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368040" y="-731521"/>
            <a:ext cx="347472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-436711" y="1966986"/>
            <a:ext cx="523833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3291392" y="764240"/>
            <a:ext cx="4894729" cy="48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10210" lvl="0" marL="45720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indent="-393700" lvl="1" marL="914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44170" lvl="4" marL="228600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indent="-393700" lvl="5" marL="27432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indent="-393700" lvl="6" marL="3200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indent="-393700" lvl="7" marL="36576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indent="-393700" lvl="8" marL="41148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4475175" y="1143000"/>
            <a:ext cx="4114800" cy="3127806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fadeDir="5400000" kx="0" rotWithShape="0" algn="bl" stA="23000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3260C"/>
              </a:buClr>
              <a:buSzPts val="3640"/>
              <a:buFont typeface="Georgia"/>
              <a:buNone/>
              <a:defRPr b="0" i="0" sz="2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3260C"/>
              </a:buClr>
              <a:buSzPts val="3120"/>
              <a:buFont typeface="Georgia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300"/>
              </a:spcAft>
              <a:buClr>
                <a:srgbClr val="C3260C"/>
              </a:buClr>
              <a:buSzPts val="2600"/>
              <a:buFont typeface="Georgia"/>
              <a:buNone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21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7718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06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417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417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417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417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4170" lvl="8" marL="4114800" marR="0" rtl="0" algn="l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79512" y="1484784"/>
            <a:ext cx="8964488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8120" lvl="0" marL="228600" rtl="0" algn="l">
              <a:spcBef>
                <a:spcPts val="0"/>
              </a:spcBef>
              <a:spcAft>
                <a:spcPts val="0"/>
              </a:spcAft>
              <a:buSzPts val="3120"/>
              <a:buChar char="*"/>
            </a:pPr>
            <a:r>
              <a:rPr lang="ru-RU" sz="2400"/>
              <a:t>Цель: освоение теоретических основ и практических навыков решения задач c применением основ сетевого планирования.</a:t>
            </a:r>
            <a:endParaRPr sz="2400"/>
          </a:p>
          <a:p>
            <a:pPr indent="0" lvl="0" marL="228600" rtl="0" algn="l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t/>
            </a:r>
            <a:endParaRPr sz="2400"/>
          </a:p>
          <a:p>
            <a:pPr indent="-198120" lvl="0" marL="228600" rtl="0" algn="l">
              <a:spcBef>
                <a:spcPts val="780"/>
              </a:spcBef>
              <a:spcAft>
                <a:spcPts val="0"/>
              </a:spcAft>
              <a:buSzPts val="3120"/>
              <a:buChar char="*"/>
            </a:pPr>
            <a:r>
              <a:rPr lang="ru-RU" sz="2400"/>
              <a:t>Задачи: </a:t>
            </a:r>
            <a:endParaRPr/>
          </a:p>
          <a:p>
            <a:pPr indent="-1120775" lvl="0" marL="1165225" rtl="0" algn="l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rPr lang="ru-RU" sz="2400"/>
              <a:t>	- изучение основных понятий теории графов;</a:t>
            </a:r>
            <a:endParaRPr sz="2400"/>
          </a:p>
          <a:p>
            <a:pPr indent="0" lvl="4" marL="1207008" rtl="0" algn="l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rPr lang="ru-RU" sz="2400"/>
              <a:t>- овладение навыками представления графов;</a:t>
            </a:r>
            <a:endParaRPr sz="2400"/>
          </a:p>
          <a:p>
            <a:pPr indent="0" lvl="4" marL="1207008" rtl="0" algn="l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rPr lang="ru-RU" sz="2400"/>
              <a:t>- решение задач нахождения кратчайшего и максимального пути между вершинами графа. </a:t>
            </a:r>
            <a:endParaRPr sz="2400"/>
          </a:p>
          <a:p>
            <a:pPr indent="0" lvl="4" marL="1207008" rtl="0" algn="l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t/>
            </a:r>
            <a:endParaRPr sz="2400"/>
          </a:p>
          <a:p>
            <a:pPr indent="0" lvl="4" marL="1207008" rtl="0" algn="l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t/>
            </a:r>
            <a:endParaRPr sz="2400"/>
          </a:p>
          <a:p>
            <a:pPr indent="0" lvl="4" marL="1207008" rtl="0" algn="l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rPr lang="ru-RU" sz="2400"/>
              <a:t>  </a:t>
            </a:r>
            <a:endParaRPr sz="2400"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1259632" y="131355"/>
            <a:ext cx="651251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r">
              <a:spcBef>
                <a:spcPts val="0"/>
              </a:spcBef>
              <a:spcAft>
                <a:spcPts val="0"/>
              </a:spcAft>
              <a:buSzPts val="4608"/>
              <a:buChar char="*"/>
            </a:pPr>
            <a:r>
              <a:rPr lang="ru-RU" sz="3600">
                <a:solidFill>
                  <a:srgbClr val="FF0000"/>
                </a:solidFill>
              </a:rPr>
              <a:t>Математические основы сетевого планирования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692696"/>
            <a:ext cx="8720658" cy="3960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524892"/>
            <a:ext cx="8895220" cy="348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856231"/>
            <a:ext cx="8852431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733" y="620688"/>
            <a:ext cx="8532154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551446"/>
            <a:ext cx="8685439" cy="597666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/>
          <p:nvPr/>
        </p:nvSpPr>
        <p:spPr>
          <a:xfrm>
            <a:off x="4427984" y="1628800"/>
            <a:ext cx="432048" cy="288032"/>
          </a:xfrm>
          <a:prstGeom prst="rect">
            <a:avLst/>
          </a:prstGeom>
          <a:solidFill>
            <a:srgbClr val="DDF4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2-7" id="187" name="Google Shape;187;p27"/>
          <p:cNvPicPr preferRelativeResize="0"/>
          <p:nvPr/>
        </p:nvPicPr>
        <p:blipFill rotWithShape="1">
          <a:blip r:embed="rId3">
            <a:alphaModFix/>
          </a:blip>
          <a:srcRect b="72152" l="0" r="48276" t="0"/>
          <a:stretch/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2-7" id="192" name="Google Shape;192;p28"/>
          <p:cNvPicPr preferRelativeResize="0"/>
          <p:nvPr/>
        </p:nvPicPr>
        <p:blipFill rotWithShape="1">
          <a:blip r:embed="rId3">
            <a:alphaModFix/>
          </a:blip>
          <a:srcRect b="72152" l="58197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2-7" id="197" name="Google Shape;197;p29"/>
          <p:cNvPicPr preferRelativeResize="0"/>
          <p:nvPr/>
        </p:nvPicPr>
        <p:blipFill rotWithShape="1">
          <a:blip r:embed="rId3">
            <a:alphaModFix/>
          </a:blip>
          <a:srcRect b="41278" l="0" r="0" t="28260"/>
          <a:stretch/>
        </p:blipFill>
        <p:spPr>
          <a:xfrm>
            <a:off x="179512" y="1340768"/>
            <a:ext cx="8712968" cy="403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58714"/>
          <a:stretch/>
        </p:blipFill>
        <p:spPr>
          <a:xfrm>
            <a:off x="107504" y="830406"/>
            <a:ext cx="8883843" cy="5190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16632"/>
            <a:ext cx="8337491" cy="127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1484784"/>
            <a:ext cx="8253021" cy="181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708" y="3356992"/>
            <a:ext cx="8157666" cy="34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259632" y="0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5888"/>
              <a:buNone/>
            </a:pPr>
            <a:r>
              <a:rPr lang="ru-RU"/>
              <a:t>План лекции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-180528" y="764704"/>
            <a:ext cx="8424936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4160"/>
              <a:buNone/>
            </a:pPr>
            <a:r>
              <a:t/>
            </a:r>
            <a:endParaRPr sz="3200"/>
          </a:p>
          <a:p>
            <a:pPr indent="-1120775" lvl="0" marL="1165225" rtl="0" algn="l">
              <a:spcBef>
                <a:spcPts val="940"/>
              </a:spcBef>
              <a:spcAft>
                <a:spcPts val="0"/>
              </a:spcAft>
              <a:buSzPts val="4160"/>
              <a:buNone/>
            </a:pPr>
            <a:r>
              <a:rPr lang="ru-RU" sz="3200"/>
              <a:t>	1. Основные понятия теории графов;</a:t>
            </a:r>
            <a:endParaRPr sz="3200"/>
          </a:p>
          <a:p>
            <a:pPr indent="0" lvl="4" marL="1207008" rtl="0" algn="l">
              <a:spcBef>
                <a:spcPts val="940"/>
              </a:spcBef>
              <a:spcAft>
                <a:spcPts val="0"/>
              </a:spcAft>
              <a:buSzPts val="4160"/>
              <a:buNone/>
            </a:pPr>
            <a:r>
              <a:rPr lang="ru-RU" sz="3200"/>
              <a:t>2. Способы представления графов;</a:t>
            </a:r>
            <a:endParaRPr sz="3200"/>
          </a:p>
          <a:p>
            <a:pPr indent="0" lvl="4" marL="1207008" rtl="0" algn="l">
              <a:spcBef>
                <a:spcPts val="940"/>
              </a:spcBef>
              <a:spcAft>
                <a:spcPts val="0"/>
              </a:spcAft>
              <a:buSzPts val="4160"/>
              <a:buNone/>
            </a:pPr>
            <a:r>
              <a:rPr lang="ru-RU" sz="3200"/>
              <a:t>3. Решение задачи нахождения кратчайшего пути между вершинами графа ;</a:t>
            </a:r>
            <a:endParaRPr sz="3200"/>
          </a:p>
          <a:p>
            <a:pPr indent="0" lvl="4" marL="1207008" rtl="0" algn="l">
              <a:spcBef>
                <a:spcPts val="940"/>
              </a:spcBef>
              <a:spcAft>
                <a:spcPts val="0"/>
              </a:spcAft>
              <a:buSzPts val="4160"/>
              <a:buNone/>
            </a:pPr>
            <a:r>
              <a:rPr lang="ru-RU" sz="3200"/>
              <a:t>4. Решение задач нахождения максимального пути между вершинами графа.</a:t>
            </a:r>
            <a:endParaRPr sz="3200"/>
          </a:p>
          <a:p>
            <a:pPr indent="0" lvl="4" marL="1207008" rtl="0" algn="l">
              <a:spcBef>
                <a:spcPts val="940"/>
              </a:spcBef>
              <a:spcAft>
                <a:spcPts val="0"/>
              </a:spcAft>
              <a:buSzPts val="4160"/>
              <a:buNone/>
            </a:pPr>
            <a:r>
              <a:t/>
            </a:r>
            <a:endParaRPr sz="3200"/>
          </a:p>
          <a:p>
            <a:pPr indent="0" lvl="4" marL="1207008" rtl="0" algn="l">
              <a:spcBef>
                <a:spcPts val="940"/>
              </a:spcBef>
              <a:spcAft>
                <a:spcPts val="0"/>
              </a:spcAft>
              <a:buSzPts val="4160"/>
              <a:buNone/>
            </a:pPr>
            <a:r>
              <a:t/>
            </a:r>
            <a:endParaRPr sz="3200"/>
          </a:p>
          <a:p>
            <a:pPr indent="0" lvl="4" marL="1207008" rtl="0" algn="l">
              <a:spcBef>
                <a:spcPts val="940"/>
              </a:spcBef>
              <a:spcAft>
                <a:spcPts val="0"/>
              </a:spcAft>
              <a:buSzPts val="4160"/>
              <a:buNone/>
            </a:pPr>
            <a:r>
              <a:rPr lang="ru-RU" sz="3200"/>
              <a:t>  </a:t>
            </a:r>
            <a:endParaRPr sz="3200"/>
          </a:p>
        </p:txBody>
      </p:sp>
    </p:spTree>
  </p:cSld>
  <p:clrMapOvr>
    <a:masterClrMapping/>
  </p:clrMapOvr>
  <p:transition spd="slow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2-8" id="214" name="Google Shape;214;p32"/>
          <p:cNvPicPr preferRelativeResize="0"/>
          <p:nvPr/>
        </p:nvPicPr>
        <p:blipFill rotWithShape="1">
          <a:blip r:embed="rId3">
            <a:alphaModFix/>
          </a:blip>
          <a:srcRect b="69150" l="0" r="61812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2-8" id="219" name="Google Shape;219;p33"/>
          <p:cNvPicPr preferRelativeResize="0"/>
          <p:nvPr/>
        </p:nvPicPr>
        <p:blipFill rotWithShape="1">
          <a:blip r:embed="rId3">
            <a:alphaModFix/>
          </a:blip>
          <a:srcRect b="69150" l="63387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2-8" id="224" name="Google Shape;224;p34"/>
          <p:cNvPicPr preferRelativeResize="0"/>
          <p:nvPr/>
        </p:nvPicPr>
        <p:blipFill rotWithShape="1">
          <a:blip r:embed="rId3">
            <a:alphaModFix/>
          </a:blip>
          <a:srcRect b="34150" l="2750" r="61812" t="34999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2-8" id="229" name="Google Shape;229;p35"/>
          <p:cNvPicPr preferRelativeResize="0"/>
          <p:nvPr/>
        </p:nvPicPr>
        <p:blipFill rotWithShape="1">
          <a:blip r:embed="rId3">
            <a:alphaModFix/>
          </a:blip>
          <a:srcRect b="34150" l="63387" r="0" t="34999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6"/>
          <p:cNvPicPr preferRelativeResize="0"/>
          <p:nvPr/>
        </p:nvPicPr>
        <p:blipFill rotWithShape="1">
          <a:blip r:embed="rId3">
            <a:alphaModFix/>
          </a:blip>
          <a:srcRect b="0" l="2426" r="61184" t="70546"/>
          <a:stretch/>
        </p:blipFill>
        <p:spPr>
          <a:xfrm>
            <a:off x="1475656" y="0"/>
            <a:ext cx="6084168" cy="676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7"/>
          <p:cNvPicPr preferRelativeResize="0"/>
          <p:nvPr/>
        </p:nvPicPr>
        <p:blipFill rotWithShape="1">
          <a:blip r:embed="rId3">
            <a:alphaModFix/>
          </a:blip>
          <a:srcRect b="0" l="63076" r="0" t="70546"/>
          <a:stretch/>
        </p:blipFill>
        <p:spPr>
          <a:xfrm>
            <a:off x="1475656" y="188640"/>
            <a:ext cx="5976664" cy="654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785786" y="500042"/>
            <a:ext cx="7858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Основные понятия теории графов</a:t>
            </a:r>
            <a:endParaRPr sz="36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1500174"/>
            <a:ext cx="8830825" cy="266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227" y="29152"/>
            <a:ext cx="5491545" cy="516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5301208"/>
            <a:ext cx="11665296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6876256" y="5852120"/>
            <a:ext cx="468398" cy="523220"/>
          </a:xfrm>
          <a:prstGeom prst="rect">
            <a:avLst/>
          </a:prstGeom>
          <a:solidFill>
            <a:srgbClr val="DDF4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ru-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8100392" y="5877272"/>
            <a:ext cx="468398" cy="523220"/>
          </a:xfrm>
          <a:prstGeom prst="rect">
            <a:avLst/>
          </a:prstGeom>
          <a:solidFill>
            <a:srgbClr val="DDF4F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ru-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620688"/>
            <a:ext cx="8731347" cy="434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39407" cy="4409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9407" y="0"/>
            <a:ext cx="4211960" cy="4610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8"/>
          <p:cNvCxnSpPr/>
          <p:nvPr/>
        </p:nvCxnSpPr>
        <p:spPr>
          <a:xfrm>
            <a:off x="4644008" y="0"/>
            <a:ext cx="23176" cy="6858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5" name="Google Shape;13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5710" y="3789040"/>
            <a:ext cx="3864595" cy="2957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983" y="2276872"/>
            <a:ext cx="8841261" cy="422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56" y="245216"/>
            <a:ext cx="8964488" cy="186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3" y="244903"/>
            <a:ext cx="8784976" cy="288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7744" y="2980322"/>
            <a:ext cx="4155492" cy="390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>
            <a:off x="323528" y="188640"/>
            <a:ext cx="84969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Кратчайшие и максимальные пути между вершинами графа</a:t>
            </a:r>
            <a:endParaRPr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980728"/>
            <a:ext cx="8573734" cy="485322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>
            <a:off x="2483768" y="5085184"/>
            <a:ext cx="360040" cy="216024"/>
          </a:xfrm>
          <a:prstGeom prst="rect">
            <a:avLst/>
          </a:prstGeom>
          <a:solidFill>
            <a:srgbClr val="E1FF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2411760" y="4993141"/>
            <a:ext cx="648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ым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Воздушный поток">
  <a:themeElements>
    <a:clrScheme name="Воздушный поток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