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4324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26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96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22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07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730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810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7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565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77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55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74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438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55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58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63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750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09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20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64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952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22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98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199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910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24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29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752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072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734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9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910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85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45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47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80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9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64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3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021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marL="914400" lvl="1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4417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marL="2743200" lvl="5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marL="3200400" lvl="6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marL="3657600" lvl="7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marL="4114800" lvl="8" indent="-3937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rgbClr val="8BC9F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6068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210" algn="l" rtl="0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3700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7189" algn="l" rtl="0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60680" algn="l" rtl="0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4170" algn="l" rtl="0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ctr" rtl="0">
              <a:spcBef>
                <a:spcPts val="0"/>
              </a:spcBef>
              <a:spcAft>
                <a:spcPts val="0"/>
              </a:spcAft>
              <a:buSzPts val="4096"/>
              <a:buChar char="*"/>
            </a:pPr>
            <a:r>
              <a:rPr lang="ru-RU" sz="320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200"/>
              <a:t> </a:t>
            </a:r>
            <a:endParaRPr sz="320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323528" y="1556792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ru-RU" sz="2800">
                <a:solidFill>
                  <a:srgbClr val="FF0000"/>
                </a:solidFill>
              </a:rPr>
              <a:t>Цель: </a:t>
            </a:r>
            <a:r>
              <a:rPr lang="ru-RU" sz="2800">
                <a:solidFill>
                  <a:schemeClr val="dk1"/>
                </a:solidFill>
              </a:rPr>
              <a:t>освоение навыков решения задач построения минимальных покрывающих деревьев.</a:t>
            </a:r>
            <a:endParaRPr/>
          </a:p>
          <a:p>
            <a:pPr marL="45720" lvl="0" indent="0" algn="l" rtl="0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rPr lang="ru-RU" sz="2800">
                <a:solidFill>
                  <a:srgbClr val="FF0000"/>
                </a:solidFill>
              </a:rPr>
              <a:t>Задачи: </a:t>
            </a:r>
            <a:endParaRPr/>
          </a:p>
          <a:p>
            <a:pPr marL="228600" lvl="0" indent="-231140" algn="l" rtl="0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</a:rPr>
              <a:t>изучение теоретических основ;</a:t>
            </a:r>
            <a:endParaRPr/>
          </a:p>
          <a:p>
            <a:pPr marL="228600" lvl="0" indent="-231140" algn="l" rtl="0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</a:rPr>
              <a:t>освоение навыков решения задач построения минимальных покрывающих деревьев.</a:t>
            </a:r>
            <a:endParaRPr sz="2800">
              <a:solidFill>
                <a:schemeClr val="dk1"/>
              </a:solidFill>
            </a:endParaRPr>
          </a:p>
          <a:p>
            <a:pPr marL="45720" lvl="0" indent="0" algn="l" rtl="0">
              <a:spcBef>
                <a:spcPts val="860"/>
              </a:spcBef>
              <a:spcAft>
                <a:spcPts val="0"/>
              </a:spcAft>
              <a:buSzPts val="3640"/>
              <a:buNone/>
            </a:pPr>
            <a:endParaRPr sz="2800"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l="63147" t="17144" r="3954" b="71046"/>
          <a:stretch/>
        </p:blipFill>
        <p:spPr>
          <a:xfrm>
            <a:off x="0" y="0"/>
            <a:ext cx="4098824" cy="19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l="4201" t="31993" r="62025" b="54539"/>
          <a:stretch/>
        </p:blipFill>
        <p:spPr>
          <a:xfrm>
            <a:off x="1715700" y="2848150"/>
            <a:ext cx="7159926" cy="3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l="4201" t="31993" r="62025" b="54539"/>
          <a:stretch/>
        </p:blipFill>
        <p:spPr>
          <a:xfrm>
            <a:off x="0" y="0"/>
            <a:ext cx="4087825" cy="216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l="62413" t="31282" r="3813" b="55250"/>
          <a:stretch/>
        </p:blipFill>
        <p:spPr>
          <a:xfrm>
            <a:off x="1655600" y="2760451"/>
            <a:ext cx="7233324" cy="3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l="62413" t="31282" r="3813" b="55250"/>
          <a:stretch/>
        </p:blipFill>
        <p:spPr>
          <a:xfrm>
            <a:off x="0" y="0"/>
            <a:ext cx="4033525" cy="213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l="4966" t="49838" r="60305" b="35312"/>
          <a:stretch/>
        </p:blipFill>
        <p:spPr>
          <a:xfrm>
            <a:off x="1715700" y="2492525"/>
            <a:ext cx="7301026" cy="41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l="4966" t="49838" r="60305" b="35312"/>
          <a:stretch/>
        </p:blipFill>
        <p:spPr>
          <a:xfrm>
            <a:off x="0" y="0"/>
            <a:ext cx="4132474" cy="23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l="62917" t="50019" r="2354" b="35131"/>
          <a:stretch/>
        </p:blipFill>
        <p:spPr>
          <a:xfrm>
            <a:off x="1725276" y="2497501"/>
            <a:ext cx="7275375" cy="41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l="62917" t="50019" r="2354" b="35131"/>
          <a:stretch/>
        </p:blipFill>
        <p:spPr>
          <a:xfrm>
            <a:off x="0" y="0"/>
            <a:ext cx="4199950" cy="2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l="5615" t="68965" r="59656" b="18457"/>
          <a:stretch/>
        </p:blipFill>
        <p:spPr>
          <a:xfrm>
            <a:off x="1581500" y="3151275"/>
            <a:ext cx="7390775" cy="35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5615" t="68965" r="59656" b="18457"/>
          <a:stretch/>
        </p:blipFill>
        <p:spPr>
          <a:xfrm>
            <a:off x="0" y="0"/>
            <a:ext cx="4241775" cy="20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l="63497" t="68037" r="1774" b="19385"/>
          <a:stretch/>
        </p:blipFill>
        <p:spPr>
          <a:xfrm>
            <a:off x="1495250" y="3011900"/>
            <a:ext cx="7461350" cy="3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35370" t="81796" r="29901" b="5626"/>
          <a:stretch/>
        </p:blipFill>
        <p:spPr>
          <a:xfrm>
            <a:off x="747625" y="1633425"/>
            <a:ext cx="7461350" cy="3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908720"/>
            <a:ext cx="8682723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620688"/>
            <a:ext cx="8784976" cy="605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911550" y="1781425"/>
            <a:ext cx="7266325" cy="3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ru-RU"/>
              <a:t>План лекции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83568" y="1556792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2919" lvl="0" indent="-457200" algn="l" rtl="0">
              <a:spcBef>
                <a:spcPts val="0"/>
              </a:spcBef>
              <a:spcAft>
                <a:spcPts val="0"/>
              </a:spcAft>
              <a:buSzPts val="5200"/>
              <a:buFont typeface="Trebuchet MS"/>
              <a:buAutoNum type="arabicPeriod"/>
            </a:pPr>
            <a:r>
              <a:rPr lang="ru-RU" sz="4000">
                <a:solidFill>
                  <a:schemeClr val="dk1"/>
                </a:solidFill>
              </a:rPr>
              <a:t> Теоретическое введение;</a:t>
            </a:r>
            <a:endParaRPr/>
          </a:p>
          <a:p>
            <a:pPr marL="502919" lvl="0" indent="-457200" algn="l" rtl="0">
              <a:spcBef>
                <a:spcPts val="1100"/>
              </a:spcBef>
              <a:spcAft>
                <a:spcPts val="0"/>
              </a:spcAft>
              <a:buSzPts val="5200"/>
              <a:buFont typeface="Trebuchet MS"/>
              <a:buAutoNum type="arabicPeriod"/>
            </a:pPr>
            <a:r>
              <a:rPr lang="ru-RU" sz="4000">
                <a:solidFill>
                  <a:schemeClr val="dk1"/>
                </a:solidFill>
              </a:rPr>
              <a:t> Стандартный алгоритм построения минимальных покрывающих деревьев;</a:t>
            </a:r>
            <a:endParaRPr sz="4000">
              <a:solidFill>
                <a:schemeClr val="dk1"/>
              </a:solidFill>
            </a:endParaRPr>
          </a:p>
          <a:p>
            <a:pPr marL="502919" lvl="0" indent="-457200" algn="l" rtl="0">
              <a:spcBef>
                <a:spcPts val="1100"/>
              </a:spcBef>
              <a:spcAft>
                <a:spcPts val="0"/>
              </a:spcAft>
              <a:buSzPts val="5200"/>
              <a:buFont typeface="Trebuchet MS"/>
              <a:buAutoNum type="arabicPeriod"/>
            </a:pPr>
            <a:r>
              <a:rPr lang="ru-RU" sz="4000">
                <a:solidFill>
                  <a:schemeClr val="dk1"/>
                </a:solidFill>
              </a:rPr>
              <a:t> Алгоритм Крускала;</a:t>
            </a:r>
            <a:endParaRPr/>
          </a:p>
          <a:p>
            <a:pPr marL="502919" lvl="0" indent="-457200" algn="l" rtl="0">
              <a:spcBef>
                <a:spcPts val="1100"/>
              </a:spcBef>
              <a:spcAft>
                <a:spcPts val="0"/>
              </a:spcAft>
              <a:buSzPts val="5200"/>
              <a:buFont typeface="Trebuchet MS"/>
              <a:buAutoNum type="arabicPeriod"/>
            </a:pPr>
            <a:r>
              <a:rPr lang="ru-RU" sz="4000">
                <a:solidFill>
                  <a:schemeClr val="dk1"/>
                </a:solidFill>
              </a:rPr>
              <a:t> Алгоритм Прима.</a:t>
            </a:r>
            <a:endParaRPr sz="4000">
              <a:solidFill>
                <a:schemeClr val="dk1"/>
              </a:solidFill>
            </a:endParaRPr>
          </a:p>
          <a:p>
            <a:pPr marL="502919" lvl="0" indent="-226059" algn="l" rtl="0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endParaRPr sz="2800">
              <a:solidFill>
                <a:schemeClr val="dk1"/>
              </a:solidFill>
            </a:endParaRPr>
          </a:p>
          <a:p>
            <a:pPr marL="502919" lvl="0" indent="-226059" algn="l" rtl="0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endParaRPr sz="2800">
              <a:solidFill>
                <a:schemeClr val="dk1"/>
              </a:solidFill>
            </a:endParaRPr>
          </a:p>
          <a:p>
            <a:pPr marL="502919" lvl="0" indent="-226059" algn="l" rtl="0">
              <a:spcBef>
                <a:spcPts val="860"/>
              </a:spcBef>
              <a:spcAft>
                <a:spcPts val="0"/>
              </a:spcAft>
              <a:buSzPts val="3640"/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323528" y="5013176"/>
            <a:ext cx="86409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первом шаге изображено разбиение исходного графа на максимальное число (равное 9 – количеству вершин в графе) подграфов.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l="5507" t="15618" r="57779" b="71086"/>
          <a:stretch/>
        </p:blipFill>
        <p:spPr>
          <a:xfrm>
            <a:off x="754862" y="995450"/>
            <a:ext cx="7266325" cy="3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97254" y="680857"/>
            <a:ext cx="436607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Отыскивается ребро исходного графа, имеющее минимальную длину (ребро (7,6) с длиной 1). Вершины, соединенные выбранным ребром, окрашиваются.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l="63227" t="15371" r="58" b="71333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133916" y="748138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всех последующих шагах из оставшихся ребер каждый раз  выбирается ребро с минимальной длиной, но такое, чтобы концевые его вершины находились в изолированных друг от друга  подграфах. После выбора ребра подграфы становятся для алгоритма единой компонентой.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l="4710" t="31648" r="58576" b="55056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l="62086" t="31546" r="1200" b="55159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l="3656" t="49149" r="59629" b="37555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l="63528" t="49149" r="-242" b="37555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l="3656" t="66991" r="59629" b="19713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l="63925" t="66991" r="-638" b="19713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Крускала</a:t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29479" y="908720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Минимальное остовное дерево, построенное в предыдущем примере, отличается от полученного результата. В обоих случаях построено минимальное остовное дерево. Если подсчитать сумму длин ребер деревьев, то в обоих случаях получается 37.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l="36276" r="27010" b="86705"/>
          <a:stretch/>
        </p:blipFill>
        <p:spPr>
          <a:xfrm>
            <a:off x="4716301" y="727100"/>
            <a:ext cx="4427698" cy="21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l="34580" t="80866" r="28706" b="5839"/>
          <a:stretch/>
        </p:blipFill>
        <p:spPr>
          <a:xfrm>
            <a:off x="857250" y="3059725"/>
            <a:ext cx="7040175" cy="3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764704"/>
            <a:ext cx="8784976" cy="601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МИНИМАЛЬНЫЕ ПОКРЫВАЮЩИЕ ДЕРЕВЬЯ</a:t>
            </a:r>
            <a:r>
              <a:rPr lang="ru-RU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3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03" y="1556792"/>
            <a:ext cx="9204076" cy="195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203" y="3680122"/>
            <a:ext cx="8891294" cy="126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203" y="5181560"/>
            <a:ext cx="8891294" cy="162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None/>
            </a:pPr>
            <a:r>
              <a:rPr lang="ru-RU" sz="2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Алгоритм Прима</a:t>
            </a:r>
            <a:endParaRPr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l="34922" r="25478" b="87044"/>
          <a:stretch/>
        </p:blipFill>
        <p:spPr>
          <a:xfrm>
            <a:off x="351427" y="16549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71601" y="4333876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395536" y="908720"/>
            <a:ext cx="85110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первом шаге выбирается стартовая вершина (на рисунке – вершина 8) и окрашивается.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l="4985" t="15915" r="55415" b="71129"/>
          <a:stretch/>
        </p:blipFill>
        <p:spPr>
          <a:xfrm>
            <a:off x="351427" y="16549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19226" y="430530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sp>
        <p:nvSpPr>
          <p:cNvPr id="297" name="Google Shape;297;p44"/>
          <p:cNvSpPr/>
          <p:nvPr/>
        </p:nvSpPr>
        <p:spPr>
          <a:xfrm>
            <a:off x="107504" y="764704"/>
            <a:ext cx="892899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втором шаге среди всех ребер, инцидентных стартовой вершине, отыскивается ребро, имеющее наименьшую длину (на рисунке – ребро (8, 2)). Вторая (неокрашенная) вершина ребра окрашивается, а само ребро вместе с концевыми вершинами  включается в будущее минимальное остовное дерево.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 l="62008" t="15425" r="-1607" b="71619"/>
          <a:stretch/>
        </p:blipFill>
        <p:spPr>
          <a:xfrm>
            <a:off x="303502" y="23642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71601" y="4981576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251520" y="764704"/>
            <a:ext cx="871296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шагах 3–10 алгоритма выбирается по одному ребру с минимальной длиной и одной неокрашенной концевой вершиной. Неокрашенные вершины окрашиваются, выбранные ребра пополняют строящееся минимальное остовное дерево. Цикл построения дерева продолжается до тех пор, пока не будут окрашены все вершины исходного графа.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l="4985" t="33300" r="55415" b="53744"/>
          <a:stretch/>
        </p:blipFill>
        <p:spPr>
          <a:xfrm>
            <a:off x="303502" y="23642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71601" y="5038726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l="60582" t="33300" r="-182" b="53744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1" y="3952876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 l="4985" t="49460" r="55415" b="37584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1" y="405765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l="60939" t="49460" r="-538" b="37584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1" y="403860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 l="6054" t="64396" r="54346" b="22648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1" y="401955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l="60939" t="64396" r="-538" b="22648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62076" y="411480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 l="4985" t="82270" r="55415" b="4773"/>
          <a:stretch/>
        </p:blipFill>
        <p:spPr>
          <a:xfrm>
            <a:off x="303502" y="15260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1" y="4010026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052736"/>
            <a:ext cx="8818058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body" idx="1"/>
          </p:nvPr>
        </p:nvSpPr>
        <p:spPr>
          <a:xfrm>
            <a:off x="1187624" y="371480"/>
            <a:ext cx="6400800" cy="53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 indent="0" algn="ctr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 b="1"/>
              <a:t>Алгоритм Прима</a:t>
            </a:r>
            <a:endParaRPr/>
          </a:p>
        </p:txBody>
      </p:sp>
      <p:sp>
        <p:nvSpPr>
          <p:cNvPr id="347" name="Google Shape;347;p52"/>
          <p:cNvSpPr/>
          <p:nvPr/>
        </p:nvSpPr>
        <p:spPr>
          <a:xfrm>
            <a:off x="107504" y="836712"/>
            <a:ext cx="88507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23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последнем, одиннадцатом шаге из выбранных ребер строится минимальное 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остовное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дерево. Несложно подсчитать, что суммарная длина всех ребер сформированного 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остовного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дерева равна </a:t>
            </a:r>
            <a:r>
              <a:rPr lang="ru-RU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-RU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совпадает с результатами, полученными с помощью других алгоритмов.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 l="58088" t="82270" r="2312" b="4773"/>
          <a:stretch/>
        </p:blipFill>
        <p:spPr>
          <a:xfrm>
            <a:off x="303502" y="2592800"/>
            <a:ext cx="8448626" cy="40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71601" y="5295901"/>
            <a:ext cx="4667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50" y="476672"/>
            <a:ext cx="8812700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692696"/>
            <a:ext cx="8816735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33452" r="32304" b="86983"/>
          <a:stretch/>
        </p:blipFill>
        <p:spPr>
          <a:xfrm>
            <a:off x="487376" y="1272875"/>
            <a:ext cx="8160225" cy="4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33452" r="32304" b="86983"/>
          <a:stretch/>
        </p:blipFill>
        <p:spPr>
          <a:xfrm>
            <a:off x="0" y="0"/>
            <a:ext cx="4041200" cy="20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l="5281" t="16138" r="61418" b="70844"/>
          <a:stretch/>
        </p:blipFill>
        <p:spPr>
          <a:xfrm>
            <a:off x="1620250" y="2580250"/>
            <a:ext cx="7379975" cy="38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l="5281" t="16138" r="61418" b="70844"/>
          <a:stretch/>
        </p:blipFill>
        <p:spPr>
          <a:xfrm>
            <a:off x="0" y="0"/>
            <a:ext cx="3892949" cy="20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l="63147" t="17144" r="3954" b="71046"/>
          <a:stretch/>
        </p:blipFill>
        <p:spPr>
          <a:xfrm>
            <a:off x="1547800" y="3086350"/>
            <a:ext cx="7414075" cy="3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Экран (4:3)</PresentationFormat>
  <Paragraphs>54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Georgia</vt:lpstr>
      <vt:lpstr>Times New Roman</vt:lpstr>
      <vt:lpstr>Trebuchet MS</vt:lpstr>
      <vt:lpstr>Воздушный поток</vt:lpstr>
      <vt:lpstr>МИНИМАЛЬНЫЕ ПОКРЫВАЮЩИЕ ДЕРЕВЬЯ 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МИНИМАЛЬНЫЕ ПОКРЫВАЮЩИЕ ДЕРЕВЬЯ </dc:title>
  <cp:lastModifiedBy>Пользователь Windows</cp:lastModifiedBy>
  <cp:revision>1</cp:revision>
  <dcterms:modified xsi:type="dcterms:W3CDTF">2020-11-30T11:31:15Z</dcterms:modified>
</cp:coreProperties>
</file>