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524" r:id="rId3"/>
    <p:sldId id="526" r:id="rId4"/>
    <p:sldId id="527" r:id="rId5"/>
    <p:sldId id="489" r:id="rId6"/>
    <p:sldId id="520" r:id="rId7"/>
    <p:sldId id="521" r:id="rId8"/>
    <p:sldId id="522" r:id="rId9"/>
    <p:sldId id="321" r:id="rId10"/>
    <p:sldId id="523" r:id="rId11"/>
    <p:sldId id="490" r:id="rId12"/>
    <p:sldId id="528" r:id="rId13"/>
    <p:sldId id="506" r:id="rId14"/>
    <p:sldId id="529" r:id="rId15"/>
    <p:sldId id="531" r:id="rId16"/>
    <p:sldId id="530" r:id="rId17"/>
    <p:sldId id="492" r:id="rId18"/>
    <p:sldId id="508" r:id="rId19"/>
    <p:sldId id="532" r:id="rId20"/>
    <p:sldId id="533" r:id="rId21"/>
    <p:sldId id="534" r:id="rId22"/>
    <p:sldId id="493" r:id="rId23"/>
    <p:sldId id="509" r:id="rId24"/>
    <p:sldId id="535" r:id="rId25"/>
    <p:sldId id="536" r:id="rId26"/>
    <p:sldId id="537" r:id="rId27"/>
    <p:sldId id="538" r:id="rId28"/>
    <p:sldId id="539" r:id="rId29"/>
    <p:sldId id="540" r:id="rId30"/>
    <p:sldId id="542" r:id="rId31"/>
    <p:sldId id="543" r:id="rId32"/>
    <p:sldId id="544" r:id="rId33"/>
    <p:sldId id="541" r:id="rId34"/>
    <p:sldId id="494" r:id="rId35"/>
    <p:sldId id="545" r:id="rId36"/>
    <p:sldId id="510" r:id="rId37"/>
    <p:sldId id="546" r:id="rId3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99" d="100"/>
          <a:sy n="99" d="100"/>
        </p:scale>
        <p:origin x="30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7D942-AC9B-46C4-B033-C82F23626C9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19CA5-1763-4115-BE46-2B71AF3AD5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Государственная система управления открытыми ключами.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Криптопровайдер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Avest</a:t>
            </a:r>
            <a:r>
              <a:rPr lang="en-US" sz="1800" dirty="0" smtClean="0">
                <a:solidFill>
                  <a:schemeClr val="tx1"/>
                </a:solidFill>
              </a:rPr>
              <a:t> CSP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Плагины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криптопровайдера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Avest</a:t>
            </a:r>
            <a:r>
              <a:rPr lang="en-US" sz="1800" dirty="0" smtClean="0">
                <a:solidFill>
                  <a:schemeClr val="tx1"/>
                </a:solidFill>
              </a:rPr>
              <a:t> CSP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Персональный менеджер сертификатов Авест.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Веб-ресурсы</a:t>
            </a:r>
            <a:r>
              <a:rPr lang="ru-RU" sz="1800" dirty="0" smtClean="0">
                <a:solidFill>
                  <a:schemeClr val="tx1"/>
                </a:solidFill>
              </a:rPr>
              <a:t> электронной отчетности.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Web-</a:t>
            </a:r>
            <a:r>
              <a:rPr lang="ru-RU" sz="1800" dirty="0" err="1" smtClean="0">
                <a:solidFill>
                  <a:schemeClr val="tx1"/>
                </a:solidFill>
              </a:rPr>
              <a:t>клиент-банки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Беларусбанка</a:t>
            </a:r>
            <a:r>
              <a:rPr lang="ru-RU" sz="1800" dirty="0" smtClean="0">
                <a:solidFill>
                  <a:schemeClr val="tx1"/>
                </a:solidFill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</a:rPr>
              <a:t>Белинвестбанка</a:t>
            </a:r>
            <a:r>
              <a:rPr lang="ru-RU" sz="1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Банковско-финансовая </a:t>
            </a:r>
            <a:r>
              <a:rPr lang="ru-RU" sz="1800" dirty="0" err="1" smtClean="0">
                <a:solidFill>
                  <a:schemeClr val="tx1"/>
                </a:solidFill>
              </a:rPr>
              <a:t>телесеть</a:t>
            </a:r>
            <a:r>
              <a:rPr lang="ru-RU" sz="1800" dirty="0" smtClean="0">
                <a:solidFill>
                  <a:schemeClr val="tx1"/>
                </a:solidFill>
              </a:rPr>
              <a:t>, единое расчетное и информационное пространство.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smtClean="0"/>
              <a:t> 23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7064" t="23849" b="28496"/>
          <a:stretch>
            <a:fillRect/>
          </a:stretch>
        </p:blipFill>
        <p:spPr bwMode="auto">
          <a:xfrm>
            <a:off x="0" y="534129"/>
            <a:ext cx="9143999" cy="40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88226" r="70112" b="6280"/>
          <a:stretch>
            <a:fillRect/>
          </a:stretch>
        </p:blipFill>
        <p:spPr bwMode="auto">
          <a:xfrm>
            <a:off x="0" y="4371950"/>
            <a:ext cx="1927786" cy="7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7480" t="31552" b="42076"/>
          <a:stretch>
            <a:fillRect/>
          </a:stretch>
        </p:blipFill>
        <p:spPr bwMode="auto">
          <a:xfrm>
            <a:off x="3923928" y="699541"/>
            <a:ext cx="5220073" cy="36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4354" r="30621" b="68448"/>
          <a:stretch>
            <a:fillRect/>
          </a:stretch>
        </p:blipFill>
        <p:spPr bwMode="auto">
          <a:xfrm>
            <a:off x="0" y="-8532"/>
            <a:ext cx="3508684" cy="438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205" y="0"/>
            <a:ext cx="761159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72" y="-1"/>
            <a:ext cx="7619856" cy="51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51" y="-10384"/>
            <a:ext cx="7617498" cy="51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841" y="0"/>
            <a:ext cx="7592315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569" y="0"/>
            <a:ext cx="76068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6601"/>
          <a:stretch>
            <a:fillRect/>
          </a:stretch>
        </p:blipFill>
        <p:spPr bwMode="auto">
          <a:xfrm>
            <a:off x="-1" y="-12345"/>
            <a:ext cx="9144001" cy="515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80" y="0"/>
            <a:ext cx="904004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8617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Государственная система управления открытыми ключами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11710"/>
            <a:ext cx="9144000" cy="2931789"/>
          </a:xfrm>
        </p:spPr>
        <p:txBody>
          <a:bodyPr>
            <a:normAutofit/>
          </a:bodyPr>
          <a:lstStyle/>
          <a:p>
            <a:r>
              <a:rPr lang="ru-RU" dirty="0" err="1" smtClean="0"/>
              <a:t>ГосСУОК</a:t>
            </a:r>
            <a:endParaRPr lang="ru-RU" dirty="0" smtClean="0"/>
          </a:p>
          <a:p>
            <a:r>
              <a:rPr lang="ru-RU" dirty="0" smtClean="0"/>
              <a:t>система удостоверяющих центров, выдающих ЭЦП физическим и юридическим лицам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1"/>
            <a:ext cx="904004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0"/>
            <a:ext cx="9040045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321" y="0"/>
            <a:ext cx="804535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7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668" y="1383618"/>
            <a:ext cx="2180332" cy="218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6176" y="1393784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 t="8001"/>
          <a:stretch>
            <a:fillRect/>
          </a:stretch>
        </p:blipFill>
        <p:spPr bwMode="auto">
          <a:xfrm>
            <a:off x="0" y="858072"/>
            <a:ext cx="3206191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19461" idx="1"/>
            <a:endCxn id="19462" idx="3"/>
          </p:cNvCxnSpPr>
          <p:nvPr/>
        </p:nvCxnSpPr>
        <p:spPr>
          <a:xfrm flipH="1">
            <a:off x="3206191" y="2473784"/>
            <a:ext cx="789985" cy="4288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9461" idx="3"/>
            <a:endCxn id="19458" idx="1"/>
          </p:cNvCxnSpPr>
          <p:nvPr/>
        </p:nvCxnSpPr>
        <p:spPr>
          <a:xfrm>
            <a:off x="6156176" y="2473784"/>
            <a:ext cx="807492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271" y="0"/>
            <a:ext cx="740545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 t="3862" b="12209"/>
          <a:stretch>
            <a:fillRect/>
          </a:stretch>
        </p:blipFill>
        <p:spPr bwMode="auto">
          <a:xfrm>
            <a:off x="0" y="77552"/>
            <a:ext cx="9144000" cy="49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95" y="0"/>
            <a:ext cx="846321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t="3801"/>
          <a:stretch>
            <a:fillRect/>
          </a:stretch>
        </p:blipFill>
        <p:spPr bwMode="auto">
          <a:xfrm>
            <a:off x="643728" y="0"/>
            <a:ext cx="7856544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326" t="4075" r="5113" b="19677"/>
          <a:stretch>
            <a:fillRect/>
          </a:stretch>
        </p:blipFill>
        <p:spPr bwMode="auto">
          <a:xfrm>
            <a:off x="0" y="69647"/>
            <a:ext cx="9144000" cy="500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932" y="0"/>
            <a:ext cx="763413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 cstate="print"/>
          <a:srcRect t="3461" b="16223"/>
          <a:stretch>
            <a:fillRect/>
          </a:stretch>
        </p:blipFill>
        <p:spPr bwMode="auto">
          <a:xfrm>
            <a:off x="327809" y="0"/>
            <a:ext cx="84883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850" y="1635646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1850" y="3003798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491630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 l="28920" t="42473" r="30753" b="27898"/>
          <a:stretch>
            <a:fillRect/>
          </a:stretch>
        </p:blipFill>
        <p:spPr bwMode="auto">
          <a:xfrm>
            <a:off x="0" y="1779662"/>
            <a:ext cx="31683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>
            <a:stCxn id="117766" idx="1"/>
            <a:endCxn id="6" idx="3"/>
          </p:cNvCxnSpPr>
          <p:nvPr/>
        </p:nvCxnSpPr>
        <p:spPr>
          <a:xfrm flipH="1">
            <a:off x="3168352" y="2571630"/>
            <a:ext cx="755576" cy="12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17766" idx="3"/>
            <a:endCxn id="117762" idx="1"/>
          </p:cNvCxnSpPr>
          <p:nvPr/>
        </p:nvCxnSpPr>
        <p:spPr>
          <a:xfrm flipV="1">
            <a:off x="6083928" y="1830909"/>
            <a:ext cx="1097922" cy="74072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7766" idx="3"/>
            <a:endCxn id="117763" idx="1"/>
          </p:cNvCxnSpPr>
          <p:nvPr/>
        </p:nvCxnSpPr>
        <p:spPr>
          <a:xfrm>
            <a:off x="6083928" y="2571630"/>
            <a:ext cx="1097922" cy="62743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 b="13651"/>
          <a:stretch>
            <a:fillRect/>
          </a:stretch>
        </p:blipFill>
        <p:spPr bwMode="auto">
          <a:xfrm>
            <a:off x="1140046" y="19216"/>
            <a:ext cx="6863909" cy="51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 r="14563" b="62562"/>
          <a:stretch>
            <a:fillRect/>
          </a:stretch>
        </p:blipFill>
        <p:spPr bwMode="auto">
          <a:xfrm>
            <a:off x="0" y="577992"/>
            <a:ext cx="9144000" cy="398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36294" r="18992" b="18257"/>
          <a:stretch>
            <a:fillRect/>
          </a:stretch>
        </p:blipFill>
        <p:spPr bwMode="auto">
          <a:xfrm>
            <a:off x="0" y="19057"/>
            <a:ext cx="9144000" cy="51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81743"/>
          <a:stretch>
            <a:fillRect/>
          </a:stretch>
        </p:blipFill>
        <p:spPr bwMode="auto">
          <a:xfrm>
            <a:off x="0" y="0"/>
            <a:ext cx="9144000" cy="16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 t="13968" r="14563" b="62562"/>
          <a:stretch>
            <a:fillRect/>
          </a:stretch>
        </p:blipFill>
        <p:spPr bwMode="auto">
          <a:xfrm>
            <a:off x="0" y="2643758"/>
            <a:ext cx="9144000" cy="249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ая стрелка влево/вправо 7"/>
          <p:cNvSpPr/>
          <p:nvPr/>
        </p:nvSpPr>
        <p:spPr>
          <a:xfrm>
            <a:off x="1835696" y="2391730"/>
            <a:ext cx="547260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71750"/>
            <a:ext cx="181730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400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671750"/>
            <a:ext cx="179437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Двойная стрелка влево/вправо 6"/>
          <p:cNvSpPr/>
          <p:nvPr/>
        </p:nvSpPr>
        <p:spPr>
          <a:xfrm>
            <a:off x="4067944" y="2175726"/>
            <a:ext cx="936104" cy="79204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76056" y="84355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БФТ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01294" y="347826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FTP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-477" t="3635" r="-801" b="3662"/>
          <a:stretch>
            <a:fillRect/>
          </a:stretch>
        </p:blipFill>
        <p:spPr bwMode="auto">
          <a:xfrm>
            <a:off x="249510" y="0"/>
            <a:ext cx="864498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b="1" dirty="0" smtClean="0"/>
              <a:t>Microsoft CryptoAPI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развитая система криптографических библиотек</a:t>
            </a:r>
          </a:p>
          <a:p>
            <a:r>
              <a:rPr lang="ru-RU" dirty="0" smtClean="0"/>
              <a:t>стандарт де-факто для разработки защищенных приложений на платформе </a:t>
            </a:r>
            <a:r>
              <a:rPr lang="ru-RU" dirty="0" err="1" smtClean="0"/>
              <a:t>Windows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позволяет приложениям использовать высокоуровневые функции </a:t>
            </a:r>
            <a:r>
              <a:rPr lang="ru-RU" dirty="0" err="1" smtClean="0"/>
              <a:t>Crypto</a:t>
            </a:r>
            <a:r>
              <a:rPr lang="ru-RU" dirty="0" smtClean="0"/>
              <a:t> API (работа с цифровыми сертификатами и их хранилищами, сообщениями в формате PKCS#7, и.т.д.) с любым набором </a:t>
            </a:r>
            <a:r>
              <a:rPr lang="ru-RU" dirty="0" err="1" smtClean="0"/>
              <a:t>криптоалгоритмов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/>
          </a:bodyPr>
          <a:lstStyle/>
          <a:p>
            <a:r>
              <a:rPr lang="ru-RU" dirty="0" smtClean="0"/>
              <a:t>независимый программный модуль</a:t>
            </a:r>
          </a:p>
          <a:p>
            <a:r>
              <a:rPr lang="ru-RU" dirty="0" smtClean="0"/>
              <a:t>содержит реализации низкоуровневых криптографических функций</a:t>
            </a:r>
          </a:p>
          <a:p>
            <a:r>
              <a:rPr lang="ru-RU" dirty="0" smtClean="0"/>
              <a:t>предоставляет возможности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CryptoAPI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ЗАО «Авест»</a:t>
            </a:r>
          </a:p>
          <a:p>
            <a:r>
              <a:rPr lang="ru-RU" dirty="0" smtClean="0"/>
              <a:t>единственный в Республике Беларусь программный продукт такого рода, прошедший государственную экспертизу по требованиям информационной безопасности в Оперативно-аналитическом центре при Президенте Республики Беларусь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ГОСТ 28147–89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1176.1–99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1176.2–99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34.101.18-2009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34.101.31-2011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34.101.45-2013</a:t>
            </a:r>
            <a:r>
              <a:rPr lang="ru-RU" dirty="0" smtClean="0"/>
              <a:t> - Алгоритмы ЭЦП на основе эллиптических кривых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34.101.47-2017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34.101.50-2019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95" t="3427" r="9048" b="20247"/>
          <a:stretch>
            <a:fillRect/>
          </a:stretch>
        </p:blipFill>
        <p:spPr bwMode="auto">
          <a:xfrm>
            <a:off x="-1" y="0"/>
            <a:ext cx="916032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44701</TotalTime>
  <Words>195</Words>
  <Application>Microsoft Office PowerPoint</Application>
  <PresentationFormat>Экран (16:9)</PresentationFormat>
  <Paragraphs>78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Государственная система управления открытыми ключами</vt:lpstr>
      <vt:lpstr>Презентация PowerPoint</vt:lpstr>
      <vt:lpstr>Презентация PowerPoint</vt:lpstr>
      <vt:lpstr>Microsoft CryptoAPI</vt:lpstr>
      <vt:lpstr>Криптопровайдер </vt:lpstr>
      <vt:lpstr>Криптопровайдер  Avest CSP </vt:lpstr>
      <vt:lpstr>Криптопровайдер  Avest CSP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1939</cp:revision>
  <dcterms:created xsi:type="dcterms:W3CDTF">2020-02-03T20:15:10Z</dcterms:created>
  <dcterms:modified xsi:type="dcterms:W3CDTF">2023-01-06T13:22:35Z</dcterms:modified>
</cp:coreProperties>
</file>