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522" r:id="rId3"/>
    <p:sldId id="523" r:id="rId4"/>
    <p:sldId id="321" r:id="rId5"/>
    <p:sldId id="505" r:id="rId6"/>
    <p:sldId id="520" r:id="rId7"/>
    <p:sldId id="521" r:id="rId8"/>
    <p:sldId id="526" r:id="rId9"/>
    <p:sldId id="524" r:id="rId10"/>
    <p:sldId id="527" r:id="rId11"/>
    <p:sldId id="525" r:id="rId12"/>
    <p:sldId id="528" r:id="rId13"/>
    <p:sldId id="529" r:id="rId14"/>
    <p:sldId id="530" r:id="rId15"/>
    <p:sldId id="531" r:id="rId16"/>
    <p:sldId id="532" r:id="rId17"/>
    <p:sldId id="506" r:id="rId18"/>
    <p:sldId id="491" r:id="rId19"/>
    <p:sldId id="534" r:id="rId20"/>
    <p:sldId id="492" r:id="rId21"/>
    <p:sldId id="535" r:id="rId22"/>
    <p:sldId id="508" r:id="rId23"/>
    <p:sldId id="493" r:id="rId24"/>
    <p:sldId id="509" r:id="rId25"/>
    <p:sldId id="536" r:id="rId26"/>
    <p:sldId id="537" r:id="rId27"/>
    <p:sldId id="494" r:id="rId28"/>
    <p:sldId id="510" r:id="rId29"/>
    <p:sldId id="538" r:id="rId30"/>
    <p:sldId id="511" r:id="rId31"/>
    <p:sldId id="539" r:id="rId32"/>
    <p:sldId id="540" r:id="rId33"/>
    <p:sldId id="495" r:id="rId34"/>
    <p:sldId id="541" r:id="rId35"/>
    <p:sldId id="512" r:id="rId36"/>
    <p:sldId id="542" r:id="rId37"/>
    <p:sldId id="513" r:id="rId38"/>
    <p:sldId id="514" r:id="rId3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4" autoAdjust="0"/>
  </p:normalViewPr>
  <p:slideViewPr>
    <p:cSldViewPr>
      <p:cViewPr varScale="1">
        <p:scale>
          <a:sx n="99" d="100"/>
          <a:sy n="99" d="100"/>
        </p:scale>
        <p:origin x="30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8A4D5-F98D-430D-8457-A469F61B4AEA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D8E01-41B3-47FE-BC00-AA172469FF7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283718"/>
            <a:ext cx="9144000" cy="2787774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Понятие </a:t>
            </a:r>
            <a:r>
              <a:rPr lang="en-US" sz="1600" dirty="0" smtClean="0">
                <a:solidFill>
                  <a:schemeClr val="tx1"/>
                </a:solidFill>
              </a:rPr>
              <a:t>HTTP-</a:t>
            </a:r>
            <a:r>
              <a:rPr lang="ru-RU" sz="1600" dirty="0" smtClean="0">
                <a:solidFill>
                  <a:schemeClr val="tx1"/>
                </a:solidFill>
              </a:rPr>
              <a:t>прокси-сервера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и обратного </a:t>
            </a:r>
            <a:r>
              <a:rPr lang="en-US" sz="1600" dirty="0">
                <a:solidFill>
                  <a:schemeClr val="tx1"/>
                </a:solidFill>
              </a:rPr>
              <a:t>HTTP-</a:t>
            </a:r>
            <a:r>
              <a:rPr lang="ru-RU" sz="1600" dirty="0" smtClean="0">
                <a:solidFill>
                  <a:schemeClr val="tx1"/>
                </a:solidFill>
              </a:rPr>
              <a:t>прокси-сервера.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Понятие </a:t>
            </a:r>
            <a:r>
              <a:rPr lang="en-US" sz="1600" dirty="0" smtClean="0">
                <a:solidFill>
                  <a:schemeClr val="tx1"/>
                </a:solidFill>
              </a:rPr>
              <a:t>CGI, </a:t>
            </a:r>
            <a:r>
              <a:rPr lang="en-US" sz="1600" dirty="0" err="1" smtClean="0">
                <a:solidFill>
                  <a:schemeClr val="tx1"/>
                </a:solidFill>
              </a:rPr>
              <a:t>FastCGI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и </a:t>
            </a:r>
            <a:r>
              <a:rPr lang="en-US" sz="1600" dirty="0" smtClean="0">
                <a:solidFill>
                  <a:schemeClr val="tx1"/>
                </a:solidFill>
              </a:rPr>
              <a:t>FPM</a:t>
            </a:r>
            <a:r>
              <a:rPr lang="ru-RU" sz="16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Подключение веб-сервера </a:t>
            </a:r>
            <a:r>
              <a:rPr lang="en-US" sz="1600" dirty="0" err="1" smtClean="0">
                <a:solidFill>
                  <a:schemeClr val="tx1"/>
                </a:solidFill>
              </a:rPr>
              <a:t>nginx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к </a:t>
            </a:r>
            <a:r>
              <a:rPr lang="en-US" sz="1600" dirty="0" smtClean="0">
                <a:solidFill>
                  <a:schemeClr val="tx1"/>
                </a:solidFill>
              </a:rPr>
              <a:t>PHP</a:t>
            </a:r>
            <a:r>
              <a:rPr lang="ru-RU" sz="1600" dirty="0" smtClean="0">
                <a:solidFill>
                  <a:schemeClr val="tx1"/>
                </a:solidFill>
              </a:rPr>
              <a:t>-</a:t>
            </a:r>
            <a:r>
              <a:rPr lang="en-US" sz="1600" dirty="0" smtClean="0">
                <a:solidFill>
                  <a:schemeClr val="tx1"/>
                </a:solidFill>
              </a:rPr>
              <a:t>FPM</a:t>
            </a:r>
            <a:r>
              <a:rPr lang="ru-RU" sz="16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Принципы и уровни конфигурации </a:t>
            </a:r>
            <a:r>
              <a:rPr lang="ru-RU" sz="1600" dirty="0">
                <a:solidFill>
                  <a:schemeClr val="tx1"/>
                </a:solidFill>
              </a:rPr>
              <a:t>веб-сервера </a:t>
            </a:r>
            <a:r>
              <a:rPr lang="en-US" sz="1600" dirty="0" err="1" smtClean="0">
                <a:solidFill>
                  <a:schemeClr val="tx1"/>
                </a:solidFill>
              </a:rPr>
              <a:t>nginx</a:t>
            </a:r>
            <a:r>
              <a:rPr lang="ru-RU" sz="1600" dirty="0" smtClean="0">
                <a:solidFill>
                  <a:schemeClr val="tx1"/>
                </a:solidFill>
              </a:rPr>
              <a:t>.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Настройка шифрования на веб-сервере </a:t>
            </a:r>
            <a:r>
              <a:rPr lang="en-US" sz="1600" dirty="0" err="1" smtClean="0">
                <a:solidFill>
                  <a:schemeClr val="tx1"/>
                </a:solidFill>
              </a:rPr>
              <a:t>nginx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Перенаправление запросов с веб-сервера </a:t>
            </a:r>
            <a:r>
              <a:rPr lang="en-US" sz="1600" dirty="0" err="1" smtClean="0">
                <a:solidFill>
                  <a:schemeClr val="tx1"/>
                </a:solidFill>
              </a:rPr>
              <a:t>nginx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на </a:t>
            </a:r>
            <a:r>
              <a:rPr lang="en-US" sz="1600" dirty="0" smtClean="0">
                <a:solidFill>
                  <a:schemeClr val="tx1"/>
                </a:solidFill>
              </a:rPr>
              <a:t>Apache HTTP Server.</a:t>
            </a:r>
            <a:endParaRPr lang="ru-RU" sz="16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Политика безопасности контента.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Конфигурация </a:t>
            </a:r>
            <a:r>
              <a:rPr lang="en-US" sz="1600" dirty="0" err="1" smtClean="0">
                <a:solidFill>
                  <a:schemeClr val="tx1"/>
                </a:solidFill>
              </a:rPr>
              <a:t>Wordpress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для работы по протоколу </a:t>
            </a:r>
            <a:r>
              <a:rPr lang="en-US" sz="1600" dirty="0" smtClean="0">
                <a:solidFill>
                  <a:schemeClr val="tx1"/>
                </a:solidFill>
              </a:rPr>
              <a:t>HTTPS </a:t>
            </a:r>
            <a:r>
              <a:rPr lang="ru-RU" sz="1600" dirty="0" smtClean="0">
                <a:solidFill>
                  <a:schemeClr val="tx1"/>
                </a:solidFill>
              </a:rPr>
              <a:t>через обратный прокси-сервер </a:t>
            </a:r>
            <a:r>
              <a:rPr lang="en-US" sz="1600" dirty="0" err="1" smtClean="0">
                <a:solidFill>
                  <a:schemeClr val="tx1"/>
                </a:solidFill>
              </a:rPr>
              <a:t>nginx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ru-RU" sz="16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Редактирование параметров </a:t>
            </a:r>
            <a:r>
              <a:rPr lang="en-US" sz="1600" dirty="0" err="1" smtClean="0">
                <a:solidFill>
                  <a:schemeClr val="tx1"/>
                </a:solidFill>
              </a:rPr>
              <a:t>Wordpress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в базе данных.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16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Тема 7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006"/>
            <a:ext cx="9144000" cy="38034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8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796" y="0"/>
            <a:ext cx="8244408" cy="51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4758"/>
            <a:ext cx="9144000" cy="9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16"/>
            <a:ext cx="9144000" cy="390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1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438" y="0"/>
            <a:ext cx="82711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29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438" y="0"/>
            <a:ext cx="82711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7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439" y="0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41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438" y="0"/>
            <a:ext cx="827112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05978"/>
            <a:ext cx="9108504" cy="1691061"/>
          </a:xfrm>
        </p:spPr>
        <p:txBody>
          <a:bodyPr>
            <a:noAutofit/>
          </a:bodyPr>
          <a:lstStyle/>
          <a:p>
            <a:r>
              <a:rPr lang="ru-RU" sz="4800" dirty="0"/>
              <a:t>Принципы </a:t>
            </a:r>
            <a:r>
              <a:rPr lang="ru-RU" sz="4800" dirty="0" err="1" smtClean="0"/>
              <a:t>конфигуации</a:t>
            </a:r>
            <a:r>
              <a:rPr lang="ru-RU" sz="4800" dirty="0" smtClean="0"/>
              <a:t> </a:t>
            </a:r>
            <a:r>
              <a:rPr lang="ru-RU" sz="4800" dirty="0"/>
              <a:t>веб-сервера </a:t>
            </a:r>
            <a:r>
              <a:rPr lang="en-US" sz="4800" dirty="0" err="1"/>
              <a:t>nginx</a:t>
            </a:r>
            <a:endParaRPr lang="ru-RU" sz="4800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2067694"/>
            <a:ext cx="9144000" cy="307580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6000" dirty="0" smtClean="0"/>
              <a:t>конфигурационные файлы в </a:t>
            </a:r>
            <a:r>
              <a:rPr lang="en-US" sz="6000" dirty="0" smtClean="0"/>
              <a:t>/</a:t>
            </a:r>
            <a:r>
              <a:rPr lang="en-US" sz="6000" dirty="0" err="1" smtClean="0"/>
              <a:t>etc</a:t>
            </a:r>
            <a:r>
              <a:rPr lang="en-US" sz="6000" dirty="0" smtClean="0"/>
              <a:t>/</a:t>
            </a:r>
            <a:r>
              <a:rPr lang="en-US" sz="6000" dirty="0" err="1" smtClean="0"/>
              <a:t>nginx</a:t>
            </a:r>
            <a:endParaRPr lang="en-US" sz="60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6000" dirty="0" smtClean="0"/>
              <a:t>С-подобный синтаксис (блоки с фигурными скобками в качестве границ)</a:t>
            </a:r>
          </a:p>
          <a:p>
            <a:pPr>
              <a:spcBef>
                <a:spcPts val="600"/>
              </a:spcBef>
            </a:pPr>
            <a:endParaRPr lang="ru-RU" sz="6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05978"/>
            <a:ext cx="9108504" cy="1691061"/>
          </a:xfrm>
        </p:spPr>
        <p:txBody>
          <a:bodyPr>
            <a:noAutofit/>
          </a:bodyPr>
          <a:lstStyle/>
          <a:p>
            <a:r>
              <a:rPr lang="ru-RU" sz="3600" dirty="0" smtClean="0"/>
              <a:t>Уровни (контексты) конфигурации </a:t>
            </a:r>
            <a:r>
              <a:rPr lang="ru-RU" sz="3600" dirty="0"/>
              <a:t>веб-сервера </a:t>
            </a:r>
            <a:r>
              <a:rPr lang="en-US" sz="3600" dirty="0" err="1"/>
              <a:t>nginx</a:t>
            </a:r>
            <a:endParaRPr lang="ru-RU" sz="3600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1897040"/>
            <a:ext cx="9144000" cy="324646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6000" dirty="0" smtClean="0"/>
              <a:t>http – </a:t>
            </a:r>
            <a:r>
              <a:rPr lang="ru-RU" sz="6000" dirty="0" smtClean="0"/>
              <a:t>корень, </a:t>
            </a:r>
            <a:r>
              <a:rPr lang="ru-RU" sz="6000" smtClean="0"/>
              <a:t>сервер вцелом, для всех сайтов</a:t>
            </a:r>
            <a:endParaRPr lang="ru-RU" sz="60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6000" dirty="0" smtClean="0"/>
              <a:t>server – </a:t>
            </a:r>
            <a:r>
              <a:rPr lang="ru-RU" sz="6000" dirty="0" smtClean="0"/>
              <a:t>сайт, виртуальный хост, с собственным доменным именем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6000" dirty="0" smtClean="0"/>
              <a:t>location – </a:t>
            </a:r>
            <a:r>
              <a:rPr lang="ru-RU" sz="6000" dirty="0" smtClean="0"/>
              <a:t>набор путей, соответствующих регулярному выражению, веб-приложение</a:t>
            </a:r>
          </a:p>
          <a:p>
            <a:pPr>
              <a:spcBef>
                <a:spcPts val="600"/>
              </a:spcBef>
            </a:pPr>
            <a:r>
              <a:rPr lang="en-US" sz="6000" dirty="0" smtClean="0"/>
              <a:t>[template] – </a:t>
            </a:r>
            <a:r>
              <a:rPr lang="ru-RU" sz="6000" dirty="0" smtClean="0"/>
              <a:t>набор директив для конкретной задачи</a:t>
            </a:r>
          </a:p>
          <a:p>
            <a:pPr>
              <a:spcBef>
                <a:spcPts val="600"/>
              </a:spcBef>
            </a:pPr>
            <a:r>
              <a:rPr lang="ru-RU" sz="6000" dirty="0" smtClean="0"/>
              <a:t>директивы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06445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rcRect b="50192"/>
          <a:stretch>
            <a:fillRect/>
          </a:stretch>
        </p:blipFill>
        <p:spPr>
          <a:xfrm>
            <a:off x="1435953" y="1069851"/>
            <a:ext cx="7708047" cy="300379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536726" y="1914153"/>
            <a:ext cx="626469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39169" y="2456309"/>
            <a:ext cx="4752528" cy="28803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-36512" y="185167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site.zhuk.by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6512" y="242773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mail.zhuk.by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205979"/>
            <a:ext cx="9108504" cy="565572"/>
          </a:xfrm>
        </p:spPr>
        <p:txBody>
          <a:bodyPr>
            <a:noAutofit/>
          </a:bodyPr>
          <a:lstStyle/>
          <a:p>
            <a:r>
              <a:rPr lang="ru-RU" sz="3600" dirty="0" smtClean="0"/>
              <a:t>Задание: 2 виртуальных хоста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345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439" y="0"/>
            <a:ext cx="827112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438" y="0"/>
            <a:ext cx="82711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91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30437"/>
            <a:ext cx="9159051" cy="408262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313"/>
            <a:ext cx="9144000" cy="292487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540" y="0"/>
            <a:ext cx="8280920" cy="514959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5341"/>
            <a:ext cx="9144000" cy="103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64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540" y="0"/>
            <a:ext cx="8280920" cy="514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23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48" y="586591"/>
            <a:ext cx="91085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/>
              <a:t>Content</a:t>
            </a:r>
            <a:r>
              <a:rPr lang="ru-RU" sz="2800" dirty="0"/>
              <a:t> </a:t>
            </a:r>
            <a:r>
              <a:rPr lang="ru-RU" sz="2800" dirty="0" err="1"/>
              <a:t>Security</a:t>
            </a:r>
            <a:r>
              <a:rPr lang="ru-RU" sz="2800" dirty="0"/>
              <a:t> </a:t>
            </a:r>
            <a:r>
              <a:rPr lang="ru-RU" sz="2800" dirty="0" err="1"/>
              <a:t>Policy</a:t>
            </a:r>
            <a:r>
              <a:rPr lang="ru-RU" sz="2800" dirty="0"/>
              <a:t> (CSP) - это дополнительный уровень безопасности, позволяющий распознавать и устранять определенные типы атак, таких как </a:t>
            </a:r>
            <a:r>
              <a:rPr lang="ru-RU" sz="2800" dirty="0" err="1"/>
              <a:t>Cross</a:t>
            </a:r>
            <a:r>
              <a:rPr lang="ru-RU" sz="2800" dirty="0"/>
              <a:t> </a:t>
            </a:r>
            <a:r>
              <a:rPr lang="ru-RU" sz="2800" dirty="0" err="1"/>
              <a:t>Site</a:t>
            </a:r>
            <a:r>
              <a:rPr lang="ru-RU" sz="2800" dirty="0"/>
              <a:t> </a:t>
            </a:r>
            <a:r>
              <a:rPr lang="ru-RU" sz="2800" dirty="0" err="1"/>
              <a:t>Scripting</a:t>
            </a:r>
            <a:r>
              <a:rPr lang="ru-RU" sz="2800" dirty="0"/>
              <a:t> (XSS) и атаки внедрения данных. Спектр применения этих атак включает, но не ограничивается кражей данных, подменой страниц и распространением зловредного ПО.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0538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Браузеры, которые не поддерживают CSP, все еще могут работать с серверами, которые поддерживают CSP, и наоборот: браузеры, в которых поддержка CSP отсутствует, будут ее игнорировать, продолжая работу в соответствии со стандартными правилами ограничения домена для загрузки контента. В случае, если сайт не предоставляет CSP-заголовки, браузеры, в свою очередь, будут использовать стандартные правила ограничения домена.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9593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Для того чтобы включить CSP, необходимо настроить сервер так, чтобы в ответах он использовал HTTP-заголовок </a:t>
            </a:r>
            <a:r>
              <a:rPr lang="ru-RU" sz="3200" dirty="0" err="1"/>
              <a:t>Content-Security-Policy</a:t>
            </a:r>
            <a:r>
              <a:rPr lang="ru-RU" sz="3200" dirty="0"/>
              <a:t> (в различных примерах и документации можно встретить вариант заголовка X-</a:t>
            </a:r>
            <a:r>
              <a:rPr lang="ru-RU" sz="3200" dirty="0" err="1"/>
              <a:t>Content</a:t>
            </a:r>
            <a:r>
              <a:rPr lang="ru-RU" sz="3200" dirty="0"/>
              <a:t>-</a:t>
            </a:r>
            <a:r>
              <a:rPr lang="ru-RU" sz="3200" dirty="0" err="1"/>
              <a:t>Security-Policy</a:t>
            </a:r>
            <a:r>
              <a:rPr lang="ru-RU" sz="3200" dirty="0"/>
              <a:t>. Он является устаревшим и определять его не нужно).</a:t>
            </a:r>
          </a:p>
        </p:txBody>
      </p:sp>
    </p:spTree>
    <p:extLst>
      <p:ext uri="{BB962C8B-B14F-4D97-AF65-F5344CB8AC3E}">
        <p14:creationId xmlns:p14="http://schemas.microsoft.com/office/powerpoint/2010/main" val="120047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45608"/>
            <a:ext cx="9144000" cy="405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5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1" y="0"/>
            <a:ext cx="865167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540" y="0"/>
            <a:ext cx="8280920" cy="514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22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1" y="0"/>
            <a:ext cx="86516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96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8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27112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9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697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16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5" y="0"/>
            <a:ext cx="826977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5" y="0"/>
            <a:ext cx="82697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58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3" y="0"/>
            <a:ext cx="806205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3" y="0"/>
            <a:ext cx="806205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350953" y="4265678"/>
            <a:ext cx="4461296" cy="61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Клиенты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15321" y="4337686"/>
            <a:ext cx="4461296" cy="61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Клиенты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79712" y="123478"/>
            <a:ext cx="489654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Веб-сервер</a:t>
            </a:r>
            <a:endParaRPr lang="ru-RU" sz="2800" dirty="0"/>
          </a:p>
        </p:txBody>
      </p:sp>
      <p:sp>
        <p:nvSpPr>
          <p:cNvPr id="4" name="Облако 3"/>
          <p:cNvSpPr/>
          <p:nvPr/>
        </p:nvSpPr>
        <p:spPr>
          <a:xfrm>
            <a:off x="1979712" y="1508762"/>
            <a:ext cx="4896544" cy="77495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Интернет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79712" y="2931790"/>
            <a:ext cx="489654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HTTP </a:t>
            </a:r>
            <a:r>
              <a:rPr lang="ru-RU" sz="2800" dirty="0" smtClean="0"/>
              <a:t>прокси-сервер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62921" y="4409694"/>
            <a:ext cx="4461296" cy="61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Клиенты</a:t>
            </a:r>
            <a:endParaRPr lang="ru-RU" sz="2800" dirty="0"/>
          </a:p>
        </p:txBody>
      </p:sp>
      <p:cxnSp>
        <p:nvCxnSpPr>
          <p:cNvPr id="10" name="Прямая со стрелкой 9"/>
          <p:cNvCxnSpPr>
            <a:stCxn id="2" idx="2"/>
            <a:endCxn id="4" idx="3"/>
          </p:cNvCxnSpPr>
          <p:nvPr/>
        </p:nvCxnSpPr>
        <p:spPr>
          <a:xfrm>
            <a:off x="4427984" y="915566"/>
            <a:ext cx="0" cy="6375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7" idx="0"/>
          </p:cNvCxnSpPr>
          <p:nvPr/>
        </p:nvCxnSpPr>
        <p:spPr>
          <a:xfrm>
            <a:off x="4427984" y="3723878"/>
            <a:ext cx="17985" cy="61380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1"/>
            <a:endCxn id="5" idx="0"/>
          </p:cNvCxnSpPr>
          <p:nvPr/>
        </p:nvCxnSpPr>
        <p:spPr>
          <a:xfrm>
            <a:off x="4427984" y="2282893"/>
            <a:ext cx="0" cy="64889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2342952" y="195486"/>
            <a:ext cx="4461296" cy="605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Веб-серверы</a:t>
            </a:r>
            <a:endParaRPr lang="ru-RU" sz="28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207320" y="267494"/>
            <a:ext cx="4461296" cy="605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Веб-серверы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42952" y="4337686"/>
            <a:ext cx="4461296" cy="61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Клиенты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07320" y="4409694"/>
            <a:ext cx="4461296" cy="61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Клиенты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79712" y="339502"/>
            <a:ext cx="4536504" cy="605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Веб-серверы</a:t>
            </a:r>
            <a:endParaRPr lang="ru-RU" sz="2800" dirty="0"/>
          </a:p>
        </p:txBody>
      </p:sp>
      <p:sp>
        <p:nvSpPr>
          <p:cNvPr id="5" name="Облако 4"/>
          <p:cNvSpPr/>
          <p:nvPr/>
        </p:nvSpPr>
        <p:spPr>
          <a:xfrm>
            <a:off x="1979712" y="3020930"/>
            <a:ext cx="4896544" cy="77495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Интернет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54920" y="4481702"/>
            <a:ext cx="4461296" cy="61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Клиенты</a:t>
            </a:r>
            <a:endParaRPr lang="ru-RU" sz="2800" dirty="0"/>
          </a:p>
        </p:txBody>
      </p:sp>
      <p:cxnSp>
        <p:nvCxnSpPr>
          <p:cNvPr id="8" name="Прямая со стрелкой 7"/>
          <p:cNvCxnSpPr>
            <a:endCxn id="13" idx="0"/>
          </p:cNvCxnSpPr>
          <p:nvPr/>
        </p:nvCxnSpPr>
        <p:spPr>
          <a:xfrm flipH="1">
            <a:off x="4427984" y="873020"/>
            <a:ext cx="9984" cy="63094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1"/>
            <a:endCxn id="3" idx="0"/>
          </p:cNvCxnSpPr>
          <p:nvPr/>
        </p:nvCxnSpPr>
        <p:spPr>
          <a:xfrm>
            <a:off x="4427984" y="3795061"/>
            <a:ext cx="9984" cy="61463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979712" y="1503960"/>
            <a:ext cx="4896544" cy="99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Обратный </a:t>
            </a:r>
            <a:r>
              <a:rPr lang="en-US" sz="2800" dirty="0" smtClean="0"/>
              <a:t>HTTP </a:t>
            </a:r>
            <a:r>
              <a:rPr lang="ru-RU" sz="2800" dirty="0" smtClean="0"/>
              <a:t>прокси-сервер</a:t>
            </a:r>
            <a:endParaRPr lang="ru-RU" sz="2800" dirty="0"/>
          </a:p>
        </p:txBody>
      </p:sp>
      <p:cxnSp>
        <p:nvCxnSpPr>
          <p:cNvPr id="18" name="Прямая со стрелкой 17"/>
          <p:cNvCxnSpPr>
            <a:stCxn id="13" idx="2"/>
            <a:endCxn id="5" idx="3"/>
          </p:cNvCxnSpPr>
          <p:nvPr/>
        </p:nvCxnSpPr>
        <p:spPr>
          <a:xfrm>
            <a:off x="4427984" y="2499742"/>
            <a:ext cx="0" cy="56549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51470"/>
            <a:ext cx="900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CGI (от англ. </a:t>
            </a:r>
            <a:r>
              <a:rPr lang="ru-RU" sz="2000" dirty="0" err="1"/>
              <a:t>Common</a:t>
            </a:r>
            <a:r>
              <a:rPr lang="ru-RU" sz="2000" dirty="0"/>
              <a:t> </a:t>
            </a:r>
            <a:r>
              <a:rPr lang="ru-RU" sz="2000" dirty="0" err="1"/>
              <a:t>Gateway</a:t>
            </a:r>
            <a:r>
              <a:rPr lang="ru-RU" sz="2000" dirty="0"/>
              <a:t> </a:t>
            </a:r>
            <a:r>
              <a:rPr lang="ru-RU" sz="2000" dirty="0" err="1"/>
              <a:t>Interface</a:t>
            </a:r>
            <a:r>
              <a:rPr lang="ru-RU" sz="2000" dirty="0"/>
              <a:t> — «общий интерфейс шлюза») — </a:t>
            </a:r>
            <a:r>
              <a:rPr lang="ru-RU" sz="2000" dirty="0" smtClean="0"/>
              <a:t>протокол, используемый </a:t>
            </a:r>
            <a:r>
              <a:rPr lang="ru-RU" sz="2000" dirty="0"/>
              <a:t>для связи внешней программы с </a:t>
            </a:r>
            <a:r>
              <a:rPr lang="ru-RU" sz="2000" dirty="0" smtClean="0"/>
              <a:t>веб-сервером через стандартные потоки </a:t>
            </a:r>
            <a:r>
              <a:rPr lang="en-US" sz="2000" b="1" dirty="0"/>
              <a:t>STDIN</a:t>
            </a:r>
            <a:r>
              <a:rPr lang="en-US" sz="2000" dirty="0"/>
              <a:t> </a:t>
            </a:r>
            <a:r>
              <a:rPr lang="ru-RU" sz="2000" dirty="0"/>
              <a:t>и </a:t>
            </a:r>
            <a:r>
              <a:rPr lang="en-US" sz="2000" b="1" dirty="0"/>
              <a:t>STDOUT</a:t>
            </a:r>
            <a:r>
              <a:rPr lang="ru-RU" sz="2000" dirty="0" smtClean="0"/>
              <a:t>. </a:t>
            </a:r>
          </a:p>
          <a:p>
            <a:r>
              <a:rPr lang="ru-RU" sz="2000" dirty="0" smtClean="0"/>
              <a:t>Программу</a:t>
            </a:r>
            <a:r>
              <a:rPr lang="ru-RU" sz="2000" dirty="0"/>
              <a:t>, которая работает по такому интерфейсу совместно с веб-сервером, принято называть шлюзом, хотя многие предпочитают названия «скрипт» (сценарий) или «CGI-программа». </a:t>
            </a:r>
            <a:endParaRPr lang="ru-RU" sz="2000" dirty="0" smtClean="0"/>
          </a:p>
          <a:p>
            <a:r>
              <a:rPr lang="ru-RU" sz="2000" dirty="0" smtClean="0"/>
              <a:t>По </a:t>
            </a:r>
            <a:r>
              <a:rPr lang="ru-RU" sz="2000" dirty="0"/>
              <a:t>сути </a:t>
            </a:r>
            <a:r>
              <a:rPr lang="ru-RU" sz="2000" dirty="0" smtClean="0"/>
              <a:t>веб-сервер передает запрос клиента в </a:t>
            </a:r>
            <a:r>
              <a:rPr lang="en-US" sz="2000" dirty="0" smtClean="0"/>
              <a:t>STDIN </a:t>
            </a:r>
            <a:r>
              <a:rPr lang="ru-RU" sz="2000" dirty="0" smtClean="0"/>
              <a:t>и отправляет полученное в </a:t>
            </a:r>
            <a:r>
              <a:rPr lang="en-US" sz="2000" dirty="0" smtClean="0"/>
              <a:t>STDOUT</a:t>
            </a:r>
            <a:r>
              <a:rPr lang="ru-RU" sz="2000" dirty="0"/>
              <a:t> </a:t>
            </a:r>
            <a:r>
              <a:rPr lang="ru-RU" sz="2000" dirty="0" smtClean="0"/>
              <a:t>в качестве ответа клиенту.</a:t>
            </a:r>
            <a:endParaRPr lang="ru-RU" sz="2000" dirty="0"/>
          </a:p>
          <a:p>
            <a:r>
              <a:rPr lang="ru-RU" sz="2000" dirty="0" smtClean="0"/>
              <a:t>Таким </a:t>
            </a:r>
            <a:r>
              <a:rPr lang="ru-RU" sz="2000" dirty="0"/>
              <a:t>образом, </a:t>
            </a:r>
            <a:r>
              <a:rPr lang="ru-RU" sz="2000" dirty="0" smtClean="0"/>
              <a:t>CGI-программа может быть написана на любом языке </a:t>
            </a:r>
            <a:r>
              <a:rPr lang="ru-RU" sz="2000" dirty="0"/>
              <a:t>программирования, который может работать со стандартными устройствами </a:t>
            </a:r>
            <a:r>
              <a:rPr lang="ru-RU" sz="2000" dirty="0" smtClean="0"/>
              <a:t>ввода-вывода, в том числе на языках встроенных </a:t>
            </a:r>
            <a:r>
              <a:rPr lang="ru-RU" sz="2000" dirty="0"/>
              <a:t>командных интерпретаторов операционных </a:t>
            </a:r>
            <a:r>
              <a:rPr lang="ru-RU" sz="2000" dirty="0" smtClean="0"/>
              <a:t>систем</a:t>
            </a:r>
            <a:r>
              <a:rPr lang="ru-RU" sz="2000" dirty="0"/>
              <a:t> </a:t>
            </a:r>
            <a:r>
              <a:rPr lang="ru-RU" sz="2000" dirty="0" smtClean="0"/>
              <a:t>(*</a:t>
            </a:r>
            <a:r>
              <a:rPr lang="en-US" sz="2000" dirty="0" smtClean="0"/>
              <a:t>.BAT, *.SH</a:t>
            </a:r>
            <a:r>
              <a:rPr lang="ru-RU" sz="2000" dirty="0" smtClean="0"/>
              <a:t>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4146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000" y="514768"/>
            <a:ext cx="9116000" cy="41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1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-20538"/>
            <a:ext cx="9001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FPM (</a:t>
            </a:r>
            <a:r>
              <a:rPr lang="ru-RU" sz="2200" dirty="0" err="1"/>
              <a:t>FastCGI</a:t>
            </a:r>
            <a:r>
              <a:rPr lang="ru-RU" sz="2200" dirty="0"/>
              <a:t> </a:t>
            </a:r>
            <a:r>
              <a:rPr lang="ru-RU" sz="2200" dirty="0" err="1"/>
              <a:t>Process</a:t>
            </a:r>
            <a:r>
              <a:rPr lang="ru-RU" sz="2200" dirty="0"/>
              <a:t> </a:t>
            </a:r>
            <a:r>
              <a:rPr lang="ru-RU" sz="2200" dirty="0" err="1"/>
              <a:t>Manager</a:t>
            </a:r>
            <a:r>
              <a:rPr lang="ru-RU" sz="2200" dirty="0"/>
              <a:t>, менеджер процессов </a:t>
            </a:r>
            <a:r>
              <a:rPr lang="ru-RU" sz="2200" dirty="0" err="1"/>
              <a:t>FastCGI</a:t>
            </a:r>
            <a:r>
              <a:rPr lang="ru-RU" sz="2200" dirty="0"/>
              <a:t>) является альтернативной реализацией PHP </a:t>
            </a:r>
            <a:r>
              <a:rPr lang="ru-RU" sz="2200" dirty="0" err="1"/>
              <a:t>FastCGI</a:t>
            </a:r>
            <a:r>
              <a:rPr lang="ru-RU" sz="2200" dirty="0"/>
              <a:t> с несколькими дополнительными возможностями обычно используемыми для высоконагруженных </a:t>
            </a:r>
            <a:r>
              <a:rPr lang="ru-RU" sz="2200" dirty="0" smtClean="0"/>
              <a:t>сайтов: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продвинутое </a:t>
            </a:r>
            <a:r>
              <a:rPr lang="ru-RU" sz="2200" dirty="0"/>
              <a:t>управление процессами с корректной (</a:t>
            </a:r>
            <a:r>
              <a:rPr lang="ru-RU" sz="2200" dirty="0" err="1"/>
              <a:t>graceful</a:t>
            </a:r>
            <a:r>
              <a:rPr lang="ru-RU" sz="2200" dirty="0"/>
              <a:t>) процедурой остановки и запуска</a:t>
            </a:r>
            <a:r>
              <a:rPr lang="ru-RU" sz="2200" dirty="0" smtClean="0"/>
              <a:t>;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аварийный </a:t>
            </a:r>
            <a:r>
              <a:rPr lang="ru-RU" sz="2200" dirty="0"/>
              <a:t>перезапуск в случае внезапного разрушения </a:t>
            </a:r>
            <a:r>
              <a:rPr lang="ru-RU" sz="2200" dirty="0" err="1"/>
              <a:t>opcode-кеша</a:t>
            </a:r>
            <a:r>
              <a:rPr lang="ru-RU" sz="2200" dirty="0" smtClean="0"/>
              <a:t>;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поддержка ускоренной загрузки (</a:t>
            </a:r>
            <a:r>
              <a:rPr lang="ru-RU" sz="2200" dirty="0" err="1"/>
              <a:t>accelerated</a:t>
            </a:r>
            <a:r>
              <a:rPr lang="ru-RU" sz="2200" dirty="0"/>
              <a:t> </a:t>
            </a:r>
            <a:r>
              <a:rPr lang="ru-RU" sz="2200" dirty="0" err="1"/>
              <a:t>upload</a:t>
            </a:r>
            <a:r>
              <a:rPr lang="ru-RU" sz="2200" dirty="0" smtClean="0"/>
              <a:t>);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"</a:t>
            </a:r>
            <a:r>
              <a:rPr lang="ru-RU" sz="2200" dirty="0" err="1"/>
              <a:t>slowlog</a:t>
            </a:r>
            <a:r>
              <a:rPr lang="ru-RU" sz="2200" dirty="0"/>
              <a:t>" - </a:t>
            </a:r>
            <a:r>
              <a:rPr lang="ru-RU" sz="2200" dirty="0" err="1"/>
              <a:t>логирование</a:t>
            </a:r>
            <a:r>
              <a:rPr lang="ru-RU" sz="2200" dirty="0"/>
              <a:t> необычно медленно выполняющихся </a:t>
            </a:r>
            <a:r>
              <a:rPr lang="ru-RU" sz="2200" dirty="0" smtClean="0"/>
              <a:t>скриптов;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д</a:t>
            </a:r>
            <a:r>
              <a:rPr lang="ru-RU" sz="2200" dirty="0" smtClean="0"/>
              <a:t>инамическое/статическое </a:t>
            </a:r>
            <a:r>
              <a:rPr lang="ru-RU" sz="2200" dirty="0"/>
              <a:t>порождение дочерних </a:t>
            </a:r>
            <a:r>
              <a:rPr lang="ru-RU" sz="2200" dirty="0" smtClean="0"/>
              <a:t>процессов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222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/>
          <a:srcRect r="15994"/>
          <a:stretch/>
        </p:blipFill>
        <p:spPr>
          <a:xfrm>
            <a:off x="0" y="-10022"/>
            <a:ext cx="9144000" cy="51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96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43521</TotalTime>
  <Words>470</Words>
  <Application>Microsoft Office PowerPoint</Application>
  <PresentationFormat>Экран (16:9)</PresentationFormat>
  <Paragraphs>97</Paragraphs>
  <Slides>38</Slides>
  <Notes>38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2" baseType="lpstr">
      <vt:lpstr>Arial</vt:lpstr>
      <vt:lpstr>Arial Black</vt:lpstr>
      <vt:lpstr>Calibri</vt:lpstr>
      <vt:lpstr>Тема Office</vt:lpstr>
      <vt:lpstr>Администрирование информационных систем и веб-порталов</vt:lpstr>
      <vt:lpstr>Задание: 2 виртуальных хоста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Принципы конфигуации веб-сервера nginx</vt:lpstr>
      <vt:lpstr>Уровни (контексты) конфигурации веб-сервера nginx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514v4</cp:lastModifiedBy>
  <cp:revision>1784</cp:revision>
  <dcterms:created xsi:type="dcterms:W3CDTF">2020-02-03T20:15:10Z</dcterms:created>
  <dcterms:modified xsi:type="dcterms:W3CDTF">2023-01-06T13:18:43Z</dcterms:modified>
</cp:coreProperties>
</file>