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9" r:id="rId10"/>
    <p:sldId id="270" r:id="rId11"/>
    <p:sldId id="268" r:id="rId12"/>
    <p:sldId id="271" r:id="rId13"/>
    <p:sldId id="265" r:id="rId14"/>
    <p:sldId id="266" r:id="rId15"/>
    <p:sldId id="272"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9" autoAdjust="0"/>
    <p:restoredTop sz="94641" autoAdjust="0"/>
  </p:normalViewPr>
  <p:slideViewPr>
    <p:cSldViewPr snapToGrid="0">
      <p:cViewPr varScale="1">
        <p:scale>
          <a:sx n="78" d="100"/>
          <a:sy n="78" d="100"/>
        </p:scale>
        <p:origin x="317"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D3016C-316A-477F-AE1A-CCCBFE6FF052}" type="datetimeFigureOut">
              <a:rPr lang="en-ZA" smtClean="0"/>
              <a:t>2024/08/25</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27EBD-DCD5-4419-9822-54E96787BF90}" type="slidenum">
              <a:rPr lang="en-ZA" smtClean="0"/>
              <a:t>‹#›</a:t>
            </a:fld>
            <a:endParaRPr lang="en-ZA"/>
          </a:p>
        </p:txBody>
      </p:sp>
    </p:spTree>
    <p:extLst>
      <p:ext uri="{BB962C8B-B14F-4D97-AF65-F5344CB8AC3E}">
        <p14:creationId xmlns:p14="http://schemas.microsoft.com/office/powerpoint/2010/main" val="2117849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3727EBD-DCD5-4419-9822-54E96787BF90}" type="slidenum">
              <a:rPr lang="en-ZA" smtClean="0"/>
              <a:t>5</a:t>
            </a:fld>
            <a:endParaRPr lang="en-ZA"/>
          </a:p>
        </p:txBody>
      </p:sp>
    </p:spTree>
    <p:extLst>
      <p:ext uri="{BB962C8B-B14F-4D97-AF65-F5344CB8AC3E}">
        <p14:creationId xmlns:p14="http://schemas.microsoft.com/office/powerpoint/2010/main" val="792465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63727EBD-DCD5-4419-9822-54E96787BF90}" type="slidenum">
              <a:rPr lang="en-ZA" smtClean="0"/>
              <a:t>11</a:t>
            </a:fld>
            <a:endParaRPr lang="en-ZA"/>
          </a:p>
        </p:txBody>
      </p:sp>
    </p:spTree>
    <p:extLst>
      <p:ext uri="{BB962C8B-B14F-4D97-AF65-F5344CB8AC3E}">
        <p14:creationId xmlns:p14="http://schemas.microsoft.com/office/powerpoint/2010/main" val="129480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7513-1C18-2AE8-BD91-E98D55B018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BD6708E4-4579-61AF-E796-EB8A17EF36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BAAA8192-1011-B670-06E9-2022B7005B82}"/>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492A5786-2836-49C2-5B1A-29EB4FB4B07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B835E808-1691-AC45-2700-00FFCCF7ECE8}"/>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3025534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FD0B2-C637-AFF1-346F-98AD63F0C649}"/>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D8B8BE8-4A87-2B2A-0217-98D4160A0B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EFE48F1-F258-7703-F534-2BD05BEAC14C}"/>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13973FAA-8BAE-B8D8-C11A-34AFE46EC7D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FE25EF8-1C2C-6BAC-0827-7509BCA5ABCC}"/>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347508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62FAEA-9669-03A4-48EB-D03C5B7CD2F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3C3543E-58CB-15CD-6380-89A500ABC7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54F510C-FF7E-9955-BC05-C46ED649ED65}"/>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A4863D5B-A6BE-3AB0-2979-B45522236DC4}"/>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5EE2A61-71D2-9EF5-FCC4-8158FBD196F1}"/>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0519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B308E-EB78-D667-86A2-7E3CB1A7FBD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E1D704B2-CA9C-B319-A380-D3271E6DDC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1E99BE78-65CE-975B-683D-149A5DC96CF1}"/>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A84F1D7F-0F63-6586-137D-C9D871B7216D}"/>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54BA62D-0B7A-3B21-FF9F-719398E6B9EE}"/>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2535471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FDDD-4C4F-8398-05D2-7B38BCD2D6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F1B55CA9-82DC-C836-F654-5EE622E46C5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A13C10-4772-172F-43BF-7F4A98A1DB1C}"/>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ACE5DF18-3EE5-6B5F-BBDE-708E2FDD833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60AE335-2572-2FD1-4E5C-A36202DD978A}"/>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10734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9C1A-5EFC-2231-0917-BAE66A38614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5B7F13E-AAC7-31BF-1A14-1B8860B20B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CB08B759-F74E-78AB-81C2-38C47BFF4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42E73256-5EFB-8D91-8792-906745366BFA}"/>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6" name="Footer Placeholder 5">
            <a:extLst>
              <a:ext uri="{FF2B5EF4-FFF2-40B4-BE49-F238E27FC236}">
                <a16:creationId xmlns:a16="http://schemas.microsoft.com/office/drawing/2014/main" id="{AF15631F-F121-1BA8-351B-E292977508D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C49DDD6-E571-E4B7-AE1E-A135AA0C8725}"/>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60371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1D89-6BDA-BC9D-A702-CE80EF7DD42B}"/>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A731877-D93D-AC2C-5BD1-A39877080D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B66C03-05D2-326C-730E-5CDC8596A9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51D6ECDD-AB7C-B57C-9E6F-0A00F77F7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C97D8E-D5DE-1368-AD82-A417DC3A93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F6B789E0-5FAD-54D4-F73A-26EF3EEB0044}"/>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8" name="Footer Placeholder 7">
            <a:extLst>
              <a:ext uri="{FF2B5EF4-FFF2-40B4-BE49-F238E27FC236}">
                <a16:creationId xmlns:a16="http://schemas.microsoft.com/office/drawing/2014/main" id="{F45E168C-9279-C917-4DD3-2ADBC66238D6}"/>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C7FBD3A5-BEE7-4E11-FB09-C6A84163A8C2}"/>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31369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E0DE5-FF16-5BF7-FD5F-41666DDCDF0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C63B6F4E-B18A-0930-A27C-CCF2178CF0DA}"/>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4" name="Footer Placeholder 3">
            <a:extLst>
              <a:ext uri="{FF2B5EF4-FFF2-40B4-BE49-F238E27FC236}">
                <a16:creationId xmlns:a16="http://schemas.microsoft.com/office/drawing/2014/main" id="{B94812EA-79F3-2E4C-A3E1-E278047E9E7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F7662398-CB35-EC01-586E-0CB1CB0EA036}"/>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3499902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B56ACD-8877-D57C-918F-4FF7DDB92B1F}"/>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3" name="Footer Placeholder 2">
            <a:extLst>
              <a:ext uri="{FF2B5EF4-FFF2-40B4-BE49-F238E27FC236}">
                <a16:creationId xmlns:a16="http://schemas.microsoft.com/office/drawing/2014/main" id="{91EB02AF-B40D-F8F5-80E7-C6820B9AA9BE}"/>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EA2B2A2-DD9E-DFDC-285A-8A754D559D0B}"/>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42653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6E8FC-8000-E40F-7D7C-42A8BA9241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1CB98D6E-1931-C500-57F3-E76F75F033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5DEE69F8-91E6-ACBC-D61D-D5CEF0ADE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68680-D71C-0C4E-D440-F1C67C825B0A}"/>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6" name="Footer Placeholder 5">
            <a:extLst>
              <a:ext uri="{FF2B5EF4-FFF2-40B4-BE49-F238E27FC236}">
                <a16:creationId xmlns:a16="http://schemas.microsoft.com/office/drawing/2014/main" id="{2D331E2D-3C0A-0BC7-418F-AAD2DFD8C6F5}"/>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EA12B1C7-8456-3DB9-188A-E45977AB8C8C}"/>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93589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913A9-2B1C-0055-DAF8-6C39D2C70B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3945525E-65F4-8598-E6AA-3E32D9BD1E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DA590109-4AC4-5FEF-52A2-F9BDD66EE9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6FE70-8190-5D6B-60A2-5A20CAE1DFAA}"/>
              </a:ext>
            </a:extLst>
          </p:cNvPr>
          <p:cNvSpPr>
            <a:spLocks noGrp="1"/>
          </p:cNvSpPr>
          <p:nvPr>
            <p:ph type="dt" sz="half" idx="10"/>
          </p:nvPr>
        </p:nvSpPr>
        <p:spPr/>
        <p:txBody>
          <a:bodyPr/>
          <a:lstStyle/>
          <a:p>
            <a:fld id="{43E44EF7-9F63-4CB0-AA8D-5F56F9E10594}" type="datetimeFigureOut">
              <a:rPr lang="en-ZA" smtClean="0"/>
              <a:t>2024/08/25</a:t>
            </a:fld>
            <a:endParaRPr lang="en-ZA"/>
          </a:p>
        </p:txBody>
      </p:sp>
      <p:sp>
        <p:nvSpPr>
          <p:cNvPr id="6" name="Footer Placeholder 5">
            <a:extLst>
              <a:ext uri="{FF2B5EF4-FFF2-40B4-BE49-F238E27FC236}">
                <a16:creationId xmlns:a16="http://schemas.microsoft.com/office/drawing/2014/main" id="{B7061578-0B7B-1C6A-6C4D-8E25BA0A271C}"/>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DC48122-F1AC-D60E-BA5E-9A901E3D9F02}"/>
              </a:ext>
            </a:extLst>
          </p:cNvPr>
          <p:cNvSpPr>
            <a:spLocks noGrp="1"/>
          </p:cNvSpPr>
          <p:nvPr>
            <p:ph type="sldNum" sz="quarter" idx="12"/>
          </p:nvPr>
        </p:nvSpPr>
        <p:spPr/>
        <p:txBody>
          <a:bodyPr/>
          <a:lstStyle/>
          <a:p>
            <a:fld id="{8C7CC412-11F8-4050-B6F0-3306934C8756}" type="slidenum">
              <a:rPr lang="en-ZA" smtClean="0"/>
              <a:t>‹#›</a:t>
            </a:fld>
            <a:endParaRPr lang="en-ZA"/>
          </a:p>
        </p:txBody>
      </p:sp>
    </p:spTree>
    <p:extLst>
      <p:ext uri="{BB962C8B-B14F-4D97-AF65-F5344CB8AC3E}">
        <p14:creationId xmlns:p14="http://schemas.microsoft.com/office/powerpoint/2010/main" val="1457937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F530C-9C2B-12D5-55BB-188DDD8503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32BDC49-9051-9CA2-4795-B9D260CDE1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89AF502-5F48-A889-C4E8-03C643799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E44EF7-9F63-4CB0-AA8D-5F56F9E10594}" type="datetimeFigureOut">
              <a:rPr lang="en-ZA" smtClean="0"/>
              <a:t>2024/08/25</a:t>
            </a:fld>
            <a:endParaRPr lang="en-ZA"/>
          </a:p>
        </p:txBody>
      </p:sp>
      <p:sp>
        <p:nvSpPr>
          <p:cNvPr id="5" name="Footer Placeholder 4">
            <a:extLst>
              <a:ext uri="{FF2B5EF4-FFF2-40B4-BE49-F238E27FC236}">
                <a16:creationId xmlns:a16="http://schemas.microsoft.com/office/drawing/2014/main" id="{A848A904-A1B0-43BC-1472-5A75779971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3848096E-BC3B-CE61-51A6-532CEACF98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C7CC412-11F8-4050-B6F0-3306934C8756}" type="slidenum">
              <a:rPr lang="en-ZA" smtClean="0"/>
              <a:t>‹#›</a:t>
            </a:fld>
            <a:endParaRPr lang="en-ZA"/>
          </a:p>
        </p:txBody>
      </p:sp>
    </p:spTree>
    <p:extLst>
      <p:ext uri="{BB962C8B-B14F-4D97-AF65-F5344CB8AC3E}">
        <p14:creationId xmlns:p14="http://schemas.microsoft.com/office/powerpoint/2010/main" val="32087180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ing.com/images/create" TargetMode="Externa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hyperlink" Target="https://www.simplilearn.com/keras-vs-tensorflow-vs-pytorch-article#:~:text=TensorFlow%20and%20PyTorch%20each%20have,perfect%20for%20study%20and%20experimentation" TargetMode="External"/><Relationship Id="rId5" Type="http://schemas.openxmlformats.org/officeDocument/2006/relationships/hyperlink" Target="https://machinelearningmastery.com/how-to-visualize-filters-and-feature-maps-in-convolutional-neural-networks/" TargetMode="External"/><Relationship Id="rId4" Type="http://schemas.openxmlformats.org/officeDocument/2006/relationships/hyperlink" Target="https://www.ibm.com/topics/explainable-ai"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uple of red apples with green eyes and arms&#10;&#10;Description automatically generated">
            <a:extLst>
              <a:ext uri="{FF2B5EF4-FFF2-40B4-BE49-F238E27FC236}">
                <a16:creationId xmlns:a16="http://schemas.microsoft.com/office/drawing/2014/main" id="{7EEBDF0B-80A0-924C-0743-8AC458AC2029}"/>
              </a:ext>
            </a:extLst>
          </p:cNvPr>
          <p:cNvPicPr>
            <a:picLocks noChangeAspect="1"/>
          </p:cNvPicPr>
          <p:nvPr/>
        </p:nvPicPr>
        <p:blipFill>
          <a:blip r:embed="rId2">
            <a:alphaModFix amt="50000"/>
          </a:blip>
          <a:srcRect t="26612" b="17138"/>
          <a:stretch/>
        </p:blipFill>
        <p:spPr>
          <a:xfrm>
            <a:off x="20" y="1"/>
            <a:ext cx="12191980" cy="6857999"/>
          </a:xfrm>
          <a:prstGeom prst="rect">
            <a:avLst/>
          </a:prstGeom>
        </p:spPr>
      </p:pic>
      <p:sp>
        <p:nvSpPr>
          <p:cNvPr id="2" name="Title 1">
            <a:extLst>
              <a:ext uri="{FF2B5EF4-FFF2-40B4-BE49-F238E27FC236}">
                <a16:creationId xmlns:a16="http://schemas.microsoft.com/office/drawing/2014/main" id="{AAC00826-1DEF-E012-6E43-3C1BC0141329}"/>
              </a:ext>
            </a:extLst>
          </p:cNvPr>
          <p:cNvSpPr>
            <a:spLocks noGrp="1"/>
          </p:cNvSpPr>
          <p:nvPr>
            <p:ph type="ctrTitle"/>
          </p:nvPr>
        </p:nvSpPr>
        <p:spPr>
          <a:xfrm>
            <a:off x="1524000" y="1122362"/>
            <a:ext cx="9144000" cy="2900518"/>
          </a:xfrm>
        </p:spPr>
        <p:txBody>
          <a:bodyPr>
            <a:normAutofit/>
          </a:bodyPr>
          <a:lstStyle/>
          <a:p>
            <a:r>
              <a:rPr lang="en-GB" dirty="0">
                <a:solidFill>
                  <a:srgbClr val="FFFFFF"/>
                </a:solidFill>
              </a:rPr>
              <a:t>Fruit freshness classification using </a:t>
            </a:r>
            <a:r>
              <a:rPr lang="en-GB" dirty="0" err="1">
                <a:solidFill>
                  <a:srgbClr val="FFFFFF"/>
                </a:solidFill>
              </a:rPr>
              <a:t>FruitQ</a:t>
            </a:r>
            <a:r>
              <a:rPr lang="en-GB" dirty="0">
                <a:solidFill>
                  <a:srgbClr val="FFFFFF"/>
                </a:solidFill>
              </a:rPr>
              <a:t> dataset</a:t>
            </a:r>
            <a:endParaRPr lang="en-ZA" dirty="0">
              <a:solidFill>
                <a:srgbClr val="FFFFFF"/>
              </a:solidFill>
            </a:endParaRPr>
          </a:p>
        </p:txBody>
      </p:sp>
    </p:spTree>
    <p:extLst>
      <p:ext uri="{BB962C8B-B14F-4D97-AF65-F5344CB8AC3E}">
        <p14:creationId xmlns:p14="http://schemas.microsoft.com/office/powerpoint/2010/main" val="28536914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6ECAD-0935-5B7B-7798-35C64EB7F64B}"/>
              </a:ext>
            </a:extLst>
          </p:cNvPr>
          <p:cNvSpPr>
            <a:spLocks noGrp="1"/>
          </p:cNvSpPr>
          <p:nvPr>
            <p:ph type="title"/>
          </p:nvPr>
        </p:nvSpPr>
        <p:spPr>
          <a:xfrm>
            <a:off x="1588870" y="365125"/>
            <a:ext cx="9014257" cy="1325563"/>
          </a:xfrm>
        </p:spPr>
        <p:txBody>
          <a:bodyPr/>
          <a:lstStyle/>
          <a:p>
            <a:r>
              <a:rPr lang="en-GB" dirty="0">
                <a:solidFill>
                  <a:schemeClr val="bg1"/>
                </a:solidFill>
              </a:rPr>
              <a:t>Function to predict image classification</a:t>
            </a:r>
            <a:endParaRPr lang="en-ZA" dirty="0">
              <a:solidFill>
                <a:schemeClr val="bg1"/>
              </a:solidFill>
            </a:endParaRPr>
          </a:p>
        </p:txBody>
      </p:sp>
      <p:pic>
        <p:nvPicPr>
          <p:cNvPr id="5" name="Content Placeholder 4" descr="A computer screen shot of code&#10;&#10;Description automatically generated">
            <a:extLst>
              <a:ext uri="{FF2B5EF4-FFF2-40B4-BE49-F238E27FC236}">
                <a16:creationId xmlns:a16="http://schemas.microsoft.com/office/drawing/2014/main" id="{317FDD14-479D-82BB-7F8F-6F8FD0737D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2902" y="1461303"/>
            <a:ext cx="8786191" cy="5031572"/>
          </a:xfrm>
        </p:spPr>
      </p:pic>
    </p:spTree>
    <p:extLst>
      <p:ext uri="{BB962C8B-B14F-4D97-AF65-F5344CB8AC3E}">
        <p14:creationId xmlns:p14="http://schemas.microsoft.com/office/powerpoint/2010/main" val="2194769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0D7C0CB9-1B26-4A22-A90B-1EE6BFFD5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8143209-FADD-4B7E-A49A-BBA97A4E6E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444035" cy="6858000"/>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sp>
        <p:nvSpPr>
          <p:cNvPr id="2" name="Title 1">
            <a:extLst>
              <a:ext uri="{FF2B5EF4-FFF2-40B4-BE49-F238E27FC236}">
                <a16:creationId xmlns:a16="http://schemas.microsoft.com/office/drawing/2014/main" id="{1BCCA052-DCE2-41A4-12C9-DD8912769BD0}"/>
              </a:ext>
            </a:extLst>
          </p:cNvPr>
          <p:cNvSpPr>
            <a:spLocks noGrp="1"/>
          </p:cNvSpPr>
          <p:nvPr>
            <p:ph type="title"/>
          </p:nvPr>
        </p:nvSpPr>
        <p:spPr>
          <a:xfrm>
            <a:off x="1010094" y="1044054"/>
            <a:ext cx="3466214" cy="4973974"/>
          </a:xfrm>
        </p:spPr>
        <p:txBody>
          <a:bodyPr vert="horz" lIns="91440" tIns="45720" rIns="91440" bIns="45720" rtlCol="0" anchor="ctr">
            <a:normAutofit/>
          </a:bodyPr>
          <a:lstStyle/>
          <a:p>
            <a:pPr algn="ctr"/>
            <a:r>
              <a:rPr lang="en-US" sz="3200" kern="1200" dirty="0">
                <a:solidFill>
                  <a:schemeClr val="bg1">
                    <a:alpha val="60000"/>
                  </a:schemeClr>
                </a:solidFill>
                <a:latin typeface="+mj-lt"/>
                <a:ea typeface="+mj-ea"/>
                <a:cs typeface="+mj-cs"/>
              </a:rPr>
              <a:t>Visualizing filters and feature maps</a:t>
            </a:r>
          </a:p>
        </p:txBody>
      </p:sp>
      <p:sp>
        <p:nvSpPr>
          <p:cNvPr id="3" name="Content Placeholder 2">
            <a:extLst>
              <a:ext uri="{FF2B5EF4-FFF2-40B4-BE49-F238E27FC236}">
                <a16:creationId xmlns:a16="http://schemas.microsoft.com/office/drawing/2014/main" id="{2DA03267-31B4-C874-4D48-F4A91CD772EB}"/>
              </a:ext>
            </a:extLst>
          </p:cNvPr>
          <p:cNvSpPr>
            <a:spLocks noGrp="1"/>
          </p:cNvSpPr>
          <p:nvPr>
            <p:ph idx="1"/>
          </p:nvPr>
        </p:nvSpPr>
        <p:spPr>
          <a:xfrm>
            <a:off x="5840983" y="1289673"/>
            <a:ext cx="5954068" cy="4728355"/>
          </a:xfrm>
        </p:spPr>
        <p:txBody>
          <a:bodyPr vert="horz" lIns="91440" tIns="45720" rIns="91440" bIns="45720" rtlCol="0" anchor="t">
            <a:noAutofit/>
          </a:bodyPr>
          <a:lstStyle/>
          <a:p>
            <a:pPr algn="ctr"/>
            <a:r>
              <a:rPr lang="en-US" sz="1600" kern="1200" dirty="0">
                <a:solidFill>
                  <a:schemeClr val="bg1"/>
                </a:solidFill>
                <a:latin typeface="+mn-lt"/>
                <a:ea typeface="+mn-ea"/>
                <a:cs typeface="+mn-cs"/>
              </a:rPr>
              <a:t>Implemented keras vgg16 to visualize the feature maps and filters.</a:t>
            </a:r>
          </a:p>
          <a:p>
            <a:pPr algn="ctr"/>
            <a:r>
              <a:rPr lang="en-GB" sz="1600" dirty="0">
                <a:solidFill>
                  <a:schemeClr val="bg1"/>
                </a:solidFill>
              </a:rPr>
              <a:t>Filter defined: filter (or kernel) is a small matrix of weights used to detect specific features in the input data. Filters slide (or convolve) over the input image and perform element-wise multiplication followed by summation to produce a feature map.</a:t>
            </a:r>
          </a:p>
          <a:p>
            <a:pPr algn="ctr"/>
            <a:r>
              <a:rPr lang="en-GB" sz="1600" dirty="0">
                <a:solidFill>
                  <a:schemeClr val="bg1"/>
                </a:solidFill>
              </a:rPr>
              <a:t>Filter function:  Filters are responsible for extracting features from the input. For instance, a filter might detect horizontal edges, vertical edges, or specific textures. During training, the weights in the filters are adjusted to improve their ability to detect useful features.</a:t>
            </a:r>
          </a:p>
          <a:p>
            <a:pPr algn="ctr"/>
            <a:r>
              <a:rPr lang="en-US" sz="1600" dirty="0">
                <a:solidFill>
                  <a:schemeClr val="bg1"/>
                </a:solidFill>
              </a:rPr>
              <a:t>Feature map defined: </a:t>
            </a:r>
            <a:r>
              <a:rPr lang="en-GB" sz="1600" dirty="0">
                <a:solidFill>
                  <a:schemeClr val="bg1"/>
                </a:solidFill>
              </a:rPr>
              <a:t>A feature map (or activation map) is the output of applying a filter (also known as a kernel) to an input image or to the previous layer’s output. It represents the spatial layout of the features detected by the filter in the input.</a:t>
            </a:r>
          </a:p>
          <a:p>
            <a:pPr algn="ctr"/>
            <a:r>
              <a:rPr lang="en-GB" sz="1600" dirty="0">
                <a:solidFill>
                  <a:schemeClr val="bg1"/>
                </a:solidFill>
              </a:rPr>
              <a:t>Feature map function: Each feature map captures different aspects or features of the input data, such as edges, textures, or patterns. For example, in an image processing CNN, a feature map might highlight areas where a particular texture or edge occurs.</a:t>
            </a:r>
          </a:p>
          <a:p>
            <a:pPr algn="ctr"/>
            <a:endParaRPr lang="en-GB" sz="1600" dirty="0">
              <a:solidFill>
                <a:schemeClr val="bg1"/>
              </a:solidFill>
            </a:endParaRPr>
          </a:p>
          <a:p>
            <a:pPr marL="0" indent="0" algn="ctr">
              <a:buNone/>
            </a:pPr>
            <a:endParaRPr lang="en-GB" sz="1600" dirty="0">
              <a:solidFill>
                <a:schemeClr val="bg1"/>
              </a:solidFill>
            </a:endParaRPr>
          </a:p>
          <a:p>
            <a:pPr algn="ctr"/>
            <a:endParaRPr lang="en-US" sz="1600" kern="1200" dirty="0">
              <a:solidFill>
                <a:schemeClr val="bg1"/>
              </a:solidFill>
              <a:latin typeface="+mn-lt"/>
              <a:ea typeface="+mn-ea"/>
              <a:cs typeface="+mn-cs"/>
            </a:endParaRPr>
          </a:p>
          <a:p>
            <a:pPr algn="ctr"/>
            <a:endParaRPr lang="en-US" sz="1600" kern="1200" dirty="0">
              <a:solidFill>
                <a:schemeClr val="bg1"/>
              </a:solidFill>
              <a:latin typeface="+mn-lt"/>
              <a:ea typeface="+mn-ea"/>
              <a:cs typeface="+mn-cs"/>
            </a:endParaRPr>
          </a:p>
        </p:txBody>
      </p:sp>
      <p:pic>
        <p:nvPicPr>
          <p:cNvPr id="16" name="Picture 15" descr="A blue background with white text&#10;&#10;Description automatically generated">
            <a:extLst>
              <a:ext uri="{FF2B5EF4-FFF2-40B4-BE49-F238E27FC236}">
                <a16:creationId xmlns:a16="http://schemas.microsoft.com/office/drawing/2014/main" id="{591C7329-D19E-C763-056E-02C4887489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0699" y="145878"/>
            <a:ext cx="8246670" cy="997917"/>
          </a:xfrm>
          <a:prstGeom prst="rect">
            <a:avLst/>
          </a:prstGeom>
        </p:spPr>
      </p:pic>
    </p:spTree>
    <p:extLst>
      <p:ext uri="{BB962C8B-B14F-4D97-AF65-F5344CB8AC3E}">
        <p14:creationId xmlns:p14="http://schemas.microsoft.com/office/powerpoint/2010/main" val="925134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wo oranges with faces and handshake">
            <a:extLst>
              <a:ext uri="{FF2B5EF4-FFF2-40B4-BE49-F238E27FC236}">
                <a16:creationId xmlns:a16="http://schemas.microsoft.com/office/drawing/2014/main" id="{F3C42DAB-C0D0-2DA3-E0D0-5F567D6090AC}"/>
              </a:ext>
            </a:extLst>
          </p:cNvPr>
          <p:cNvPicPr>
            <a:picLocks noChangeAspect="1"/>
          </p:cNvPicPr>
          <p:nvPr/>
        </p:nvPicPr>
        <p:blipFill>
          <a:blip r:embed="rId2">
            <a:alphaModFix amt="35000"/>
          </a:blip>
          <a:srcRect t="15997" b="27753"/>
          <a:stretch/>
        </p:blipFill>
        <p:spPr>
          <a:xfrm>
            <a:off x="20" y="10"/>
            <a:ext cx="12191980" cy="6857990"/>
          </a:xfrm>
          <a:prstGeom prst="rect">
            <a:avLst/>
          </a:prstGeom>
        </p:spPr>
      </p:pic>
      <p:sp>
        <p:nvSpPr>
          <p:cNvPr id="2" name="Title 1">
            <a:extLst>
              <a:ext uri="{FF2B5EF4-FFF2-40B4-BE49-F238E27FC236}">
                <a16:creationId xmlns:a16="http://schemas.microsoft.com/office/drawing/2014/main" id="{36E9AE77-620E-A59E-D67D-F72A7216B44E}"/>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Why do all these visualizations?</a:t>
            </a:r>
            <a:endParaRPr lang="en-ZA" dirty="0">
              <a:solidFill>
                <a:srgbClr val="FFFFFF"/>
              </a:solidFill>
            </a:endParaRPr>
          </a:p>
        </p:txBody>
      </p:sp>
      <p:sp>
        <p:nvSpPr>
          <p:cNvPr id="3" name="Content Placeholder 2">
            <a:extLst>
              <a:ext uri="{FF2B5EF4-FFF2-40B4-BE49-F238E27FC236}">
                <a16:creationId xmlns:a16="http://schemas.microsoft.com/office/drawing/2014/main" id="{20C75574-E63B-B4B8-2E56-C717DF94D2EA}"/>
              </a:ext>
            </a:extLst>
          </p:cNvPr>
          <p:cNvSpPr>
            <a:spLocks noGrp="1"/>
          </p:cNvSpPr>
          <p:nvPr>
            <p:ph idx="1"/>
          </p:nvPr>
        </p:nvSpPr>
        <p:spPr>
          <a:xfrm>
            <a:off x="838200" y="1825625"/>
            <a:ext cx="10515600" cy="4351338"/>
          </a:xfrm>
        </p:spPr>
        <p:txBody>
          <a:bodyPr>
            <a:normAutofit/>
          </a:bodyPr>
          <a:lstStyle/>
          <a:p>
            <a:r>
              <a:rPr lang="en-GB" sz="2400" dirty="0">
                <a:solidFill>
                  <a:srgbClr val="FFFFFF"/>
                </a:solidFill>
              </a:rPr>
              <a:t>Visualizations like these are part of a subfield of AI called explainable AI (XAI).</a:t>
            </a:r>
          </a:p>
          <a:p>
            <a:r>
              <a:rPr lang="en-GB" sz="2400" dirty="0">
                <a:solidFill>
                  <a:srgbClr val="FFFFFF"/>
                </a:solidFill>
              </a:rPr>
              <a:t>IBM defines XAI as the following: “Explainable artificial intelligence (XAI) is a set of processes and methods that allows human users to comprehend and trust the results and output created by machine learning algorithms. “</a:t>
            </a:r>
          </a:p>
          <a:p>
            <a:r>
              <a:rPr lang="en-GB" sz="2400" dirty="0">
                <a:solidFill>
                  <a:srgbClr val="FFFFFF"/>
                </a:solidFill>
              </a:rPr>
              <a:t>This means that the goal of these visualizations are to get people to trust AI solutions by being able to explain what AI does. Being able to explain something to somebody and giving somebody an understanding of it makes people more likely to trust the solution. This means that businesses would be more likely to implement software solutions that consists out of AI implementations.</a:t>
            </a:r>
          </a:p>
          <a:p>
            <a:endParaRPr lang="en-ZA" sz="2400" dirty="0">
              <a:solidFill>
                <a:srgbClr val="FFFFFF"/>
              </a:solidFill>
            </a:endParaRPr>
          </a:p>
        </p:txBody>
      </p:sp>
    </p:spTree>
    <p:extLst>
      <p:ext uri="{BB962C8B-B14F-4D97-AF65-F5344CB8AC3E}">
        <p14:creationId xmlns:p14="http://schemas.microsoft.com/office/powerpoint/2010/main" val="296194990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CA052-DCE2-41A4-12C9-DD8912769BD0}"/>
              </a:ext>
            </a:extLst>
          </p:cNvPr>
          <p:cNvSpPr>
            <a:spLocks noGrp="1"/>
          </p:cNvSpPr>
          <p:nvPr>
            <p:ph type="title"/>
          </p:nvPr>
        </p:nvSpPr>
        <p:spPr>
          <a:xfrm>
            <a:off x="1419770" y="184805"/>
            <a:ext cx="9349409" cy="1505883"/>
          </a:xfrm>
        </p:spPr>
        <p:txBody>
          <a:bodyPr vert="horz" lIns="91440" tIns="45720" rIns="91440" bIns="45720" rtlCol="0" anchor="ctr">
            <a:normAutofit/>
          </a:bodyPr>
          <a:lstStyle/>
          <a:p>
            <a:r>
              <a:rPr lang="en-US" sz="5200" kern="1200" dirty="0">
                <a:solidFill>
                  <a:schemeClr val="bg1"/>
                </a:solidFill>
                <a:latin typeface="+mj-lt"/>
                <a:ea typeface="+mj-ea"/>
                <a:cs typeface="+mj-cs"/>
              </a:rPr>
              <a:t>Visualizing filters of a fresh banana</a:t>
            </a:r>
          </a:p>
        </p:txBody>
      </p:sp>
      <p:pic>
        <p:nvPicPr>
          <p:cNvPr id="7" name="Picture 6" descr="A group of black squares&#10;&#10;Description automatically generated">
            <a:extLst>
              <a:ext uri="{FF2B5EF4-FFF2-40B4-BE49-F238E27FC236}">
                <a16:creationId xmlns:a16="http://schemas.microsoft.com/office/drawing/2014/main" id="{4C57E950-13D6-B4C2-54D9-FDAFDE212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5031" y="1314811"/>
            <a:ext cx="9978885" cy="5288810"/>
          </a:xfrm>
          <a:prstGeom prst="rect">
            <a:avLst/>
          </a:prstGeom>
        </p:spPr>
      </p:pic>
    </p:spTree>
    <p:extLst>
      <p:ext uri="{BB962C8B-B14F-4D97-AF65-F5344CB8AC3E}">
        <p14:creationId xmlns:p14="http://schemas.microsoft.com/office/powerpoint/2010/main" val="111574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CCA052-DCE2-41A4-12C9-DD8912769BD0}"/>
              </a:ext>
            </a:extLst>
          </p:cNvPr>
          <p:cNvSpPr>
            <a:spLocks noGrp="1"/>
          </p:cNvSpPr>
          <p:nvPr>
            <p:ph type="title"/>
          </p:nvPr>
        </p:nvSpPr>
        <p:spPr>
          <a:xfrm>
            <a:off x="1047051" y="169772"/>
            <a:ext cx="10094843" cy="1505883"/>
          </a:xfrm>
        </p:spPr>
        <p:txBody>
          <a:bodyPr vert="horz" lIns="91440" tIns="45720" rIns="91440" bIns="45720" rtlCol="0" anchor="ctr">
            <a:normAutofit/>
          </a:bodyPr>
          <a:lstStyle/>
          <a:p>
            <a:r>
              <a:rPr lang="en-US" sz="4800" kern="1200" dirty="0">
                <a:solidFill>
                  <a:schemeClr val="bg1"/>
                </a:solidFill>
                <a:latin typeface="+mj-lt"/>
                <a:ea typeface="+mj-ea"/>
                <a:cs typeface="+mj-cs"/>
              </a:rPr>
              <a:t>Visualize feature maps of a fresh banana</a:t>
            </a:r>
          </a:p>
        </p:txBody>
      </p:sp>
      <p:pic>
        <p:nvPicPr>
          <p:cNvPr id="5" name="Picture 4" descr="A group of black squares&#10;&#10;Description automatically generated">
            <a:extLst>
              <a:ext uri="{FF2B5EF4-FFF2-40B4-BE49-F238E27FC236}">
                <a16:creationId xmlns:a16="http://schemas.microsoft.com/office/drawing/2014/main" id="{794FDA14-B6AB-9687-C742-3C5DC36DF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9980" y="1410490"/>
            <a:ext cx="9628983" cy="5103361"/>
          </a:xfrm>
          <a:prstGeom prst="rect">
            <a:avLst/>
          </a:prstGeom>
        </p:spPr>
      </p:pic>
    </p:spTree>
    <p:extLst>
      <p:ext uri="{BB962C8B-B14F-4D97-AF65-F5344CB8AC3E}">
        <p14:creationId xmlns:p14="http://schemas.microsoft.com/office/powerpoint/2010/main" val="252595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artoon of a green fruit reading a book">
            <a:extLst>
              <a:ext uri="{FF2B5EF4-FFF2-40B4-BE49-F238E27FC236}">
                <a16:creationId xmlns:a16="http://schemas.microsoft.com/office/drawing/2014/main" id="{1650C903-C4F1-07C0-24EA-242D752C70DE}"/>
              </a:ext>
            </a:extLst>
          </p:cNvPr>
          <p:cNvPicPr>
            <a:picLocks noChangeAspect="1"/>
          </p:cNvPicPr>
          <p:nvPr/>
        </p:nvPicPr>
        <p:blipFill>
          <a:blip r:embed="rId2">
            <a:alphaModFix amt="35000"/>
          </a:blip>
          <a:srcRect t="28891" b="14859"/>
          <a:stretch/>
        </p:blipFill>
        <p:spPr>
          <a:xfrm>
            <a:off x="20" y="10"/>
            <a:ext cx="12191980" cy="6857990"/>
          </a:xfrm>
          <a:prstGeom prst="rect">
            <a:avLst/>
          </a:prstGeom>
        </p:spPr>
      </p:pic>
      <p:sp>
        <p:nvSpPr>
          <p:cNvPr id="2" name="Title 1">
            <a:extLst>
              <a:ext uri="{FF2B5EF4-FFF2-40B4-BE49-F238E27FC236}">
                <a16:creationId xmlns:a16="http://schemas.microsoft.com/office/drawing/2014/main" id="{19027FE1-CA7C-4224-5247-EF21CB052FA5}"/>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Bibliography</a:t>
            </a:r>
            <a:endParaRPr lang="en-ZA" dirty="0">
              <a:solidFill>
                <a:srgbClr val="FFFFFF"/>
              </a:solidFill>
            </a:endParaRPr>
          </a:p>
        </p:txBody>
      </p:sp>
      <p:sp>
        <p:nvSpPr>
          <p:cNvPr id="3" name="Content Placeholder 2">
            <a:extLst>
              <a:ext uri="{FF2B5EF4-FFF2-40B4-BE49-F238E27FC236}">
                <a16:creationId xmlns:a16="http://schemas.microsoft.com/office/drawing/2014/main" id="{6195388C-3A51-BB4E-03E5-379571ADC465}"/>
              </a:ext>
            </a:extLst>
          </p:cNvPr>
          <p:cNvSpPr>
            <a:spLocks noGrp="1"/>
          </p:cNvSpPr>
          <p:nvPr>
            <p:ph idx="1"/>
          </p:nvPr>
        </p:nvSpPr>
        <p:spPr>
          <a:xfrm>
            <a:off x="838200" y="1825625"/>
            <a:ext cx="10515600" cy="4351338"/>
          </a:xfrm>
        </p:spPr>
        <p:txBody>
          <a:bodyPr>
            <a:normAutofit fontScale="92500" lnSpcReduction="10000"/>
          </a:bodyPr>
          <a:lstStyle/>
          <a:p>
            <a:r>
              <a:rPr lang="en-GB" sz="2200" dirty="0"/>
              <a:t>AI Boys V2. (2024). Documentation of Fresh Fruit Detection AI. Swanepoel, B., du Plessis, A., and Deng, N.</a:t>
            </a:r>
          </a:p>
          <a:p>
            <a:r>
              <a:rPr lang="en-GB" sz="2200" dirty="0">
                <a:solidFill>
                  <a:srgbClr val="FFFFFF"/>
                </a:solidFill>
              </a:rPr>
              <a:t>Generated all my images using Bing AI: </a:t>
            </a:r>
            <a:r>
              <a:rPr lang="en-GB" sz="2200" dirty="0">
                <a:solidFill>
                  <a:srgbClr val="FFFFFF"/>
                </a:solidFill>
                <a:hlinkClick r:id="rId3"/>
              </a:rPr>
              <a:t>https://www.bing.com/images/create</a:t>
            </a:r>
            <a:endParaRPr lang="en-GB" sz="2200" dirty="0">
              <a:solidFill>
                <a:srgbClr val="FFFFFF"/>
              </a:solidFill>
            </a:endParaRPr>
          </a:p>
          <a:p>
            <a:r>
              <a:rPr lang="en-ZA" sz="2200" dirty="0">
                <a:solidFill>
                  <a:srgbClr val="FFFFFF"/>
                </a:solidFill>
              </a:rPr>
              <a:t>IBM. (n.d.). </a:t>
            </a:r>
            <a:r>
              <a:rPr lang="en-ZA" sz="2200" i="1" dirty="0">
                <a:solidFill>
                  <a:srgbClr val="FFFFFF"/>
                </a:solidFill>
              </a:rPr>
              <a:t>Explainable Artificial Intelligence (XAI)</a:t>
            </a:r>
            <a:r>
              <a:rPr lang="en-ZA" sz="2200" dirty="0">
                <a:solidFill>
                  <a:srgbClr val="FFFFFF"/>
                </a:solidFill>
              </a:rPr>
              <a:t>. Available at: </a:t>
            </a:r>
            <a:r>
              <a:rPr lang="en-ZA" sz="2200" dirty="0">
                <a:solidFill>
                  <a:srgbClr val="FFFFFF"/>
                </a:solidFill>
                <a:hlinkClick r:id="rId4"/>
              </a:rPr>
              <a:t>https://www.ibm.com/topics/explainable-ai</a:t>
            </a:r>
            <a:endParaRPr lang="en-ZA" sz="2200" dirty="0">
              <a:solidFill>
                <a:srgbClr val="FFFFFF"/>
              </a:solidFill>
            </a:endParaRPr>
          </a:p>
          <a:p>
            <a:r>
              <a:rPr lang="en-GB" sz="2200" dirty="0">
                <a:solidFill>
                  <a:srgbClr val="FFFFFF"/>
                </a:solidFill>
              </a:rPr>
              <a:t>Brownlee, J. (2019). </a:t>
            </a:r>
            <a:r>
              <a:rPr lang="en-GB" sz="2200" i="1" dirty="0">
                <a:solidFill>
                  <a:srgbClr val="FFFFFF"/>
                </a:solidFill>
              </a:rPr>
              <a:t>How to Visualize Filters and Feature Maps in Convolutional Neural Networks</a:t>
            </a:r>
            <a:r>
              <a:rPr lang="en-GB" sz="2200" dirty="0">
                <a:solidFill>
                  <a:srgbClr val="FFFFFF"/>
                </a:solidFill>
              </a:rPr>
              <a:t>. Machine Learning Mastery. Available at: </a:t>
            </a:r>
            <a:r>
              <a:rPr lang="en-GB" sz="2200" dirty="0">
                <a:solidFill>
                  <a:srgbClr val="FFFFFF"/>
                </a:solidFill>
                <a:hlinkClick r:id="rId5"/>
              </a:rPr>
              <a:t>https://machinelearningmastery.com/how-to-visualize-filters-and-feature-maps-in-convolutional-neural-networks/</a:t>
            </a:r>
            <a:endParaRPr lang="en-GB" sz="2200" dirty="0">
              <a:solidFill>
                <a:srgbClr val="FFFFFF"/>
              </a:solidFill>
            </a:endParaRPr>
          </a:p>
          <a:p>
            <a:r>
              <a:rPr lang="en-ZA" sz="2200" dirty="0">
                <a:solidFill>
                  <a:srgbClr val="FFFFFF"/>
                </a:solidFill>
              </a:rPr>
              <a:t>Terra, J. (2024). </a:t>
            </a:r>
            <a:r>
              <a:rPr lang="en-ZA" sz="2200" i="1" dirty="0" err="1">
                <a:solidFill>
                  <a:srgbClr val="FFFFFF"/>
                </a:solidFill>
              </a:rPr>
              <a:t>Keras</a:t>
            </a:r>
            <a:r>
              <a:rPr lang="en-ZA" sz="2200" i="1" dirty="0">
                <a:solidFill>
                  <a:srgbClr val="FFFFFF"/>
                </a:solidFill>
              </a:rPr>
              <a:t> vs TensorFlow vs </a:t>
            </a:r>
            <a:r>
              <a:rPr lang="en-ZA" sz="2200" i="1" dirty="0" err="1">
                <a:solidFill>
                  <a:srgbClr val="FFFFFF"/>
                </a:solidFill>
              </a:rPr>
              <a:t>PyTorch</a:t>
            </a:r>
            <a:r>
              <a:rPr lang="en-ZA" sz="2200" i="1" dirty="0">
                <a:solidFill>
                  <a:srgbClr val="FFFFFF"/>
                </a:solidFill>
              </a:rPr>
              <a:t>: Key Differences Among Deep Learning Frameworks</a:t>
            </a:r>
            <a:r>
              <a:rPr lang="en-ZA" sz="2200" dirty="0">
                <a:solidFill>
                  <a:srgbClr val="FFFFFF"/>
                </a:solidFill>
              </a:rPr>
              <a:t>. Simplilearn. Available at: </a:t>
            </a:r>
            <a:r>
              <a:rPr lang="en-ZA" sz="2200" dirty="0">
                <a:solidFill>
                  <a:srgbClr val="FFFFFF"/>
                </a:solidFill>
                <a:hlinkClick r:id="rId6"/>
              </a:rPr>
              <a:t>https://www.simplilearn.com/keras-vs-tensorflow-vs-pytorch-article#:~:text=TensorFlow%20and%20PyTorch%20each%20have,perfect%20for%20study%20and%20experimentation</a:t>
            </a:r>
            <a:endParaRPr lang="en-ZA" sz="2200" dirty="0">
              <a:solidFill>
                <a:srgbClr val="FFFFFF"/>
              </a:solidFill>
            </a:endParaRPr>
          </a:p>
        </p:txBody>
      </p:sp>
    </p:spTree>
    <p:extLst>
      <p:ext uri="{BB962C8B-B14F-4D97-AF65-F5344CB8AC3E}">
        <p14:creationId xmlns:p14="http://schemas.microsoft.com/office/powerpoint/2010/main" val="312198922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artoon of a fruit on a computer&#10;&#10;Description automatically generated">
            <a:extLst>
              <a:ext uri="{FF2B5EF4-FFF2-40B4-BE49-F238E27FC236}">
                <a16:creationId xmlns:a16="http://schemas.microsoft.com/office/drawing/2014/main" id="{43DCC00C-6BC5-0CA1-AD63-7F8613776C75}"/>
              </a:ext>
            </a:extLst>
          </p:cNvPr>
          <p:cNvPicPr>
            <a:picLocks noChangeAspect="1"/>
          </p:cNvPicPr>
          <p:nvPr/>
        </p:nvPicPr>
        <p:blipFill>
          <a:blip r:embed="rId2"/>
          <a:srcRect t="24041" b="19709"/>
          <a:stretch/>
        </p:blipFill>
        <p:spPr>
          <a:xfrm>
            <a:off x="-3047" y="10"/>
            <a:ext cx="12191999" cy="6857990"/>
          </a:xfrm>
          <a:prstGeom prst="rect">
            <a:avLst/>
          </a:prstGeom>
        </p:spPr>
      </p:pic>
      <p:sp>
        <p:nvSpPr>
          <p:cNvPr id="19" name="Rectangle 18">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14D98-8B59-7383-0949-6DB9B4FB2822}"/>
              </a:ext>
            </a:extLst>
          </p:cNvPr>
          <p:cNvSpPr>
            <a:spLocks noGrp="1"/>
          </p:cNvSpPr>
          <p:nvPr>
            <p:ph type="title"/>
          </p:nvPr>
        </p:nvSpPr>
        <p:spPr>
          <a:xfrm>
            <a:off x="1063752" y="1121963"/>
            <a:ext cx="10058400" cy="913315"/>
          </a:xfrm>
          <a:effectLst>
            <a:outerShdw blurRad="50800" dist="38100" dir="2700000" algn="tl" rotWithShape="0">
              <a:prstClr val="black">
                <a:alpha val="40000"/>
              </a:prstClr>
            </a:outerShdw>
          </a:effectLst>
        </p:spPr>
        <p:txBody>
          <a:bodyPr vert="horz" lIns="91440" tIns="45720" rIns="91440" bIns="45720" rtlCol="0" anchor="b">
            <a:noAutofit/>
          </a:bodyPr>
          <a:lstStyle/>
          <a:p>
            <a:pPr algn="ctr"/>
            <a:r>
              <a:rPr lang="en-US" sz="9600" dirty="0">
                <a:solidFill>
                  <a:srgbClr val="FFFF00"/>
                </a:solidFill>
              </a:rPr>
              <a:t>Demo of project!</a:t>
            </a:r>
          </a:p>
        </p:txBody>
      </p:sp>
    </p:spTree>
    <p:extLst>
      <p:ext uri="{BB962C8B-B14F-4D97-AF65-F5344CB8AC3E}">
        <p14:creationId xmlns:p14="http://schemas.microsoft.com/office/powerpoint/2010/main" val="590711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hand holding a piece of fruit&#10;&#10;Description automatically generated">
            <a:extLst>
              <a:ext uri="{FF2B5EF4-FFF2-40B4-BE49-F238E27FC236}">
                <a16:creationId xmlns:a16="http://schemas.microsoft.com/office/drawing/2014/main" id="{BE77E55E-8DEF-C420-CA14-84FE5D2C64AD}"/>
              </a:ext>
            </a:extLst>
          </p:cNvPr>
          <p:cNvPicPr>
            <a:picLocks noChangeAspect="1"/>
          </p:cNvPicPr>
          <p:nvPr/>
        </p:nvPicPr>
        <p:blipFill>
          <a:blip r:embed="rId2">
            <a:alphaModFix amt="35000"/>
          </a:blip>
          <a:srcRect t="21353" b="22397"/>
          <a:stretch/>
        </p:blipFill>
        <p:spPr>
          <a:xfrm>
            <a:off x="20" y="10"/>
            <a:ext cx="12191980" cy="6857990"/>
          </a:xfrm>
          <a:prstGeom prst="rect">
            <a:avLst/>
          </a:prstGeom>
        </p:spPr>
      </p:pic>
      <p:sp>
        <p:nvSpPr>
          <p:cNvPr id="6" name="Title 1">
            <a:extLst>
              <a:ext uri="{FF2B5EF4-FFF2-40B4-BE49-F238E27FC236}">
                <a16:creationId xmlns:a16="http://schemas.microsoft.com/office/drawing/2014/main" id="{A9771158-C413-C403-DBB5-2E25141AA2C6}"/>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dirty="0">
                <a:solidFill>
                  <a:srgbClr val="FFFFFF"/>
                </a:solidFill>
              </a:rPr>
              <a:t>Goal of the model</a:t>
            </a:r>
          </a:p>
        </p:txBody>
      </p:sp>
      <p:sp>
        <p:nvSpPr>
          <p:cNvPr id="8" name="Subtitle 7">
            <a:extLst>
              <a:ext uri="{FF2B5EF4-FFF2-40B4-BE49-F238E27FC236}">
                <a16:creationId xmlns:a16="http://schemas.microsoft.com/office/drawing/2014/main" id="{E3133AE6-EF2E-A3FD-D3DB-28A35FD63D4C}"/>
              </a:ext>
            </a:extLst>
          </p:cNvPr>
          <p:cNvSpPr>
            <a:spLocks noGrp="1"/>
          </p:cNvSpPr>
          <p:nvPr>
            <p:ph type="subTitle" idx="1"/>
          </p:nvPr>
        </p:nvSpPr>
        <p:spPr>
          <a:xfrm>
            <a:off x="838200" y="1825625"/>
            <a:ext cx="10515600" cy="4351338"/>
          </a:xfrm>
        </p:spPr>
        <p:txBody>
          <a:bodyPr vert="horz" lIns="91440" tIns="45720" rIns="91440" bIns="45720" rtlCol="0">
            <a:normAutofit lnSpcReduction="10000"/>
          </a:bodyPr>
          <a:lstStyle/>
          <a:p>
            <a:pPr marL="342900" indent="-228600" algn="l">
              <a:buFont typeface="Arial" panose="020B0604020202020204" pitchFamily="34" charset="0"/>
              <a:buChar char="•"/>
            </a:pPr>
            <a:r>
              <a:rPr lang="en-GB" dirty="0">
                <a:solidFill>
                  <a:srgbClr val="FFFFFF"/>
                </a:solidFill>
              </a:rPr>
              <a:t>The goal of the model is to identify 10 different fruits, including bananas, cucumbers, grapes, kaki, papayas, peaches, pears, peppers, strawberries, and watermelon, and classify each fruit into one of three categories: Fresh, Mild, or Rotten.</a:t>
            </a:r>
          </a:p>
          <a:p>
            <a:pPr marL="342900" indent="-228600" algn="l">
              <a:buFont typeface="Arial" panose="020B0604020202020204" pitchFamily="34" charset="0"/>
              <a:buChar char="•"/>
            </a:pPr>
            <a:r>
              <a:rPr lang="en-GB" dirty="0">
                <a:solidFill>
                  <a:srgbClr val="FFFFFF"/>
                </a:solidFill>
              </a:rPr>
              <a:t>In total, there are 32 classes, as there is no data available for fresh strawberries.</a:t>
            </a:r>
          </a:p>
          <a:p>
            <a:pPr marL="342900" indent="-228600" algn="l">
              <a:buFont typeface="Arial" panose="020B0604020202020204" pitchFamily="34" charset="0"/>
              <a:buChar char="•"/>
            </a:pPr>
            <a:r>
              <a:rPr lang="en-GB" dirty="0">
                <a:solidFill>
                  <a:srgbClr val="FFFFFF"/>
                </a:solidFill>
              </a:rPr>
              <a:t>Training an accurate model to classify these fruits effectively could be valuable in the agricultural sector, helping to reduce the amount of mild and rotten fruit sold in stores.</a:t>
            </a:r>
          </a:p>
          <a:p>
            <a:pPr marL="342900" indent="-228600" algn="l">
              <a:buFont typeface="Arial" panose="020B0604020202020204" pitchFamily="34" charset="0"/>
              <a:buChar char="•"/>
            </a:pPr>
            <a:r>
              <a:rPr lang="en-GB" dirty="0">
                <a:solidFill>
                  <a:srgbClr val="FFFFFF"/>
                </a:solidFill>
              </a:rPr>
              <a:t>Additionally, this model can assist retailers in determining the quality of fruit and ensure they only purchase from suppliers who offer the highest quality products.</a:t>
            </a:r>
            <a:endParaRPr lang="en-US" dirty="0">
              <a:solidFill>
                <a:srgbClr val="FFFFFF"/>
              </a:solidFill>
            </a:endParaRPr>
          </a:p>
          <a:p>
            <a:pPr marL="342900" indent="-228600" algn="l">
              <a:buFont typeface="Arial" panose="020B0604020202020204" pitchFamily="34" charset="0"/>
              <a:buChar char="•"/>
            </a:pPr>
            <a:endParaRPr lang="en-US" dirty="0">
              <a:solidFill>
                <a:srgbClr val="FFFFFF"/>
              </a:solidFill>
            </a:endParaRPr>
          </a:p>
          <a:p>
            <a:pPr marL="342900" indent="-228600" algn="l">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392575126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fade">
                                      <p:cBhvr>
                                        <p:cTn id="15" dur="500"/>
                                        <p:tgtEl>
                                          <p:spTgt spid="8">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500"/>
                                        <p:tgtEl>
                                          <p:spTgt spid="8">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animEffect transition="in" filter="fade">
                                      <p:cBhvr>
                                        <p:cTn id="23"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orful cube with a sphere inside&#10;&#10;Description automatically generated">
            <a:extLst>
              <a:ext uri="{FF2B5EF4-FFF2-40B4-BE49-F238E27FC236}">
                <a16:creationId xmlns:a16="http://schemas.microsoft.com/office/drawing/2014/main" id="{6F7ACB63-1FAA-7C96-EA59-0493BA76C6B4}"/>
              </a:ext>
            </a:extLst>
          </p:cNvPr>
          <p:cNvPicPr>
            <a:picLocks noChangeAspect="1"/>
          </p:cNvPicPr>
          <p:nvPr/>
        </p:nvPicPr>
        <p:blipFill>
          <a:blip r:embed="rId2">
            <a:alphaModFix amt="35000"/>
          </a:blip>
          <a:srcRect t="20692" b="23059"/>
          <a:stretch/>
        </p:blipFill>
        <p:spPr>
          <a:xfrm>
            <a:off x="20" y="10"/>
            <a:ext cx="12191980" cy="6857990"/>
          </a:xfrm>
          <a:prstGeom prst="rect">
            <a:avLst/>
          </a:prstGeom>
        </p:spPr>
      </p:pic>
      <p:sp>
        <p:nvSpPr>
          <p:cNvPr id="2" name="Title 1">
            <a:extLst>
              <a:ext uri="{FF2B5EF4-FFF2-40B4-BE49-F238E27FC236}">
                <a16:creationId xmlns:a16="http://schemas.microsoft.com/office/drawing/2014/main" id="{2A479058-631C-F3CF-970D-5FCB36E696DB}"/>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Techniques and technology used for model</a:t>
            </a:r>
            <a:endParaRPr lang="en-ZA" dirty="0">
              <a:solidFill>
                <a:srgbClr val="FFFFFF"/>
              </a:solidFill>
            </a:endParaRPr>
          </a:p>
        </p:txBody>
      </p:sp>
      <p:sp>
        <p:nvSpPr>
          <p:cNvPr id="9" name="Content Placeholder 8">
            <a:extLst>
              <a:ext uri="{FF2B5EF4-FFF2-40B4-BE49-F238E27FC236}">
                <a16:creationId xmlns:a16="http://schemas.microsoft.com/office/drawing/2014/main" id="{F458A862-F987-AF85-0135-F0BECE1EC126}"/>
              </a:ext>
            </a:extLst>
          </p:cNvPr>
          <p:cNvSpPr>
            <a:spLocks noGrp="1"/>
          </p:cNvSpPr>
          <p:nvPr>
            <p:ph idx="1"/>
          </p:nvPr>
        </p:nvSpPr>
        <p:spPr>
          <a:xfrm>
            <a:off x="838200" y="1825625"/>
            <a:ext cx="10515600" cy="4351338"/>
          </a:xfrm>
        </p:spPr>
        <p:txBody>
          <a:bodyPr>
            <a:normAutofit/>
          </a:bodyPr>
          <a:lstStyle/>
          <a:p>
            <a:r>
              <a:rPr lang="en-GB" dirty="0">
                <a:solidFill>
                  <a:srgbClr val="FFFFFF"/>
                </a:solidFill>
              </a:rPr>
              <a:t>Used a Convolutional Neural Network (CNN) due to its effective architecture for classification tasks. </a:t>
            </a:r>
          </a:p>
          <a:p>
            <a:r>
              <a:rPr lang="en-GB" dirty="0">
                <a:solidFill>
                  <a:srgbClr val="FFFFFF"/>
                </a:solidFill>
              </a:rPr>
              <a:t>PyTorch was chosen as the framework for training the model because of its flexibility and robustness. </a:t>
            </a:r>
          </a:p>
          <a:p>
            <a:r>
              <a:rPr lang="en-GB" dirty="0">
                <a:solidFill>
                  <a:srgbClr val="FFFFFF"/>
                </a:solidFill>
              </a:rPr>
              <a:t>Utilized Cura to do training on GPU. A TPU v2 on Google Colab was used.</a:t>
            </a:r>
          </a:p>
          <a:p>
            <a:r>
              <a:rPr lang="en-GB" dirty="0" err="1">
                <a:solidFill>
                  <a:srgbClr val="FFFFFF"/>
                </a:solidFill>
              </a:rPr>
              <a:t>Numpy</a:t>
            </a:r>
            <a:r>
              <a:rPr lang="en-GB" dirty="0">
                <a:solidFill>
                  <a:srgbClr val="FFFFFF"/>
                </a:solidFill>
              </a:rPr>
              <a:t> was employed for array manipulation. </a:t>
            </a:r>
          </a:p>
          <a:p>
            <a:r>
              <a:rPr lang="en-GB" dirty="0">
                <a:solidFill>
                  <a:srgbClr val="FFFFFF"/>
                </a:solidFill>
              </a:rPr>
              <a:t>Matplotlib was used to generate figures. </a:t>
            </a:r>
          </a:p>
          <a:p>
            <a:pPr marL="0" indent="0">
              <a:buNone/>
            </a:pPr>
            <a:endParaRPr lang="en-US" dirty="0">
              <a:solidFill>
                <a:srgbClr val="FFFFFF"/>
              </a:solidFill>
            </a:endParaRPr>
          </a:p>
        </p:txBody>
      </p:sp>
    </p:spTree>
    <p:extLst>
      <p:ext uri="{BB962C8B-B14F-4D97-AF65-F5344CB8AC3E}">
        <p14:creationId xmlns:p14="http://schemas.microsoft.com/office/powerpoint/2010/main" val="40017120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animEffect transition="in" filter="fade">
                                      <p:cBhvr>
                                        <p:cTn id="23" dur="500"/>
                                        <p:tgtEl>
                                          <p:spTgt spid="9">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animEffect transition="in" filter="fade">
                                      <p:cBhvr>
                                        <p:cTn id="27"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B6E6-4E2A-0578-56FB-22DE2288B45D}"/>
              </a:ext>
            </a:extLst>
          </p:cNvPr>
          <p:cNvSpPr>
            <a:spLocks noGrp="1"/>
          </p:cNvSpPr>
          <p:nvPr>
            <p:ph type="title"/>
          </p:nvPr>
        </p:nvSpPr>
        <p:spPr>
          <a:xfrm>
            <a:off x="8153400" y="1128094"/>
            <a:ext cx="3434180" cy="1415270"/>
          </a:xfrm>
        </p:spPr>
        <p:txBody>
          <a:bodyPr anchor="t">
            <a:normAutofit/>
          </a:bodyPr>
          <a:lstStyle/>
          <a:p>
            <a:r>
              <a:rPr lang="en-GB" sz="3200" dirty="0">
                <a:solidFill>
                  <a:schemeClr val="bg1"/>
                </a:solidFill>
              </a:rPr>
              <a:t>Neural network architecture</a:t>
            </a:r>
            <a:endParaRPr lang="en-ZA" sz="3200" dirty="0">
              <a:solidFill>
                <a:schemeClr val="bg1"/>
              </a:solidFill>
            </a:endParaRPr>
          </a:p>
        </p:txBody>
      </p:sp>
      <p:pic>
        <p:nvPicPr>
          <p:cNvPr id="5" name="Content Placeholder 4" descr="A computer screen shot of a computer program&#10;&#10;Description automatically generated">
            <a:extLst>
              <a:ext uri="{FF2B5EF4-FFF2-40B4-BE49-F238E27FC236}">
                <a16:creationId xmlns:a16="http://schemas.microsoft.com/office/drawing/2014/main" id="{99D01422-8E09-A6D0-63F2-57D616EC35E0}"/>
              </a:ext>
            </a:extLst>
          </p:cNvPr>
          <p:cNvPicPr>
            <a:picLocks noChangeAspect="1"/>
          </p:cNvPicPr>
          <p:nvPr/>
        </p:nvPicPr>
        <p:blipFill>
          <a:blip r:embed="rId2">
            <a:extLst>
              <a:ext uri="{28A0092B-C50C-407E-A947-70E740481C1C}">
                <a14:useLocalDpi xmlns:a14="http://schemas.microsoft.com/office/drawing/2010/main" val="0"/>
              </a:ext>
            </a:extLst>
          </a:blip>
          <a:srcRect r="3" b="1026"/>
          <a:stretch/>
        </p:blipFill>
        <p:spPr>
          <a:xfrm>
            <a:off x="-9886" y="10"/>
            <a:ext cx="7572605" cy="6857990"/>
          </a:xfrm>
          <a:prstGeom prst="rect">
            <a:avLst/>
          </a:prstGeom>
        </p:spPr>
      </p:pic>
      <p:cxnSp>
        <p:nvCxnSpPr>
          <p:cNvPr id="72" name="Straight Connector 71">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Content Placeholder 8">
            <a:extLst>
              <a:ext uri="{FF2B5EF4-FFF2-40B4-BE49-F238E27FC236}">
                <a16:creationId xmlns:a16="http://schemas.microsoft.com/office/drawing/2014/main" id="{7E39A880-335E-66CF-B210-59B38D6925CD}"/>
              </a:ext>
            </a:extLst>
          </p:cNvPr>
          <p:cNvSpPr>
            <a:spLocks noGrp="1"/>
          </p:cNvSpPr>
          <p:nvPr>
            <p:ph idx="1"/>
          </p:nvPr>
        </p:nvSpPr>
        <p:spPr>
          <a:xfrm>
            <a:off x="8153400" y="2297557"/>
            <a:ext cx="3434180" cy="3599019"/>
          </a:xfrm>
        </p:spPr>
        <p:txBody>
          <a:bodyPr>
            <a:noAutofit/>
          </a:bodyPr>
          <a:lstStyle/>
          <a:p>
            <a:r>
              <a:rPr lang="en-US" sz="1400" dirty="0">
                <a:solidFill>
                  <a:schemeClr val="bg1"/>
                </a:solidFill>
              </a:rPr>
              <a:t>Conv2D: </a:t>
            </a:r>
            <a:r>
              <a:rPr lang="en-GB" sz="1400" dirty="0">
                <a:solidFill>
                  <a:schemeClr val="bg1"/>
                </a:solidFill>
              </a:rPr>
              <a:t>A filter or kernel "slides" across the 2D input data, carrying out elementwise multiplication.</a:t>
            </a:r>
            <a:endParaRPr lang="en-US" sz="1400" dirty="0">
              <a:solidFill>
                <a:schemeClr val="bg1"/>
              </a:solidFill>
            </a:endParaRPr>
          </a:p>
          <a:p>
            <a:r>
              <a:rPr lang="en-US" sz="1400" dirty="0">
                <a:solidFill>
                  <a:schemeClr val="bg1"/>
                </a:solidFill>
              </a:rPr>
              <a:t>BatchNorm2d: </a:t>
            </a:r>
            <a:r>
              <a:rPr lang="en-GB" sz="1400" dirty="0">
                <a:solidFill>
                  <a:schemeClr val="bg1"/>
                </a:solidFill>
              </a:rPr>
              <a:t>The number of dimensions or channels that are produced by the previous layer and enter the batch normalization layer.</a:t>
            </a:r>
            <a:endParaRPr lang="en-US" sz="1400" dirty="0">
              <a:solidFill>
                <a:schemeClr val="bg1"/>
              </a:solidFill>
            </a:endParaRPr>
          </a:p>
          <a:p>
            <a:r>
              <a:rPr lang="en-US" sz="1400" dirty="0">
                <a:solidFill>
                  <a:schemeClr val="bg1"/>
                </a:solidFill>
              </a:rPr>
              <a:t>Dropout: </a:t>
            </a:r>
            <a:r>
              <a:rPr lang="en-GB" sz="1400" dirty="0">
                <a:solidFill>
                  <a:schemeClr val="bg1"/>
                </a:solidFill>
              </a:rPr>
              <a:t>Data or noise intentionally excluded from a neural network to enhance processing efficiency and reduce time to results.</a:t>
            </a:r>
            <a:endParaRPr lang="en-US" sz="1400" dirty="0">
              <a:solidFill>
                <a:schemeClr val="bg1"/>
              </a:solidFill>
            </a:endParaRPr>
          </a:p>
          <a:p>
            <a:r>
              <a:rPr lang="en-US" sz="1400" dirty="0">
                <a:solidFill>
                  <a:schemeClr val="bg1"/>
                </a:solidFill>
              </a:rPr>
              <a:t>Linear / fully connected: </a:t>
            </a:r>
            <a:r>
              <a:rPr lang="en-GB" sz="1400" dirty="0">
                <a:solidFill>
                  <a:schemeClr val="bg1"/>
                </a:solidFill>
              </a:rPr>
              <a:t> Applies a linear transformation to the incoming data.</a:t>
            </a:r>
            <a:endParaRPr lang="en-US" sz="1400" dirty="0">
              <a:solidFill>
                <a:schemeClr val="bg1"/>
              </a:solidFill>
            </a:endParaRPr>
          </a:p>
          <a:p>
            <a:r>
              <a:rPr lang="en-US" sz="1400" dirty="0" err="1">
                <a:solidFill>
                  <a:schemeClr val="bg1"/>
                </a:solidFill>
              </a:rPr>
              <a:t>ReLU</a:t>
            </a:r>
            <a:r>
              <a:rPr lang="en-US" sz="1400" dirty="0">
                <a:solidFill>
                  <a:schemeClr val="bg1"/>
                </a:solidFill>
              </a:rPr>
              <a:t>: Activation function.</a:t>
            </a:r>
          </a:p>
          <a:p>
            <a:r>
              <a:rPr lang="en-US" sz="1400" dirty="0">
                <a:solidFill>
                  <a:schemeClr val="bg1"/>
                </a:solidFill>
              </a:rPr>
              <a:t>Def forward: </a:t>
            </a:r>
            <a:r>
              <a:rPr lang="en-GB" sz="1400" dirty="0">
                <a:solidFill>
                  <a:schemeClr val="bg1"/>
                </a:solidFill>
              </a:rPr>
              <a:t> Defines how the input data passes through the network's layers to produce the output.</a:t>
            </a:r>
            <a:endParaRPr lang="en-US" sz="1400" dirty="0">
              <a:solidFill>
                <a:schemeClr val="bg1"/>
              </a:solidFill>
            </a:endParaRPr>
          </a:p>
        </p:txBody>
      </p:sp>
    </p:spTree>
    <p:extLst>
      <p:ext uri="{BB962C8B-B14F-4D97-AF65-F5344CB8AC3E}">
        <p14:creationId xmlns:p14="http://schemas.microsoft.com/office/powerpoint/2010/main" val="31253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fade">
                                      <p:cBhvr>
                                        <p:cTn id="14" dur="500"/>
                                        <p:tgtEl>
                                          <p:spTgt spid="1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xEl>
                                              <p:pRg st="1" end="1"/>
                                            </p:txEl>
                                          </p:spTgt>
                                        </p:tgtEl>
                                        <p:attrNameLst>
                                          <p:attrName>style.visibility</p:attrName>
                                        </p:attrNameLst>
                                      </p:cBhvr>
                                      <p:to>
                                        <p:strVal val="visible"/>
                                      </p:to>
                                    </p:set>
                                    <p:animEffect transition="in" filter="fade">
                                      <p:cBhvr>
                                        <p:cTn id="17" dur="500"/>
                                        <p:tgtEl>
                                          <p:spTgt spid="1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7">
                                            <p:txEl>
                                              <p:pRg st="2" end="2"/>
                                            </p:txEl>
                                          </p:spTgt>
                                        </p:tgtEl>
                                        <p:attrNameLst>
                                          <p:attrName>style.visibility</p:attrName>
                                        </p:attrNameLst>
                                      </p:cBhvr>
                                      <p:to>
                                        <p:strVal val="visible"/>
                                      </p:to>
                                    </p:set>
                                    <p:animEffect transition="in" filter="fade">
                                      <p:cBhvr>
                                        <p:cTn id="20" dur="500"/>
                                        <p:tgtEl>
                                          <p:spTgt spid="1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xEl>
                                              <p:pRg st="3" end="3"/>
                                            </p:txEl>
                                          </p:spTgt>
                                        </p:tgtEl>
                                        <p:attrNameLst>
                                          <p:attrName>style.visibility</p:attrName>
                                        </p:attrNameLst>
                                      </p:cBhvr>
                                      <p:to>
                                        <p:strVal val="visible"/>
                                      </p:to>
                                    </p:set>
                                    <p:animEffect transition="in" filter="fade">
                                      <p:cBhvr>
                                        <p:cTn id="23" dur="500"/>
                                        <p:tgtEl>
                                          <p:spTgt spid="1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xEl>
                                              <p:pRg st="4" end="4"/>
                                            </p:txEl>
                                          </p:spTgt>
                                        </p:tgtEl>
                                        <p:attrNameLst>
                                          <p:attrName>style.visibility</p:attrName>
                                        </p:attrNameLst>
                                      </p:cBhvr>
                                      <p:to>
                                        <p:strVal val="visible"/>
                                      </p:to>
                                    </p:set>
                                    <p:animEffect transition="in" filter="fade">
                                      <p:cBhvr>
                                        <p:cTn id="26" dur="500"/>
                                        <p:tgtEl>
                                          <p:spTgt spid="1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7">
                                            <p:txEl>
                                              <p:pRg st="5" end="5"/>
                                            </p:txEl>
                                          </p:spTgt>
                                        </p:tgtEl>
                                        <p:attrNameLst>
                                          <p:attrName>style.visibility</p:attrName>
                                        </p:attrNameLst>
                                      </p:cBhvr>
                                      <p:to>
                                        <p:strVal val="visible"/>
                                      </p:to>
                                    </p:set>
                                    <p:animEffect transition="in" filter="fade">
                                      <p:cBhvr>
                                        <p:cTn id="29"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75226D5-46CB-B264-07CA-FA8A3951FC42}"/>
              </a:ext>
            </a:extLst>
          </p:cNvPr>
          <p:cNvSpPr>
            <a:spLocks noGrp="1"/>
          </p:cNvSpPr>
          <p:nvPr>
            <p:ph type="title"/>
          </p:nvPr>
        </p:nvSpPr>
        <p:spPr>
          <a:xfrm>
            <a:off x="800100" y="4167167"/>
            <a:ext cx="4229100" cy="2255461"/>
          </a:xfrm>
        </p:spPr>
        <p:txBody>
          <a:bodyPr vert="horz" lIns="91440" tIns="45720" rIns="91440" bIns="45720" rtlCol="0" anchor="t">
            <a:normAutofit/>
          </a:bodyPr>
          <a:lstStyle/>
          <a:p>
            <a:r>
              <a:rPr lang="en-US" sz="3200" kern="1200" dirty="0">
                <a:solidFill>
                  <a:schemeClr val="bg1"/>
                </a:solidFill>
                <a:latin typeface="+mj-lt"/>
                <a:ea typeface="+mj-ea"/>
                <a:cs typeface="+mj-cs"/>
              </a:rPr>
              <a:t>Neural network </a:t>
            </a:r>
            <a:r>
              <a:rPr lang="en-US" sz="3200" dirty="0">
                <a:solidFill>
                  <a:schemeClr val="bg1"/>
                </a:solidFill>
              </a:rPr>
              <a:t>hyperparameters</a:t>
            </a:r>
            <a:endParaRPr lang="en-US" sz="3200" kern="1200" dirty="0">
              <a:solidFill>
                <a:schemeClr val="bg1"/>
              </a:solidFill>
              <a:latin typeface="+mj-lt"/>
              <a:ea typeface="+mj-ea"/>
              <a:cs typeface="+mj-cs"/>
            </a:endParaRPr>
          </a:p>
        </p:txBody>
      </p:sp>
      <p:pic>
        <p:nvPicPr>
          <p:cNvPr id="21" name="Picture 20" descr="A computer screen with text&#10;&#10;Description automatically generated">
            <a:extLst>
              <a:ext uri="{FF2B5EF4-FFF2-40B4-BE49-F238E27FC236}">
                <a16:creationId xmlns:a16="http://schemas.microsoft.com/office/drawing/2014/main" id="{7619DF06-339C-2D65-AAA0-DEB72ED06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984" y="435372"/>
            <a:ext cx="9998032" cy="2899431"/>
          </a:xfrm>
          <a:prstGeom prst="rect">
            <a:avLst/>
          </a:prstGeom>
        </p:spPr>
      </p:pic>
      <p:cxnSp>
        <p:nvCxnSpPr>
          <p:cNvPr id="150" name="Straight Connector 149">
            <a:extLst>
              <a:ext uri="{FF2B5EF4-FFF2-40B4-BE49-F238E27FC236}">
                <a16:creationId xmlns:a16="http://schemas.microsoft.com/office/drawing/2014/main" id="{B7952C56-EE0E-C94A-9A44-E17DD73E84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6300" y="3943277"/>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7" name="Content Placeholder 8">
            <a:extLst>
              <a:ext uri="{FF2B5EF4-FFF2-40B4-BE49-F238E27FC236}">
                <a16:creationId xmlns:a16="http://schemas.microsoft.com/office/drawing/2014/main" id="{8D6FC338-7B9A-156F-D020-B0C1D20C7D1A}"/>
              </a:ext>
            </a:extLst>
          </p:cNvPr>
          <p:cNvSpPr>
            <a:spLocks noGrp="1"/>
          </p:cNvSpPr>
          <p:nvPr>
            <p:ph idx="1"/>
          </p:nvPr>
        </p:nvSpPr>
        <p:spPr>
          <a:xfrm>
            <a:off x="4640826" y="3517994"/>
            <a:ext cx="6712973" cy="2721443"/>
          </a:xfrm>
        </p:spPr>
        <p:txBody>
          <a:bodyPr vert="horz" lIns="91440" tIns="45720" rIns="91440" bIns="45720" rtlCol="0">
            <a:noAutofit/>
          </a:bodyPr>
          <a:lstStyle/>
          <a:p>
            <a:r>
              <a:rPr lang="en-US" sz="1400" dirty="0">
                <a:solidFill>
                  <a:schemeClr val="bg1"/>
                </a:solidFill>
              </a:rPr>
              <a:t>Trained for 150 epoch with a patience value of 10.</a:t>
            </a:r>
          </a:p>
          <a:p>
            <a:r>
              <a:rPr lang="en-US" sz="1400" dirty="0">
                <a:solidFill>
                  <a:schemeClr val="bg1"/>
                </a:solidFill>
              </a:rPr>
              <a:t> The patience value is there to stop the model from overtraining when it can’t improve the model’s loss for 10 consistent epochs.</a:t>
            </a:r>
          </a:p>
          <a:p>
            <a:r>
              <a:rPr lang="en-US" sz="1400" dirty="0">
                <a:solidFill>
                  <a:schemeClr val="bg1"/>
                </a:solidFill>
              </a:rPr>
              <a:t>Optimizer:  </a:t>
            </a:r>
            <a:r>
              <a:rPr lang="en-GB" sz="1400" dirty="0">
                <a:solidFill>
                  <a:schemeClr val="bg1"/>
                </a:solidFill>
              </a:rPr>
              <a:t>Creates an Adamaoptimizer with a learning rate of 0.001 to update the parameters of the model net during training.</a:t>
            </a:r>
            <a:endParaRPr lang="en-US" sz="1400" dirty="0">
              <a:solidFill>
                <a:schemeClr val="bg1"/>
              </a:solidFill>
            </a:endParaRPr>
          </a:p>
          <a:p>
            <a:r>
              <a:rPr lang="en-GB" sz="1400" dirty="0">
                <a:solidFill>
                  <a:schemeClr val="bg1"/>
                </a:solidFill>
              </a:rPr>
              <a:t>Cross-Entropy Loss: Defines the loss function for training, specifically Cross-Entropy Loss, which is commonly used for classification tasks. It measures the difference between the predicted class probabilities and the actual class labels.</a:t>
            </a:r>
            <a:endParaRPr lang="en-US" sz="1400" dirty="0">
              <a:solidFill>
                <a:schemeClr val="bg1"/>
              </a:solidFill>
            </a:endParaRPr>
          </a:p>
          <a:p>
            <a:r>
              <a:rPr lang="en-US" sz="1400" kern="1200" dirty="0">
                <a:solidFill>
                  <a:schemeClr val="bg1"/>
                </a:solidFill>
                <a:latin typeface="+mn-lt"/>
                <a:ea typeface="+mn-ea"/>
                <a:cs typeface="+mn-cs"/>
              </a:rPr>
              <a:t>Scheduler:  R</a:t>
            </a:r>
            <a:r>
              <a:rPr lang="en-GB" sz="1400" kern="1200" dirty="0">
                <a:solidFill>
                  <a:schemeClr val="bg1"/>
                </a:solidFill>
                <a:latin typeface="+mn-lt"/>
                <a:ea typeface="+mn-ea"/>
                <a:cs typeface="+mn-cs"/>
              </a:rPr>
              <a:t>educes the learning rate of the optimizer when a monitored metric (e.g., loss) has stopped improving. patience=10 means the learning rate will be reduced after </a:t>
            </a:r>
            <a:r>
              <a:rPr lang="en-GB" sz="1400" dirty="0">
                <a:solidFill>
                  <a:schemeClr val="bg1"/>
                </a:solidFill>
              </a:rPr>
              <a:t>10</a:t>
            </a:r>
            <a:r>
              <a:rPr lang="en-GB" sz="1400" kern="1200" dirty="0">
                <a:solidFill>
                  <a:schemeClr val="bg1"/>
                </a:solidFill>
                <a:latin typeface="+mn-lt"/>
                <a:ea typeface="+mn-ea"/>
                <a:cs typeface="+mn-cs"/>
              </a:rPr>
              <a:t> epochs of no improvement, and factor=0.1 specifies that the learning rate will be multiplied by 0.1 when reduced.</a:t>
            </a:r>
            <a:endParaRPr lang="en-US" sz="1400" kern="1200" dirty="0">
              <a:solidFill>
                <a:schemeClr val="bg1"/>
              </a:solidFill>
              <a:latin typeface="+mn-lt"/>
              <a:ea typeface="+mn-ea"/>
              <a:cs typeface="+mn-cs"/>
            </a:endParaRPr>
          </a:p>
        </p:txBody>
      </p:sp>
    </p:spTree>
    <p:extLst>
      <p:ext uri="{BB962C8B-B14F-4D97-AF65-F5344CB8AC3E}">
        <p14:creationId xmlns:p14="http://schemas.microsoft.com/office/powerpoint/2010/main" val="1582301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500"/>
                                        <p:tgtEl>
                                          <p:spTgt spid="7">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fade">
                                      <p:cBhvr>
                                        <p:cTn id="20" dur="500"/>
                                        <p:tgtEl>
                                          <p:spTgt spid="7">
                                            <p:txEl>
                                              <p:pRg st="2" end="2"/>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fade">
                                      <p:cBhvr>
                                        <p:cTn id="23" dur="500"/>
                                        <p:tgtEl>
                                          <p:spTgt spid="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fade">
                                      <p:cBhvr>
                                        <p:cTn id="26"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oup of fruit on treadmills&#10;&#10;Description automatically generated">
            <a:extLst>
              <a:ext uri="{FF2B5EF4-FFF2-40B4-BE49-F238E27FC236}">
                <a16:creationId xmlns:a16="http://schemas.microsoft.com/office/drawing/2014/main" id="{829498E5-FCB9-D0E5-1E6C-298B7C8702B5}"/>
              </a:ext>
            </a:extLst>
          </p:cNvPr>
          <p:cNvPicPr>
            <a:picLocks noChangeAspect="1"/>
          </p:cNvPicPr>
          <p:nvPr/>
        </p:nvPicPr>
        <p:blipFill>
          <a:blip r:embed="rId2">
            <a:alphaModFix amt="35000"/>
          </a:blip>
          <a:srcRect t="29690" b="14061"/>
          <a:stretch/>
        </p:blipFill>
        <p:spPr>
          <a:xfrm>
            <a:off x="20" y="10"/>
            <a:ext cx="12191980" cy="6857990"/>
          </a:xfrm>
          <a:prstGeom prst="rect">
            <a:avLst/>
          </a:prstGeom>
        </p:spPr>
      </p:pic>
      <p:sp>
        <p:nvSpPr>
          <p:cNvPr id="2" name="Title 1">
            <a:extLst>
              <a:ext uri="{FF2B5EF4-FFF2-40B4-BE49-F238E27FC236}">
                <a16:creationId xmlns:a16="http://schemas.microsoft.com/office/drawing/2014/main" id="{8D3163D6-E60B-FC57-2052-8F4F598F8AD2}"/>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Training</a:t>
            </a:r>
            <a:endParaRPr lang="en-ZA" dirty="0">
              <a:solidFill>
                <a:srgbClr val="FFFFFF"/>
              </a:solidFill>
            </a:endParaRPr>
          </a:p>
        </p:txBody>
      </p:sp>
      <p:sp>
        <p:nvSpPr>
          <p:cNvPr id="9" name="Content Placeholder 8">
            <a:extLst>
              <a:ext uri="{FF2B5EF4-FFF2-40B4-BE49-F238E27FC236}">
                <a16:creationId xmlns:a16="http://schemas.microsoft.com/office/drawing/2014/main" id="{6B3226EB-2E04-C410-622B-F53A3E564264}"/>
              </a:ext>
            </a:extLst>
          </p:cNvPr>
          <p:cNvSpPr>
            <a:spLocks noGrp="1"/>
          </p:cNvSpPr>
          <p:nvPr>
            <p:ph idx="1"/>
          </p:nvPr>
        </p:nvSpPr>
        <p:spPr>
          <a:xfrm>
            <a:off x="838200" y="1825625"/>
            <a:ext cx="10515600" cy="4351338"/>
          </a:xfrm>
        </p:spPr>
        <p:txBody>
          <a:bodyPr>
            <a:normAutofit/>
          </a:bodyPr>
          <a:lstStyle/>
          <a:p>
            <a:r>
              <a:rPr lang="en-GB" dirty="0"/>
              <a:t>Training was conducted on Google Colab. </a:t>
            </a:r>
          </a:p>
          <a:p>
            <a:r>
              <a:rPr lang="en-GB" dirty="0"/>
              <a:t>The model was trained for a total of 127 epochs, with the lowest loss of 0.03364849469035231 achieved during epoch 117. </a:t>
            </a:r>
          </a:p>
          <a:p>
            <a:r>
              <a:rPr lang="en-GB" dirty="0"/>
              <a:t>Since there was no improvement in the last 10 epochs, the training process was terminated due to the patience condition of 10 being met.</a:t>
            </a:r>
            <a:endParaRPr lang="en-US" dirty="0">
              <a:solidFill>
                <a:srgbClr val="FFFFFF"/>
              </a:solidFill>
            </a:endParaRPr>
          </a:p>
        </p:txBody>
      </p:sp>
    </p:spTree>
    <p:extLst>
      <p:ext uri="{BB962C8B-B14F-4D97-AF65-F5344CB8AC3E}">
        <p14:creationId xmlns:p14="http://schemas.microsoft.com/office/powerpoint/2010/main" val="94945066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tgtEl>
                                          <p:spTgt spid="9">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fade">
                                      <p:cBhvr>
                                        <p:cTn id="19"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artoon of a fruit wearing a lab coat and holding a clipboard&#10;&#10;Description automatically generated">
            <a:extLst>
              <a:ext uri="{FF2B5EF4-FFF2-40B4-BE49-F238E27FC236}">
                <a16:creationId xmlns:a16="http://schemas.microsoft.com/office/drawing/2014/main" id="{93EF909D-2842-B8E2-4A66-8E25B1B09D58}"/>
              </a:ext>
            </a:extLst>
          </p:cNvPr>
          <p:cNvPicPr>
            <a:picLocks noChangeAspect="1"/>
          </p:cNvPicPr>
          <p:nvPr/>
        </p:nvPicPr>
        <p:blipFill>
          <a:blip r:embed="rId2">
            <a:alphaModFix amt="50000"/>
          </a:blip>
          <a:srcRect t="23174" r="-1" b="20561"/>
          <a:stretch/>
        </p:blipFill>
        <p:spPr>
          <a:xfrm>
            <a:off x="20" y="10"/>
            <a:ext cx="12188930" cy="6857990"/>
          </a:xfrm>
          <a:prstGeom prst="rect">
            <a:avLst/>
          </a:prstGeom>
        </p:spPr>
      </p:pic>
      <p:sp>
        <p:nvSpPr>
          <p:cNvPr id="2" name="Title 1">
            <a:extLst>
              <a:ext uri="{FF2B5EF4-FFF2-40B4-BE49-F238E27FC236}">
                <a16:creationId xmlns:a16="http://schemas.microsoft.com/office/drawing/2014/main" id="{81282917-7762-1EDF-76B4-A4917459B6FE}"/>
              </a:ext>
            </a:extLst>
          </p:cNvPr>
          <p:cNvSpPr>
            <a:spLocks noGrp="1"/>
          </p:cNvSpPr>
          <p:nvPr>
            <p:ph type="title"/>
          </p:nvPr>
        </p:nvSpPr>
        <p:spPr>
          <a:xfrm>
            <a:off x="1524000" y="1122363"/>
            <a:ext cx="9144000" cy="3063240"/>
          </a:xfrm>
        </p:spPr>
        <p:txBody>
          <a:bodyPr vert="horz" lIns="91440" tIns="45720" rIns="91440" bIns="45720" rtlCol="0" anchor="b">
            <a:normAutofit/>
          </a:bodyPr>
          <a:lstStyle/>
          <a:p>
            <a:pPr algn="ctr"/>
            <a:r>
              <a:rPr lang="en-US" sz="6600" dirty="0">
                <a:solidFill>
                  <a:schemeClr val="bg1"/>
                </a:solidFill>
              </a:rPr>
              <a:t>Results</a:t>
            </a:r>
          </a:p>
        </p:txBody>
      </p:sp>
      <p:sp>
        <p:nvSpPr>
          <p:cNvPr id="9" name="Content Placeholder 8">
            <a:extLst>
              <a:ext uri="{FF2B5EF4-FFF2-40B4-BE49-F238E27FC236}">
                <a16:creationId xmlns:a16="http://schemas.microsoft.com/office/drawing/2014/main" id="{230F1105-6538-8FE8-036B-08DFA1574457}"/>
              </a:ext>
            </a:extLst>
          </p:cNvPr>
          <p:cNvSpPr>
            <a:spLocks noGrp="1"/>
          </p:cNvSpPr>
          <p:nvPr>
            <p:ph idx="1"/>
          </p:nvPr>
        </p:nvSpPr>
        <p:spPr>
          <a:xfrm>
            <a:off x="1527048" y="4599432"/>
            <a:ext cx="9144000" cy="1536192"/>
          </a:xfrm>
        </p:spPr>
        <p:txBody>
          <a:bodyPr vert="horz" lIns="91440" tIns="45720" rIns="91440" bIns="45720" rtlCol="0">
            <a:normAutofit/>
          </a:bodyPr>
          <a:lstStyle/>
          <a:p>
            <a:pPr marL="0" indent="0" algn="ctr">
              <a:buNone/>
            </a:pPr>
            <a:r>
              <a:rPr lang="en-US" sz="2400" dirty="0">
                <a:solidFill>
                  <a:schemeClr val="bg1"/>
                </a:solidFill>
              </a:rPr>
              <a:t>On a test dataset of 300 images, the model achieved an accuracy of 91.5%.</a:t>
            </a:r>
          </a:p>
        </p:txBody>
      </p:sp>
      <p:sp>
        <p:nvSpPr>
          <p:cNvPr id="21"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37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A computer screen with fruits and drinks">
            <a:extLst>
              <a:ext uri="{FF2B5EF4-FFF2-40B4-BE49-F238E27FC236}">
                <a16:creationId xmlns:a16="http://schemas.microsoft.com/office/drawing/2014/main" id="{BE5474FA-A2E2-089D-B1CC-A30E79CD554B}"/>
              </a:ext>
            </a:extLst>
          </p:cNvPr>
          <p:cNvPicPr>
            <a:picLocks noChangeAspect="1"/>
          </p:cNvPicPr>
          <p:nvPr/>
        </p:nvPicPr>
        <p:blipFill>
          <a:blip r:embed="rId2">
            <a:alphaModFix amt="35000"/>
          </a:blip>
          <a:srcRect t="20255" b="23495"/>
          <a:stretch/>
        </p:blipFill>
        <p:spPr>
          <a:xfrm>
            <a:off x="20" y="10"/>
            <a:ext cx="12191980" cy="6857990"/>
          </a:xfrm>
          <a:prstGeom prst="rect">
            <a:avLst/>
          </a:prstGeom>
        </p:spPr>
      </p:pic>
      <p:sp>
        <p:nvSpPr>
          <p:cNvPr id="2" name="Title 1">
            <a:extLst>
              <a:ext uri="{FF2B5EF4-FFF2-40B4-BE49-F238E27FC236}">
                <a16:creationId xmlns:a16="http://schemas.microsoft.com/office/drawing/2014/main" id="{4B55FC66-D692-4F79-15E6-574A65F218E0}"/>
              </a:ext>
            </a:extLst>
          </p:cNvPr>
          <p:cNvSpPr>
            <a:spLocks noGrp="1"/>
          </p:cNvSpPr>
          <p:nvPr>
            <p:ph type="title"/>
          </p:nvPr>
        </p:nvSpPr>
        <p:spPr>
          <a:xfrm>
            <a:off x="838200" y="365125"/>
            <a:ext cx="10515600" cy="1325563"/>
          </a:xfrm>
        </p:spPr>
        <p:txBody>
          <a:bodyPr>
            <a:normAutofit/>
          </a:bodyPr>
          <a:lstStyle/>
          <a:p>
            <a:r>
              <a:rPr lang="en-GB" dirty="0">
                <a:solidFill>
                  <a:srgbClr val="FFFFFF"/>
                </a:solidFill>
              </a:rPr>
              <a:t>Application development</a:t>
            </a:r>
            <a:endParaRPr lang="en-ZA" dirty="0">
              <a:solidFill>
                <a:srgbClr val="FFFFFF"/>
              </a:solidFill>
            </a:endParaRPr>
          </a:p>
        </p:txBody>
      </p:sp>
      <p:sp>
        <p:nvSpPr>
          <p:cNvPr id="3" name="Content Placeholder 2">
            <a:extLst>
              <a:ext uri="{FF2B5EF4-FFF2-40B4-BE49-F238E27FC236}">
                <a16:creationId xmlns:a16="http://schemas.microsoft.com/office/drawing/2014/main" id="{97438AB2-14BB-536A-8DA3-3EC7F996121D}"/>
              </a:ext>
            </a:extLst>
          </p:cNvPr>
          <p:cNvSpPr>
            <a:spLocks noGrp="1"/>
          </p:cNvSpPr>
          <p:nvPr>
            <p:ph idx="1"/>
          </p:nvPr>
        </p:nvSpPr>
        <p:spPr>
          <a:xfrm>
            <a:off x="838200" y="1825625"/>
            <a:ext cx="10515600" cy="4351338"/>
          </a:xfrm>
        </p:spPr>
        <p:txBody>
          <a:bodyPr>
            <a:normAutofit/>
          </a:bodyPr>
          <a:lstStyle/>
          <a:p>
            <a:r>
              <a:rPr lang="en-GB" dirty="0">
                <a:solidFill>
                  <a:srgbClr val="FFFFFF"/>
                </a:solidFill>
              </a:rPr>
              <a:t>Used Tkinter to create the user interface for the application. </a:t>
            </a:r>
          </a:p>
          <a:p>
            <a:r>
              <a:rPr lang="en-GB" dirty="0">
                <a:solidFill>
                  <a:srgbClr val="FFFFFF"/>
                </a:solidFill>
              </a:rPr>
              <a:t>Integrated the neural network classes into the application.</a:t>
            </a:r>
          </a:p>
          <a:p>
            <a:r>
              <a:rPr lang="en-GB" dirty="0">
                <a:solidFill>
                  <a:srgbClr val="FFFFFF"/>
                </a:solidFill>
              </a:rPr>
              <a:t>Implemented the neural network architecture within it.</a:t>
            </a:r>
          </a:p>
          <a:p>
            <a:r>
              <a:rPr lang="en-GB" dirty="0">
                <a:solidFill>
                  <a:srgbClr val="FFFFFF"/>
                </a:solidFill>
              </a:rPr>
              <a:t>Additionally, developed functions to interact with the model, allowing the application to display fruit classifications when an image is selected.</a:t>
            </a:r>
          </a:p>
        </p:txBody>
      </p:sp>
    </p:spTree>
    <p:extLst>
      <p:ext uri="{BB962C8B-B14F-4D97-AF65-F5344CB8AC3E}">
        <p14:creationId xmlns:p14="http://schemas.microsoft.com/office/powerpoint/2010/main" val="3302102878"/>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C477752-ACCA-41C1-9B1D-D0CED1F9C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2A175-4353-6BFD-E4A0-79C3AB6DD74E}"/>
              </a:ext>
            </a:extLst>
          </p:cNvPr>
          <p:cNvSpPr>
            <a:spLocks noGrp="1"/>
          </p:cNvSpPr>
          <p:nvPr>
            <p:ph type="title"/>
          </p:nvPr>
        </p:nvSpPr>
        <p:spPr>
          <a:xfrm>
            <a:off x="838200" y="347664"/>
            <a:ext cx="6163624" cy="1306475"/>
          </a:xfrm>
        </p:spPr>
        <p:txBody>
          <a:bodyPr vert="horz" lIns="91440" tIns="45720" rIns="91440" bIns="45720" rtlCol="0" anchor="ctr">
            <a:normAutofit/>
          </a:bodyPr>
          <a:lstStyle/>
          <a:p>
            <a:pPr algn="ctr"/>
            <a:r>
              <a:rPr lang="en-US" sz="5200" kern="1200" dirty="0">
                <a:solidFill>
                  <a:schemeClr val="bg1"/>
                </a:solidFill>
                <a:latin typeface="+mj-lt"/>
                <a:ea typeface="+mj-ea"/>
                <a:cs typeface="+mj-cs"/>
              </a:rPr>
              <a:t>Class declarations</a:t>
            </a:r>
          </a:p>
        </p:txBody>
      </p:sp>
      <p:pic>
        <p:nvPicPr>
          <p:cNvPr id="5" name="Content Placeholder 4" descr="A screenshot of a computer program&#10;&#10;Description automatically generated">
            <a:extLst>
              <a:ext uri="{FF2B5EF4-FFF2-40B4-BE49-F238E27FC236}">
                <a16:creationId xmlns:a16="http://schemas.microsoft.com/office/drawing/2014/main" id="{1C6321F9-C9CB-2267-7EBF-6DA3E3A946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594" y="1845426"/>
            <a:ext cx="9944812" cy="4450303"/>
          </a:xfrm>
          <a:prstGeom prst="rect">
            <a:avLst/>
          </a:prstGeom>
        </p:spPr>
      </p:pic>
    </p:spTree>
    <p:extLst>
      <p:ext uri="{BB962C8B-B14F-4D97-AF65-F5344CB8AC3E}">
        <p14:creationId xmlns:p14="http://schemas.microsoft.com/office/powerpoint/2010/main" val="312663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276</TotalTime>
  <Words>1127</Words>
  <Application>Microsoft Office PowerPoint</Application>
  <PresentationFormat>Widescreen</PresentationFormat>
  <Paragraphs>61</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Fruit freshness classification using FruitQ dataset</vt:lpstr>
      <vt:lpstr>PowerPoint Presentation</vt:lpstr>
      <vt:lpstr>Techniques and technology used for model</vt:lpstr>
      <vt:lpstr>Neural network architecture</vt:lpstr>
      <vt:lpstr>Neural network hyperparameters</vt:lpstr>
      <vt:lpstr>Training</vt:lpstr>
      <vt:lpstr>Results</vt:lpstr>
      <vt:lpstr>Application development</vt:lpstr>
      <vt:lpstr>Class declarations</vt:lpstr>
      <vt:lpstr>Function to predict image classification</vt:lpstr>
      <vt:lpstr>Visualizing filters and feature maps</vt:lpstr>
      <vt:lpstr>Why do all these visualizations?</vt:lpstr>
      <vt:lpstr>Visualizing filters of a fresh banana</vt:lpstr>
      <vt:lpstr>Visualize feature maps of a fresh banana</vt:lpstr>
      <vt:lpstr>Bibliography</vt:lpstr>
      <vt:lpstr>Demo of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Swanepoel</dc:creator>
  <cp:lastModifiedBy>B Swanepoel</cp:lastModifiedBy>
  <cp:revision>1</cp:revision>
  <dcterms:created xsi:type="dcterms:W3CDTF">2024-08-25T10:17:35Z</dcterms:created>
  <dcterms:modified xsi:type="dcterms:W3CDTF">2024-08-25T14:54:11Z</dcterms:modified>
</cp:coreProperties>
</file>