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75" r:id="rId15"/>
    <p:sldId id="268" r:id="rId16"/>
    <p:sldId id="269" r:id="rId17"/>
    <p:sldId id="270" r:id="rId18"/>
    <p:sldId id="271" r:id="rId19"/>
    <p:sldId id="272" r:id="rId20"/>
    <p:sldId id="273" r:id="rId21"/>
    <p:sldId id="276" r:id="rId22"/>
  </p:sldIdLst>
  <p:sldSz cx="12192000" cy="6856413"/>
  <p:notesSz cx="12192000" cy="13303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E7557-B070-4A71-9EB0-D162CCFF9B96}" v="7" dt="2025-05-27T17:00:32.9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p:cViewPr varScale="1">
        <p:scale>
          <a:sx n="82" d="100"/>
          <a:sy n="82" d="100"/>
        </p:scale>
        <p:origin x="69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ơn Nguyễn" userId="f4730a7d0e0233d9" providerId="LiveId" clId="{70AE7557-B070-4A71-9EB0-D162CCFF9B96}"/>
    <pc:docChg chg="undo custSel addSld modSld">
      <pc:chgData name="Sơn Nguyễn" userId="f4730a7d0e0233d9" providerId="LiveId" clId="{70AE7557-B070-4A71-9EB0-D162CCFF9B96}" dt="2025-05-27T17:01:14.131" v="49" actId="207"/>
      <pc:docMkLst>
        <pc:docMk/>
      </pc:docMkLst>
      <pc:sldChg chg="modSp mod">
        <pc:chgData name="Sơn Nguyễn" userId="f4730a7d0e0233d9" providerId="LiveId" clId="{70AE7557-B070-4A71-9EB0-D162CCFF9B96}" dt="2025-05-27T16:51:01.107" v="1" actId="207"/>
        <pc:sldMkLst>
          <pc:docMk/>
          <pc:sldMk cId="0" sldId="273"/>
        </pc:sldMkLst>
        <pc:spChg chg="mod">
          <ac:chgData name="Sơn Nguyễn" userId="f4730a7d0e0233d9" providerId="LiveId" clId="{70AE7557-B070-4A71-9EB0-D162CCFF9B96}" dt="2025-05-27T16:51:01.107" v="1" actId="207"/>
          <ac:spMkLst>
            <pc:docMk/>
            <pc:sldMk cId="0" sldId="273"/>
            <ac:spMk id="79" creationId="{00000000-0000-0000-0000-000000000000}"/>
          </ac:spMkLst>
        </pc:spChg>
      </pc:sldChg>
      <pc:sldChg chg="addSp delSp modSp new mod">
        <pc:chgData name="Sơn Nguyễn" userId="f4730a7d0e0233d9" providerId="LiveId" clId="{70AE7557-B070-4A71-9EB0-D162CCFF9B96}" dt="2025-05-27T17:01:14.131" v="49" actId="207"/>
        <pc:sldMkLst>
          <pc:docMk/>
          <pc:sldMk cId="2100627841" sldId="276"/>
        </pc:sldMkLst>
        <pc:spChg chg="mod">
          <ac:chgData name="Sơn Nguyễn" userId="f4730a7d0e0233d9" providerId="LiveId" clId="{70AE7557-B070-4A71-9EB0-D162CCFF9B96}" dt="2025-05-27T16:51:14.258" v="3"/>
          <ac:spMkLst>
            <pc:docMk/>
            <pc:sldMk cId="2100627841" sldId="276"/>
            <ac:spMk id="2" creationId="{87A2B3F0-322F-D108-C8BD-1AE46BA1458C}"/>
          </ac:spMkLst>
        </pc:spChg>
        <pc:spChg chg="del mod">
          <ac:chgData name="Sơn Nguyễn" userId="f4730a7d0e0233d9" providerId="LiveId" clId="{70AE7557-B070-4A71-9EB0-D162CCFF9B96}" dt="2025-05-27T17:00:44.418" v="40" actId="478"/>
          <ac:spMkLst>
            <pc:docMk/>
            <pc:sldMk cId="2100627841" sldId="276"/>
            <ac:spMk id="3" creationId="{F12367AA-F0E7-E6FD-2BCE-CC1B14C795A1}"/>
          </ac:spMkLst>
        </pc:spChg>
        <pc:spChg chg="add mod">
          <ac:chgData name="Sơn Nguyễn" userId="f4730a7d0e0233d9" providerId="LiveId" clId="{70AE7557-B070-4A71-9EB0-D162CCFF9B96}" dt="2025-05-27T16:53:41.640" v="6"/>
          <ac:spMkLst>
            <pc:docMk/>
            <pc:sldMk cId="2100627841" sldId="276"/>
            <ac:spMk id="4" creationId="{049DB85C-8FF4-82FA-6A0C-7A11AAB8D3C6}"/>
          </ac:spMkLst>
        </pc:spChg>
        <pc:spChg chg="add mod">
          <ac:chgData name="Sơn Nguyễn" userId="f4730a7d0e0233d9" providerId="LiveId" clId="{70AE7557-B070-4A71-9EB0-D162CCFF9B96}" dt="2025-05-27T16:53:36.115" v="5"/>
          <ac:spMkLst>
            <pc:docMk/>
            <pc:sldMk cId="2100627841" sldId="276"/>
            <ac:spMk id="5" creationId="{5C016A40-0A28-DB51-3821-86B99ED88839}"/>
          </ac:spMkLst>
        </pc:spChg>
        <pc:spChg chg="add mod">
          <ac:chgData name="Sơn Nguyễn" userId="f4730a7d0e0233d9" providerId="LiveId" clId="{70AE7557-B070-4A71-9EB0-D162CCFF9B96}" dt="2025-05-27T17:00:02.048" v="35" actId="14861"/>
          <ac:spMkLst>
            <pc:docMk/>
            <pc:sldMk cId="2100627841" sldId="276"/>
            <ac:spMk id="10" creationId="{44E6555D-4FC0-7461-22B5-7E17A1E53C4E}"/>
          </ac:spMkLst>
        </pc:spChg>
        <pc:spChg chg="add del">
          <ac:chgData name="Sơn Nguyễn" userId="f4730a7d0e0233d9" providerId="LiveId" clId="{70AE7557-B070-4A71-9EB0-D162CCFF9B96}" dt="2025-05-27T17:00:40.688" v="39" actId="22"/>
          <ac:spMkLst>
            <pc:docMk/>
            <pc:sldMk cId="2100627841" sldId="276"/>
            <ac:spMk id="13" creationId="{D4468045-C040-9EA6-5F0B-FCC82A4AC28F}"/>
          </ac:spMkLst>
        </pc:spChg>
        <pc:spChg chg="add del mod">
          <ac:chgData name="Sơn Nguyễn" userId="f4730a7d0e0233d9" providerId="LiveId" clId="{70AE7557-B070-4A71-9EB0-D162CCFF9B96}" dt="2025-05-27T17:01:06.486" v="48" actId="478"/>
          <ac:spMkLst>
            <pc:docMk/>
            <pc:sldMk cId="2100627841" sldId="276"/>
            <ac:spMk id="15" creationId="{CC4ABE36-7F6F-388F-43BD-146129217D73}"/>
          </ac:spMkLst>
        </pc:spChg>
        <pc:spChg chg="add mod">
          <ac:chgData name="Sơn Nguyễn" userId="f4730a7d0e0233d9" providerId="LiveId" clId="{70AE7557-B070-4A71-9EB0-D162CCFF9B96}" dt="2025-05-27T17:01:14.131" v="49" actId="207"/>
          <ac:spMkLst>
            <pc:docMk/>
            <pc:sldMk cId="2100627841" sldId="276"/>
            <ac:spMk id="17" creationId="{2A398CF4-DB54-5C49-ADD7-4D5D153BEEF4}"/>
          </ac:spMkLst>
        </pc:spChg>
        <pc:picChg chg="add mod">
          <ac:chgData name="Sơn Nguyễn" userId="f4730a7d0e0233d9" providerId="LiveId" clId="{70AE7557-B070-4A71-9EB0-D162CCFF9B96}" dt="2025-05-27T16:57:50.698" v="22" actId="1440"/>
          <ac:picMkLst>
            <pc:docMk/>
            <pc:sldMk cId="2100627841" sldId="276"/>
            <ac:picMk id="7" creationId="{160EB347-1492-61B1-5EFF-943AB0E3A96D}"/>
          </ac:picMkLst>
        </pc:picChg>
        <pc:picChg chg="add del mod">
          <ac:chgData name="Sơn Nguyễn" userId="f4730a7d0e0233d9" providerId="LiveId" clId="{70AE7557-B070-4A71-9EB0-D162CCFF9B96}" dt="2025-05-27T16:58:14.486" v="28" actId="478"/>
          <ac:picMkLst>
            <pc:docMk/>
            <pc:sldMk cId="2100627841" sldId="276"/>
            <ac:picMk id="9" creationId="{4D3A7C05-1636-405A-3DB1-0E03F95DAF22}"/>
          </ac:picMkLst>
        </pc:picChg>
        <pc:picChg chg="add mod">
          <ac:chgData name="Sơn Nguyễn" userId="f4730a7d0e0233d9" providerId="LiveId" clId="{70AE7557-B070-4A71-9EB0-D162CCFF9B96}" dt="2025-05-27T17:00:51.354" v="43" actId="14100"/>
          <ac:picMkLst>
            <pc:docMk/>
            <pc:sldMk cId="2100627841" sldId="276"/>
            <ac:picMk id="11" creationId="{29B09FE2-0D1B-C757-962D-3E16DD3534E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000" b="1" i="0">
                <a:solidFill>
                  <a:schemeClr val="bg1"/>
                </a:solidFill>
                <a:latin typeface="Roboto"/>
                <a:cs typeface="Robo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5" name="Holder 5"/>
          <p:cNvSpPr>
            <a:spLocks noGrp="1"/>
          </p:cNvSpPr>
          <p:nvPr>
            <p:ph type="dt" sz="half" idx="6"/>
          </p:nvPr>
        </p:nvSpPr>
        <p:spPr/>
        <p:txBody>
          <a:bodyPr lIns="0" tIns="0" rIns="0" bIns="0"/>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5" name="Holder 5"/>
          <p:cNvSpPr>
            <a:spLocks noGrp="1"/>
          </p:cNvSpPr>
          <p:nvPr>
            <p:ph type="dt" sz="half" idx="6"/>
          </p:nvPr>
        </p:nvSpPr>
        <p:spPr/>
        <p:txBody>
          <a:bodyPr lIns="0" tIns="0" rIns="0" bIns="0"/>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6" name="Holder 6"/>
          <p:cNvSpPr>
            <a:spLocks noGrp="1"/>
          </p:cNvSpPr>
          <p:nvPr>
            <p:ph type="dt" sz="half" idx="6"/>
          </p:nvPr>
        </p:nvSpPr>
        <p:spPr/>
        <p:txBody>
          <a:bodyPr lIns="0" tIns="0" rIns="0" bIns="0"/>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4" name="Holder 4"/>
          <p:cNvSpPr>
            <a:spLocks noGrp="1"/>
          </p:cNvSpPr>
          <p:nvPr>
            <p:ph type="dt" sz="half" idx="6"/>
          </p:nvPr>
        </p:nvSpPr>
        <p:spPr/>
        <p:txBody>
          <a:bodyPr lIns="0" tIns="0" rIns="0" bIns="0"/>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3" name="Holder 3"/>
          <p:cNvSpPr>
            <a:spLocks noGrp="1"/>
          </p:cNvSpPr>
          <p:nvPr>
            <p:ph type="dt" sz="half" idx="6"/>
          </p:nvPr>
        </p:nvSpPr>
        <p:spPr/>
        <p:txBody>
          <a:bodyPr lIns="0" tIns="0" rIns="0" bIns="0"/>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533399"/>
          </a:xfrm>
          <a:prstGeom prst="rect">
            <a:avLst/>
          </a:prstGeom>
        </p:spPr>
      </p:pic>
      <p:sp>
        <p:nvSpPr>
          <p:cNvPr id="2" name="Holder 2"/>
          <p:cNvSpPr>
            <a:spLocks noGrp="1"/>
          </p:cNvSpPr>
          <p:nvPr>
            <p:ph type="title"/>
          </p:nvPr>
        </p:nvSpPr>
        <p:spPr>
          <a:xfrm>
            <a:off x="215900" y="75882"/>
            <a:ext cx="1734820" cy="330834"/>
          </a:xfrm>
          <a:prstGeom prst="rect">
            <a:avLst/>
          </a:prstGeom>
        </p:spPr>
        <p:txBody>
          <a:bodyPr wrap="square" lIns="0" tIns="0" rIns="0" bIns="0">
            <a:spAutoFit/>
          </a:bodyPr>
          <a:lstStyle>
            <a:lvl1pPr>
              <a:defRPr sz="2000" b="1" i="0">
                <a:solidFill>
                  <a:schemeClr val="bg1"/>
                </a:solidFill>
                <a:latin typeface="Roboto"/>
                <a:cs typeface="Roboto"/>
              </a:defRPr>
            </a:lvl1pPr>
          </a:lstStyle>
          <a:p>
            <a:endParaRPr/>
          </a:p>
        </p:txBody>
      </p:sp>
      <p:sp>
        <p:nvSpPr>
          <p:cNvPr id="3" name="Holder 3"/>
          <p:cNvSpPr>
            <a:spLocks noGrp="1"/>
          </p:cNvSpPr>
          <p:nvPr>
            <p:ph type="body" idx="1"/>
          </p:nvPr>
        </p:nvSpPr>
        <p:spPr>
          <a:xfrm>
            <a:off x="401190" y="1653154"/>
            <a:ext cx="9290685" cy="352488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833000" y="6445249"/>
            <a:ext cx="1066800" cy="134620"/>
          </a:xfrm>
          <a:prstGeom prst="rect">
            <a:avLst/>
          </a:prstGeom>
        </p:spPr>
        <p:txBody>
          <a:bodyPr wrap="square" lIns="0" tIns="0" rIns="0" bIns="0">
            <a:spAutoFit/>
          </a:bodyPr>
          <a:lstStyle>
            <a:lvl1pPr>
              <a:defRPr sz="1000" b="0" i="0">
                <a:solidFill>
                  <a:schemeClr val="bg1"/>
                </a:solidFill>
                <a:latin typeface="Roboto"/>
                <a:cs typeface="Roboto"/>
              </a:defRPr>
            </a:lvl1pPr>
          </a:lstStyle>
          <a:p>
            <a:pPr marL="12700">
              <a:lnSpc>
                <a:spcPts val="975"/>
              </a:lnSpc>
            </a:pPr>
            <a:r>
              <a:rPr spc="-75" dirty="0"/>
              <a:t>Made</a:t>
            </a:r>
            <a:r>
              <a:rPr spc="5" dirty="0"/>
              <a:t> </a:t>
            </a:r>
            <a:r>
              <a:rPr spc="-55" dirty="0"/>
              <a:t>with</a:t>
            </a:r>
            <a:r>
              <a:rPr spc="5" dirty="0"/>
              <a:t> </a:t>
            </a:r>
            <a:r>
              <a:rPr spc="-50" dirty="0"/>
              <a:t>Genspark</a:t>
            </a:r>
          </a:p>
        </p:txBody>
      </p:sp>
      <p:sp>
        <p:nvSpPr>
          <p:cNvPr id="5" name="Holder 5"/>
          <p:cNvSpPr>
            <a:spLocks noGrp="1"/>
          </p:cNvSpPr>
          <p:nvPr>
            <p:ph type="dt" sz="half" idx="6"/>
          </p:nvPr>
        </p:nvSpPr>
        <p:spPr>
          <a:xfrm>
            <a:off x="4557067" y="6545262"/>
            <a:ext cx="3077845" cy="191134"/>
          </a:xfrm>
          <a:prstGeom prst="rect">
            <a:avLst/>
          </a:prstGeom>
        </p:spPr>
        <p:txBody>
          <a:bodyPr wrap="square" lIns="0" tIns="0" rIns="0" bIns="0">
            <a:spAutoFit/>
          </a:bodyPr>
          <a:lstStyle>
            <a:lvl1pPr>
              <a:defRPr sz="1150" b="0" i="0">
                <a:solidFill>
                  <a:srgbClr val="6A7280"/>
                </a:solidFill>
                <a:latin typeface="Roboto"/>
                <a:cs typeface="Roboto"/>
              </a:defRPr>
            </a:lvl1pPr>
          </a:lstStyle>
          <a:p>
            <a:pPr marL="12700">
              <a:lnSpc>
                <a:spcPts val="1115"/>
              </a:lnSpc>
            </a:pPr>
            <a:r>
              <a:rPr spc="-60" dirty="0"/>
              <a:t>OnlineShop2025</a:t>
            </a:r>
            <a:r>
              <a:rPr spc="10" dirty="0"/>
              <a:t> </a:t>
            </a:r>
            <a:r>
              <a:rPr dirty="0"/>
              <a:t>-</a:t>
            </a:r>
            <a:r>
              <a:rPr spc="15" dirty="0"/>
              <a:t> </a:t>
            </a:r>
            <a:r>
              <a:rPr spc="-65" dirty="0"/>
              <a:t>Desktop</a:t>
            </a:r>
            <a:r>
              <a:rPr spc="10" dirty="0"/>
              <a:t> </a:t>
            </a:r>
            <a:r>
              <a:rPr spc="-45" dirty="0"/>
              <a:t>E-</a:t>
            </a:r>
            <a:r>
              <a:rPr spc="-70" dirty="0"/>
              <a:t>commerce</a:t>
            </a:r>
            <a:r>
              <a:rPr spc="15" dirty="0"/>
              <a:t> </a:t>
            </a:r>
            <a:r>
              <a:rPr spc="-40" dirty="0"/>
              <a:t>Application</a:t>
            </a:r>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image" Target="../media/image118.png"/><Relationship Id="rId18" Type="http://schemas.openxmlformats.org/officeDocument/2006/relationships/image" Target="../media/image123.png"/><Relationship Id="rId26" Type="http://schemas.openxmlformats.org/officeDocument/2006/relationships/image" Target="../media/image131.png"/><Relationship Id="rId21" Type="http://schemas.openxmlformats.org/officeDocument/2006/relationships/image" Target="../media/image126.png"/><Relationship Id="rId34" Type="http://schemas.openxmlformats.org/officeDocument/2006/relationships/image" Target="../media/image139.png"/><Relationship Id="rId7" Type="http://schemas.openxmlformats.org/officeDocument/2006/relationships/image" Target="../media/image113.png"/><Relationship Id="rId12" Type="http://schemas.openxmlformats.org/officeDocument/2006/relationships/image" Target="../media/image117.png"/><Relationship Id="rId17" Type="http://schemas.openxmlformats.org/officeDocument/2006/relationships/image" Target="../media/image122.png"/><Relationship Id="rId25" Type="http://schemas.openxmlformats.org/officeDocument/2006/relationships/image" Target="../media/image130.png"/><Relationship Id="rId33" Type="http://schemas.openxmlformats.org/officeDocument/2006/relationships/image" Target="../media/image138.png"/><Relationship Id="rId38" Type="http://schemas.openxmlformats.org/officeDocument/2006/relationships/image" Target="../media/image143.png"/><Relationship Id="rId2" Type="http://schemas.openxmlformats.org/officeDocument/2006/relationships/image" Target="../media/image108.png"/><Relationship Id="rId16" Type="http://schemas.openxmlformats.org/officeDocument/2006/relationships/image" Target="../media/image121.png"/><Relationship Id="rId20" Type="http://schemas.openxmlformats.org/officeDocument/2006/relationships/image" Target="../media/image125.png"/><Relationship Id="rId29"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116.png"/><Relationship Id="rId24" Type="http://schemas.openxmlformats.org/officeDocument/2006/relationships/image" Target="../media/image129.png"/><Relationship Id="rId32" Type="http://schemas.openxmlformats.org/officeDocument/2006/relationships/image" Target="../media/image137.png"/><Relationship Id="rId37" Type="http://schemas.openxmlformats.org/officeDocument/2006/relationships/image" Target="../media/image142.png"/><Relationship Id="rId5" Type="http://schemas.openxmlformats.org/officeDocument/2006/relationships/image" Target="../media/image111.png"/><Relationship Id="rId15" Type="http://schemas.openxmlformats.org/officeDocument/2006/relationships/image" Target="../media/image120.png"/><Relationship Id="rId23" Type="http://schemas.openxmlformats.org/officeDocument/2006/relationships/image" Target="../media/image128.png"/><Relationship Id="rId28" Type="http://schemas.openxmlformats.org/officeDocument/2006/relationships/image" Target="../media/image133.png"/><Relationship Id="rId36" Type="http://schemas.openxmlformats.org/officeDocument/2006/relationships/image" Target="../media/image141.png"/><Relationship Id="rId10" Type="http://schemas.openxmlformats.org/officeDocument/2006/relationships/image" Target="../media/image115.png"/><Relationship Id="rId19" Type="http://schemas.openxmlformats.org/officeDocument/2006/relationships/image" Target="../media/image124.png"/><Relationship Id="rId31" Type="http://schemas.openxmlformats.org/officeDocument/2006/relationships/image" Target="../media/image136.png"/><Relationship Id="rId4" Type="http://schemas.openxmlformats.org/officeDocument/2006/relationships/image" Target="../media/image110.png"/><Relationship Id="rId9" Type="http://schemas.openxmlformats.org/officeDocument/2006/relationships/image" Target="../media/image61.png"/><Relationship Id="rId14" Type="http://schemas.openxmlformats.org/officeDocument/2006/relationships/image" Target="../media/image119.png"/><Relationship Id="rId22" Type="http://schemas.openxmlformats.org/officeDocument/2006/relationships/image" Target="../media/image127.png"/><Relationship Id="rId27" Type="http://schemas.openxmlformats.org/officeDocument/2006/relationships/image" Target="../media/image132.png"/><Relationship Id="rId30" Type="http://schemas.openxmlformats.org/officeDocument/2006/relationships/image" Target="../media/image135.png"/><Relationship Id="rId35" Type="http://schemas.openxmlformats.org/officeDocument/2006/relationships/image" Target="../media/image140.png"/><Relationship Id="rId8" Type="http://schemas.openxmlformats.org/officeDocument/2006/relationships/image" Target="../media/image114.png"/><Relationship Id="rId3" Type="http://schemas.openxmlformats.org/officeDocument/2006/relationships/image" Target="../media/image109.png"/></Relationships>
</file>

<file path=ppt/slides/_rels/slide1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5.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151.png"/></Relationships>
</file>

<file path=ppt/slides/_rels/slide1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5.xml"/><Relationship Id="rId5" Type="http://schemas.openxmlformats.org/officeDocument/2006/relationships/image" Target="../media/image155.png"/><Relationship Id="rId4" Type="http://schemas.openxmlformats.org/officeDocument/2006/relationships/image" Target="../media/image154.png"/></Relationships>
</file>

<file path=ppt/slides/_rels/slide13.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66.png"/><Relationship Id="rId18" Type="http://schemas.openxmlformats.org/officeDocument/2006/relationships/image" Target="../media/image171.png"/><Relationship Id="rId3" Type="http://schemas.openxmlformats.org/officeDocument/2006/relationships/image" Target="../media/image157.png"/><Relationship Id="rId7" Type="http://schemas.openxmlformats.org/officeDocument/2006/relationships/image" Target="../media/image161.png"/><Relationship Id="rId12" Type="http://schemas.openxmlformats.org/officeDocument/2006/relationships/image" Target="../media/image165.png"/><Relationship Id="rId17" Type="http://schemas.openxmlformats.org/officeDocument/2006/relationships/image" Target="../media/image170.png"/><Relationship Id="rId2" Type="http://schemas.openxmlformats.org/officeDocument/2006/relationships/image" Target="../media/image156.png"/><Relationship Id="rId16" Type="http://schemas.openxmlformats.org/officeDocument/2006/relationships/image" Target="../media/image169.png"/><Relationship Id="rId20"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160.png"/><Relationship Id="rId11" Type="http://schemas.openxmlformats.org/officeDocument/2006/relationships/image" Target="../media/image164.png"/><Relationship Id="rId5" Type="http://schemas.openxmlformats.org/officeDocument/2006/relationships/image" Target="../media/image159.png"/><Relationship Id="rId15" Type="http://schemas.openxmlformats.org/officeDocument/2006/relationships/image" Target="../media/image168.png"/><Relationship Id="rId10" Type="http://schemas.openxmlformats.org/officeDocument/2006/relationships/image" Target="../media/image163.png"/><Relationship Id="rId19" Type="http://schemas.openxmlformats.org/officeDocument/2006/relationships/image" Target="../media/image172.png"/><Relationship Id="rId4" Type="http://schemas.openxmlformats.org/officeDocument/2006/relationships/image" Target="../media/image158.png"/><Relationship Id="rId9" Type="http://schemas.openxmlformats.org/officeDocument/2006/relationships/image" Target="../media/image162.png"/><Relationship Id="rId14" Type="http://schemas.openxmlformats.org/officeDocument/2006/relationships/image" Target="../media/image167.png"/></Relationships>
</file>

<file path=ppt/slides/_rels/slide14.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67.png"/><Relationship Id="rId7" Type="http://schemas.openxmlformats.org/officeDocument/2006/relationships/image" Target="../media/image171.png"/><Relationship Id="rId2" Type="http://schemas.openxmlformats.org/officeDocument/2006/relationships/image" Target="../media/image166.png"/><Relationship Id="rId1" Type="http://schemas.openxmlformats.org/officeDocument/2006/relationships/slideLayout" Target="../slideLayouts/slideLayout5.xml"/><Relationship Id="rId6" Type="http://schemas.openxmlformats.org/officeDocument/2006/relationships/image" Target="../media/image170.png"/><Relationship Id="rId5" Type="http://schemas.openxmlformats.org/officeDocument/2006/relationships/image" Target="../media/image169.png"/><Relationship Id="rId4" Type="http://schemas.openxmlformats.org/officeDocument/2006/relationships/image" Target="../media/image168.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18" Type="http://schemas.openxmlformats.org/officeDocument/2006/relationships/image" Target="../media/image188.png"/><Relationship Id="rId3" Type="http://schemas.openxmlformats.org/officeDocument/2006/relationships/image" Target="../media/image174.png"/><Relationship Id="rId21" Type="http://schemas.openxmlformats.org/officeDocument/2006/relationships/image" Target="../media/image191.png"/><Relationship Id="rId7" Type="http://schemas.openxmlformats.org/officeDocument/2006/relationships/image" Target="../media/image178.png"/><Relationship Id="rId12" Type="http://schemas.openxmlformats.org/officeDocument/2006/relationships/image" Target="../media/image183.png"/><Relationship Id="rId17" Type="http://schemas.openxmlformats.org/officeDocument/2006/relationships/image" Target="../media/image187.png"/><Relationship Id="rId2" Type="http://schemas.openxmlformats.org/officeDocument/2006/relationships/image" Target="../media/image173.png"/><Relationship Id="rId16" Type="http://schemas.openxmlformats.org/officeDocument/2006/relationships/image" Target="../media/image186.png"/><Relationship Id="rId20"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77.png"/><Relationship Id="rId11" Type="http://schemas.openxmlformats.org/officeDocument/2006/relationships/image" Target="../media/image182.png"/><Relationship Id="rId5" Type="http://schemas.openxmlformats.org/officeDocument/2006/relationships/image" Target="../media/image176.png"/><Relationship Id="rId15" Type="http://schemas.openxmlformats.org/officeDocument/2006/relationships/image" Target="../media/image81.png"/><Relationship Id="rId10" Type="http://schemas.openxmlformats.org/officeDocument/2006/relationships/image" Target="../media/image181.png"/><Relationship Id="rId19" Type="http://schemas.openxmlformats.org/officeDocument/2006/relationships/image" Target="../media/image189.png"/><Relationship Id="rId4" Type="http://schemas.openxmlformats.org/officeDocument/2006/relationships/image" Target="../media/image175.png"/><Relationship Id="rId9" Type="http://schemas.openxmlformats.org/officeDocument/2006/relationships/image" Target="../media/image180.png"/><Relationship Id="rId14" Type="http://schemas.openxmlformats.org/officeDocument/2006/relationships/image" Target="../media/image185.png"/><Relationship Id="rId22" Type="http://schemas.openxmlformats.org/officeDocument/2006/relationships/image" Target="../media/image192.png"/></Relationships>
</file>

<file path=ppt/slides/_rels/slide16.xml.rels><?xml version="1.0" encoding="UTF-8" standalone="yes"?>
<Relationships xmlns="http://schemas.openxmlformats.org/package/2006/relationships"><Relationship Id="rId8" Type="http://schemas.openxmlformats.org/officeDocument/2006/relationships/image" Target="../media/image199.png"/><Relationship Id="rId13" Type="http://schemas.openxmlformats.org/officeDocument/2006/relationships/image" Target="../media/image204.png"/><Relationship Id="rId18" Type="http://schemas.openxmlformats.org/officeDocument/2006/relationships/image" Target="../media/image5.png"/><Relationship Id="rId3" Type="http://schemas.openxmlformats.org/officeDocument/2006/relationships/image" Target="../media/image194.png"/><Relationship Id="rId7" Type="http://schemas.openxmlformats.org/officeDocument/2006/relationships/image" Target="../media/image198.png"/><Relationship Id="rId12" Type="http://schemas.openxmlformats.org/officeDocument/2006/relationships/image" Target="../media/image203.png"/><Relationship Id="rId17" Type="http://schemas.openxmlformats.org/officeDocument/2006/relationships/image" Target="../media/image208.png"/><Relationship Id="rId2" Type="http://schemas.openxmlformats.org/officeDocument/2006/relationships/image" Target="../media/image193.png"/><Relationship Id="rId16" Type="http://schemas.openxmlformats.org/officeDocument/2006/relationships/image" Target="../media/image207.png"/><Relationship Id="rId1" Type="http://schemas.openxmlformats.org/officeDocument/2006/relationships/slideLayout" Target="../slideLayouts/slideLayout2.xml"/><Relationship Id="rId6" Type="http://schemas.openxmlformats.org/officeDocument/2006/relationships/image" Target="../media/image197.png"/><Relationship Id="rId11" Type="http://schemas.openxmlformats.org/officeDocument/2006/relationships/image" Target="../media/image202.png"/><Relationship Id="rId5" Type="http://schemas.openxmlformats.org/officeDocument/2006/relationships/image" Target="../media/image196.png"/><Relationship Id="rId15" Type="http://schemas.openxmlformats.org/officeDocument/2006/relationships/image" Target="../media/image206.png"/><Relationship Id="rId10" Type="http://schemas.openxmlformats.org/officeDocument/2006/relationships/image" Target="../media/image201.png"/><Relationship Id="rId4" Type="http://schemas.openxmlformats.org/officeDocument/2006/relationships/image" Target="../media/image195.png"/><Relationship Id="rId9" Type="http://schemas.openxmlformats.org/officeDocument/2006/relationships/image" Target="../media/image200.png"/><Relationship Id="rId14" Type="http://schemas.openxmlformats.org/officeDocument/2006/relationships/image" Target="../media/image205.png"/></Relationships>
</file>

<file path=ppt/slides/_rels/slide17.xml.rels><?xml version="1.0" encoding="UTF-8" standalone="yes"?>
<Relationships xmlns="http://schemas.openxmlformats.org/package/2006/relationships"><Relationship Id="rId8" Type="http://schemas.openxmlformats.org/officeDocument/2006/relationships/image" Target="../media/image214.png"/><Relationship Id="rId13" Type="http://schemas.openxmlformats.org/officeDocument/2006/relationships/image" Target="../media/image219.png"/><Relationship Id="rId3" Type="http://schemas.openxmlformats.org/officeDocument/2006/relationships/image" Target="../media/image210.png"/><Relationship Id="rId7" Type="http://schemas.openxmlformats.org/officeDocument/2006/relationships/image" Target="../media/image213.png"/><Relationship Id="rId12" Type="http://schemas.openxmlformats.org/officeDocument/2006/relationships/image" Target="../media/image218.png"/><Relationship Id="rId17" Type="http://schemas.openxmlformats.org/officeDocument/2006/relationships/image" Target="../media/image223.png"/><Relationship Id="rId2" Type="http://schemas.openxmlformats.org/officeDocument/2006/relationships/image" Target="../media/image209.png"/><Relationship Id="rId16" Type="http://schemas.openxmlformats.org/officeDocument/2006/relationships/image" Target="../media/image222.png"/><Relationship Id="rId1" Type="http://schemas.openxmlformats.org/officeDocument/2006/relationships/slideLayout" Target="../slideLayouts/slideLayout2.xml"/><Relationship Id="rId6" Type="http://schemas.openxmlformats.org/officeDocument/2006/relationships/image" Target="../media/image212.png"/><Relationship Id="rId11" Type="http://schemas.openxmlformats.org/officeDocument/2006/relationships/image" Target="../media/image217.png"/><Relationship Id="rId5" Type="http://schemas.openxmlformats.org/officeDocument/2006/relationships/image" Target="../media/image211.png"/><Relationship Id="rId15" Type="http://schemas.openxmlformats.org/officeDocument/2006/relationships/image" Target="../media/image221.png"/><Relationship Id="rId10" Type="http://schemas.openxmlformats.org/officeDocument/2006/relationships/image" Target="../media/image216.png"/><Relationship Id="rId4" Type="http://schemas.openxmlformats.org/officeDocument/2006/relationships/image" Target="../media/image105.png"/><Relationship Id="rId9" Type="http://schemas.openxmlformats.org/officeDocument/2006/relationships/image" Target="../media/image215.png"/><Relationship Id="rId14" Type="http://schemas.openxmlformats.org/officeDocument/2006/relationships/image" Target="../media/image220.png"/></Relationships>
</file>

<file path=ppt/slides/_rels/slide18.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35.png"/><Relationship Id="rId3" Type="http://schemas.openxmlformats.org/officeDocument/2006/relationships/image" Target="../media/image225.png"/><Relationship Id="rId7" Type="http://schemas.openxmlformats.org/officeDocument/2006/relationships/image" Target="../media/image229.png"/><Relationship Id="rId12" Type="http://schemas.openxmlformats.org/officeDocument/2006/relationships/image" Target="../media/image234.png"/><Relationship Id="rId2" Type="http://schemas.openxmlformats.org/officeDocument/2006/relationships/image" Target="../media/image224.png"/><Relationship Id="rId1" Type="http://schemas.openxmlformats.org/officeDocument/2006/relationships/slideLayout" Target="../slideLayouts/slideLayout2.xml"/><Relationship Id="rId6" Type="http://schemas.openxmlformats.org/officeDocument/2006/relationships/image" Target="../media/image228.png"/><Relationship Id="rId11" Type="http://schemas.openxmlformats.org/officeDocument/2006/relationships/image" Target="../media/image233.png"/><Relationship Id="rId5" Type="http://schemas.openxmlformats.org/officeDocument/2006/relationships/image" Target="../media/image227.png"/><Relationship Id="rId15" Type="http://schemas.openxmlformats.org/officeDocument/2006/relationships/image" Target="../media/image237.png"/><Relationship Id="rId10" Type="http://schemas.openxmlformats.org/officeDocument/2006/relationships/image" Target="../media/image232.png"/><Relationship Id="rId4" Type="http://schemas.openxmlformats.org/officeDocument/2006/relationships/image" Target="../media/image226.png"/><Relationship Id="rId9" Type="http://schemas.openxmlformats.org/officeDocument/2006/relationships/image" Target="../media/image231.png"/><Relationship Id="rId14" Type="http://schemas.openxmlformats.org/officeDocument/2006/relationships/image" Target="../media/image236.png"/></Relationships>
</file>

<file path=ppt/slides/_rels/slide19.xml.rels><?xml version="1.0" encoding="UTF-8" standalone="yes"?>
<Relationships xmlns="http://schemas.openxmlformats.org/package/2006/relationships"><Relationship Id="rId8" Type="http://schemas.openxmlformats.org/officeDocument/2006/relationships/image" Target="../media/image244.png"/><Relationship Id="rId3" Type="http://schemas.openxmlformats.org/officeDocument/2006/relationships/image" Target="../media/image239.png"/><Relationship Id="rId7" Type="http://schemas.openxmlformats.org/officeDocument/2006/relationships/image" Target="../media/image243.png"/><Relationship Id="rId2"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42.png"/><Relationship Id="rId11" Type="http://schemas.openxmlformats.org/officeDocument/2006/relationships/image" Target="../media/image247.png"/><Relationship Id="rId5" Type="http://schemas.openxmlformats.org/officeDocument/2006/relationships/image" Target="../media/image241.png"/><Relationship Id="rId10" Type="http://schemas.openxmlformats.org/officeDocument/2006/relationships/image" Target="../media/image246.png"/><Relationship Id="rId4" Type="http://schemas.openxmlformats.org/officeDocument/2006/relationships/image" Target="../media/image240.png"/><Relationship Id="rId9" Type="http://schemas.openxmlformats.org/officeDocument/2006/relationships/image" Target="../media/image24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4.png"/><Relationship Id="rId13" Type="http://schemas.openxmlformats.org/officeDocument/2006/relationships/image" Target="../media/image259.png"/><Relationship Id="rId3" Type="http://schemas.openxmlformats.org/officeDocument/2006/relationships/image" Target="../media/image249.png"/><Relationship Id="rId7" Type="http://schemas.openxmlformats.org/officeDocument/2006/relationships/image" Target="../media/image253.png"/><Relationship Id="rId12" Type="http://schemas.openxmlformats.org/officeDocument/2006/relationships/image" Target="../media/image258.png"/><Relationship Id="rId2" Type="http://schemas.openxmlformats.org/officeDocument/2006/relationships/image" Target="../media/image248.png"/><Relationship Id="rId16" Type="http://schemas.openxmlformats.org/officeDocument/2006/relationships/image" Target="../media/image235.png"/><Relationship Id="rId1" Type="http://schemas.openxmlformats.org/officeDocument/2006/relationships/slideLayout" Target="../slideLayouts/slideLayout2.xml"/><Relationship Id="rId6" Type="http://schemas.openxmlformats.org/officeDocument/2006/relationships/image" Target="../media/image252.png"/><Relationship Id="rId11" Type="http://schemas.openxmlformats.org/officeDocument/2006/relationships/image" Target="../media/image257.png"/><Relationship Id="rId5" Type="http://schemas.openxmlformats.org/officeDocument/2006/relationships/image" Target="../media/image251.png"/><Relationship Id="rId15" Type="http://schemas.openxmlformats.org/officeDocument/2006/relationships/image" Target="../media/image243.png"/><Relationship Id="rId10" Type="http://schemas.openxmlformats.org/officeDocument/2006/relationships/image" Target="../media/image256.png"/><Relationship Id="rId4" Type="http://schemas.openxmlformats.org/officeDocument/2006/relationships/image" Target="../media/image250.png"/><Relationship Id="rId9" Type="http://schemas.openxmlformats.org/officeDocument/2006/relationships/image" Target="../media/image255.png"/><Relationship Id="rId14" Type="http://schemas.openxmlformats.org/officeDocument/2006/relationships/image" Target="../media/image260.png"/></Relationships>
</file>

<file path=ppt/slides/_rels/slide21.xml.rels><?xml version="1.0" encoding="UTF-8" standalone="yes"?>
<Relationships xmlns="http://schemas.openxmlformats.org/package/2006/relationships"><Relationship Id="rId3" Type="http://schemas.openxmlformats.org/officeDocument/2006/relationships/image" Target="../media/image248.png"/><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jpg"/><Relationship Id="rId21" Type="http://schemas.openxmlformats.org/officeDocument/2006/relationships/image" Target="../media/image5.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jp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56.png"/><Relationship Id="rId21" Type="http://schemas.openxmlformats.org/officeDocument/2006/relationships/image" Target="../media/image74.png"/><Relationship Id="rId7" Type="http://schemas.openxmlformats.org/officeDocument/2006/relationships/image" Target="../media/image60.png"/><Relationship Id="rId12" Type="http://schemas.openxmlformats.org/officeDocument/2006/relationships/image" Target="../media/image65.png"/><Relationship Id="rId17" Type="http://schemas.openxmlformats.org/officeDocument/2006/relationships/image" Target="../media/image70.png"/><Relationship Id="rId2" Type="http://schemas.openxmlformats.org/officeDocument/2006/relationships/image" Target="../media/image55.png"/><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5" Type="http://schemas.openxmlformats.org/officeDocument/2006/relationships/image" Target="../media/image68.png"/><Relationship Id="rId23" Type="http://schemas.openxmlformats.org/officeDocument/2006/relationships/image" Target="../media/image5.png"/><Relationship Id="rId10" Type="http://schemas.openxmlformats.org/officeDocument/2006/relationships/image" Target="../media/image63.png"/><Relationship Id="rId19" Type="http://schemas.openxmlformats.org/officeDocument/2006/relationships/image" Target="../media/image72.png"/><Relationship Id="rId4" Type="http://schemas.openxmlformats.org/officeDocument/2006/relationships/image" Target="../media/image57.png"/><Relationship Id="rId9" Type="http://schemas.openxmlformats.org/officeDocument/2006/relationships/image" Target="../media/image62.png"/><Relationship Id="rId14" Type="http://schemas.openxmlformats.org/officeDocument/2006/relationships/image" Target="../media/image67.png"/><Relationship Id="rId22" Type="http://schemas.openxmlformats.org/officeDocument/2006/relationships/image" Target="../media/image75.png"/></Relationships>
</file>

<file path=ppt/slides/_rels/slide8.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89.png"/><Relationship Id="rId3" Type="http://schemas.openxmlformats.org/officeDocument/2006/relationships/image" Target="../media/image77.png"/><Relationship Id="rId21" Type="http://schemas.openxmlformats.org/officeDocument/2006/relationships/image" Target="../media/image92.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8.png"/><Relationship Id="rId2" Type="http://schemas.openxmlformats.org/officeDocument/2006/relationships/image" Target="../media/image76.png"/><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46.png"/><Relationship Id="rId15" Type="http://schemas.openxmlformats.org/officeDocument/2006/relationships/image" Target="../media/image49.png"/><Relationship Id="rId10" Type="http://schemas.openxmlformats.org/officeDocument/2006/relationships/image" Target="../media/image82.png"/><Relationship Id="rId19" Type="http://schemas.openxmlformats.org/officeDocument/2006/relationships/image" Target="../media/image90.png"/><Relationship Id="rId4" Type="http://schemas.openxmlformats.org/officeDocument/2006/relationships/image" Target="../media/image45.png"/><Relationship Id="rId9" Type="http://schemas.openxmlformats.org/officeDocument/2006/relationships/image" Target="../media/image81.png"/><Relationship Id="rId14" Type="http://schemas.openxmlformats.org/officeDocument/2006/relationships/image" Target="../media/image86.png"/><Relationship Id="rId22" Type="http://schemas.openxmlformats.org/officeDocument/2006/relationships/image" Target="../media/image93.png"/></Relationships>
</file>

<file path=ppt/slides/_rels/slide9.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104.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10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75882"/>
            <a:ext cx="1734820" cy="330835"/>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FFFFFF"/>
                </a:solidFill>
                <a:latin typeface="Roboto"/>
                <a:cs typeface="Roboto"/>
              </a:rPr>
              <a:t>OnlineShop2025</a:t>
            </a:r>
            <a:endParaRPr sz="2000">
              <a:latin typeface="Roboto"/>
              <a:cs typeface="Roboto"/>
            </a:endParaRPr>
          </a:p>
        </p:txBody>
      </p:sp>
      <p:sp>
        <p:nvSpPr>
          <p:cNvPr id="4" name="object 4"/>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sp>
        <p:nvSpPr>
          <p:cNvPr id="5" name="object 5"/>
          <p:cNvSpPr/>
          <p:nvPr/>
        </p:nvSpPr>
        <p:spPr>
          <a:xfrm>
            <a:off x="0" y="5905571"/>
            <a:ext cx="1428750" cy="952500"/>
          </a:xfrm>
          <a:custGeom>
            <a:avLst/>
            <a:gdLst/>
            <a:ahLst/>
            <a:cxnLst/>
            <a:rect l="l" t="t" r="r" b="b"/>
            <a:pathLst>
              <a:path w="1428750" h="952500">
                <a:moveTo>
                  <a:pt x="1428749" y="952428"/>
                </a:moveTo>
                <a:lnTo>
                  <a:pt x="0" y="952428"/>
                </a:lnTo>
                <a:lnTo>
                  <a:pt x="0" y="127557"/>
                </a:lnTo>
                <a:lnTo>
                  <a:pt x="37587" y="106951"/>
                </a:lnTo>
                <a:lnTo>
                  <a:pt x="79601" y="86444"/>
                </a:lnTo>
                <a:lnTo>
                  <a:pt x="122571" y="68025"/>
                </a:lnTo>
                <a:lnTo>
                  <a:pt x="166392" y="51736"/>
                </a:lnTo>
                <a:lnTo>
                  <a:pt x="210960" y="37617"/>
                </a:lnTo>
                <a:lnTo>
                  <a:pt x="256167" y="25702"/>
                </a:lnTo>
                <a:lnTo>
                  <a:pt x="301905" y="16020"/>
                </a:lnTo>
                <a:lnTo>
                  <a:pt x="348062" y="8594"/>
                </a:lnTo>
                <a:lnTo>
                  <a:pt x="394528" y="3441"/>
                </a:lnTo>
                <a:lnTo>
                  <a:pt x="441191" y="573"/>
                </a:lnTo>
                <a:lnTo>
                  <a:pt x="464560" y="0"/>
                </a:lnTo>
                <a:lnTo>
                  <a:pt x="487939" y="0"/>
                </a:lnTo>
                <a:lnTo>
                  <a:pt x="534658" y="1721"/>
                </a:lnTo>
                <a:lnTo>
                  <a:pt x="581237" y="5732"/>
                </a:lnTo>
                <a:lnTo>
                  <a:pt x="627563" y="12024"/>
                </a:lnTo>
                <a:lnTo>
                  <a:pt x="673524" y="20581"/>
                </a:lnTo>
                <a:lnTo>
                  <a:pt x="719010" y="31383"/>
                </a:lnTo>
                <a:lnTo>
                  <a:pt x="763911" y="44404"/>
                </a:lnTo>
                <a:lnTo>
                  <a:pt x="808118" y="59612"/>
                </a:lnTo>
                <a:lnTo>
                  <a:pt x="851528" y="76972"/>
                </a:lnTo>
                <a:lnTo>
                  <a:pt x="894032" y="96440"/>
                </a:lnTo>
                <a:lnTo>
                  <a:pt x="935530" y="117971"/>
                </a:lnTo>
                <a:lnTo>
                  <a:pt x="975922" y="141512"/>
                </a:lnTo>
                <a:lnTo>
                  <a:pt x="1015110" y="167007"/>
                </a:lnTo>
                <a:lnTo>
                  <a:pt x="1052999" y="194394"/>
                </a:lnTo>
                <a:lnTo>
                  <a:pt x="1089499" y="223606"/>
                </a:lnTo>
                <a:lnTo>
                  <a:pt x="1124522" y="254575"/>
                </a:lnTo>
                <a:lnTo>
                  <a:pt x="1157983" y="287225"/>
                </a:lnTo>
                <a:lnTo>
                  <a:pt x="1189802" y="321478"/>
                </a:lnTo>
                <a:lnTo>
                  <a:pt x="1219902" y="357250"/>
                </a:lnTo>
                <a:lnTo>
                  <a:pt x="1248210" y="394456"/>
                </a:lnTo>
                <a:lnTo>
                  <a:pt x="1274659" y="433006"/>
                </a:lnTo>
                <a:lnTo>
                  <a:pt x="1299184" y="472808"/>
                </a:lnTo>
                <a:lnTo>
                  <a:pt x="1321726" y="513765"/>
                </a:lnTo>
                <a:lnTo>
                  <a:pt x="1342232" y="555778"/>
                </a:lnTo>
                <a:lnTo>
                  <a:pt x="1360652" y="598748"/>
                </a:lnTo>
                <a:lnTo>
                  <a:pt x="1376940" y="642570"/>
                </a:lnTo>
                <a:lnTo>
                  <a:pt x="1391060" y="687138"/>
                </a:lnTo>
                <a:lnTo>
                  <a:pt x="1402975" y="732346"/>
                </a:lnTo>
                <a:lnTo>
                  <a:pt x="1412657" y="778083"/>
                </a:lnTo>
                <a:lnTo>
                  <a:pt x="1420084" y="824240"/>
                </a:lnTo>
                <a:lnTo>
                  <a:pt x="1425237" y="870707"/>
                </a:lnTo>
                <a:lnTo>
                  <a:pt x="1428104" y="917369"/>
                </a:lnTo>
                <a:lnTo>
                  <a:pt x="1428749" y="952428"/>
                </a:lnTo>
                <a:close/>
              </a:path>
            </a:pathLst>
          </a:custGeom>
          <a:solidFill>
            <a:srgbClr val="2562EB">
              <a:alpha val="10198"/>
            </a:srgbClr>
          </a:solidFill>
        </p:spPr>
        <p:txBody>
          <a:bodyPr wrap="square" lIns="0" tIns="0" rIns="0" bIns="0" rtlCol="0"/>
          <a:lstStyle/>
          <a:p>
            <a:endParaRPr/>
          </a:p>
        </p:txBody>
      </p:sp>
      <p:sp>
        <p:nvSpPr>
          <p:cNvPr id="6" name="object 6"/>
          <p:cNvSpPr txBox="1">
            <a:spLocks noGrp="1"/>
          </p:cNvSpPr>
          <p:nvPr>
            <p:ph type="title"/>
          </p:nvPr>
        </p:nvSpPr>
        <p:spPr>
          <a:xfrm>
            <a:off x="368299" y="957996"/>
            <a:ext cx="4316095" cy="1214120"/>
          </a:xfrm>
          <a:prstGeom prst="rect">
            <a:avLst/>
          </a:prstGeom>
        </p:spPr>
        <p:txBody>
          <a:bodyPr vert="horz" wrap="square" lIns="0" tIns="133985" rIns="0" bIns="0" rtlCol="0">
            <a:spAutoFit/>
          </a:bodyPr>
          <a:lstStyle/>
          <a:p>
            <a:pPr marL="12700">
              <a:lnSpc>
                <a:spcPct val="100000"/>
              </a:lnSpc>
              <a:spcBef>
                <a:spcPts val="1055"/>
              </a:spcBef>
            </a:pPr>
            <a:r>
              <a:rPr sz="4000" spc="-150" dirty="0">
                <a:solidFill>
                  <a:srgbClr val="1C4ED8"/>
                </a:solidFill>
              </a:rPr>
              <a:t>OnlineShop2025</a:t>
            </a:r>
            <a:endParaRPr sz="4000"/>
          </a:p>
          <a:p>
            <a:pPr marL="12700">
              <a:lnSpc>
                <a:spcPct val="100000"/>
              </a:lnSpc>
              <a:spcBef>
                <a:spcPts val="600"/>
              </a:spcBef>
            </a:pPr>
            <a:r>
              <a:rPr sz="2500" spc="-150" dirty="0">
                <a:solidFill>
                  <a:srgbClr val="2562EB"/>
                </a:solidFill>
              </a:rPr>
              <a:t>Desktop</a:t>
            </a:r>
            <a:r>
              <a:rPr sz="2500" spc="-20" dirty="0">
                <a:solidFill>
                  <a:srgbClr val="2562EB"/>
                </a:solidFill>
              </a:rPr>
              <a:t> </a:t>
            </a:r>
            <a:r>
              <a:rPr sz="2500" spc="-120" dirty="0">
                <a:solidFill>
                  <a:srgbClr val="2562EB"/>
                </a:solidFill>
              </a:rPr>
              <a:t>E-</a:t>
            </a:r>
            <a:r>
              <a:rPr sz="2500" spc="-170" dirty="0">
                <a:solidFill>
                  <a:srgbClr val="2562EB"/>
                </a:solidFill>
              </a:rPr>
              <a:t>commerce</a:t>
            </a:r>
            <a:r>
              <a:rPr sz="2500" spc="-15" dirty="0">
                <a:solidFill>
                  <a:srgbClr val="2562EB"/>
                </a:solidFill>
              </a:rPr>
              <a:t> </a:t>
            </a:r>
            <a:r>
              <a:rPr sz="2500" spc="-110" dirty="0">
                <a:solidFill>
                  <a:srgbClr val="2562EB"/>
                </a:solidFill>
              </a:rPr>
              <a:t>Application</a:t>
            </a:r>
            <a:endParaRPr sz="2500"/>
          </a:p>
        </p:txBody>
      </p:sp>
      <p:sp>
        <p:nvSpPr>
          <p:cNvPr id="7" name="object 7"/>
          <p:cNvSpPr txBox="1"/>
          <p:nvPr/>
        </p:nvSpPr>
        <p:spPr>
          <a:xfrm>
            <a:off x="368299" y="2516230"/>
            <a:ext cx="3642360" cy="558800"/>
          </a:xfrm>
          <a:prstGeom prst="rect">
            <a:avLst/>
          </a:prstGeom>
        </p:spPr>
        <p:txBody>
          <a:bodyPr vert="horz" wrap="square" lIns="0" tIns="36195" rIns="0" bIns="0" rtlCol="0">
            <a:spAutoFit/>
          </a:bodyPr>
          <a:lstStyle/>
          <a:p>
            <a:pPr marL="12700">
              <a:lnSpc>
                <a:spcPct val="100000"/>
              </a:lnSpc>
              <a:spcBef>
                <a:spcPts val="285"/>
              </a:spcBef>
            </a:pPr>
            <a:r>
              <a:rPr sz="1500" b="0" spc="-10" dirty="0">
                <a:solidFill>
                  <a:srgbClr val="374050"/>
                </a:solidFill>
                <a:latin typeface="Roboto Medium"/>
                <a:cs typeface="Roboto Medium"/>
              </a:rPr>
              <a:t>Course:</a:t>
            </a:r>
            <a:endParaRPr sz="1500">
              <a:latin typeface="Roboto Medium"/>
              <a:cs typeface="Roboto Medium"/>
            </a:endParaRPr>
          </a:p>
          <a:p>
            <a:pPr marL="12700">
              <a:lnSpc>
                <a:spcPct val="100000"/>
              </a:lnSpc>
              <a:spcBef>
                <a:spcPts val="225"/>
              </a:spcBef>
            </a:pPr>
            <a:r>
              <a:rPr sz="1650" spc="-125" dirty="0">
                <a:solidFill>
                  <a:srgbClr val="374050"/>
                </a:solidFill>
                <a:latin typeface="Roboto"/>
                <a:cs typeface="Roboto"/>
              </a:rPr>
              <a:t>OBJECT-</a:t>
            </a:r>
            <a:r>
              <a:rPr sz="1650" spc="-100" dirty="0">
                <a:solidFill>
                  <a:srgbClr val="374050"/>
                </a:solidFill>
                <a:latin typeface="Roboto"/>
                <a:cs typeface="Roboto"/>
              </a:rPr>
              <a:t>ORIENTED</a:t>
            </a:r>
            <a:r>
              <a:rPr sz="1650" spc="5" dirty="0">
                <a:solidFill>
                  <a:srgbClr val="374050"/>
                </a:solidFill>
                <a:latin typeface="Roboto"/>
                <a:cs typeface="Roboto"/>
              </a:rPr>
              <a:t> </a:t>
            </a:r>
            <a:r>
              <a:rPr sz="1650" spc="-110" dirty="0">
                <a:solidFill>
                  <a:srgbClr val="374050"/>
                </a:solidFill>
                <a:latin typeface="Roboto"/>
                <a:cs typeface="Roboto"/>
              </a:rPr>
              <a:t>PROGRAMMING</a:t>
            </a:r>
            <a:r>
              <a:rPr sz="1650" spc="5" dirty="0">
                <a:solidFill>
                  <a:srgbClr val="374050"/>
                </a:solidFill>
                <a:latin typeface="Roboto"/>
                <a:cs typeface="Roboto"/>
              </a:rPr>
              <a:t> </a:t>
            </a:r>
            <a:r>
              <a:rPr sz="1650" spc="-35" dirty="0">
                <a:solidFill>
                  <a:srgbClr val="374050"/>
                </a:solidFill>
                <a:latin typeface="Roboto"/>
                <a:cs typeface="Roboto"/>
              </a:rPr>
              <a:t>(OOP)</a:t>
            </a:r>
            <a:endParaRPr sz="1650">
              <a:latin typeface="Roboto"/>
              <a:cs typeface="Roboto"/>
            </a:endParaRPr>
          </a:p>
        </p:txBody>
      </p:sp>
      <p:sp>
        <p:nvSpPr>
          <p:cNvPr id="8" name="object 8"/>
          <p:cNvSpPr txBox="1"/>
          <p:nvPr/>
        </p:nvSpPr>
        <p:spPr>
          <a:xfrm>
            <a:off x="368299" y="3191325"/>
            <a:ext cx="586105" cy="522605"/>
          </a:xfrm>
          <a:prstGeom prst="rect">
            <a:avLst/>
          </a:prstGeom>
        </p:spPr>
        <p:txBody>
          <a:bodyPr vert="horz" wrap="square" lIns="0" tIns="46990" rIns="0" bIns="0" rtlCol="0">
            <a:spAutoFit/>
          </a:bodyPr>
          <a:lstStyle/>
          <a:p>
            <a:pPr marL="12700">
              <a:lnSpc>
                <a:spcPct val="100000"/>
              </a:lnSpc>
              <a:spcBef>
                <a:spcPts val="370"/>
              </a:spcBef>
            </a:pPr>
            <a:r>
              <a:rPr sz="1500" b="0" spc="-10" dirty="0">
                <a:solidFill>
                  <a:srgbClr val="374050"/>
                </a:solidFill>
                <a:latin typeface="Roboto Medium"/>
                <a:cs typeface="Roboto Medium"/>
              </a:rPr>
              <a:t>Class:</a:t>
            </a:r>
            <a:endParaRPr sz="1500">
              <a:latin typeface="Roboto Medium"/>
              <a:cs typeface="Roboto Medium"/>
            </a:endParaRPr>
          </a:p>
          <a:p>
            <a:pPr marL="12700">
              <a:lnSpc>
                <a:spcPct val="100000"/>
              </a:lnSpc>
              <a:spcBef>
                <a:spcPts val="275"/>
              </a:spcBef>
            </a:pPr>
            <a:r>
              <a:rPr sz="1300" spc="-60" dirty="0">
                <a:solidFill>
                  <a:srgbClr val="374050"/>
                </a:solidFill>
                <a:latin typeface="Roboto"/>
                <a:cs typeface="Roboto"/>
              </a:rPr>
              <a:t>24CNTT</a:t>
            </a:r>
            <a:endParaRPr sz="1300">
              <a:latin typeface="Roboto"/>
              <a:cs typeface="Roboto"/>
            </a:endParaRPr>
          </a:p>
        </p:txBody>
      </p:sp>
      <p:sp>
        <p:nvSpPr>
          <p:cNvPr id="9" name="object 9"/>
          <p:cNvSpPr txBox="1"/>
          <p:nvPr/>
        </p:nvSpPr>
        <p:spPr>
          <a:xfrm>
            <a:off x="3073399" y="3191325"/>
            <a:ext cx="1224280" cy="522605"/>
          </a:xfrm>
          <a:prstGeom prst="rect">
            <a:avLst/>
          </a:prstGeom>
        </p:spPr>
        <p:txBody>
          <a:bodyPr vert="horz" wrap="square" lIns="0" tIns="46990" rIns="0" bIns="0" rtlCol="0">
            <a:spAutoFit/>
          </a:bodyPr>
          <a:lstStyle/>
          <a:p>
            <a:pPr marL="12700">
              <a:lnSpc>
                <a:spcPct val="100000"/>
              </a:lnSpc>
              <a:spcBef>
                <a:spcPts val="370"/>
              </a:spcBef>
            </a:pPr>
            <a:r>
              <a:rPr sz="1500" b="0" spc="-100" dirty="0">
                <a:solidFill>
                  <a:srgbClr val="374050"/>
                </a:solidFill>
                <a:latin typeface="Roboto Medium"/>
                <a:cs typeface="Roboto Medium"/>
              </a:rPr>
              <a:t>Academic</a:t>
            </a:r>
            <a:r>
              <a:rPr sz="1500" b="0" spc="35" dirty="0">
                <a:solidFill>
                  <a:srgbClr val="374050"/>
                </a:solidFill>
                <a:latin typeface="Roboto Medium"/>
                <a:cs typeface="Roboto Medium"/>
              </a:rPr>
              <a:t> </a:t>
            </a:r>
            <a:r>
              <a:rPr sz="1500" b="0" spc="-65" dirty="0">
                <a:solidFill>
                  <a:srgbClr val="374050"/>
                </a:solidFill>
                <a:latin typeface="Roboto Medium"/>
                <a:cs typeface="Roboto Medium"/>
              </a:rPr>
              <a:t>Year:</a:t>
            </a:r>
            <a:endParaRPr sz="1500">
              <a:latin typeface="Roboto Medium"/>
              <a:cs typeface="Roboto Medium"/>
            </a:endParaRPr>
          </a:p>
          <a:p>
            <a:pPr marL="12700">
              <a:lnSpc>
                <a:spcPct val="100000"/>
              </a:lnSpc>
              <a:spcBef>
                <a:spcPts val="275"/>
              </a:spcBef>
            </a:pPr>
            <a:r>
              <a:rPr sz="1300" spc="-60" dirty="0">
                <a:solidFill>
                  <a:srgbClr val="374050"/>
                </a:solidFill>
                <a:latin typeface="Roboto"/>
                <a:cs typeface="Roboto"/>
              </a:rPr>
              <a:t>2024-</a:t>
            </a:r>
            <a:r>
              <a:rPr sz="1300" spc="-20" dirty="0">
                <a:solidFill>
                  <a:srgbClr val="374050"/>
                </a:solidFill>
                <a:latin typeface="Roboto"/>
                <a:cs typeface="Roboto"/>
              </a:rPr>
              <a:t>2025</a:t>
            </a:r>
            <a:endParaRPr sz="1300">
              <a:latin typeface="Roboto"/>
              <a:cs typeface="Roboto"/>
            </a:endParaRPr>
          </a:p>
        </p:txBody>
      </p:sp>
      <p:sp>
        <p:nvSpPr>
          <p:cNvPr id="10" name="object 10"/>
          <p:cNvSpPr txBox="1"/>
          <p:nvPr/>
        </p:nvSpPr>
        <p:spPr>
          <a:xfrm>
            <a:off x="368299" y="3839025"/>
            <a:ext cx="2658110" cy="1818005"/>
          </a:xfrm>
          <a:prstGeom prst="rect">
            <a:avLst/>
          </a:prstGeom>
        </p:spPr>
        <p:txBody>
          <a:bodyPr vert="horz" wrap="square" lIns="0" tIns="46990" rIns="0" bIns="0" rtlCol="0">
            <a:spAutoFit/>
          </a:bodyPr>
          <a:lstStyle/>
          <a:p>
            <a:pPr marL="12700">
              <a:lnSpc>
                <a:spcPct val="100000"/>
              </a:lnSpc>
              <a:spcBef>
                <a:spcPts val="370"/>
              </a:spcBef>
            </a:pPr>
            <a:r>
              <a:rPr sz="1500" b="0" spc="-90" dirty="0">
                <a:solidFill>
                  <a:srgbClr val="374050"/>
                </a:solidFill>
                <a:latin typeface="Roboto Medium"/>
                <a:cs typeface="Roboto Medium"/>
              </a:rPr>
              <a:t>Implemented</a:t>
            </a:r>
            <a:r>
              <a:rPr sz="1500" b="0" spc="15" dirty="0">
                <a:solidFill>
                  <a:srgbClr val="374050"/>
                </a:solidFill>
                <a:latin typeface="Roboto Medium"/>
                <a:cs typeface="Roboto Medium"/>
              </a:rPr>
              <a:t> </a:t>
            </a:r>
            <a:r>
              <a:rPr sz="1500" b="0" spc="-25" dirty="0">
                <a:solidFill>
                  <a:srgbClr val="374050"/>
                </a:solidFill>
                <a:latin typeface="Roboto Medium"/>
                <a:cs typeface="Roboto Medium"/>
              </a:rPr>
              <a:t>by:</a:t>
            </a:r>
            <a:endParaRPr sz="1500">
              <a:latin typeface="Roboto Medium"/>
              <a:cs typeface="Roboto Medium"/>
            </a:endParaRPr>
          </a:p>
          <a:p>
            <a:pPr marL="12700">
              <a:lnSpc>
                <a:spcPct val="100000"/>
              </a:lnSpc>
              <a:spcBef>
                <a:spcPts val="275"/>
              </a:spcBef>
            </a:pPr>
            <a:r>
              <a:rPr sz="1300" spc="-70" dirty="0">
                <a:solidFill>
                  <a:srgbClr val="374050"/>
                </a:solidFill>
                <a:latin typeface="Roboto"/>
                <a:cs typeface="Roboto"/>
              </a:rPr>
              <a:t>Nguy</a:t>
            </a:r>
            <a:r>
              <a:rPr sz="1300" spc="-70" dirty="0">
                <a:solidFill>
                  <a:srgbClr val="374050"/>
                </a:solidFill>
                <a:latin typeface="Arial"/>
                <a:cs typeface="Arial"/>
              </a:rPr>
              <a:t>ễ</a:t>
            </a:r>
            <a:r>
              <a:rPr sz="1300" spc="-70" dirty="0">
                <a:solidFill>
                  <a:srgbClr val="374050"/>
                </a:solidFill>
                <a:latin typeface="Roboto"/>
                <a:cs typeface="Roboto"/>
              </a:rPr>
              <a:t>n</a:t>
            </a:r>
            <a:r>
              <a:rPr sz="1300" spc="-10" dirty="0">
                <a:solidFill>
                  <a:srgbClr val="374050"/>
                </a:solidFill>
                <a:latin typeface="Roboto"/>
                <a:cs typeface="Roboto"/>
              </a:rPr>
              <a:t> </a:t>
            </a:r>
            <a:r>
              <a:rPr sz="1300" spc="-65" dirty="0">
                <a:solidFill>
                  <a:srgbClr val="374050"/>
                </a:solidFill>
                <a:latin typeface="Roboto"/>
                <a:cs typeface="Roboto"/>
              </a:rPr>
              <a:t>H</a:t>
            </a:r>
            <a:r>
              <a:rPr sz="1300" spc="-65" dirty="0">
                <a:solidFill>
                  <a:srgbClr val="374050"/>
                </a:solidFill>
                <a:latin typeface="Arial"/>
                <a:cs typeface="Arial"/>
              </a:rPr>
              <a:t>ồ</a:t>
            </a:r>
            <a:r>
              <a:rPr sz="1300" spc="-45" dirty="0">
                <a:solidFill>
                  <a:srgbClr val="374050"/>
                </a:solidFill>
                <a:latin typeface="Arial"/>
                <a:cs typeface="Arial"/>
              </a:rPr>
              <a:t> </a:t>
            </a:r>
            <a:r>
              <a:rPr sz="1300" spc="-60" dirty="0">
                <a:solidFill>
                  <a:srgbClr val="374050"/>
                </a:solidFill>
                <a:latin typeface="Roboto"/>
                <a:cs typeface="Roboto"/>
              </a:rPr>
              <a:t>H</a:t>
            </a:r>
            <a:r>
              <a:rPr sz="1300" spc="-60" dirty="0">
                <a:solidFill>
                  <a:srgbClr val="374050"/>
                </a:solidFill>
                <a:latin typeface="Arial"/>
                <a:cs typeface="Arial"/>
              </a:rPr>
              <a:t>ồ</a:t>
            </a:r>
            <a:r>
              <a:rPr sz="1300" spc="-60" dirty="0">
                <a:solidFill>
                  <a:srgbClr val="374050"/>
                </a:solidFill>
                <a:latin typeface="Roboto"/>
                <a:cs typeface="Roboto"/>
              </a:rPr>
              <a:t>ng</a:t>
            </a:r>
            <a:r>
              <a:rPr sz="1300" spc="-10" dirty="0">
                <a:solidFill>
                  <a:srgbClr val="374050"/>
                </a:solidFill>
                <a:latin typeface="Roboto"/>
                <a:cs typeface="Roboto"/>
              </a:rPr>
              <a:t> </a:t>
            </a:r>
            <a:r>
              <a:rPr sz="1300" spc="-55" dirty="0">
                <a:solidFill>
                  <a:srgbClr val="374050"/>
                </a:solidFill>
                <a:latin typeface="Roboto"/>
                <a:cs typeface="Roboto"/>
              </a:rPr>
              <a:t>S</a:t>
            </a:r>
            <a:r>
              <a:rPr sz="1150" spc="-55" dirty="0">
                <a:solidFill>
                  <a:srgbClr val="374050"/>
                </a:solidFill>
                <a:latin typeface="Arial"/>
                <a:cs typeface="Arial"/>
              </a:rPr>
              <a:t>ơ</a:t>
            </a:r>
            <a:r>
              <a:rPr sz="1300" spc="-55" dirty="0">
                <a:solidFill>
                  <a:srgbClr val="374050"/>
                </a:solidFill>
                <a:latin typeface="Roboto"/>
                <a:cs typeface="Roboto"/>
              </a:rPr>
              <a:t>n,</a:t>
            </a:r>
            <a:r>
              <a:rPr sz="1300" spc="-35" dirty="0">
                <a:solidFill>
                  <a:srgbClr val="374050"/>
                </a:solidFill>
                <a:latin typeface="Roboto"/>
                <a:cs typeface="Roboto"/>
              </a:rPr>
              <a:t> </a:t>
            </a:r>
            <a:r>
              <a:rPr sz="1300" spc="-75" dirty="0">
                <a:solidFill>
                  <a:srgbClr val="374050"/>
                </a:solidFill>
                <a:latin typeface="Roboto"/>
                <a:cs typeface="Roboto"/>
              </a:rPr>
              <a:t>Tr</a:t>
            </a:r>
            <a:r>
              <a:rPr sz="1300" spc="-75" dirty="0">
                <a:solidFill>
                  <a:srgbClr val="374050"/>
                </a:solidFill>
                <a:latin typeface="Arial"/>
                <a:cs typeface="Arial"/>
              </a:rPr>
              <a:t>ầ</a:t>
            </a:r>
            <a:r>
              <a:rPr sz="1300" spc="-75" dirty="0">
                <a:solidFill>
                  <a:srgbClr val="374050"/>
                </a:solidFill>
                <a:latin typeface="Roboto"/>
                <a:cs typeface="Roboto"/>
              </a:rPr>
              <a:t>n</a:t>
            </a:r>
            <a:r>
              <a:rPr sz="1300" spc="-5" dirty="0">
                <a:solidFill>
                  <a:srgbClr val="374050"/>
                </a:solidFill>
                <a:latin typeface="Roboto"/>
                <a:cs typeface="Roboto"/>
              </a:rPr>
              <a:t> </a:t>
            </a:r>
            <a:r>
              <a:rPr sz="1300" spc="-45" dirty="0">
                <a:solidFill>
                  <a:srgbClr val="374050"/>
                </a:solidFill>
                <a:latin typeface="Roboto"/>
                <a:cs typeface="Roboto"/>
              </a:rPr>
              <a:t>Chí</a:t>
            </a:r>
            <a:r>
              <a:rPr sz="1300" spc="-10" dirty="0">
                <a:solidFill>
                  <a:srgbClr val="374050"/>
                </a:solidFill>
                <a:latin typeface="Roboto"/>
                <a:cs typeface="Roboto"/>
              </a:rPr>
              <a:t> </a:t>
            </a:r>
            <a:r>
              <a:rPr sz="1300" spc="-45" dirty="0">
                <a:solidFill>
                  <a:srgbClr val="374050"/>
                </a:solidFill>
                <a:latin typeface="Roboto"/>
                <a:cs typeface="Roboto"/>
              </a:rPr>
              <a:t>Nguy</a:t>
            </a:r>
            <a:r>
              <a:rPr sz="1300" spc="-45" dirty="0">
                <a:solidFill>
                  <a:srgbClr val="374050"/>
                </a:solidFill>
                <a:latin typeface="Arial"/>
                <a:cs typeface="Arial"/>
              </a:rPr>
              <a:t>ệ</a:t>
            </a:r>
            <a:r>
              <a:rPr sz="1300" spc="-45" dirty="0">
                <a:solidFill>
                  <a:srgbClr val="374050"/>
                </a:solidFill>
                <a:latin typeface="Roboto"/>
                <a:cs typeface="Roboto"/>
              </a:rPr>
              <a:t>n</a:t>
            </a:r>
            <a:endParaRPr sz="1300">
              <a:latin typeface="Roboto"/>
              <a:cs typeface="Roboto"/>
            </a:endParaRPr>
          </a:p>
          <a:p>
            <a:pPr>
              <a:lnSpc>
                <a:spcPct val="100000"/>
              </a:lnSpc>
              <a:spcBef>
                <a:spcPts val="25"/>
              </a:spcBef>
            </a:pPr>
            <a:endParaRPr sz="1200">
              <a:latin typeface="Roboto"/>
              <a:cs typeface="Roboto"/>
            </a:endParaRPr>
          </a:p>
          <a:p>
            <a:pPr marL="12700">
              <a:lnSpc>
                <a:spcPct val="100000"/>
              </a:lnSpc>
            </a:pPr>
            <a:r>
              <a:rPr sz="1500" b="0" spc="-10" dirty="0">
                <a:solidFill>
                  <a:srgbClr val="374050"/>
                </a:solidFill>
                <a:latin typeface="Roboto Medium"/>
                <a:cs typeface="Roboto Medium"/>
              </a:rPr>
              <a:t>Instructor:</a:t>
            </a:r>
            <a:endParaRPr sz="1500">
              <a:latin typeface="Roboto Medium"/>
              <a:cs typeface="Roboto Medium"/>
            </a:endParaRPr>
          </a:p>
          <a:p>
            <a:pPr marL="12700">
              <a:lnSpc>
                <a:spcPct val="100000"/>
              </a:lnSpc>
              <a:spcBef>
                <a:spcPts val="275"/>
              </a:spcBef>
            </a:pPr>
            <a:r>
              <a:rPr sz="1300" spc="-60" dirty="0">
                <a:solidFill>
                  <a:srgbClr val="374050"/>
                </a:solidFill>
                <a:latin typeface="Roboto"/>
                <a:cs typeface="Roboto"/>
              </a:rPr>
              <a:t>TS.</a:t>
            </a:r>
            <a:r>
              <a:rPr sz="1300" spc="-10" dirty="0">
                <a:solidFill>
                  <a:srgbClr val="374050"/>
                </a:solidFill>
                <a:latin typeface="Roboto"/>
                <a:cs typeface="Roboto"/>
              </a:rPr>
              <a:t> </a:t>
            </a:r>
            <a:r>
              <a:rPr sz="1300" spc="-65" dirty="0">
                <a:solidFill>
                  <a:srgbClr val="374050"/>
                </a:solidFill>
                <a:latin typeface="Roboto"/>
                <a:cs typeface="Roboto"/>
              </a:rPr>
              <a:t>Lê</a:t>
            </a:r>
            <a:r>
              <a:rPr sz="1300" spc="-10" dirty="0">
                <a:solidFill>
                  <a:srgbClr val="374050"/>
                </a:solidFill>
                <a:latin typeface="Roboto"/>
                <a:cs typeface="Roboto"/>
              </a:rPr>
              <a:t> </a:t>
            </a:r>
            <a:r>
              <a:rPr sz="1300" spc="-60" dirty="0">
                <a:solidFill>
                  <a:srgbClr val="374050"/>
                </a:solidFill>
                <a:latin typeface="Roboto"/>
                <a:cs typeface="Roboto"/>
              </a:rPr>
              <a:t>Ng</a:t>
            </a:r>
            <a:r>
              <a:rPr sz="1300" spc="-60" dirty="0">
                <a:solidFill>
                  <a:srgbClr val="374050"/>
                </a:solidFill>
                <a:latin typeface="Arial"/>
                <a:cs typeface="Arial"/>
              </a:rPr>
              <a:t>ọ</a:t>
            </a:r>
            <a:r>
              <a:rPr sz="1300" spc="-60" dirty="0">
                <a:solidFill>
                  <a:srgbClr val="374050"/>
                </a:solidFill>
                <a:latin typeface="Roboto"/>
                <a:cs typeface="Roboto"/>
              </a:rPr>
              <a:t>c</a:t>
            </a:r>
            <a:r>
              <a:rPr sz="1300" spc="-5" dirty="0">
                <a:solidFill>
                  <a:srgbClr val="374050"/>
                </a:solidFill>
                <a:latin typeface="Roboto"/>
                <a:cs typeface="Roboto"/>
              </a:rPr>
              <a:t> </a:t>
            </a:r>
            <a:r>
              <a:rPr sz="1300" spc="-20" dirty="0">
                <a:solidFill>
                  <a:srgbClr val="374050"/>
                </a:solidFill>
                <a:latin typeface="Roboto"/>
                <a:cs typeface="Roboto"/>
              </a:rPr>
              <a:t>Hi</a:t>
            </a:r>
            <a:r>
              <a:rPr sz="1300" spc="-20" dirty="0">
                <a:solidFill>
                  <a:srgbClr val="374050"/>
                </a:solidFill>
                <a:latin typeface="Arial"/>
                <a:cs typeface="Arial"/>
              </a:rPr>
              <a:t>ế</a:t>
            </a:r>
            <a:r>
              <a:rPr sz="1300" spc="-20" dirty="0">
                <a:solidFill>
                  <a:srgbClr val="374050"/>
                </a:solidFill>
                <a:latin typeface="Roboto"/>
                <a:cs typeface="Roboto"/>
              </a:rPr>
              <a:t>u</a:t>
            </a:r>
            <a:endParaRPr sz="1300">
              <a:latin typeface="Roboto"/>
              <a:cs typeface="Roboto"/>
            </a:endParaRPr>
          </a:p>
          <a:p>
            <a:pPr>
              <a:lnSpc>
                <a:spcPct val="100000"/>
              </a:lnSpc>
              <a:spcBef>
                <a:spcPts val="25"/>
              </a:spcBef>
            </a:pPr>
            <a:endParaRPr sz="1200">
              <a:latin typeface="Roboto"/>
              <a:cs typeface="Roboto"/>
            </a:endParaRPr>
          </a:p>
          <a:p>
            <a:pPr marL="12700">
              <a:lnSpc>
                <a:spcPct val="100000"/>
              </a:lnSpc>
            </a:pPr>
            <a:r>
              <a:rPr sz="1500" b="0" spc="-80" dirty="0">
                <a:solidFill>
                  <a:srgbClr val="374050"/>
                </a:solidFill>
                <a:latin typeface="Roboto Medium"/>
                <a:cs typeface="Roboto Medium"/>
              </a:rPr>
              <a:t>Location,</a:t>
            </a:r>
            <a:r>
              <a:rPr sz="1500" b="0" spc="40" dirty="0">
                <a:solidFill>
                  <a:srgbClr val="374050"/>
                </a:solidFill>
                <a:latin typeface="Roboto Medium"/>
                <a:cs typeface="Roboto Medium"/>
              </a:rPr>
              <a:t> </a:t>
            </a:r>
            <a:r>
              <a:rPr sz="1500" b="0" spc="-20" dirty="0">
                <a:solidFill>
                  <a:srgbClr val="374050"/>
                </a:solidFill>
                <a:latin typeface="Roboto Medium"/>
                <a:cs typeface="Roboto Medium"/>
              </a:rPr>
              <a:t>Date:</a:t>
            </a:r>
            <a:endParaRPr sz="1500">
              <a:latin typeface="Roboto Medium"/>
              <a:cs typeface="Roboto Medium"/>
            </a:endParaRPr>
          </a:p>
          <a:p>
            <a:pPr marL="12700">
              <a:lnSpc>
                <a:spcPct val="100000"/>
              </a:lnSpc>
              <a:spcBef>
                <a:spcPts val="275"/>
              </a:spcBef>
            </a:pPr>
            <a:r>
              <a:rPr sz="1300" spc="-80" dirty="0">
                <a:solidFill>
                  <a:srgbClr val="374050"/>
                </a:solidFill>
                <a:latin typeface="Roboto"/>
                <a:cs typeface="Roboto"/>
              </a:rPr>
              <a:t>Ho</a:t>
            </a:r>
            <a:r>
              <a:rPr sz="1300" spc="-15" dirty="0">
                <a:solidFill>
                  <a:srgbClr val="374050"/>
                </a:solidFill>
                <a:latin typeface="Roboto"/>
                <a:cs typeface="Roboto"/>
              </a:rPr>
              <a:t> </a:t>
            </a:r>
            <a:r>
              <a:rPr sz="1300" spc="-45" dirty="0">
                <a:solidFill>
                  <a:srgbClr val="374050"/>
                </a:solidFill>
                <a:latin typeface="Roboto"/>
                <a:cs typeface="Roboto"/>
              </a:rPr>
              <a:t>Chi</a:t>
            </a:r>
            <a:r>
              <a:rPr sz="1300" spc="-10" dirty="0">
                <a:solidFill>
                  <a:srgbClr val="374050"/>
                </a:solidFill>
                <a:latin typeface="Roboto"/>
                <a:cs typeface="Roboto"/>
              </a:rPr>
              <a:t> </a:t>
            </a:r>
            <a:r>
              <a:rPr sz="1300" spc="-60" dirty="0">
                <a:solidFill>
                  <a:srgbClr val="374050"/>
                </a:solidFill>
                <a:latin typeface="Roboto"/>
                <a:cs typeface="Roboto"/>
              </a:rPr>
              <a:t>Minh</a:t>
            </a:r>
            <a:r>
              <a:rPr sz="1300" spc="-10" dirty="0">
                <a:solidFill>
                  <a:srgbClr val="374050"/>
                </a:solidFill>
                <a:latin typeface="Roboto"/>
                <a:cs typeface="Roboto"/>
              </a:rPr>
              <a:t> </a:t>
            </a:r>
            <a:r>
              <a:rPr sz="1300" spc="-55" dirty="0">
                <a:solidFill>
                  <a:srgbClr val="374050"/>
                </a:solidFill>
                <a:latin typeface="Roboto"/>
                <a:cs typeface="Roboto"/>
              </a:rPr>
              <a:t>City,</a:t>
            </a:r>
            <a:r>
              <a:rPr sz="1300" spc="-10" dirty="0">
                <a:solidFill>
                  <a:srgbClr val="374050"/>
                </a:solidFill>
                <a:latin typeface="Roboto"/>
                <a:cs typeface="Roboto"/>
              </a:rPr>
              <a:t> </a:t>
            </a:r>
            <a:r>
              <a:rPr sz="1300" spc="-70" dirty="0">
                <a:solidFill>
                  <a:srgbClr val="374050"/>
                </a:solidFill>
                <a:latin typeface="Roboto"/>
                <a:cs typeface="Roboto"/>
              </a:rPr>
              <a:t>May</a:t>
            </a:r>
            <a:r>
              <a:rPr sz="1300" spc="-10" dirty="0">
                <a:solidFill>
                  <a:srgbClr val="374050"/>
                </a:solidFill>
                <a:latin typeface="Roboto"/>
                <a:cs typeface="Roboto"/>
              </a:rPr>
              <a:t> </a:t>
            </a:r>
            <a:r>
              <a:rPr sz="1300" spc="-20" dirty="0">
                <a:solidFill>
                  <a:srgbClr val="374050"/>
                </a:solidFill>
                <a:latin typeface="Roboto"/>
                <a:cs typeface="Roboto"/>
              </a:rPr>
              <a:t>2025</a:t>
            </a:r>
            <a:endParaRPr sz="1300">
              <a:latin typeface="Roboto"/>
              <a:cs typeface="Roboto"/>
            </a:endParaRPr>
          </a:p>
        </p:txBody>
      </p:sp>
      <p:pic>
        <p:nvPicPr>
          <p:cNvPr id="2050" name="Picture 2" descr="E-commerce Desktop Application">
            <a:extLst>
              <a:ext uri="{FF2B5EF4-FFF2-40B4-BE49-F238E27FC236}">
                <a16:creationId xmlns:a16="http://schemas.microsoft.com/office/drawing/2014/main" id="{0C1052D8-A4D7-29C4-F175-02E0300E1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854" y="1904206"/>
            <a:ext cx="6400977" cy="426698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75882"/>
            <a:ext cx="1734820" cy="330835"/>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FFFFFF"/>
                </a:solidFill>
                <a:latin typeface="Roboto"/>
                <a:cs typeface="Roboto"/>
              </a:rPr>
              <a:t>OnlineShop2025</a:t>
            </a:r>
            <a:endParaRPr sz="2000">
              <a:latin typeface="Roboto"/>
              <a:cs typeface="Roboto"/>
            </a:endParaRPr>
          </a:p>
        </p:txBody>
      </p:sp>
      <p:sp>
        <p:nvSpPr>
          <p:cNvPr id="3" name="object 3"/>
          <p:cNvSpPr txBox="1">
            <a:spLocks noGrp="1"/>
          </p:cNvSpPr>
          <p:nvPr>
            <p:ph type="title"/>
          </p:nvPr>
        </p:nvSpPr>
        <p:spPr>
          <a:xfrm>
            <a:off x="215900" y="559569"/>
            <a:ext cx="3749675" cy="488315"/>
          </a:xfrm>
          <a:prstGeom prst="rect">
            <a:avLst/>
          </a:prstGeom>
        </p:spPr>
        <p:txBody>
          <a:bodyPr vert="horz" wrap="square" lIns="0" tIns="17145" rIns="0" bIns="0" rtlCol="0">
            <a:spAutoFit/>
          </a:bodyPr>
          <a:lstStyle/>
          <a:p>
            <a:pPr marL="12700">
              <a:lnSpc>
                <a:spcPct val="100000"/>
              </a:lnSpc>
              <a:spcBef>
                <a:spcPts val="135"/>
              </a:spcBef>
            </a:pPr>
            <a:r>
              <a:rPr sz="3000" spc="-180" dirty="0">
                <a:solidFill>
                  <a:srgbClr val="1C4ED8"/>
                </a:solidFill>
              </a:rPr>
              <a:t>Main</a:t>
            </a:r>
            <a:r>
              <a:rPr sz="3000" spc="-40" dirty="0">
                <a:solidFill>
                  <a:srgbClr val="1C4ED8"/>
                </a:solidFill>
              </a:rPr>
              <a:t> </a:t>
            </a:r>
            <a:r>
              <a:rPr sz="3000" spc="-185" dirty="0">
                <a:solidFill>
                  <a:srgbClr val="1C4ED8"/>
                </a:solidFill>
              </a:rPr>
              <a:t>System</a:t>
            </a:r>
            <a:r>
              <a:rPr sz="3000" spc="-40" dirty="0">
                <a:solidFill>
                  <a:srgbClr val="1C4ED8"/>
                </a:solidFill>
              </a:rPr>
              <a:t> </a:t>
            </a:r>
            <a:r>
              <a:rPr sz="3000" spc="-160" dirty="0">
                <a:solidFill>
                  <a:srgbClr val="1C4ED8"/>
                </a:solidFill>
              </a:rPr>
              <a:t>Workflows</a:t>
            </a:r>
            <a:endParaRPr sz="3000" dirty="0"/>
          </a:p>
        </p:txBody>
      </p:sp>
      <p:grpSp>
        <p:nvGrpSpPr>
          <p:cNvPr id="4" name="object 4"/>
          <p:cNvGrpSpPr/>
          <p:nvPr/>
        </p:nvGrpSpPr>
        <p:grpSpPr>
          <a:xfrm>
            <a:off x="215900" y="997313"/>
            <a:ext cx="5753099" cy="3409949"/>
            <a:chOff x="228599" y="1295400"/>
            <a:chExt cx="5753099" cy="3409949"/>
          </a:xfrm>
        </p:grpSpPr>
        <p:pic>
          <p:nvPicPr>
            <p:cNvPr id="5" name="object 5"/>
            <p:cNvPicPr/>
            <p:nvPr/>
          </p:nvPicPr>
          <p:blipFill>
            <a:blip r:embed="rId2" cstate="print"/>
            <a:stretch>
              <a:fillRect/>
            </a:stretch>
          </p:blipFill>
          <p:spPr>
            <a:xfrm>
              <a:off x="228599" y="1295400"/>
              <a:ext cx="5753099" cy="3409949"/>
            </a:xfrm>
            <a:prstGeom prst="rect">
              <a:avLst/>
            </a:prstGeom>
          </p:spPr>
        </p:pic>
        <p:sp>
          <p:nvSpPr>
            <p:cNvPr id="6" name="object 6"/>
            <p:cNvSpPr/>
            <p:nvPr/>
          </p:nvSpPr>
          <p:spPr>
            <a:xfrm>
              <a:off x="380999" y="1828799"/>
              <a:ext cx="5448300" cy="2362200"/>
            </a:xfrm>
            <a:custGeom>
              <a:avLst/>
              <a:gdLst/>
              <a:ahLst/>
              <a:cxnLst/>
              <a:rect l="l" t="t" r="r" b="b"/>
              <a:pathLst>
                <a:path w="5448300" h="2362200">
                  <a:moveTo>
                    <a:pt x="5377102" y="2362199"/>
                  </a:moveTo>
                  <a:lnTo>
                    <a:pt x="71196" y="2362199"/>
                  </a:lnTo>
                  <a:lnTo>
                    <a:pt x="66241" y="2361711"/>
                  </a:lnTo>
                  <a:lnTo>
                    <a:pt x="29705" y="2346577"/>
                  </a:lnTo>
                  <a:lnTo>
                    <a:pt x="3885" y="2310536"/>
                  </a:lnTo>
                  <a:lnTo>
                    <a:pt x="0" y="2291002"/>
                  </a:lnTo>
                  <a:lnTo>
                    <a:pt x="0" y="2285999"/>
                  </a:lnTo>
                  <a:lnTo>
                    <a:pt x="0" y="71196"/>
                  </a:lnTo>
                  <a:lnTo>
                    <a:pt x="15621" y="29705"/>
                  </a:lnTo>
                  <a:lnTo>
                    <a:pt x="51661" y="3885"/>
                  </a:lnTo>
                  <a:lnTo>
                    <a:pt x="71196" y="0"/>
                  </a:lnTo>
                  <a:lnTo>
                    <a:pt x="5377102" y="0"/>
                  </a:lnTo>
                  <a:lnTo>
                    <a:pt x="5418593" y="15621"/>
                  </a:lnTo>
                  <a:lnTo>
                    <a:pt x="5444413" y="51661"/>
                  </a:lnTo>
                  <a:lnTo>
                    <a:pt x="5448299" y="71196"/>
                  </a:lnTo>
                  <a:lnTo>
                    <a:pt x="5448299" y="2291002"/>
                  </a:lnTo>
                  <a:lnTo>
                    <a:pt x="5432677" y="2332493"/>
                  </a:lnTo>
                  <a:lnTo>
                    <a:pt x="5396636" y="2358313"/>
                  </a:lnTo>
                  <a:lnTo>
                    <a:pt x="5382057" y="2361711"/>
                  </a:lnTo>
                  <a:lnTo>
                    <a:pt x="5377102" y="236219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317499" y="1308367"/>
              <a:ext cx="190499" cy="166687"/>
            </a:xfrm>
            <a:prstGeom prst="rect">
              <a:avLst/>
            </a:prstGeom>
          </p:spPr>
        </p:pic>
      </p:grpSp>
      <p:sp>
        <p:nvSpPr>
          <p:cNvPr id="8" name="object 8"/>
          <p:cNvSpPr txBox="1"/>
          <p:nvPr/>
        </p:nvSpPr>
        <p:spPr>
          <a:xfrm>
            <a:off x="593725" y="929721"/>
            <a:ext cx="1356995" cy="282575"/>
          </a:xfrm>
          <a:prstGeom prst="rect">
            <a:avLst/>
          </a:prstGeom>
        </p:spPr>
        <p:txBody>
          <a:bodyPr vert="horz" wrap="square" lIns="0" tIns="17145" rIns="0" bIns="0" rtlCol="0">
            <a:spAutoFit/>
          </a:bodyPr>
          <a:lstStyle/>
          <a:p>
            <a:pPr marL="12700">
              <a:lnSpc>
                <a:spcPct val="100000"/>
              </a:lnSpc>
              <a:spcBef>
                <a:spcPts val="135"/>
              </a:spcBef>
            </a:pPr>
            <a:r>
              <a:rPr sz="1650" b="1" spc="-85" dirty="0">
                <a:solidFill>
                  <a:srgbClr val="1D40AF"/>
                </a:solidFill>
                <a:latin typeface="Roboto"/>
                <a:cs typeface="Roboto"/>
              </a:rPr>
              <a:t>Login</a:t>
            </a:r>
            <a:r>
              <a:rPr sz="1650" b="1" spc="-10" dirty="0">
                <a:solidFill>
                  <a:srgbClr val="1D40AF"/>
                </a:solidFill>
                <a:latin typeface="Roboto"/>
                <a:cs typeface="Roboto"/>
              </a:rPr>
              <a:t> </a:t>
            </a:r>
            <a:r>
              <a:rPr sz="1650" b="1" spc="-85" dirty="0">
                <a:solidFill>
                  <a:srgbClr val="1D40AF"/>
                </a:solidFill>
                <a:latin typeface="Roboto"/>
                <a:cs typeface="Roboto"/>
              </a:rPr>
              <a:t>Workflow</a:t>
            </a:r>
            <a:endParaRPr sz="1650" dirty="0">
              <a:latin typeface="Roboto"/>
              <a:cs typeface="Roboto"/>
            </a:endParaRPr>
          </a:p>
        </p:txBody>
      </p:sp>
      <p:grpSp>
        <p:nvGrpSpPr>
          <p:cNvPr id="9" name="object 9"/>
          <p:cNvGrpSpPr/>
          <p:nvPr/>
        </p:nvGrpSpPr>
        <p:grpSpPr>
          <a:xfrm>
            <a:off x="438325" y="1579165"/>
            <a:ext cx="5219700" cy="2095500"/>
            <a:chOff x="495300" y="1943100"/>
            <a:chExt cx="5219700" cy="2095500"/>
          </a:xfrm>
        </p:grpSpPr>
        <p:pic>
          <p:nvPicPr>
            <p:cNvPr id="10" name="object 10"/>
            <p:cNvPicPr/>
            <p:nvPr/>
          </p:nvPicPr>
          <p:blipFill>
            <a:blip r:embed="rId4" cstate="print"/>
            <a:stretch>
              <a:fillRect/>
            </a:stretch>
          </p:blipFill>
          <p:spPr>
            <a:xfrm>
              <a:off x="495300" y="2590799"/>
              <a:ext cx="114299" cy="114300"/>
            </a:xfrm>
            <a:prstGeom prst="rect">
              <a:avLst/>
            </a:prstGeom>
          </p:spPr>
        </p:pic>
        <p:pic>
          <p:nvPicPr>
            <p:cNvPr id="11" name="object 11"/>
            <p:cNvPicPr/>
            <p:nvPr/>
          </p:nvPicPr>
          <p:blipFill>
            <a:blip r:embed="rId4" cstate="print"/>
            <a:stretch>
              <a:fillRect/>
            </a:stretch>
          </p:blipFill>
          <p:spPr>
            <a:xfrm>
              <a:off x="495300" y="2857499"/>
              <a:ext cx="114299" cy="114300"/>
            </a:xfrm>
            <a:prstGeom prst="rect">
              <a:avLst/>
            </a:prstGeom>
          </p:spPr>
        </p:pic>
        <p:pic>
          <p:nvPicPr>
            <p:cNvPr id="12" name="object 12"/>
            <p:cNvPicPr/>
            <p:nvPr/>
          </p:nvPicPr>
          <p:blipFill>
            <a:blip r:embed="rId4" cstate="print"/>
            <a:stretch>
              <a:fillRect/>
            </a:stretch>
          </p:blipFill>
          <p:spPr>
            <a:xfrm>
              <a:off x="495300" y="3124199"/>
              <a:ext cx="114299" cy="114300"/>
            </a:xfrm>
            <a:prstGeom prst="rect">
              <a:avLst/>
            </a:prstGeom>
          </p:spPr>
        </p:pic>
        <p:pic>
          <p:nvPicPr>
            <p:cNvPr id="13" name="object 13"/>
            <p:cNvPicPr/>
            <p:nvPr/>
          </p:nvPicPr>
          <p:blipFill>
            <a:blip r:embed="rId4" cstate="print"/>
            <a:stretch>
              <a:fillRect/>
            </a:stretch>
          </p:blipFill>
          <p:spPr>
            <a:xfrm>
              <a:off x="495300" y="3390899"/>
              <a:ext cx="114299" cy="114300"/>
            </a:xfrm>
            <a:prstGeom prst="rect">
              <a:avLst/>
            </a:prstGeom>
          </p:spPr>
        </p:pic>
        <p:pic>
          <p:nvPicPr>
            <p:cNvPr id="14" name="object 14"/>
            <p:cNvPicPr/>
            <p:nvPr/>
          </p:nvPicPr>
          <p:blipFill>
            <a:blip r:embed="rId4" cstate="print"/>
            <a:stretch>
              <a:fillRect/>
            </a:stretch>
          </p:blipFill>
          <p:spPr>
            <a:xfrm>
              <a:off x="495300" y="3657599"/>
              <a:ext cx="114299" cy="114300"/>
            </a:xfrm>
            <a:prstGeom prst="rect">
              <a:avLst/>
            </a:prstGeom>
          </p:spPr>
        </p:pic>
        <p:pic>
          <p:nvPicPr>
            <p:cNvPr id="15" name="object 15"/>
            <p:cNvPicPr/>
            <p:nvPr/>
          </p:nvPicPr>
          <p:blipFill>
            <a:blip r:embed="rId4" cstate="print"/>
            <a:stretch>
              <a:fillRect/>
            </a:stretch>
          </p:blipFill>
          <p:spPr>
            <a:xfrm>
              <a:off x="495300" y="3924299"/>
              <a:ext cx="114299" cy="114300"/>
            </a:xfrm>
            <a:prstGeom prst="rect">
              <a:avLst/>
            </a:prstGeom>
          </p:spPr>
        </p:pic>
        <p:pic>
          <p:nvPicPr>
            <p:cNvPr id="16" name="object 16"/>
            <p:cNvPicPr/>
            <p:nvPr/>
          </p:nvPicPr>
          <p:blipFill>
            <a:blip r:embed="rId5" cstate="print"/>
            <a:stretch>
              <a:fillRect/>
            </a:stretch>
          </p:blipFill>
          <p:spPr>
            <a:xfrm>
              <a:off x="1484947" y="2104072"/>
              <a:ext cx="78075" cy="135254"/>
            </a:xfrm>
            <a:prstGeom prst="rect">
              <a:avLst/>
            </a:prstGeom>
          </p:spPr>
        </p:pic>
        <p:sp>
          <p:nvSpPr>
            <p:cNvPr id="17" name="object 17"/>
            <p:cNvSpPr/>
            <p:nvPr/>
          </p:nvSpPr>
          <p:spPr>
            <a:xfrm>
              <a:off x="990599" y="2162174"/>
              <a:ext cx="1057275" cy="19050"/>
            </a:xfrm>
            <a:custGeom>
              <a:avLst/>
              <a:gdLst/>
              <a:ahLst/>
              <a:cxnLst/>
              <a:rect l="l" t="t" r="r" b="b"/>
              <a:pathLst>
                <a:path w="1057275" h="19050">
                  <a:moveTo>
                    <a:pt x="1057274" y="19049"/>
                  </a:moveTo>
                  <a:lnTo>
                    <a:pt x="0" y="19049"/>
                  </a:lnTo>
                  <a:lnTo>
                    <a:pt x="0" y="0"/>
                  </a:lnTo>
                  <a:lnTo>
                    <a:pt x="1057274" y="0"/>
                  </a:lnTo>
                  <a:lnTo>
                    <a:pt x="1057274" y="19049"/>
                  </a:lnTo>
                  <a:close/>
                </a:path>
              </a:pathLst>
            </a:custGeom>
            <a:solidFill>
              <a:srgbClr val="93C4FD"/>
            </a:solidFill>
          </p:spPr>
          <p:txBody>
            <a:bodyPr wrap="square" lIns="0" tIns="0" rIns="0" bIns="0" rtlCol="0"/>
            <a:lstStyle/>
            <a:p>
              <a:endParaRPr/>
            </a:p>
          </p:txBody>
        </p:sp>
        <p:pic>
          <p:nvPicPr>
            <p:cNvPr id="18" name="object 18"/>
            <p:cNvPicPr/>
            <p:nvPr/>
          </p:nvPicPr>
          <p:blipFill>
            <a:blip r:embed="rId5" cstate="print"/>
            <a:stretch>
              <a:fillRect/>
            </a:stretch>
          </p:blipFill>
          <p:spPr>
            <a:xfrm>
              <a:off x="3075622" y="2104072"/>
              <a:ext cx="78075" cy="135254"/>
            </a:xfrm>
            <a:prstGeom prst="rect">
              <a:avLst/>
            </a:prstGeom>
          </p:spPr>
        </p:pic>
        <p:sp>
          <p:nvSpPr>
            <p:cNvPr id="19" name="object 19"/>
            <p:cNvSpPr/>
            <p:nvPr/>
          </p:nvSpPr>
          <p:spPr>
            <a:xfrm>
              <a:off x="2581274" y="2162174"/>
              <a:ext cx="1047750" cy="19050"/>
            </a:xfrm>
            <a:custGeom>
              <a:avLst/>
              <a:gdLst/>
              <a:ahLst/>
              <a:cxnLst/>
              <a:rect l="l" t="t" r="r" b="b"/>
              <a:pathLst>
                <a:path w="1047750" h="19050">
                  <a:moveTo>
                    <a:pt x="1047749" y="19049"/>
                  </a:moveTo>
                  <a:lnTo>
                    <a:pt x="0" y="19049"/>
                  </a:lnTo>
                  <a:lnTo>
                    <a:pt x="0" y="0"/>
                  </a:lnTo>
                  <a:lnTo>
                    <a:pt x="1047749" y="0"/>
                  </a:lnTo>
                  <a:lnTo>
                    <a:pt x="1047749" y="19049"/>
                  </a:lnTo>
                  <a:close/>
                </a:path>
              </a:pathLst>
            </a:custGeom>
            <a:solidFill>
              <a:srgbClr val="93C4FD"/>
            </a:solidFill>
          </p:spPr>
          <p:txBody>
            <a:bodyPr wrap="square" lIns="0" tIns="0" rIns="0" bIns="0" rtlCol="0"/>
            <a:lstStyle/>
            <a:p>
              <a:endParaRPr/>
            </a:p>
          </p:txBody>
        </p:sp>
        <p:pic>
          <p:nvPicPr>
            <p:cNvPr id="20" name="object 20"/>
            <p:cNvPicPr/>
            <p:nvPr/>
          </p:nvPicPr>
          <p:blipFill>
            <a:blip r:embed="rId6" cstate="print"/>
            <a:stretch>
              <a:fillRect/>
            </a:stretch>
          </p:blipFill>
          <p:spPr>
            <a:xfrm>
              <a:off x="4666297" y="2104072"/>
              <a:ext cx="78075" cy="135254"/>
            </a:xfrm>
            <a:prstGeom prst="rect">
              <a:avLst/>
            </a:prstGeom>
          </p:spPr>
        </p:pic>
        <p:sp>
          <p:nvSpPr>
            <p:cNvPr id="21" name="object 21"/>
            <p:cNvSpPr/>
            <p:nvPr/>
          </p:nvSpPr>
          <p:spPr>
            <a:xfrm>
              <a:off x="4162424" y="2162174"/>
              <a:ext cx="1057275" cy="19050"/>
            </a:xfrm>
            <a:custGeom>
              <a:avLst/>
              <a:gdLst/>
              <a:ahLst/>
              <a:cxnLst/>
              <a:rect l="l" t="t" r="r" b="b"/>
              <a:pathLst>
                <a:path w="1057275" h="19050">
                  <a:moveTo>
                    <a:pt x="1057274" y="19049"/>
                  </a:moveTo>
                  <a:lnTo>
                    <a:pt x="0" y="19049"/>
                  </a:lnTo>
                  <a:lnTo>
                    <a:pt x="0" y="0"/>
                  </a:lnTo>
                  <a:lnTo>
                    <a:pt x="1057274" y="0"/>
                  </a:lnTo>
                  <a:lnTo>
                    <a:pt x="1057274" y="19049"/>
                  </a:lnTo>
                  <a:close/>
                </a:path>
              </a:pathLst>
            </a:custGeom>
            <a:solidFill>
              <a:srgbClr val="93C4FD"/>
            </a:solidFill>
          </p:spPr>
          <p:txBody>
            <a:bodyPr wrap="square" lIns="0" tIns="0" rIns="0" bIns="0" rtlCol="0"/>
            <a:lstStyle/>
            <a:p>
              <a:endParaRPr/>
            </a:p>
          </p:txBody>
        </p:sp>
        <p:sp>
          <p:nvSpPr>
            <p:cNvPr id="22" name="object 22"/>
            <p:cNvSpPr/>
            <p:nvPr/>
          </p:nvSpPr>
          <p:spPr>
            <a:xfrm>
              <a:off x="495300" y="1943100"/>
              <a:ext cx="457200" cy="457200"/>
            </a:xfrm>
            <a:custGeom>
              <a:avLst/>
              <a:gdLst/>
              <a:ahLst/>
              <a:cxnLst/>
              <a:rect l="l" t="t" r="r" b="b"/>
              <a:pathLst>
                <a:path w="457200" h="457200">
                  <a:moveTo>
                    <a:pt x="236086" y="457199"/>
                  </a:moveTo>
                  <a:lnTo>
                    <a:pt x="221113" y="457199"/>
                  </a:lnTo>
                  <a:lnTo>
                    <a:pt x="213644" y="456832"/>
                  </a:lnTo>
                  <a:lnTo>
                    <a:pt x="169405" y="449529"/>
                  </a:lnTo>
                  <a:lnTo>
                    <a:pt x="127441" y="433736"/>
                  </a:lnTo>
                  <a:lnTo>
                    <a:pt x="89365" y="410059"/>
                  </a:lnTo>
                  <a:lnTo>
                    <a:pt x="56639" y="379409"/>
                  </a:lnTo>
                  <a:lnTo>
                    <a:pt x="30522" y="342963"/>
                  </a:lnTo>
                  <a:lnTo>
                    <a:pt x="12016" y="302123"/>
                  </a:lnTo>
                  <a:lnTo>
                    <a:pt x="1834" y="258457"/>
                  </a:lnTo>
                  <a:lnTo>
                    <a:pt x="0" y="236086"/>
                  </a:lnTo>
                  <a:lnTo>
                    <a:pt x="0" y="221112"/>
                  </a:lnTo>
                  <a:lnTo>
                    <a:pt x="5853" y="176659"/>
                  </a:lnTo>
                  <a:lnTo>
                    <a:pt x="20266" y="134201"/>
                  </a:lnTo>
                  <a:lnTo>
                    <a:pt x="42685" y="95371"/>
                  </a:lnTo>
                  <a:lnTo>
                    <a:pt x="72249" y="61661"/>
                  </a:lnTo>
                  <a:lnTo>
                    <a:pt x="107821" y="34366"/>
                  </a:lnTo>
                  <a:lnTo>
                    <a:pt x="148035" y="14535"/>
                  </a:lnTo>
                  <a:lnTo>
                    <a:pt x="191345" y="2931"/>
                  </a:lnTo>
                  <a:lnTo>
                    <a:pt x="221113" y="0"/>
                  </a:lnTo>
                  <a:lnTo>
                    <a:pt x="236086" y="0"/>
                  </a:lnTo>
                  <a:lnTo>
                    <a:pt x="280540" y="5852"/>
                  </a:lnTo>
                  <a:lnTo>
                    <a:pt x="322998" y="20266"/>
                  </a:lnTo>
                  <a:lnTo>
                    <a:pt x="361828" y="42685"/>
                  </a:lnTo>
                  <a:lnTo>
                    <a:pt x="395538" y="72249"/>
                  </a:lnTo>
                  <a:lnTo>
                    <a:pt x="422833" y="107821"/>
                  </a:lnTo>
                  <a:lnTo>
                    <a:pt x="442663" y="148035"/>
                  </a:lnTo>
                  <a:lnTo>
                    <a:pt x="454268" y="191345"/>
                  </a:lnTo>
                  <a:lnTo>
                    <a:pt x="457199" y="221112"/>
                  </a:lnTo>
                  <a:lnTo>
                    <a:pt x="457199" y="228599"/>
                  </a:lnTo>
                  <a:lnTo>
                    <a:pt x="457199" y="236086"/>
                  </a:lnTo>
                  <a:lnTo>
                    <a:pt x="451346" y="280540"/>
                  </a:lnTo>
                  <a:lnTo>
                    <a:pt x="436933" y="322998"/>
                  </a:lnTo>
                  <a:lnTo>
                    <a:pt x="414514" y="361828"/>
                  </a:lnTo>
                  <a:lnTo>
                    <a:pt x="384950" y="395538"/>
                  </a:lnTo>
                  <a:lnTo>
                    <a:pt x="349378" y="422833"/>
                  </a:lnTo>
                  <a:lnTo>
                    <a:pt x="309164" y="442663"/>
                  </a:lnTo>
                  <a:lnTo>
                    <a:pt x="265854" y="454267"/>
                  </a:lnTo>
                  <a:lnTo>
                    <a:pt x="243555" y="456832"/>
                  </a:lnTo>
                  <a:lnTo>
                    <a:pt x="236086" y="457199"/>
                  </a:lnTo>
                  <a:close/>
                </a:path>
              </a:pathLst>
            </a:custGeom>
            <a:solidFill>
              <a:srgbClr val="DAE9FE"/>
            </a:solidFill>
          </p:spPr>
          <p:txBody>
            <a:bodyPr wrap="square" lIns="0" tIns="0" rIns="0" bIns="0" rtlCol="0"/>
            <a:lstStyle/>
            <a:p>
              <a:endParaRPr/>
            </a:p>
          </p:txBody>
        </p:sp>
        <p:pic>
          <p:nvPicPr>
            <p:cNvPr id="23" name="object 23"/>
            <p:cNvPicPr/>
            <p:nvPr/>
          </p:nvPicPr>
          <p:blipFill>
            <a:blip r:embed="rId7" cstate="print"/>
            <a:stretch>
              <a:fillRect/>
            </a:stretch>
          </p:blipFill>
          <p:spPr>
            <a:xfrm>
              <a:off x="657224" y="2095499"/>
              <a:ext cx="133349" cy="152399"/>
            </a:xfrm>
            <a:prstGeom prst="rect">
              <a:avLst/>
            </a:prstGeom>
          </p:spPr>
        </p:pic>
        <p:sp>
          <p:nvSpPr>
            <p:cNvPr id="24" name="object 24"/>
            <p:cNvSpPr/>
            <p:nvPr/>
          </p:nvSpPr>
          <p:spPr>
            <a:xfrm>
              <a:off x="2085974" y="1943100"/>
              <a:ext cx="457200" cy="457200"/>
            </a:xfrm>
            <a:custGeom>
              <a:avLst/>
              <a:gdLst/>
              <a:ahLst/>
              <a:cxnLst/>
              <a:rect l="l" t="t" r="r" b="b"/>
              <a:pathLst>
                <a:path w="457200" h="457200">
                  <a:moveTo>
                    <a:pt x="236087" y="457199"/>
                  </a:moveTo>
                  <a:lnTo>
                    <a:pt x="221113" y="457199"/>
                  </a:lnTo>
                  <a:lnTo>
                    <a:pt x="213644" y="456832"/>
                  </a:lnTo>
                  <a:lnTo>
                    <a:pt x="169405" y="449529"/>
                  </a:lnTo>
                  <a:lnTo>
                    <a:pt x="127441" y="433736"/>
                  </a:lnTo>
                  <a:lnTo>
                    <a:pt x="89365" y="410059"/>
                  </a:lnTo>
                  <a:lnTo>
                    <a:pt x="56639" y="379409"/>
                  </a:lnTo>
                  <a:lnTo>
                    <a:pt x="30521" y="342963"/>
                  </a:lnTo>
                  <a:lnTo>
                    <a:pt x="12016" y="302123"/>
                  </a:lnTo>
                  <a:lnTo>
                    <a:pt x="1834" y="258457"/>
                  </a:lnTo>
                  <a:lnTo>
                    <a:pt x="0" y="236086"/>
                  </a:lnTo>
                  <a:lnTo>
                    <a:pt x="0" y="221112"/>
                  </a:lnTo>
                  <a:lnTo>
                    <a:pt x="5852" y="176659"/>
                  </a:lnTo>
                  <a:lnTo>
                    <a:pt x="20266" y="134201"/>
                  </a:lnTo>
                  <a:lnTo>
                    <a:pt x="42685" y="95371"/>
                  </a:lnTo>
                  <a:lnTo>
                    <a:pt x="72249" y="61661"/>
                  </a:lnTo>
                  <a:lnTo>
                    <a:pt x="107821" y="34366"/>
                  </a:lnTo>
                  <a:lnTo>
                    <a:pt x="148035" y="14535"/>
                  </a:lnTo>
                  <a:lnTo>
                    <a:pt x="191345" y="2931"/>
                  </a:lnTo>
                  <a:lnTo>
                    <a:pt x="221113" y="0"/>
                  </a:lnTo>
                  <a:lnTo>
                    <a:pt x="236087" y="0"/>
                  </a:lnTo>
                  <a:lnTo>
                    <a:pt x="280540" y="5852"/>
                  </a:lnTo>
                  <a:lnTo>
                    <a:pt x="322998" y="20266"/>
                  </a:lnTo>
                  <a:lnTo>
                    <a:pt x="361828" y="42685"/>
                  </a:lnTo>
                  <a:lnTo>
                    <a:pt x="395538" y="72249"/>
                  </a:lnTo>
                  <a:lnTo>
                    <a:pt x="422833" y="107821"/>
                  </a:lnTo>
                  <a:lnTo>
                    <a:pt x="442663" y="148035"/>
                  </a:lnTo>
                  <a:lnTo>
                    <a:pt x="454267" y="191345"/>
                  </a:lnTo>
                  <a:lnTo>
                    <a:pt x="457199" y="221112"/>
                  </a:lnTo>
                  <a:lnTo>
                    <a:pt x="457199" y="228599"/>
                  </a:lnTo>
                  <a:lnTo>
                    <a:pt x="457199" y="236086"/>
                  </a:lnTo>
                  <a:lnTo>
                    <a:pt x="451346" y="280540"/>
                  </a:lnTo>
                  <a:lnTo>
                    <a:pt x="436933" y="322998"/>
                  </a:lnTo>
                  <a:lnTo>
                    <a:pt x="414513" y="361828"/>
                  </a:lnTo>
                  <a:lnTo>
                    <a:pt x="384950" y="395538"/>
                  </a:lnTo>
                  <a:lnTo>
                    <a:pt x="349377" y="422833"/>
                  </a:lnTo>
                  <a:lnTo>
                    <a:pt x="309164" y="442663"/>
                  </a:lnTo>
                  <a:lnTo>
                    <a:pt x="265854" y="454267"/>
                  </a:lnTo>
                  <a:lnTo>
                    <a:pt x="243555" y="456832"/>
                  </a:lnTo>
                  <a:lnTo>
                    <a:pt x="236087" y="457199"/>
                  </a:lnTo>
                  <a:close/>
                </a:path>
              </a:pathLst>
            </a:custGeom>
            <a:solidFill>
              <a:srgbClr val="DAE9FE"/>
            </a:solidFill>
          </p:spPr>
          <p:txBody>
            <a:bodyPr wrap="square" lIns="0" tIns="0" rIns="0" bIns="0" rtlCol="0"/>
            <a:lstStyle/>
            <a:p>
              <a:endParaRPr/>
            </a:p>
          </p:txBody>
        </p:sp>
        <p:pic>
          <p:nvPicPr>
            <p:cNvPr id="25" name="object 25"/>
            <p:cNvPicPr/>
            <p:nvPr/>
          </p:nvPicPr>
          <p:blipFill>
            <a:blip r:embed="rId8" cstate="print"/>
            <a:stretch>
              <a:fillRect/>
            </a:stretch>
          </p:blipFill>
          <p:spPr>
            <a:xfrm>
              <a:off x="2238375" y="2095499"/>
              <a:ext cx="152399" cy="152399"/>
            </a:xfrm>
            <a:prstGeom prst="rect">
              <a:avLst/>
            </a:prstGeom>
          </p:spPr>
        </p:pic>
        <p:sp>
          <p:nvSpPr>
            <p:cNvPr id="26" name="object 26"/>
            <p:cNvSpPr/>
            <p:nvPr/>
          </p:nvSpPr>
          <p:spPr>
            <a:xfrm>
              <a:off x="3667125" y="1943100"/>
              <a:ext cx="457200" cy="457200"/>
            </a:xfrm>
            <a:custGeom>
              <a:avLst/>
              <a:gdLst/>
              <a:ahLst/>
              <a:cxnLst/>
              <a:rect l="l" t="t" r="r" b="b"/>
              <a:pathLst>
                <a:path w="457200" h="457200">
                  <a:moveTo>
                    <a:pt x="236086" y="457199"/>
                  </a:moveTo>
                  <a:lnTo>
                    <a:pt x="221112" y="457199"/>
                  </a:lnTo>
                  <a:lnTo>
                    <a:pt x="213643" y="456832"/>
                  </a:lnTo>
                  <a:lnTo>
                    <a:pt x="169405" y="449529"/>
                  </a:lnTo>
                  <a:lnTo>
                    <a:pt x="127441" y="433736"/>
                  </a:lnTo>
                  <a:lnTo>
                    <a:pt x="89364" y="410059"/>
                  </a:lnTo>
                  <a:lnTo>
                    <a:pt x="56638" y="379409"/>
                  </a:lnTo>
                  <a:lnTo>
                    <a:pt x="30521" y="342963"/>
                  </a:lnTo>
                  <a:lnTo>
                    <a:pt x="12016" y="302123"/>
                  </a:lnTo>
                  <a:lnTo>
                    <a:pt x="1834" y="258457"/>
                  </a:lnTo>
                  <a:lnTo>
                    <a:pt x="0" y="236086"/>
                  </a:lnTo>
                  <a:lnTo>
                    <a:pt x="0" y="221112"/>
                  </a:lnTo>
                  <a:lnTo>
                    <a:pt x="5852" y="176659"/>
                  </a:lnTo>
                  <a:lnTo>
                    <a:pt x="20265" y="134201"/>
                  </a:lnTo>
                  <a:lnTo>
                    <a:pt x="42684" y="95371"/>
                  </a:lnTo>
                  <a:lnTo>
                    <a:pt x="72248" y="61661"/>
                  </a:lnTo>
                  <a:lnTo>
                    <a:pt x="107820" y="34366"/>
                  </a:lnTo>
                  <a:lnTo>
                    <a:pt x="148035" y="14535"/>
                  </a:lnTo>
                  <a:lnTo>
                    <a:pt x="191345" y="2931"/>
                  </a:lnTo>
                  <a:lnTo>
                    <a:pt x="221112" y="0"/>
                  </a:lnTo>
                  <a:lnTo>
                    <a:pt x="236086" y="0"/>
                  </a:lnTo>
                  <a:lnTo>
                    <a:pt x="280540" y="5852"/>
                  </a:lnTo>
                  <a:lnTo>
                    <a:pt x="322998" y="20266"/>
                  </a:lnTo>
                  <a:lnTo>
                    <a:pt x="361828" y="42685"/>
                  </a:lnTo>
                  <a:lnTo>
                    <a:pt x="395538" y="72249"/>
                  </a:lnTo>
                  <a:lnTo>
                    <a:pt x="422832" y="107821"/>
                  </a:lnTo>
                  <a:lnTo>
                    <a:pt x="442663" y="148035"/>
                  </a:lnTo>
                  <a:lnTo>
                    <a:pt x="454267" y="191345"/>
                  </a:lnTo>
                  <a:lnTo>
                    <a:pt x="457199" y="221112"/>
                  </a:lnTo>
                  <a:lnTo>
                    <a:pt x="457199" y="228599"/>
                  </a:lnTo>
                  <a:lnTo>
                    <a:pt x="457199" y="236086"/>
                  </a:lnTo>
                  <a:lnTo>
                    <a:pt x="451346" y="280540"/>
                  </a:lnTo>
                  <a:lnTo>
                    <a:pt x="436932" y="322998"/>
                  </a:lnTo>
                  <a:lnTo>
                    <a:pt x="414513" y="361828"/>
                  </a:lnTo>
                  <a:lnTo>
                    <a:pt x="384949" y="395538"/>
                  </a:lnTo>
                  <a:lnTo>
                    <a:pt x="349377" y="422833"/>
                  </a:lnTo>
                  <a:lnTo>
                    <a:pt x="309163" y="442663"/>
                  </a:lnTo>
                  <a:lnTo>
                    <a:pt x="265854" y="454267"/>
                  </a:lnTo>
                  <a:lnTo>
                    <a:pt x="243555" y="456832"/>
                  </a:lnTo>
                  <a:lnTo>
                    <a:pt x="236086" y="457199"/>
                  </a:lnTo>
                  <a:close/>
                </a:path>
              </a:pathLst>
            </a:custGeom>
            <a:solidFill>
              <a:srgbClr val="DAE9FE"/>
            </a:solidFill>
          </p:spPr>
          <p:txBody>
            <a:bodyPr wrap="square" lIns="0" tIns="0" rIns="0" bIns="0" rtlCol="0"/>
            <a:lstStyle/>
            <a:p>
              <a:endParaRPr/>
            </a:p>
          </p:txBody>
        </p:sp>
        <p:pic>
          <p:nvPicPr>
            <p:cNvPr id="27" name="object 27"/>
            <p:cNvPicPr/>
            <p:nvPr/>
          </p:nvPicPr>
          <p:blipFill>
            <a:blip r:embed="rId9" cstate="print"/>
            <a:stretch>
              <a:fillRect/>
            </a:stretch>
          </p:blipFill>
          <p:spPr>
            <a:xfrm>
              <a:off x="3829050" y="2095499"/>
              <a:ext cx="133349" cy="152399"/>
            </a:xfrm>
            <a:prstGeom prst="rect">
              <a:avLst/>
            </a:prstGeom>
          </p:spPr>
        </p:pic>
        <p:sp>
          <p:nvSpPr>
            <p:cNvPr id="28" name="object 28"/>
            <p:cNvSpPr/>
            <p:nvPr/>
          </p:nvSpPr>
          <p:spPr>
            <a:xfrm>
              <a:off x="5257799" y="1943100"/>
              <a:ext cx="457200" cy="457200"/>
            </a:xfrm>
            <a:custGeom>
              <a:avLst/>
              <a:gdLst/>
              <a:ahLst/>
              <a:cxnLst/>
              <a:rect l="l" t="t" r="r" b="b"/>
              <a:pathLst>
                <a:path w="457200" h="457200">
                  <a:moveTo>
                    <a:pt x="236087" y="457199"/>
                  </a:moveTo>
                  <a:lnTo>
                    <a:pt x="221113" y="457199"/>
                  </a:lnTo>
                  <a:lnTo>
                    <a:pt x="213644" y="456832"/>
                  </a:lnTo>
                  <a:lnTo>
                    <a:pt x="169405" y="449529"/>
                  </a:lnTo>
                  <a:lnTo>
                    <a:pt x="127441" y="433736"/>
                  </a:lnTo>
                  <a:lnTo>
                    <a:pt x="89364" y="410059"/>
                  </a:lnTo>
                  <a:lnTo>
                    <a:pt x="56639" y="379409"/>
                  </a:lnTo>
                  <a:lnTo>
                    <a:pt x="30522" y="342963"/>
                  </a:lnTo>
                  <a:lnTo>
                    <a:pt x="12016" y="302123"/>
                  </a:lnTo>
                  <a:lnTo>
                    <a:pt x="1834" y="258457"/>
                  </a:lnTo>
                  <a:lnTo>
                    <a:pt x="0" y="236086"/>
                  </a:lnTo>
                  <a:lnTo>
                    <a:pt x="0" y="221112"/>
                  </a:lnTo>
                  <a:lnTo>
                    <a:pt x="5853" y="176659"/>
                  </a:lnTo>
                  <a:lnTo>
                    <a:pt x="20265" y="134201"/>
                  </a:lnTo>
                  <a:lnTo>
                    <a:pt x="42685" y="95371"/>
                  </a:lnTo>
                  <a:lnTo>
                    <a:pt x="72249" y="61661"/>
                  </a:lnTo>
                  <a:lnTo>
                    <a:pt x="107821" y="34366"/>
                  </a:lnTo>
                  <a:lnTo>
                    <a:pt x="148035" y="14535"/>
                  </a:lnTo>
                  <a:lnTo>
                    <a:pt x="191344" y="2931"/>
                  </a:lnTo>
                  <a:lnTo>
                    <a:pt x="221113" y="0"/>
                  </a:lnTo>
                  <a:lnTo>
                    <a:pt x="236087" y="0"/>
                  </a:lnTo>
                  <a:lnTo>
                    <a:pt x="280539" y="5852"/>
                  </a:lnTo>
                  <a:lnTo>
                    <a:pt x="322997" y="20266"/>
                  </a:lnTo>
                  <a:lnTo>
                    <a:pt x="361828" y="42685"/>
                  </a:lnTo>
                  <a:lnTo>
                    <a:pt x="395538" y="72249"/>
                  </a:lnTo>
                  <a:lnTo>
                    <a:pt x="422832" y="107821"/>
                  </a:lnTo>
                  <a:lnTo>
                    <a:pt x="442663" y="148035"/>
                  </a:lnTo>
                  <a:lnTo>
                    <a:pt x="454267" y="191345"/>
                  </a:lnTo>
                  <a:lnTo>
                    <a:pt x="457200" y="221112"/>
                  </a:lnTo>
                  <a:lnTo>
                    <a:pt x="457199" y="228599"/>
                  </a:lnTo>
                  <a:lnTo>
                    <a:pt x="457200" y="236086"/>
                  </a:lnTo>
                  <a:lnTo>
                    <a:pt x="451346" y="280540"/>
                  </a:lnTo>
                  <a:lnTo>
                    <a:pt x="436933" y="322998"/>
                  </a:lnTo>
                  <a:lnTo>
                    <a:pt x="414513" y="361828"/>
                  </a:lnTo>
                  <a:lnTo>
                    <a:pt x="384950" y="395538"/>
                  </a:lnTo>
                  <a:lnTo>
                    <a:pt x="349378" y="422833"/>
                  </a:lnTo>
                  <a:lnTo>
                    <a:pt x="309163" y="442663"/>
                  </a:lnTo>
                  <a:lnTo>
                    <a:pt x="265854" y="454267"/>
                  </a:lnTo>
                  <a:lnTo>
                    <a:pt x="243556" y="456832"/>
                  </a:lnTo>
                  <a:lnTo>
                    <a:pt x="236087" y="457199"/>
                  </a:lnTo>
                  <a:close/>
                </a:path>
              </a:pathLst>
            </a:custGeom>
            <a:solidFill>
              <a:srgbClr val="DAE9FE"/>
            </a:solidFill>
          </p:spPr>
          <p:txBody>
            <a:bodyPr wrap="square" lIns="0" tIns="0" rIns="0" bIns="0" rtlCol="0"/>
            <a:lstStyle/>
            <a:p>
              <a:endParaRPr/>
            </a:p>
          </p:txBody>
        </p:sp>
        <p:pic>
          <p:nvPicPr>
            <p:cNvPr id="29" name="object 29"/>
            <p:cNvPicPr/>
            <p:nvPr/>
          </p:nvPicPr>
          <p:blipFill>
            <a:blip r:embed="rId10" cstate="print"/>
            <a:stretch>
              <a:fillRect/>
            </a:stretch>
          </p:blipFill>
          <p:spPr>
            <a:xfrm>
              <a:off x="5400674" y="2095499"/>
              <a:ext cx="171688" cy="152399"/>
            </a:xfrm>
            <a:prstGeom prst="rect">
              <a:avLst/>
            </a:prstGeom>
          </p:spPr>
        </p:pic>
      </p:grpSp>
      <p:sp>
        <p:nvSpPr>
          <p:cNvPr id="30" name="object 30"/>
          <p:cNvSpPr txBox="1"/>
          <p:nvPr/>
        </p:nvSpPr>
        <p:spPr>
          <a:xfrm>
            <a:off x="673099" y="2122658"/>
            <a:ext cx="2592070" cy="558800"/>
          </a:xfrm>
          <a:prstGeom prst="rect">
            <a:avLst/>
          </a:prstGeom>
        </p:spPr>
        <p:txBody>
          <a:bodyPr vert="horz" wrap="square" lIns="0" tIns="12065" rIns="0" bIns="0" rtlCol="0">
            <a:spAutoFit/>
          </a:bodyPr>
          <a:lstStyle/>
          <a:p>
            <a:pPr marL="12700" marR="5080">
              <a:lnSpc>
                <a:spcPct val="152200"/>
              </a:lnSpc>
              <a:spcBef>
                <a:spcPts val="95"/>
              </a:spcBef>
            </a:pPr>
            <a:r>
              <a:rPr sz="1150" spc="-55" dirty="0">
                <a:solidFill>
                  <a:srgbClr val="374050"/>
                </a:solidFill>
                <a:latin typeface="Roboto"/>
                <a:cs typeface="Roboto"/>
              </a:rPr>
              <a:t>User</a:t>
            </a:r>
            <a:r>
              <a:rPr sz="1150" spc="-5" dirty="0">
                <a:solidFill>
                  <a:srgbClr val="374050"/>
                </a:solidFill>
                <a:latin typeface="Roboto"/>
                <a:cs typeface="Roboto"/>
              </a:rPr>
              <a:t> </a:t>
            </a:r>
            <a:r>
              <a:rPr sz="1150" spc="-55" dirty="0">
                <a:solidFill>
                  <a:srgbClr val="374050"/>
                </a:solidFill>
                <a:latin typeface="Roboto"/>
                <a:cs typeface="Roboto"/>
              </a:rPr>
              <a:t>launches</a:t>
            </a:r>
            <a:r>
              <a:rPr sz="1150" dirty="0">
                <a:solidFill>
                  <a:srgbClr val="374050"/>
                </a:solidFill>
                <a:latin typeface="Roboto"/>
                <a:cs typeface="Roboto"/>
              </a:rPr>
              <a:t> </a:t>
            </a:r>
            <a:r>
              <a:rPr sz="1150" spc="-65" dirty="0">
                <a:solidFill>
                  <a:srgbClr val="374050"/>
                </a:solidFill>
                <a:latin typeface="Roboto"/>
                <a:cs typeface="Roboto"/>
              </a:rPr>
              <a:t>app</a:t>
            </a:r>
            <a:r>
              <a:rPr sz="1150" dirty="0">
                <a:solidFill>
                  <a:srgbClr val="374050"/>
                </a:solidFill>
                <a:latin typeface="Roboto"/>
                <a:cs typeface="Roboto"/>
              </a:rPr>
              <a:t> </a:t>
            </a:r>
            <a:r>
              <a:rPr sz="950" spc="95" dirty="0">
                <a:solidFill>
                  <a:srgbClr val="374050"/>
                </a:solidFill>
                <a:latin typeface="Arial"/>
                <a:cs typeface="Arial"/>
              </a:rPr>
              <a:t>→</a:t>
            </a:r>
            <a:r>
              <a:rPr sz="950" spc="15" dirty="0">
                <a:solidFill>
                  <a:srgbClr val="374050"/>
                </a:solidFill>
                <a:latin typeface="Arial"/>
                <a:cs typeface="Arial"/>
              </a:rPr>
              <a:t> </a:t>
            </a:r>
            <a:r>
              <a:rPr sz="1150" spc="-55" dirty="0">
                <a:solidFill>
                  <a:srgbClr val="374050"/>
                </a:solidFill>
                <a:latin typeface="Roboto"/>
                <a:cs typeface="Roboto"/>
              </a:rPr>
              <a:t>Login</a:t>
            </a:r>
            <a:r>
              <a:rPr sz="1150" dirty="0">
                <a:solidFill>
                  <a:srgbClr val="374050"/>
                </a:solidFill>
                <a:latin typeface="Roboto"/>
                <a:cs typeface="Roboto"/>
              </a:rPr>
              <a:t> </a:t>
            </a:r>
            <a:r>
              <a:rPr sz="1150" spc="-60" dirty="0">
                <a:solidFill>
                  <a:srgbClr val="374050"/>
                </a:solidFill>
                <a:latin typeface="Roboto"/>
                <a:cs typeface="Roboto"/>
              </a:rPr>
              <a:t>screen</a:t>
            </a:r>
            <a:r>
              <a:rPr sz="1150" dirty="0">
                <a:solidFill>
                  <a:srgbClr val="374050"/>
                </a:solidFill>
                <a:latin typeface="Roboto"/>
                <a:cs typeface="Roboto"/>
              </a:rPr>
              <a:t> </a:t>
            </a:r>
            <a:r>
              <a:rPr sz="1150" spc="-65" dirty="0">
                <a:solidFill>
                  <a:srgbClr val="374050"/>
                </a:solidFill>
                <a:latin typeface="Roboto"/>
                <a:cs typeface="Roboto"/>
              </a:rPr>
              <a:t>appears </a:t>
            </a:r>
            <a:r>
              <a:rPr sz="1150" spc="-55" dirty="0">
                <a:solidFill>
                  <a:srgbClr val="374050"/>
                </a:solidFill>
                <a:latin typeface="Roboto"/>
                <a:cs typeface="Roboto"/>
              </a:rPr>
              <a:t>User</a:t>
            </a:r>
            <a:r>
              <a:rPr sz="1150" dirty="0">
                <a:solidFill>
                  <a:srgbClr val="374050"/>
                </a:solidFill>
                <a:latin typeface="Roboto"/>
                <a:cs typeface="Roboto"/>
              </a:rPr>
              <a:t> </a:t>
            </a:r>
            <a:r>
              <a:rPr sz="1150" spc="-55" dirty="0">
                <a:solidFill>
                  <a:srgbClr val="374050"/>
                </a:solidFill>
                <a:latin typeface="Roboto"/>
                <a:cs typeface="Roboto"/>
              </a:rPr>
              <a:t>enters</a:t>
            </a:r>
            <a:r>
              <a:rPr sz="1150" spc="5" dirty="0">
                <a:solidFill>
                  <a:srgbClr val="374050"/>
                </a:solidFill>
                <a:latin typeface="Roboto"/>
                <a:cs typeface="Roboto"/>
              </a:rPr>
              <a:t> </a:t>
            </a:r>
            <a:r>
              <a:rPr sz="1150" spc="-50" dirty="0">
                <a:solidFill>
                  <a:srgbClr val="374050"/>
                </a:solidFill>
                <a:latin typeface="Roboto"/>
                <a:cs typeface="Roboto"/>
              </a:rPr>
              <a:t>credentials</a:t>
            </a:r>
            <a:r>
              <a:rPr sz="1150" spc="5" dirty="0">
                <a:solidFill>
                  <a:srgbClr val="374050"/>
                </a:solidFill>
                <a:latin typeface="Roboto"/>
                <a:cs typeface="Roboto"/>
              </a:rPr>
              <a:t> </a:t>
            </a:r>
            <a:r>
              <a:rPr sz="950" spc="95" dirty="0">
                <a:solidFill>
                  <a:srgbClr val="374050"/>
                </a:solidFill>
                <a:latin typeface="Arial"/>
                <a:cs typeface="Arial"/>
              </a:rPr>
              <a:t>→</a:t>
            </a:r>
            <a:r>
              <a:rPr sz="950" spc="25" dirty="0">
                <a:solidFill>
                  <a:srgbClr val="374050"/>
                </a:solidFill>
                <a:latin typeface="Arial"/>
                <a:cs typeface="Arial"/>
              </a:rPr>
              <a:t> </a:t>
            </a:r>
            <a:r>
              <a:rPr sz="1150" spc="-55" dirty="0">
                <a:solidFill>
                  <a:srgbClr val="374050"/>
                </a:solidFill>
                <a:latin typeface="Roboto"/>
                <a:cs typeface="Roboto"/>
              </a:rPr>
              <a:t>Clicks</a:t>
            </a:r>
            <a:r>
              <a:rPr sz="1150" spc="5" dirty="0">
                <a:solidFill>
                  <a:srgbClr val="374050"/>
                </a:solidFill>
                <a:latin typeface="Roboto"/>
                <a:cs typeface="Roboto"/>
              </a:rPr>
              <a:t> </a:t>
            </a:r>
            <a:r>
              <a:rPr sz="1150" spc="-45" dirty="0">
                <a:solidFill>
                  <a:srgbClr val="374050"/>
                </a:solidFill>
                <a:latin typeface="Roboto"/>
                <a:cs typeface="Roboto"/>
              </a:rPr>
              <a:t>"Sign</a:t>
            </a:r>
            <a:r>
              <a:rPr sz="1150" spc="5" dirty="0">
                <a:solidFill>
                  <a:srgbClr val="374050"/>
                </a:solidFill>
                <a:latin typeface="Roboto"/>
                <a:cs typeface="Roboto"/>
              </a:rPr>
              <a:t> </a:t>
            </a:r>
            <a:r>
              <a:rPr sz="1150" spc="-25" dirty="0">
                <a:solidFill>
                  <a:srgbClr val="374050"/>
                </a:solidFill>
                <a:latin typeface="Roboto"/>
                <a:cs typeface="Roboto"/>
              </a:rPr>
              <a:t>In"</a:t>
            </a:r>
            <a:endParaRPr sz="1150" dirty="0">
              <a:latin typeface="Roboto"/>
              <a:cs typeface="Roboto"/>
            </a:endParaRPr>
          </a:p>
        </p:txBody>
      </p:sp>
      <p:sp>
        <p:nvSpPr>
          <p:cNvPr id="31" name="object 31"/>
          <p:cNvSpPr txBox="1"/>
          <p:nvPr/>
        </p:nvSpPr>
        <p:spPr>
          <a:xfrm>
            <a:off x="663257" y="2702288"/>
            <a:ext cx="2854960"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LoginController</a:t>
            </a:r>
            <a:r>
              <a:rPr sz="1150" dirty="0">
                <a:solidFill>
                  <a:srgbClr val="374050"/>
                </a:solidFill>
                <a:latin typeface="Roboto"/>
                <a:cs typeface="Roboto"/>
              </a:rPr>
              <a:t> </a:t>
            </a:r>
            <a:r>
              <a:rPr sz="1150" spc="-40" dirty="0">
                <a:solidFill>
                  <a:srgbClr val="374050"/>
                </a:solidFill>
                <a:latin typeface="Roboto"/>
                <a:cs typeface="Roboto"/>
              </a:rPr>
              <a:t>calls</a:t>
            </a:r>
            <a:r>
              <a:rPr sz="1150" dirty="0">
                <a:solidFill>
                  <a:srgbClr val="374050"/>
                </a:solidFill>
                <a:latin typeface="Roboto"/>
                <a:cs typeface="Roboto"/>
              </a:rPr>
              <a:t> </a:t>
            </a:r>
            <a:r>
              <a:rPr sz="1150" spc="-55" dirty="0">
                <a:solidFill>
                  <a:srgbClr val="374050"/>
                </a:solidFill>
                <a:latin typeface="Roboto"/>
                <a:cs typeface="Roboto"/>
              </a:rPr>
              <a:t>authenticateAndFetchUser</a:t>
            </a:r>
            <a:endParaRPr sz="1150" dirty="0">
              <a:latin typeface="Roboto"/>
              <a:cs typeface="Roboto"/>
            </a:endParaRPr>
          </a:p>
        </p:txBody>
      </p:sp>
      <p:sp>
        <p:nvSpPr>
          <p:cNvPr id="32" name="object 32"/>
          <p:cNvSpPr txBox="1"/>
          <p:nvPr/>
        </p:nvSpPr>
        <p:spPr>
          <a:xfrm>
            <a:off x="658812" y="2981987"/>
            <a:ext cx="276034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authenticateAndFetchUser</a:t>
            </a:r>
            <a:r>
              <a:rPr sz="1150" spc="20" dirty="0">
                <a:solidFill>
                  <a:srgbClr val="374050"/>
                </a:solidFill>
                <a:latin typeface="Roboto"/>
                <a:cs typeface="Roboto"/>
              </a:rPr>
              <a:t> </a:t>
            </a:r>
            <a:r>
              <a:rPr sz="1150" spc="-50" dirty="0">
                <a:solidFill>
                  <a:srgbClr val="374050"/>
                </a:solidFill>
                <a:latin typeface="Roboto"/>
                <a:cs typeface="Roboto"/>
              </a:rPr>
              <a:t>queries</a:t>
            </a:r>
            <a:r>
              <a:rPr sz="1150" spc="20" dirty="0">
                <a:solidFill>
                  <a:srgbClr val="374050"/>
                </a:solidFill>
                <a:latin typeface="Roboto"/>
                <a:cs typeface="Roboto"/>
              </a:rPr>
              <a:t> </a:t>
            </a:r>
            <a:r>
              <a:rPr sz="1150" spc="-55" dirty="0">
                <a:solidFill>
                  <a:srgbClr val="374050"/>
                </a:solidFill>
                <a:latin typeface="Roboto"/>
                <a:cs typeface="Roboto"/>
              </a:rPr>
              <a:t>users</a:t>
            </a:r>
            <a:r>
              <a:rPr sz="1150" spc="20" dirty="0">
                <a:solidFill>
                  <a:srgbClr val="374050"/>
                </a:solidFill>
                <a:latin typeface="Roboto"/>
                <a:cs typeface="Roboto"/>
              </a:rPr>
              <a:t> </a:t>
            </a:r>
            <a:r>
              <a:rPr sz="1150" spc="-35" dirty="0">
                <a:solidFill>
                  <a:srgbClr val="374050"/>
                </a:solidFill>
                <a:latin typeface="Roboto"/>
                <a:cs typeface="Roboto"/>
              </a:rPr>
              <a:t>table</a:t>
            </a:r>
            <a:endParaRPr sz="1150" dirty="0">
              <a:latin typeface="Roboto"/>
              <a:cs typeface="Roboto"/>
            </a:endParaRPr>
          </a:p>
        </p:txBody>
      </p:sp>
      <p:sp>
        <p:nvSpPr>
          <p:cNvPr id="33" name="object 33"/>
          <p:cNvSpPr txBox="1"/>
          <p:nvPr/>
        </p:nvSpPr>
        <p:spPr>
          <a:xfrm>
            <a:off x="673099" y="3248687"/>
            <a:ext cx="3757295" cy="203835"/>
          </a:xfrm>
          <a:prstGeom prst="rect">
            <a:avLst/>
          </a:prstGeom>
        </p:spPr>
        <p:txBody>
          <a:bodyPr vert="horz" wrap="square" lIns="0" tIns="14604" rIns="0" bIns="0" rtlCol="0">
            <a:spAutoFit/>
          </a:bodyPr>
          <a:lstStyle/>
          <a:p>
            <a:pPr marL="12700">
              <a:lnSpc>
                <a:spcPct val="100000"/>
              </a:lnSpc>
              <a:spcBef>
                <a:spcPts val="114"/>
              </a:spcBef>
            </a:pPr>
            <a:r>
              <a:rPr sz="1150" spc="-30" dirty="0">
                <a:solidFill>
                  <a:srgbClr val="374050"/>
                </a:solidFill>
                <a:latin typeface="Roboto"/>
                <a:cs typeface="Roboto"/>
              </a:rPr>
              <a:t>If</a:t>
            </a:r>
            <a:r>
              <a:rPr sz="1150" spc="-10" dirty="0">
                <a:solidFill>
                  <a:srgbClr val="374050"/>
                </a:solidFill>
                <a:latin typeface="Roboto"/>
                <a:cs typeface="Roboto"/>
              </a:rPr>
              <a:t> </a:t>
            </a:r>
            <a:r>
              <a:rPr sz="1150" spc="-40" dirty="0">
                <a:solidFill>
                  <a:srgbClr val="374050"/>
                </a:solidFill>
                <a:latin typeface="Roboto"/>
                <a:cs typeface="Roboto"/>
              </a:rPr>
              <a:t>valid:</a:t>
            </a:r>
            <a:r>
              <a:rPr sz="1150" spc="-5" dirty="0">
                <a:solidFill>
                  <a:srgbClr val="374050"/>
                </a:solidFill>
                <a:latin typeface="Roboto"/>
                <a:cs typeface="Roboto"/>
              </a:rPr>
              <a:t> </a:t>
            </a:r>
            <a:r>
              <a:rPr sz="1150" spc="-55" dirty="0">
                <a:solidFill>
                  <a:srgbClr val="374050"/>
                </a:solidFill>
                <a:latin typeface="Roboto"/>
                <a:cs typeface="Roboto"/>
              </a:rPr>
              <a:t>User</a:t>
            </a:r>
            <a:r>
              <a:rPr sz="1150" spc="-10" dirty="0">
                <a:solidFill>
                  <a:srgbClr val="374050"/>
                </a:solidFill>
                <a:latin typeface="Roboto"/>
                <a:cs typeface="Roboto"/>
              </a:rPr>
              <a:t> </a:t>
            </a:r>
            <a:r>
              <a:rPr sz="1150" spc="-50" dirty="0">
                <a:solidFill>
                  <a:srgbClr val="374050"/>
                </a:solidFill>
                <a:latin typeface="Roboto"/>
                <a:cs typeface="Roboto"/>
              </a:rPr>
              <a:t>object</a:t>
            </a:r>
            <a:r>
              <a:rPr sz="1150" spc="-5" dirty="0">
                <a:solidFill>
                  <a:srgbClr val="374050"/>
                </a:solidFill>
                <a:latin typeface="Roboto"/>
                <a:cs typeface="Roboto"/>
              </a:rPr>
              <a:t> </a:t>
            </a:r>
            <a:r>
              <a:rPr sz="1150" spc="-60" dirty="0">
                <a:solidFill>
                  <a:srgbClr val="374050"/>
                </a:solidFill>
                <a:latin typeface="Roboto"/>
                <a:cs typeface="Roboto"/>
              </a:rPr>
              <a:t>stored</a:t>
            </a:r>
            <a:r>
              <a:rPr sz="1150" spc="-5" dirty="0">
                <a:solidFill>
                  <a:srgbClr val="374050"/>
                </a:solidFill>
                <a:latin typeface="Roboto"/>
                <a:cs typeface="Roboto"/>
              </a:rPr>
              <a:t> </a:t>
            </a:r>
            <a:r>
              <a:rPr sz="1150" spc="-30" dirty="0">
                <a:solidFill>
                  <a:srgbClr val="374050"/>
                </a:solidFill>
                <a:latin typeface="Roboto"/>
                <a:cs typeface="Roboto"/>
              </a:rPr>
              <a:t>in</a:t>
            </a:r>
            <a:r>
              <a:rPr sz="1150" spc="-10" dirty="0">
                <a:solidFill>
                  <a:srgbClr val="374050"/>
                </a:solidFill>
                <a:latin typeface="Roboto"/>
                <a:cs typeface="Roboto"/>
              </a:rPr>
              <a:t> </a:t>
            </a:r>
            <a:r>
              <a:rPr sz="1150" spc="-55" dirty="0">
                <a:solidFill>
                  <a:srgbClr val="374050"/>
                </a:solidFill>
                <a:latin typeface="Roboto"/>
                <a:cs typeface="Roboto"/>
              </a:rPr>
              <a:t>UserSession</a:t>
            </a:r>
            <a:r>
              <a:rPr sz="1150" spc="-5" dirty="0">
                <a:solidFill>
                  <a:srgbClr val="374050"/>
                </a:solidFill>
                <a:latin typeface="Roboto"/>
                <a:cs typeface="Roboto"/>
              </a:rPr>
              <a:t> </a:t>
            </a:r>
            <a:r>
              <a:rPr sz="950" spc="95" dirty="0">
                <a:solidFill>
                  <a:srgbClr val="374050"/>
                </a:solidFill>
                <a:latin typeface="Arial"/>
                <a:cs typeface="Arial"/>
              </a:rPr>
              <a:t>→</a:t>
            </a:r>
            <a:r>
              <a:rPr sz="950" spc="15" dirty="0">
                <a:solidFill>
                  <a:srgbClr val="374050"/>
                </a:solidFill>
                <a:latin typeface="Arial"/>
                <a:cs typeface="Arial"/>
              </a:rPr>
              <a:t> </a:t>
            </a:r>
            <a:r>
              <a:rPr sz="1150" spc="-60" dirty="0">
                <a:solidFill>
                  <a:srgbClr val="374050"/>
                </a:solidFill>
                <a:latin typeface="Roboto"/>
                <a:cs typeface="Roboto"/>
              </a:rPr>
              <a:t>Dashboard</a:t>
            </a:r>
            <a:r>
              <a:rPr sz="1150" spc="-10" dirty="0">
                <a:solidFill>
                  <a:srgbClr val="374050"/>
                </a:solidFill>
                <a:latin typeface="Roboto"/>
                <a:cs typeface="Roboto"/>
              </a:rPr>
              <a:t> </a:t>
            </a:r>
            <a:r>
              <a:rPr sz="1150" spc="-40" dirty="0">
                <a:solidFill>
                  <a:srgbClr val="374050"/>
                </a:solidFill>
                <a:latin typeface="Roboto"/>
                <a:cs typeface="Roboto"/>
              </a:rPr>
              <a:t>loaded</a:t>
            </a:r>
            <a:endParaRPr sz="1150" dirty="0">
              <a:latin typeface="Roboto"/>
              <a:cs typeface="Roboto"/>
            </a:endParaRPr>
          </a:p>
        </p:txBody>
      </p:sp>
      <p:sp>
        <p:nvSpPr>
          <p:cNvPr id="34" name="object 34"/>
          <p:cNvSpPr txBox="1"/>
          <p:nvPr/>
        </p:nvSpPr>
        <p:spPr>
          <a:xfrm>
            <a:off x="673099" y="3505774"/>
            <a:ext cx="1601470" cy="203835"/>
          </a:xfrm>
          <a:prstGeom prst="rect">
            <a:avLst/>
          </a:prstGeom>
        </p:spPr>
        <p:txBody>
          <a:bodyPr vert="horz" wrap="square" lIns="0" tIns="14604" rIns="0" bIns="0" rtlCol="0">
            <a:spAutoFit/>
          </a:bodyPr>
          <a:lstStyle/>
          <a:p>
            <a:pPr marL="12700">
              <a:lnSpc>
                <a:spcPct val="100000"/>
              </a:lnSpc>
              <a:spcBef>
                <a:spcPts val="114"/>
              </a:spcBef>
            </a:pPr>
            <a:r>
              <a:rPr sz="1150" spc="-30" dirty="0">
                <a:solidFill>
                  <a:srgbClr val="374050"/>
                </a:solidFill>
                <a:latin typeface="Roboto"/>
                <a:cs typeface="Roboto"/>
              </a:rPr>
              <a:t>If</a:t>
            </a:r>
            <a:r>
              <a:rPr sz="1150" spc="-15" dirty="0">
                <a:solidFill>
                  <a:srgbClr val="374050"/>
                </a:solidFill>
                <a:latin typeface="Roboto"/>
                <a:cs typeface="Roboto"/>
              </a:rPr>
              <a:t> </a:t>
            </a:r>
            <a:r>
              <a:rPr sz="1150" spc="-40" dirty="0">
                <a:solidFill>
                  <a:srgbClr val="374050"/>
                </a:solidFill>
                <a:latin typeface="Roboto"/>
                <a:cs typeface="Roboto"/>
              </a:rPr>
              <a:t>invalid:</a:t>
            </a:r>
            <a:r>
              <a:rPr sz="1150" spc="-15" dirty="0">
                <a:solidFill>
                  <a:srgbClr val="374050"/>
                </a:solidFill>
                <a:latin typeface="Roboto"/>
                <a:cs typeface="Roboto"/>
              </a:rPr>
              <a:t> </a:t>
            </a:r>
            <a:r>
              <a:rPr sz="1150" spc="-55" dirty="0">
                <a:solidFill>
                  <a:srgbClr val="374050"/>
                </a:solidFill>
                <a:latin typeface="Roboto"/>
                <a:cs typeface="Roboto"/>
              </a:rPr>
              <a:t>Error</a:t>
            </a:r>
            <a:r>
              <a:rPr sz="1150" spc="-15" dirty="0">
                <a:solidFill>
                  <a:srgbClr val="374050"/>
                </a:solidFill>
                <a:latin typeface="Roboto"/>
                <a:cs typeface="Roboto"/>
              </a:rPr>
              <a:t> </a:t>
            </a:r>
            <a:r>
              <a:rPr sz="1150" spc="-35" dirty="0">
                <a:solidFill>
                  <a:srgbClr val="374050"/>
                </a:solidFill>
                <a:latin typeface="Roboto"/>
                <a:cs typeface="Roboto"/>
              </a:rPr>
              <a:t>alert</a:t>
            </a:r>
            <a:r>
              <a:rPr sz="1150" spc="-15" dirty="0">
                <a:solidFill>
                  <a:srgbClr val="374050"/>
                </a:solidFill>
                <a:latin typeface="Roboto"/>
                <a:cs typeface="Roboto"/>
              </a:rPr>
              <a:t> </a:t>
            </a:r>
            <a:r>
              <a:rPr sz="1150" spc="-50" dirty="0">
                <a:solidFill>
                  <a:srgbClr val="374050"/>
                </a:solidFill>
                <a:latin typeface="Roboto"/>
                <a:cs typeface="Roboto"/>
              </a:rPr>
              <a:t>shown</a:t>
            </a:r>
            <a:endParaRPr sz="1150" dirty="0">
              <a:latin typeface="Roboto"/>
              <a:cs typeface="Roboto"/>
            </a:endParaRPr>
          </a:p>
        </p:txBody>
      </p:sp>
      <p:grpSp>
        <p:nvGrpSpPr>
          <p:cNvPr id="35" name="object 35"/>
          <p:cNvGrpSpPr/>
          <p:nvPr/>
        </p:nvGrpSpPr>
        <p:grpSpPr>
          <a:xfrm>
            <a:off x="6203950" y="1000123"/>
            <a:ext cx="5753100" cy="3409950"/>
            <a:chOff x="6210299" y="1295400"/>
            <a:chExt cx="5753100" cy="3409950"/>
          </a:xfrm>
        </p:grpSpPr>
        <p:pic>
          <p:nvPicPr>
            <p:cNvPr id="36" name="object 36"/>
            <p:cNvPicPr/>
            <p:nvPr/>
          </p:nvPicPr>
          <p:blipFill>
            <a:blip r:embed="rId11" cstate="print"/>
            <a:stretch>
              <a:fillRect/>
            </a:stretch>
          </p:blipFill>
          <p:spPr>
            <a:xfrm>
              <a:off x="6210299" y="1295400"/>
              <a:ext cx="5753099" cy="3409949"/>
            </a:xfrm>
            <a:prstGeom prst="rect">
              <a:avLst/>
            </a:prstGeom>
          </p:spPr>
        </p:pic>
        <p:sp>
          <p:nvSpPr>
            <p:cNvPr id="37" name="object 37"/>
            <p:cNvSpPr/>
            <p:nvPr/>
          </p:nvSpPr>
          <p:spPr>
            <a:xfrm>
              <a:off x="6362699" y="1828799"/>
              <a:ext cx="5448300" cy="2724150"/>
            </a:xfrm>
            <a:custGeom>
              <a:avLst/>
              <a:gdLst/>
              <a:ahLst/>
              <a:cxnLst/>
              <a:rect l="l" t="t" r="r" b="b"/>
              <a:pathLst>
                <a:path w="5448300" h="2724150">
                  <a:moveTo>
                    <a:pt x="5377102" y="2724149"/>
                  </a:moveTo>
                  <a:lnTo>
                    <a:pt x="71196" y="2724149"/>
                  </a:lnTo>
                  <a:lnTo>
                    <a:pt x="66240" y="2723661"/>
                  </a:lnTo>
                  <a:lnTo>
                    <a:pt x="29705" y="2708527"/>
                  </a:lnTo>
                  <a:lnTo>
                    <a:pt x="3884" y="2672487"/>
                  </a:lnTo>
                  <a:lnTo>
                    <a:pt x="0" y="2652952"/>
                  </a:lnTo>
                  <a:lnTo>
                    <a:pt x="0" y="2647949"/>
                  </a:lnTo>
                  <a:lnTo>
                    <a:pt x="0" y="71196"/>
                  </a:lnTo>
                  <a:lnTo>
                    <a:pt x="15621" y="29705"/>
                  </a:lnTo>
                  <a:lnTo>
                    <a:pt x="51660" y="3885"/>
                  </a:lnTo>
                  <a:lnTo>
                    <a:pt x="71196" y="0"/>
                  </a:lnTo>
                  <a:lnTo>
                    <a:pt x="5377102" y="0"/>
                  </a:lnTo>
                  <a:lnTo>
                    <a:pt x="5418594" y="15621"/>
                  </a:lnTo>
                  <a:lnTo>
                    <a:pt x="5444413" y="51661"/>
                  </a:lnTo>
                  <a:lnTo>
                    <a:pt x="5448299" y="71196"/>
                  </a:lnTo>
                  <a:lnTo>
                    <a:pt x="5448299" y="2652952"/>
                  </a:lnTo>
                  <a:lnTo>
                    <a:pt x="5432677" y="2694444"/>
                  </a:lnTo>
                  <a:lnTo>
                    <a:pt x="5396637" y="2720263"/>
                  </a:lnTo>
                  <a:lnTo>
                    <a:pt x="5382058" y="2723661"/>
                  </a:lnTo>
                  <a:lnTo>
                    <a:pt x="5377102" y="2724149"/>
                  </a:lnTo>
                  <a:close/>
                </a:path>
              </a:pathLst>
            </a:custGeom>
            <a:solidFill>
              <a:srgbClr val="FFFFFF"/>
            </a:solidFill>
          </p:spPr>
          <p:txBody>
            <a:bodyPr wrap="square" lIns="0" tIns="0" rIns="0" bIns="0" rtlCol="0"/>
            <a:lstStyle/>
            <a:p>
              <a:endParaRPr/>
            </a:p>
          </p:txBody>
        </p:sp>
        <p:pic>
          <p:nvPicPr>
            <p:cNvPr id="38" name="object 38"/>
            <p:cNvPicPr/>
            <p:nvPr/>
          </p:nvPicPr>
          <p:blipFill>
            <a:blip r:embed="rId12" cstate="print"/>
            <a:stretch>
              <a:fillRect/>
            </a:stretch>
          </p:blipFill>
          <p:spPr>
            <a:xfrm>
              <a:off x="6362699" y="1484634"/>
              <a:ext cx="214312" cy="191765"/>
            </a:xfrm>
            <a:prstGeom prst="rect">
              <a:avLst/>
            </a:prstGeom>
          </p:spPr>
        </p:pic>
      </p:grpSp>
      <p:sp>
        <p:nvSpPr>
          <p:cNvPr id="39" name="object 39"/>
          <p:cNvSpPr txBox="1"/>
          <p:nvPr/>
        </p:nvSpPr>
        <p:spPr>
          <a:xfrm>
            <a:off x="6638925" y="1196925"/>
            <a:ext cx="2987675" cy="282575"/>
          </a:xfrm>
          <a:prstGeom prst="rect">
            <a:avLst/>
          </a:prstGeom>
        </p:spPr>
        <p:txBody>
          <a:bodyPr vert="horz" wrap="square" lIns="0" tIns="17145" rIns="0" bIns="0" rtlCol="0">
            <a:spAutoFit/>
          </a:bodyPr>
          <a:lstStyle/>
          <a:p>
            <a:pPr marL="12700">
              <a:lnSpc>
                <a:spcPct val="100000"/>
              </a:lnSpc>
              <a:spcBef>
                <a:spcPts val="135"/>
              </a:spcBef>
            </a:pPr>
            <a:r>
              <a:rPr sz="1650" b="1" spc="-85" dirty="0">
                <a:solidFill>
                  <a:srgbClr val="055E45"/>
                </a:solidFill>
                <a:latin typeface="Roboto"/>
                <a:cs typeface="Roboto"/>
              </a:rPr>
              <a:t>Product</a:t>
            </a:r>
            <a:r>
              <a:rPr sz="1650" b="1" spc="-20" dirty="0">
                <a:solidFill>
                  <a:srgbClr val="055E45"/>
                </a:solidFill>
                <a:latin typeface="Roboto"/>
                <a:cs typeface="Roboto"/>
              </a:rPr>
              <a:t> </a:t>
            </a:r>
            <a:r>
              <a:rPr sz="1650" b="1" spc="-95" dirty="0">
                <a:solidFill>
                  <a:srgbClr val="055E45"/>
                </a:solidFill>
                <a:latin typeface="Roboto"/>
                <a:cs typeface="Roboto"/>
              </a:rPr>
              <a:t>Browsing</a:t>
            </a:r>
            <a:r>
              <a:rPr sz="1650" b="1" spc="-15" dirty="0">
                <a:solidFill>
                  <a:srgbClr val="055E45"/>
                </a:solidFill>
                <a:latin typeface="Roboto"/>
                <a:cs typeface="Roboto"/>
              </a:rPr>
              <a:t> </a:t>
            </a:r>
            <a:r>
              <a:rPr sz="1650" b="1" spc="-114" dirty="0">
                <a:solidFill>
                  <a:srgbClr val="055E45"/>
                </a:solidFill>
                <a:latin typeface="Roboto"/>
                <a:cs typeface="Roboto"/>
              </a:rPr>
              <a:t>&amp;</a:t>
            </a:r>
            <a:r>
              <a:rPr sz="1650" b="1" spc="-20" dirty="0">
                <a:solidFill>
                  <a:srgbClr val="055E45"/>
                </a:solidFill>
                <a:latin typeface="Roboto"/>
                <a:cs typeface="Roboto"/>
              </a:rPr>
              <a:t> </a:t>
            </a:r>
            <a:r>
              <a:rPr sz="1650" b="1" spc="-70" dirty="0">
                <a:solidFill>
                  <a:srgbClr val="055E45"/>
                </a:solidFill>
                <a:latin typeface="Roboto"/>
                <a:cs typeface="Roboto"/>
              </a:rPr>
              <a:t>Cart</a:t>
            </a:r>
            <a:r>
              <a:rPr sz="1650" b="1" spc="-15" dirty="0">
                <a:solidFill>
                  <a:srgbClr val="055E45"/>
                </a:solidFill>
                <a:latin typeface="Roboto"/>
                <a:cs typeface="Roboto"/>
              </a:rPr>
              <a:t> </a:t>
            </a:r>
            <a:r>
              <a:rPr sz="1650" b="1" spc="-75" dirty="0">
                <a:solidFill>
                  <a:srgbClr val="055E45"/>
                </a:solidFill>
                <a:latin typeface="Roboto"/>
                <a:cs typeface="Roboto"/>
              </a:rPr>
              <a:t>Workflow</a:t>
            </a:r>
            <a:endParaRPr sz="1650" dirty="0">
              <a:latin typeface="Roboto"/>
              <a:cs typeface="Roboto"/>
            </a:endParaRPr>
          </a:p>
        </p:txBody>
      </p:sp>
      <p:grpSp>
        <p:nvGrpSpPr>
          <p:cNvPr id="40" name="object 40"/>
          <p:cNvGrpSpPr/>
          <p:nvPr/>
        </p:nvGrpSpPr>
        <p:grpSpPr>
          <a:xfrm>
            <a:off x="6440127" y="1617265"/>
            <a:ext cx="5219700" cy="2457450"/>
            <a:chOff x="6476999" y="1943099"/>
            <a:chExt cx="5219700" cy="2457450"/>
          </a:xfrm>
        </p:grpSpPr>
        <p:pic>
          <p:nvPicPr>
            <p:cNvPr id="41" name="object 41"/>
            <p:cNvPicPr/>
            <p:nvPr/>
          </p:nvPicPr>
          <p:blipFill>
            <a:blip r:embed="rId13" cstate="print"/>
            <a:stretch>
              <a:fillRect/>
            </a:stretch>
          </p:blipFill>
          <p:spPr>
            <a:xfrm>
              <a:off x="9038431" y="2446337"/>
              <a:ext cx="96837" cy="111893"/>
            </a:xfrm>
            <a:prstGeom prst="rect">
              <a:avLst/>
            </a:prstGeom>
          </p:spPr>
        </p:pic>
        <p:pic>
          <p:nvPicPr>
            <p:cNvPr id="42" name="object 42"/>
            <p:cNvPicPr/>
            <p:nvPr/>
          </p:nvPicPr>
          <p:blipFill>
            <a:blip r:embed="rId14" cstate="print"/>
            <a:stretch>
              <a:fillRect/>
            </a:stretch>
          </p:blipFill>
          <p:spPr>
            <a:xfrm>
              <a:off x="6476999" y="3219449"/>
              <a:ext cx="114299" cy="114300"/>
            </a:xfrm>
            <a:prstGeom prst="rect">
              <a:avLst/>
            </a:prstGeom>
          </p:spPr>
        </p:pic>
        <p:pic>
          <p:nvPicPr>
            <p:cNvPr id="43" name="object 43"/>
            <p:cNvPicPr/>
            <p:nvPr/>
          </p:nvPicPr>
          <p:blipFill>
            <a:blip r:embed="rId14" cstate="print"/>
            <a:stretch>
              <a:fillRect/>
            </a:stretch>
          </p:blipFill>
          <p:spPr>
            <a:xfrm>
              <a:off x="6476999" y="3486149"/>
              <a:ext cx="114299" cy="114300"/>
            </a:xfrm>
            <a:prstGeom prst="rect">
              <a:avLst/>
            </a:prstGeom>
          </p:spPr>
        </p:pic>
        <p:pic>
          <p:nvPicPr>
            <p:cNvPr id="44" name="object 44"/>
            <p:cNvPicPr/>
            <p:nvPr/>
          </p:nvPicPr>
          <p:blipFill>
            <a:blip r:embed="rId14" cstate="print"/>
            <a:stretch>
              <a:fillRect/>
            </a:stretch>
          </p:blipFill>
          <p:spPr>
            <a:xfrm>
              <a:off x="6476999" y="3752849"/>
              <a:ext cx="114299" cy="114300"/>
            </a:xfrm>
            <a:prstGeom prst="rect">
              <a:avLst/>
            </a:prstGeom>
          </p:spPr>
        </p:pic>
        <p:pic>
          <p:nvPicPr>
            <p:cNvPr id="45" name="object 45"/>
            <p:cNvPicPr/>
            <p:nvPr/>
          </p:nvPicPr>
          <p:blipFill>
            <a:blip r:embed="rId14" cstate="print"/>
            <a:stretch>
              <a:fillRect/>
            </a:stretch>
          </p:blipFill>
          <p:spPr>
            <a:xfrm>
              <a:off x="6476999" y="4019549"/>
              <a:ext cx="114299" cy="114300"/>
            </a:xfrm>
            <a:prstGeom prst="rect">
              <a:avLst/>
            </a:prstGeom>
          </p:spPr>
        </p:pic>
        <p:pic>
          <p:nvPicPr>
            <p:cNvPr id="46" name="object 46"/>
            <p:cNvPicPr/>
            <p:nvPr/>
          </p:nvPicPr>
          <p:blipFill>
            <a:blip r:embed="rId14" cstate="print"/>
            <a:stretch>
              <a:fillRect/>
            </a:stretch>
          </p:blipFill>
          <p:spPr>
            <a:xfrm>
              <a:off x="6476999" y="4286249"/>
              <a:ext cx="114299" cy="114300"/>
            </a:xfrm>
            <a:prstGeom prst="rect">
              <a:avLst/>
            </a:prstGeom>
          </p:spPr>
        </p:pic>
        <p:pic>
          <p:nvPicPr>
            <p:cNvPr id="47" name="object 47"/>
            <p:cNvPicPr/>
            <p:nvPr/>
          </p:nvPicPr>
          <p:blipFill>
            <a:blip r:embed="rId15" cstate="print"/>
            <a:stretch>
              <a:fillRect/>
            </a:stretch>
          </p:blipFill>
          <p:spPr>
            <a:xfrm>
              <a:off x="7847647" y="2065972"/>
              <a:ext cx="78075" cy="135254"/>
            </a:xfrm>
            <a:prstGeom prst="rect">
              <a:avLst/>
            </a:prstGeom>
          </p:spPr>
        </p:pic>
        <p:sp>
          <p:nvSpPr>
            <p:cNvPr id="48" name="object 48"/>
            <p:cNvSpPr/>
            <p:nvPr/>
          </p:nvSpPr>
          <p:spPr>
            <a:xfrm>
              <a:off x="6896099" y="2124074"/>
              <a:ext cx="1962150" cy="19050"/>
            </a:xfrm>
            <a:custGeom>
              <a:avLst/>
              <a:gdLst/>
              <a:ahLst/>
              <a:cxnLst/>
              <a:rect l="l" t="t" r="r" b="b"/>
              <a:pathLst>
                <a:path w="1962150" h="19050">
                  <a:moveTo>
                    <a:pt x="1962149" y="19049"/>
                  </a:moveTo>
                  <a:lnTo>
                    <a:pt x="0" y="19049"/>
                  </a:lnTo>
                  <a:lnTo>
                    <a:pt x="0" y="0"/>
                  </a:lnTo>
                  <a:lnTo>
                    <a:pt x="1962149" y="0"/>
                  </a:lnTo>
                  <a:lnTo>
                    <a:pt x="1962149" y="19049"/>
                  </a:lnTo>
                  <a:close/>
                </a:path>
              </a:pathLst>
            </a:custGeom>
            <a:solidFill>
              <a:srgbClr val="6EE7B6"/>
            </a:solidFill>
          </p:spPr>
          <p:txBody>
            <a:bodyPr wrap="square" lIns="0" tIns="0" rIns="0" bIns="0" rtlCol="0"/>
            <a:lstStyle/>
            <a:p>
              <a:endParaRPr/>
            </a:p>
          </p:txBody>
        </p:sp>
        <p:pic>
          <p:nvPicPr>
            <p:cNvPr id="49" name="object 49"/>
            <p:cNvPicPr/>
            <p:nvPr/>
          </p:nvPicPr>
          <p:blipFill>
            <a:blip r:embed="rId16" cstate="print"/>
            <a:stretch>
              <a:fillRect/>
            </a:stretch>
          </p:blipFill>
          <p:spPr>
            <a:xfrm>
              <a:off x="10266997" y="2065972"/>
              <a:ext cx="78075" cy="135254"/>
            </a:xfrm>
            <a:prstGeom prst="rect">
              <a:avLst/>
            </a:prstGeom>
          </p:spPr>
        </p:pic>
        <p:sp>
          <p:nvSpPr>
            <p:cNvPr id="50" name="object 50"/>
            <p:cNvSpPr/>
            <p:nvPr/>
          </p:nvSpPr>
          <p:spPr>
            <a:xfrm>
              <a:off x="9315449" y="2124074"/>
              <a:ext cx="1962150" cy="19050"/>
            </a:xfrm>
            <a:custGeom>
              <a:avLst/>
              <a:gdLst/>
              <a:ahLst/>
              <a:cxnLst/>
              <a:rect l="l" t="t" r="r" b="b"/>
              <a:pathLst>
                <a:path w="1962150" h="19050">
                  <a:moveTo>
                    <a:pt x="1962149" y="19049"/>
                  </a:moveTo>
                  <a:lnTo>
                    <a:pt x="0" y="19049"/>
                  </a:lnTo>
                  <a:lnTo>
                    <a:pt x="0" y="0"/>
                  </a:lnTo>
                  <a:lnTo>
                    <a:pt x="1962149" y="0"/>
                  </a:lnTo>
                  <a:lnTo>
                    <a:pt x="1962149" y="19049"/>
                  </a:lnTo>
                  <a:close/>
                </a:path>
              </a:pathLst>
            </a:custGeom>
            <a:solidFill>
              <a:srgbClr val="6EE7B6"/>
            </a:solidFill>
          </p:spPr>
          <p:txBody>
            <a:bodyPr wrap="square" lIns="0" tIns="0" rIns="0" bIns="0" rtlCol="0"/>
            <a:lstStyle/>
            <a:p>
              <a:endParaRPr/>
            </a:p>
          </p:txBody>
        </p:sp>
        <p:pic>
          <p:nvPicPr>
            <p:cNvPr id="51" name="object 51"/>
            <p:cNvPicPr/>
            <p:nvPr/>
          </p:nvPicPr>
          <p:blipFill>
            <a:blip r:embed="rId17" cstate="print"/>
            <a:stretch>
              <a:fillRect/>
            </a:stretch>
          </p:blipFill>
          <p:spPr>
            <a:xfrm>
              <a:off x="7828627" y="2770822"/>
              <a:ext cx="78075" cy="135254"/>
            </a:xfrm>
            <a:prstGeom prst="rect">
              <a:avLst/>
            </a:prstGeom>
          </p:spPr>
        </p:pic>
        <p:sp>
          <p:nvSpPr>
            <p:cNvPr id="52" name="object 52"/>
            <p:cNvSpPr/>
            <p:nvPr/>
          </p:nvSpPr>
          <p:spPr>
            <a:xfrm>
              <a:off x="6896099" y="2828924"/>
              <a:ext cx="1962150" cy="19050"/>
            </a:xfrm>
            <a:custGeom>
              <a:avLst/>
              <a:gdLst/>
              <a:ahLst/>
              <a:cxnLst/>
              <a:rect l="l" t="t" r="r" b="b"/>
              <a:pathLst>
                <a:path w="1962150" h="19050">
                  <a:moveTo>
                    <a:pt x="1962149" y="19049"/>
                  </a:moveTo>
                  <a:lnTo>
                    <a:pt x="0" y="19049"/>
                  </a:lnTo>
                  <a:lnTo>
                    <a:pt x="0" y="0"/>
                  </a:lnTo>
                  <a:lnTo>
                    <a:pt x="1962149" y="0"/>
                  </a:lnTo>
                  <a:lnTo>
                    <a:pt x="1962149" y="19049"/>
                  </a:lnTo>
                  <a:close/>
                </a:path>
              </a:pathLst>
            </a:custGeom>
            <a:solidFill>
              <a:srgbClr val="6EE7B6"/>
            </a:solidFill>
          </p:spPr>
          <p:txBody>
            <a:bodyPr wrap="square" lIns="0" tIns="0" rIns="0" bIns="0" rtlCol="0"/>
            <a:lstStyle/>
            <a:p>
              <a:endParaRPr/>
            </a:p>
          </p:txBody>
        </p:sp>
        <p:pic>
          <p:nvPicPr>
            <p:cNvPr id="53" name="object 53"/>
            <p:cNvPicPr/>
            <p:nvPr/>
          </p:nvPicPr>
          <p:blipFill>
            <a:blip r:embed="rId18" cstate="print"/>
            <a:stretch>
              <a:fillRect/>
            </a:stretch>
          </p:blipFill>
          <p:spPr>
            <a:xfrm>
              <a:off x="10247976" y="2770822"/>
              <a:ext cx="78075" cy="135254"/>
            </a:xfrm>
            <a:prstGeom prst="rect">
              <a:avLst/>
            </a:prstGeom>
          </p:spPr>
        </p:pic>
        <p:sp>
          <p:nvSpPr>
            <p:cNvPr id="54" name="object 54"/>
            <p:cNvSpPr/>
            <p:nvPr/>
          </p:nvSpPr>
          <p:spPr>
            <a:xfrm>
              <a:off x="9315449" y="2828924"/>
              <a:ext cx="1962150" cy="19050"/>
            </a:xfrm>
            <a:custGeom>
              <a:avLst/>
              <a:gdLst/>
              <a:ahLst/>
              <a:cxnLst/>
              <a:rect l="l" t="t" r="r" b="b"/>
              <a:pathLst>
                <a:path w="1962150" h="19050">
                  <a:moveTo>
                    <a:pt x="1962149" y="19049"/>
                  </a:moveTo>
                  <a:lnTo>
                    <a:pt x="0" y="19049"/>
                  </a:lnTo>
                  <a:lnTo>
                    <a:pt x="0" y="0"/>
                  </a:lnTo>
                  <a:lnTo>
                    <a:pt x="1962149" y="0"/>
                  </a:lnTo>
                  <a:lnTo>
                    <a:pt x="1962149" y="19049"/>
                  </a:lnTo>
                  <a:close/>
                </a:path>
              </a:pathLst>
            </a:custGeom>
            <a:solidFill>
              <a:srgbClr val="6EE7B6"/>
            </a:solidFill>
          </p:spPr>
          <p:txBody>
            <a:bodyPr wrap="square" lIns="0" tIns="0" rIns="0" bIns="0" rtlCol="0"/>
            <a:lstStyle/>
            <a:p>
              <a:endParaRPr/>
            </a:p>
          </p:txBody>
        </p:sp>
        <p:sp>
          <p:nvSpPr>
            <p:cNvPr id="55" name="object 55"/>
            <p:cNvSpPr/>
            <p:nvPr/>
          </p:nvSpPr>
          <p:spPr>
            <a:xfrm>
              <a:off x="6476999" y="194309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6"/>
                  </a:lnTo>
                  <a:lnTo>
                    <a:pt x="914" y="209172"/>
                  </a:lnTo>
                  <a:lnTo>
                    <a:pt x="0" y="190499"/>
                  </a:lnTo>
                  <a:lnTo>
                    <a:pt x="228" y="181141"/>
                  </a:lnTo>
                  <a:lnTo>
                    <a:pt x="8200" y="135199"/>
                  </a:lnTo>
                  <a:lnTo>
                    <a:pt x="27095" y="92572"/>
                  </a:lnTo>
                  <a:lnTo>
                    <a:pt x="55796" y="55796"/>
                  </a:lnTo>
                  <a:lnTo>
                    <a:pt x="92572" y="27095"/>
                  </a:lnTo>
                  <a:lnTo>
                    <a:pt x="135199" y="8200"/>
                  </a:lnTo>
                  <a:lnTo>
                    <a:pt x="181141" y="228"/>
                  </a:lnTo>
                  <a:lnTo>
                    <a:pt x="190499" y="0"/>
                  </a:lnTo>
                  <a:lnTo>
                    <a:pt x="199858" y="228"/>
                  </a:lnTo>
                  <a:lnTo>
                    <a:pt x="245799" y="8200"/>
                  </a:lnTo>
                  <a:lnTo>
                    <a:pt x="288427" y="27095"/>
                  </a:lnTo>
                  <a:lnTo>
                    <a:pt x="325203" y="55796"/>
                  </a:lnTo>
                  <a:lnTo>
                    <a:pt x="353903" y="92572"/>
                  </a:lnTo>
                  <a:lnTo>
                    <a:pt x="372798" y="135199"/>
                  </a:lnTo>
                  <a:lnTo>
                    <a:pt x="380771" y="181141"/>
                  </a:lnTo>
                  <a:lnTo>
                    <a:pt x="380999" y="190499"/>
                  </a:lnTo>
                  <a:lnTo>
                    <a:pt x="380771" y="199858"/>
                  </a:lnTo>
                  <a:lnTo>
                    <a:pt x="372798" y="245799"/>
                  </a:lnTo>
                  <a:lnTo>
                    <a:pt x="353903" y="288427"/>
                  </a:lnTo>
                  <a:lnTo>
                    <a:pt x="325203" y="325203"/>
                  </a:lnTo>
                  <a:lnTo>
                    <a:pt x="288427" y="353904"/>
                  </a:lnTo>
                  <a:lnTo>
                    <a:pt x="245799"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56" name="object 56"/>
            <p:cNvPicPr/>
            <p:nvPr/>
          </p:nvPicPr>
          <p:blipFill>
            <a:blip r:embed="rId19" cstate="print"/>
            <a:stretch>
              <a:fillRect/>
            </a:stretch>
          </p:blipFill>
          <p:spPr>
            <a:xfrm>
              <a:off x="6591299" y="2066924"/>
              <a:ext cx="150227" cy="133350"/>
            </a:xfrm>
            <a:prstGeom prst="rect">
              <a:avLst/>
            </a:prstGeom>
          </p:spPr>
        </p:pic>
        <p:sp>
          <p:nvSpPr>
            <p:cNvPr id="57" name="object 57"/>
            <p:cNvSpPr/>
            <p:nvPr/>
          </p:nvSpPr>
          <p:spPr>
            <a:xfrm>
              <a:off x="8896349" y="1943099"/>
              <a:ext cx="381000" cy="381000"/>
            </a:xfrm>
            <a:custGeom>
              <a:avLst/>
              <a:gdLst/>
              <a:ahLst/>
              <a:cxnLst/>
              <a:rect l="l" t="t" r="r" b="b"/>
              <a:pathLst>
                <a:path w="381000" h="381000">
                  <a:moveTo>
                    <a:pt x="190499" y="380999"/>
                  </a:moveTo>
                  <a:lnTo>
                    <a:pt x="144200" y="375289"/>
                  </a:lnTo>
                  <a:lnTo>
                    <a:pt x="100696" y="358507"/>
                  </a:lnTo>
                  <a:lnTo>
                    <a:pt x="62574" y="331659"/>
                  </a:lnTo>
                  <a:lnTo>
                    <a:pt x="32103" y="296335"/>
                  </a:lnTo>
                  <a:lnTo>
                    <a:pt x="11129" y="254666"/>
                  </a:lnTo>
                  <a:lnTo>
                    <a:pt x="914" y="209172"/>
                  </a:lnTo>
                  <a:lnTo>
                    <a:pt x="0" y="190499"/>
                  </a:lnTo>
                  <a:lnTo>
                    <a:pt x="228" y="181141"/>
                  </a:lnTo>
                  <a:lnTo>
                    <a:pt x="8199" y="135199"/>
                  </a:lnTo>
                  <a:lnTo>
                    <a:pt x="27094" y="92572"/>
                  </a:lnTo>
                  <a:lnTo>
                    <a:pt x="55795" y="55796"/>
                  </a:lnTo>
                  <a:lnTo>
                    <a:pt x="92571" y="27095"/>
                  </a:lnTo>
                  <a:lnTo>
                    <a:pt x="135199" y="8200"/>
                  </a:lnTo>
                  <a:lnTo>
                    <a:pt x="181141" y="228"/>
                  </a:lnTo>
                  <a:lnTo>
                    <a:pt x="190499" y="0"/>
                  </a:lnTo>
                  <a:lnTo>
                    <a:pt x="199858" y="228"/>
                  </a:lnTo>
                  <a:lnTo>
                    <a:pt x="245798" y="8200"/>
                  </a:lnTo>
                  <a:lnTo>
                    <a:pt x="288426" y="27095"/>
                  </a:lnTo>
                  <a:lnTo>
                    <a:pt x="325202" y="55796"/>
                  </a:lnTo>
                  <a:lnTo>
                    <a:pt x="353902" y="92572"/>
                  </a:lnTo>
                  <a:lnTo>
                    <a:pt x="372797" y="135199"/>
                  </a:lnTo>
                  <a:lnTo>
                    <a:pt x="380770" y="181141"/>
                  </a:lnTo>
                  <a:lnTo>
                    <a:pt x="380999" y="190499"/>
                  </a:lnTo>
                  <a:lnTo>
                    <a:pt x="380770" y="199858"/>
                  </a:lnTo>
                  <a:lnTo>
                    <a:pt x="372798" y="245799"/>
                  </a:lnTo>
                  <a:lnTo>
                    <a:pt x="353902" y="288427"/>
                  </a:lnTo>
                  <a:lnTo>
                    <a:pt x="325202" y="325203"/>
                  </a:lnTo>
                  <a:lnTo>
                    <a:pt x="288426" y="353904"/>
                  </a:lnTo>
                  <a:lnTo>
                    <a:pt x="245798"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58" name="object 58"/>
            <p:cNvPicPr/>
            <p:nvPr/>
          </p:nvPicPr>
          <p:blipFill>
            <a:blip r:embed="rId20" cstate="print"/>
            <a:stretch>
              <a:fillRect/>
            </a:stretch>
          </p:blipFill>
          <p:spPr>
            <a:xfrm>
              <a:off x="9024341" y="2079426"/>
              <a:ext cx="129182" cy="108346"/>
            </a:xfrm>
            <a:prstGeom prst="rect">
              <a:avLst/>
            </a:prstGeom>
          </p:spPr>
        </p:pic>
        <p:sp>
          <p:nvSpPr>
            <p:cNvPr id="59" name="object 59"/>
            <p:cNvSpPr/>
            <p:nvPr/>
          </p:nvSpPr>
          <p:spPr>
            <a:xfrm>
              <a:off x="11315699" y="1943099"/>
              <a:ext cx="381000" cy="381000"/>
            </a:xfrm>
            <a:custGeom>
              <a:avLst/>
              <a:gdLst/>
              <a:ahLst/>
              <a:cxnLst/>
              <a:rect l="l" t="t" r="r" b="b"/>
              <a:pathLst>
                <a:path w="381000" h="381000">
                  <a:moveTo>
                    <a:pt x="190499" y="380999"/>
                  </a:moveTo>
                  <a:lnTo>
                    <a:pt x="144199" y="375289"/>
                  </a:lnTo>
                  <a:lnTo>
                    <a:pt x="100696" y="358507"/>
                  </a:lnTo>
                  <a:lnTo>
                    <a:pt x="62574" y="331659"/>
                  </a:lnTo>
                  <a:lnTo>
                    <a:pt x="32105" y="296335"/>
                  </a:lnTo>
                  <a:lnTo>
                    <a:pt x="11130" y="254666"/>
                  </a:lnTo>
                  <a:lnTo>
                    <a:pt x="914" y="209172"/>
                  </a:lnTo>
                  <a:lnTo>
                    <a:pt x="0" y="190499"/>
                  </a:lnTo>
                  <a:lnTo>
                    <a:pt x="228" y="181141"/>
                  </a:lnTo>
                  <a:lnTo>
                    <a:pt x="8200" y="135199"/>
                  </a:lnTo>
                  <a:lnTo>
                    <a:pt x="27095" y="92572"/>
                  </a:lnTo>
                  <a:lnTo>
                    <a:pt x="55795" y="55796"/>
                  </a:lnTo>
                  <a:lnTo>
                    <a:pt x="92571" y="27095"/>
                  </a:lnTo>
                  <a:lnTo>
                    <a:pt x="135198" y="8200"/>
                  </a:lnTo>
                  <a:lnTo>
                    <a:pt x="181141" y="228"/>
                  </a:lnTo>
                  <a:lnTo>
                    <a:pt x="190499" y="0"/>
                  </a:lnTo>
                  <a:lnTo>
                    <a:pt x="199858" y="228"/>
                  </a:lnTo>
                  <a:lnTo>
                    <a:pt x="245798" y="8200"/>
                  </a:lnTo>
                  <a:lnTo>
                    <a:pt x="288425" y="27095"/>
                  </a:lnTo>
                  <a:lnTo>
                    <a:pt x="325203" y="55796"/>
                  </a:lnTo>
                  <a:lnTo>
                    <a:pt x="353902" y="92572"/>
                  </a:lnTo>
                  <a:lnTo>
                    <a:pt x="372798" y="135199"/>
                  </a:lnTo>
                  <a:lnTo>
                    <a:pt x="380771" y="181141"/>
                  </a:lnTo>
                  <a:lnTo>
                    <a:pt x="380999" y="190499"/>
                  </a:lnTo>
                  <a:lnTo>
                    <a:pt x="380771" y="199858"/>
                  </a:lnTo>
                  <a:lnTo>
                    <a:pt x="372798" y="245799"/>
                  </a:lnTo>
                  <a:lnTo>
                    <a:pt x="353902" y="288427"/>
                  </a:lnTo>
                  <a:lnTo>
                    <a:pt x="325203" y="325203"/>
                  </a:lnTo>
                  <a:lnTo>
                    <a:pt x="288425" y="353904"/>
                  </a:lnTo>
                  <a:lnTo>
                    <a:pt x="245798"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60" name="object 60"/>
            <p:cNvPicPr/>
            <p:nvPr/>
          </p:nvPicPr>
          <p:blipFill>
            <a:blip r:embed="rId21" cstate="print"/>
            <a:stretch>
              <a:fillRect/>
            </a:stretch>
          </p:blipFill>
          <p:spPr>
            <a:xfrm>
              <a:off x="11449049" y="2075089"/>
              <a:ext cx="111608" cy="111633"/>
            </a:xfrm>
            <a:prstGeom prst="rect">
              <a:avLst/>
            </a:prstGeom>
          </p:spPr>
        </p:pic>
        <p:sp>
          <p:nvSpPr>
            <p:cNvPr id="61" name="object 61"/>
            <p:cNvSpPr/>
            <p:nvPr/>
          </p:nvSpPr>
          <p:spPr>
            <a:xfrm>
              <a:off x="6476999" y="264794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7"/>
                  </a:lnTo>
                  <a:lnTo>
                    <a:pt x="914" y="209172"/>
                  </a:lnTo>
                  <a:lnTo>
                    <a:pt x="0" y="190499"/>
                  </a:lnTo>
                  <a:lnTo>
                    <a:pt x="228" y="181141"/>
                  </a:lnTo>
                  <a:lnTo>
                    <a:pt x="8200" y="135199"/>
                  </a:lnTo>
                  <a:lnTo>
                    <a:pt x="27095" y="92572"/>
                  </a:lnTo>
                  <a:lnTo>
                    <a:pt x="55796" y="55796"/>
                  </a:lnTo>
                  <a:lnTo>
                    <a:pt x="92572" y="27095"/>
                  </a:lnTo>
                  <a:lnTo>
                    <a:pt x="135199" y="8200"/>
                  </a:lnTo>
                  <a:lnTo>
                    <a:pt x="181141" y="228"/>
                  </a:lnTo>
                  <a:lnTo>
                    <a:pt x="190499" y="0"/>
                  </a:lnTo>
                  <a:lnTo>
                    <a:pt x="199858" y="228"/>
                  </a:lnTo>
                  <a:lnTo>
                    <a:pt x="245799" y="8200"/>
                  </a:lnTo>
                  <a:lnTo>
                    <a:pt x="288427" y="27095"/>
                  </a:lnTo>
                  <a:lnTo>
                    <a:pt x="325203" y="55796"/>
                  </a:lnTo>
                  <a:lnTo>
                    <a:pt x="353903" y="92572"/>
                  </a:lnTo>
                  <a:lnTo>
                    <a:pt x="372798" y="135199"/>
                  </a:lnTo>
                  <a:lnTo>
                    <a:pt x="380771" y="181141"/>
                  </a:lnTo>
                  <a:lnTo>
                    <a:pt x="380999" y="190499"/>
                  </a:lnTo>
                  <a:lnTo>
                    <a:pt x="380771" y="199858"/>
                  </a:lnTo>
                  <a:lnTo>
                    <a:pt x="372798" y="245799"/>
                  </a:lnTo>
                  <a:lnTo>
                    <a:pt x="353903" y="288427"/>
                  </a:lnTo>
                  <a:lnTo>
                    <a:pt x="325203" y="325203"/>
                  </a:lnTo>
                  <a:lnTo>
                    <a:pt x="288427" y="353903"/>
                  </a:lnTo>
                  <a:lnTo>
                    <a:pt x="245799"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62" name="object 62"/>
            <p:cNvPicPr/>
            <p:nvPr/>
          </p:nvPicPr>
          <p:blipFill>
            <a:blip r:embed="rId22" cstate="print"/>
            <a:stretch>
              <a:fillRect/>
            </a:stretch>
          </p:blipFill>
          <p:spPr>
            <a:xfrm>
              <a:off x="6609533" y="2795476"/>
              <a:ext cx="115907" cy="83250"/>
            </a:xfrm>
            <a:prstGeom prst="rect">
              <a:avLst/>
            </a:prstGeom>
          </p:spPr>
        </p:pic>
        <p:sp>
          <p:nvSpPr>
            <p:cNvPr id="63" name="object 63"/>
            <p:cNvSpPr/>
            <p:nvPr/>
          </p:nvSpPr>
          <p:spPr>
            <a:xfrm>
              <a:off x="8896349" y="2647949"/>
              <a:ext cx="381000" cy="381000"/>
            </a:xfrm>
            <a:custGeom>
              <a:avLst/>
              <a:gdLst/>
              <a:ahLst/>
              <a:cxnLst/>
              <a:rect l="l" t="t" r="r" b="b"/>
              <a:pathLst>
                <a:path w="381000" h="381000">
                  <a:moveTo>
                    <a:pt x="190499" y="380999"/>
                  </a:moveTo>
                  <a:lnTo>
                    <a:pt x="144200" y="375289"/>
                  </a:lnTo>
                  <a:lnTo>
                    <a:pt x="100696" y="358507"/>
                  </a:lnTo>
                  <a:lnTo>
                    <a:pt x="62574" y="331659"/>
                  </a:lnTo>
                  <a:lnTo>
                    <a:pt x="32103" y="296335"/>
                  </a:lnTo>
                  <a:lnTo>
                    <a:pt x="11129" y="254667"/>
                  </a:lnTo>
                  <a:lnTo>
                    <a:pt x="914" y="209172"/>
                  </a:lnTo>
                  <a:lnTo>
                    <a:pt x="0" y="190499"/>
                  </a:lnTo>
                  <a:lnTo>
                    <a:pt x="228" y="181141"/>
                  </a:lnTo>
                  <a:lnTo>
                    <a:pt x="8199" y="135199"/>
                  </a:lnTo>
                  <a:lnTo>
                    <a:pt x="27094" y="92572"/>
                  </a:lnTo>
                  <a:lnTo>
                    <a:pt x="55795" y="55796"/>
                  </a:lnTo>
                  <a:lnTo>
                    <a:pt x="92571" y="27095"/>
                  </a:lnTo>
                  <a:lnTo>
                    <a:pt x="135199" y="8200"/>
                  </a:lnTo>
                  <a:lnTo>
                    <a:pt x="181141" y="228"/>
                  </a:lnTo>
                  <a:lnTo>
                    <a:pt x="190499" y="0"/>
                  </a:lnTo>
                  <a:lnTo>
                    <a:pt x="199858" y="228"/>
                  </a:lnTo>
                  <a:lnTo>
                    <a:pt x="245798" y="8200"/>
                  </a:lnTo>
                  <a:lnTo>
                    <a:pt x="288426" y="27095"/>
                  </a:lnTo>
                  <a:lnTo>
                    <a:pt x="325202" y="55796"/>
                  </a:lnTo>
                  <a:lnTo>
                    <a:pt x="353902" y="92572"/>
                  </a:lnTo>
                  <a:lnTo>
                    <a:pt x="372797" y="135199"/>
                  </a:lnTo>
                  <a:lnTo>
                    <a:pt x="380770" y="181141"/>
                  </a:lnTo>
                  <a:lnTo>
                    <a:pt x="380999" y="190499"/>
                  </a:lnTo>
                  <a:lnTo>
                    <a:pt x="380770" y="199858"/>
                  </a:lnTo>
                  <a:lnTo>
                    <a:pt x="372798" y="245799"/>
                  </a:lnTo>
                  <a:lnTo>
                    <a:pt x="353902" y="288427"/>
                  </a:lnTo>
                  <a:lnTo>
                    <a:pt x="325202" y="325203"/>
                  </a:lnTo>
                  <a:lnTo>
                    <a:pt x="288426" y="353903"/>
                  </a:lnTo>
                  <a:lnTo>
                    <a:pt x="245798"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64" name="object 64"/>
            <p:cNvPicPr/>
            <p:nvPr/>
          </p:nvPicPr>
          <p:blipFill>
            <a:blip r:embed="rId23" cstate="print"/>
            <a:stretch>
              <a:fillRect/>
            </a:stretch>
          </p:blipFill>
          <p:spPr>
            <a:xfrm>
              <a:off x="9010649" y="2771774"/>
              <a:ext cx="150175" cy="133349"/>
            </a:xfrm>
            <a:prstGeom prst="rect">
              <a:avLst/>
            </a:prstGeom>
          </p:spPr>
        </p:pic>
        <p:sp>
          <p:nvSpPr>
            <p:cNvPr id="65" name="object 65"/>
            <p:cNvSpPr/>
            <p:nvPr/>
          </p:nvSpPr>
          <p:spPr>
            <a:xfrm>
              <a:off x="11315699" y="2647949"/>
              <a:ext cx="381000" cy="381000"/>
            </a:xfrm>
            <a:custGeom>
              <a:avLst/>
              <a:gdLst/>
              <a:ahLst/>
              <a:cxnLst/>
              <a:rect l="l" t="t" r="r" b="b"/>
              <a:pathLst>
                <a:path w="381000" h="381000">
                  <a:moveTo>
                    <a:pt x="190499" y="380999"/>
                  </a:moveTo>
                  <a:lnTo>
                    <a:pt x="144199" y="375289"/>
                  </a:lnTo>
                  <a:lnTo>
                    <a:pt x="100696" y="358507"/>
                  </a:lnTo>
                  <a:lnTo>
                    <a:pt x="62574" y="331659"/>
                  </a:lnTo>
                  <a:lnTo>
                    <a:pt x="32105" y="296335"/>
                  </a:lnTo>
                  <a:lnTo>
                    <a:pt x="11130" y="254667"/>
                  </a:lnTo>
                  <a:lnTo>
                    <a:pt x="914" y="209172"/>
                  </a:lnTo>
                  <a:lnTo>
                    <a:pt x="0" y="190499"/>
                  </a:lnTo>
                  <a:lnTo>
                    <a:pt x="228" y="181141"/>
                  </a:lnTo>
                  <a:lnTo>
                    <a:pt x="8200" y="135199"/>
                  </a:lnTo>
                  <a:lnTo>
                    <a:pt x="27095" y="92572"/>
                  </a:lnTo>
                  <a:lnTo>
                    <a:pt x="55795" y="55796"/>
                  </a:lnTo>
                  <a:lnTo>
                    <a:pt x="92571" y="27095"/>
                  </a:lnTo>
                  <a:lnTo>
                    <a:pt x="135198" y="8200"/>
                  </a:lnTo>
                  <a:lnTo>
                    <a:pt x="181141" y="228"/>
                  </a:lnTo>
                  <a:lnTo>
                    <a:pt x="190499" y="0"/>
                  </a:lnTo>
                  <a:lnTo>
                    <a:pt x="199858" y="228"/>
                  </a:lnTo>
                  <a:lnTo>
                    <a:pt x="245798" y="8200"/>
                  </a:lnTo>
                  <a:lnTo>
                    <a:pt x="288425" y="27095"/>
                  </a:lnTo>
                  <a:lnTo>
                    <a:pt x="325203" y="55796"/>
                  </a:lnTo>
                  <a:lnTo>
                    <a:pt x="353902" y="92572"/>
                  </a:lnTo>
                  <a:lnTo>
                    <a:pt x="372798" y="135199"/>
                  </a:lnTo>
                  <a:lnTo>
                    <a:pt x="380771" y="181141"/>
                  </a:lnTo>
                  <a:lnTo>
                    <a:pt x="380999" y="190499"/>
                  </a:lnTo>
                  <a:lnTo>
                    <a:pt x="380771" y="199858"/>
                  </a:lnTo>
                  <a:lnTo>
                    <a:pt x="372798" y="245799"/>
                  </a:lnTo>
                  <a:lnTo>
                    <a:pt x="353902" y="288427"/>
                  </a:lnTo>
                  <a:lnTo>
                    <a:pt x="325203" y="325203"/>
                  </a:lnTo>
                  <a:lnTo>
                    <a:pt x="288425" y="353903"/>
                  </a:lnTo>
                  <a:lnTo>
                    <a:pt x="245798" y="372799"/>
                  </a:lnTo>
                  <a:lnTo>
                    <a:pt x="199858" y="380771"/>
                  </a:lnTo>
                  <a:lnTo>
                    <a:pt x="190499" y="380999"/>
                  </a:lnTo>
                  <a:close/>
                </a:path>
              </a:pathLst>
            </a:custGeom>
            <a:solidFill>
              <a:srgbClr val="D0FAE4"/>
            </a:solidFill>
          </p:spPr>
          <p:txBody>
            <a:bodyPr wrap="square" lIns="0" tIns="0" rIns="0" bIns="0" rtlCol="0"/>
            <a:lstStyle/>
            <a:p>
              <a:endParaRPr/>
            </a:p>
          </p:txBody>
        </p:sp>
        <p:pic>
          <p:nvPicPr>
            <p:cNvPr id="66" name="object 66"/>
            <p:cNvPicPr/>
            <p:nvPr/>
          </p:nvPicPr>
          <p:blipFill>
            <a:blip r:embed="rId24" cstate="print"/>
            <a:stretch>
              <a:fillRect/>
            </a:stretch>
          </p:blipFill>
          <p:spPr>
            <a:xfrm>
              <a:off x="11449049" y="2779939"/>
              <a:ext cx="114299" cy="114299"/>
            </a:xfrm>
            <a:prstGeom prst="rect">
              <a:avLst/>
            </a:prstGeom>
          </p:spPr>
        </p:pic>
      </p:grpSp>
      <p:sp>
        <p:nvSpPr>
          <p:cNvPr id="67" name="object 67"/>
          <p:cNvSpPr txBox="1"/>
          <p:nvPr/>
        </p:nvSpPr>
        <p:spPr>
          <a:xfrm>
            <a:off x="6621391" y="2848462"/>
            <a:ext cx="320357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DashboardController.initialize</a:t>
            </a:r>
            <a:r>
              <a:rPr sz="1150" spc="70" dirty="0">
                <a:solidFill>
                  <a:srgbClr val="374050"/>
                </a:solidFill>
                <a:latin typeface="Roboto"/>
                <a:cs typeface="Roboto"/>
              </a:rPr>
              <a:t> </a:t>
            </a:r>
            <a:r>
              <a:rPr sz="1150" spc="-55" dirty="0">
                <a:solidFill>
                  <a:srgbClr val="374050"/>
                </a:solidFill>
                <a:latin typeface="Roboto"/>
                <a:cs typeface="Roboto"/>
              </a:rPr>
              <a:t>loads</a:t>
            </a:r>
            <a:r>
              <a:rPr sz="1150" spc="70" dirty="0">
                <a:solidFill>
                  <a:srgbClr val="374050"/>
                </a:solidFill>
                <a:latin typeface="Roboto"/>
                <a:cs typeface="Roboto"/>
              </a:rPr>
              <a:t> </a:t>
            </a:r>
            <a:r>
              <a:rPr sz="1150" spc="-60" dirty="0">
                <a:solidFill>
                  <a:srgbClr val="374050"/>
                </a:solidFill>
                <a:latin typeface="Roboto"/>
                <a:cs typeface="Roboto"/>
              </a:rPr>
              <a:t>products</a:t>
            </a:r>
            <a:r>
              <a:rPr sz="1150" spc="70" dirty="0">
                <a:solidFill>
                  <a:srgbClr val="374050"/>
                </a:solidFill>
                <a:latin typeface="Roboto"/>
                <a:cs typeface="Roboto"/>
              </a:rPr>
              <a:t> </a:t>
            </a:r>
            <a:r>
              <a:rPr sz="1150" spc="-70" dirty="0">
                <a:solidFill>
                  <a:srgbClr val="374050"/>
                </a:solidFill>
                <a:latin typeface="Roboto"/>
                <a:cs typeface="Roboto"/>
              </a:rPr>
              <a:t>from</a:t>
            </a:r>
            <a:r>
              <a:rPr sz="1150" spc="70" dirty="0">
                <a:solidFill>
                  <a:srgbClr val="374050"/>
                </a:solidFill>
                <a:latin typeface="Roboto"/>
                <a:cs typeface="Roboto"/>
              </a:rPr>
              <a:t> </a:t>
            </a:r>
            <a:r>
              <a:rPr sz="1150" spc="-25" dirty="0">
                <a:solidFill>
                  <a:srgbClr val="374050"/>
                </a:solidFill>
                <a:latin typeface="Roboto"/>
                <a:cs typeface="Roboto"/>
              </a:rPr>
              <a:t>DB</a:t>
            </a:r>
            <a:endParaRPr sz="1150" dirty="0">
              <a:latin typeface="Roboto"/>
              <a:cs typeface="Roboto"/>
            </a:endParaRPr>
          </a:p>
        </p:txBody>
      </p:sp>
      <p:sp>
        <p:nvSpPr>
          <p:cNvPr id="68" name="object 68"/>
          <p:cNvSpPr txBox="1"/>
          <p:nvPr/>
        </p:nvSpPr>
        <p:spPr>
          <a:xfrm>
            <a:off x="6616700" y="3143248"/>
            <a:ext cx="3907154"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15" dirty="0">
                <a:solidFill>
                  <a:srgbClr val="374050"/>
                </a:solidFill>
                <a:latin typeface="Roboto"/>
                <a:cs typeface="Roboto"/>
              </a:rPr>
              <a:t> </a:t>
            </a:r>
            <a:r>
              <a:rPr sz="1150" spc="-50" dirty="0">
                <a:solidFill>
                  <a:srgbClr val="374050"/>
                </a:solidFill>
                <a:latin typeface="Roboto"/>
                <a:cs typeface="Roboto"/>
              </a:rPr>
              <a:t>clicks</a:t>
            </a:r>
            <a:r>
              <a:rPr sz="1150" spc="20" dirty="0">
                <a:solidFill>
                  <a:srgbClr val="374050"/>
                </a:solidFill>
                <a:latin typeface="Roboto"/>
                <a:cs typeface="Roboto"/>
              </a:rPr>
              <a:t> </a:t>
            </a:r>
            <a:r>
              <a:rPr sz="1150" spc="-60" dirty="0">
                <a:solidFill>
                  <a:srgbClr val="374050"/>
                </a:solidFill>
                <a:latin typeface="Roboto"/>
                <a:cs typeface="Roboto"/>
              </a:rPr>
              <a:t>category</a:t>
            </a:r>
            <a:r>
              <a:rPr sz="1150" spc="15" dirty="0">
                <a:solidFill>
                  <a:srgbClr val="374050"/>
                </a:solidFill>
                <a:latin typeface="Roboto"/>
                <a:cs typeface="Roboto"/>
              </a:rPr>
              <a:t> </a:t>
            </a:r>
            <a:r>
              <a:rPr sz="950" spc="95" dirty="0">
                <a:solidFill>
                  <a:srgbClr val="374050"/>
                </a:solidFill>
                <a:latin typeface="Arial"/>
                <a:cs typeface="Arial"/>
              </a:rPr>
              <a:t>→</a:t>
            </a:r>
            <a:r>
              <a:rPr sz="950" spc="40" dirty="0">
                <a:solidFill>
                  <a:srgbClr val="374050"/>
                </a:solidFill>
                <a:latin typeface="Arial"/>
                <a:cs typeface="Arial"/>
              </a:rPr>
              <a:t> </a:t>
            </a:r>
            <a:r>
              <a:rPr sz="1150" spc="-55" dirty="0">
                <a:solidFill>
                  <a:srgbClr val="374050"/>
                </a:solidFill>
                <a:latin typeface="Roboto"/>
                <a:cs typeface="Roboto"/>
              </a:rPr>
              <a:t>handleCategoryLinkAction</a:t>
            </a:r>
            <a:r>
              <a:rPr sz="1150" spc="15" dirty="0">
                <a:solidFill>
                  <a:srgbClr val="374050"/>
                </a:solidFill>
                <a:latin typeface="Roboto"/>
                <a:cs typeface="Roboto"/>
              </a:rPr>
              <a:t> </a:t>
            </a:r>
            <a:r>
              <a:rPr sz="1150" spc="-40" dirty="0">
                <a:solidFill>
                  <a:srgbClr val="374050"/>
                </a:solidFill>
                <a:latin typeface="Roboto"/>
                <a:cs typeface="Roboto"/>
              </a:rPr>
              <a:t>filters</a:t>
            </a:r>
            <a:r>
              <a:rPr sz="1150" spc="20" dirty="0">
                <a:solidFill>
                  <a:srgbClr val="374050"/>
                </a:solidFill>
                <a:latin typeface="Roboto"/>
                <a:cs typeface="Roboto"/>
              </a:rPr>
              <a:t> </a:t>
            </a:r>
            <a:r>
              <a:rPr sz="1150" spc="-40" dirty="0">
                <a:solidFill>
                  <a:srgbClr val="374050"/>
                </a:solidFill>
                <a:latin typeface="Roboto"/>
                <a:cs typeface="Roboto"/>
              </a:rPr>
              <a:t>products</a:t>
            </a:r>
            <a:endParaRPr sz="1150" dirty="0">
              <a:latin typeface="Roboto"/>
              <a:cs typeface="Roboto"/>
            </a:endParaRPr>
          </a:p>
        </p:txBody>
      </p:sp>
      <p:sp>
        <p:nvSpPr>
          <p:cNvPr id="69" name="object 69"/>
          <p:cNvSpPr txBox="1"/>
          <p:nvPr/>
        </p:nvSpPr>
        <p:spPr>
          <a:xfrm>
            <a:off x="6629175" y="3423256"/>
            <a:ext cx="325818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15" dirty="0">
                <a:solidFill>
                  <a:srgbClr val="374050"/>
                </a:solidFill>
                <a:latin typeface="Roboto"/>
                <a:cs typeface="Roboto"/>
              </a:rPr>
              <a:t> </a:t>
            </a:r>
            <a:r>
              <a:rPr sz="1150" spc="-50" dirty="0">
                <a:solidFill>
                  <a:srgbClr val="374050"/>
                </a:solidFill>
                <a:latin typeface="Roboto"/>
                <a:cs typeface="Roboto"/>
              </a:rPr>
              <a:t>clicks</a:t>
            </a:r>
            <a:r>
              <a:rPr sz="1150" spc="15" dirty="0">
                <a:solidFill>
                  <a:srgbClr val="374050"/>
                </a:solidFill>
                <a:latin typeface="Roboto"/>
                <a:cs typeface="Roboto"/>
              </a:rPr>
              <a:t> </a:t>
            </a:r>
            <a:r>
              <a:rPr sz="1150" spc="-80" dirty="0">
                <a:solidFill>
                  <a:srgbClr val="374050"/>
                </a:solidFill>
                <a:latin typeface="Roboto"/>
                <a:cs typeface="Roboto"/>
              </a:rPr>
              <a:t>"Add</a:t>
            </a:r>
            <a:r>
              <a:rPr sz="1150" spc="15" dirty="0">
                <a:solidFill>
                  <a:srgbClr val="374050"/>
                </a:solidFill>
                <a:latin typeface="Roboto"/>
                <a:cs typeface="Roboto"/>
              </a:rPr>
              <a:t> </a:t>
            </a:r>
            <a:r>
              <a:rPr sz="1150" spc="-60" dirty="0">
                <a:solidFill>
                  <a:srgbClr val="374050"/>
                </a:solidFill>
                <a:latin typeface="Roboto"/>
                <a:cs typeface="Roboto"/>
              </a:rPr>
              <a:t>to</a:t>
            </a:r>
            <a:r>
              <a:rPr sz="1150" spc="15" dirty="0">
                <a:solidFill>
                  <a:srgbClr val="374050"/>
                </a:solidFill>
                <a:latin typeface="Roboto"/>
                <a:cs typeface="Roboto"/>
              </a:rPr>
              <a:t> </a:t>
            </a:r>
            <a:r>
              <a:rPr sz="1150" spc="-50" dirty="0">
                <a:solidFill>
                  <a:srgbClr val="374050"/>
                </a:solidFill>
                <a:latin typeface="Roboto"/>
                <a:cs typeface="Roboto"/>
              </a:rPr>
              <a:t>Cart"</a:t>
            </a:r>
            <a:r>
              <a:rPr sz="1150" spc="20" dirty="0">
                <a:solidFill>
                  <a:srgbClr val="374050"/>
                </a:solidFill>
                <a:latin typeface="Roboto"/>
                <a:cs typeface="Roboto"/>
              </a:rPr>
              <a:t> </a:t>
            </a:r>
            <a:r>
              <a:rPr sz="950" spc="95" dirty="0">
                <a:solidFill>
                  <a:srgbClr val="374050"/>
                </a:solidFill>
                <a:latin typeface="Arial"/>
                <a:cs typeface="Arial"/>
              </a:rPr>
              <a:t>→</a:t>
            </a:r>
            <a:r>
              <a:rPr sz="950" spc="35" dirty="0">
                <a:solidFill>
                  <a:srgbClr val="374050"/>
                </a:solidFill>
                <a:latin typeface="Arial"/>
                <a:cs typeface="Arial"/>
              </a:rPr>
              <a:t> </a:t>
            </a:r>
            <a:r>
              <a:rPr sz="1150" spc="-60" dirty="0">
                <a:solidFill>
                  <a:srgbClr val="374050"/>
                </a:solidFill>
                <a:latin typeface="Roboto"/>
                <a:cs typeface="Roboto"/>
              </a:rPr>
              <a:t>createProductCard's</a:t>
            </a:r>
            <a:r>
              <a:rPr sz="1150" spc="15" dirty="0">
                <a:solidFill>
                  <a:srgbClr val="374050"/>
                </a:solidFill>
                <a:latin typeface="Roboto"/>
                <a:cs typeface="Roboto"/>
              </a:rPr>
              <a:t> </a:t>
            </a:r>
            <a:r>
              <a:rPr sz="1150" spc="-25" dirty="0">
                <a:solidFill>
                  <a:srgbClr val="374050"/>
                </a:solidFill>
                <a:latin typeface="Roboto"/>
                <a:cs typeface="Roboto"/>
              </a:rPr>
              <a:t>action</a:t>
            </a:r>
            <a:endParaRPr sz="1150" dirty="0">
              <a:latin typeface="Roboto"/>
              <a:cs typeface="Roboto"/>
            </a:endParaRPr>
          </a:p>
        </p:txBody>
      </p:sp>
      <p:sp>
        <p:nvSpPr>
          <p:cNvPr id="70" name="object 70"/>
          <p:cNvSpPr txBox="1"/>
          <p:nvPr/>
        </p:nvSpPr>
        <p:spPr>
          <a:xfrm>
            <a:off x="6616700" y="3660848"/>
            <a:ext cx="338264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ShoppingCartManager.getInstance().addProduct()</a:t>
            </a:r>
            <a:r>
              <a:rPr sz="1150" spc="160" dirty="0">
                <a:solidFill>
                  <a:srgbClr val="374050"/>
                </a:solidFill>
                <a:latin typeface="Roboto"/>
                <a:cs typeface="Roboto"/>
              </a:rPr>
              <a:t> </a:t>
            </a:r>
            <a:r>
              <a:rPr sz="1150" spc="-30" dirty="0">
                <a:solidFill>
                  <a:srgbClr val="374050"/>
                </a:solidFill>
                <a:latin typeface="Roboto"/>
                <a:cs typeface="Roboto"/>
              </a:rPr>
              <a:t>called</a:t>
            </a:r>
            <a:endParaRPr sz="1150" dirty="0">
              <a:latin typeface="Roboto"/>
              <a:cs typeface="Roboto"/>
            </a:endParaRPr>
          </a:p>
        </p:txBody>
      </p:sp>
      <p:sp>
        <p:nvSpPr>
          <p:cNvPr id="71" name="object 71"/>
          <p:cNvSpPr txBox="1"/>
          <p:nvPr/>
        </p:nvSpPr>
        <p:spPr>
          <a:xfrm>
            <a:off x="6616700" y="3905547"/>
            <a:ext cx="152273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Confirmation</a:t>
            </a:r>
            <a:r>
              <a:rPr sz="1150" spc="-15" dirty="0">
                <a:solidFill>
                  <a:srgbClr val="374050"/>
                </a:solidFill>
                <a:latin typeface="Roboto"/>
                <a:cs typeface="Roboto"/>
              </a:rPr>
              <a:t> </a:t>
            </a:r>
            <a:r>
              <a:rPr sz="1150" spc="-35" dirty="0">
                <a:solidFill>
                  <a:srgbClr val="374050"/>
                </a:solidFill>
                <a:latin typeface="Roboto"/>
                <a:cs typeface="Roboto"/>
              </a:rPr>
              <a:t>alert</a:t>
            </a:r>
            <a:r>
              <a:rPr sz="1150" spc="-15" dirty="0">
                <a:solidFill>
                  <a:srgbClr val="374050"/>
                </a:solidFill>
                <a:latin typeface="Roboto"/>
                <a:cs typeface="Roboto"/>
              </a:rPr>
              <a:t> </a:t>
            </a:r>
            <a:r>
              <a:rPr sz="1150" spc="-45" dirty="0">
                <a:solidFill>
                  <a:srgbClr val="374050"/>
                </a:solidFill>
                <a:latin typeface="Roboto"/>
                <a:cs typeface="Roboto"/>
              </a:rPr>
              <a:t>shown</a:t>
            </a:r>
            <a:endParaRPr sz="1150" dirty="0">
              <a:latin typeface="Roboto"/>
              <a:cs typeface="Roboto"/>
            </a:endParaRPr>
          </a:p>
        </p:txBody>
      </p:sp>
      <p:grpSp>
        <p:nvGrpSpPr>
          <p:cNvPr id="72" name="object 72"/>
          <p:cNvGrpSpPr/>
          <p:nvPr/>
        </p:nvGrpSpPr>
        <p:grpSpPr>
          <a:xfrm>
            <a:off x="215900" y="4452268"/>
            <a:ext cx="5753100" cy="2356121"/>
            <a:chOff x="228599" y="4933950"/>
            <a:chExt cx="5753100" cy="2781300"/>
          </a:xfrm>
        </p:grpSpPr>
        <p:pic>
          <p:nvPicPr>
            <p:cNvPr id="73" name="object 73"/>
            <p:cNvPicPr/>
            <p:nvPr/>
          </p:nvPicPr>
          <p:blipFill>
            <a:blip r:embed="rId25" cstate="print"/>
            <a:stretch>
              <a:fillRect/>
            </a:stretch>
          </p:blipFill>
          <p:spPr>
            <a:xfrm>
              <a:off x="228599" y="4933950"/>
              <a:ext cx="5753099" cy="2781299"/>
            </a:xfrm>
            <a:prstGeom prst="rect">
              <a:avLst/>
            </a:prstGeom>
          </p:spPr>
        </p:pic>
        <p:sp>
          <p:nvSpPr>
            <p:cNvPr id="74" name="object 74"/>
            <p:cNvSpPr/>
            <p:nvPr/>
          </p:nvSpPr>
          <p:spPr>
            <a:xfrm>
              <a:off x="380999" y="5467349"/>
              <a:ext cx="5448300" cy="1828800"/>
            </a:xfrm>
            <a:custGeom>
              <a:avLst/>
              <a:gdLst/>
              <a:ahLst/>
              <a:cxnLst/>
              <a:rect l="l" t="t" r="r" b="b"/>
              <a:pathLst>
                <a:path w="5448300" h="1828800">
                  <a:moveTo>
                    <a:pt x="5377102" y="1828799"/>
                  </a:moveTo>
                  <a:lnTo>
                    <a:pt x="71196" y="1828799"/>
                  </a:lnTo>
                  <a:lnTo>
                    <a:pt x="66241" y="1828311"/>
                  </a:lnTo>
                  <a:lnTo>
                    <a:pt x="29705" y="1813176"/>
                  </a:lnTo>
                  <a:lnTo>
                    <a:pt x="3885" y="1777137"/>
                  </a:lnTo>
                  <a:lnTo>
                    <a:pt x="0" y="1757602"/>
                  </a:lnTo>
                  <a:lnTo>
                    <a:pt x="0" y="1752599"/>
                  </a:lnTo>
                  <a:lnTo>
                    <a:pt x="0" y="71196"/>
                  </a:lnTo>
                  <a:lnTo>
                    <a:pt x="15621" y="29704"/>
                  </a:lnTo>
                  <a:lnTo>
                    <a:pt x="51661" y="3885"/>
                  </a:lnTo>
                  <a:lnTo>
                    <a:pt x="71196" y="0"/>
                  </a:lnTo>
                  <a:lnTo>
                    <a:pt x="5377102" y="0"/>
                  </a:lnTo>
                  <a:lnTo>
                    <a:pt x="5418593" y="15621"/>
                  </a:lnTo>
                  <a:lnTo>
                    <a:pt x="5444413" y="51660"/>
                  </a:lnTo>
                  <a:lnTo>
                    <a:pt x="5448299" y="71196"/>
                  </a:lnTo>
                  <a:lnTo>
                    <a:pt x="5448299" y="1757602"/>
                  </a:lnTo>
                  <a:lnTo>
                    <a:pt x="5432677" y="1799094"/>
                  </a:lnTo>
                  <a:lnTo>
                    <a:pt x="5396636" y="1824913"/>
                  </a:lnTo>
                  <a:lnTo>
                    <a:pt x="5382057" y="1828311"/>
                  </a:lnTo>
                  <a:lnTo>
                    <a:pt x="5377102" y="1828799"/>
                  </a:lnTo>
                  <a:close/>
                </a:path>
              </a:pathLst>
            </a:custGeom>
            <a:solidFill>
              <a:srgbClr val="FFFFFF"/>
            </a:solidFill>
          </p:spPr>
          <p:txBody>
            <a:bodyPr wrap="square" lIns="0" tIns="0" rIns="0" bIns="0" rtlCol="0"/>
            <a:lstStyle/>
            <a:p>
              <a:endParaRPr/>
            </a:p>
          </p:txBody>
        </p:sp>
        <p:pic>
          <p:nvPicPr>
            <p:cNvPr id="75" name="object 75"/>
            <p:cNvPicPr/>
            <p:nvPr/>
          </p:nvPicPr>
          <p:blipFill>
            <a:blip r:embed="rId26" cstate="print"/>
            <a:stretch>
              <a:fillRect/>
            </a:stretch>
          </p:blipFill>
          <p:spPr>
            <a:xfrm>
              <a:off x="380999" y="5124449"/>
              <a:ext cx="212183" cy="190499"/>
            </a:xfrm>
            <a:prstGeom prst="rect">
              <a:avLst/>
            </a:prstGeom>
          </p:spPr>
        </p:pic>
      </p:grpSp>
      <p:sp>
        <p:nvSpPr>
          <p:cNvPr id="76" name="object 76"/>
          <p:cNvSpPr txBox="1"/>
          <p:nvPr/>
        </p:nvSpPr>
        <p:spPr>
          <a:xfrm>
            <a:off x="658812" y="4538159"/>
            <a:ext cx="1976755" cy="282575"/>
          </a:xfrm>
          <a:prstGeom prst="rect">
            <a:avLst/>
          </a:prstGeom>
        </p:spPr>
        <p:txBody>
          <a:bodyPr vert="horz" wrap="square" lIns="0" tIns="17145" rIns="0" bIns="0" rtlCol="0">
            <a:spAutoFit/>
          </a:bodyPr>
          <a:lstStyle/>
          <a:p>
            <a:pPr marL="12700">
              <a:lnSpc>
                <a:spcPct val="100000"/>
              </a:lnSpc>
              <a:spcBef>
                <a:spcPts val="135"/>
              </a:spcBef>
            </a:pPr>
            <a:r>
              <a:rPr sz="1650" b="1" spc="-85" dirty="0">
                <a:solidFill>
                  <a:srgbClr val="5B20B5"/>
                </a:solidFill>
                <a:latin typeface="Roboto"/>
                <a:cs typeface="Roboto"/>
              </a:rPr>
              <a:t>Viewing</a:t>
            </a:r>
            <a:r>
              <a:rPr sz="1650" b="1" spc="-15" dirty="0">
                <a:solidFill>
                  <a:srgbClr val="5B20B5"/>
                </a:solidFill>
                <a:latin typeface="Roboto"/>
                <a:cs typeface="Roboto"/>
              </a:rPr>
              <a:t> </a:t>
            </a:r>
            <a:r>
              <a:rPr sz="1650" b="1" spc="-70" dirty="0">
                <a:solidFill>
                  <a:srgbClr val="5B20B5"/>
                </a:solidFill>
                <a:latin typeface="Roboto"/>
                <a:cs typeface="Roboto"/>
              </a:rPr>
              <a:t>Cart</a:t>
            </a:r>
            <a:r>
              <a:rPr sz="1650" b="1" spc="-10" dirty="0">
                <a:solidFill>
                  <a:srgbClr val="5B20B5"/>
                </a:solidFill>
                <a:latin typeface="Roboto"/>
                <a:cs typeface="Roboto"/>
              </a:rPr>
              <a:t> </a:t>
            </a:r>
            <a:r>
              <a:rPr sz="1650" b="1" spc="-80" dirty="0">
                <a:solidFill>
                  <a:srgbClr val="5B20B5"/>
                </a:solidFill>
                <a:latin typeface="Roboto"/>
                <a:cs typeface="Roboto"/>
              </a:rPr>
              <a:t>Workflow</a:t>
            </a:r>
            <a:endParaRPr sz="1650" dirty="0">
              <a:latin typeface="Roboto"/>
              <a:cs typeface="Roboto"/>
            </a:endParaRPr>
          </a:p>
        </p:txBody>
      </p:sp>
      <p:grpSp>
        <p:nvGrpSpPr>
          <p:cNvPr id="77" name="object 77"/>
          <p:cNvGrpSpPr/>
          <p:nvPr/>
        </p:nvGrpSpPr>
        <p:grpSpPr>
          <a:xfrm>
            <a:off x="426035" y="4922389"/>
            <a:ext cx="5219700" cy="1339921"/>
            <a:chOff x="495300" y="5581649"/>
            <a:chExt cx="5219700" cy="1562100"/>
          </a:xfrm>
        </p:grpSpPr>
        <p:pic>
          <p:nvPicPr>
            <p:cNvPr id="78" name="object 78"/>
            <p:cNvPicPr/>
            <p:nvPr/>
          </p:nvPicPr>
          <p:blipFill>
            <a:blip r:embed="rId27" cstate="print"/>
            <a:stretch>
              <a:fillRect/>
            </a:stretch>
          </p:blipFill>
          <p:spPr>
            <a:xfrm>
              <a:off x="495300" y="6229349"/>
              <a:ext cx="114299" cy="114300"/>
            </a:xfrm>
            <a:prstGeom prst="rect">
              <a:avLst/>
            </a:prstGeom>
          </p:spPr>
        </p:pic>
        <p:pic>
          <p:nvPicPr>
            <p:cNvPr id="79" name="object 79"/>
            <p:cNvPicPr/>
            <p:nvPr/>
          </p:nvPicPr>
          <p:blipFill>
            <a:blip r:embed="rId27" cstate="print"/>
            <a:stretch>
              <a:fillRect/>
            </a:stretch>
          </p:blipFill>
          <p:spPr>
            <a:xfrm>
              <a:off x="495300" y="6496049"/>
              <a:ext cx="114299" cy="114300"/>
            </a:xfrm>
            <a:prstGeom prst="rect">
              <a:avLst/>
            </a:prstGeom>
          </p:spPr>
        </p:pic>
        <p:pic>
          <p:nvPicPr>
            <p:cNvPr id="80" name="object 80"/>
            <p:cNvPicPr/>
            <p:nvPr/>
          </p:nvPicPr>
          <p:blipFill>
            <a:blip r:embed="rId27" cstate="print"/>
            <a:stretch>
              <a:fillRect/>
            </a:stretch>
          </p:blipFill>
          <p:spPr>
            <a:xfrm>
              <a:off x="495300" y="6762749"/>
              <a:ext cx="114299" cy="114300"/>
            </a:xfrm>
            <a:prstGeom prst="rect">
              <a:avLst/>
            </a:prstGeom>
          </p:spPr>
        </p:pic>
        <p:pic>
          <p:nvPicPr>
            <p:cNvPr id="81" name="object 81"/>
            <p:cNvPicPr/>
            <p:nvPr/>
          </p:nvPicPr>
          <p:blipFill>
            <a:blip r:embed="rId27" cstate="print"/>
            <a:stretch>
              <a:fillRect/>
            </a:stretch>
          </p:blipFill>
          <p:spPr>
            <a:xfrm>
              <a:off x="495300" y="7029449"/>
              <a:ext cx="114299" cy="114300"/>
            </a:xfrm>
            <a:prstGeom prst="rect">
              <a:avLst/>
            </a:prstGeom>
          </p:spPr>
        </p:pic>
        <p:pic>
          <p:nvPicPr>
            <p:cNvPr id="82" name="object 82"/>
            <p:cNvPicPr/>
            <p:nvPr/>
          </p:nvPicPr>
          <p:blipFill>
            <a:blip r:embed="rId28" cstate="print"/>
            <a:stretch>
              <a:fillRect/>
            </a:stretch>
          </p:blipFill>
          <p:spPr>
            <a:xfrm>
              <a:off x="1884997" y="5742622"/>
              <a:ext cx="78075" cy="135254"/>
            </a:xfrm>
            <a:prstGeom prst="rect">
              <a:avLst/>
            </a:prstGeom>
          </p:spPr>
        </p:pic>
        <p:sp>
          <p:nvSpPr>
            <p:cNvPr id="83" name="object 83"/>
            <p:cNvSpPr/>
            <p:nvPr/>
          </p:nvSpPr>
          <p:spPr>
            <a:xfrm>
              <a:off x="990599" y="5800724"/>
              <a:ext cx="1847850" cy="19050"/>
            </a:xfrm>
            <a:custGeom>
              <a:avLst/>
              <a:gdLst/>
              <a:ahLst/>
              <a:cxnLst/>
              <a:rect l="l" t="t" r="r" b="b"/>
              <a:pathLst>
                <a:path w="1847850" h="19050">
                  <a:moveTo>
                    <a:pt x="1847849" y="19049"/>
                  </a:moveTo>
                  <a:lnTo>
                    <a:pt x="0" y="19049"/>
                  </a:lnTo>
                  <a:lnTo>
                    <a:pt x="0" y="0"/>
                  </a:lnTo>
                  <a:lnTo>
                    <a:pt x="1847849" y="0"/>
                  </a:lnTo>
                  <a:lnTo>
                    <a:pt x="1847849" y="19049"/>
                  </a:lnTo>
                  <a:close/>
                </a:path>
              </a:pathLst>
            </a:custGeom>
            <a:solidFill>
              <a:srgbClr val="C3B4FD"/>
            </a:solidFill>
          </p:spPr>
          <p:txBody>
            <a:bodyPr wrap="square" lIns="0" tIns="0" rIns="0" bIns="0" rtlCol="0"/>
            <a:lstStyle/>
            <a:p>
              <a:endParaRPr/>
            </a:p>
          </p:txBody>
        </p:sp>
        <p:pic>
          <p:nvPicPr>
            <p:cNvPr id="84" name="object 84"/>
            <p:cNvPicPr/>
            <p:nvPr/>
          </p:nvPicPr>
          <p:blipFill>
            <a:blip r:embed="rId28" cstate="print"/>
            <a:stretch>
              <a:fillRect/>
            </a:stretch>
          </p:blipFill>
          <p:spPr>
            <a:xfrm>
              <a:off x="4266247" y="5742622"/>
              <a:ext cx="78075" cy="135254"/>
            </a:xfrm>
            <a:prstGeom prst="rect">
              <a:avLst/>
            </a:prstGeom>
          </p:spPr>
        </p:pic>
        <p:sp>
          <p:nvSpPr>
            <p:cNvPr id="85" name="object 85"/>
            <p:cNvSpPr/>
            <p:nvPr/>
          </p:nvSpPr>
          <p:spPr>
            <a:xfrm>
              <a:off x="3371849" y="5800724"/>
              <a:ext cx="1847850" cy="19050"/>
            </a:xfrm>
            <a:custGeom>
              <a:avLst/>
              <a:gdLst/>
              <a:ahLst/>
              <a:cxnLst/>
              <a:rect l="l" t="t" r="r" b="b"/>
              <a:pathLst>
                <a:path w="1847850" h="19050">
                  <a:moveTo>
                    <a:pt x="1847849" y="19049"/>
                  </a:moveTo>
                  <a:lnTo>
                    <a:pt x="0" y="19049"/>
                  </a:lnTo>
                  <a:lnTo>
                    <a:pt x="0" y="0"/>
                  </a:lnTo>
                  <a:lnTo>
                    <a:pt x="1847849" y="0"/>
                  </a:lnTo>
                  <a:lnTo>
                    <a:pt x="1847849" y="19049"/>
                  </a:lnTo>
                  <a:close/>
                </a:path>
              </a:pathLst>
            </a:custGeom>
            <a:solidFill>
              <a:srgbClr val="C3B4FD"/>
            </a:solidFill>
          </p:spPr>
          <p:txBody>
            <a:bodyPr wrap="square" lIns="0" tIns="0" rIns="0" bIns="0" rtlCol="0"/>
            <a:lstStyle/>
            <a:p>
              <a:endParaRPr/>
            </a:p>
          </p:txBody>
        </p:sp>
        <p:sp>
          <p:nvSpPr>
            <p:cNvPr id="86" name="object 86"/>
            <p:cNvSpPr/>
            <p:nvPr/>
          </p:nvSpPr>
          <p:spPr>
            <a:xfrm>
              <a:off x="495300" y="5581649"/>
              <a:ext cx="457200" cy="457200"/>
            </a:xfrm>
            <a:custGeom>
              <a:avLst/>
              <a:gdLst/>
              <a:ahLst/>
              <a:cxnLst/>
              <a:rect l="l" t="t" r="r" b="b"/>
              <a:pathLst>
                <a:path w="457200" h="457200">
                  <a:moveTo>
                    <a:pt x="236086" y="457199"/>
                  </a:moveTo>
                  <a:lnTo>
                    <a:pt x="221113" y="457199"/>
                  </a:lnTo>
                  <a:lnTo>
                    <a:pt x="213644" y="456833"/>
                  </a:lnTo>
                  <a:lnTo>
                    <a:pt x="169405" y="449529"/>
                  </a:lnTo>
                  <a:lnTo>
                    <a:pt x="127441" y="433735"/>
                  </a:lnTo>
                  <a:lnTo>
                    <a:pt x="89365" y="410059"/>
                  </a:lnTo>
                  <a:lnTo>
                    <a:pt x="56639" y="379409"/>
                  </a:lnTo>
                  <a:lnTo>
                    <a:pt x="30522" y="342963"/>
                  </a:lnTo>
                  <a:lnTo>
                    <a:pt x="12016" y="302122"/>
                  </a:lnTo>
                  <a:lnTo>
                    <a:pt x="1834" y="258457"/>
                  </a:lnTo>
                  <a:lnTo>
                    <a:pt x="0" y="236087"/>
                  </a:lnTo>
                  <a:lnTo>
                    <a:pt x="0" y="221113"/>
                  </a:lnTo>
                  <a:lnTo>
                    <a:pt x="5853" y="176659"/>
                  </a:lnTo>
                  <a:lnTo>
                    <a:pt x="20266" y="134201"/>
                  </a:lnTo>
                  <a:lnTo>
                    <a:pt x="42685" y="95370"/>
                  </a:lnTo>
                  <a:lnTo>
                    <a:pt x="72249" y="61661"/>
                  </a:lnTo>
                  <a:lnTo>
                    <a:pt x="107821" y="34366"/>
                  </a:lnTo>
                  <a:lnTo>
                    <a:pt x="148035" y="14536"/>
                  </a:lnTo>
                  <a:lnTo>
                    <a:pt x="191345" y="2932"/>
                  </a:lnTo>
                  <a:lnTo>
                    <a:pt x="221113" y="0"/>
                  </a:lnTo>
                  <a:lnTo>
                    <a:pt x="236086" y="0"/>
                  </a:lnTo>
                  <a:lnTo>
                    <a:pt x="280540" y="5853"/>
                  </a:lnTo>
                  <a:lnTo>
                    <a:pt x="322998" y="20266"/>
                  </a:lnTo>
                  <a:lnTo>
                    <a:pt x="361828" y="42685"/>
                  </a:lnTo>
                  <a:lnTo>
                    <a:pt x="395538" y="72249"/>
                  </a:lnTo>
                  <a:lnTo>
                    <a:pt x="422833" y="107821"/>
                  </a:lnTo>
                  <a:lnTo>
                    <a:pt x="442663" y="148035"/>
                  </a:lnTo>
                  <a:lnTo>
                    <a:pt x="454268" y="191344"/>
                  </a:lnTo>
                  <a:lnTo>
                    <a:pt x="457199" y="221113"/>
                  </a:lnTo>
                  <a:lnTo>
                    <a:pt x="457199" y="228599"/>
                  </a:lnTo>
                  <a:lnTo>
                    <a:pt x="457199" y="236087"/>
                  </a:lnTo>
                  <a:lnTo>
                    <a:pt x="451346" y="280539"/>
                  </a:lnTo>
                  <a:lnTo>
                    <a:pt x="436933" y="322997"/>
                  </a:lnTo>
                  <a:lnTo>
                    <a:pt x="414514" y="361828"/>
                  </a:lnTo>
                  <a:lnTo>
                    <a:pt x="384950" y="395538"/>
                  </a:lnTo>
                  <a:lnTo>
                    <a:pt x="349378" y="422832"/>
                  </a:lnTo>
                  <a:lnTo>
                    <a:pt x="309164" y="442663"/>
                  </a:lnTo>
                  <a:lnTo>
                    <a:pt x="265854" y="454267"/>
                  </a:lnTo>
                  <a:lnTo>
                    <a:pt x="243555" y="456833"/>
                  </a:lnTo>
                  <a:lnTo>
                    <a:pt x="236086" y="457199"/>
                  </a:lnTo>
                  <a:close/>
                </a:path>
              </a:pathLst>
            </a:custGeom>
            <a:solidFill>
              <a:srgbClr val="ECE8FE"/>
            </a:solidFill>
          </p:spPr>
          <p:txBody>
            <a:bodyPr wrap="square" lIns="0" tIns="0" rIns="0" bIns="0" rtlCol="0"/>
            <a:lstStyle/>
            <a:p>
              <a:endParaRPr/>
            </a:p>
          </p:txBody>
        </p:sp>
        <p:pic>
          <p:nvPicPr>
            <p:cNvPr id="87" name="object 87"/>
            <p:cNvPicPr/>
            <p:nvPr/>
          </p:nvPicPr>
          <p:blipFill>
            <a:blip r:embed="rId29" cstate="print"/>
            <a:stretch>
              <a:fillRect/>
            </a:stretch>
          </p:blipFill>
          <p:spPr>
            <a:xfrm>
              <a:off x="638175" y="5734049"/>
              <a:ext cx="171628" cy="152399"/>
            </a:xfrm>
            <a:prstGeom prst="rect">
              <a:avLst/>
            </a:prstGeom>
          </p:spPr>
        </p:pic>
        <p:sp>
          <p:nvSpPr>
            <p:cNvPr id="88" name="object 88"/>
            <p:cNvSpPr/>
            <p:nvPr/>
          </p:nvSpPr>
          <p:spPr>
            <a:xfrm>
              <a:off x="2876549" y="5581649"/>
              <a:ext cx="457200" cy="457200"/>
            </a:xfrm>
            <a:custGeom>
              <a:avLst/>
              <a:gdLst/>
              <a:ahLst/>
              <a:cxnLst/>
              <a:rect l="l" t="t" r="r" b="b"/>
              <a:pathLst>
                <a:path w="457200" h="457200">
                  <a:moveTo>
                    <a:pt x="236087" y="457199"/>
                  </a:moveTo>
                  <a:lnTo>
                    <a:pt x="221112" y="457199"/>
                  </a:lnTo>
                  <a:lnTo>
                    <a:pt x="213644" y="456833"/>
                  </a:lnTo>
                  <a:lnTo>
                    <a:pt x="169405" y="449529"/>
                  </a:lnTo>
                  <a:lnTo>
                    <a:pt x="127441" y="433735"/>
                  </a:lnTo>
                  <a:lnTo>
                    <a:pt x="89365" y="410059"/>
                  </a:lnTo>
                  <a:lnTo>
                    <a:pt x="56639" y="379409"/>
                  </a:lnTo>
                  <a:lnTo>
                    <a:pt x="30522" y="342963"/>
                  </a:lnTo>
                  <a:lnTo>
                    <a:pt x="12017" y="302122"/>
                  </a:lnTo>
                  <a:lnTo>
                    <a:pt x="1835" y="258457"/>
                  </a:lnTo>
                  <a:lnTo>
                    <a:pt x="0" y="236087"/>
                  </a:lnTo>
                  <a:lnTo>
                    <a:pt x="0" y="221113"/>
                  </a:lnTo>
                  <a:lnTo>
                    <a:pt x="5853" y="176659"/>
                  </a:lnTo>
                  <a:lnTo>
                    <a:pt x="20266" y="134201"/>
                  </a:lnTo>
                  <a:lnTo>
                    <a:pt x="42685" y="95370"/>
                  </a:lnTo>
                  <a:lnTo>
                    <a:pt x="72249" y="61661"/>
                  </a:lnTo>
                  <a:lnTo>
                    <a:pt x="107821" y="34366"/>
                  </a:lnTo>
                  <a:lnTo>
                    <a:pt x="148035" y="14536"/>
                  </a:lnTo>
                  <a:lnTo>
                    <a:pt x="191345" y="2932"/>
                  </a:lnTo>
                  <a:lnTo>
                    <a:pt x="221112" y="0"/>
                  </a:lnTo>
                  <a:lnTo>
                    <a:pt x="236087" y="0"/>
                  </a:lnTo>
                  <a:lnTo>
                    <a:pt x="280540" y="5853"/>
                  </a:lnTo>
                  <a:lnTo>
                    <a:pt x="322998" y="20266"/>
                  </a:lnTo>
                  <a:lnTo>
                    <a:pt x="361828" y="42685"/>
                  </a:lnTo>
                  <a:lnTo>
                    <a:pt x="395538" y="72249"/>
                  </a:lnTo>
                  <a:lnTo>
                    <a:pt x="422833" y="107821"/>
                  </a:lnTo>
                  <a:lnTo>
                    <a:pt x="442663" y="148035"/>
                  </a:lnTo>
                  <a:lnTo>
                    <a:pt x="454267" y="191344"/>
                  </a:lnTo>
                  <a:lnTo>
                    <a:pt x="457199" y="221113"/>
                  </a:lnTo>
                  <a:lnTo>
                    <a:pt x="457199" y="228599"/>
                  </a:lnTo>
                  <a:lnTo>
                    <a:pt x="457199" y="236087"/>
                  </a:lnTo>
                  <a:lnTo>
                    <a:pt x="451346" y="280539"/>
                  </a:lnTo>
                  <a:lnTo>
                    <a:pt x="436933" y="322997"/>
                  </a:lnTo>
                  <a:lnTo>
                    <a:pt x="414514" y="361828"/>
                  </a:lnTo>
                  <a:lnTo>
                    <a:pt x="384950" y="395538"/>
                  </a:lnTo>
                  <a:lnTo>
                    <a:pt x="349378" y="422832"/>
                  </a:lnTo>
                  <a:lnTo>
                    <a:pt x="309164" y="442663"/>
                  </a:lnTo>
                  <a:lnTo>
                    <a:pt x="265854" y="454267"/>
                  </a:lnTo>
                  <a:lnTo>
                    <a:pt x="243555" y="456833"/>
                  </a:lnTo>
                  <a:lnTo>
                    <a:pt x="236087" y="457199"/>
                  </a:lnTo>
                  <a:close/>
                </a:path>
              </a:pathLst>
            </a:custGeom>
            <a:solidFill>
              <a:srgbClr val="ECE8FE"/>
            </a:solidFill>
          </p:spPr>
          <p:txBody>
            <a:bodyPr wrap="square" lIns="0" tIns="0" rIns="0" bIns="0" rtlCol="0"/>
            <a:lstStyle/>
            <a:p>
              <a:endParaRPr/>
            </a:p>
          </p:txBody>
        </p:sp>
        <p:pic>
          <p:nvPicPr>
            <p:cNvPr id="89" name="object 89"/>
            <p:cNvPicPr/>
            <p:nvPr/>
          </p:nvPicPr>
          <p:blipFill>
            <a:blip r:embed="rId30" cstate="print"/>
            <a:stretch>
              <a:fillRect/>
            </a:stretch>
          </p:blipFill>
          <p:spPr>
            <a:xfrm>
              <a:off x="3047999" y="5734049"/>
              <a:ext cx="114299" cy="152399"/>
            </a:xfrm>
            <a:prstGeom prst="rect">
              <a:avLst/>
            </a:prstGeom>
          </p:spPr>
        </p:pic>
        <p:sp>
          <p:nvSpPr>
            <p:cNvPr id="90" name="object 90"/>
            <p:cNvSpPr/>
            <p:nvPr/>
          </p:nvSpPr>
          <p:spPr>
            <a:xfrm>
              <a:off x="5257799" y="5581649"/>
              <a:ext cx="457200" cy="457200"/>
            </a:xfrm>
            <a:custGeom>
              <a:avLst/>
              <a:gdLst/>
              <a:ahLst/>
              <a:cxnLst/>
              <a:rect l="l" t="t" r="r" b="b"/>
              <a:pathLst>
                <a:path w="457200" h="457200">
                  <a:moveTo>
                    <a:pt x="236087" y="457199"/>
                  </a:moveTo>
                  <a:lnTo>
                    <a:pt x="221113" y="457199"/>
                  </a:lnTo>
                  <a:lnTo>
                    <a:pt x="213644" y="456833"/>
                  </a:lnTo>
                  <a:lnTo>
                    <a:pt x="169405" y="449529"/>
                  </a:lnTo>
                  <a:lnTo>
                    <a:pt x="127441" y="433735"/>
                  </a:lnTo>
                  <a:lnTo>
                    <a:pt x="89364" y="410059"/>
                  </a:lnTo>
                  <a:lnTo>
                    <a:pt x="56639" y="379409"/>
                  </a:lnTo>
                  <a:lnTo>
                    <a:pt x="30522" y="342963"/>
                  </a:lnTo>
                  <a:lnTo>
                    <a:pt x="12016" y="302122"/>
                  </a:lnTo>
                  <a:lnTo>
                    <a:pt x="1834" y="258457"/>
                  </a:lnTo>
                  <a:lnTo>
                    <a:pt x="0" y="236087"/>
                  </a:lnTo>
                  <a:lnTo>
                    <a:pt x="0" y="221113"/>
                  </a:lnTo>
                  <a:lnTo>
                    <a:pt x="5853" y="176659"/>
                  </a:lnTo>
                  <a:lnTo>
                    <a:pt x="20265" y="134201"/>
                  </a:lnTo>
                  <a:lnTo>
                    <a:pt x="42685" y="95370"/>
                  </a:lnTo>
                  <a:lnTo>
                    <a:pt x="72249" y="61661"/>
                  </a:lnTo>
                  <a:lnTo>
                    <a:pt x="107821" y="34366"/>
                  </a:lnTo>
                  <a:lnTo>
                    <a:pt x="148035" y="14536"/>
                  </a:lnTo>
                  <a:lnTo>
                    <a:pt x="191344" y="2932"/>
                  </a:lnTo>
                  <a:lnTo>
                    <a:pt x="221113" y="0"/>
                  </a:lnTo>
                  <a:lnTo>
                    <a:pt x="236087" y="0"/>
                  </a:lnTo>
                  <a:lnTo>
                    <a:pt x="280539" y="5853"/>
                  </a:lnTo>
                  <a:lnTo>
                    <a:pt x="322997" y="20266"/>
                  </a:lnTo>
                  <a:lnTo>
                    <a:pt x="361828" y="42685"/>
                  </a:lnTo>
                  <a:lnTo>
                    <a:pt x="395538" y="72249"/>
                  </a:lnTo>
                  <a:lnTo>
                    <a:pt x="422832" y="107821"/>
                  </a:lnTo>
                  <a:lnTo>
                    <a:pt x="442663" y="148035"/>
                  </a:lnTo>
                  <a:lnTo>
                    <a:pt x="454267" y="191344"/>
                  </a:lnTo>
                  <a:lnTo>
                    <a:pt x="457200" y="221113"/>
                  </a:lnTo>
                  <a:lnTo>
                    <a:pt x="457199" y="228599"/>
                  </a:lnTo>
                  <a:lnTo>
                    <a:pt x="457200" y="236087"/>
                  </a:lnTo>
                  <a:lnTo>
                    <a:pt x="451346" y="280539"/>
                  </a:lnTo>
                  <a:lnTo>
                    <a:pt x="436933" y="322997"/>
                  </a:lnTo>
                  <a:lnTo>
                    <a:pt x="414513" y="361828"/>
                  </a:lnTo>
                  <a:lnTo>
                    <a:pt x="384950" y="395538"/>
                  </a:lnTo>
                  <a:lnTo>
                    <a:pt x="349378" y="422832"/>
                  </a:lnTo>
                  <a:lnTo>
                    <a:pt x="309163" y="442663"/>
                  </a:lnTo>
                  <a:lnTo>
                    <a:pt x="265854" y="454267"/>
                  </a:lnTo>
                  <a:lnTo>
                    <a:pt x="243556" y="456833"/>
                  </a:lnTo>
                  <a:lnTo>
                    <a:pt x="236087" y="457199"/>
                  </a:lnTo>
                  <a:close/>
                </a:path>
              </a:pathLst>
            </a:custGeom>
            <a:solidFill>
              <a:srgbClr val="ECE8FE"/>
            </a:solidFill>
          </p:spPr>
          <p:txBody>
            <a:bodyPr wrap="square" lIns="0" tIns="0" rIns="0" bIns="0" rtlCol="0"/>
            <a:lstStyle/>
            <a:p>
              <a:endParaRPr/>
            </a:p>
          </p:txBody>
        </p:sp>
        <p:pic>
          <p:nvPicPr>
            <p:cNvPr id="91" name="object 91"/>
            <p:cNvPicPr/>
            <p:nvPr/>
          </p:nvPicPr>
          <p:blipFill>
            <a:blip r:embed="rId31" cstate="print"/>
            <a:stretch>
              <a:fillRect/>
            </a:stretch>
          </p:blipFill>
          <p:spPr>
            <a:xfrm>
              <a:off x="5400674" y="5743574"/>
              <a:ext cx="171449" cy="133349"/>
            </a:xfrm>
            <a:prstGeom prst="rect">
              <a:avLst/>
            </a:prstGeom>
          </p:spPr>
        </p:pic>
      </p:grpSp>
      <p:sp>
        <p:nvSpPr>
          <p:cNvPr id="92" name="object 92"/>
          <p:cNvSpPr txBox="1"/>
          <p:nvPr/>
        </p:nvSpPr>
        <p:spPr>
          <a:xfrm>
            <a:off x="673099" y="5424368"/>
            <a:ext cx="210629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5" dirty="0">
                <a:solidFill>
                  <a:srgbClr val="374050"/>
                </a:solidFill>
                <a:latin typeface="Roboto"/>
                <a:cs typeface="Roboto"/>
              </a:rPr>
              <a:t> </a:t>
            </a:r>
            <a:r>
              <a:rPr sz="1150" spc="-50" dirty="0">
                <a:solidFill>
                  <a:srgbClr val="374050"/>
                </a:solidFill>
                <a:latin typeface="Roboto"/>
                <a:cs typeface="Roboto"/>
              </a:rPr>
              <a:t>clicks</a:t>
            </a:r>
            <a:r>
              <a:rPr sz="1150" spc="-5" dirty="0">
                <a:solidFill>
                  <a:srgbClr val="374050"/>
                </a:solidFill>
                <a:latin typeface="Roboto"/>
                <a:cs typeface="Roboto"/>
              </a:rPr>
              <a:t> </a:t>
            </a:r>
            <a:r>
              <a:rPr sz="1150" spc="-40" dirty="0">
                <a:solidFill>
                  <a:srgbClr val="374050"/>
                </a:solidFill>
                <a:latin typeface="Roboto"/>
                <a:cs typeface="Roboto"/>
              </a:rPr>
              <a:t>"Cart"</a:t>
            </a:r>
            <a:r>
              <a:rPr sz="1150" spc="-5" dirty="0">
                <a:solidFill>
                  <a:srgbClr val="374050"/>
                </a:solidFill>
                <a:latin typeface="Roboto"/>
                <a:cs typeface="Roboto"/>
              </a:rPr>
              <a:t> </a:t>
            </a:r>
            <a:r>
              <a:rPr sz="1150" spc="-50" dirty="0">
                <a:solidFill>
                  <a:srgbClr val="374050"/>
                </a:solidFill>
                <a:latin typeface="Roboto"/>
                <a:cs typeface="Roboto"/>
              </a:rPr>
              <a:t>navigation</a:t>
            </a:r>
            <a:r>
              <a:rPr sz="1150" spc="-5" dirty="0">
                <a:solidFill>
                  <a:srgbClr val="374050"/>
                </a:solidFill>
                <a:latin typeface="Roboto"/>
                <a:cs typeface="Roboto"/>
              </a:rPr>
              <a:t> </a:t>
            </a:r>
            <a:r>
              <a:rPr sz="1150" spc="-40" dirty="0">
                <a:solidFill>
                  <a:srgbClr val="374050"/>
                </a:solidFill>
                <a:latin typeface="Roboto"/>
                <a:cs typeface="Roboto"/>
              </a:rPr>
              <a:t>button</a:t>
            </a:r>
            <a:endParaRPr sz="1150" dirty="0">
              <a:latin typeface="Roboto"/>
              <a:cs typeface="Roboto"/>
            </a:endParaRPr>
          </a:p>
        </p:txBody>
      </p:sp>
      <p:sp>
        <p:nvSpPr>
          <p:cNvPr id="93" name="object 93"/>
          <p:cNvSpPr txBox="1"/>
          <p:nvPr/>
        </p:nvSpPr>
        <p:spPr>
          <a:xfrm>
            <a:off x="651520" y="5632131"/>
            <a:ext cx="371538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DashboardController.handleViewCart</a:t>
            </a:r>
            <a:r>
              <a:rPr sz="1150" spc="55" dirty="0">
                <a:solidFill>
                  <a:srgbClr val="374050"/>
                </a:solidFill>
                <a:latin typeface="Roboto"/>
                <a:cs typeface="Roboto"/>
              </a:rPr>
              <a:t> </a:t>
            </a:r>
            <a:r>
              <a:rPr sz="1150" spc="-55" dirty="0">
                <a:solidFill>
                  <a:srgbClr val="374050"/>
                </a:solidFill>
                <a:latin typeface="Roboto"/>
                <a:cs typeface="Roboto"/>
              </a:rPr>
              <a:t>loads</a:t>
            </a:r>
            <a:r>
              <a:rPr sz="1150" spc="55" dirty="0">
                <a:solidFill>
                  <a:srgbClr val="374050"/>
                </a:solidFill>
                <a:latin typeface="Roboto"/>
                <a:cs typeface="Roboto"/>
              </a:rPr>
              <a:t> </a:t>
            </a:r>
            <a:r>
              <a:rPr sz="1150" spc="-50" dirty="0">
                <a:solidFill>
                  <a:srgbClr val="374050"/>
                </a:solidFill>
                <a:latin typeface="Roboto"/>
                <a:cs typeface="Roboto"/>
              </a:rPr>
              <a:t>ShoppingCart.fxml</a:t>
            </a:r>
            <a:endParaRPr sz="1150" dirty="0">
              <a:latin typeface="Roboto"/>
              <a:cs typeface="Roboto"/>
            </a:endParaRPr>
          </a:p>
        </p:txBody>
      </p:sp>
      <p:sp>
        <p:nvSpPr>
          <p:cNvPr id="94" name="object 94"/>
          <p:cNvSpPr txBox="1"/>
          <p:nvPr/>
        </p:nvSpPr>
        <p:spPr>
          <a:xfrm>
            <a:off x="635562" y="5861478"/>
            <a:ext cx="4542790"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ShoppingCartController.initialize</a:t>
            </a:r>
            <a:r>
              <a:rPr sz="1150" spc="25" dirty="0">
                <a:solidFill>
                  <a:srgbClr val="374050"/>
                </a:solidFill>
                <a:latin typeface="Roboto"/>
                <a:cs typeface="Roboto"/>
              </a:rPr>
              <a:t> </a:t>
            </a:r>
            <a:r>
              <a:rPr sz="1150" spc="-55" dirty="0">
                <a:solidFill>
                  <a:srgbClr val="374050"/>
                </a:solidFill>
                <a:latin typeface="Roboto"/>
                <a:cs typeface="Roboto"/>
              </a:rPr>
              <a:t>gets</a:t>
            </a:r>
            <a:r>
              <a:rPr sz="1150" spc="30" dirty="0">
                <a:solidFill>
                  <a:srgbClr val="374050"/>
                </a:solidFill>
                <a:latin typeface="Roboto"/>
                <a:cs typeface="Roboto"/>
              </a:rPr>
              <a:t> </a:t>
            </a:r>
            <a:r>
              <a:rPr sz="1150" spc="-45" dirty="0">
                <a:solidFill>
                  <a:srgbClr val="374050"/>
                </a:solidFill>
                <a:latin typeface="Roboto"/>
                <a:cs typeface="Roboto"/>
              </a:rPr>
              <a:t>cart</a:t>
            </a:r>
            <a:r>
              <a:rPr sz="1150" spc="30" dirty="0">
                <a:solidFill>
                  <a:srgbClr val="374050"/>
                </a:solidFill>
                <a:latin typeface="Roboto"/>
                <a:cs typeface="Roboto"/>
              </a:rPr>
              <a:t> </a:t>
            </a:r>
            <a:r>
              <a:rPr sz="1150" spc="-60" dirty="0">
                <a:solidFill>
                  <a:srgbClr val="374050"/>
                </a:solidFill>
                <a:latin typeface="Roboto"/>
                <a:cs typeface="Roboto"/>
              </a:rPr>
              <a:t>items</a:t>
            </a:r>
            <a:r>
              <a:rPr sz="1150" spc="30" dirty="0">
                <a:solidFill>
                  <a:srgbClr val="374050"/>
                </a:solidFill>
                <a:latin typeface="Roboto"/>
                <a:cs typeface="Roboto"/>
              </a:rPr>
              <a:t> </a:t>
            </a:r>
            <a:r>
              <a:rPr sz="1150" spc="-70" dirty="0">
                <a:solidFill>
                  <a:srgbClr val="374050"/>
                </a:solidFill>
                <a:latin typeface="Roboto"/>
                <a:cs typeface="Roboto"/>
              </a:rPr>
              <a:t>from</a:t>
            </a:r>
            <a:r>
              <a:rPr sz="1150" spc="30" dirty="0">
                <a:solidFill>
                  <a:srgbClr val="374050"/>
                </a:solidFill>
                <a:latin typeface="Roboto"/>
                <a:cs typeface="Roboto"/>
              </a:rPr>
              <a:t> </a:t>
            </a:r>
            <a:r>
              <a:rPr sz="1150" spc="-50" dirty="0">
                <a:solidFill>
                  <a:srgbClr val="374050"/>
                </a:solidFill>
                <a:latin typeface="Roboto"/>
                <a:cs typeface="Roboto"/>
              </a:rPr>
              <a:t>ShoppingCartManager</a:t>
            </a:r>
            <a:endParaRPr sz="1150" dirty="0">
              <a:latin typeface="Roboto"/>
              <a:cs typeface="Roboto"/>
            </a:endParaRPr>
          </a:p>
        </p:txBody>
      </p:sp>
      <p:sp>
        <p:nvSpPr>
          <p:cNvPr id="95" name="object 95"/>
          <p:cNvSpPr txBox="1"/>
          <p:nvPr/>
        </p:nvSpPr>
        <p:spPr>
          <a:xfrm>
            <a:off x="658812" y="6118565"/>
            <a:ext cx="3644265" cy="203835"/>
          </a:xfrm>
          <a:prstGeom prst="rect">
            <a:avLst/>
          </a:prstGeom>
        </p:spPr>
        <p:txBody>
          <a:bodyPr vert="horz" wrap="square" lIns="0" tIns="14604" rIns="0" bIns="0" rtlCol="0">
            <a:spAutoFit/>
          </a:bodyPr>
          <a:lstStyle/>
          <a:p>
            <a:pPr marL="12700">
              <a:lnSpc>
                <a:spcPct val="100000"/>
              </a:lnSpc>
              <a:spcBef>
                <a:spcPts val="114"/>
              </a:spcBef>
            </a:pPr>
            <a:r>
              <a:rPr sz="1150" spc="-70" dirty="0">
                <a:solidFill>
                  <a:srgbClr val="374050"/>
                </a:solidFill>
                <a:latin typeface="Roboto"/>
                <a:cs typeface="Roboto"/>
              </a:rPr>
              <a:t>TableView</a:t>
            </a:r>
            <a:r>
              <a:rPr sz="1150" spc="10" dirty="0">
                <a:solidFill>
                  <a:srgbClr val="374050"/>
                </a:solidFill>
                <a:latin typeface="Roboto"/>
                <a:cs typeface="Roboto"/>
              </a:rPr>
              <a:t> </a:t>
            </a:r>
            <a:r>
              <a:rPr sz="1150" spc="-55" dirty="0">
                <a:solidFill>
                  <a:srgbClr val="374050"/>
                </a:solidFill>
                <a:latin typeface="Roboto"/>
                <a:cs typeface="Roboto"/>
              </a:rPr>
              <a:t>populated</a:t>
            </a:r>
            <a:r>
              <a:rPr sz="1150" spc="15" dirty="0">
                <a:solidFill>
                  <a:srgbClr val="374050"/>
                </a:solidFill>
                <a:latin typeface="Roboto"/>
                <a:cs typeface="Roboto"/>
              </a:rPr>
              <a:t> </a:t>
            </a:r>
            <a:r>
              <a:rPr sz="1150" spc="-50" dirty="0">
                <a:solidFill>
                  <a:srgbClr val="374050"/>
                </a:solidFill>
                <a:latin typeface="Roboto"/>
                <a:cs typeface="Roboto"/>
              </a:rPr>
              <a:t>with</a:t>
            </a:r>
            <a:r>
              <a:rPr sz="1150" spc="10" dirty="0">
                <a:solidFill>
                  <a:srgbClr val="374050"/>
                </a:solidFill>
                <a:latin typeface="Roboto"/>
                <a:cs typeface="Roboto"/>
              </a:rPr>
              <a:t> </a:t>
            </a:r>
            <a:r>
              <a:rPr sz="1150" spc="-45" dirty="0">
                <a:solidFill>
                  <a:srgbClr val="374050"/>
                </a:solidFill>
                <a:latin typeface="Roboto"/>
                <a:cs typeface="Roboto"/>
              </a:rPr>
              <a:t>cart</a:t>
            </a:r>
            <a:r>
              <a:rPr sz="1150" spc="15" dirty="0">
                <a:solidFill>
                  <a:srgbClr val="374050"/>
                </a:solidFill>
                <a:latin typeface="Roboto"/>
                <a:cs typeface="Roboto"/>
              </a:rPr>
              <a:t> </a:t>
            </a:r>
            <a:r>
              <a:rPr sz="1150" spc="-60" dirty="0">
                <a:solidFill>
                  <a:srgbClr val="374050"/>
                </a:solidFill>
                <a:latin typeface="Roboto"/>
                <a:cs typeface="Roboto"/>
              </a:rPr>
              <a:t>items</a:t>
            </a:r>
            <a:r>
              <a:rPr sz="1150" spc="10" dirty="0">
                <a:solidFill>
                  <a:srgbClr val="374050"/>
                </a:solidFill>
                <a:latin typeface="Roboto"/>
                <a:cs typeface="Roboto"/>
              </a:rPr>
              <a:t> </a:t>
            </a:r>
            <a:r>
              <a:rPr sz="1150" spc="-50" dirty="0">
                <a:solidFill>
                  <a:srgbClr val="374050"/>
                </a:solidFill>
                <a:latin typeface="Roboto"/>
                <a:cs typeface="Roboto"/>
              </a:rPr>
              <a:t>(product,</a:t>
            </a:r>
            <a:r>
              <a:rPr sz="1150" spc="15" dirty="0">
                <a:solidFill>
                  <a:srgbClr val="374050"/>
                </a:solidFill>
                <a:latin typeface="Roboto"/>
                <a:cs typeface="Roboto"/>
              </a:rPr>
              <a:t> </a:t>
            </a:r>
            <a:r>
              <a:rPr sz="1150" spc="-50" dirty="0">
                <a:solidFill>
                  <a:srgbClr val="374050"/>
                </a:solidFill>
                <a:latin typeface="Roboto"/>
                <a:cs typeface="Roboto"/>
              </a:rPr>
              <a:t>quantity,</a:t>
            </a:r>
            <a:r>
              <a:rPr sz="1150" spc="10" dirty="0">
                <a:solidFill>
                  <a:srgbClr val="374050"/>
                </a:solidFill>
                <a:latin typeface="Roboto"/>
                <a:cs typeface="Roboto"/>
              </a:rPr>
              <a:t> </a:t>
            </a:r>
            <a:r>
              <a:rPr sz="1150" spc="-35" dirty="0">
                <a:solidFill>
                  <a:srgbClr val="374050"/>
                </a:solidFill>
                <a:latin typeface="Roboto"/>
                <a:cs typeface="Roboto"/>
              </a:rPr>
              <a:t>price)</a:t>
            </a:r>
            <a:endParaRPr sz="1150" dirty="0">
              <a:latin typeface="Roboto"/>
              <a:cs typeface="Roboto"/>
            </a:endParaRPr>
          </a:p>
        </p:txBody>
      </p:sp>
      <p:pic>
        <p:nvPicPr>
          <p:cNvPr id="96" name="object 96"/>
          <p:cNvPicPr/>
          <p:nvPr/>
        </p:nvPicPr>
        <p:blipFill>
          <a:blip r:embed="rId32" cstate="print"/>
          <a:stretch>
            <a:fillRect/>
          </a:stretch>
        </p:blipFill>
        <p:spPr>
          <a:xfrm>
            <a:off x="6313538" y="4565677"/>
            <a:ext cx="190499" cy="190499"/>
          </a:xfrm>
          <a:prstGeom prst="rect">
            <a:avLst/>
          </a:prstGeom>
        </p:spPr>
      </p:pic>
      <p:sp>
        <p:nvSpPr>
          <p:cNvPr id="97" name="object 97"/>
          <p:cNvSpPr txBox="1"/>
          <p:nvPr/>
        </p:nvSpPr>
        <p:spPr>
          <a:xfrm>
            <a:off x="6587181" y="4525470"/>
            <a:ext cx="2487930" cy="280035"/>
          </a:xfrm>
          <a:prstGeom prst="rect">
            <a:avLst/>
          </a:prstGeom>
        </p:spPr>
        <p:txBody>
          <a:bodyPr vert="horz" wrap="square" lIns="0" tIns="15240" rIns="0" bIns="0" rtlCol="0">
            <a:spAutoFit/>
          </a:bodyPr>
          <a:lstStyle/>
          <a:p>
            <a:pPr marL="12700">
              <a:lnSpc>
                <a:spcPct val="100000"/>
              </a:lnSpc>
              <a:spcBef>
                <a:spcPts val="120"/>
              </a:spcBef>
            </a:pPr>
            <a:r>
              <a:rPr sz="1650" b="1" spc="-85" dirty="0">
                <a:latin typeface="Roboto"/>
                <a:cs typeface="Roboto"/>
              </a:rPr>
              <a:t>Viewing</a:t>
            </a:r>
            <a:r>
              <a:rPr sz="1650" b="1" dirty="0">
                <a:latin typeface="Roboto"/>
                <a:cs typeface="Roboto"/>
              </a:rPr>
              <a:t> </a:t>
            </a:r>
            <a:r>
              <a:rPr sz="1650" b="1" spc="-114" dirty="0">
                <a:latin typeface="Roboto"/>
                <a:cs typeface="Roboto"/>
              </a:rPr>
              <a:t>My</a:t>
            </a:r>
            <a:r>
              <a:rPr sz="1650" b="1" dirty="0">
                <a:latin typeface="Roboto"/>
                <a:cs typeface="Roboto"/>
              </a:rPr>
              <a:t> </a:t>
            </a:r>
            <a:r>
              <a:rPr sz="1650" b="1" spc="-85" dirty="0">
                <a:latin typeface="Roboto"/>
                <a:cs typeface="Roboto"/>
              </a:rPr>
              <a:t>Profile</a:t>
            </a:r>
            <a:r>
              <a:rPr sz="1650" b="1" dirty="0">
                <a:latin typeface="Roboto"/>
                <a:cs typeface="Roboto"/>
              </a:rPr>
              <a:t> </a:t>
            </a:r>
            <a:r>
              <a:rPr sz="1650" b="1" spc="-75" dirty="0">
                <a:latin typeface="Roboto"/>
                <a:cs typeface="Roboto"/>
              </a:rPr>
              <a:t>Workflow</a:t>
            </a:r>
            <a:endParaRPr sz="1650" dirty="0">
              <a:latin typeface="Roboto"/>
              <a:cs typeface="Roboto"/>
            </a:endParaRPr>
          </a:p>
        </p:txBody>
      </p:sp>
      <p:pic>
        <p:nvPicPr>
          <p:cNvPr id="98" name="object 98"/>
          <p:cNvPicPr/>
          <p:nvPr/>
        </p:nvPicPr>
        <p:blipFill>
          <a:blip r:embed="rId33" cstate="print"/>
          <a:stretch>
            <a:fillRect/>
          </a:stretch>
        </p:blipFill>
        <p:spPr>
          <a:xfrm>
            <a:off x="6313538" y="5406348"/>
            <a:ext cx="114299" cy="114300"/>
          </a:xfrm>
          <a:prstGeom prst="rect">
            <a:avLst/>
          </a:prstGeom>
        </p:spPr>
      </p:pic>
      <p:sp>
        <p:nvSpPr>
          <p:cNvPr id="99" name="object 99"/>
          <p:cNvSpPr txBox="1"/>
          <p:nvPr/>
        </p:nvSpPr>
        <p:spPr>
          <a:xfrm>
            <a:off x="6491339" y="5350071"/>
            <a:ext cx="208915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5" dirty="0">
                <a:solidFill>
                  <a:srgbClr val="374050"/>
                </a:solidFill>
                <a:latin typeface="Roboto"/>
                <a:cs typeface="Roboto"/>
              </a:rPr>
              <a:t> </a:t>
            </a:r>
            <a:r>
              <a:rPr sz="1150" spc="-50" dirty="0">
                <a:solidFill>
                  <a:srgbClr val="374050"/>
                </a:solidFill>
                <a:latin typeface="Roboto"/>
                <a:cs typeface="Roboto"/>
              </a:rPr>
              <a:t>clicks</a:t>
            </a:r>
            <a:r>
              <a:rPr sz="1150" spc="-5" dirty="0">
                <a:solidFill>
                  <a:srgbClr val="374050"/>
                </a:solidFill>
                <a:latin typeface="Roboto"/>
                <a:cs typeface="Roboto"/>
              </a:rPr>
              <a:t> </a:t>
            </a:r>
            <a:r>
              <a:rPr sz="1150" spc="-60" dirty="0">
                <a:solidFill>
                  <a:srgbClr val="374050"/>
                </a:solidFill>
                <a:latin typeface="Roboto"/>
                <a:cs typeface="Roboto"/>
              </a:rPr>
              <a:t>"Account"</a:t>
            </a:r>
            <a:r>
              <a:rPr sz="1150" dirty="0">
                <a:solidFill>
                  <a:srgbClr val="374050"/>
                </a:solidFill>
                <a:latin typeface="Roboto"/>
                <a:cs typeface="Roboto"/>
              </a:rPr>
              <a:t> </a:t>
            </a:r>
            <a:r>
              <a:rPr sz="1150" spc="-60" dirty="0">
                <a:solidFill>
                  <a:srgbClr val="374050"/>
                </a:solidFill>
                <a:latin typeface="Roboto"/>
                <a:cs typeface="Roboto"/>
              </a:rPr>
              <a:t>&gt;</a:t>
            </a:r>
            <a:r>
              <a:rPr sz="1150" spc="-5" dirty="0">
                <a:solidFill>
                  <a:srgbClr val="374050"/>
                </a:solidFill>
                <a:latin typeface="Roboto"/>
                <a:cs typeface="Roboto"/>
              </a:rPr>
              <a:t> </a:t>
            </a:r>
            <a:r>
              <a:rPr sz="1150" spc="-65" dirty="0">
                <a:solidFill>
                  <a:srgbClr val="374050"/>
                </a:solidFill>
                <a:latin typeface="Roboto"/>
                <a:cs typeface="Roboto"/>
              </a:rPr>
              <a:t>"My</a:t>
            </a:r>
            <a:r>
              <a:rPr sz="1150" dirty="0">
                <a:solidFill>
                  <a:srgbClr val="374050"/>
                </a:solidFill>
                <a:latin typeface="Roboto"/>
                <a:cs typeface="Roboto"/>
              </a:rPr>
              <a:t> </a:t>
            </a:r>
            <a:r>
              <a:rPr sz="1150" spc="-40" dirty="0">
                <a:solidFill>
                  <a:srgbClr val="374050"/>
                </a:solidFill>
                <a:latin typeface="Roboto"/>
                <a:cs typeface="Roboto"/>
              </a:rPr>
              <a:t>Profile"</a:t>
            </a:r>
            <a:endParaRPr sz="1150">
              <a:latin typeface="Roboto"/>
              <a:cs typeface="Roboto"/>
            </a:endParaRPr>
          </a:p>
        </p:txBody>
      </p:sp>
      <p:pic>
        <p:nvPicPr>
          <p:cNvPr id="100" name="object 100"/>
          <p:cNvPicPr/>
          <p:nvPr/>
        </p:nvPicPr>
        <p:blipFill>
          <a:blip r:embed="rId33" cstate="print"/>
          <a:stretch>
            <a:fillRect/>
          </a:stretch>
        </p:blipFill>
        <p:spPr>
          <a:xfrm>
            <a:off x="6313538" y="5673048"/>
            <a:ext cx="114299" cy="114300"/>
          </a:xfrm>
          <a:prstGeom prst="rect">
            <a:avLst/>
          </a:prstGeom>
        </p:spPr>
      </p:pic>
      <p:sp>
        <p:nvSpPr>
          <p:cNvPr id="101" name="object 101"/>
          <p:cNvSpPr txBox="1"/>
          <p:nvPr/>
        </p:nvSpPr>
        <p:spPr>
          <a:xfrm>
            <a:off x="6491339" y="5616771"/>
            <a:ext cx="3576954"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DashboardController.handleMyAccount</a:t>
            </a:r>
            <a:r>
              <a:rPr sz="1150" spc="114" dirty="0">
                <a:solidFill>
                  <a:srgbClr val="374050"/>
                </a:solidFill>
                <a:latin typeface="Roboto"/>
                <a:cs typeface="Roboto"/>
              </a:rPr>
              <a:t> </a:t>
            </a:r>
            <a:r>
              <a:rPr sz="1150" spc="-65" dirty="0">
                <a:solidFill>
                  <a:srgbClr val="374050"/>
                </a:solidFill>
                <a:latin typeface="Roboto"/>
                <a:cs typeface="Roboto"/>
              </a:rPr>
              <a:t>checks</a:t>
            </a:r>
            <a:r>
              <a:rPr sz="1150" spc="114" dirty="0">
                <a:solidFill>
                  <a:srgbClr val="374050"/>
                </a:solidFill>
                <a:latin typeface="Roboto"/>
                <a:cs typeface="Roboto"/>
              </a:rPr>
              <a:t> </a:t>
            </a:r>
            <a:r>
              <a:rPr sz="1150" spc="-45" dirty="0">
                <a:solidFill>
                  <a:srgbClr val="374050"/>
                </a:solidFill>
                <a:latin typeface="Roboto"/>
                <a:cs typeface="Roboto"/>
              </a:rPr>
              <a:t>UserSession</a:t>
            </a:r>
            <a:endParaRPr sz="1150" dirty="0">
              <a:latin typeface="Roboto"/>
              <a:cs typeface="Roboto"/>
            </a:endParaRPr>
          </a:p>
        </p:txBody>
      </p:sp>
      <p:pic>
        <p:nvPicPr>
          <p:cNvPr id="102" name="object 102"/>
          <p:cNvPicPr/>
          <p:nvPr/>
        </p:nvPicPr>
        <p:blipFill>
          <a:blip r:embed="rId33" cstate="print"/>
          <a:stretch>
            <a:fillRect/>
          </a:stretch>
        </p:blipFill>
        <p:spPr>
          <a:xfrm>
            <a:off x="6313538" y="5939749"/>
            <a:ext cx="114299" cy="114300"/>
          </a:xfrm>
          <a:prstGeom prst="rect">
            <a:avLst/>
          </a:prstGeom>
        </p:spPr>
      </p:pic>
      <p:sp>
        <p:nvSpPr>
          <p:cNvPr id="103" name="object 103"/>
          <p:cNvSpPr txBox="1"/>
          <p:nvPr/>
        </p:nvSpPr>
        <p:spPr>
          <a:xfrm>
            <a:off x="6491339" y="5883471"/>
            <a:ext cx="2644140" cy="203835"/>
          </a:xfrm>
          <a:prstGeom prst="rect">
            <a:avLst/>
          </a:prstGeom>
        </p:spPr>
        <p:txBody>
          <a:bodyPr vert="horz" wrap="square" lIns="0" tIns="14604" rIns="0" bIns="0" rtlCol="0">
            <a:spAutoFit/>
          </a:bodyPr>
          <a:lstStyle/>
          <a:p>
            <a:pPr marL="12700">
              <a:lnSpc>
                <a:spcPct val="100000"/>
              </a:lnSpc>
              <a:spcBef>
                <a:spcPts val="114"/>
              </a:spcBef>
            </a:pPr>
            <a:r>
              <a:rPr sz="1150" spc="-65" dirty="0">
                <a:solidFill>
                  <a:srgbClr val="374050"/>
                </a:solidFill>
                <a:latin typeface="Roboto"/>
                <a:cs typeface="Roboto"/>
              </a:rPr>
              <a:t>Loads</a:t>
            </a:r>
            <a:r>
              <a:rPr sz="1150" spc="5" dirty="0">
                <a:solidFill>
                  <a:srgbClr val="374050"/>
                </a:solidFill>
                <a:latin typeface="Roboto"/>
                <a:cs typeface="Roboto"/>
              </a:rPr>
              <a:t> </a:t>
            </a:r>
            <a:r>
              <a:rPr sz="1150" spc="-55" dirty="0">
                <a:solidFill>
                  <a:srgbClr val="374050"/>
                </a:solidFill>
                <a:latin typeface="Roboto"/>
                <a:cs typeface="Roboto"/>
              </a:rPr>
              <a:t>MyProfile.fxml</a:t>
            </a:r>
            <a:r>
              <a:rPr sz="1150" spc="5" dirty="0">
                <a:solidFill>
                  <a:srgbClr val="374050"/>
                </a:solidFill>
                <a:latin typeface="Roboto"/>
                <a:cs typeface="Roboto"/>
              </a:rPr>
              <a:t> </a:t>
            </a:r>
            <a:r>
              <a:rPr sz="1150" spc="-50" dirty="0">
                <a:solidFill>
                  <a:srgbClr val="374050"/>
                </a:solidFill>
                <a:latin typeface="Roboto"/>
                <a:cs typeface="Roboto"/>
              </a:rPr>
              <a:t>into</a:t>
            </a:r>
            <a:r>
              <a:rPr sz="1150" spc="5" dirty="0">
                <a:solidFill>
                  <a:srgbClr val="374050"/>
                </a:solidFill>
                <a:latin typeface="Roboto"/>
                <a:cs typeface="Roboto"/>
              </a:rPr>
              <a:t> </a:t>
            </a:r>
            <a:r>
              <a:rPr sz="1150" spc="-65" dirty="0">
                <a:solidFill>
                  <a:srgbClr val="374050"/>
                </a:solidFill>
                <a:latin typeface="Roboto"/>
                <a:cs typeface="Roboto"/>
              </a:rPr>
              <a:t>main</a:t>
            </a:r>
            <a:r>
              <a:rPr sz="1150" spc="5" dirty="0">
                <a:solidFill>
                  <a:srgbClr val="374050"/>
                </a:solidFill>
                <a:latin typeface="Roboto"/>
                <a:cs typeface="Roboto"/>
              </a:rPr>
              <a:t> </a:t>
            </a:r>
            <a:r>
              <a:rPr sz="1150" spc="-50" dirty="0">
                <a:solidFill>
                  <a:srgbClr val="374050"/>
                </a:solidFill>
                <a:latin typeface="Roboto"/>
                <a:cs typeface="Roboto"/>
              </a:rPr>
              <a:t>content</a:t>
            </a:r>
            <a:r>
              <a:rPr sz="1150" spc="5" dirty="0">
                <a:solidFill>
                  <a:srgbClr val="374050"/>
                </a:solidFill>
                <a:latin typeface="Roboto"/>
                <a:cs typeface="Roboto"/>
              </a:rPr>
              <a:t> </a:t>
            </a:r>
            <a:r>
              <a:rPr sz="1150" spc="-30" dirty="0">
                <a:solidFill>
                  <a:srgbClr val="374050"/>
                </a:solidFill>
                <a:latin typeface="Roboto"/>
                <a:cs typeface="Roboto"/>
              </a:rPr>
              <a:t>area</a:t>
            </a:r>
            <a:endParaRPr sz="1150">
              <a:latin typeface="Roboto"/>
              <a:cs typeface="Roboto"/>
            </a:endParaRPr>
          </a:p>
        </p:txBody>
      </p:sp>
      <p:pic>
        <p:nvPicPr>
          <p:cNvPr id="104" name="object 104"/>
          <p:cNvPicPr/>
          <p:nvPr/>
        </p:nvPicPr>
        <p:blipFill>
          <a:blip r:embed="rId33" cstate="print"/>
          <a:stretch>
            <a:fillRect/>
          </a:stretch>
        </p:blipFill>
        <p:spPr>
          <a:xfrm>
            <a:off x="6313538" y="6206449"/>
            <a:ext cx="114299" cy="114300"/>
          </a:xfrm>
          <a:prstGeom prst="rect">
            <a:avLst/>
          </a:prstGeom>
        </p:spPr>
      </p:pic>
      <p:sp>
        <p:nvSpPr>
          <p:cNvPr id="105" name="object 105"/>
          <p:cNvSpPr txBox="1"/>
          <p:nvPr/>
        </p:nvSpPr>
        <p:spPr>
          <a:xfrm>
            <a:off x="6491339" y="6150171"/>
            <a:ext cx="3367404"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MyProfileController.initialize</a:t>
            </a:r>
            <a:r>
              <a:rPr sz="1150" spc="55" dirty="0">
                <a:solidFill>
                  <a:srgbClr val="374050"/>
                </a:solidFill>
                <a:latin typeface="Roboto"/>
                <a:cs typeface="Roboto"/>
              </a:rPr>
              <a:t> </a:t>
            </a:r>
            <a:r>
              <a:rPr sz="1150" spc="-55" dirty="0">
                <a:solidFill>
                  <a:srgbClr val="374050"/>
                </a:solidFill>
                <a:latin typeface="Roboto"/>
                <a:cs typeface="Roboto"/>
              </a:rPr>
              <a:t>gets</a:t>
            </a:r>
            <a:r>
              <a:rPr sz="1150" spc="60" dirty="0">
                <a:solidFill>
                  <a:srgbClr val="374050"/>
                </a:solidFill>
                <a:latin typeface="Roboto"/>
                <a:cs typeface="Roboto"/>
              </a:rPr>
              <a:t> </a:t>
            </a:r>
            <a:r>
              <a:rPr sz="1150" spc="-55" dirty="0">
                <a:solidFill>
                  <a:srgbClr val="374050"/>
                </a:solidFill>
                <a:latin typeface="Roboto"/>
                <a:cs typeface="Roboto"/>
              </a:rPr>
              <a:t>User</a:t>
            </a:r>
            <a:r>
              <a:rPr sz="1150" spc="55" dirty="0">
                <a:solidFill>
                  <a:srgbClr val="374050"/>
                </a:solidFill>
                <a:latin typeface="Roboto"/>
                <a:cs typeface="Roboto"/>
              </a:rPr>
              <a:t> </a:t>
            </a:r>
            <a:r>
              <a:rPr sz="1150" spc="-70" dirty="0">
                <a:solidFill>
                  <a:srgbClr val="374050"/>
                </a:solidFill>
                <a:latin typeface="Roboto"/>
                <a:cs typeface="Roboto"/>
              </a:rPr>
              <a:t>from</a:t>
            </a:r>
            <a:r>
              <a:rPr sz="1150" spc="60" dirty="0">
                <a:solidFill>
                  <a:srgbClr val="374050"/>
                </a:solidFill>
                <a:latin typeface="Roboto"/>
                <a:cs typeface="Roboto"/>
              </a:rPr>
              <a:t> </a:t>
            </a:r>
            <a:r>
              <a:rPr sz="1150" spc="-45" dirty="0">
                <a:solidFill>
                  <a:srgbClr val="374050"/>
                </a:solidFill>
                <a:latin typeface="Roboto"/>
                <a:cs typeface="Roboto"/>
              </a:rPr>
              <a:t>UserSession</a:t>
            </a:r>
            <a:endParaRPr sz="1150">
              <a:latin typeface="Roboto"/>
              <a:cs typeface="Roboto"/>
            </a:endParaRPr>
          </a:p>
        </p:txBody>
      </p:sp>
      <p:pic>
        <p:nvPicPr>
          <p:cNvPr id="106" name="object 106"/>
          <p:cNvPicPr/>
          <p:nvPr/>
        </p:nvPicPr>
        <p:blipFill>
          <a:blip r:embed="rId33" cstate="print"/>
          <a:stretch>
            <a:fillRect/>
          </a:stretch>
        </p:blipFill>
        <p:spPr>
          <a:xfrm>
            <a:off x="6313538" y="6473149"/>
            <a:ext cx="114299" cy="114300"/>
          </a:xfrm>
          <a:prstGeom prst="rect">
            <a:avLst/>
          </a:prstGeom>
        </p:spPr>
      </p:pic>
      <p:sp>
        <p:nvSpPr>
          <p:cNvPr id="107" name="object 107"/>
          <p:cNvSpPr txBox="1"/>
          <p:nvPr/>
        </p:nvSpPr>
        <p:spPr>
          <a:xfrm>
            <a:off x="6491339" y="6416871"/>
            <a:ext cx="2425700"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UI</a:t>
            </a:r>
            <a:r>
              <a:rPr sz="1150" dirty="0">
                <a:solidFill>
                  <a:srgbClr val="374050"/>
                </a:solidFill>
                <a:latin typeface="Roboto"/>
                <a:cs typeface="Roboto"/>
              </a:rPr>
              <a:t> </a:t>
            </a:r>
            <a:r>
              <a:rPr sz="1150" spc="-55" dirty="0">
                <a:solidFill>
                  <a:srgbClr val="374050"/>
                </a:solidFill>
                <a:latin typeface="Roboto"/>
                <a:cs typeface="Roboto"/>
              </a:rPr>
              <a:t>fields</a:t>
            </a:r>
            <a:r>
              <a:rPr sz="1150" spc="5" dirty="0">
                <a:solidFill>
                  <a:srgbClr val="374050"/>
                </a:solidFill>
                <a:latin typeface="Roboto"/>
                <a:cs typeface="Roboto"/>
              </a:rPr>
              <a:t> </a:t>
            </a:r>
            <a:r>
              <a:rPr sz="1150" spc="-55" dirty="0">
                <a:solidFill>
                  <a:srgbClr val="374050"/>
                </a:solidFill>
                <a:latin typeface="Roboto"/>
                <a:cs typeface="Roboto"/>
              </a:rPr>
              <a:t>populated</a:t>
            </a:r>
            <a:r>
              <a:rPr sz="1150"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55" dirty="0">
                <a:solidFill>
                  <a:srgbClr val="374050"/>
                </a:solidFill>
                <a:latin typeface="Roboto"/>
                <a:cs typeface="Roboto"/>
              </a:rPr>
              <a:t>user</a:t>
            </a:r>
            <a:r>
              <a:rPr sz="1150" spc="5" dirty="0">
                <a:solidFill>
                  <a:srgbClr val="374050"/>
                </a:solidFill>
                <a:latin typeface="Roboto"/>
                <a:cs typeface="Roboto"/>
              </a:rPr>
              <a:t> </a:t>
            </a:r>
            <a:r>
              <a:rPr sz="1150" spc="-50" dirty="0">
                <a:solidFill>
                  <a:srgbClr val="374050"/>
                </a:solidFill>
                <a:latin typeface="Roboto"/>
                <a:cs typeface="Roboto"/>
              </a:rPr>
              <a:t>information</a:t>
            </a:r>
            <a:endParaRPr sz="1150" dirty="0">
              <a:latin typeface="Roboto"/>
              <a:cs typeface="Roboto"/>
            </a:endParaRPr>
          </a:p>
        </p:txBody>
      </p:sp>
      <p:grpSp>
        <p:nvGrpSpPr>
          <p:cNvPr id="114" name="object 114"/>
          <p:cNvGrpSpPr/>
          <p:nvPr/>
        </p:nvGrpSpPr>
        <p:grpSpPr>
          <a:xfrm>
            <a:off x="6808838" y="4919621"/>
            <a:ext cx="1847850" cy="135255"/>
            <a:chOff x="6972299" y="5742622"/>
            <a:chExt cx="1847850" cy="135255"/>
          </a:xfrm>
        </p:grpSpPr>
        <p:pic>
          <p:nvPicPr>
            <p:cNvPr id="115" name="object 115"/>
            <p:cNvPicPr/>
            <p:nvPr/>
          </p:nvPicPr>
          <p:blipFill>
            <a:blip r:embed="rId34" cstate="print"/>
            <a:stretch>
              <a:fillRect/>
            </a:stretch>
          </p:blipFill>
          <p:spPr>
            <a:xfrm>
              <a:off x="7866696" y="5742622"/>
              <a:ext cx="78075" cy="135254"/>
            </a:xfrm>
            <a:prstGeom prst="rect">
              <a:avLst/>
            </a:prstGeom>
          </p:spPr>
        </p:pic>
        <p:sp>
          <p:nvSpPr>
            <p:cNvPr id="116" name="object 116"/>
            <p:cNvSpPr/>
            <p:nvPr/>
          </p:nvSpPr>
          <p:spPr>
            <a:xfrm>
              <a:off x="6972299" y="5800724"/>
              <a:ext cx="1847850" cy="19050"/>
            </a:xfrm>
            <a:custGeom>
              <a:avLst/>
              <a:gdLst/>
              <a:ahLst/>
              <a:cxnLst/>
              <a:rect l="l" t="t" r="r" b="b"/>
              <a:pathLst>
                <a:path w="1847850" h="19050">
                  <a:moveTo>
                    <a:pt x="1847849" y="19049"/>
                  </a:moveTo>
                  <a:lnTo>
                    <a:pt x="0" y="19049"/>
                  </a:lnTo>
                  <a:lnTo>
                    <a:pt x="0" y="0"/>
                  </a:lnTo>
                  <a:lnTo>
                    <a:pt x="1847849" y="0"/>
                  </a:lnTo>
                  <a:lnTo>
                    <a:pt x="1847849" y="19049"/>
                  </a:lnTo>
                  <a:close/>
                </a:path>
              </a:pathLst>
            </a:custGeom>
            <a:solidFill>
              <a:srgbClr val="000000"/>
            </a:solidFill>
          </p:spPr>
          <p:txBody>
            <a:bodyPr wrap="square" lIns="0" tIns="0" rIns="0" bIns="0" rtlCol="0"/>
            <a:lstStyle/>
            <a:p>
              <a:endParaRPr/>
            </a:p>
          </p:txBody>
        </p:sp>
      </p:grpSp>
      <p:grpSp>
        <p:nvGrpSpPr>
          <p:cNvPr id="117" name="object 117"/>
          <p:cNvGrpSpPr/>
          <p:nvPr/>
        </p:nvGrpSpPr>
        <p:grpSpPr>
          <a:xfrm>
            <a:off x="9190088" y="4919621"/>
            <a:ext cx="1847850" cy="135255"/>
            <a:chOff x="9353549" y="5742622"/>
            <a:chExt cx="1847850" cy="135255"/>
          </a:xfrm>
        </p:grpSpPr>
        <p:pic>
          <p:nvPicPr>
            <p:cNvPr id="118" name="object 118"/>
            <p:cNvPicPr/>
            <p:nvPr/>
          </p:nvPicPr>
          <p:blipFill>
            <a:blip r:embed="rId35" cstate="print"/>
            <a:stretch>
              <a:fillRect/>
            </a:stretch>
          </p:blipFill>
          <p:spPr>
            <a:xfrm>
              <a:off x="10247947" y="5742622"/>
              <a:ext cx="78075" cy="135254"/>
            </a:xfrm>
            <a:prstGeom prst="rect">
              <a:avLst/>
            </a:prstGeom>
          </p:spPr>
        </p:pic>
        <p:sp>
          <p:nvSpPr>
            <p:cNvPr id="119" name="object 119"/>
            <p:cNvSpPr/>
            <p:nvPr/>
          </p:nvSpPr>
          <p:spPr>
            <a:xfrm>
              <a:off x="9353549" y="5800724"/>
              <a:ext cx="1847850" cy="19050"/>
            </a:xfrm>
            <a:custGeom>
              <a:avLst/>
              <a:gdLst/>
              <a:ahLst/>
              <a:cxnLst/>
              <a:rect l="l" t="t" r="r" b="b"/>
              <a:pathLst>
                <a:path w="1847850" h="19050">
                  <a:moveTo>
                    <a:pt x="1847849" y="19049"/>
                  </a:moveTo>
                  <a:lnTo>
                    <a:pt x="0" y="19049"/>
                  </a:lnTo>
                  <a:lnTo>
                    <a:pt x="0" y="0"/>
                  </a:lnTo>
                  <a:lnTo>
                    <a:pt x="1847849" y="0"/>
                  </a:lnTo>
                  <a:lnTo>
                    <a:pt x="1847849" y="19049"/>
                  </a:lnTo>
                  <a:close/>
                </a:path>
              </a:pathLst>
            </a:custGeom>
            <a:solidFill>
              <a:srgbClr val="000000"/>
            </a:solidFill>
          </p:spPr>
          <p:txBody>
            <a:bodyPr wrap="square" lIns="0" tIns="0" rIns="0" bIns="0" rtlCol="0"/>
            <a:lstStyle/>
            <a:p>
              <a:endParaRPr/>
            </a:p>
          </p:txBody>
        </p:sp>
      </p:grpSp>
      <p:pic>
        <p:nvPicPr>
          <p:cNvPr id="120" name="object 120"/>
          <p:cNvPicPr/>
          <p:nvPr/>
        </p:nvPicPr>
        <p:blipFill>
          <a:blip r:embed="rId36" cstate="print"/>
          <a:stretch>
            <a:fillRect/>
          </a:stretch>
        </p:blipFill>
        <p:spPr>
          <a:xfrm>
            <a:off x="6475464" y="4911048"/>
            <a:ext cx="133349" cy="152399"/>
          </a:xfrm>
          <a:prstGeom prst="rect">
            <a:avLst/>
          </a:prstGeom>
        </p:spPr>
      </p:pic>
      <p:pic>
        <p:nvPicPr>
          <p:cNvPr id="121" name="object 121"/>
          <p:cNvPicPr/>
          <p:nvPr/>
        </p:nvPicPr>
        <p:blipFill>
          <a:blip r:embed="rId37" cstate="print"/>
          <a:stretch>
            <a:fillRect/>
          </a:stretch>
        </p:blipFill>
        <p:spPr>
          <a:xfrm>
            <a:off x="8847189" y="4911048"/>
            <a:ext cx="152399" cy="152399"/>
          </a:xfrm>
          <a:prstGeom prst="rect">
            <a:avLst/>
          </a:prstGeom>
        </p:spPr>
      </p:pic>
      <p:pic>
        <p:nvPicPr>
          <p:cNvPr id="122" name="object 122"/>
          <p:cNvPicPr/>
          <p:nvPr/>
        </p:nvPicPr>
        <p:blipFill>
          <a:blip r:embed="rId38" cstate="print"/>
          <a:stretch>
            <a:fillRect/>
          </a:stretch>
        </p:blipFill>
        <p:spPr>
          <a:xfrm>
            <a:off x="11218913" y="4920573"/>
            <a:ext cx="171449" cy="1333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5745" y="1263979"/>
            <a:ext cx="5753100" cy="5105400"/>
            <a:chOff x="228599" y="1333499"/>
            <a:chExt cx="5753100" cy="5105400"/>
          </a:xfrm>
        </p:grpSpPr>
        <p:pic>
          <p:nvPicPr>
            <p:cNvPr id="3" name="object 3"/>
            <p:cNvPicPr/>
            <p:nvPr/>
          </p:nvPicPr>
          <p:blipFill>
            <a:blip r:embed="rId2" cstate="print"/>
            <a:stretch>
              <a:fillRect/>
            </a:stretch>
          </p:blipFill>
          <p:spPr>
            <a:xfrm>
              <a:off x="228599" y="1333499"/>
              <a:ext cx="5753099" cy="5105399"/>
            </a:xfrm>
            <a:prstGeom prst="rect">
              <a:avLst/>
            </a:prstGeom>
          </p:spPr>
        </p:pic>
        <p:pic>
          <p:nvPicPr>
            <p:cNvPr id="4" name="object 4"/>
            <p:cNvPicPr/>
            <p:nvPr/>
          </p:nvPicPr>
          <p:blipFill>
            <a:blip r:embed="rId3" cstate="print"/>
            <a:stretch>
              <a:fillRect/>
            </a:stretch>
          </p:blipFill>
          <p:spPr>
            <a:xfrm>
              <a:off x="380999" y="1524260"/>
              <a:ext cx="190499" cy="189979"/>
            </a:xfrm>
            <a:prstGeom prst="rect">
              <a:avLst/>
            </a:prstGeom>
          </p:spPr>
        </p:pic>
        <p:sp>
          <p:nvSpPr>
            <p:cNvPr id="5" name="object 5"/>
            <p:cNvSpPr/>
            <p:nvPr/>
          </p:nvSpPr>
          <p:spPr>
            <a:xfrm>
              <a:off x="380999" y="1866899"/>
              <a:ext cx="2667000" cy="2286000"/>
            </a:xfrm>
            <a:custGeom>
              <a:avLst/>
              <a:gdLst/>
              <a:ahLst/>
              <a:cxnLst/>
              <a:rect l="l" t="t" r="r" b="b"/>
              <a:pathLst>
                <a:path w="2667000" h="2286000">
                  <a:moveTo>
                    <a:pt x="2595803" y="2285999"/>
                  </a:moveTo>
                  <a:lnTo>
                    <a:pt x="71196" y="2285999"/>
                  </a:lnTo>
                  <a:lnTo>
                    <a:pt x="66241" y="2285511"/>
                  </a:lnTo>
                  <a:lnTo>
                    <a:pt x="29705" y="2270377"/>
                  </a:lnTo>
                  <a:lnTo>
                    <a:pt x="3885" y="2234337"/>
                  </a:lnTo>
                  <a:lnTo>
                    <a:pt x="0" y="2214803"/>
                  </a:lnTo>
                  <a:lnTo>
                    <a:pt x="0" y="2209799"/>
                  </a:lnTo>
                  <a:lnTo>
                    <a:pt x="0" y="71196"/>
                  </a:lnTo>
                  <a:lnTo>
                    <a:pt x="15621" y="29705"/>
                  </a:lnTo>
                  <a:lnTo>
                    <a:pt x="51661" y="3885"/>
                  </a:lnTo>
                  <a:lnTo>
                    <a:pt x="71196" y="0"/>
                  </a:lnTo>
                  <a:lnTo>
                    <a:pt x="2595803" y="0"/>
                  </a:lnTo>
                  <a:lnTo>
                    <a:pt x="2637294" y="15621"/>
                  </a:lnTo>
                  <a:lnTo>
                    <a:pt x="2663113" y="51661"/>
                  </a:lnTo>
                  <a:lnTo>
                    <a:pt x="2666999" y="71196"/>
                  </a:lnTo>
                  <a:lnTo>
                    <a:pt x="2666999" y="2214803"/>
                  </a:lnTo>
                  <a:lnTo>
                    <a:pt x="2651377" y="2256294"/>
                  </a:lnTo>
                  <a:lnTo>
                    <a:pt x="2615337" y="2282113"/>
                  </a:lnTo>
                  <a:lnTo>
                    <a:pt x="2600758" y="2285511"/>
                  </a:lnTo>
                  <a:lnTo>
                    <a:pt x="2595803" y="2285999"/>
                  </a:lnTo>
                  <a:close/>
                </a:path>
              </a:pathLst>
            </a:custGeom>
            <a:solidFill>
              <a:srgbClr val="FFFFFF"/>
            </a:solidFill>
          </p:spPr>
          <p:txBody>
            <a:bodyPr wrap="square" lIns="0" tIns="0" rIns="0" bIns="0" rtlCol="0"/>
            <a:lstStyle/>
            <a:p>
              <a:endParaRPr/>
            </a:p>
          </p:txBody>
        </p:sp>
        <p:sp>
          <p:nvSpPr>
            <p:cNvPr id="6" name="object 6"/>
            <p:cNvSpPr/>
            <p:nvPr/>
          </p:nvSpPr>
          <p:spPr>
            <a:xfrm>
              <a:off x="495287" y="2285999"/>
              <a:ext cx="2438400" cy="1562100"/>
            </a:xfrm>
            <a:custGeom>
              <a:avLst/>
              <a:gdLst/>
              <a:ahLst/>
              <a:cxnLst/>
              <a:rect l="l" t="t" r="r" b="b"/>
              <a:pathLst>
                <a:path w="2438400" h="1562100">
                  <a:moveTo>
                    <a:pt x="2438400" y="1366558"/>
                  </a:moveTo>
                  <a:lnTo>
                    <a:pt x="2410218" y="1334477"/>
                  </a:lnTo>
                  <a:lnTo>
                    <a:pt x="2405354" y="1333500"/>
                  </a:lnTo>
                  <a:lnTo>
                    <a:pt x="33058" y="1333500"/>
                  </a:lnTo>
                  <a:lnTo>
                    <a:pt x="977" y="1361694"/>
                  </a:lnTo>
                  <a:lnTo>
                    <a:pt x="0" y="1366558"/>
                  </a:lnTo>
                  <a:lnTo>
                    <a:pt x="0" y="1524000"/>
                  </a:lnTo>
                  <a:lnTo>
                    <a:pt x="0" y="1529054"/>
                  </a:lnTo>
                  <a:lnTo>
                    <a:pt x="28194" y="1561134"/>
                  </a:lnTo>
                  <a:lnTo>
                    <a:pt x="33058" y="1562100"/>
                  </a:lnTo>
                  <a:lnTo>
                    <a:pt x="2405354" y="1562100"/>
                  </a:lnTo>
                  <a:lnTo>
                    <a:pt x="2437434" y="1533918"/>
                  </a:lnTo>
                  <a:lnTo>
                    <a:pt x="2438400" y="1529054"/>
                  </a:lnTo>
                  <a:lnTo>
                    <a:pt x="2438400" y="1366558"/>
                  </a:lnTo>
                  <a:close/>
                </a:path>
                <a:path w="2438400" h="1562100">
                  <a:moveTo>
                    <a:pt x="2438400" y="1099858"/>
                  </a:moveTo>
                  <a:lnTo>
                    <a:pt x="2410218" y="1067777"/>
                  </a:lnTo>
                  <a:lnTo>
                    <a:pt x="2405354" y="1066800"/>
                  </a:lnTo>
                  <a:lnTo>
                    <a:pt x="33058" y="1066800"/>
                  </a:lnTo>
                  <a:lnTo>
                    <a:pt x="977" y="1094994"/>
                  </a:lnTo>
                  <a:lnTo>
                    <a:pt x="0" y="1099858"/>
                  </a:lnTo>
                  <a:lnTo>
                    <a:pt x="0" y="1257300"/>
                  </a:lnTo>
                  <a:lnTo>
                    <a:pt x="0" y="1262354"/>
                  </a:lnTo>
                  <a:lnTo>
                    <a:pt x="28194" y="1294434"/>
                  </a:lnTo>
                  <a:lnTo>
                    <a:pt x="33058" y="1295400"/>
                  </a:lnTo>
                  <a:lnTo>
                    <a:pt x="2405354" y="1295400"/>
                  </a:lnTo>
                  <a:lnTo>
                    <a:pt x="2437434" y="1267218"/>
                  </a:lnTo>
                  <a:lnTo>
                    <a:pt x="2438400" y="1262354"/>
                  </a:lnTo>
                  <a:lnTo>
                    <a:pt x="2438400" y="1099858"/>
                  </a:lnTo>
                  <a:close/>
                </a:path>
                <a:path w="2438400" h="1562100">
                  <a:moveTo>
                    <a:pt x="2438400" y="833158"/>
                  </a:moveTo>
                  <a:lnTo>
                    <a:pt x="2410218" y="801077"/>
                  </a:lnTo>
                  <a:lnTo>
                    <a:pt x="2405354" y="800100"/>
                  </a:lnTo>
                  <a:lnTo>
                    <a:pt x="33058" y="800100"/>
                  </a:lnTo>
                  <a:lnTo>
                    <a:pt x="977" y="828294"/>
                  </a:lnTo>
                  <a:lnTo>
                    <a:pt x="0" y="833158"/>
                  </a:lnTo>
                  <a:lnTo>
                    <a:pt x="0" y="990600"/>
                  </a:lnTo>
                  <a:lnTo>
                    <a:pt x="0" y="995654"/>
                  </a:lnTo>
                  <a:lnTo>
                    <a:pt x="28194" y="1027734"/>
                  </a:lnTo>
                  <a:lnTo>
                    <a:pt x="33058" y="1028700"/>
                  </a:lnTo>
                  <a:lnTo>
                    <a:pt x="2405354" y="1028700"/>
                  </a:lnTo>
                  <a:lnTo>
                    <a:pt x="2437434" y="1000518"/>
                  </a:lnTo>
                  <a:lnTo>
                    <a:pt x="2438400" y="995654"/>
                  </a:lnTo>
                  <a:lnTo>
                    <a:pt x="2438400" y="833158"/>
                  </a:lnTo>
                  <a:close/>
                </a:path>
                <a:path w="2438400" h="1562100">
                  <a:moveTo>
                    <a:pt x="2438400" y="566458"/>
                  </a:moveTo>
                  <a:lnTo>
                    <a:pt x="2410218" y="534377"/>
                  </a:lnTo>
                  <a:lnTo>
                    <a:pt x="2405354" y="533400"/>
                  </a:lnTo>
                  <a:lnTo>
                    <a:pt x="33058" y="533400"/>
                  </a:lnTo>
                  <a:lnTo>
                    <a:pt x="977" y="561594"/>
                  </a:lnTo>
                  <a:lnTo>
                    <a:pt x="0" y="566458"/>
                  </a:lnTo>
                  <a:lnTo>
                    <a:pt x="0" y="723900"/>
                  </a:lnTo>
                  <a:lnTo>
                    <a:pt x="0" y="728954"/>
                  </a:lnTo>
                  <a:lnTo>
                    <a:pt x="28194" y="761034"/>
                  </a:lnTo>
                  <a:lnTo>
                    <a:pt x="33058" y="762000"/>
                  </a:lnTo>
                  <a:lnTo>
                    <a:pt x="2405354" y="762000"/>
                  </a:lnTo>
                  <a:lnTo>
                    <a:pt x="2437434" y="733818"/>
                  </a:lnTo>
                  <a:lnTo>
                    <a:pt x="2438400" y="728954"/>
                  </a:lnTo>
                  <a:lnTo>
                    <a:pt x="2438400" y="566458"/>
                  </a:lnTo>
                  <a:close/>
                </a:path>
                <a:path w="2438400" h="1562100">
                  <a:moveTo>
                    <a:pt x="2438400" y="299758"/>
                  </a:moveTo>
                  <a:lnTo>
                    <a:pt x="2410218" y="267677"/>
                  </a:lnTo>
                  <a:lnTo>
                    <a:pt x="2405354" y="266700"/>
                  </a:lnTo>
                  <a:lnTo>
                    <a:pt x="33058" y="266700"/>
                  </a:lnTo>
                  <a:lnTo>
                    <a:pt x="977" y="294894"/>
                  </a:lnTo>
                  <a:lnTo>
                    <a:pt x="0" y="299758"/>
                  </a:lnTo>
                  <a:lnTo>
                    <a:pt x="0" y="457200"/>
                  </a:lnTo>
                  <a:lnTo>
                    <a:pt x="0" y="462254"/>
                  </a:lnTo>
                  <a:lnTo>
                    <a:pt x="28194" y="494334"/>
                  </a:lnTo>
                  <a:lnTo>
                    <a:pt x="33058" y="495300"/>
                  </a:lnTo>
                  <a:lnTo>
                    <a:pt x="2405354" y="495300"/>
                  </a:lnTo>
                  <a:lnTo>
                    <a:pt x="2437434" y="467118"/>
                  </a:lnTo>
                  <a:lnTo>
                    <a:pt x="2438400" y="462254"/>
                  </a:lnTo>
                  <a:lnTo>
                    <a:pt x="2438400" y="299758"/>
                  </a:lnTo>
                  <a:close/>
                </a:path>
                <a:path w="2438400" h="1562100">
                  <a:moveTo>
                    <a:pt x="2438400" y="33058"/>
                  </a:moveTo>
                  <a:lnTo>
                    <a:pt x="2410218" y="977"/>
                  </a:lnTo>
                  <a:lnTo>
                    <a:pt x="2405354" y="0"/>
                  </a:lnTo>
                  <a:lnTo>
                    <a:pt x="33058" y="0"/>
                  </a:lnTo>
                  <a:lnTo>
                    <a:pt x="977" y="28194"/>
                  </a:lnTo>
                  <a:lnTo>
                    <a:pt x="0" y="33058"/>
                  </a:lnTo>
                  <a:lnTo>
                    <a:pt x="0" y="190500"/>
                  </a:lnTo>
                  <a:lnTo>
                    <a:pt x="0" y="195554"/>
                  </a:lnTo>
                  <a:lnTo>
                    <a:pt x="28194" y="227634"/>
                  </a:lnTo>
                  <a:lnTo>
                    <a:pt x="33058" y="228600"/>
                  </a:lnTo>
                  <a:lnTo>
                    <a:pt x="2405354" y="228600"/>
                  </a:lnTo>
                  <a:lnTo>
                    <a:pt x="2437434" y="200418"/>
                  </a:lnTo>
                  <a:lnTo>
                    <a:pt x="2438400" y="195554"/>
                  </a:lnTo>
                  <a:lnTo>
                    <a:pt x="2438400" y="33058"/>
                  </a:lnTo>
                  <a:close/>
                </a:path>
              </a:pathLst>
            </a:custGeom>
            <a:solidFill>
              <a:srgbClr val="F9FAFA"/>
            </a:solidFill>
          </p:spPr>
          <p:txBody>
            <a:bodyPr wrap="square" lIns="0" tIns="0" rIns="0" bIns="0" rtlCol="0"/>
            <a:lstStyle/>
            <a:p>
              <a:endParaRPr/>
            </a:p>
          </p:txBody>
        </p:sp>
        <p:sp>
          <p:nvSpPr>
            <p:cNvPr id="7" name="object 7"/>
            <p:cNvSpPr/>
            <p:nvPr/>
          </p:nvSpPr>
          <p:spPr>
            <a:xfrm>
              <a:off x="2466974" y="1981199"/>
              <a:ext cx="466725" cy="228600"/>
            </a:xfrm>
            <a:custGeom>
              <a:avLst/>
              <a:gdLst/>
              <a:ahLst/>
              <a:cxnLst/>
              <a:rect l="l" t="t" r="r" b="b"/>
              <a:pathLst>
                <a:path w="466725" h="228600">
                  <a:moveTo>
                    <a:pt x="359930" y="228599"/>
                  </a:moveTo>
                  <a:lnTo>
                    <a:pt x="106794" y="228599"/>
                  </a:lnTo>
                  <a:lnTo>
                    <a:pt x="99361" y="227867"/>
                  </a:lnTo>
                  <a:lnTo>
                    <a:pt x="57038" y="213506"/>
                  </a:lnTo>
                  <a:lnTo>
                    <a:pt x="23432" y="184041"/>
                  </a:lnTo>
                  <a:lnTo>
                    <a:pt x="3659" y="143959"/>
                  </a:lnTo>
                  <a:lnTo>
                    <a:pt x="0" y="121804"/>
                  </a:lnTo>
                  <a:lnTo>
                    <a:pt x="0" y="114299"/>
                  </a:lnTo>
                  <a:lnTo>
                    <a:pt x="0" y="106794"/>
                  </a:lnTo>
                  <a:lnTo>
                    <a:pt x="11572" y="63625"/>
                  </a:lnTo>
                  <a:lnTo>
                    <a:pt x="38784" y="28170"/>
                  </a:lnTo>
                  <a:lnTo>
                    <a:pt x="77492" y="5828"/>
                  </a:lnTo>
                  <a:lnTo>
                    <a:pt x="106794" y="0"/>
                  </a:lnTo>
                  <a:lnTo>
                    <a:pt x="359930" y="0"/>
                  </a:lnTo>
                  <a:lnTo>
                    <a:pt x="403098" y="11572"/>
                  </a:lnTo>
                  <a:lnTo>
                    <a:pt x="438553" y="38784"/>
                  </a:lnTo>
                  <a:lnTo>
                    <a:pt x="460895" y="77492"/>
                  </a:lnTo>
                  <a:lnTo>
                    <a:pt x="466724" y="106794"/>
                  </a:lnTo>
                  <a:lnTo>
                    <a:pt x="466724" y="121804"/>
                  </a:lnTo>
                  <a:lnTo>
                    <a:pt x="455151" y="164974"/>
                  </a:lnTo>
                  <a:lnTo>
                    <a:pt x="427940" y="200429"/>
                  </a:lnTo>
                  <a:lnTo>
                    <a:pt x="389231" y="222771"/>
                  </a:lnTo>
                  <a:lnTo>
                    <a:pt x="367363" y="227867"/>
                  </a:lnTo>
                  <a:lnTo>
                    <a:pt x="359930" y="228599"/>
                  </a:lnTo>
                  <a:close/>
                </a:path>
              </a:pathLst>
            </a:custGeom>
            <a:solidFill>
              <a:srgbClr val="FEF2C7"/>
            </a:solidFill>
          </p:spPr>
          <p:txBody>
            <a:bodyPr wrap="square" lIns="0" tIns="0" rIns="0" bIns="0" rtlCol="0"/>
            <a:lstStyle/>
            <a:p>
              <a:endParaRPr/>
            </a:p>
          </p:txBody>
        </p:sp>
      </p:grpSp>
      <p:sp>
        <p:nvSpPr>
          <p:cNvPr id="13" name="object 13"/>
          <p:cNvSpPr txBox="1"/>
          <p:nvPr/>
        </p:nvSpPr>
        <p:spPr>
          <a:xfrm>
            <a:off x="2553943" y="1953328"/>
            <a:ext cx="34353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B45309"/>
                </a:solidFill>
                <a:latin typeface="Roboto"/>
                <a:cs typeface="Roboto"/>
              </a:rPr>
              <a:t>Model</a:t>
            </a:r>
            <a:endParaRPr sz="1000">
              <a:latin typeface="Roboto"/>
              <a:cs typeface="Roboto"/>
            </a:endParaRPr>
          </a:p>
        </p:txBody>
      </p:sp>
      <p:sp>
        <p:nvSpPr>
          <p:cNvPr id="14" name="object 14"/>
          <p:cNvSpPr txBox="1"/>
          <p:nvPr/>
        </p:nvSpPr>
        <p:spPr>
          <a:xfrm>
            <a:off x="547741" y="3588079"/>
            <a:ext cx="105473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25" dirty="0">
                <a:solidFill>
                  <a:srgbClr val="4A5462"/>
                </a:solidFill>
                <a:latin typeface="Lucida Console"/>
                <a:cs typeface="Lucida Console"/>
              </a:rPr>
              <a:t> </a:t>
            </a:r>
            <a:r>
              <a:rPr sz="1000" spc="-55" dirty="0">
                <a:solidFill>
                  <a:srgbClr val="4A5462"/>
                </a:solidFill>
                <a:latin typeface="Lucida Console"/>
                <a:cs typeface="Lucida Console"/>
              </a:rPr>
              <a:t>phone:</a:t>
            </a:r>
            <a:r>
              <a:rPr sz="1000" spc="-95" dirty="0">
                <a:solidFill>
                  <a:srgbClr val="4A5462"/>
                </a:solidFill>
                <a:latin typeface="Lucida Console"/>
                <a:cs typeface="Lucida Console"/>
              </a:rPr>
              <a:t> </a:t>
            </a:r>
            <a:r>
              <a:rPr sz="1000" spc="-55" dirty="0">
                <a:solidFill>
                  <a:srgbClr val="4A5462"/>
                </a:solidFill>
                <a:latin typeface="Lucida Console"/>
                <a:cs typeface="Lucida Console"/>
              </a:rPr>
              <a:t>String</a:t>
            </a:r>
            <a:endParaRPr sz="1000">
              <a:latin typeface="Lucida Console"/>
              <a:cs typeface="Lucida Console"/>
            </a:endParaRPr>
          </a:p>
        </p:txBody>
      </p:sp>
      <p:sp>
        <p:nvSpPr>
          <p:cNvPr id="15" name="object 15"/>
          <p:cNvSpPr txBox="1"/>
          <p:nvPr/>
        </p:nvSpPr>
        <p:spPr>
          <a:xfrm>
            <a:off x="509641" y="3816679"/>
            <a:ext cx="119189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3B81F5"/>
                </a:solidFill>
                <a:latin typeface="Lucida Console"/>
                <a:cs typeface="Lucida Console"/>
              </a:rPr>
              <a:t>+</a:t>
            </a:r>
            <a:r>
              <a:rPr sz="1000" spc="-125" dirty="0">
                <a:solidFill>
                  <a:srgbClr val="3B81F5"/>
                </a:solidFill>
                <a:latin typeface="Lucida Console"/>
                <a:cs typeface="Lucida Console"/>
              </a:rPr>
              <a:t> </a:t>
            </a:r>
            <a:r>
              <a:rPr sz="1000" spc="-65" dirty="0">
                <a:solidFill>
                  <a:srgbClr val="3B81F5"/>
                </a:solidFill>
                <a:latin typeface="Lucida Console"/>
                <a:cs typeface="Lucida Console"/>
              </a:rPr>
              <a:t>getters/setters</a:t>
            </a:r>
            <a:endParaRPr sz="1000">
              <a:latin typeface="Lucida Console"/>
              <a:cs typeface="Lucida Console"/>
            </a:endParaRPr>
          </a:p>
        </p:txBody>
      </p:sp>
      <p:grpSp>
        <p:nvGrpSpPr>
          <p:cNvPr id="16" name="object 16"/>
          <p:cNvGrpSpPr/>
          <p:nvPr/>
        </p:nvGrpSpPr>
        <p:grpSpPr>
          <a:xfrm>
            <a:off x="3189340" y="1826486"/>
            <a:ext cx="2667000" cy="2286000"/>
            <a:chOff x="3162299" y="1866899"/>
            <a:chExt cx="2667000" cy="2286000"/>
          </a:xfrm>
        </p:grpSpPr>
        <p:sp>
          <p:nvSpPr>
            <p:cNvPr id="17" name="object 17"/>
            <p:cNvSpPr/>
            <p:nvPr/>
          </p:nvSpPr>
          <p:spPr>
            <a:xfrm>
              <a:off x="3162299" y="1866899"/>
              <a:ext cx="2667000" cy="2286000"/>
            </a:xfrm>
            <a:custGeom>
              <a:avLst/>
              <a:gdLst/>
              <a:ahLst/>
              <a:cxnLst/>
              <a:rect l="l" t="t" r="r" b="b"/>
              <a:pathLst>
                <a:path w="2667000" h="2286000">
                  <a:moveTo>
                    <a:pt x="2595802" y="2285999"/>
                  </a:moveTo>
                  <a:lnTo>
                    <a:pt x="71196" y="2285999"/>
                  </a:lnTo>
                  <a:lnTo>
                    <a:pt x="66241" y="2285511"/>
                  </a:lnTo>
                  <a:lnTo>
                    <a:pt x="29705" y="2270377"/>
                  </a:lnTo>
                  <a:lnTo>
                    <a:pt x="3885" y="2234337"/>
                  </a:lnTo>
                  <a:lnTo>
                    <a:pt x="0" y="2214803"/>
                  </a:lnTo>
                  <a:lnTo>
                    <a:pt x="0" y="2209799"/>
                  </a:lnTo>
                  <a:lnTo>
                    <a:pt x="0" y="71196"/>
                  </a:lnTo>
                  <a:lnTo>
                    <a:pt x="15621" y="29705"/>
                  </a:lnTo>
                  <a:lnTo>
                    <a:pt x="51661" y="3885"/>
                  </a:lnTo>
                  <a:lnTo>
                    <a:pt x="71196" y="0"/>
                  </a:lnTo>
                  <a:lnTo>
                    <a:pt x="2595802" y="0"/>
                  </a:lnTo>
                  <a:lnTo>
                    <a:pt x="2637293" y="15621"/>
                  </a:lnTo>
                  <a:lnTo>
                    <a:pt x="2663113" y="51661"/>
                  </a:lnTo>
                  <a:lnTo>
                    <a:pt x="2666999" y="71196"/>
                  </a:lnTo>
                  <a:lnTo>
                    <a:pt x="2666999" y="2214803"/>
                  </a:lnTo>
                  <a:lnTo>
                    <a:pt x="2651378" y="2256294"/>
                  </a:lnTo>
                  <a:lnTo>
                    <a:pt x="2615336" y="2282113"/>
                  </a:lnTo>
                  <a:lnTo>
                    <a:pt x="2600757" y="2285511"/>
                  </a:lnTo>
                  <a:lnTo>
                    <a:pt x="2595802" y="2285999"/>
                  </a:lnTo>
                  <a:close/>
                </a:path>
              </a:pathLst>
            </a:custGeom>
            <a:solidFill>
              <a:srgbClr val="FFFFFF"/>
            </a:solidFill>
          </p:spPr>
          <p:txBody>
            <a:bodyPr wrap="square" lIns="0" tIns="0" rIns="0" bIns="0" rtlCol="0"/>
            <a:lstStyle/>
            <a:p>
              <a:endParaRPr/>
            </a:p>
          </p:txBody>
        </p:sp>
        <p:sp>
          <p:nvSpPr>
            <p:cNvPr id="18" name="object 18"/>
            <p:cNvSpPr/>
            <p:nvPr/>
          </p:nvSpPr>
          <p:spPr>
            <a:xfrm>
              <a:off x="3276587" y="2285999"/>
              <a:ext cx="2438400" cy="1295400"/>
            </a:xfrm>
            <a:custGeom>
              <a:avLst/>
              <a:gdLst/>
              <a:ahLst/>
              <a:cxnLst/>
              <a:rect l="l" t="t" r="r" b="b"/>
              <a:pathLst>
                <a:path w="2438400" h="1295400">
                  <a:moveTo>
                    <a:pt x="2438400" y="1099858"/>
                  </a:moveTo>
                  <a:lnTo>
                    <a:pt x="2410218" y="1067777"/>
                  </a:lnTo>
                  <a:lnTo>
                    <a:pt x="2405354" y="1066800"/>
                  </a:lnTo>
                  <a:lnTo>
                    <a:pt x="33058" y="1066800"/>
                  </a:lnTo>
                  <a:lnTo>
                    <a:pt x="977" y="1094994"/>
                  </a:lnTo>
                  <a:lnTo>
                    <a:pt x="0" y="1099858"/>
                  </a:lnTo>
                  <a:lnTo>
                    <a:pt x="0" y="1257300"/>
                  </a:lnTo>
                  <a:lnTo>
                    <a:pt x="0" y="1262354"/>
                  </a:lnTo>
                  <a:lnTo>
                    <a:pt x="28194" y="1294434"/>
                  </a:lnTo>
                  <a:lnTo>
                    <a:pt x="33058" y="1295400"/>
                  </a:lnTo>
                  <a:lnTo>
                    <a:pt x="2405354" y="1295400"/>
                  </a:lnTo>
                  <a:lnTo>
                    <a:pt x="2437434" y="1267218"/>
                  </a:lnTo>
                  <a:lnTo>
                    <a:pt x="2438400" y="1262354"/>
                  </a:lnTo>
                  <a:lnTo>
                    <a:pt x="2438400" y="1099858"/>
                  </a:lnTo>
                  <a:close/>
                </a:path>
                <a:path w="2438400" h="1295400">
                  <a:moveTo>
                    <a:pt x="2438400" y="833158"/>
                  </a:moveTo>
                  <a:lnTo>
                    <a:pt x="2410218" y="801077"/>
                  </a:lnTo>
                  <a:lnTo>
                    <a:pt x="2405354" y="800100"/>
                  </a:lnTo>
                  <a:lnTo>
                    <a:pt x="33058" y="800100"/>
                  </a:lnTo>
                  <a:lnTo>
                    <a:pt x="977" y="828294"/>
                  </a:lnTo>
                  <a:lnTo>
                    <a:pt x="0" y="833158"/>
                  </a:lnTo>
                  <a:lnTo>
                    <a:pt x="0" y="990600"/>
                  </a:lnTo>
                  <a:lnTo>
                    <a:pt x="0" y="995654"/>
                  </a:lnTo>
                  <a:lnTo>
                    <a:pt x="28194" y="1027734"/>
                  </a:lnTo>
                  <a:lnTo>
                    <a:pt x="33058" y="1028700"/>
                  </a:lnTo>
                  <a:lnTo>
                    <a:pt x="2405354" y="1028700"/>
                  </a:lnTo>
                  <a:lnTo>
                    <a:pt x="2437434" y="1000518"/>
                  </a:lnTo>
                  <a:lnTo>
                    <a:pt x="2438400" y="995654"/>
                  </a:lnTo>
                  <a:lnTo>
                    <a:pt x="2438400" y="833158"/>
                  </a:lnTo>
                  <a:close/>
                </a:path>
                <a:path w="2438400" h="1295400">
                  <a:moveTo>
                    <a:pt x="2438400" y="566458"/>
                  </a:moveTo>
                  <a:lnTo>
                    <a:pt x="2410218" y="534377"/>
                  </a:lnTo>
                  <a:lnTo>
                    <a:pt x="2405354" y="533400"/>
                  </a:lnTo>
                  <a:lnTo>
                    <a:pt x="33058" y="533400"/>
                  </a:lnTo>
                  <a:lnTo>
                    <a:pt x="977" y="561594"/>
                  </a:lnTo>
                  <a:lnTo>
                    <a:pt x="0" y="566458"/>
                  </a:lnTo>
                  <a:lnTo>
                    <a:pt x="0" y="723900"/>
                  </a:lnTo>
                  <a:lnTo>
                    <a:pt x="0" y="728954"/>
                  </a:lnTo>
                  <a:lnTo>
                    <a:pt x="28194" y="761034"/>
                  </a:lnTo>
                  <a:lnTo>
                    <a:pt x="33058" y="762000"/>
                  </a:lnTo>
                  <a:lnTo>
                    <a:pt x="2405354" y="762000"/>
                  </a:lnTo>
                  <a:lnTo>
                    <a:pt x="2437434" y="733818"/>
                  </a:lnTo>
                  <a:lnTo>
                    <a:pt x="2438400" y="728954"/>
                  </a:lnTo>
                  <a:lnTo>
                    <a:pt x="2438400" y="566458"/>
                  </a:lnTo>
                  <a:close/>
                </a:path>
                <a:path w="2438400" h="1295400">
                  <a:moveTo>
                    <a:pt x="2438400" y="299758"/>
                  </a:moveTo>
                  <a:lnTo>
                    <a:pt x="2410218" y="267677"/>
                  </a:lnTo>
                  <a:lnTo>
                    <a:pt x="2405354" y="266700"/>
                  </a:lnTo>
                  <a:lnTo>
                    <a:pt x="33058" y="266700"/>
                  </a:lnTo>
                  <a:lnTo>
                    <a:pt x="977" y="294894"/>
                  </a:lnTo>
                  <a:lnTo>
                    <a:pt x="0" y="299758"/>
                  </a:lnTo>
                  <a:lnTo>
                    <a:pt x="0" y="457200"/>
                  </a:lnTo>
                  <a:lnTo>
                    <a:pt x="0" y="462254"/>
                  </a:lnTo>
                  <a:lnTo>
                    <a:pt x="28194" y="494334"/>
                  </a:lnTo>
                  <a:lnTo>
                    <a:pt x="33058" y="495300"/>
                  </a:lnTo>
                  <a:lnTo>
                    <a:pt x="2405354" y="495300"/>
                  </a:lnTo>
                  <a:lnTo>
                    <a:pt x="2437434" y="467118"/>
                  </a:lnTo>
                  <a:lnTo>
                    <a:pt x="2438400" y="462254"/>
                  </a:lnTo>
                  <a:lnTo>
                    <a:pt x="2438400" y="299758"/>
                  </a:lnTo>
                  <a:close/>
                </a:path>
                <a:path w="2438400" h="1295400">
                  <a:moveTo>
                    <a:pt x="2438400" y="33058"/>
                  </a:moveTo>
                  <a:lnTo>
                    <a:pt x="2410218" y="977"/>
                  </a:lnTo>
                  <a:lnTo>
                    <a:pt x="2405354" y="0"/>
                  </a:lnTo>
                  <a:lnTo>
                    <a:pt x="33058" y="0"/>
                  </a:lnTo>
                  <a:lnTo>
                    <a:pt x="977" y="28194"/>
                  </a:lnTo>
                  <a:lnTo>
                    <a:pt x="0" y="33058"/>
                  </a:lnTo>
                  <a:lnTo>
                    <a:pt x="0" y="190500"/>
                  </a:lnTo>
                  <a:lnTo>
                    <a:pt x="0" y="195554"/>
                  </a:lnTo>
                  <a:lnTo>
                    <a:pt x="28194" y="227634"/>
                  </a:lnTo>
                  <a:lnTo>
                    <a:pt x="33058" y="228600"/>
                  </a:lnTo>
                  <a:lnTo>
                    <a:pt x="2405354" y="228600"/>
                  </a:lnTo>
                  <a:lnTo>
                    <a:pt x="2437434" y="200418"/>
                  </a:lnTo>
                  <a:lnTo>
                    <a:pt x="2438400" y="195554"/>
                  </a:lnTo>
                  <a:lnTo>
                    <a:pt x="2438400" y="33058"/>
                  </a:lnTo>
                  <a:close/>
                </a:path>
              </a:pathLst>
            </a:custGeom>
            <a:solidFill>
              <a:srgbClr val="F9FAFA"/>
            </a:solidFill>
          </p:spPr>
          <p:txBody>
            <a:bodyPr wrap="square" lIns="0" tIns="0" rIns="0" bIns="0" rtlCol="0"/>
            <a:lstStyle/>
            <a:p>
              <a:endParaRPr/>
            </a:p>
          </p:txBody>
        </p:sp>
      </p:grpSp>
      <p:sp>
        <p:nvSpPr>
          <p:cNvPr id="19" name="object 19"/>
          <p:cNvSpPr txBox="1"/>
          <p:nvPr/>
        </p:nvSpPr>
        <p:spPr>
          <a:xfrm>
            <a:off x="509641" y="1920466"/>
            <a:ext cx="3669029" cy="229235"/>
          </a:xfrm>
          <a:prstGeom prst="rect">
            <a:avLst/>
          </a:prstGeom>
        </p:spPr>
        <p:txBody>
          <a:bodyPr vert="horz" wrap="square" lIns="0" tIns="17145" rIns="0" bIns="0" rtlCol="0">
            <a:spAutoFit/>
          </a:bodyPr>
          <a:lstStyle/>
          <a:p>
            <a:pPr marL="12700">
              <a:lnSpc>
                <a:spcPct val="100000"/>
              </a:lnSpc>
              <a:spcBef>
                <a:spcPts val="135"/>
              </a:spcBef>
              <a:tabLst>
                <a:tab pos="2793365" algn="l"/>
              </a:tabLst>
            </a:pPr>
            <a:r>
              <a:rPr sz="1300" b="1" spc="-10" dirty="0">
                <a:solidFill>
                  <a:srgbClr val="4237CA"/>
                </a:solidFill>
                <a:latin typeface="Roboto"/>
                <a:cs typeface="Roboto"/>
              </a:rPr>
              <a:t>User.java</a:t>
            </a:r>
            <a:r>
              <a:rPr sz="1300" b="1" dirty="0">
                <a:solidFill>
                  <a:srgbClr val="4237CA"/>
                </a:solidFill>
                <a:latin typeface="Roboto"/>
                <a:cs typeface="Roboto"/>
              </a:rPr>
              <a:t>	</a:t>
            </a:r>
            <a:r>
              <a:rPr sz="1300" b="1" spc="-55" dirty="0">
                <a:solidFill>
                  <a:srgbClr val="4237CA"/>
                </a:solidFill>
                <a:latin typeface="Roboto"/>
                <a:cs typeface="Roboto"/>
              </a:rPr>
              <a:t>Product.java</a:t>
            </a:r>
            <a:endParaRPr sz="1300">
              <a:latin typeface="Roboto"/>
              <a:cs typeface="Roboto"/>
            </a:endParaRPr>
          </a:p>
        </p:txBody>
      </p:sp>
      <p:sp>
        <p:nvSpPr>
          <p:cNvPr id="20" name="object 20"/>
          <p:cNvSpPr/>
          <p:nvPr/>
        </p:nvSpPr>
        <p:spPr>
          <a:xfrm>
            <a:off x="5275314" y="1940786"/>
            <a:ext cx="466725" cy="228600"/>
          </a:xfrm>
          <a:custGeom>
            <a:avLst/>
            <a:gdLst/>
            <a:ahLst/>
            <a:cxnLst/>
            <a:rect l="l" t="t" r="r" b="b"/>
            <a:pathLst>
              <a:path w="466725" h="228600">
                <a:moveTo>
                  <a:pt x="359930" y="228599"/>
                </a:moveTo>
                <a:lnTo>
                  <a:pt x="106795" y="228599"/>
                </a:lnTo>
                <a:lnTo>
                  <a:pt x="99362" y="227867"/>
                </a:lnTo>
                <a:lnTo>
                  <a:pt x="57038" y="213506"/>
                </a:lnTo>
                <a:lnTo>
                  <a:pt x="23432" y="184041"/>
                </a:lnTo>
                <a:lnTo>
                  <a:pt x="3660" y="143959"/>
                </a:lnTo>
                <a:lnTo>
                  <a:pt x="0" y="121804"/>
                </a:lnTo>
                <a:lnTo>
                  <a:pt x="0" y="114299"/>
                </a:lnTo>
                <a:lnTo>
                  <a:pt x="0" y="106794"/>
                </a:lnTo>
                <a:lnTo>
                  <a:pt x="11573" y="63625"/>
                </a:lnTo>
                <a:lnTo>
                  <a:pt x="38784" y="28170"/>
                </a:lnTo>
                <a:lnTo>
                  <a:pt x="77493" y="5828"/>
                </a:lnTo>
                <a:lnTo>
                  <a:pt x="106795" y="0"/>
                </a:lnTo>
                <a:lnTo>
                  <a:pt x="359930" y="0"/>
                </a:lnTo>
                <a:lnTo>
                  <a:pt x="403099" y="11572"/>
                </a:lnTo>
                <a:lnTo>
                  <a:pt x="438554" y="38784"/>
                </a:lnTo>
                <a:lnTo>
                  <a:pt x="460896" y="77492"/>
                </a:lnTo>
                <a:lnTo>
                  <a:pt x="466724" y="106794"/>
                </a:lnTo>
                <a:lnTo>
                  <a:pt x="466724" y="121804"/>
                </a:lnTo>
                <a:lnTo>
                  <a:pt x="455152" y="164974"/>
                </a:lnTo>
                <a:lnTo>
                  <a:pt x="427940" y="200429"/>
                </a:lnTo>
                <a:lnTo>
                  <a:pt x="389231" y="222771"/>
                </a:lnTo>
                <a:lnTo>
                  <a:pt x="367363" y="227867"/>
                </a:lnTo>
                <a:lnTo>
                  <a:pt x="359930" y="228599"/>
                </a:lnTo>
                <a:close/>
              </a:path>
            </a:pathLst>
          </a:custGeom>
          <a:solidFill>
            <a:srgbClr val="FEF2C7"/>
          </a:solidFill>
        </p:spPr>
        <p:txBody>
          <a:bodyPr wrap="square" lIns="0" tIns="0" rIns="0" bIns="0" rtlCol="0"/>
          <a:lstStyle/>
          <a:p>
            <a:endParaRPr/>
          </a:p>
        </p:txBody>
      </p:sp>
      <p:sp>
        <p:nvSpPr>
          <p:cNvPr id="21" name="object 21"/>
          <p:cNvSpPr txBox="1"/>
          <p:nvPr/>
        </p:nvSpPr>
        <p:spPr>
          <a:xfrm>
            <a:off x="5335243" y="1953328"/>
            <a:ext cx="34353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B45309"/>
                </a:solidFill>
                <a:latin typeface="Roboto"/>
                <a:cs typeface="Roboto"/>
              </a:rPr>
              <a:t>Model</a:t>
            </a:r>
            <a:endParaRPr sz="1000">
              <a:latin typeface="Roboto"/>
              <a:cs typeface="Roboto"/>
            </a:endParaRPr>
          </a:p>
        </p:txBody>
      </p:sp>
      <p:sp>
        <p:nvSpPr>
          <p:cNvPr id="22" name="object 22"/>
          <p:cNvSpPr txBox="1"/>
          <p:nvPr/>
        </p:nvSpPr>
        <p:spPr>
          <a:xfrm>
            <a:off x="547741" y="2254579"/>
            <a:ext cx="4247515" cy="1249045"/>
          </a:xfrm>
          <a:prstGeom prst="rect">
            <a:avLst/>
          </a:prstGeom>
        </p:spPr>
        <p:txBody>
          <a:bodyPr vert="horz" wrap="square" lIns="0" tIns="16510" rIns="0" bIns="0" rtlCol="0">
            <a:spAutoFit/>
          </a:bodyPr>
          <a:lstStyle/>
          <a:p>
            <a:pPr marL="149225" indent="-136525">
              <a:lnSpc>
                <a:spcPct val="100000"/>
              </a:lnSpc>
              <a:spcBef>
                <a:spcPts val="130"/>
              </a:spcBef>
              <a:buChar char="-"/>
              <a:tabLst>
                <a:tab pos="149225" algn="l"/>
                <a:tab pos="2793365" algn="l"/>
              </a:tabLst>
            </a:pPr>
            <a:r>
              <a:rPr sz="1000" spc="-65" dirty="0">
                <a:solidFill>
                  <a:srgbClr val="4A5462"/>
                </a:solidFill>
                <a:latin typeface="Lucida Console"/>
                <a:cs typeface="Lucida Console"/>
              </a:rPr>
              <a:t>userId:</a:t>
            </a:r>
            <a:r>
              <a:rPr sz="1000" spc="-40" dirty="0">
                <a:solidFill>
                  <a:srgbClr val="4A5462"/>
                </a:solidFill>
                <a:latin typeface="Lucida Console"/>
                <a:cs typeface="Lucida Console"/>
              </a:rPr>
              <a:t> </a:t>
            </a:r>
            <a:r>
              <a:rPr sz="1000" spc="-25" dirty="0">
                <a:solidFill>
                  <a:srgbClr val="4A5462"/>
                </a:solidFill>
                <a:latin typeface="Lucida Console"/>
                <a:cs typeface="Lucida Console"/>
              </a:rPr>
              <a:t>int</a:t>
            </a:r>
            <a:r>
              <a:rPr sz="1000" dirty="0">
                <a:solidFill>
                  <a:srgbClr val="4A5462"/>
                </a:solidFill>
                <a:latin typeface="Lucida Console"/>
                <a:cs typeface="Lucida Console"/>
              </a:rPr>
              <a:t>	-</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productId:</a:t>
            </a:r>
            <a:r>
              <a:rPr sz="1000" spc="-90" dirty="0">
                <a:solidFill>
                  <a:srgbClr val="4A5462"/>
                </a:solidFill>
                <a:latin typeface="Lucida Console"/>
                <a:cs typeface="Lucida Console"/>
              </a:rPr>
              <a:t> </a:t>
            </a:r>
            <a:r>
              <a:rPr sz="1000" spc="-25" dirty="0">
                <a:solidFill>
                  <a:srgbClr val="4A5462"/>
                </a:solidFill>
                <a:latin typeface="Lucida Console"/>
                <a:cs typeface="Lucida Console"/>
              </a:rPr>
              <a:t>int</a:t>
            </a:r>
            <a:endParaRPr sz="1000" dirty="0">
              <a:latin typeface="Lucida Console"/>
              <a:cs typeface="Lucida Console"/>
            </a:endParaRPr>
          </a:p>
          <a:p>
            <a:pPr marL="149225" indent="-136525">
              <a:lnSpc>
                <a:spcPct val="100000"/>
              </a:lnSpc>
              <a:spcBef>
                <a:spcPts val="900"/>
              </a:spcBef>
              <a:buChar char="-"/>
              <a:tabLst>
                <a:tab pos="149225" algn="l"/>
                <a:tab pos="2793365" algn="l"/>
              </a:tabLst>
            </a:pPr>
            <a:r>
              <a:rPr sz="1000" spc="-60" dirty="0">
                <a:solidFill>
                  <a:srgbClr val="4A5462"/>
                </a:solidFill>
                <a:latin typeface="Lucida Console"/>
                <a:cs typeface="Lucida Console"/>
              </a:rPr>
              <a:t>username:</a:t>
            </a:r>
            <a:r>
              <a:rPr sz="1000" spc="-65" dirty="0">
                <a:solidFill>
                  <a:srgbClr val="4A5462"/>
                </a:solidFill>
                <a:latin typeface="Lucida Console"/>
                <a:cs typeface="Lucida Console"/>
              </a:rPr>
              <a:t> </a:t>
            </a:r>
            <a:r>
              <a:rPr sz="1000" spc="-10" dirty="0">
                <a:solidFill>
                  <a:srgbClr val="4A5462"/>
                </a:solidFill>
                <a:latin typeface="Lucida Console"/>
                <a:cs typeface="Lucida Console"/>
              </a:rPr>
              <a:t>String</a:t>
            </a:r>
            <a:r>
              <a:rPr sz="1000" dirty="0">
                <a:solidFill>
                  <a:srgbClr val="4A5462"/>
                </a:solidFill>
                <a:latin typeface="Lucida Console"/>
                <a:cs typeface="Lucida Console"/>
              </a:rPr>
              <a:t>	-</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productName:</a:t>
            </a:r>
            <a:r>
              <a:rPr sz="1000" spc="-90" dirty="0">
                <a:solidFill>
                  <a:srgbClr val="4A5462"/>
                </a:solidFill>
                <a:latin typeface="Lucida Console"/>
                <a:cs typeface="Lucida Console"/>
              </a:rPr>
              <a:t> </a:t>
            </a:r>
            <a:r>
              <a:rPr sz="1000" spc="-55" dirty="0">
                <a:solidFill>
                  <a:srgbClr val="4A5462"/>
                </a:solidFill>
                <a:latin typeface="Lucida Console"/>
                <a:cs typeface="Lucida Console"/>
              </a:rPr>
              <a:t>String</a:t>
            </a:r>
            <a:endParaRPr sz="1000" dirty="0">
              <a:latin typeface="Lucida Console"/>
              <a:cs typeface="Lucida Console"/>
            </a:endParaRPr>
          </a:p>
          <a:p>
            <a:pPr marL="149225" indent="-136525">
              <a:lnSpc>
                <a:spcPct val="100000"/>
              </a:lnSpc>
              <a:spcBef>
                <a:spcPts val="900"/>
              </a:spcBef>
              <a:buChar char="-"/>
              <a:tabLst>
                <a:tab pos="149225" algn="l"/>
                <a:tab pos="2793365" algn="l"/>
              </a:tabLst>
            </a:pPr>
            <a:r>
              <a:rPr sz="1000" spc="-55" dirty="0">
                <a:solidFill>
                  <a:srgbClr val="4A5462"/>
                </a:solidFill>
                <a:latin typeface="Lucida Console"/>
                <a:cs typeface="Lucida Console"/>
              </a:rPr>
              <a:t>email:</a:t>
            </a:r>
            <a:r>
              <a:rPr sz="1000" spc="-95" dirty="0">
                <a:solidFill>
                  <a:srgbClr val="4A5462"/>
                </a:solidFill>
                <a:latin typeface="Lucida Console"/>
                <a:cs typeface="Lucida Console"/>
              </a:rPr>
              <a:t> </a:t>
            </a:r>
            <a:r>
              <a:rPr sz="1000" spc="-10" dirty="0">
                <a:solidFill>
                  <a:srgbClr val="4A5462"/>
                </a:solidFill>
                <a:latin typeface="Lucida Console"/>
                <a:cs typeface="Lucida Console"/>
              </a:rPr>
              <a:t>String</a:t>
            </a:r>
            <a:r>
              <a:rPr sz="1000" dirty="0">
                <a:solidFill>
                  <a:srgbClr val="4A5462"/>
                </a:solidFill>
                <a:latin typeface="Lucida Console"/>
                <a:cs typeface="Lucida Console"/>
              </a:rPr>
              <a:t>	-</a:t>
            </a:r>
            <a:r>
              <a:rPr sz="1000" spc="-110" dirty="0">
                <a:solidFill>
                  <a:srgbClr val="4A5462"/>
                </a:solidFill>
                <a:latin typeface="Lucida Console"/>
                <a:cs typeface="Lucida Console"/>
              </a:rPr>
              <a:t> </a:t>
            </a:r>
            <a:r>
              <a:rPr sz="1000" spc="-60" dirty="0">
                <a:solidFill>
                  <a:srgbClr val="4A5462"/>
                </a:solidFill>
                <a:latin typeface="Lucida Console"/>
                <a:cs typeface="Lucida Console"/>
              </a:rPr>
              <a:t>category:</a:t>
            </a:r>
            <a:r>
              <a:rPr sz="1000" spc="-90" dirty="0">
                <a:solidFill>
                  <a:srgbClr val="4A5462"/>
                </a:solidFill>
                <a:latin typeface="Lucida Console"/>
                <a:cs typeface="Lucida Console"/>
              </a:rPr>
              <a:t> </a:t>
            </a:r>
            <a:r>
              <a:rPr sz="1000" spc="-10" dirty="0">
                <a:solidFill>
                  <a:srgbClr val="4A5462"/>
                </a:solidFill>
                <a:latin typeface="Lucida Console"/>
                <a:cs typeface="Lucida Console"/>
              </a:rPr>
              <a:t>String</a:t>
            </a:r>
            <a:endParaRPr sz="1000" dirty="0">
              <a:latin typeface="Lucida Console"/>
              <a:cs typeface="Lucida Console"/>
            </a:endParaRPr>
          </a:p>
          <a:p>
            <a:pPr marL="149225" indent="-136525">
              <a:lnSpc>
                <a:spcPct val="100000"/>
              </a:lnSpc>
              <a:spcBef>
                <a:spcPts val="900"/>
              </a:spcBef>
              <a:buChar char="-"/>
              <a:tabLst>
                <a:tab pos="149225" algn="l"/>
                <a:tab pos="2793365" algn="l"/>
              </a:tabLst>
            </a:pPr>
            <a:r>
              <a:rPr sz="1000" spc="-60" dirty="0">
                <a:solidFill>
                  <a:srgbClr val="4A5462"/>
                </a:solidFill>
                <a:latin typeface="Lucida Console"/>
                <a:cs typeface="Lucida Console"/>
              </a:rPr>
              <a:t>fullName:</a:t>
            </a:r>
            <a:r>
              <a:rPr sz="1000" spc="-65" dirty="0">
                <a:solidFill>
                  <a:srgbClr val="4A5462"/>
                </a:solidFill>
                <a:latin typeface="Lucida Console"/>
                <a:cs typeface="Lucida Console"/>
              </a:rPr>
              <a:t> </a:t>
            </a:r>
            <a:r>
              <a:rPr sz="1000" spc="-10" dirty="0">
                <a:solidFill>
                  <a:srgbClr val="4A5462"/>
                </a:solidFill>
                <a:latin typeface="Lucida Console"/>
                <a:cs typeface="Lucida Console"/>
              </a:rPr>
              <a:t>String</a:t>
            </a:r>
            <a:r>
              <a:rPr sz="1000" dirty="0">
                <a:solidFill>
                  <a:srgbClr val="4A5462"/>
                </a:solidFill>
                <a:latin typeface="Lucida Console"/>
                <a:cs typeface="Lucida Console"/>
              </a:rPr>
              <a:t>	-</a:t>
            </a:r>
            <a:r>
              <a:rPr sz="1000" spc="-135" dirty="0">
                <a:solidFill>
                  <a:srgbClr val="4A5462"/>
                </a:solidFill>
                <a:latin typeface="Lucida Console"/>
                <a:cs typeface="Lucida Console"/>
              </a:rPr>
              <a:t> </a:t>
            </a:r>
            <a:r>
              <a:rPr sz="1000" spc="-55" dirty="0">
                <a:solidFill>
                  <a:srgbClr val="4A5462"/>
                </a:solidFill>
                <a:latin typeface="Lucida Console"/>
                <a:cs typeface="Lucida Console"/>
              </a:rPr>
              <a:t>price:</a:t>
            </a:r>
            <a:r>
              <a:rPr sz="1000" spc="-95" dirty="0">
                <a:solidFill>
                  <a:srgbClr val="4A5462"/>
                </a:solidFill>
                <a:latin typeface="Lucida Console"/>
                <a:cs typeface="Lucida Console"/>
              </a:rPr>
              <a:t> </a:t>
            </a:r>
            <a:r>
              <a:rPr sz="1000" spc="-10" dirty="0">
                <a:solidFill>
                  <a:srgbClr val="4A5462"/>
                </a:solidFill>
                <a:latin typeface="Lucida Console"/>
                <a:cs typeface="Lucida Console"/>
              </a:rPr>
              <a:t>double</a:t>
            </a:r>
            <a:endParaRPr sz="1000" dirty="0">
              <a:latin typeface="Lucida Console"/>
              <a:cs typeface="Lucida Console"/>
            </a:endParaRPr>
          </a:p>
          <a:p>
            <a:pPr marL="149225" indent="-136525">
              <a:lnSpc>
                <a:spcPct val="100000"/>
              </a:lnSpc>
              <a:spcBef>
                <a:spcPts val="900"/>
              </a:spcBef>
              <a:buChar char="-"/>
              <a:tabLst>
                <a:tab pos="149225" algn="l"/>
                <a:tab pos="2793365" algn="l"/>
              </a:tabLst>
            </a:pPr>
            <a:r>
              <a:rPr sz="1000" spc="-65" dirty="0">
                <a:solidFill>
                  <a:srgbClr val="4A5462"/>
                </a:solidFill>
                <a:latin typeface="Lucida Console"/>
                <a:cs typeface="Lucida Console"/>
              </a:rPr>
              <a:t>address:</a:t>
            </a:r>
            <a:r>
              <a:rPr sz="1000" spc="-35" dirty="0">
                <a:solidFill>
                  <a:srgbClr val="4A5462"/>
                </a:solidFill>
                <a:latin typeface="Lucida Console"/>
                <a:cs typeface="Lucida Console"/>
              </a:rPr>
              <a:t> </a:t>
            </a:r>
            <a:r>
              <a:rPr sz="1000" spc="-10" dirty="0">
                <a:solidFill>
                  <a:srgbClr val="4A5462"/>
                </a:solidFill>
                <a:latin typeface="Lucida Console"/>
                <a:cs typeface="Lucida Console"/>
              </a:rPr>
              <a:t>String</a:t>
            </a:r>
            <a:r>
              <a:rPr sz="1000" dirty="0">
                <a:solidFill>
                  <a:srgbClr val="4A5462"/>
                </a:solidFill>
                <a:latin typeface="Lucida Console"/>
                <a:cs typeface="Lucida Console"/>
              </a:rPr>
              <a:t>	-</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imagePath:</a:t>
            </a:r>
            <a:r>
              <a:rPr sz="1000" spc="-90" dirty="0">
                <a:solidFill>
                  <a:srgbClr val="4A5462"/>
                </a:solidFill>
                <a:latin typeface="Lucida Console"/>
                <a:cs typeface="Lucida Console"/>
              </a:rPr>
              <a:t> </a:t>
            </a:r>
            <a:r>
              <a:rPr sz="1000" spc="-10" dirty="0">
                <a:solidFill>
                  <a:srgbClr val="4A5462"/>
                </a:solidFill>
                <a:latin typeface="Lucida Console"/>
                <a:cs typeface="Lucida Console"/>
              </a:rPr>
              <a:t>String</a:t>
            </a:r>
            <a:endParaRPr sz="1000" dirty="0">
              <a:latin typeface="Lucida Console"/>
              <a:cs typeface="Lucida Console"/>
            </a:endParaRPr>
          </a:p>
        </p:txBody>
      </p:sp>
      <p:sp>
        <p:nvSpPr>
          <p:cNvPr id="23" name="object 23"/>
          <p:cNvSpPr txBox="1"/>
          <p:nvPr/>
        </p:nvSpPr>
        <p:spPr>
          <a:xfrm>
            <a:off x="3290941" y="3549979"/>
            <a:ext cx="119189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3B81F5"/>
                </a:solidFill>
                <a:latin typeface="Lucida Console"/>
                <a:cs typeface="Lucida Console"/>
              </a:rPr>
              <a:t>+</a:t>
            </a:r>
            <a:r>
              <a:rPr sz="1000" spc="-125" dirty="0">
                <a:solidFill>
                  <a:srgbClr val="3B81F5"/>
                </a:solidFill>
                <a:latin typeface="Lucida Console"/>
                <a:cs typeface="Lucida Console"/>
              </a:rPr>
              <a:t> </a:t>
            </a:r>
            <a:r>
              <a:rPr sz="1000" spc="-65" dirty="0">
                <a:solidFill>
                  <a:srgbClr val="3B81F5"/>
                </a:solidFill>
                <a:latin typeface="Lucida Console"/>
                <a:cs typeface="Lucida Console"/>
              </a:rPr>
              <a:t>getters/setters</a:t>
            </a:r>
            <a:endParaRPr sz="1000">
              <a:latin typeface="Lucida Console"/>
              <a:cs typeface="Lucida Console"/>
            </a:endParaRPr>
          </a:p>
        </p:txBody>
      </p:sp>
      <p:grpSp>
        <p:nvGrpSpPr>
          <p:cNvPr id="24" name="object 24"/>
          <p:cNvGrpSpPr/>
          <p:nvPr/>
        </p:nvGrpSpPr>
        <p:grpSpPr>
          <a:xfrm>
            <a:off x="408040" y="4226786"/>
            <a:ext cx="2667000" cy="2019300"/>
            <a:chOff x="380999" y="4267199"/>
            <a:chExt cx="2667000" cy="2019300"/>
          </a:xfrm>
        </p:grpSpPr>
        <p:sp>
          <p:nvSpPr>
            <p:cNvPr id="25" name="object 25"/>
            <p:cNvSpPr/>
            <p:nvPr/>
          </p:nvSpPr>
          <p:spPr>
            <a:xfrm>
              <a:off x="380999" y="4267199"/>
              <a:ext cx="2667000" cy="2019300"/>
            </a:xfrm>
            <a:custGeom>
              <a:avLst/>
              <a:gdLst/>
              <a:ahLst/>
              <a:cxnLst/>
              <a:rect l="l" t="t" r="r" b="b"/>
              <a:pathLst>
                <a:path w="2667000" h="2019300">
                  <a:moveTo>
                    <a:pt x="2595803" y="2019299"/>
                  </a:moveTo>
                  <a:lnTo>
                    <a:pt x="71196" y="2019299"/>
                  </a:lnTo>
                  <a:lnTo>
                    <a:pt x="66241" y="2018810"/>
                  </a:lnTo>
                  <a:lnTo>
                    <a:pt x="29705" y="2003677"/>
                  </a:lnTo>
                  <a:lnTo>
                    <a:pt x="3885" y="1967637"/>
                  </a:lnTo>
                  <a:lnTo>
                    <a:pt x="0" y="1948103"/>
                  </a:lnTo>
                  <a:lnTo>
                    <a:pt x="0" y="1943099"/>
                  </a:lnTo>
                  <a:lnTo>
                    <a:pt x="0" y="71196"/>
                  </a:lnTo>
                  <a:lnTo>
                    <a:pt x="15621" y="29704"/>
                  </a:lnTo>
                  <a:lnTo>
                    <a:pt x="51661" y="3885"/>
                  </a:lnTo>
                  <a:lnTo>
                    <a:pt x="71196" y="0"/>
                  </a:lnTo>
                  <a:lnTo>
                    <a:pt x="2595803" y="0"/>
                  </a:lnTo>
                  <a:lnTo>
                    <a:pt x="2637294" y="15621"/>
                  </a:lnTo>
                  <a:lnTo>
                    <a:pt x="2663113" y="51661"/>
                  </a:lnTo>
                  <a:lnTo>
                    <a:pt x="2666999" y="71196"/>
                  </a:lnTo>
                  <a:lnTo>
                    <a:pt x="2666999" y="1948103"/>
                  </a:lnTo>
                  <a:lnTo>
                    <a:pt x="2651377" y="1989593"/>
                  </a:lnTo>
                  <a:lnTo>
                    <a:pt x="2615337" y="2015413"/>
                  </a:lnTo>
                  <a:lnTo>
                    <a:pt x="2600758" y="2018810"/>
                  </a:lnTo>
                  <a:lnTo>
                    <a:pt x="2595803" y="2019299"/>
                  </a:lnTo>
                  <a:close/>
                </a:path>
              </a:pathLst>
            </a:custGeom>
            <a:solidFill>
              <a:srgbClr val="FFFFFF"/>
            </a:solidFill>
          </p:spPr>
          <p:txBody>
            <a:bodyPr wrap="square" lIns="0" tIns="0" rIns="0" bIns="0" rtlCol="0"/>
            <a:lstStyle/>
            <a:p>
              <a:endParaRPr/>
            </a:p>
          </p:txBody>
        </p:sp>
        <p:sp>
          <p:nvSpPr>
            <p:cNvPr id="26" name="object 26"/>
            <p:cNvSpPr/>
            <p:nvPr/>
          </p:nvSpPr>
          <p:spPr>
            <a:xfrm>
              <a:off x="495287" y="4686299"/>
              <a:ext cx="2438400" cy="495300"/>
            </a:xfrm>
            <a:custGeom>
              <a:avLst/>
              <a:gdLst/>
              <a:ahLst/>
              <a:cxnLst/>
              <a:rect l="l" t="t" r="r" b="b"/>
              <a:pathLst>
                <a:path w="2438400" h="495300">
                  <a:moveTo>
                    <a:pt x="2438400" y="299758"/>
                  </a:moveTo>
                  <a:lnTo>
                    <a:pt x="2410218" y="267677"/>
                  </a:lnTo>
                  <a:lnTo>
                    <a:pt x="2405354" y="266700"/>
                  </a:lnTo>
                  <a:lnTo>
                    <a:pt x="33058" y="266700"/>
                  </a:lnTo>
                  <a:lnTo>
                    <a:pt x="977" y="294894"/>
                  </a:lnTo>
                  <a:lnTo>
                    <a:pt x="0" y="299758"/>
                  </a:lnTo>
                  <a:lnTo>
                    <a:pt x="0" y="457200"/>
                  </a:lnTo>
                  <a:lnTo>
                    <a:pt x="0" y="462254"/>
                  </a:lnTo>
                  <a:lnTo>
                    <a:pt x="28194" y="494334"/>
                  </a:lnTo>
                  <a:lnTo>
                    <a:pt x="33058" y="495300"/>
                  </a:lnTo>
                  <a:lnTo>
                    <a:pt x="2405354" y="495300"/>
                  </a:lnTo>
                  <a:lnTo>
                    <a:pt x="2437434" y="467118"/>
                  </a:lnTo>
                  <a:lnTo>
                    <a:pt x="2438400" y="462254"/>
                  </a:lnTo>
                  <a:lnTo>
                    <a:pt x="2438400" y="299758"/>
                  </a:lnTo>
                  <a:close/>
                </a:path>
                <a:path w="2438400" h="495300">
                  <a:moveTo>
                    <a:pt x="2438400" y="33058"/>
                  </a:moveTo>
                  <a:lnTo>
                    <a:pt x="2410218" y="977"/>
                  </a:lnTo>
                  <a:lnTo>
                    <a:pt x="2405354" y="0"/>
                  </a:lnTo>
                  <a:lnTo>
                    <a:pt x="33058" y="0"/>
                  </a:lnTo>
                  <a:lnTo>
                    <a:pt x="977" y="28194"/>
                  </a:lnTo>
                  <a:lnTo>
                    <a:pt x="0" y="33058"/>
                  </a:lnTo>
                  <a:lnTo>
                    <a:pt x="0" y="190500"/>
                  </a:lnTo>
                  <a:lnTo>
                    <a:pt x="0" y="195554"/>
                  </a:lnTo>
                  <a:lnTo>
                    <a:pt x="28194" y="227634"/>
                  </a:lnTo>
                  <a:lnTo>
                    <a:pt x="33058" y="228600"/>
                  </a:lnTo>
                  <a:lnTo>
                    <a:pt x="2405354" y="228600"/>
                  </a:lnTo>
                  <a:lnTo>
                    <a:pt x="2437434" y="200418"/>
                  </a:lnTo>
                  <a:lnTo>
                    <a:pt x="2438400" y="195554"/>
                  </a:lnTo>
                  <a:lnTo>
                    <a:pt x="2438400" y="33058"/>
                  </a:lnTo>
                  <a:close/>
                </a:path>
              </a:pathLst>
            </a:custGeom>
            <a:solidFill>
              <a:srgbClr val="F9FAFA"/>
            </a:solidFill>
          </p:spPr>
          <p:txBody>
            <a:bodyPr wrap="square" lIns="0" tIns="0" rIns="0" bIns="0" rtlCol="0"/>
            <a:lstStyle/>
            <a:p>
              <a:endParaRPr/>
            </a:p>
          </p:txBody>
        </p:sp>
      </p:grpSp>
      <p:sp>
        <p:nvSpPr>
          <p:cNvPr id="27" name="object 27"/>
          <p:cNvSpPr txBox="1"/>
          <p:nvPr/>
        </p:nvSpPr>
        <p:spPr>
          <a:xfrm>
            <a:off x="509641" y="4320766"/>
            <a:ext cx="950594" cy="229235"/>
          </a:xfrm>
          <a:prstGeom prst="rect">
            <a:avLst/>
          </a:prstGeom>
        </p:spPr>
        <p:txBody>
          <a:bodyPr vert="horz" wrap="square" lIns="0" tIns="17145" rIns="0" bIns="0" rtlCol="0">
            <a:spAutoFit/>
          </a:bodyPr>
          <a:lstStyle/>
          <a:p>
            <a:pPr marL="12700">
              <a:lnSpc>
                <a:spcPct val="100000"/>
              </a:lnSpc>
              <a:spcBef>
                <a:spcPts val="135"/>
              </a:spcBef>
            </a:pPr>
            <a:r>
              <a:rPr sz="1300" b="1" spc="-50" dirty="0">
                <a:solidFill>
                  <a:srgbClr val="4237CA"/>
                </a:solidFill>
                <a:latin typeface="Roboto"/>
                <a:cs typeface="Roboto"/>
              </a:rPr>
              <a:t>CartItem.java</a:t>
            </a:r>
            <a:endParaRPr sz="1300">
              <a:latin typeface="Roboto"/>
              <a:cs typeface="Roboto"/>
            </a:endParaRPr>
          </a:p>
        </p:txBody>
      </p:sp>
      <p:sp>
        <p:nvSpPr>
          <p:cNvPr id="28" name="object 28"/>
          <p:cNvSpPr/>
          <p:nvPr/>
        </p:nvSpPr>
        <p:spPr>
          <a:xfrm>
            <a:off x="2494015" y="4341086"/>
            <a:ext cx="466725" cy="228600"/>
          </a:xfrm>
          <a:custGeom>
            <a:avLst/>
            <a:gdLst/>
            <a:ahLst/>
            <a:cxnLst/>
            <a:rect l="l" t="t" r="r" b="b"/>
            <a:pathLst>
              <a:path w="466725" h="228600">
                <a:moveTo>
                  <a:pt x="359930" y="228599"/>
                </a:moveTo>
                <a:lnTo>
                  <a:pt x="106794" y="228599"/>
                </a:lnTo>
                <a:lnTo>
                  <a:pt x="99361" y="227867"/>
                </a:lnTo>
                <a:lnTo>
                  <a:pt x="57038" y="213506"/>
                </a:lnTo>
                <a:lnTo>
                  <a:pt x="23432" y="184041"/>
                </a:lnTo>
                <a:lnTo>
                  <a:pt x="3659" y="143959"/>
                </a:lnTo>
                <a:lnTo>
                  <a:pt x="0" y="121805"/>
                </a:lnTo>
                <a:lnTo>
                  <a:pt x="0" y="114299"/>
                </a:lnTo>
                <a:lnTo>
                  <a:pt x="0" y="106794"/>
                </a:lnTo>
                <a:lnTo>
                  <a:pt x="11572" y="63624"/>
                </a:lnTo>
                <a:lnTo>
                  <a:pt x="38784" y="28170"/>
                </a:lnTo>
                <a:lnTo>
                  <a:pt x="77492" y="5828"/>
                </a:lnTo>
                <a:lnTo>
                  <a:pt x="106794" y="0"/>
                </a:lnTo>
                <a:lnTo>
                  <a:pt x="359930" y="0"/>
                </a:lnTo>
                <a:lnTo>
                  <a:pt x="403098" y="11571"/>
                </a:lnTo>
                <a:lnTo>
                  <a:pt x="438553" y="38784"/>
                </a:lnTo>
                <a:lnTo>
                  <a:pt x="460895" y="77492"/>
                </a:lnTo>
                <a:lnTo>
                  <a:pt x="466724" y="106794"/>
                </a:lnTo>
                <a:lnTo>
                  <a:pt x="466724" y="121805"/>
                </a:lnTo>
                <a:lnTo>
                  <a:pt x="455151" y="164973"/>
                </a:lnTo>
                <a:lnTo>
                  <a:pt x="427940" y="200429"/>
                </a:lnTo>
                <a:lnTo>
                  <a:pt x="389231" y="222771"/>
                </a:lnTo>
                <a:lnTo>
                  <a:pt x="367363" y="227867"/>
                </a:lnTo>
                <a:lnTo>
                  <a:pt x="359930" y="228599"/>
                </a:lnTo>
                <a:close/>
              </a:path>
            </a:pathLst>
          </a:custGeom>
          <a:solidFill>
            <a:srgbClr val="FEF2C7"/>
          </a:solidFill>
        </p:spPr>
        <p:txBody>
          <a:bodyPr wrap="square" lIns="0" tIns="0" rIns="0" bIns="0" rtlCol="0"/>
          <a:lstStyle/>
          <a:p>
            <a:endParaRPr/>
          </a:p>
        </p:txBody>
      </p:sp>
      <p:sp>
        <p:nvSpPr>
          <p:cNvPr id="29" name="object 29"/>
          <p:cNvSpPr txBox="1"/>
          <p:nvPr/>
        </p:nvSpPr>
        <p:spPr>
          <a:xfrm>
            <a:off x="2553943" y="4353628"/>
            <a:ext cx="34353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B45309"/>
                </a:solidFill>
                <a:latin typeface="Roboto"/>
                <a:cs typeface="Roboto"/>
              </a:rPr>
              <a:t>Model</a:t>
            </a:r>
            <a:endParaRPr sz="1000">
              <a:latin typeface="Roboto"/>
              <a:cs typeface="Roboto"/>
            </a:endParaRPr>
          </a:p>
        </p:txBody>
      </p:sp>
      <p:sp>
        <p:nvSpPr>
          <p:cNvPr id="30" name="object 30"/>
          <p:cNvSpPr txBox="1"/>
          <p:nvPr/>
        </p:nvSpPr>
        <p:spPr>
          <a:xfrm>
            <a:off x="547741" y="4654879"/>
            <a:ext cx="126047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75" dirty="0">
                <a:solidFill>
                  <a:srgbClr val="4A5462"/>
                </a:solidFill>
                <a:latin typeface="Lucida Console"/>
                <a:cs typeface="Lucida Console"/>
              </a:rPr>
              <a:t> </a:t>
            </a:r>
            <a:r>
              <a:rPr sz="1000" spc="-65" dirty="0">
                <a:solidFill>
                  <a:srgbClr val="4A5462"/>
                </a:solidFill>
                <a:latin typeface="Lucida Console"/>
                <a:cs typeface="Lucida Console"/>
              </a:rPr>
              <a:t>product:</a:t>
            </a:r>
            <a:r>
              <a:rPr sz="1000" spc="-75" dirty="0">
                <a:solidFill>
                  <a:srgbClr val="4A5462"/>
                </a:solidFill>
                <a:latin typeface="Lucida Console"/>
                <a:cs typeface="Lucida Console"/>
              </a:rPr>
              <a:t> </a:t>
            </a:r>
            <a:r>
              <a:rPr sz="1000" spc="-60" dirty="0">
                <a:solidFill>
                  <a:srgbClr val="4A5462"/>
                </a:solidFill>
                <a:latin typeface="Lucida Console"/>
                <a:cs typeface="Lucida Console"/>
              </a:rPr>
              <a:t>Product</a:t>
            </a:r>
            <a:endParaRPr sz="1000">
              <a:latin typeface="Lucida Console"/>
              <a:cs typeface="Lucida Console"/>
            </a:endParaRPr>
          </a:p>
        </p:txBody>
      </p:sp>
      <p:sp>
        <p:nvSpPr>
          <p:cNvPr id="31" name="object 31"/>
          <p:cNvSpPr txBox="1"/>
          <p:nvPr/>
        </p:nvSpPr>
        <p:spPr>
          <a:xfrm>
            <a:off x="547741" y="4921579"/>
            <a:ext cx="105473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quantity:</a:t>
            </a:r>
            <a:r>
              <a:rPr sz="1000" spc="-90" dirty="0">
                <a:solidFill>
                  <a:srgbClr val="4A5462"/>
                </a:solidFill>
                <a:latin typeface="Lucida Console"/>
                <a:cs typeface="Lucida Console"/>
              </a:rPr>
              <a:t> </a:t>
            </a:r>
            <a:r>
              <a:rPr sz="1000" spc="-45" dirty="0">
                <a:solidFill>
                  <a:srgbClr val="4A5462"/>
                </a:solidFill>
                <a:latin typeface="Lucida Console"/>
                <a:cs typeface="Lucida Console"/>
              </a:rPr>
              <a:t>int</a:t>
            </a:r>
            <a:endParaRPr sz="1000">
              <a:latin typeface="Lucida Console"/>
              <a:cs typeface="Lucida Console"/>
            </a:endParaRPr>
          </a:p>
        </p:txBody>
      </p:sp>
      <p:sp>
        <p:nvSpPr>
          <p:cNvPr id="32" name="object 32"/>
          <p:cNvSpPr txBox="1"/>
          <p:nvPr/>
        </p:nvSpPr>
        <p:spPr>
          <a:xfrm>
            <a:off x="509641" y="5116528"/>
            <a:ext cx="1397635" cy="406400"/>
          </a:xfrm>
          <a:prstGeom prst="rect">
            <a:avLst/>
          </a:prstGeom>
        </p:spPr>
        <p:txBody>
          <a:bodyPr vert="horz" wrap="square" lIns="0" tIns="50165" rIns="0" bIns="0" rtlCol="0">
            <a:spAutoFit/>
          </a:bodyPr>
          <a:lstStyle/>
          <a:p>
            <a:pPr marL="12700">
              <a:lnSpc>
                <a:spcPct val="100000"/>
              </a:lnSpc>
              <a:spcBef>
                <a:spcPts val="395"/>
              </a:spcBef>
            </a:pPr>
            <a:r>
              <a:rPr sz="1000" dirty="0">
                <a:solidFill>
                  <a:srgbClr val="3B81F5"/>
                </a:solidFill>
                <a:latin typeface="Lucida Console"/>
                <a:cs typeface="Lucida Console"/>
              </a:rPr>
              <a:t>+</a:t>
            </a:r>
            <a:r>
              <a:rPr sz="1000" spc="-125" dirty="0">
                <a:solidFill>
                  <a:srgbClr val="3B81F5"/>
                </a:solidFill>
                <a:latin typeface="Lucida Console"/>
                <a:cs typeface="Lucida Console"/>
              </a:rPr>
              <a:t> </a:t>
            </a:r>
            <a:r>
              <a:rPr sz="1000" spc="-10" dirty="0">
                <a:solidFill>
                  <a:srgbClr val="3B81F5"/>
                </a:solidFill>
                <a:latin typeface="Lucida Console"/>
                <a:cs typeface="Lucida Console"/>
              </a:rPr>
              <a:t>getters/setters</a:t>
            </a:r>
            <a:endParaRPr sz="1000">
              <a:latin typeface="Lucida Console"/>
              <a:cs typeface="Lucida Console"/>
            </a:endParaRPr>
          </a:p>
          <a:p>
            <a:pPr marL="12700">
              <a:lnSpc>
                <a:spcPct val="100000"/>
              </a:lnSpc>
              <a:spcBef>
                <a:spcPts val="300"/>
              </a:spcBef>
            </a:pPr>
            <a:r>
              <a:rPr sz="1000" dirty="0">
                <a:solidFill>
                  <a:srgbClr val="3B81F5"/>
                </a:solidFill>
                <a:latin typeface="Lucida Console"/>
                <a:cs typeface="Lucida Console"/>
              </a:rPr>
              <a:t>+</a:t>
            </a:r>
            <a:r>
              <a:rPr sz="1000" spc="-100" dirty="0">
                <a:solidFill>
                  <a:srgbClr val="3B81F5"/>
                </a:solidFill>
                <a:latin typeface="Lucida Console"/>
                <a:cs typeface="Lucida Console"/>
              </a:rPr>
              <a:t> </a:t>
            </a:r>
            <a:r>
              <a:rPr sz="1000" spc="-60" dirty="0">
                <a:solidFill>
                  <a:srgbClr val="3B81F5"/>
                </a:solidFill>
                <a:latin typeface="Lucida Console"/>
                <a:cs typeface="Lucida Console"/>
              </a:rPr>
              <a:t>getTotal():</a:t>
            </a:r>
            <a:r>
              <a:rPr sz="1000" spc="-90" dirty="0">
                <a:solidFill>
                  <a:srgbClr val="3B81F5"/>
                </a:solidFill>
                <a:latin typeface="Lucida Console"/>
                <a:cs typeface="Lucida Console"/>
              </a:rPr>
              <a:t> </a:t>
            </a:r>
            <a:r>
              <a:rPr sz="1000" spc="-55" dirty="0">
                <a:solidFill>
                  <a:srgbClr val="3B81F5"/>
                </a:solidFill>
                <a:latin typeface="Lucida Console"/>
                <a:cs typeface="Lucida Console"/>
              </a:rPr>
              <a:t>double</a:t>
            </a:r>
            <a:endParaRPr sz="1000">
              <a:latin typeface="Lucida Console"/>
              <a:cs typeface="Lucida Console"/>
            </a:endParaRPr>
          </a:p>
        </p:txBody>
      </p:sp>
      <p:grpSp>
        <p:nvGrpSpPr>
          <p:cNvPr id="33" name="object 33"/>
          <p:cNvGrpSpPr/>
          <p:nvPr/>
        </p:nvGrpSpPr>
        <p:grpSpPr>
          <a:xfrm>
            <a:off x="3189340" y="4226786"/>
            <a:ext cx="2667000" cy="2019300"/>
            <a:chOff x="3162299" y="4267199"/>
            <a:chExt cx="2667000" cy="2019300"/>
          </a:xfrm>
        </p:grpSpPr>
        <p:sp>
          <p:nvSpPr>
            <p:cNvPr id="34" name="object 34"/>
            <p:cNvSpPr/>
            <p:nvPr/>
          </p:nvSpPr>
          <p:spPr>
            <a:xfrm>
              <a:off x="3162299" y="4267199"/>
              <a:ext cx="2667000" cy="2019300"/>
            </a:xfrm>
            <a:custGeom>
              <a:avLst/>
              <a:gdLst/>
              <a:ahLst/>
              <a:cxnLst/>
              <a:rect l="l" t="t" r="r" b="b"/>
              <a:pathLst>
                <a:path w="2667000" h="2019300">
                  <a:moveTo>
                    <a:pt x="2595802" y="2019299"/>
                  </a:moveTo>
                  <a:lnTo>
                    <a:pt x="71196" y="2019299"/>
                  </a:lnTo>
                  <a:lnTo>
                    <a:pt x="66241" y="2018810"/>
                  </a:lnTo>
                  <a:lnTo>
                    <a:pt x="29705" y="2003677"/>
                  </a:lnTo>
                  <a:lnTo>
                    <a:pt x="3885" y="1967637"/>
                  </a:lnTo>
                  <a:lnTo>
                    <a:pt x="0" y="1948103"/>
                  </a:lnTo>
                  <a:lnTo>
                    <a:pt x="0" y="1943099"/>
                  </a:lnTo>
                  <a:lnTo>
                    <a:pt x="0" y="71196"/>
                  </a:lnTo>
                  <a:lnTo>
                    <a:pt x="15621" y="29704"/>
                  </a:lnTo>
                  <a:lnTo>
                    <a:pt x="51661" y="3885"/>
                  </a:lnTo>
                  <a:lnTo>
                    <a:pt x="71196" y="0"/>
                  </a:lnTo>
                  <a:lnTo>
                    <a:pt x="2595802" y="0"/>
                  </a:lnTo>
                  <a:lnTo>
                    <a:pt x="2637293" y="15621"/>
                  </a:lnTo>
                  <a:lnTo>
                    <a:pt x="2663113" y="51661"/>
                  </a:lnTo>
                  <a:lnTo>
                    <a:pt x="2666999" y="71196"/>
                  </a:lnTo>
                  <a:lnTo>
                    <a:pt x="2666999" y="1948103"/>
                  </a:lnTo>
                  <a:lnTo>
                    <a:pt x="2651378" y="1989593"/>
                  </a:lnTo>
                  <a:lnTo>
                    <a:pt x="2615336" y="2015413"/>
                  </a:lnTo>
                  <a:lnTo>
                    <a:pt x="2600757" y="2018810"/>
                  </a:lnTo>
                  <a:lnTo>
                    <a:pt x="2595802" y="2019299"/>
                  </a:lnTo>
                  <a:close/>
                </a:path>
              </a:pathLst>
            </a:custGeom>
            <a:solidFill>
              <a:srgbClr val="FFFFFF"/>
            </a:solidFill>
          </p:spPr>
          <p:txBody>
            <a:bodyPr wrap="square" lIns="0" tIns="0" rIns="0" bIns="0" rtlCol="0"/>
            <a:lstStyle/>
            <a:p>
              <a:endParaRPr/>
            </a:p>
          </p:txBody>
        </p:sp>
        <p:sp>
          <p:nvSpPr>
            <p:cNvPr id="35" name="object 35"/>
            <p:cNvSpPr/>
            <p:nvPr/>
          </p:nvSpPr>
          <p:spPr>
            <a:xfrm>
              <a:off x="3276587" y="4686299"/>
              <a:ext cx="2438400" cy="1295400"/>
            </a:xfrm>
            <a:custGeom>
              <a:avLst/>
              <a:gdLst/>
              <a:ahLst/>
              <a:cxnLst/>
              <a:rect l="l" t="t" r="r" b="b"/>
              <a:pathLst>
                <a:path w="2438400" h="1295400">
                  <a:moveTo>
                    <a:pt x="2438400" y="1099858"/>
                  </a:moveTo>
                  <a:lnTo>
                    <a:pt x="2410218" y="1067777"/>
                  </a:lnTo>
                  <a:lnTo>
                    <a:pt x="2405354" y="1066800"/>
                  </a:lnTo>
                  <a:lnTo>
                    <a:pt x="33058" y="1066800"/>
                  </a:lnTo>
                  <a:lnTo>
                    <a:pt x="977" y="1094994"/>
                  </a:lnTo>
                  <a:lnTo>
                    <a:pt x="0" y="1099858"/>
                  </a:lnTo>
                  <a:lnTo>
                    <a:pt x="0" y="1257300"/>
                  </a:lnTo>
                  <a:lnTo>
                    <a:pt x="0" y="1262354"/>
                  </a:lnTo>
                  <a:lnTo>
                    <a:pt x="28194" y="1294434"/>
                  </a:lnTo>
                  <a:lnTo>
                    <a:pt x="33058" y="1295400"/>
                  </a:lnTo>
                  <a:lnTo>
                    <a:pt x="2405354" y="1295400"/>
                  </a:lnTo>
                  <a:lnTo>
                    <a:pt x="2437434" y="1267218"/>
                  </a:lnTo>
                  <a:lnTo>
                    <a:pt x="2438400" y="1262354"/>
                  </a:lnTo>
                  <a:lnTo>
                    <a:pt x="2438400" y="1099858"/>
                  </a:lnTo>
                  <a:close/>
                </a:path>
                <a:path w="2438400" h="1295400">
                  <a:moveTo>
                    <a:pt x="2438400" y="833158"/>
                  </a:moveTo>
                  <a:lnTo>
                    <a:pt x="2410218" y="801077"/>
                  </a:lnTo>
                  <a:lnTo>
                    <a:pt x="2405354" y="800100"/>
                  </a:lnTo>
                  <a:lnTo>
                    <a:pt x="33058" y="800100"/>
                  </a:lnTo>
                  <a:lnTo>
                    <a:pt x="977" y="828294"/>
                  </a:lnTo>
                  <a:lnTo>
                    <a:pt x="0" y="833158"/>
                  </a:lnTo>
                  <a:lnTo>
                    <a:pt x="0" y="990600"/>
                  </a:lnTo>
                  <a:lnTo>
                    <a:pt x="0" y="995654"/>
                  </a:lnTo>
                  <a:lnTo>
                    <a:pt x="28194" y="1027734"/>
                  </a:lnTo>
                  <a:lnTo>
                    <a:pt x="33058" y="1028700"/>
                  </a:lnTo>
                  <a:lnTo>
                    <a:pt x="2405354" y="1028700"/>
                  </a:lnTo>
                  <a:lnTo>
                    <a:pt x="2437434" y="1000518"/>
                  </a:lnTo>
                  <a:lnTo>
                    <a:pt x="2438400" y="995654"/>
                  </a:lnTo>
                  <a:lnTo>
                    <a:pt x="2438400" y="833158"/>
                  </a:lnTo>
                  <a:close/>
                </a:path>
                <a:path w="2438400" h="1295400">
                  <a:moveTo>
                    <a:pt x="2438400" y="566458"/>
                  </a:moveTo>
                  <a:lnTo>
                    <a:pt x="2410218" y="534377"/>
                  </a:lnTo>
                  <a:lnTo>
                    <a:pt x="2405354" y="533400"/>
                  </a:lnTo>
                  <a:lnTo>
                    <a:pt x="33058" y="533400"/>
                  </a:lnTo>
                  <a:lnTo>
                    <a:pt x="977" y="561594"/>
                  </a:lnTo>
                  <a:lnTo>
                    <a:pt x="0" y="566458"/>
                  </a:lnTo>
                  <a:lnTo>
                    <a:pt x="0" y="723900"/>
                  </a:lnTo>
                  <a:lnTo>
                    <a:pt x="0" y="728954"/>
                  </a:lnTo>
                  <a:lnTo>
                    <a:pt x="28194" y="761034"/>
                  </a:lnTo>
                  <a:lnTo>
                    <a:pt x="33058" y="762000"/>
                  </a:lnTo>
                  <a:lnTo>
                    <a:pt x="2405354" y="762000"/>
                  </a:lnTo>
                  <a:lnTo>
                    <a:pt x="2437434" y="733818"/>
                  </a:lnTo>
                  <a:lnTo>
                    <a:pt x="2438400" y="728954"/>
                  </a:lnTo>
                  <a:lnTo>
                    <a:pt x="2438400" y="566458"/>
                  </a:lnTo>
                  <a:close/>
                </a:path>
                <a:path w="2438400" h="1295400">
                  <a:moveTo>
                    <a:pt x="2438400" y="299758"/>
                  </a:moveTo>
                  <a:lnTo>
                    <a:pt x="2410218" y="267677"/>
                  </a:lnTo>
                  <a:lnTo>
                    <a:pt x="2405354" y="266700"/>
                  </a:lnTo>
                  <a:lnTo>
                    <a:pt x="33058" y="266700"/>
                  </a:lnTo>
                  <a:lnTo>
                    <a:pt x="977" y="294894"/>
                  </a:lnTo>
                  <a:lnTo>
                    <a:pt x="0" y="299758"/>
                  </a:lnTo>
                  <a:lnTo>
                    <a:pt x="0" y="457200"/>
                  </a:lnTo>
                  <a:lnTo>
                    <a:pt x="0" y="462254"/>
                  </a:lnTo>
                  <a:lnTo>
                    <a:pt x="28194" y="494334"/>
                  </a:lnTo>
                  <a:lnTo>
                    <a:pt x="33058" y="495300"/>
                  </a:lnTo>
                  <a:lnTo>
                    <a:pt x="2405354" y="495300"/>
                  </a:lnTo>
                  <a:lnTo>
                    <a:pt x="2437434" y="467118"/>
                  </a:lnTo>
                  <a:lnTo>
                    <a:pt x="2438400" y="462254"/>
                  </a:lnTo>
                  <a:lnTo>
                    <a:pt x="2438400" y="299758"/>
                  </a:lnTo>
                  <a:close/>
                </a:path>
                <a:path w="2438400" h="1295400">
                  <a:moveTo>
                    <a:pt x="2438400" y="33058"/>
                  </a:moveTo>
                  <a:lnTo>
                    <a:pt x="2410218" y="977"/>
                  </a:lnTo>
                  <a:lnTo>
                    <a:pt x="2405354" y="0"/>
                  </a:lnTo>
                  <a:lnTo>
                    <a:pt x="33058" y="0"/>
                  </a:lnTo>
                  <a:lnTo>
                    <a:pt x="977" y="28194"/>
                  </a:lnTo>
                  <a:lnTo>
                    <a:pt x="0" y="33058"/>
                  </a:lnTo>
                  <a:lnTo>
                    <a:pt x="0" y="190500"/>
                  </a:lnTo>
                  <a:lnTo>
                    <a:pt x="0" y="195554"/>
                  </a:lnTo>
                  <a:lnTo>
                    <a:pt x="28194" y="227634"/>
                  </a:lnTo>
                  <a:lnTo>
                    <a:pt x="33058" y="228600"/>
                  </a:lnTo>
                  <a:lnTo>
                    <a:pt x="2405354" y="228600"/>
                  </a:lnTo>
                  <a:lnTo>
                    <a:pt x="2437434" y="200418"/>
                  </a:lnTo>
                  <a:lnTo>
                    <a:pt x="2438400" y="195554"/>
                  </a:lnTo>
                  <a:lnTo>
                    <a:pt x="2438400" y="33058"/>
                  </a:lnTo>
                  <a:close/>
                </a:path>
              </a:pathLst>
            </a:custGeom>
            <a:solidFill>
              <a:srgbClr val="F9FAFA"/>
            </a:solidFill>
          </p:spPr>
          <p:txBody>
            <a:bodyPr wrap="square" lIns="0" tIns="0" rIns="0" bIns="0" rtlCol="0"/>
            <a:lstStyle/>
            <a:p>
              <a:endParaRPr/>
            </a:p>
          </p:txBody>
        </p:sp>
      </p:grpSp>
      <p:sp>
        <p:nvSpPr>
          <p:cNvPr id="36" name="object 36"/>
          <p:cNvSpPr txBox="1"/>
          <p:nvPr/>
        </p:nvSpPr>
        <p:spPr>
          <a:xfrm>
            <a:off x="3290941" y="4320766"/>
            <a:ext cx="1378585" cy="229235"/>
          </a:xfrm>
          <a:prstGeom prst="rect">
            <a:avLst/>
          </a:prstGeom>
        </p:spPr>
        <p:txBody>
          <a:bodyPr vert="horz" wrap="square" lIns="0" tIns="17145" rIns="0" bIns="0" rtlCol="0">
            <a:spAutoFit/>
          </a:bodyPr>
          <a:lstStyle/>
          <a:p>
            <a:pPr marL="12700">
              <a:lnSpc>
                <a:spcPct val="100000"/>
              </a:lnSpc>
              <a:spcBef>
                <a:spcPts val="135"/>
              </a:spcBef>
            </a:pPr>
            <a:r>
              <a:rPr sz="1300" b="1" spc="-65" dirty="0">
                <a:solidFill>
                  <a:srgbClr val="4237CA"/>
                </a:solidFill>
                <a:latin typeface="Roboto"/>
                <a:cs typeface="Roboto"/>
              </a:rPr>
              <a:t>OrderSummary.java</a:t>
            </a:r>
            <a:endParaRPr sz="1300">
              <a:latin typeface="Roboto"/>
              <a:cs typeface="Roboto"/>
            </a:endParaRPr>
          </a:p>
        </p:txBody>
      </p:sp>
      <p:sp>
        <p:nvSpPr>
          <p:cNvPr id="37" name="object 37"/>
          <p:cNvSpPr/>
          <p:nvPr/>
        </p:nvSpPr>
        <p:spPr>
          <a:xfrm>
            <a:off x="5275314" y="4341086"/>
            <a:ext cx="466725" cy="228600"/>
          </a:xfrm>
          <a:custGeom>
            <a:avLst/>
            <a:gdLst/>
            <a:ahLst/>
            <a:cxnLst/>
            <a:rect l="l" t="t" r="r" b="b"/>
            <a:pathLst>
              <a:path w="466725" h="228600">
                <a:moveTo>
                  <a:pt x="359930" y="228599"/>
                </a:moveTo>
                <a:lnTo>
                  <a:pt x="106795" y="228599"/>
                </a:lnTo>
                <a:lnTo>
                  <a:pt x="99362" y="227867"/>
                </a:lnTo>
                <a:lnTo>
                  <a:pt x="57038" y="213506"/>
                </a:lnTo>
                <a:lnTo>
                  <a:pt x="23432" y="184041"/>
                </a:lnTo>
                <a:lnTo>
                  <a:pt x="3660" y="143959"/>
                </a:lnTo>
                <a:lnTo>
                  <a:pt x="0" y="121805"/>
                </a:lnTo>
                <a:lnTo>
                  <a:pt x="0" y="114299"/>
                </a:lnTo>
                <a:lnTo>
                  <a:pt x="0" y="106794"/>
                </a:lnTo>
                <a:lnTo>
                  <a:pt x="11573" y="63624"/>
                </a:lnTo>
                <a:lnTo>
                  <a:pt x="38784" y="28170"/>
                </a:lnTo>
                <a:lnTo>
                  <a:pt x="77493" y="5828"/>
                </a:lnTo>
                <a:lnTo>
                  <a:pt x="106795" y="0"/>
                </a:lnTo>
                <a:lnTo>
                  <a:pt x="359930" y="0"/>
                </a:lnTo>
                <a:lnTo>
                  <a:pt x="403099" y="11571"/>
                </a:lnTo>
                <a:lnTo>
                  <a:pt x="438554" y="38784"/>
                </a:lnTo>
                <a:lnTo>
                  <a:pt x="460896" y="77492"/>
                </a:lnTo>
                <a:lnTo>
                  <a:pt x="466724" y="106794"/>
                </a:lnTo>
                <a:lnTo>
                  <a:pt x="466724" y="121805"/>
                </a:lnTo>
                <a:lnTo>
                  <a:pt x="455152" y="164973"/>
                </a:lnTo>
                <a:lnTo>
                  <a:pt x="427940" y="200429"/>
                </a:lnTo>
                <a:lnTo>
                  <a:pt x="389231" y="222771"/>
                </a:lnTo>
                <a:lnTo>
                  <a:pt x="367363" y="227867"/>
                </a:lnTo>
                <a:lnTo>
                  <a:pt x="359930" y="228599"/>
                </a:lnTo>
                <a:close/>
              </a:path>
            </a:pathLst>
          </a:custGeom>
          <a:solidFill>
            <a:srgbClr val="FEF2C7"/>
          </a:solidFill>
        </p:spPr>
        <p:txBody>
          <a:bodyPr wrap="square" lIns="0" tIns="0" rIns="0" bIns="0" rtlCol="0"/>
          <a:lstStyle/>
          <a:p>
            <a:endParaRPr/>
          </a:p>
        </p:txBody>
      </p:sp>
      <p:sp>
        <p:nvSpPr>
          <p:cNvPr id="38" name="object 38"/>
          <p:cNvSpPr txBox="1"/>
          <p:nvPr/>
        </p:nvSpPr>
        <p:spPr>
          <a:xfrm>
            <a:off x="5335243" y="4353628"/>
            <a:ext cx="34353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B45309"/>
                </a:solidFill>
                <a:latin typeface="Roboto"/>
                <a:cs typeface="Roboto"/>
              </a:rPr>
              <a:t>Model</a:t>
            </a:r>
            <a:endParaRPr sz="1000">
              <a:latin typeface="Roboto"/>
              <a:cs typeface="Roboto"/>
            </a:endParaRPr>
          </a:p>
        </p:txBody>
      </p:sp>
      <p:sp>
        <p:nvSpPr>
          <p:cNvPr id="39" name="object 39"/>
          <p:cNvSpPr txBox="1"/>
          <p:nvPr/>
        </p:nvSpPr>
        <p:spPr>
          <a:xfrm>
            <a:off x="3329041" y="4654879"/>
            <a:ext cx="98615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85" dirty="0">
                <a:solidFill>
                  <a:srgbClr val="4A5462"/>
                </a:solidFill>
                <a:latin typeface="Lucida Console"/>
                <a:cs typeface="Lucida Console"/>
              </a:rPr>
              <a:t> </a:t>
            </a:r>
            <a:r>
              <a:rPr sz="1000" spc="-65" dirty="0">
                <a:solidFill>
                  <a:srgbClr val="4A5462"/>
                </a:solidFill>
                <a:latin typeface="Lucida Console"/>
                <a:cs typeface="Lucida Console"/>
              </a:rPr>
              <a:t>orderId:</a:t>
            </a:r>
            <a:r>
              <a:rPr sz="1000" spc="-75" dirty="0">
                <a:solidFill>
                  <a:srgbClr val="4A5462"/>
                </a:solidFill>
                <a:latin typeface="Lucida Console"/>
                <a:cs typeface="Lucida Console"/>
              </a:rPr>
              <a:t> </a:t>
            </a:r>
            <a:r>
              <a:rPr sz="1000" spc="-45" dirty="0">
                <a:solidFill>
                  <a:srgbClr val="4A5462"/>
                </a:solidFill>
                <a:latin typeface="Lucida Console"/>
                <a:cs typeface="Lucida Console"/>
              </a:rPr>
              <a:t>int</a:t>
            </a:r>
            <a:endParaRPr sz="1000">
              <a:latin typeface="Lucida Console"/>
              <a:cs typeface="Lucida Console"/>
            </a:endParaRPr>
          </a:p>
        </p:txBody>
      </p:sp>
      <p:sp>
        <p:nvSpPr>
          <p:cNvPr id="40" name="object 40"/>
          <p:cNvSpPr txBox="1"/>
          <p:nvPr/>
        </p:nvSpPr>
        <p:spPr>
          <a:xfrm>
            <a:off x="3329041" y="4921579"/>
            <a:ext cx="146621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date:</a:t>
            </a:r>
            <a:r>
              <a:rPr sz="1000" spc="-90" dirty="0">
                <a:solidFill>
                  <a:srgbClr val="4A5462"/>
                </a:solidFill>
                <a:latin typeface="Lucida Console"/>
                <a:cs typeface="Lucida Console"/>
              </a:rPr>
              <a:t> </a:t>
            </a:r>
            <a:r>
              <a:rPr sz="1000" spc="-65" dirty="0">
                <a:solidFill>
                  <a:srgbClr val="4A5462"/>
                </a:solidFill>
                <a:latin typeface="Lucida Console"/>
                <a:cs typeface="Lucida Console"/>
              </a:rPr>
              <a:t>LocalDateTime</a:t>
            </a:r>
            <a:endParaRPr sz="1000">
              <a:latin typeface="Lucida Console"/>
              <a:cs typeface="Lucida Console"/>
            </a:endParaRPr>
          </a:p>
        </p:txBody>
      </p:sp>
      <p:sp>
        <p:nvSpPr>
          <p:cNvPr id="41" name="object 41"/>
          <p:cNvSpPr txBox="1"/>
          <p:nvPr/>
        </p:nvSpPr>
        <p:spPr>
          <a:xfrm>
            <a:off x="3329041" y="5188279"/>
            <a:ext cx="112331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productId:</a:t>
            </a:r>
            <a:r>
              <a:rPr sz="1000" spc="-90" dirty="0">
                <a:solidFill>
                  <a:srgbClr val="4A5462"/>
                </a:solidFill>
                <a:latin typeface="Lucida Console"/>
                <a:cs typeface="Lucida Console"/>
              </a:rPr>
              <a:t> </a:t>
            </a:r>
            <a:r>
              <a:rPr sz="1000" spc="-45" dirty="0">
                <a:solidFill>
                  <a:srgbClr val="4A5462"/>
                </a:solidFill>
                <a:latin typeface="Lucida Console"/>
                <a:cs typeface="Lucida Console"/>
              </a:rPr>
              <a:t>int</a:t>
            </a:r>
            <a:endParaRPr sz="1000">
              <a:latin typeface="Lucida Console"/>
              <a:cs typeface="Lucida Console"/>
            </a:endParaRPr>
          </a:p>
        </p:txBody>
      </p:sp>
      <p:sp>
        <p:nvSpPr>
          <p:cNvPr id="42" name="object 42"/>
          <p:cNvSpPr txBox="1"/>
          <p:nvPr/>
        </p:nvSpPr>
        <p:spPr>
          <a:xfrm>
            <a:off x="3290941" y="5454979"/>
            <a:ext cx="1435735" cy="677545"/>
          </a:xfrm>
          <a:prstGeom prst="rect">
            <a:avLst/>
          </a:prstGeom>
        </p:spPr>
        <p:txBody>
          <a:bodyPr vert="horz" wrap="square" lIns="0" tIns="16510" rIns="0" bIns="0" rtlCol="0">
            <a:spAutoFit/>
          </a:bodyPr>
          <a:lstStyle/>
          <a:p>
            <a:pPr marL="186690" indent="-136525">
              <a:lnSpc>
                <a:spcPct val="100000"/>
              </a:lnSpc>
              <a:spcBef>
                <a:spcPts val="130"/>
              </a:spcBef>
              <a:buChar char="-"/>
              <a:tabLst>
                <a:tab pos="186690" algn="l"/>
              </a:tabLst>
            </a:pPr>
            <a:r>
              <a:rPr sz="1000" spc="-60" dirty="0">
                <a:solidFill>
                  <a:srgbClr val="4A5462"/>
                </a:solidFill>
                <a:latin typeface="Lucida Console"/>
                <a:cs typeface="Lucida Console"/>
              </a:rPr>
              <a:t>quantity:</a:t>
            </a:r>
            <a:r>
              <a:rPr sz="1000" spc="-65" dirty="0">
                <a:solidFill>
                  <a:srgbClr val="4A5462"/>
                </a:solidFill>
                <a:latin typeface="Lucida Console"/>
                <a:cs typeface="Lucida Console"/>
              </a:rPr>
              <a:t> </a:t>
            </a:r>
            <a:r>
              <a:rPr sz="1000" spc="-25" dirty="0">
                <a:solidFill>
                  <a:srgbClr val="4A5462"/>
                </a:solidFill>
                <a:latin typeface="Lucida Console"/>
                <a:cs typeface="Lucida Console"/>
              </a:rPr>
              <a:t>int</a:t>
            </a:r>
            <a:endParaRPr sz="1000">
              <a:latin typeface="Lucida Console"/>
              <a:cs typeface="Lucida Console"/>
            </a:endParaRPr>
          </a:p>
          <a:p>
            <a:pPr marL="186690" indent="-136525">
              <a:lnSpc>
                <a:spcPct val="100000"/>
              </a:lnSpc>
              <a:spcBef>
                <a:spcPts val="900"/>
              </a:spcBef>
              <a:buChar char="-"/>
              <a:tabLst>
                <a:tab pos="186690" algn="l"/>
              </a:tabLst>
            </a:pPr>
            <a:r>
              <a:rPr sz="1000" spc="-60" dirty="0">
                <a:solidFill>
                  <a:srgbClr val="4A5462"/>
                </a:solidFill>
                <a:latin typeface="Lucida Console"/>
                <a:cs typeface="Lucida Console"/>
              </a:rPr>
              <a:t>totalPrice:</a:t>
            </a:r>
            <a:r>
              <a:rPr sz="1000" spc="-65" dirty="0">
                <a:solidFill>
                  <a:srgbClr val="4A5462"/>
                </a:solidFill>
                <a:latin typeface="Lucida Console"/>
                <a:cs typeface="Lucida Console"/>
              </a:rPr>
              <a:t> </a:t>
            </a:r>
            <a:r>
              <a:rPr sz="1000" spc="-55" dirty="0">
                <a:solidFill>
                  <a:srgbClr val="4A5462"/>
                </a:solidFill>
                <a:latin typeface="Lucida Console"/>
                <a:cs typeface="Lucida Console"/>
              </a:rPr>
              <a:t>double</a:t>
            </a:r>
            <a:endParaRPr sz="1000">
              <a:latin typeface="Lucida Console"/>
              <a:cs typeface="Lucida Console"/>
            </a:endParaRPr>
          </a:p>
          <a:p>
            <a:pPr marL="12700">
              <a:lnSpc>
                <a:spcPct val="100000"/>
              </a:lnSpc>
              <a:spcBef>
                <a:spcPts val="600"/>
              </a:spcBef>
            </a:pPr>
            <a:r>
              <a:rPr sz="1000" dirty="0">
                <a:solidFill>
                  <a:srgbClr val="3B81F5"/>
                </a:solidFill>
                <a:latin typeface="Lucida Console"/>
                <a:cs typeface="Lucida Console"/>
              </a:rPr>
              <a:t>+</a:t>
            </a:r>
            <a:r>
              <a:rPr sz="1000" spc="-125" dirty="0">
                <a:solidFill>
                  <a:srgbClr val="3B81F5"/>
                </a:solidFill>
                <a:latin typeface="Lucida Console"/>
                <a:cs typeface="Lucida Console"/>
              </a:rPr>
              <a:t> </a:t>
            </a:r>
            <a:r>
              <a:rPr sz="1000" spc="-10" dirty="0">
                <a:solidFill>
                  <a:srgbClr val="3B81F5"/>
                </a:solidFill>
                <a:latin typeface="Lucida Console"/>
                <a:cs typeface="Lucida Console"/>
              </a:rPr>
              <a:t>getters/setters</a:t>
            </a:r>
            <a:endParaRPr sz="1000">
              <a:latin typeface="Lucida Console"/>
              <a:cs typeface="Lucida Console"/>
            </a:endParaRPr>
          </a:p>
        </p:txBody>
      </p:sp>
      <p:grpSp>
        <p:nvGrpSpPr>
          <p:cNvPr id="50" name="object 50"/>
          <p:cNvGrpSpPr/>
          <p:nvPr/>
        </p:nvGrpSpPr>
        <p:grpSpPr>
          <a:xfrm>
            <a:off x="6223000" y="1255724"/>
            <a:ext cx="5753100" cy="5486400"/>
            <a:chOff x="6210299" y="1333499"/>
            <a:chExt cx="5753100" cy="5486400"/>
          </a:xfrm>
        </p:grpSpPr>
        <p:pic>
          <p:nvPicPr>
            <p:cNvPr id="51" name="object 51"/>
            <p:cNvPicPr/>
            <p:nvPr/>
          </p:nvPicPr>
          <p:blipFill>
            <a:blip r:embed="rId4" cstate="print"/>
            <a:stretch>
              <a:fillRect/>
            </a:stretch>
          </p:blipFill>
          <p:spPr>
            <a:xfrm>
              <a:off x="6210299" y="1333499"/>
              <a:ext cx="5753099" cy="5486399"/>
            </a:xfrm>
            <a:prstGeom prst="rect">
              <a:avLst/>
            </a:prstGeom>
          </p:spPr>
        </p:pic>
        <p:sp>
          <p:nvSpPr>
            <p:cNvPr id="52" name="object 52"/>
            <p:cNvSpPr/>
            <p:nvPr/>
          </p:nvSpPr>
          <p:spPr>
            <a:xfrm>
              <a:off x="6362699" y="1866899"/>
              <a:ext cx="5448300" cy="4800600"/>
            </a:xfrm>
            <a:custGeom>
              <a:avLst/>
              <a:gdLst/>
              <a:ahLst/>
              <a:cxnLst/>
              <a:rect l="l" t="t" r="r" b="b"/>
              <a:pathLst>
                <a:path w="5448300" h="4800600">
                  <a:moveTo>
                    <a:pt x="5377102" y="4800599"/>
                  </a:moveTo>
                  <a:lnTo>
                    <a:pt x="71196" y="4800599"/>
                  </a:lnTo>
                  <a:lnTo>
                    <a:pt x="66240" y="4800110"/>
                  </a:lnTo>
                  <a:lnTo>
                    <a:pt x="29705" y="4784977"/>
                  </a:lnTo>
                  <a:lnTo>
                    <a:pt x="3884" y="4748937"/>
                  </a:lnTo>
                  <a:lnTo>
                    <a:pt x="0" y="4729402"/>
                  </a:lnTo>
                  <a:lnTo>
                    <a:pt x="0" y="4724399"/>
                  </a:lnTo>
                  <a:lnTo>
                    <a:pt x="0" y="71196"/>
                  </a:lnTo>
                  <a:lnTo>
                    <a:pt x="15621" y="29705"/>
                  </a:lnTo>
                  <a:lnTo>
                    <a:pt x="51660" y="3885"/>
                  </a:lnTo>
                  <a:lnTo>
                    <a:pt x="71196" y="0"/>
                  </a:lnTo>
                  <a:lnTo>
                    <a:pt x="5377102" y="0"/>
                  </a:lnTo>
                  <a:lnTo>
                    <a:pt x="5418594" y="15621"/>
                  </a:lnTo>
                  <a:lnTo>
                    <a:pt x="5444413" y="51661"/>
                  </a:lnTo>
                  <a:lnTo>
                    <a:pt x="5448299" y="71196"/>
                  </a:lnTo>
                  <a:lnTo>
                    <a:pt x="5448299" y="4729402"/>
                  </a:lnTo>
                  <a:lnTo>
                    <a:pt x="5432677" y="4770893"/>
                  </a:lnTo>
                  <a:lnTo>
                    <a:pt x="5396637" y="4796712"/>
                  </a:lnTo>
                  <a:lnTo>
                    <a:pt x="5382058" y="4800110"/>
                  </a:lnTo>
                  <a:lnTo>
                    <a:pt x="5377102" y="4800599"/>
                  </a:lnTo>
                  <a:close/>
                </a:path>
              </a:pathLst>
            </a:custGeom>
            <a:solidFill>
              <a:srgbClr val="FFFFFF"/>
            </a:solidFill>
          </p:spPr>
          <p:txBody>
            <a:bodyPr wrap="square" lIns="0" tIns="0" rIns="0" bIns="0" rtlCol="0"/>
            <a:lstStyle/>
            <a:p>
              <a:endParaRPr/>
            </a:p>
          </p:txBody>
        </p:sp>
        <p:sp>
          <p:nvSpPr>
            <p:cNvPr id="53" name="object 53"/>
            <p:cNvSpPr/>
            <p:nvPr/>
          </p:nvSpPr>
          <p:spPr>
            <a:xfrm>
              <a:off x="6476998" y="2285999"/>
              <a:ext cx="5219700" cy="3276600"/>
            </a:xfrm>
            <a:custGeom>
              <a:avLst/>
              <a:gdLst/>
              <a:ahLst/>
              <a:cxnLst/>
              <a:rect l="l" t="t" r="r" b="b"/>
              <a:pathLst>
                <a:path w="5219700" h="3276600">
                  <a:moveTo>
                    <a:pt x="5186652" y="3276599"/>
                  </a:moveTo>
                  <a:lnTo>
                    <a:pt x="33047" y="3276599"/>
                  </a:lnTo>
                  <a:lnTo>
                    <a:pt x="28187" y="3275632"/>
                  </a:lnTo>
                  <a:lnTo>
                    <a:pt x="966" y="3248411"/>
                  </a:lnTo>
                  <a:lnTo>
                    <a:pt x="0" y="3243551"/>
                  </a:lnTo>
                  <a:lnTo>
                    <a:pt x="0" y="3238499"/>
                  </a:lnTo>
                  <a:lnTo>
                    <a:pt x="0" y="33047"/>
                  </a:lnTo>
                  <a:lnTo>
                    <a:pt x="28187" y="966"/>
                  </a:lnTo>
                  <a:lnTo>
                    <a:pt x="33047" y="0"/>
                  </a:lnTo>
                  <a:lnTo>
                    <a:pt x="5186652" y="0"/>
                  </a:lnTo>
                  <a:lnTo>
                    <a:pt x="5218732" y="28187"/>
                  </a:lnTo>
                  <a:lnTo>
                    <a:pt x="5219699" y="33047"/>
                  </a:lnTo>
                  <a:lnTo>
                    <a:pt x="5219699" y="3243551"/>
                  </a:lnTo>
                  <a:lnTo>
                    <a:pt x="5191511" y="3275632"/>
                  </a:lnTo>
                  <a:lnTo>
                    <a:pt x="5186652" y="3276599"/>
                  </a:lnTo>
                  <a:close/>
                </a:path>
              </a:pathLst>
            </a:custGeom>
            <a:solidFill>
              <a:srgbClr val="F9FAFA"/>
            </a:solidFill>
          </p:spPr>
          <p:txBody>
            <a:bodyPr wrap="square" lIns="0" tIns="0" rIns="0" bIns="0" rtlCol="0"/>
            <a:lstStyle/>
            <a:p>
              <a:endParaRPr/>
            </a:p>
          </p:txBody>
        </p:sp>
        <p:sp>
          <p:nvSpPr>
            <p:cNvPr id="54" name="object 54"/>
            <p:cNvSpPr/>
            <p:nvPr/>
          </p:nvSpPr>
          <p:spPr>
            <a:xfrm>
              <a:off x="6476999" y="5676899"/>
              <a:ext cx="5219700" cy="876300"/>
            </a:xfrm>
            <a:custGeom>
              <a:avLst/>
              <a:gdLst/>
              <a:ahLst/>
              <a:cxnLst/>
              <a:rect l="l" t="t" r="r" b="b"/>
              <a:pathLst>
                <a:path w="5219700" h="876300">
                  <a:moveTo>
                    <a:pt x="5148502" y="876299"/>
                  </a:moveTo>
                  <a:lnTo>
                    <a:pt x="71196" y="876299"/>
                  </a:lnTo>
                  <a:lnTo>
                    <a:pt x="66240" y="875811"/>
                  </a:lnTo>
                  <a:lnTo>
                    <a:pt x="29705" y="860678"/>
                  </a:lnTo>
                  <a:lnTo>
                    <a:pt x="3885" y="824637"/>
                  </a:lnTo>
                  <a:lnTo>
                    <a:pt x="0" y="805103"/>
                  </a:lnTo>
                  <a:lnTo>
                    <a:pt x="0" y="800099"/>
                  </a:lnTo>
                  <a:lnTo>
                    <a:pt x="0" y="71196"/>
                  </a:lnTo>
                  <a:lnTo>
                    <a:pt x="15621" y="29705"/>
                  </a:lnTo>
                  <a:lnTo>
                    <a:pt x="51661" y="3885"/>
                  </a:lnTo>
                  <a:lnTo>
                    <a:pt x="71196" y="0"/>
                  </a:lnTo>
                  <a:lnTo>
                    <a:pt x="5148502" y="0"/>
                  </a:lnTo>
                  <a:lnTo>
                    <a:pt x="5189992" y="15621"/>
                  </a:lnTo>
                  <a:lnTo>
                    <a:pt x="5215813" y="51661"/>
                  </a:lnTo>
                  <a:lnTo>
                    <a:pt x="5219699" y="71196"/>
                  </a:lnTo>
                  <a:lnTo>
                    <a:pt x="5219699" y="805103"/>
                  </a:lnTo>
                  <a:lnTo>
                    <a:pt x="5204076" y="846593"/>
                  </a:lnTo>
                  <a:lnTo>
                    <a:pt x="5168036" y="872413"/>
                  </a:lnTo>
                  <a:lnTo>
                    <a:pt x="5153457" y="875811"/>
                  </a:lnTo>
                  <a:lnTo>
                    <a:pt x="5148502" y="876299"/>
                  </a:lnTo>
                  <a:close/>
                </a:path>
              </a:pathLst>
            </a:custGeom>
            <a:solidFill>
              <a:srgbClr val="EDF1FF"/>
            </a:solidFill>
          </p:spPr>
          <p:txBody>
            <a:bodyPr wrap="square" lIns="0" tIns="0" rIns="0" bIns="0" rtlCol="0"/>
            <a:lstStyle/>
            <a:p>
              <a:endParaRPr/>
            </a:p>
          </p:txBody>
        </p:sp>
        <p:pic>
          <p:nvPicPr>
            <p:cNvPr id="55" name="object 55"/>
            <p:cNvPicPr/>
            <p:nvPr/>
          </p:nvPicPr>
          <p:blipFill>
            <a:blip r:embed="rId5" cstate="print"/>
            <a:stretch>
              <a:fillRect/>
            </a:stretch>
          </p:blipFill>
          <p:spPr>
            <a:xfrm>
              <a:off x="6362699" y="1523999"/>
              <a:ext cx="166687" cy="190499"/>
            </a:xfrm>
            <a:prstGeom prst="rect">
              <a:avLst/>
            </a:prstGeom>
          </p:spPr>
        </p:pic>
      </p:grpSp>
      <p:sp>
        <p:nvSpPr>
          <p:cNvPr id="56" name="object 56"/>
          <p:cNvSpPr txBox="1"/>
          <p:nvPr/>
        </p:nvSpPr>
        <p:spPr>
          <a:xfrm>
            <a:off x="223974" y="39255"/>
            <a:ext cx="7983855" cy="1665605"/>
          </a:xfrm>
          <a:prstGeom prst="rect">
            <a:avLst/>
          </a:prstGeom>
        </p:spPr>
        <p:txBody>
          <a:bodyPr vert="horz" wrap="square" lIns="0" tIns="12700" rIns="0" bIns="0" rtlCol="0">
            <a:spAutoFit/>
          </a:bodyPr>
          <a:lstStyle/>
          <a:p>
            <a:pPr marL="12700">
              <a:lnSpc>
                <a:spcPct val="100000"/>
              </a:lnSpc>
              <a:spcBef>
                <a:spcPts val="100"/>
              </a:spcBef>
            </a:pPr>
            <a:r>
              <a:rPr sz="2000" b="1" spc="-50" dirty="0">
                <a:solidFill>
                  <a:srgbClr val="FFFFFF"/>
                </a:solidFill>
                <a:latin typeface="Roboto"/>
                <a:cs typeface="Roboto"/>
              </a:rPr>
              <a:t>OnlineShop2025</a:t>
            </a:r>
            <a:endParaRPr sz="2000" dirty="0">
              <a:latin typeface="Roboto"/>
              <a:cs typeface="Roboto"/>
            </a:endParaRPr>
          </a:p>
          <a:p>
            <a:pPr>
              <a:lnSpc>
                <a:spcPct val="100000"/>
              </a:lnSpc>
              <a:spcBef>
                <a:spcPts val="340"/>
              </a:spcBef>
            </a:pPr>
            <a:endParaRPr sz="1800" dirty="0">
              <a:latin typeface="Roboto"/>
              <a:cs typeface="Roboto"/>
            </a:endParaRPr>
          </a:p>
          <a:p>
            <a:pPr marL="12700">
              <a:lnSpc>
                <a:spcPct val="100000"/>
              </a:lnSpc>
            </a:pPr>
            <a:r>
              <a:rPr sz="2500" b="1" spc="-125" dirty="0">
                <a:solidFill>
                  <a:srgbClr val="1C4ED8"/>
                </a:solidFill>
                <a:latin typeface="Roboto"/>
                <a:cs typeface="Roboto"/>
              </a:rPr>
              <a:t>Internal</a:t>
            </a:r>
            <a:r>
              <a:rPr sz="2500" b="1" spc="-30" dirty="0">
                <a:solidFill>
                  <a:srgbClr val="1C4ED8"/>
                </a:solidFill>
                <a:latin typeface="Roboto"/>
                <a:cs typeface="Roboto"/>
              </a:rPr>
              <a:t> </a:t>
            </a:r>
            <a:r>
              <a:rPr sz="2500" b="1" spc="-155" dirty="0">
                <a:solidFill>
                  <a:srgbClr val="1C4ED8"/>
                </a:solidFill>
                <a:latin typeface="Roboto"/>
                <a:cs typeface="Roboto"/>
              </a:rPr>
              <a:t>Mechanics</a:t>
            </a:r>
            <a:r>
              <a:rPr sz="2500" b="1" spc="-25" dirty="0">
                <a:solidFill>
                  <a:srgbClr val="1C4ED8"/>
                </a:solidFill>
                <a:latin typeface="Roboto"/>
                <a:cs typeface="Roboto"/>
              </a:rPr>
              <a:t> </a:t>
            </a:r>
            <a:r>
              <a:rPr sz="2500" b="1" spc="-120" dirty="0">
                <a:solidFill>
                  <a:srgbClr val="1C4ED8"/>
                </a:solidFill>
                <a:latin typeface="Roboto"/>
                <a:cs typeface="Roboto"/>
              </a:rPr>
              <a:t>(Part</a:t>
            </a:r>
            <a:r>
              <a:rPr sz="2500" b="1" spc="-30" dirty="0">
                <a:solidFill>
                  <a:srgbClr val="1C4ED8"/>
                </a:solidFill>
                <a:latin typeface="Roboto"/>
                <a:cs typeface="Roboto"/>
              </a:rPr>
              <a:t> </a:t>
            </a:r>
            <a:r>
              <a:rPr sz="2500" b="1" spc="-114" dirty="0">
                <a:solidFill>
                  <a:srgbClr val="1C4ED8"/>
                </a:solidFill>
                <a:latin typeface="Roboto"/>
                <a:cs typeface="Roboto"/>
              </a:rPr>
              <a:t>1:</a:t>
            </a:r>
            <a:r>
              <a:rPr sz="2500" b="1" spc="-25" dirty="0">
                <a:solidFill>
                  <a:srgbClr val="1C4ED8"/>
                </a:solidFill>
                <a:latin typeface="Roboto"/>
                <a:cs typeface="Roboto"/>
              </a:rPr>
              <a:t> </a:t>
            </a:r>
            <a:r>
              <a:rPr sz="2500" b="1" spc="-150" dirty="0">
                <a:solidFill>
                  <a:srgbClr val="1C4ED8"/>
                </a:solidFill>
                <a:latin typeface="Roboto"/>
                <a:cs typeface="Roboto"/>
              </a:rPr>
              <a:t>Data</a:t>
            </a:r>
            <a:r>
              <a:rPr sz="2500" b="1" spc="-25" dirty="0">
                <a:solidFill>
                  <a:srgbClr val="1C4ED8"/>
                </a:solidFill>
                <a:latin typeface="Roboto"/>
                <a:cs typeface="Roboto"/>
              </a:rPr>
              <a:t> </a:t>
            </a:r>
            <a:r>
              <a:rPr sz="2500" b="1" spc="-155" dirty="0">
                <a:solidFill>
                  <a:srgbClr val="1C4ED8"/>
                </a:solidFill>
                <a:latin typeface="Roboto"/>
                <a:cs typeface="Roboto"/>
              </a:rPr>
              <a:t>Access</a:t>
            </a:r>
            <a:r>
              <a:rPr sz="2500" b="1" spc="-30" dirty="0">
                <a:solidFill>
                  <a:srgbClr val="1C4ED8"/>
                </a:solidFill>
                <a:latin typeface="Roboto"/>
                <a:cs typeface="Roboto"/>
              </a:rPr>
              <a:t> </a:t>
            </a:r>
            <a:r>
              <a:rPr sz="2500" b="1" spc="-170" dirty="0">
                <a:solidFill>
                  <a:srgbClr val="1C4ED8"/>
                </a:solidFill>
                <a:latin typeface="Roboto"/>
                <a:cs typeface="Roboto"/>
              </a:rPr>
              <a:t>&amp;</a:t>
            </a:r>
            <a:r>
              <a:rPr sz="2500" b="1" spc="-25" dirty="0">
                <a:solidFill>
                  <a:srgbClr val="1C4ED8"/>
                </a:solidFill>
                <a:latin typeface="Roboto"/>
                <a:cs typeface="Roboto"/>
              </a:rPr>
              <a:t> </a:t>
            </a:r>
            <a:r>
              <a:rPr sz="2500" b="1" spc="-10" dirty="0">
                <a:solidFill>
                  <a:srgbClr val="1C4ED8"/>
                </a:solidFill>
                <a:latin typeface="Roboto"/>
                <a:cs typeface="Roboto"/>
              </a:rPr>
              <a:t>Services)</a:t>
            </a:r>
            <a:endParaRPr sz="2500" dirty="0">
              <a:latin typeface="Roboto"/>
              <a:cs typeface="Roboto"/>
            </a:endParaRPr>
          </a:p>
          <a:p>
            <a:pPr>
              <a:lnSpc>
                <a:spcPct val="100000"/>
              </a:lnSpc>
              <a:spcBef>
                <a:spcPts val="325"/>
              </a:spcBef>
            </a:pPr>
            <a:endParaRPr sz="2250" dirty="0">
              <a:latin typeface="Roboto"/>
              <a:cs typeface="Roboto"/>
            </a:endParaRPr>
          </a:p>
          <a:p>
            <a:pPr marL="431165">
              <a:lnSpc>
                <a:spcPct val="100000"/>
              </a:lnSpc>
              <a:tabLst>
                <a:tab pos="6389370" algn="l"/>
              </a:tabLst>
            </a:pPr>
            <a:r>
              <a:rPr sz="1650" b="1" spc="-90" dirty="0">
                <a:solidFill>
                  <a:srgbClr val="1D40AF"/>
                </a:solidFill>
                <a:latin typeface="Roboto"/>
                <a:cs typeface="Roboto"/>
              </a:rPr>
              <a:t>Data</a:t>
            </a:r>
            <a:r>
              <a:rPr sz="1650" b="1" spc="5" dirty="0">
                <a:solidFill>
                  <a:srgbClr val="1D40AF"/>
                </a:solidFill>
                <a:latin typeface="Roboto"/>
                <a:cs typeface="Roboto"/>
              </a:rPr>
              <a:t> </a:t>
            </a:r>
            <a:r>
              <a:rPr sz="1650" b="1" spc="-100" dirty="0">
                <a:solidFill>
                  <a:srgbClr val="1D40AF"/>
                </a:solidFill>
                <a:latin typeface="Roboto"/>
                <a:cs typeface="Roboto"/>
              </a:rPr>
              <a:t>Models</a:t>
            </a:r>
            <a:r>
              <a:rPr sz="1650" b="1" spc="5" dirty="0">
                <a:solidFill>
                  <a:srgbClr val="1D40AF"/>
                </a:solidFill>
                <a:latin typeface="Roboto"/>
                <a:cs typeface="Roboto"/>
              </a:rPr>
              <a:t> </a:t>
            </a:r>
            <a:r>
              <a:rPr sz="1650" b="1" spc="-95" dirty="0">
                <a:solidFill>
                  <a:srgbClr val="1D40AF"/>
                </a:solidFill>
                <a:latin typeface="Roboto"/>
                <a:cs typeface="Roboto"/>
              </a:rPr>
              <a:t>(model</a:t>
            </a:r>
            <a:r>
              <a:rPr sz="1650" b="1" spc="5" dirty="0">
                <a:solidFill>
                  <a:srgbClr val="1D40AF"/>
                </a:solidFill>
                <a:latin typeface="Roboto"/>
                <a:cs typeface="Roboto"/>
              </a:rPr>
              <a:t> </a:t>
            </a:r>
            <a:r>
              <a:rPr sz="1650" b="1" spc="-10" dirty="0">
                <a:solidFill>
                  <a:srgbClr val="1D40AF"/>
                </a:solidFill>
                <a:latin typeface="Roboto"/>
                <a:cs typeface="Roboto"/>
              </a:rPr>
              <a:t>package)</a:t>
            </a:r>
            <a:r>
              <a:rPr sz="1650" b="1" dirty="0">
                <a:solidFill>
                  <a:srgbClr val="1D40AF"/>
                </a:solidFill>
                <a:latin typeface="Roboto"/>
                <a:cs typeface="Roboto"/>
              </a:rPr>
              <a:t>	</a:t>
            </a:r>
            <a:r>
              <a:rPr lang="en-US" sz="1650" b="1" spc="-90" dirty="0">
                <a:solidFill>
                  <a:srgbClr val="5B20B5"/>
                </a:solidFill>
                <a:latin typeface="Roboto"/>
                <a:cs typeface="Roboto"/>
              </a:rPr>
              <a:t>Data</a:t>
            </a:r>
            <a:r>
              <a:rPr lang="en-US" sz="1650" b="1" spc="5" dirty="0">
                <a:solidFill>
                  <a:srgbClr val="5B20B5"/>
                </a:solidFill>
                <a:latin typeface="Roboto"/>
                <a:cs typeface="Roboto"/>
              </a:rPr>
              <a:t> </a:t>
            </a:r>
            <a:r>
              <a:rPr lang="en-US" sz="1650" b="1" spc="-100" dirty="0">
                <a:solidFill>
                  <a:srgbClr val="5B20B5"/>
                </a:solidFill>
                <a:latin typeface="Roboto"/>
                <a:cs typeface="Roboto"/>
              </a:rPr>
              <a:t>Access</a:t>
            </a:r>
            <a:r>
              <a:rPr lang="en-US" sz="1650" b="1" spc="5" dirty="0">
                <a:solidFill>
                  <a:srgbClr val="5B20B5"/>
                </a:solidFill>
                <a:latin typeface="Roboto"/>
                <a:cs typeface="Roboto"/>
              </a:rPr>
              <a:t> </a:t>
            </a:r>
            <a:r>
              <a:rPr lang="en-US" sz="1650" b="1" spc="-60" dirty="0">
                <a:solidFill>
                  <a:srgbClr val="5B20B5"/>
                </a:solidFill>
                <a:latin typeface="Roboto"/>
                <a:cs typeface="Roboto"/>
              </a:rPr>
              <a:t>Logic</a:t>
            </a:r>
            <a:endParaRPr sz="1650" dirty="0">
              <a:latin typeface="Roboto"/>
              <a:cs typeface="Roboto"/>
            </a:endParaRPr>
          </a:p>
        </p:txBody>
      </p:sp>
      <p:grpSp>
        <p:nvGrpSpPr>
          <p:cNvPr id="60" name="object 60"/>
          <p:cNvGrpSpPr/>
          <p:nvPr/>
        </p:nvGrpSpPr>
        <p:grpSpPr>
          <a:xfrm>
            <a:off x="6476999" y="2009775"/>
            <a:ext cx="1943100" cy="4276725"/>
            <a:chOff x="6476999" y="2009775"/>
            <a:chExt cx="1943100" cy="4276725"/>
          </a:xfrm>
        </p:grpSpPr>
        <p:pic>
          <p:nvPicPr>
            <p:cNvPr id="61" name="object 61"/>
            <p:cNvPicPr/>
            <p:nvPr/>
          </p:nvPicPr>
          <p:blipFill>
            <a:blip r:embed="rId6" cstate="print"/>
            <a:stretch>
              <a:fillRect/>
            </a:stretch>
          </p:blipFill>
          <p:spPr>
            <a:xfrm>
              <a:off x="6476999" y="2009775"/>
              <a:ext cx="133349" cy="133349"/>
            </a:xfrm>
            <a:prstGeom prst="rect">
              <a:avLst/>
            </a:prstGeom>
          </p:spPr>
        </p:pic>
        <p:sp>
          <p:nvSpPr>
            <p:cNvPr id="62" name="object 62"/>
            <p:cNvSpPr/>
            <p:nvPr/>
          </p:nvSpPr>
          <p:spPr>
            <a:xfrm>
              <a:off x="7886699" y="5753099"/>
              <a:ext cx="533400" cy="533400"/>
            </a:xfrm>
            <a:custGeom>
              <a:avLst/>
              <a:gdLst/>
              <a:ahLst/>
              <a:cxnLst/>
              <a:rect l="l" t="t" r="r" b="b"/>
              <a:pathLst>
                <a:path w="533400" h="533400">
                  <a:moveTo>
                    <a:pt x="266699" y="533399"/>
                  </a:moveTo>
                  <a:lnTo>
                    <a:pt x="227566" y="530512"/>
                  </a:lnTo>
                  <a:lnTo>
                    <a:pt x="189280" y="521915"/>
                  </a:lnTo>
                  <a:lnTo>
                    <a:pt x="152670" y="507793"/>
                  </a:lnTo>
                  <a:lnTo>
                    <a:pt x="118528" y="488452"/>
                  </a:lnTo>
                  <a:lnTo>
                    <a:pt x="87594" y="464311"/>
                  </a:lnTo>
                  <a:lnTo>
                    <a:pt x="60537" y="435893"/>
                  </a:lnTo>
                  <a:lnTo>
                    <a:pt x="37942" y="403811"/>
                  </a:lnTo>
                  <a:lnTo>
                    <a:pt x="20300" y="368760"/>
                  </a:lnTo>
                  <a:lnTo>
                    <a:pt x="7991" y="331502"/>
                  </a:lnTo>
                  <a:lnTo>
                    <a:pt x="1284" y="292841"/>
                  </a:lnTo>
                  <a:lnTo>
                    <a:pt x="0" y="266699"/>
                  </a:lnTo>
                  <a:lnTo>
                    <a:pt x="321" y="253614"/>
                  </a:lnTo>
                  <a:lnTo>
                    <a:pt x="5123" y="214668"/>
                  </a:lnTo>
                  <a:lnTo>
                    <a:pt x="15588" y="176850"/>
                  </a:lnTo>
                  <a:lnTo>
                    <a:pt x="31490" y="140977"/>
                  </a:lnTo>
                  <a:lnTo>
                    <a:pt x="52483" y="107826"/>
                  </a:lnTo>
                  <a:lnTo>
                    <a:pt x="78113" y="78114"/>
                  </a:lnTo>
                  <a:lnTo>
                    <a:pt x="107826" y="52484"/>
                  </a:lnTo>
                  <a:lnTo>
                    <a:pt x="140977" y="31491"/>
                  </a:lnTo>
                  <a:lnTo>
                    <a:pt x="176850" y="15590"/>
                  </a:lnTo>
                  <a:lnTo>
                    <a:pt x="214668" y="5124"/>
                  </a:lnTo>
                  <a:lnTo>
                    <a:pt x="253613" y="321"/>
                  </a:lnTo>
                  <a:lnTo>
                    <a:pt x="266699" y="0"/>
                  </a:lnTo>
                  <a:lnTo>
                    <a:pt x="279786" y="321"/>
                  </a:lnTo>
                  <a:lnTo>
                    <a:pt x="318729" y="5124"/>
                  </a:lnTo>
                  <a:lnTo>
                    <a:pt x="356547" y="15590"/>
                  </a:lnTo>
                  <a:lnTo>
                    <a:pt x="392420" y="31491"/>
                  </a:lnTo>
                  <a:lnTo>
                    <a:pt x="425572" y="52484"/>
                  </a:lnTo>
                  <a:lnTo>
                    <a:pt x="455284" y="78114"/>
                  </a:lnTo>
                  <a:lnTo>
                    <a:pt x="480915" y="107826"/>
                  </a:lnTo>
                  <a:lnTo>
                    <a:pt x="501907" y="140977"/>
                  </a:lnTo>
                  <a:lnTo>
                    <a:pt x="517809" y="176850"/>
                  </a:lnTo>
                  <a:lnTo>
                    <a:pt x="528274" y="214668"/>
                  </a:lnTo>
                  <a:lnTo>
                    <a:pt x="533078" y="253614"/>
                  </a:lnTo>
                  <a:lnTo>
                    <a:pt x="533399" y="266699"/>
                  </a:lnTo>
                  <a:lnTo>
                    <a:pt x="533078" y="279786"/>
                  </a:lnTo>
                  <a:lnTo>
                    <a:pt x="528274" y="318729"/>
                  </a:lnTo>
                  <a:lnTo>
                    <a:pt x="517809" y="356548"/>
                  </a:lnTo>
                  <a:lnTo>
                    <a:pt x="501907" y="392421"/>
                  </a:lnTo>
                  <a:lnTo>
                    <a:pt x="480915" y="425572"/>
                  </a:lnTo>
                  <a:lnTo>
                    <a:pt x="455284" y="455284"/>
                  </a:lnTo>
                  <a:lnTo>
                    <a:pt x="425572" y="480914"/>
                  </a:lnTo>
                  <a:lnTo>
                    <a:pt x="392421" y="501908"/>
                  </a:lnTo>
                  <a:lnTo>
                    <a:pt x="356547" y="517809"/>
                  </a:lnTo>
                  <a:lnTo>
                    <a:pt x="318729" y="528274"/>
                  </a:lnTo>
                  <a:lnTo>
                    <a:pt x="279786" y="533078"/>
                  </a:lnTo>
                  <a:lnTo>
                    <a:pt x="266699" y="533399"/>
                  </a:lnTo>
                  <a:close/>
                </a:path>
              </a:pathLst>
            </a:custGeom>
            <a:solidFill>
              <a:srgbClr val="ECE8FE"/>
            </a:solidFill>
          </p:spPr>
          <p:txBody>
            <a:bodyPr wrap="square" lIns="0" tIns="0" rIns="0" bIns="0" rtlCol="0"/>
            <a:lstStyle/>
            <a:p>
              <a:endParaRPr/>
            </a:p>
          </p:txBody>
        </p:sp>
        <p:pic>
          <p:nvPicPr>
            <p:cNvPr id="63" name="object 63"/>
            <p:cNvPicPr/>
            <p:nvPr/>
          </p:nvPicPr>
          <p:blipFill>
            <a:blip r:embed="rId7" cstate="print"/>
            <a:stretch>
              <a:fillRect/>
            </a:stretch>
          </p:blipFill>
          <p:spPr>
            <a:xfrm>
              <a:off x="8047609" y="5932863"/>
              <a:ext cx="211580" cy="170062"/>
            </a:xfrm>
            <a:prstGeom prst="rect">
              <a:avLst/>
            </a:prstGeom>
          </p:spPr>
        </p:pic>
      </p:grpSp>
      <p:sp>
        <p:nvSpPr>
          <p:cNvPr id="64" name="object 64"/>
          <p:cNvSpPr txBox="1"/>
          <p:nvPr/>
        </p:nvSpPr>
        <p:spPr>
          <a:xfrm>
            <a:off x="6668827" y="1963023"/>
            <a:ext cx="3493770" cy="203835"/>
          </a:xfrm>
          <a:prstGeom prst="rect">
            <a:avLst/>
          </a:prstGeom>
        </p:spPr>
        <p:txBody>
          <a:bodyPr vert="horz" wrap="square" lIns="0" tIns="14604" rIns="0" bIns="0" rtlCol="0">
            <a:spAutoFit/>
          </a:bodyPr>
          <a:lstStyle/>
          <a:p>
            <a:pPr marL="12700">
              <a:lnSpc>
                <a:spcPct val="100000"/>
              </a:lnSpc>
              <a:spcBef>
                <a:spcPts val="114"/>
              </a:spcBef>
            </a:pPr>
            <a:r>
              <a:rPr sz="1150" spc="-75" dirty="0">
                <a:solidFill>
                  <a:srgbClr val="4A5462"/>
                </a:solidFill>
                <a:latin typeface="Roboto"/>
                <a:cs typeface="Roboto"/>
              </a:rPr>
              <a:t>SQL</a:t>
            </a:r>
            <a:r>
              <a:rPr sz="1150" spc="-5" dirty="0">
                <a:solidFill>
                  <a:srgbClr val="4A5462"/>
                </a:solidFill>
                <a:latin typeface="Roboto"/>
                <a:cs typeface="Roboto"/>
              </a:rPr>
              <a:t> </a:t>
            </a:r>
            <a:r>
              <a:rPr sz="1150" spc="-50" dirty="0">
                <a:solidFill>
                  <a:srgbClr val="4A5462"/>
                </a:solidFill>
                <a:latin typeface="Roboto"/>
                <a:cs typeface="Roboto"/>
              </a:rPr>
              <a:t>queries</a:t>
            </a:r>
            <a:r>
              <a:rPr sz="1150" spc="-5" dirty="0">
                <a:solidFill>
                  <a:srgbClr val="4A5462"/>
                </a:solidFill>
                <a:latin typeface="Roboto"/>
                <a:cs typeface="Roboto"/>
              </a:rPr>
              <a:t> </a:t>
            </a:r>
            <a:r>
              <a:rPr sz="1150" spc="-45" dirty="0">
                <a:solidFill>
                  <a:srgbClr val="4A5462"/>
                </a:solidFill>
                <a:latin typeface="Roboto"/>
                <a:cs typeface="Roboto"/>
              </a:rPr>
              <a:t>currently</a:t>
            </a:r>
            <a:r>
              <a:rPr sz="1150" spc="-5" dirty="0">
                <a:solidFill>
                  <a:srgbClr val="4A5462"/>
                </a:solidFill>
                <a:latin typeface="Roboto"/>
                <a:cs typeface="Roboto"/>
              </a:rPr>
              <a:t> </a:t>
            </a:r>
            <a:r>
              <a:rPr sz="1150" spc="-65" dirty="0">
                <a:solidFill>
                  <a:srgbClr val="4A5462"/>
                </a:solidFill>
                <a:latin typeface="Roboto"/>
                <a:cs typeface="Roboto"/>
              </a:rPr>
              <a:t>embedded</a:t>
            </a:r>
            <a:r>
              <a:rPr sz="1150" dirty="0">
                <a:solidFill>
                  <a:srgbClr val="4A5462"/>
                </a:solidFill>
                <a:latin typeface="Roboto"/>
                <a:cs typeface="Roboto"/>
              </a:rPr>
              <a:t> </a:t>
            </a:r>
            <a:r>
              <a:rPr sz="1150" spc="-50" dirty="0">
                <a:solidFill>
                  <a:srgbClr val="4A5462"/>
                </a:solidFill>
                <a:latin typeface="Roboto"/>
                <a:cs typeface="Roboto"/>
              </a:rPr>
              <a:t>within</a:t>
            </a:r>
            <a:r>
              <a:rPr sz="1150" spc="-5" dirty="0">
                <a:solidFill>
                  <a:srgbClr val="4A5462"/>
                </a:solidFill>
                <a:latin typeface="Roboto"/>
                <a:cs typeface="Roboto"/>
              </a:rPr>
              <a:t> </a:t>
            </a:r>
            <a:r>
              <a:rPr sz="1150" spc="-45" dirty="0">
                <a:solidFill>
                  <a:srgbClr val="4A5462"/>
                </a:solidFill>
                <a:latin typeface="Roboto"/>
                <a:cs typeface="Roboto"/>
              </a:rPr>
              <a:t>controller</a:t>
            </a:r>
            <a:r>
              <a:rPr sz="1150" spc="-5" dirty="0">
                <a:solidFill>
                  <a:srgbClr val="4A5462"/>
                </a:solidFill>
                <a:latin typeface="Roboto"/>
                <a:cs typeface="Roboto"/>
              </a:rPr>
              <a:t> </a:t>
            </a:r>
            <a:r>
              <a:rPr sz="1150" spc="-50" dirty="0">
                <a:solidFill>
                  <a:srgbClr val="4A5462"/>
                </a:solidFill>
                <a:latin typeface="Roboto"/>
                <a:cs typeface="Roboto"/>
              </a:rPr>
              <a:t>methods</a:t>
            </a:r>
            <a:endParaRPr sz="1150" dirty="0">
              <a:latin typeface="Roboto"/>
              <a:cs typeface="Roboto"/>
            </a:endParaRPr>
          </a:p>
        </p:txBody>
      </p:sp>
      <p:sp>
        <p:nvSpPr>
          <p:cNvPr id="65" name="object 65"/>
          <p:cNvSpPr txBox="1"/>
          <p:nvPr/>
        </p:nvSpPr>
        <p:spPr>
          <a:xfrm>
            <a:off x="6578600" y="2376055"/>
            <a:ext cx="4826635" cy="939800"/>
          </a:xfrm>
          <a:prstGeom prst="rect">
            <a:avLst/>
          </a:prstGeom>
        </p:spPr>
        <p:txBody>
          <a:bodyPr vert="horz" wrap="square" lIns="0" tIns="11430" rIns="0" bIns="0" rtlCol="0">
            <a:spAutoFit/>
          </a:bodyPr>
          <a:lstStyle/>
          <a:p>
            <a:pPr marL="12700" marR="1993900" indent="68580">
              <a:lnSpc>
                <a:spcPct val="100000"/>
              </a:lnSpc>
              <a:spcBef>
                <a:spcPts val="90"/>
              </a:spcBef>
            </a:pPr>
            <a:r>
              <a:rPr sz="1000" dirty="0">
                <a:solidFill>
                  <a:srgbClr val="8B5CF5"/>
                </a:solidFill>
                <a:latin typeface="Lucida Console"/>
                <a:cs typeface="Lucida Console"/>
              </a:rPr>
              <a:t>/</a:t>
            </a:r>
            <a:r>
              <a:rPr sz="1000" spc="-90" dirty="0">
                <a:solidFill>
                  <a:srgbClr val="8B5CF5"/>
                </a:solidFill>
                <a:latin typeface="Lucida Console"/>
                <a:cs typeface="Lucida Console"/>
              </a:rPr>
              <a:t> </a:t>
            </a:r>
            <a:r>
              <a:rPr sz="1000" spc="-65" dirty="0">
                <a:solidFill>
                  <a:srgbClr val="8B5CF5"/>
                </a:solidFill>
                <a:latin typeface="Lucida Console"/>
                <a:cs typeface="Lucida Console"/>
              </a:rPr>
              <a:t>Example</a:t>
            </a:r>
            <a:r>
              <a:rPr sz="1000" spc="-80" dirty="0">
                <a:solidFill>
                  <a:srgbClr val="8B5CF5"/>
                </a:solidFill>
                <a:latin typeface="Lucida Console"/>
                <a:cs typeface="Lucida Console"/>
              </a:rPr>
              <a:t> </a:t>
            </a:r>
            <a:r>
              <a:rPr sz="1000" spc="-55" dirty="0">
                <a:solidFill>
                  <a:srgbClr val="8B5CF5"/>
                </a:solidFill>
                <a:latin typeface="Lucida Console"/>
                <a:cs typeface="Lucida Console"/>
              </a:rPr>
              <a:t>from</a:t>
            </a:r>
            <a:r>
              <a:rPr sz="1000" spc="-80" dirty="0">
                <a:solidFill>
                  <a:srgbClr val="8B5CF5"/>
                </a:solidFill>
                <a:latin typeface="Lucida Console"/>
                <a:cs typeface="Lucida Console"/>
              </a:rPr>
              <a:t> </a:t>
            </a:r>
            <a:r>
              <a:rPr sz="1000" spc="-10" dirty="0">
                <a:solidFill>
                  <a:srgbClr val="8B5CF5"/>
                </a:solidFill>
                <a:latin typeface="Lucida Console"/>
                <a:cs typeface="Lucida Console"/>
              </a:rPr>
              <a:t>DashboardController </a:t>
            </a:r>
            <a:r>
              <a:rPr sz="1000" spc="-65" dirty="0">
                <a:solidFill>
                  <a:srgbClr val="3B81F5"/>
                </a:solidFill>
                <a:latin typeface="Lucida Console"/>
                <a:cs typeface="Lucida Console"/>
              </a:rPr>
              <a:t>private</a:t>
            </a:r>
            <a:r>
              <a:rPr sz="1000" spc="-20" dirty="0">
                <a:solidFill>
                  <a:srgbClr val="3B81F5"/>
                </a:solidFill>
                <a:latin typeface="Lucida Console"/>
                <a:cs typeface="Lucida Console"/>
              </a:rPr>
              <a:t> </a:t>
            </a:r>
            <a:r>
              <a:rPr sz="1000" spc="-55" dirty="0">
                <a:solidFill>
                  <a:srgbClr val="3B81F5"/>
                </a:solidFill>
                <a:latin typeface="Lucida Console"/>
                <a:cs typeface="Lucida Console"/>
              </a:rPr>
              <a:t>void</a:t>
            </a:r>
            <a:r>
              <a:rPr sz="1000" spc="-15" dirty="0">
                <a:solidFill>
                  <a:srgbClr val="3B81F5"/>
                </a:solidFill>
                <a:latin typeface="Lucida Console"/>
                <a:cs typeface="Lucida Console"/>
              </a:rPr>
              <a:t> </a:t>
            </a:r>
            <a:r>
              <a:rPr sz="1000" spc="-65" dirty="0">
                <a:latin typeface="Lucida Console"/>
                <a:cs typeface="Lucida Console"/>
              </a:rPr>
              <a:t>loadProductsFromDatabase()</a:t>
            </a:r>
            <a:r>
              <a:rPr sz="1000" spc="-15" dirty="0">
                <a:latin typeface="Lucida Console"/>
                <a:cs typeface="Lucida Console"/>
              </a:rPr>
              <a:t> </a:t>
            </a:r>
            <a:r>
              <a:rPr sz="1000" spc="-90" dirty="0">
                <a:latin typeface="Lucida Console"/>
                <a:cs typeface="Lucida Console"/>
              </a:rPr>
              <a:t>{</a:t>
            </a:r>
            <a:endParaRPr sz="1000" dirty="0">
              <a:latin typeface="Lucida Console"/>
              <a:cs typeface="Lucida Console"/>
            </a:endParaRPr>
          </a:p>
          <a:p>
            <a:pPr marL="287020" marR="5080" indent="-137795">
              <a:lnSpc>
                <a:spcPct val="100000"/>
              </a:lnSpc>
            </a:pPr>
            <a:r>
              <a:rPr sz="1000" spc="-50" dirty="0">
                <a:solidFill>
                  <a:srgbClr val="3B81F5"/>
                </a:solidFill>
                <a:latin typeface="Lucida Console"/>
                <a:cs typeface="Lucida Console"/>
              </a:rPr>
              <a:t>try</a:t>
            </a:r>
            <a:r>
              <a:rPr sz="1000" spc="-45" dirty="0">
                <a:solidFill>
                  <a:srgbClr val="3B81F5"/>
                </a:solidFill>
                <a:latin typeface="Lucida Console"/>
                <a:cs typeface="Lucida Console"/>
              </a:rPr>
              <a:t> </a:t>
            </a:r>
            <a:r>
              <a:rPr sz="1000" spc="-60" dirty="0">
                <a:latin typeface="Lucida Console"/>
                <a:cs typeface="Lucida Console"/>
              </a:rPr>
              <a:t>(</a:t>
            </a:r>
            <a:r>
              <a:rPr sz="1000" spc="-60" dirty="0">
                <a:solidFill>
                  <a:srgbClr val="3B81F5"/>
                </a:solidFill>
                <a:latin typeface="Lucida Console"/>
                <a:cs typeface="Lucida Console"/>
              </a:rPr>
              <a:t>Connection</a:t>
            </a:r>
            <a:r>
              <a:rPr sz="1000" spc="-45" dirty="0">
                <a:solidFill>
                  <a:srgbClr val="3B81F5"/>
                </a:solidFill>
                <a:latin typeface="Lucida Console"/>
                <a:cs typeface="Lucida Console"/>
              </a:rPr>
              <a:t> </a:t>
            </a:r>
            <a:r>
              <a:rPr sz="1000" spc="-55" dirty="0">
                <a:latin typeface="Lucida Console"/>
                <a:cs typeface="Lucida Console"/>
              </a:rPr>
              <a:t>conn</a:t>
            </a:r>
            <a:r>
              <a:rPr sz="1000" spc="-45" dirty="0">
                <a:latin typeface="Lucida Console"/>
                <a:cs typeface="Lucida Console"/>
              </a:rPr>
              <a:t> </a:t>
            </a:r>
            <a:r>
              <a:rPr sz="1000" dirty="0">
                <a:latin typeface="Lucida Console"/>
                <a:cs typeface="Lucida Console"/>
              </a:rPr>
              <a:t>=</a:t>
            </a:r>
            <a:r>
              <a:rPr sz="1000" spc="-45" dirty="0">
                <a:latin typeface="Lucida Console"/>
                <a:cs typeface="Lucida Console"/>
              </a:rPr>
              <a:t> </a:t>
            </a:r>
            <a:r>
              <a:rPr sz="1000" spc="-65" dirty="0" err="1">
                <a:latin typeface="Lucida Console"/>
                <a:cs typeface="Lucida Console"/>
              </a:rPr>
              <a:t>DBConnection.getIn</a:t>
            </a:r>
            <a:r>
              <a:rPr lang="en-US" sz="1000" spc="-65" dirty="0" err="1">
                <a:latin typeface="Lucida Console"/>
                <a:cs typeface="Lucida Console"/>
              </a:rPr>
              <a:t>s</a:t>
            </a:r>
            <a:r>
              <a:rPr sz="1000" spc="-65" dirty="0" err="1">
                <a:latin typeface="Lucida Console"/>
                <a:cs typeface="Lucida Console"/>
              </a:rPr>
              <a:t>tance</a:t>
            </a:r>
            <a:r>
              <a:rPr sz="1000" spc="-65" dirty="0">
                <a:latin typeface="Lucida Console"/>
                <a:cs typeface="Lucida Console"/>
              </a:rPr>
              <a:t>().getConnection())</a:t>
            </a:r>
            <a:r>
              <a:rPr sz="1000" spc="-40" dirty="0">
                <a:latin typeface="Lucida Console"/>
                <a:cs typeface="Lucida Console"/>
              </a:rPr>
              <a:t> </a:t>
            </a:r>
            <a:r>
              <a:rPr sz="1000" spc="-75" dirty="0">
                <a:latin typeface="Lucida Console"/>
                <a:cs typeface="Lucida Console"/>
              </a:rPr>
              <a:t>{ </a:t>
            </a:r>
            <a:r>
              <a:rPr sz="1000" spc="-55" dirty="0">
                <a:solidFill>
                  <a:srgbClr val="049569"/>
                </a:solidFill>
                <a:latin typeface="Lucida Console"/>
                <a:cs typeface="Lucida Console"/>
              </a:rPr>
              <a:t>String</a:t>
            </a:r>
            <a:r>
              <a:rPr sz="1000" spc="-105" dirty="0">
                <a:solidFill>
                  <a:srgbClr val="049569"/>
                </a:solidFill>
                <a:latin typeface="Lucida Console"/>
                <a:cs typeface="Lucida Console"/>
              </a:rPr>
              <a:t> </a:t>
            </a:r>
            <a:r>
              <a:rPr sz="1000" spc="-50" dirty="0">
                <a:solidFill>
                  <a:srgbClr val="049569"/>
                </a:solidFill>
                <a:latin typeface="Lucida Console"/>
                <a:cs typeface="Lucida Console"/>
              </a:rPr>
              <a:t>sql</a:t>
            </a:r>
            <a:r>
              <a:rPr sz="1000" spc="-100" dirty="0">
                <a:solidFill>
                  <a:srgbClr val="049569"/>
                </a:solidFill>
                <a:latin typeface="Lucida Console"/>
                <a:cs typeface="Lucida Console"/>
              </a:rPr>
              <a:t> </a:t>
            </a:r>
            <a:r>
              <a:rPr sz="1000" dirty="0">
                <a:solidFill>
                  <a:srgbClr val="049569"/>
                </a:solidFill>
                <a:latin typeface="Lucida Console"/>
                <a:cs typeface="Lucida Console"/>
              </a:rPr>
              <a:t>=</a:t>
            </a:r>
            <a:r>
              <a:rPr sz="1000" spc="-90" dirty="0">
                <a:solidFill>
                  <a:srgbClr val="049569"/>
                </a:solidFill>
                <a:latin typeface="Lucida Console"/>
                <a:cs typeface="Lucida Console"/>
              </a:rPr>
              <a:t> </a:t>
            </a:r>
            <a:r>
              <a:rPr sz="1000" spc="-65" dirty="0">
                <a:solidFill>
                  <a:srgbClr val="049569"/>
                </a:solidFill>
                <a:latin typeface="Lucida Console"/>
                <a:cs typeface="Lucida Console"/>
              </a:rPr>
              <a:t>"SELECT</a:t>
            </a:r>
            <a:r>
              <a:rPr sz="1000" spc="-85" dirty="0">
                <a:solidFill>
                  <a:srgbClr val="049569"/>
                </a:solidFill>
                <a:latin typeface="Lucida Console"/>
                <a:cs typeface="Lucida Console"/>
              </a:rPr>
              <a:t> </a:t>
            </a:r>
            <a:r>
              <a:rPr sz="1000" dirty="0">
                <a:solidFill>
                  <a:srgbClr val="049569"/>
                </a:solidFill>
                <a:latin typeface="Lucida Console"/>
                <a:cs typeface="Lucida Console"/>
              </a:rPr>
              <a:t>*</a:t>
            </a:r>
            <a:r>
              <a:rPr sz="1000" spc="-95" dirty="0">
                <a:solidFill>
                  <a:srgbClr val="049569"/>
                </a:solidFill>
                <a:latin typeface="Lucida Console"/>
                <a:cs typeface="Lucida Console"/>
              </a:rPr>
              <a:t> </a:t>
            </a:r>
            <a:r>
              <a:rPr sz="1000" spc="-55" dirty="0">
                <a:solidFill>
                  <a:srgbClr val="049569"/>
                </a:solidFill>
                <a:latin typeface="Lucida Console"/>
                <a:cs typeface="Lucida Console"/>
              </a:rPr>
              <a:t>FROM</a:t>
            </a:r>
            <a:r>
              <a:rPr sz="1000" spc="-90" dirty="0">
                <a:solidFill>
                  <a:srgbClr val="049569"/>
                </a:solidFill>
                <a:latin typeface="Lucida Console"/>
                <a:cs typeface="Lucida Console"/>
              </a:rPr>
              <a:t> </a:t>
            </a:r>
            <a:r>
              <a:rPr sz="1000" spc="-10" dirty="0">
                <a:solidFill>
                  <a:srgbClr val="049569"/>
                </a:solidFill>
                <a:latin typeface="Lucida Console"/>
                <a:cs typeface="Lucida Console"/>
              </a:rPr>
              <a:t>products";</a:t>
            </a:r>
            <a:endParaRPr sz="1000" dirty="0">
              <a:latin typeface="Lucida Console"/>
              <a:cs typeface="Lucida Console"/>
            </a:endParaRPr>
          </a:p>
          <a:p>
            <a:pPr marL="287020" marR="896619">
              <a:lnSpc>
                <a:spcPct val="100000"/>
              </a:lnSpc>
            </a:pPr>
            <a:r>
              <a:rPr sz="1000" spc="-65" dirty="0">
                <a:solidFill>
                  <a:srgbClr val="3B81F5"/>
                </a:solidFill>
                <a:latin typeface="Lucida Console"/>
                <a:cs typeface="Lucida Console"/>
              </a:rPr>
              <a:t>PreparedStatement</a:t>
            </a:r>
            <a:r>
              <a:rPr sz="1000" spc="-60" dirty="0">
                <a:solidFill>
                  <a:srgbClr val="3B81F5"/>
                </a:solidFill>
                <a:latin typeface="Lucida Console"/>
                <a:cs typeface="Lucida Console"/>
              </a:rPr>
              <a:t> </a:t>
            </a:r>
            <a:r>
              <a:rPr sz="1000" spc="-60" dirty="0">
                <a:latin typeface="Lucida Console"/>
                <a:cs typeface="Lucida Console"/>
              </a:rPr>
              <a:t>pstmt</a:t>
            </a:r>
            <a:r>
              <a:rPr sz="1000" spc="-55" dirty="0">
                <a:latin typeface="Lucida Console"/>
                <a:cs typeface="Lucida Console"/>
              </a:rPr>
              <a:t> </a:t>
            </a:r>
            <a:r>
              <a:rPr sz="1000" dirty="0">
                <a:latin typeface="Lucida Console"/>
                <a:cs typeface="Lucida Console"/>
              </a:rPr>
              <a:t>=</a:t>
            </a:r>
            <a:r>
              <a:rPr sz="1000" spc="-55" dirty="0">
                <a:latin typeface="Lucida Console"/>
                <a:cs typeface="Lucida Console"/>
              </a:rPr>
              <a:t> </a:t>
            </a:r>
            <a:r>
              <a:rPr sz="1000" spc="-70" dirty="0">
                <a:latin typeface="Lucida Console"/>
                <a:cs typeface="Lucida Console"/>
              </a:rPr>
              <a:t>conn.prepareStatement(sql); </a:t>
            </a:r>
            <a:r>
              <a:rPr sz="1000" spc="-60" dirty="0">
                <a:solidFill>
                  <a:srgbClr val="3B81F5"/>
                </a:solidFill>
                <a:latin typeface="Lucida Console"/>
                <a:cs typeface="Lucida Console"/>
              </a:rPr>
              <a:t>ResultSet</a:t>
            </a:r>
            <a:r>
              <a:rPr sz="1000" spc="-90" dirty="0">
                <a:solidFill>
                  <a:srgbClr val="3B81F5"/>
                </a:solidFill>
                <a:latin typeface="Lucida Console"/>
                <a:cs typeface="Lucida Console"/>
              </a:rPr>
              <a:t> </a:t>
            </a:r>
            <a:r>
              <a:rPr sz="1000" spc="-35" dirty="0">
                <a:latin typeface="Lucida Console"/>
                <a:cs typeface="Lucida Console"/>
              </a:rPr>
              <a:t>rs</a:t>
            </a:r>
            <a:r>
              <a:rPr sz="1000" spc="-114" dirty="0">
                <a:latin typeface="Lucida Console"/>
                <a:cs typeface="Lucida Console"/>
              </a:rPr>
              <a:t> </a:t>
            </a:r>
            <a:r>
              <a:rPr sz="1000" dirty="0">
                <a:latin typeface="Lucida Console"/>
                <a:cs typeface="Lucida Console"/>
              </a:rPr>
              <a:t>=</a:t>
            </a:r>
            <a:r>
              <a:rPr sz="1000" spc="-100" dirty="0">
                <a:latin typeface="Lucida Console"/>
                <a:cs typeface="Lucida Console"/>
              </a:rPr>
              <a:t> </a:t>
            </a:r>
            <a:r>
              <a:rPr sz="1000" spc="-20" dirty="0">
                <a:latin typeface="Lucida Console"/>
                <a:cs typeface="Lucida Console"/>
              </a:rPr>
              <a:t>pstmt.executeQuery();</a:t>
            </a:r>
            <a:endParaRPr sz="1000" dirty="0">
              <a:latin typeface="Lucida Console"/>
              <a:cs typeface="Lucida Console"/>
            </a:endParaRPr>
          </a:p>
        </p:txBody>
      </p:sp>
      <p:sp>
        <p:nvSpPr>
          <p:cNvPr id="66" name="object 66"/>
          <p:cNvSpPr txBox="1"/>
          <p:nvPr/>
        </p:nvSpPr>
        <p:spPr>
          <a:xfrm>
            <a:off x="6578600" y="3437992"/>
            <a:ext cx="4689475" cy="2011045"/>
          </a:xfrm>
          <a:prstGeom prst="rect">
            <a:avLst/>
          </a:prstGeom>
        </p:spPr>
        <p:txBody>
          <a:bodyPr vert="horz" wrap="square" lIns="0" tIns="16510" rIns="0" bIns="0" rtlCol="0">
            <a:spAutoFit/>
          </a:bodyPr>
          <a:lstStyle/>
          <a:p>
            <a:pPr marL="424180" marR="1924685" indent="-137160">
              <a:lnSpc>
                <a:spcPct val="100000"/>
              </a:lnSpc>
              <a:spcBef>
                <a:spcPts val="130"/>
              </a:spcBef>
            </a:pPr>
            <a:r>
              <a:rPr sz="1000" spc="-60" dirty="0">
                <a:solidFill>
                  <a:srgbClr val="3B81F5"/>
                </a:solidFill>
                <a:latin typeface="Lucida Console"/>
                <a:cs typeface="Lucida Console"/>
              </a:rPr>
              <a:t>while</a:t>
            </a:r>
            <a:r>
              <a:rPr sz="1000" spc="-65" dirty="0">
                <a:solidFill>
                  <a:srgbClr val="3B81F5"/>
                </a:solidFill>
                <a:latin typeface="Lucida Console"/>
                <a:cs typeface="Lucida Console"/>
              </a:rPr>
              <a:t> </a:t>
            </a:r>
            <a:r>
              <a:rPr sz="1000" spc="-60" dirty="0">
                <a:latin typeface="Lucida Console"/>
                <a:cs typeface="Lucida Console"/>
              </a:rPr>
              <a:t>(rs.next())</a:t>
            </a:r>
            <a:r>
              <a:rPr sz="1000" spc="-65" dirty="0">
                <a:latin typeface="Lucida Console"/>
                <a:cs typeface="Lucida Console"/>
              </a:rPr>
              <a:t> </a:t>
            </a:r>
            <a:r>
              <a:rPr sz="1000" spc="-50" dirty="0">
                <a:latin typeface="Lucida Console"/>
                <a:cs typeface="Lucida Console"/>
              </a:rPr>
              <a:t>{ </a:t>
            </a:r>
            <a:r>
              <a:rPr sz="1000" spc="-65" dirty="0">
                <a:latin typeface="Lucida Console"/>
                <a:cs typeface="Lucida Console"/>
              </a:rPr>
              <a:t>allProductsFromDB.add(</a:t>
            </a:r>
            <a:r>
              <a:rPr sz="1000" spc="-65" dirty="0">
                <a:solidFill>
                  <a:srgbClr val="3B81F5"/>
                </a:solidFill>
                <a:latin typeface="Lucida Console"/>
                <a:cs typeface="Lucida Console"/>
              </a:rPr>
              <a:t>new</a:t>
            </a:r>
            <a:r>
              <a:rPr sz="1000" spc="60" dirty="0">
                <a:solidFill>
                  <a:srgbClr val="3B81F5"/>
                </a:solidFill>
                <a:latin typeface="Lucida Console"/>
                <a:cs typeface="Lucida Console"/>
              </a:rPr>
              <a:t> </a:t>
            </a:r>
            <a:r>
              <a:rPr sz="1000" spc="-70" dirty="0">
                <a:latin typeface="Lucida Console"/>
                <a:cs typeface="Lucida Console"/>
              </a:rPr>
              <a:t>Product(</a:t>
            </a:r>
            <a:endParaRPr sz="1000" dirty="0">
              <a:latin typeface="Lucida Console"/>
              <a:cs typeface="Lucida Console"/>
            </a:endParaRPr>
          </a:p>
          <a:p>
            <a:pPr marL="561340" marR="2130425">
              <a:lnSpc>
                <a:spcPct val="100000"/>
              </a:lnSpc>
            </a:pPr>
            <a:r>
              <a:rPr sz="1000" spc="-25" dirty="0">
                <a:latin typeface="Lucida Console"/>
                <a:cs typeface="Lucida Console"/>
              </a:rPr>
              <a:t>rs.getInt("product_id"), </a:t>
            </a:r>
            <a:r>
              <a:rPr sz="1000" spc="-70" dirty="0">
                <a:latin typeface="Lucida Console"/>
                <a:cs typeface="Lucida Console"/>
              </a:rPr>
              <a:t>rs.getString("product_name"), </a:t>
            </a:r>
            <a:r>
              <a:rPr sz="1000" spc="-25" dirty="0">
                <a:latin typeface="Lucida Console"/>
                <a:cs typeface="Lucida Console"/>
              </a:rPr>
              <a:t>rs.getString("category"), </a:t>
            </a:r>
            <a:r>
              <a:rPr sz="1000" spc="-20" dirty="0">
                <a:latin typeface="Lucida Console"/>
                <a:cs typeface="Lucida Console"/>
              </a:rPr>
              <a:t>rs.getDouble("price"), </a:t>
            </a:r>
            <a:r>
              <a:rPr sz="1000" spc="-30" dirty="0">
                <a:latin typeface="Lucida Console"/>
                <a:cs typeface="Lucida Console"/>
              </a:rPr>
              <a:t>rs.getString("image_path")</a:t>
            </a:r>
            <a:endParaRPr sz="1000" dirty="0">
              <a:latin typeface="Lucida Console"/>
              <a:cs typeface="Lucida Console"/>
            </a:endParaRPr>
          </a:p>
          <a:p>
            <a:pPr marL="424180">
              <a:lnSpc>
                <a:spcPct val="100000"/>
              </a:lnSpc>
            </a:pPr>
            <a:r>
              <a:rPr sz="1000" spc="-25" dirty="0">
                <a:latin typeface="Lucida Console"/>
                <a:cs typeface="Lucida Console"/>
              </a:rPr>
              <a:t>));</a:t>
            </a:r>
            <a:endParaRPr sz="1000" dirty="0">
              <a:latin typeface="Lucida Console"/>
              <a:cs typeface="Lucida Console"/>
            </a:endParaRPr>
          </a:p>
          <a:p>
            <a:pPr marL="287020">
              <a:lnSpc>
                <a:spcPct val="100000"/>
              </a:lnSpc>
            </a:pPr>
            <a:r>
              <a:rPr sz="1000" spc="-50" dirty="0">
                <a:latin typeface="Lucida Console"/>
                <a:cs typeface="Lucida Console"/>
              </a:rPr>
              <a:t>}</a:t>
            </a:r>
            <a:endParaRPr sz="1000" dirty="0">
              <a:latin typeface="Lucida Console"/>
              <a:cs typeface="Lucida Console"/>
            </a:endParaRPr>
          </a:p>
          <a:p>
            <a:pPr marL="149860">
              <a:lnSpc>
                <a:spcPct val="100000"/>
              </a:lnSpc>
            </a:pPr>
            <a:r>
              <a:rPr sz="1000" dirty="0">
                <a:latin typeface="Lucida Console"/>
                <a:cs typeface="Lucida Console"/>
              </a:rPr>
              <a:t>}</a:t>
            </a:r>
            <a:r>
              <a:rPr sz="1000" spc="-100" dirty="0">
                <a:latin typeface="Lucida Console"/>
                <a:cs typeface="Lucida Console"/>
              </a:rPr>
              <a:t> </a:t>
            </a:r>
            <a:r>
              <a:rPr sz="1000" spc="-60" dirty="0">
                <a:solidFill>
                  <a:srgbClr val="3B81F5"/>
                </a:solidFill>
                <a:latin typeface="Lucida Console"/>
                <a:cs typeface="Lucida Console"/>
              </a:rPr>
              <a:t>catch</a:t>
            </a:r>
            <a:r>
              <a:rPr sz="1000" spc="-90" dirty="0">
                <a:solidFill>
                  <a:srgbClr val="3B81F5"/>
                </a:solidFill>
                <a:latin typeface="Lucida Console"/>
                <a:cs typeface="Lucida Console"/>
              </a:rPr>
              <a:t> </a:t>
            </a:r>
            <a:r>
              <a:rPr sz="1000" spc="-60" dirty="0">
                <a:latin typeface="Lucida Console"/>
                <a:cs typeface="Lucida Console"/>
              </a:rPr>
              <a:t>(SQLException</a:t>
            </a:r>
            <a:r>
              <a:rPr sz="1000" spc="-90" dirty="0">
                <a:latin typeface="Lucida Console"/>
                <a:cs typeface="Lucida Console"/>
              </a:rPr>
              <a:t> </a:t>
            </a:r>
            <a:r>
              <a:rPr sz="1000" spc="-35" dirty="0">
                <a:latin typeface="Lucida Console"/>
                <a:cs typeface="Lucida Console"/>
              </a:rPr>
              <a:t>e)</a:t>
            </a:r>
            <a:r>
              <a:rPr sz="1000" spc="-90" dirty="0">
                <a:latin typeface="Lucida Console"/>
                <a:cs typeface="Lucida Console"/>
              </a:rPr>
              <a:t> </a:t>
            </a:r>
            <a:r>
              <a:rPr sz="1000" spc="-50" dirty="0">
                <a:latin typeface="Lucida Console"/>
                <a:cs typeface="Lucida Console"/>
              </a:rPr>
              <a:t>{</a:t>
            </a:r>
            <a:endParaRPr sz="1000" dirty="0">
              <a:latin typeface="Lucida Console"/>
              <a:cs typeface="Lucida Console"/>
            </a:endParaRPr>
          </a:p>
          <a:p>
            <a:pPr marL="287020">
              <a:lnSpc>
                <a:spcPct val="100000"/>
              </a:lnSpc>
            </a:pPr>
            <a:r>
              <a:rPr sz="1000" spc="-65" dirty="0">
                <a:latin typeface="Lucida Console"/>
                <a:cs typeface="Lucida Console"/>
              </a:rPr>
              <a:t>System.err.println("Error</a:t>
            </a:r>
            <a:r>
              <a:rPr sz="1000" spc="-60" dirty="0">
                <a:latin typeface="Lucida Console"/>
                <a:cs typeface="Lucida Console"/>
              </a:rPr>
              <a:t> </a:t>
            </a:r>
            <a:r>
              <a:rPr sz="1000" spc="-65" dirty="0">
                <a:latin typeface="Lucida Console"/>
                <a:cs typeface="Lucida Console"/>
              </a:rPr>
              <a:t>loading</a:t>
            </a:r>
            <a:r>
              <a:rPr sz="1000" spc="-55" dirty="0">
                <a:latin typeface="Lucida Console"/>
                <a:cs typeface="Lucida Console"/>
              </a:rPr>
              <a:t> </a:t>
            </a:r>
            <a:r>
              <a:rPr sz="1000" spc="-60" dirty="0">
                <a:latin typeface="Lucida Console"/>
                <a:cs typeface="Lucida Console"/>
              </a:rPr>
              <a:t>products: </a:t>
            </a:r>
            <a:r>
              <a:rPr sz="1000" dirty="0">
                <a:latin typeface="Lucida Console"/>
                <a:cs typeface="Lucida Console"/>
              </a:rPr>
              <a:t>"</a:t>
            </a:r>
            <a:r>
              <a:rPr sz="1000" spc="-55" dirty="0">
                <a:latin typeface="Lucida Console"/>
                <a:cs typeface="Lucida Console"/>
              </a:rPr>
              <a:t> </a:t>
            </a:r>
            <a:r>
              <a:rPr sz="1000" dirty="0">
                <a:latin typeface="Lucida Console"/>
                <a:cs typeface="Lucida Console"/>
              </a:rPr>
              <a:t>+</a:t>
            </a:r>
            <a:r>
              <a:rPr sz="1000" spc="-55" dirty="0">
                <a:latin typeface="Lucida Console"/>
                <a:cs typeface="Lucida Console"/>
              </a:rPr>
              <a:t> </a:t>
            </a:r>
            <a:r>
              <a:rPr sz="1000" spc="-65" dirty="0">
                <a:latin typeface="Lucida Console"/>
                <a:cs typeface="Lucida Console"/>
              </a:rPr>
              <a:t>e.getMessage());</a:t>
            </a:r>
            <a:endParaRPr sz="1000" dirty="0">
              <a:latin typeface="Lucida Console"/>
              <a:cs typeface="Lucida Console"/>
            </a:endParaRPr>
          </a:p>
          <a:p>
            <a:pPr marL="149860">
              <a:lnSpc>
                <a:spcPct val="100000"/>
              </a:lnSpc>
            </a:pPr>
            <a:r>
              <a:rPr sz="1000" spc="-50" dirty="0">
                <a:latin typeface="Lucida Console"/>
                <a:cs typeface="Lucida Console"/>
              </a:rPr>
              <a:t>}</a:t>
            </a:r>
            <a:endParaRPr sz="1000" dirty="0">
              <a:latin typeface="Lucida Console"/>
              <a:cs typeface="Lucida Console"/>
            </a:endParaRPr>
          </a:p>
          <a:p>
            <a:pPr marL="12700">
              <a:lnSpc>
                <a:spcPct val="100000"/>
              </a:lnSpc>
            </a:pPr>
            <a:r>
              <a:rPr sz="1000" spc="-50" dirty="0">
                <a:latin typeface="Lucida Console"/>
                <a:cs typeface="Lucida Console"/>
              </a:rPr>
              <a:t>}</a:t>
            </a:r>
            <a:endParaRPr sz="1000" dirty="0">
              <a:latin typeface="Lucida Console"/>
              <a:cs typeface="Lucida Console"/>
            </a:endParaRPr>
          </a:p>
        </p:txBody>
      </p:sp>
      <p:sp>
        <p:nvSpPr>
          <p:cNvPr id="67" name="object 67"/>
          <p:cNvSpPr txBox="1"/>
          <p:nvPr/>
        </p:nvSpPr>
        <p:spPr>
          <a:xfrm>
            <a:off x="7890668" y="6299040"/>
            <a:ext cx="523240"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4A5462"/>
                </a:solidFill>
                <a:latin typeface="Roboto"/>
                <a:cs typeface="Roboto"/>
              </a:rPr>
              <a:t>Controller</a:t>
            </a:r>
            <a:endParaRPr sz="1000">
              <a:latin typeface="Roboto"/>
              <a:cs typeface="Roboto"/>
            </a:endParaRPr>
          </a:p>
        </p:txBody>
      </p:sp>
      <p:grpSp>
        <p:nvGrpSpPr>
          <p:cNvPr id="68" name="object 68"/>
          <p:cNvGrpSpPr/>
          <p:nvPr/>
        </p:nvGrpSpPr>
        <p:grpSpPr>
          <a:xfrm>
            <a:off x="8820149" y="5753099"/>
            <a:ext cx="533400" cy="533400"/>
            <a:chOff x="8820149" y="5753099"/>
            <a:chExt cx="533400" cy="533400"/>
          </a:xfrm>
        </p:grpSpPr>
        <p:sp>
          <p:nvSpPr>
            <p:cNvPr id="69" name="object 69"/>
            <p:cNvSpPr/>
            <p:nvPr/>
          </p:nvSpPr>
          <p:spPr>
            <a:xfrm>
              <a:off x="8820149" y="5753099"/>
              <a:ext cx="533400" cy="533400"/>
            </a:xfrm>
            <a:custGeom>
              <a:avLst/>
              <a:gdLst/>
              <a:ahLst/>
              <a:cxnLst/>
              <a:rect l="l" t="t" r="r" b="b"/>
              <a:pathLst>
                <a:path w="533400" h="533400">
                  <a:moveTo>
                    <a:pt x="266699" y="533399"/>
                  </a:moveTo>
                  <a:lnTo>
                    <a:pt x="227566" y="530512"/>
                  </a:lnTo>
                  <a:lnTo>
                    <a:pt x="189280" y="521915"/>
                  </a:lnTo>
                  <a:lnTo>
                    <a:pt x="152670" y="507793"/>
                  </a:lnTo>
                  <a:lnTo>
                    <a:pt x="118528" y="488452"/>
                  </a:lnTo>
                  <a:lnTo>
                    <a:pt x="87594" y="464311"/>
                  </a:lnTo>
                  <a:lnTo>
                    <a:pt x="60537" y="435893"/>
                  </a:lnTo>
                  <a:lnTo>
                    <a:pt x="37942" y="403811"/>
                  </a:lnTo>
                  <a:lnTo>
                    <a:pt x="20299" y="368760"/>
                  </a:lnTo>
                  <a:lnTo>
                    <a:pt x="7991" y="331502"/>
                  </a:lnTo>
                  <a:lnTo>
                    <a:pt x="1284" y="292841"/>
                  </a:lnTo>
                  <a:lnTo>
                    <a:pt x="0" y="266699"/>
                  </a:lnTo>
                  <a:lnTo>
                    <a:pt x="321" y="253614"/>
                  </a:lnTo>
                  <a:lnTo>
                    <a:pt x="5124" y="214668"/>
                  </a:lnTo>
                  <a:lnTo>
                    <a:pt x="15589" y="176850"/>
                  </a:lnTo>
                  <a:lnTo>
                    <a:pt x="31491" y="140977"/>
                  </a:lnTo>
                  <a:lnTo>
                    <a:pt x="52483" y="107826"/>
                  </a:lnTo>
                  <a:lnTo>
                    <a:pt x="78113" y="78114"/>
                  </a:lnTo>
                  <a:lnTo>
                    <a:pt x="107825" y="52484"/>
                  </a:lnTo>
                  <a:lnTo>
                    <a:pt x="140977" y="31491"/>
                  </a:lnTo>
                  <a:lnTo>
                    <a:pt x="176850" y="15590"/>
                  </a:lnTo>
                  <a:lnTo>
                    <a:pt x="214668" y="5124"/>
                  </a:lnTo>
                  <a:lnTo>
                    <a:pt x="253613" y="321"/>
                  </a:lnTo>
                  <a:lnTo>
                    <a:pt x="266699" y="0"/>
                  </a:lnTo>
                  <a:lnTo>
                    <a:pt x="279786" y="321"/>
                  </a:lnTo>
                  <a:lnTo>
                    <a:pt x="318729" y="5124"/>
                  </a:lnTo>
                  <a:lnTo>
                    <a:pt x="356548" y="15590"/>
                  </a:lnTo>
                  <a:lnTo>
                    <a:pt x="392421" y="31491"/>
                  </a:lnTo>
                  <a:lnTo>
                    <a:pt x="425573" y="52484"/>
                  </a:lnTo>
                  <a:lnTo>
                    <a:pt x="455284" y="78114"/>
                  </a:lnTo>
                  <a:lnTo>
                    <a:pt x="480915" y="107826"/>
                  </a:lnTo>
                  <a:lnTo>
                    <a:pt x="501908" y="140977"/>
                  </a:lnTo>
                  <a:lnTo>
                    <a:pt x="517809" y="176850"/>
                  </a:lnTo>
                  <a:lnTo>
                    <a:pt x="528275" y="214668"/>
                  </a:lnTo>
                  <a:lnTo>
                    <a:pt x="533079" y="253614"/>
                  </a:lnTo>
                  <a:lnTo>
                    <a:pt x="533399" y="266699"/>
                  </a:lnTo>
                  <a:lnTo>
                    <a:pt x="533079" y="279786"/>
                  </a:lnTo>
                  <a:lnTo>
                    <a:pt x="528275" y="318729"/>
                  </a:lnTo>
                  <a:lnTo>
                    <a:pt x="517809" y="356548"/>
                  </a:lnTo>
                  <a:lnTo>
                    <a:pt x="501907" y="392421"/>
                  </a:lnTo>
                  <a:lnTo>
                    <a:pt x="480915" y="425572"/>
                  </a:lnTo>
                  <a:lnTo>
                    <a:pt x="455284" y="455284"/>
                  </a:lnTo>
                  <a:lnTo>
                    <a:pt x="425572" y="480914"/>
                  </a:lnTo>
                  <a:lnTo>
                    <a:pt x="392421" y="501908"/>
                  </a:lnTo>
                  <a:lnTo>
                    <a:pt x="356548" y="517809"/>
                  </a:lnTo>
                  <a:lnTo>
                    <a:pt x="318730" y="528274"/>
                  </a:lnTo>
                  <a:lnTo>
                    <a:pt x="279786" y="533078"/>
                  </a:lnTo>
                  <a:lnTo>
                    <a:pt x="266699" y="533399"/>
                  </a:lnTo>
                  <a:close/>
                </a:path>
              </a:pathLst>
            </a:custGeom>
            <a:solidFill>
              <a:srgbClr val="DAE9FE"/>
            </a:solidFill>
          </p:spPr>
          <p:txBody>
            <a:bodyPr wrap="square" lIns="0" tIns="0" rIns="0" bIns="0" rtlCol="0"/>
            <a:lstStyle/>
            <a:p>
              <a:endParaRPr/>
            </a:p>
          </p:txBody>
        </p:sp>
        <p:pic>
          <p:nvPicPr>
            <p:cNvPr id="70" name="object 70"/>
            <p:cNvPicPr/>
            <p:nvPr/>
          </p:nvPicPr>
          <p:blipFill>
            <a:blip r:embed="rId8" cstate="print"/>
            <a:stretch>
              <a:fillRect/>
            </a:stretch>
          </p:blipFill>
          <p:spPr>
            <a:xfrm>
              <a:off x="9020174" y="5934074"/>
              <a:ext cx="128587" cy="171449"/>
            </a:xfrm>
            <a:prstGeom prst="rect">
              <a:avLst/>
            </a:prstGeom>
          </p:spPr>
        </p:pic>
      </p:grpSp>
      <p:sp>
        <p:nvSpPr>
          <p:cNvPr id="71" name="object 71"/>
          <p:cNvSpPr txBox="1"/>
          <p:nvPr/>
        </p:nvSpPr>
        <p:spPr>
          <a:xfrm>
            <a:off x="8711158" y="6299040"/>
            <a:ext cx="751840"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4A5462"/>
                </a:solidFill>
                <a:latin typeface="Roboto"/>
                <a:cs typeface="Roboto"/>
              </a:rPr>
              <a:t>DBConnection</a:t>
            </a:r>
            <a:endParaRPr sz="1000">
              <a:latin typeface="Roboto"/>
              <a:cs typeface="Roboto"/>
            </a:endParaRPr>
          </a:p>
        </p:txBody>
      </p:sp>
      <p:grpSp>
        <p:nvGrpSpPr>
          <p:cNvPr id="72" name="object 72"/>
          <p:cNvGrpSpPr/>
          <p:nvPr/>
        </p:nvGrpSpPr>
        <p:grpSpPr>
          <a:xfrm>
            <a:off x="9753599" y="5753099"/>
            <a:ext cx="533400" cy="533400"/>
            <a:chOff x="9753599" y="5753099"/>
            <a:chExt cx="533400" cy="533400"/>
          </a:xfrm>
        </p:grpSpPr>
        <p:sp>
          <p:nvSpPr>
            <p:cNvPr id="73" name="object 73"/>
            <p:cNvSpPr/>
            <p:nvPr/>
          </p:nvSpPr>
          <p:spPr>
            <a:xfrm>
              <a:off x="9753599" y="5753099"/>
              <a:ext cx="533400" cy="533400"/>
            </a:xfrm>
            <a:custGeom>
              <a:avLst/>
              <a:gdLst/>
              <a:ahLst/>
              <a:cxnLst/>
              <a:rect l="l" t="t" r="r" b="b"/>
              <a:pathLst>
                <a:path w="533400" h="533400">
                  <a:moveTo>
                    <a:pt x="266699" y="533399"/>
                  </a:moveTo>
                  <a:lnTo>
                    <a:pt x="227565" y="530512"/>
                  </a:lnTo>
                  <a:lnTo>
                    <a:pt x="189280" y="521915"/>
                  </a:lnTo>
                  <a:lnTo>
                    <a:pt x="152668" y="507793"/>
                  </a:lnTo>
                  <a:lnTo>
                    <a:pt x="118527" y="488452"/>
                  </a:lnTo>
                  <a:lnTo>
                    <a:pt x="87594" y="464311"/>
                  </a:lnTo>
                  <a:lnTo>
                    <a:pt x="60538" y="435893"/>
                  </a:lnTo>
                  <a:lnTo>
                    <a:pt x="37942" y="403811"/>
                  </a:lnTo>
                  <a:lnTo>
                    <a:pt x="20299" y="368760"/>
                  </a:lnTo>
                  <a:lnTo>
                    <a:pt x="7992" y="331502"/>
                  </a:lnTo>
                  <a:lnTo>
                    <a:pt x="1283" y="292841"/>
                  </a:lnTo>
                  <a:lnTo>
                    <a:pt x="0" y="266699"/>
                  </a:lnTo>
                  <a:lnTo>
                    <a:pt x="321" y="253614"/>
                  </a:lnTo>
                  <a:lnTo>
                    <a:pt x="5124" y="214668"/>
                  </a:lnTo>
                  <a:lnTo>
                    <a:pt x="15589" y="176850"/>
                  </a:lnTo>
                  <a:lnTo>
                    <a:pt x="31489" y="140977"/>
                  </a:lnTo>
                  <a:lnTo>
                    <a:pt x="52484" y="107826"/>
                  </a:lnTo>
                  <a:lnTo>
                    <a:pt x="78113" y="78114"/>
                  </a:lnTo>
                  <a:lnTo>
                    <a:pt x="107826" y="52484"/>
                  </a:lnTo>
                  <a:lnTo>
                    <a:pt x="140977" y="31491"/>
                  </a:lnTo>
                  <a:lnTo>
                    <a:pt x="176850" y="15590"/>
                  </a:lnTo>
                  <a:lnTo>
                    <a:pt x="214668" y="5124"/>
                  </a:lnTo>
                  <a:lnTo>
                    <a:pt x="253613" y="321"/>
                  </a:lnTo>
                  <a:lnTo>
                    <a:pt x="266699" y="0"/>
                  </a:lnTo>
                  <a:lnTo>
                    <a:pt x="279786" y="321"/>
                  </a:lnTo>
                  <a:lnTo>
                    <a:pt x="318729" y="5124"/>
                  </a:lnTo>
                  <a:lnTo>
                    <a:pt x="356548" y="15590"/>
                  </a:lnTo>
                  <a:lnTo>
                    <a:pt x="392422" y="31491"/>
                  </a:lnTo>
                  <a:lnTo>
                    <a:pt x="425573" y="52484"/>
                  </a:lnTo>
                  <a:lnTo>
                    <a:pt x="455284" y="78114"/>
                  </a:lnTo>
                  <a:lnTo>
                    <a:pt x="480915" y="107826"/>
                  </a:lnTo>
                  <a:lnTo>
                    <a:pt x="501907" y="140977"/>
                  </a:lnTo>
                  <a:lnTo>
                    <a:pt x="517808" y="176850"/>
                  </a:lnTo>
                  <a:lnTo>
                    <a:pt x="528273" y="214668"/>
                  </a:lnTo>
                  <a:lnTo>
                    <a:pt x="533078" y="253614"/>
                  </a:lnTo>
                  <a:lnTo>
                    <a:pt x="533399" y="266699"/>
                  </a:lnTo>
                  <a:lnTo>
                    <a:pt x="533078" y="279786"/>
                  </a:lnTo>
                  <a:lnTo>
                    <a:pt x="528273" y="318729"/>
                  </a:lnTo>
                  <a:lnTo>
                    <a:pt x="517808" y="356548"/>
                  </a:lnTo>
                  <a:lnTo>
                    <a:pt x="501907" y="392421"/>
                  </a:lnTo>
                  <a:lnTo>
                    <a:pt x="480915" y="425572"/>
                  </a:lnTo>
                  <a:lnTo>
                    <a:pt x="455284" y="455284"/>
                  </a:lnTo>
                  <a:lnTo>
                    <a:pt x="425573" y="480914"/>
                  </a:lnTo>
                  <a:lnTo>
                    <a:pt x="392422" y="501908"/>
                  </a:lnTo>
                  <a:lnTo>
                    <a:pt x="356548" y="517809"/>
                  </a:lnTo>
                  <a:lnTo>
                    <a:pt x="318729" y="528274"/>
                  </a:lnTo>
                  <a:lnTo>
                    <a:pt x="279786" y="533078"/>
                  </a:lnTo>
                  <a:lnTo>
                    <a:pt x="266699" y="533399"/>
                  </a:lnTo>
                  <a:close/>
                </a:path>
              </a:pathLst>
            </a:custGeom>
            <a:solidFill>
              <a:srgbClr val="D0FAE4"/>
            </a:solidFill>
          </p:spPr>
          <p:txBody>
            <a:bodyPr wrap="square" lIns="0" tIns="0" rIns="0" bIns="0" rtlCol="0"/>
            <a:lstStyle/>
            <a:p>
              <a:endParaRPr/>
            </a:p>
          </p:txBody>
        </p:sp>
        <p:pic>
          <p:nvPicPr>
            <p:cNvPr id="74" name="object 74"/>
            <p:cNvPicPr/>
            <p:nvPr/>
          </p:nvPicPr>
          <p:blipFill>
            <a:blip r:embed="rId9" cstate="print"/>
            <a:stretch>
              <a:fillRect/>
            </a:stretch>
          </p:blipFill>
          <p:spPr>
            <a:xfrm>
              <a:off x="9944099" y="5934074"/>
              <a:ext cx="150018" cy="171449"/>
            </a:xfrm>
            <a:prstGeom prst="rect">
              <a:avLst/>
            </a:prstGeom>
          </p:spPr>
        </p:pic>
      </p:grpSp>
      <p:sp>
        <p:nvSpPr>
          <p:cNvPr id="75" name="object 75"/>
          <p:cNvSpPr txBox="1"/>
          <p:nvPr/>
        </p:nvSpPr>
        <p:spPr>
          <a:xfrm>
            <a:off x="9827666" y="6299040"/>
            <a:ext cx="387350" cy="178435"/>
          </a:xfrm>
          <a:prstGeom prst="rect">
            <a:avLst/>
          </a:prstGeom>
        </p:spPr>
        <p:txBody>
          <a:bodyPr vert="horz" wrap="square" lIns="0" tIns="12700" rIns="0" bIns="0" rtlCol="0">
            <a:spAutoFit/>
          </a:bodyPr>
          <a:lstStyle/>
          <a:p>
            <a:pPr marL="12700">
              <a:lnSpc>
                <a:spcPct val="100000"/>
              </a:lnSpc>
              <a:spcBef>
                <a:spcPts val="100"/>
              </a:spcBef>
            </a:pPr>
            <a:r>
              <a:rPr sz="1000" spc="-60" dirty="0">
                <a:solidFill>
                  <a:srgbClr val="4A5462"/>
                </a:solidFill>
                <a:latin typeface="Roboto"/>
                <a:cs typeface="Roboto"/>
              </a:rPr>
              <a:t>MySQL</a:t>
            </a:r>
            <a:endParaRPr sz="1000">
              <a:latin typeface="Roboto"/>
              <a:cs typeface="Roboto"/>
            </a:endParaRPr>
          </a:p>
        </p:txBody>
      </p:sp>
      <p:sp>
        <p:nvSpPr>
          <p:cNvPr id="102" name="object 102"/>
          <p:cNvSpPr txBox="1"/>
          <p:nvPr/>
        </p:nvSpPr>
        <p:spPr>
          <a:xfrm>
            <a:off x="10833000" y="12084049"/>
            <a:ext cx="1066800" cy="12824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a:t>
            </a:r>
            <a:r>
              <a:rPr sz="1000" spc="5" dirty="0">
                <a:solidFill>
                  <a:srgbClr val="FFFFFF"/>
                </a:solidFill>
                <a:latin typeface="Roboto"/>
                <a:cs typeface="Roboto"/>
              </a:rPr>
              <a:t> </a:t>
            </a:r>
            <a:r>
              <a:rPr sz="1000" spc="-50" dirty="0">
                <a:solidFill>
                  <a:srgbClr val="FFFFFF"/>
                </a:solidFill>
                <a:latin typeface="Roboto"/>
                <a:cs typeface="Roboto"/>
              </a:rPr>
              <a:t>Genspark</a:t>
            </a:r>
            <a:endParaRPr sz="1000" dirty="0">
              <a:latin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6271-09C9-BAD9-0F2C-7F6E09F914B9}"/>
            </a:ext>
          </a:extLst>
        </p:cNvPr>
        <p:cNvGrpSpPr/>
        <p:nvPr/>
      </p:nvGrpSpPr>
      <p:grpSpPr>
        <a:xfrm>
          <a:off x="0" y="0"/>
          <a:ext cx="0" cy="0"/>
          <a:chOff x="0" y="0"/>
          <a:chExt cx="0" cy="0"/>
        </a:xfrm>
      </p:grpSpPr>
      <p:sp>
        <p:nvSpPr>
          <p:cNvPr id="56" name="object 56">
            <a:extLst>
              <a:ext uri="{FF2B5EF4-FFF2-40B4-BE49-F238E27FC236}">
                <a16:creationId xmlns:a16="http://schemas.microsoft.com/office/drawing/2014/main" id="{D20A9474-30EB-3B82-5C7F-F9CC41FE7618}"/>
              </a:ext>
            </a:extLst>
          </p:cNvPr>
          <p:cNvSpPr txBox="1"/>
          <p:nvPr/>
        </p:nvSpPr>
        <p:spPr>
          <a:xfrm>
            <a:off x="215900" y="75882"/>
            <a:ext cx="7983855" cy="1405513"/>
          </a:xfrm>
          <a:prstGeom prst="rect">
            <a:avLst/>
          </a:prstGeom>
        </p:spPr>
        <p:txBody>
          <a:bodyPr vert="horz" wrap="square" lIns="0" tIns="12700" rIns="0" bIns="0" rtlCol="0">
            <a:spAutoFit/>
          </a:bodyPr>
          <a:lstStyle/>
          <a:p>
            <a:pPr marL="12700">
              <a:lnSpc>
                <a:spcPct val="100000"/>
              </a:lnSpc>
              <a:spcBef>
                <a:spcPts val="100"/>
              </a:spcBef>
            </a:pPr>
            <a:r>
              <a:rPr sz="2000" b="1" spc="-50" dirty="0">
                <a:solidFill>
                  <a:srgbClr val="FFFFFF"/>
                </a:solidFill>
                <a:latin typeface="Roboto"/>
                <a:cs typeface="Roboto"/>
              </a:rPr>
              <a:t>OnlineShop2025</a:t>
            </a:r>
            <a:endParaRPr sz="2000" dirty="0">
              <a:latin typeface="Roboto"/>
              <a:cs typeface="Roboto"/>
            </a:endParaRPr>
          </a:p>
          <a:p>
            <a:pPr>
              <a:lnSpc>
                <a:spcPct val="100000"/>
              </a:lnSpc>
              <a:spcBef>
                <a:spcPts val="340"/>
              </a:spcBef>
            </a:pPr>
            <a:endParaRPr sz="1800" dirty="0">
              <a:latin typeface="Roboto"/>
              <a:cs typeface="Roboto"/>
            </a:endParaRPr>
          </a:p>
          <a:p>
            <a:pPr marL="12700">
              <a:lnSpc>
                <a:spcPct val="100000"/>
              </a:lnSpc>
            </a:pPr>
            <a:r>
              <a:rPr sz="2500" b="1" spc="-125" dirty="0">
                <a:solidFill>
                  <a:srgbClr val="1C4ED8"/>
                </a:solidFill>
                <a:latin typeface="Roboto"/>
                <a:cs typeface="Roboto"/>
              </a:rPr>
              <a:t>Internal</a:t>
            </a:r>
            <a:r>
              <a:rPr sz="2500" b="1" spc="-30" dirty="0">
                <a:solidFill>
                  <a:srgbClr val="1C4ED8"/>
                </a:solidFill>
                <a:latin typeface="Roboto"/>
                <a:cs typeface="Roboto"/>
              </a:rPr>
              <a:t> </a:t>
            </a:r>
            <a:r>
              <a:rPr sz="2500" b="1" spc="-155" dirty="0">
                <a:solidFill>
                  <a:srgbClr val="1C4ED8"/>
                </a:solidFill>
                <a:latin typeface="Roboto"/>
                <a:cs typeface="Roboto"/>
              </a:rPr>
              <a:t>Mechanics</a:t>
            </a:r>
            <a:r>
              <a:rPr sz="2500" b="1" spc="-25" dirty="0">
                <a:solidFill>
                  <a:srgbClr val="1C4ED8"/>
                </a:solidFill>
                <a:latin typeface="Roboto"/>
                <a:cs typeface="Roboto"/>
              </a:rPr>
              <a:t> </a:t>
            </a:r>
            <a:r>
              <a:rPr sz="2500" b="1" spc="-120" dirty="0">
                <a:solidFill>
                  <a:srgbClr val="1C4ED8"/>
                </a:solidFill>
                <a:latin typeface="Roboto"/>
                <a:cs typeface="Roboto"/>
              </a:rPr>
              <a:t>(Part</a:t>
            </a:r>
            <a:r>
              <a:rPr sz="2500" b="1" spc="-30" dirty="0">
                <a:solidFill>
                  <a:srgbClr val="1C4ED8"/>
                </a:solidFill>
                <a:latin typeface="Roboto"/>
                <a:cs typeface="Roboto"/>
              </a:rPr>
              <a:t> </a:t>
            </a:r>
            <a:r>
              <a:rPr sz="2500" b="1" spc="-114" dirty="0">
                <a:solidFill>
                  <a:srgbClr val="1C4ED8"/>
                </a:solidFill>
                <a:latin typeface="Roboto"/>
                <a:cs typeface="Roboto"/>
              </a:rPr>
              <a:t>1:</a:t>
            </a:r>
            <a:r>
              <a:rPr sz="2500" b="1" spc="-25" dirty="0">
                <a:solidFill>
                  <a:srgbClr val="1C4ED8"/>
                </a:solidFill>
                <a:latin typeface="Roboto"/>
                <a:cs typeface="Roboto"/>
              </a:rPr>
              <a:t> </a:t>
            </a:r>
            <a:r>
              <a:rPr sz="2500" b="1" spc="-150" dirty="0">
                <a:solidFill>
                  <a:srgbClr val="1C4ED8"/>
                </a:solidFill>
                <a:latin typeface="Roboto"/>
                <a:cs typeface="Roboto"/>
              </a:rPr>
              <a:t>Data</a:t>
            </a:r>
            <a:r>
              <a:rPr sz="2500" b="1" spc="-25" dirty="0">
                <a:solidFill>
                  <a:srgbClr val="1C4ED8"/>
                </a:solidFill>
                <a:latin typeface="Roboto"/>
                <a:cs typeface="Roboto"/>
              </a:rPr>
              <a:t> </a:t>
            </a:r>
            <a:r>
              <a:rPr sz="2500" b="1" spc="-155" dirty="0">
                <a:solidFill>
                  <a:srgbClr val="1C4ED8"/>
                </a:solidFill>
                <a:latin typeface="Roboto"/>
                <a:cs typeface="Roboto"/>
              </a:rPr>
              <a:t>Access</a:t>
            </a:r>
            <a:r>
              <a:rPr sz="2500" b="1" spc="-30" dirty="0">
                <a:solidFill>
                  <a:srgbClr val="1C4ED8"/>
                </a:solidFill>
                <a:latin typeface="Roboto"/>
                <a:cs typeface="Roboto"/>
              </a:rPr>
              <a:t> </a:t>
            </a:r>
            <a:r>
              <a:rPr sz="2500" b="1" spc="-170" dirty="0">
                <a:solidFill>
                  <a:srgbClr val="1C4ED8"/>
                </a:solidFill>
                <a:latin typeface="Roboto"/>
                <a:cs typeface="Roboto"/>
              </a:rPr>
              <a:t>&amp;</a:t>
            </a:r>
            <a:r>
              <a:rPr sz="2500" b="1" spc="-25" dirty="0">
                <a:solidFill>
                  <a:srgbClr val="1C4ED8"/>
                </a:solidFill>
                <a:latin typeface="Roboto"/>
                <a:cs typeface="Roboto"/>
              </a:rPr>
              <a:t> </a:t>
            </a:r>
            <a:r>
              <a:rPr sz="2500" b="1" spc="-10" dirty="0">
                <a:solidFill>
                  <a:srgbClr val="1C4ED8"/>
                </a:solidFill>
                <a:latin typeface="Roboto"/>
                <a:cs typeface="Roboto"/>
              </a:rPr>
              <a:t>Services)</a:t>
            </a:r>
            <a:endParaRPr sz="2500" dirty="0">
              <a:latin typeface="Roboto"/>
              <a:cs typeface="Roboto"/>
            </a:endParaRPr>
          </a:p>
          <a:p>
            <a:pPr>
              <a:lnSpc>
                <a:spcPct val="100000"/>
              </a:lnSpc>
              <a:spcBef>
                <a:spcPts val="325"/>
              </a:spcBef>
            </a:pPr>
            <a:endParaRPr sz="2250" dirty="0">
              <a:latin typeface="Roboto"/>
              <a:cs typeface="Roboto"/>
            </a:endParaRPr>
          </a:p>
        </p:txBody>
      </p:sp>
      <p:grpSp>
        <p:nvGrpSpPr>
          <p:cNvPr id="99" name="Group 98">
            <a:extLst>
              <a:ext uri="{FF2B5EF4-FFF2-40B4-BE49-F238E27FC236}">
                <a16:creationId xmlns:a16="http://schemas.microsoft.com/office/drawing/2014/main" id="{51ABC1FC-D0AF-9A0B-F6FC-0FE8E4779F53}"/>
              </a:ext>
            </a:extLst>
          </p:cNvPr>
          <p:cNvGrpSpPr/>
          <p:nvPr/>
        </p:nvGrpSpPr>
        <p:grpSpPr>
          <a:xfrm>
            <a:off x="294957" y="1047750"/>
            <a:ext cx="11740098" cy="5865087"/>
            <a:chOff x="159702" y="6347202"/>
            <a:chExt cx="11740098" cy="5865087"/>
          </a:xfrm>
        </p:grpSpPr>
        <p:grpSp>
          <p:nvGrpSpPr>
            <p:cNvPr id="8" name="object 8">
              <a:extLst>
                <a:ext uri="{FF2B5EF4-FFF2-40B4-BE49-F238E27FC236}">
                  <a16:creationId xmlns:a16="http://schemas.microsoft.com/office/drawing/2014/main" id="{7FC02959-FB30-B645-F53A-5D61A635999C}"/>
                </a:ext>
              </a:extLst>
            </p:cNvPr>
            <p:cNvGrpSpPr/>
            <p:nvPr/>
          </p:nvGrpSpPr>
          <p:grpSpPr>
            <a:xfrm>
              <a:off x="213996" y="6639621"/>
              <a:ext cx="5753099" cy="5292028"/>
              <a:chOff x="196850" y="6404671"/>
              <a:chExt cx="5753099" cy="5292028"/>
            </a:xfrm>
          </p:grpSpPr>
          <p:pic>
            <p:nvPicPr>
              <p:cNvPr id="9" name="object 9">
                <a:extLst>
                  <a:ext uri="{FF2B5EF4-FFF2-40B4-BE49-F238E27FC236}">
                    <a16:creationId xmlns:a16="http://schemas.microsoft.com/office/drawing/2014/main" id="{49C37501-3DEC-0610-583B-7FFECD220180}"/>
                  </a:ext>
                </a:extLst>
              </p:cNvPr>
              <p:cNvPicPr/>
              <p:nvPr/>
            </p:nvPicPr>
            <p:blipFill>
              <a:blip r:embed="rId2" cstate="print"/>
              <a:stretch>
                <a:fillRect/>
              </a:stretch>
            </p:blipFill>
            <p:spPr>
              <a:xfrm>
                <a:off x="196850" y="6404671"/>
                <a:ext cx="5753099" cy="5181599"/>
              </a:xfrm>
              <a:prstGeom prst="rect">
                <a:avLst/>
              </a:prstGeom>
            </p:spPr>
          </p:pic>
          <p:sp>
            <p:nvSpPr>
              <p:cNvPr id="10" name="object 10">
                <a:extLst>
                  <a:ext uri="{FF2B5EF4-FFF2-40B4-BE49-F238E27FC236}">
                    <a16:creationId xmlns:a16="http://schemas.microsoft.com/office/drawing/2014/main" id="{7F7A77A9-53E5-A62C-49DE-2F61EFDCEA49}"/>
                  </a:ext>
                </a:extLst>
              </p:cNvPr>
              <p:cNvSpPr/>
              <p:nvPr/>
            </p:nvSpPr>
            <p:spPr>
              <a:xfrm>
                <a:off x="380999" y="7200899"/>
                <a:ext cx="5448300" cy="4495800"/>
              </a:xfrm>
              <a:custGeom>
                <a:avLst/>
                <a:gdLst/>
                <a:ahLst/>
                <a:cxnLst/>
                <a:rect l="l" t="t" r="r" b="b"/>
                <a:pathLst>
                  <a:path w="5448300" h="4495800">
                    <a:moveTo>
                      <a:pt x="5377102" y="4495799"/>
                    </a:moveTo>
                    <a:lnTo>
                      <a:pt x="71196" y="4495799"/>
                    </a:lnTo>
                    <a:lnTo>
                      <a:pt x="66241" y="4495311"/>
                    </a:lnTo>
                    <a:lnTo>
                      <a:pt x="29705" y="4480176"/>
                    </a:lnTo>
                    <a:lnTo>
                      <a:pt x="3885" y="4444136"/>
                    </a:lnTo>
                    <a:lnTo>
                      <a:pt x="0" y="4424602"/>
                    </a:lnTo>
                    <a:lnTo>
                      <a:pt x="0" y="4419599"/>
                    </a:lnTo>
                    <a:lnTo>
                      <a:pt x="0" y="71196"/>
                    </a:lnTo>
                    <a:lnTo>
                      <a:pt x="15621" y="29705"/>
                    </a:lnTo>
                    <a:lnTo>
                      <a:pt x="51661" y="3885"/>
                    </a:lnTo>
                    <a:lnTo>
                      <a:pt x="71196" y="0"/>
                    </a:lnTo>
                    <a:lnTo>
                      <a:pt x="5377102" y="0"/>
                    </a:lnTo>
                    <a:lnTo>
                      <a:pt x="5418593" y="15621"/>
                    </a:lnTo>
                    <a:lnTo>
                      <a:pt x="5444413" y="51661"/>
                    </a:lnTo>
                    <a:lnTo>
                      <a:pt x="5448299" y="71196"/>
                    </a:lnTo>
                    <a:lnTo>
                      <a:pt x="5448299" y="4424602"/>
                    </a:lnTo>
                    <a:lnTo>
                      <a:pt x="5432677" y="4466092"/>
                    </a:lnTo>
                    <a:lnTo>
                      <a:pt x="5396636" y="4491913"/>
                    </a:lnTo>
                    <a:lnTo>
                      <a:pt x="5382057" y="4495311"/>
                    </a:lnTo>
                    <a:lnTo>
                      <a:pt x="5377102" y="4495799"/>
                    </a:lnTo>
                    <a:close/>
                  </a:path>
                </a:pathLst>
              </a:custGeom>
              <a:solidFill>
                <a:srgbClr val="FFFFFF"/>
              </a:solidFill>
            </p:spPr>
            <p:txBody>
              <a:bodyPr wrap="square" lIns="0" tIns="0" rIns="0" bIns="0" rtlCol="0"/>
              <a:lstStyle/>
              <a:p>
                <a:endParaRPr/>
              </a:p>
            </p:txBody>
          </p:sp>
          <p:sp>
            <p:nvSpPr>
              <p:cNvPr id="11" name="object 11">
                <a:extLst>
                  <a:ext uri="{FF2B5EF4-FFF2-40B4-BE49-F238E27FC236}">
                    <a16:creationId xmlns:a16="http://schemas.microsoft.com/office/drawing/2014/main" id="{08F4FEF1-2365-3E9D-46F6-D78ADB046459}"/>
                  </a:ext>
                </a:extLst>
              </p:cNvPr>
              <p:cNvSpPr/>
              <p:nvPr/>
            </p:nvSpPr>
            <p:spPr>
              <a:xfrm>
                <a:off x="495287" y="7619999"/>
                <a:ext cx="5219700" cy="3962400"/>
              </a:xfrm>
              <a:custGeom>
                <a:avLst/>
                <a:gdLst/>
                <a:ahLst/>
                <a:cxnLst/>
                <a:rect l="l" t="t" r="r" b="b"/>
                <a:pathLst>
                  <a:path w="5219700" h="3962400">
                    <a:moveTo>
                      <a:pt x="5219700" y="1861858"/>
                    </a:moveTo>
                    <a:lnTo>
                      <a:pt x="5191518" y="1829777"/>
                    </a:lnTo>
                    <a:lnTo>
                      <a:pt x="5186654" y="1828800"/>
                    </a:lnTo>
                    <a:lnTo>
                      <a:pt x="33058" y="1828800"/>
                    </a:lnTo>
                    <a:lnTo>
                      <a:pt x="977" y="1856994"/>
                    </a:lnTo>
                    <a:lnTo>
                      <a:pt x="0" y="1861858"/>
                    </a:lnTo>
                    <a:lnTo>
                      <a:pt x="0" y="3924300"/>
                    </a:lnTo>
                    <a:lnTo>
                      <a:pt x="0" y="3929354"/>
                    </a:lnTo>
                    <a:lnTo>
                      <a:pt x="28194" y="3961434"/>
                    </a:lnTo>
                    <a:lnTo>
                      <a:pt x="33058" y="3962400"/>
                    </a:lnTo>
                    <a:lnTo>
                      <a:pt x="5186654" y="3962400"/>
                    </a:lnTo>
                    <a:lnTo>
                      <a:pt x="5218735" y="3934218"/>
                    </a:lnTo>
                    <a:lnTo>
                      <a:pt x="5219700" y="3929354"/>
                    </a:lnTo>
                    <a:lnTo>
                      <a:pt x="5219700" y="1861858"/>
                    </a:lnTo>
                    <a:close/>
                  </a:path>
                  <a:path w="5219700" h="3962400">
                    <a:moveTo>
                      <a:pt x="5219700" y="718858"/>
                    </a:moveTo>
                    <a:lnTo>
                      <a:pt x="5191518" y="686777"/>
                    </a:lnTo>
                    <a:lnTo>
                      <a:pt x="5186654" y="685800"/>
                    </a:lnTo>
                    <a:lnTo>
                      <a:pt x="33058" y="685800"/>
                    </a:lnTo>
                    <a:lnTo>
                      <a:pt x="977" y="713994"/>
                    </a:lnTo>
                    <a:lnTo>
                      <a:pt x="0" y="718858"/>
                    </a:lnTo>
                    <a:lnTo>
                      <a:pt x="0" y="1714500"/>
                    </a:lnTo>
                    <a:lnTo>
                      <a:pt x="0" y="1719554"/>
                    </a:lnTo>
                    <a:lnTo>
                      <a:pt x="28194" y="1751634"/>
                    </a:lnTo>
                    <a:lnTo>
                      <a:pt x="33058" y="1752600"/>
                    </a:lnTo>
                    <a:lnTo>
                      <a:pt x="5186654" y="1752600"/>
                    </a:lnTo>
                    <a:lnTo>
                      <a:pt x="5218735" y="1724418"/>
                    </a:lnTo>
                    <a:lnTo>
                      <a:pt x="5219700" y="1719554"/>
                    </a:lnTo>
                    <a:lnTo>
                      <a:pt x="5219700" y="718858"/>
                    </a:lnTo>
                    <a:close/>
                  </a:path>
                  <a:path w="5219700" h="3962400">
                    <a:moveTo>
                      <a:pt x="5219700" y="33058"/>
                    </a:moveTo>
                    <a:lnTo>
                      <a:pt x="5191518" y="977"/>
                    </a:lnTo>
                    <a:lnTo>
                      <a:pt x="5186654" y="0"/>
                    </a:lnTo>
                    <a:lnTo>
                      <a:pt x="33058" y="0"/>
                    </a:lnTo>
                    <a:lnTo>
                      <a:pt x="977" y="28194"/>
                    </a:lnTo>
                    <a:lnTo>
                      <a:pt x="0" y="33058"/>
                    </a:lnTo>
                    <a:lnTo>
                      <a:pt x="0" y="571500"/>
                    </a:lnTo>
                    <a:lnTo>
                      <a:pt x="0" y="576554"/>
                    </a:lnTo>
                    <a:lnTo>
                      <a:pt x="28194" y="608634"/>
                    </a:lnTo>
                    <a:lnTo>
                      <a:pt x="33058" y="609600"/>
                    </a:lnTo>
                    <a:lnTo>
                      <a:pt x="5186654" y="609600"/>
                    </a:lnTo>
                    <a:lnTo>
                      <a:pt x="5218735" y="581418"/>
                    </a:lnTo>
                    <a:lnTo>
                      <a:pt x="5219700" y="576554"/>
                    </a:lnTo>
                    <a:lnTo>
                      <a:pt x="5219700" y="33058"/>
                    </a:lnTo>
                    <a:close/>
                  </a:path>
                </a:pathLst>
              </a:custGeom>
              <a:solidFill>
                <a:srgbClr val="F9FAFA"/>
              </a:solidFill>
            </p:spPr>
            <p:txBody>
              <a:bodyPr wrap="square" lIns="0" tIns="0" rIns="0" bIns="0" rtlCol="0"/>
              <a:lstStyle/>
              <a:p>
                <a:endParaRPr/>
              </a:p>
            </p:txBody>
          </p:sp>
          <p:pic>
            <p:nvPicPr>
              <p:cNvPr id="12" name="object 12">
                <a:extLst>
                  <a:ext uri="{FF2B5EF4-FFF2-40B4-BE49-F238E27FC236}">
                    <a16:creationId xmlns:a16="http://schemas.microsoft.com/office/drawing/2014/main" id="{1AB0CFAF-8E45-2D1C-5736-675EC2A5AB0A}"/>
                  </a:ext>
                </a:extLst>
              </p:cNvPr>
              <p:cNvPicPr/>
              <p:nvPr/>
            </p:nvPicPr>
            <p:blipFill>
              <a:blip r:embed="rId3" cstate="print"/>
              <a:stretch>
                <a:fillRect/>
              </a:stretch>
            </p:blipFill>
            <p:spPr>
              <a:xfrm>
                <a:off x="380999" y="6857999"/>
                <a:ext cx="166687" cy="190499"/>
              </a:xfrm>
              <a:prstGeom prst="rect">
                <a:avLst/>
              </a:prstGeom>
            </p:spPr>
          </p:pic>
        </p:grpSp>
        <p:sp>
          <p:nvSpPr>
            <p:cNvPr id="43" name="object 43">
              <a:extLst>
                <a:ext uri="{FF2B5EF4-FFF2-40B4-BE49-F238E27FC236}">
                  <a16:creationId xmlns:a16="http://schemas.microsoft.com/office/drawing/2014/main" id="{C9B5BDBD-2B2B-8086-7C6D-1AC05DD8DD05}"/>
                </a:ext>
              </a:extLst>
            </p:cNvPr>
            <p:cNvSpPr txBox="1"/>
            <p:nvPr/>
          </p:nvSpPr>
          <p:spPr>
            <a:xfrm>
              <a:off x="159702" y="6347202"/>
              <a:ext cx="1852295" cy="280035"/>
            </a:xfrm>
            <a:prstGeom prst="rect">
              <a:avLst/>
            </a:prstGeom>
          </p:spPr>
          <p:txBody>
            <a:bodyPr vert="horz" wrap="square" lIns="0" tIns="14604" rIns="0" bIns="0" rtlCol="0">
              <a:spAutoFit/>
            </a:bodyPr>
            <a:lstStyle/>
            <a:p>
              <a:pPr marL="12700">
                <a:lnSpc>
                  <a:spcPct val="100000"/>
                </a:lnSpc>
                <a:spcBef>
                  <a:spcPts val="114"/>
                </a:spcBef>
              </a:pPr>
              <a:r>
                <a:rPr sz="1650" b="1" spc="-85" dirty="0">
                  <a:solidFill>
                    <a:srgbClr val="055E45"/>
                  </a:solidFill>
                  <a:latin typeface="Roboto"/>
                  <a:cs typeface="Roboto"/>
                </a:rPr>
                <a:t>Database</a:t>
              </a:r>
              <a:r>
                <a:rPr sz="1650" b="1" spc="-30" dirty="0">
                  <a:solidFill>
                    <a:srgbClr val="055E45"/>
                  </a:solidFill>
                  <a:latin typeface="Roboto"/>
                  <a:cs typeface="Roboto"/>
                </a:rPr>
                <a:t> </a:t>
              </a:r>
              <a:r>
                <a:rPr sz="1650" b="1" spc="-80" dirty="0">
                  <a:solidFill>
                    <a:srgbClr val="055E45"/>
                  </a:solidFill>
                  <a:latin typeface="Roboto"/>
                  <a:cs typeface="Roboto"/>
                </a:rPr>
                <a:t>Connection</a:t>
              </a:r>
              <a:endParaRPr sz="1650" dirty="0">
                <a:latin typeface="Roboto"/>
                <a:cs typeface="Roboto"/>
              </a:endParaRPr>
            </a:p>
          </p:txBody>
        </p:sp>
        <p:sp>
          <p:nvSpPr>
            <p:cNvPr id="44" name="object 44">
              <a:extLst>
                <a:ext uri="{FF2B5EF4-FFF2-40B4-BE49-F238E27FC236}">
                  <a16:creationId xmlns:a16="http://schemas.microsoft.com/office/drawing/2014/main" id="{1488DB26-A776-AB7F-C236-A103FA50B82B}"/>
                </a:ext>
              </a:extLst>
            </p:cNvPr>
            <p:cNvSpPr txBox="1"/>
            <p:nvPr/>
          </p:nvSpPr>
          <p:spPr>
            <a:xfrm>
              <a:off x="671564" y="7073531"/>
              <a:ext cx="1939925" cy="226695"/>
            </a:xfrm>
            <a:prstGeom prst="rect">
              <a:avLst/>
            </a:prstGeom>
          </p:spPr>
          <p:txBody>
            <a:bodyPr vert="horz" wrap="square" lIns="0" tIns="14604" rIns="0" bIns="0" rtlCol="0">
              <a:spAutoFit/>
            </a:bodyPr>
            <a:lstStyle/>
            <a:p>
              <a:pPr marL="12700">
                <a:lnSpc>
                  <a:spcPct val="100000"/>
                </a:lnSpc>
                <a:spcBef>
                  <a:spcPts val="114"/>
                </a:spcBef>
              </a:pPr>
              <a:r>
                <a:rPr sz="1300" b="1" spc="-55" dirty="0">
                  <a:solidFill>
                    <a:srgbClr val="047857"/>
                  </a:solidFill>
                  <a:latin typeface="Roboto"/>
                  <a:cs typeface="Roboto"/>
                </a:rPr>
                <a:t>Connect.DBConnection.java</a:t>
              </a:r>
              <a:endParaRPr sz="1300" dirty="0">
                <a:latin typeface="Roboto"/>
                <a:cs typeface="Roboto"/>
              </a:endParaRPr>
            </a:p>
          </p:txBody>
        </p:sp>
        <p:sp>
          <p:nvSpPr>
            <p:cNvPr id="45" name="object 45">
              <a:extLst>
                <a:ext uri="{FF2B5EF4-FFF2-40B4-BE49-F238E27FC236}">
                  <a16:creationId xmlns:a16="http://schemas.microsoft.com/office/drawing/2014/main" id="{1E2BFADC-F75D-42DB-9ED6-CE89FEF84158}"/>
                </a:ext>
              </a:extLst>
            </p:cNvPr>
            <p:cNvSpPr/>
            <p:nvPr/>
          </p:nvSpPr>
          <p:spPr>
            <a:xfrm>
              <a:off x="5086348" y="7315199"/>
              <a:ext cx="628650" cy="228600"/>
            </a:xfrm>
            <a:custGeom>
              <a:avLst/>
              <a:gdLst/>
              <a:ahLst/>
              <a:cxnLst/>
              <a:rect l="l" t="t" r="r" b="b"/>
              <a:pathLst>
                <a:path w="628650" h="228600">
                  <a:moveTo>
                    <a:pt x="521855" y="228599"/>
                  </a:moveTo>
                  <a:lnTo>
                    <a:pt x="106795" y="228599"/>
                  </a:lnTo>
                  <a:lnTo>
                    <a:pt x="99361" y="227868"/>
                  </a:lnTo>
                  <a:lnTo>
                    <a:pt x="57037" y="213506"/>
                  </a:lnTo>
                  <a:lnTo>
                    <a:pt x="23432" y="184041"/>
                  </a:lnTo>
                  <a:lnTo>
                    <a:pt x="3660" y="143959"/>
                  </a:lnTo>
                  <a:lnTo>
                    <a:pt x="0" y="121804"/>
                  </a:lnTo>
                  <a:lnTo>
                    <a:pt x="0" y="114299"/>
                  </a:lnTo>
                  <a:lnTo>
                    <a:pt x="0" y="106794"/>
                  </a:lnTo>
                  <a:lnTo>
                    <a:pt x="11571" y="63624"/>
                  </a:lnTo>
                  <a:lnTo>
                    <a:pt x="38784" y="28170"/>
                  </a:lnTo>
                  <a:lnTo>
                    <a:pt x="77492" y="5828"/>
                  </a:lnTo>
                  <a:lnTo>
                    <a:pt x="106795" y="0"/>
                  </a:lnTo>
                  <a:lnTo>
                    <a:pt x="521855" y="0"/>
                  </a:lnTo>
                  <a:lnTo>
                    <a:pt x="565024" y="11571"/>
                  </a:lnTo>
                  <a:lnTo>
                    <a:pt x="600479" y="38783"/>
                  </a:lnTo>
                  <a:lnTo>
                    <a:pt x="622821" y="77492"/>
                  </a:lnTo>
                  <a:lnTo>
                    <a:pt x="628649" y="106794"/>
                  </a:lnTo>
                  <a:lnTo>
                    <a:pt x="628649" y="121804"/>
                  </a:lnTo>
                  <a:lnTo>
                    <a:pt x="617077" y="164974"/>
                  </a:lnTo>
                  <a:lnTo>
                    <a:pt x="589865" y="200428"/>
                  </a:lnTo>
                  <a:lnTo>
                    <a:pt x="551156" y="222770"/>
                  </a:lnTo>
                  <a:lnTo>
                    <a:pt x="529288" y="227868"/>
                  </a:lnTo>
                  <a:lnTo>
                    <a:pt x="521855" y="228599"/>
                  </a:lnTo>
                  <a:close/>
                </a:path>
              </a:pathLst>
            </a:custGeom>
            <a:solidFill>
              <a:srgbClr val="ECE8FE"/>
            </a:solidFill>
          </p:spPr>
          <p:txBody>
            <a:bodyPr wrap="square" lIns="0" tIns="0" rIns="0" bIns="0" rtlCol="0"/>
            <a:lstStyle/>
            <a:p>
              <a:endParaRPr/>
            </a:p>
          </p:txBody>
        </p:sp>
        <p:sp>
          <p:nvSpPr>
            <p:cNvPr id="46" name="object 46">
              <a:extLst>
                <a:ext uri="{FF2B5EF4-FFF2-40B4-BE49-F238E27FC236}">
                  <a16:creationId xmlns:a16="http://schemas.microsoft.com/office/drawing/2014/main" id="{00926FE7-0221-052A-8B17-513637D58C6E}"/>
                </a:ext>
              </a:extLst>
            </p:cNvPr>
            <p:cNvSpPr txBox="1"/>
            <p:nvPr/>
          </p:nvSpPr>
          <p:spPr>
            <a:xfrm>
              <a:off x="5150147" y="7327741"/>
              <a:ext cx="501650"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6D28D9"/>
                  </a:solidFill>
                  <a:latin typeface="Roboto"/>
                  <a:cs typeface="Roboto"/>
                </a:rPr>
                <a:t>Singleton</a:t>
              </a:r>
              <a:endParaRPr sz="1000">
                <a:latin typeface="Roboto"/>
                <a:cs typeface="Roboto"/>
              </a:endParaRPr>
            </a:p>
          </p:txBody>
        </p:sp>
        <p:sp>
          <p:nvSpPr>
            <p:cNvPr id="47" name="object 47">
              <a:extLst>
                <a:ext uri="{FF2B5EF4-FFF2-40B4-BE49-F238E27FC236}">
                  <a16:creationId xmlns:a16="http://schemas.microsoft.com/office/drawing/2014/main" id="{ECD1EBB0-DE3F-0CAA-576B-F91DC5295787}"/>
                </a:ext>
              </a:extLst>
            </p:cNvPr>
            <p:cNvSpPr txBox="1"/>
            <p:nvPr/>
          </p:nvSpPr>
          <p:spPr>
            <a:xfrm>
              <a:off x="558800" y="7667091"/>
              <a:ext cx="2563495" cy="487045"/>
            </a:xfrm>
            <a:prstGeom prst="rect">
              <a:avLst/>
            </a:prstGeom>
          </p:spPr>
          <p:txBody>
            <a:bodyPr vert="horz" wrap="square" lIns="0" tIns="16510" rIns="0" bIns="0" rtlCol="0">
              <a:spAutoFit/>
            </a:bodyPr>
            <a:lstStyle/>
            <a:p>
              <a:pPr marL="81280">
                <a:lnSpc>
                  <a:spcPct val="100000"/>
                </a:lnSpc>
                <a:spcBef>
                  <a:spcPts val="130"/>
                </a:spcBef>
              </a:pPr>
              <a:r>
                <a:rPr sz="1000" dirty="0">
                  <a:solidFill>
                    <a:srgbClr val="049569"/>
                  </a:solidFill>
                  <a:latin typeface="Lucida Console"/>
                  <a:cs typeface="Lucida Console"/>
                </a:rPr>
                <a:t>/</a:t>
              </a:r>
              <a:r>
                <a:rPr sz="1000" spc="-100" dirty="0">
                  <a:solidFill>
                    <a:srgbClr val="049569"/>
                  </a:solidFill>
                  <a:latin typeface="Lucida Console"/>
                  <a:cs typeface="Lucida Console"/>
                </a:rPr>
                <a:t> </a:t>
              </a:r>
              <a:r>
                <a:rPr sz="1000" spc="-60" dirty="0">
                  <a:solidFill>
                    <a:srgbClr val="049569"/>
                  </a:solidFill>
                  <a:latin typeface="Lucida Console"/>
                  <a:cs typeface="Lucida Console"/>
                </a:rPr>
                <a:t>Singleton</a:t>
              </a:r>
              <a:r>
                <a:rPr sz="1000" spc="-90" dirty="0">
                  <a:solidFill>
                    <a:srgbClr val="049569"/>
                  </a:solidFill>
                  <a:latin typeface="Lucida Console"/>
                  <a:cs typeface="Lucida Console"/>
                </a:rPr>
                <a:t> </a:t>
              </a:r>
              <a:r>
                <a:rPr sz="1000" spc="-10" dirty="0">
                  <a:solidFill>
                    <a:srgbClr val="049569"/>
                  </a:solidFill>
                  <a:latin typeface="Lucida Console"/>
                  <a:cs typeface="Lucida Console"/>
                </a:rPr>
                <a:t>instance</a:t>
              </a:r>
              <a:endParaRPr sz="1000" dirty="0">
                <a:latin typeface="Lucida Console"/>
                <a:cs typeface="Lucida Console"/>
              </a:endParaRPr>
            </a:p>
            <a:p>
              <a:pPr marL="12700" marR="5080">
                <a:lnSpc>
                  <a:spcPct val="100000"/>
                </a:lnSpc>
              </a:pPr>
              <a:r>
                <a:rPr sz="1000" spc="-65" dirty="0">
                  <a:solidFill>
                    <a:srgbClr val="049569"/>
                  </a:solidFill>
                  <a:latin typeface="Lucida Console"/>
                  <a:cs typeface="Lucida Console"/>
                </a:rPr>
                <a:t>private </a:t>
              </a:r>
              <a:r>
                <a:rPr sz="1000" spc="-55" dirty="0">
                  <a:solidFill>
                    <a:srgbClr val="049569"/>
                  </a:solidFill>
                  <a:latin typeface="Lucida Console"/>
                  <a:cs typeface="Lucida Console"/>
                </a:rPr>
                <a:t>static</a:t>
              </a:r>
              <a:r>
                <a:rPr sz="1000" spc="-65" dirty="0">
                  <a:solidFill>
                    <a:srgbClr val="049569"/>
                  </a:solidFill>
                  <a:latin typeface="Lucida Console"/>
                  <a:cs typeface="Lucida Console"/>
                </a:rPr>
                <a:t> </a:t>
              </a:r>
              <a:r>
                <a:rPr sz="1000" spc="-60" dirty="0">
                  <a:solidFill>
                    <a:srgbClr val="049569"/>
                  </a:solidFill>
                  <a:latin typeface="Lucida Console"/>
                  <a:cs typeface="Lucida Console"/>
                </a:rPr>
                <a:t>Connection </a:t>
              </a:r>
              <a:r>
                <a:rPr sz="1000" spc="-70" dirty="0">
                  <a:solidFill>
                    <a:srgbClr val="049569"/>
                  </a:solidFill>
                  <a:latin typeface="Lucida Console"/>
                  <a:cs typeface="Lucida Console"/>
                </a:rPr>
                <a:t>connection; </a:t>
              </a:r>
              <a:r>
                <a:rPr sz="1000" spc="-65" dirty="0">
                  <a:solidFill>
                    <a:srgbClr val="049569"/>
                  </a:solidFill>
                  <a:latin typeface="Lucida Console"/>
                  <a:cs typeface="Lucida Console"/>
                </a:rPr>
                <a:t>private </a:t>
              </a:r>
              <a:r>
                <a:rPr sz="1000" spc="-55" dirty="0">
                  <a:solidFill>
                    <a:srgbClr val="049569"/>
                  </a:solidFill>
                  <a:latin typeface="Lucida Console"/>
                  <a:cs typeface="Lucida Console"/>
                </a:rPr>
                <a:t>static</a:t>
              </a:r>
              <a:r>
                <a:rPr sz="1000" spc="-65" dirty="0">
                  <a:solidFill>
                    <a:srgbClr val="049569"/>
                  </a:solidFill>
                  <a:latin typeface="Lucida Console"/>
                  <a:cs typeface="Lucida Console"/>
                </a:rPr>
                <a:t> </a:t>
              </a:r>
              <a:r>
                <a:rPr sz="1000" spc="-60" dirty="0">
                  <a:solidFill>
                    <a:srgbClr val="049569"/>
                  </a:solidFill>
                  <a:latin typeface="Lucida Console"/>
                  <a:cs typeface="Lucida Console"/>
                </a:rPr>
                <a:t>DBConnection </a:t>
              </a:r>
              <a:r>
                <a:rPr sz="1000" spc="-70" dirty="0">
                  <a:solidFill>
                    <a:srgbClr val="049569"/>
                  </a:solidFill>
                  <a:latin typeface="Lucida Console"/>
                  <a:cs typeface="Lucida Console"/>
                </a:rPr>
                <a:t>instance;</a:t>
              </a:r>
              <a:endParaRPr sz="1000" dirty="0">
                <a:latin typeface="Lucida Console"/>
                <a:cs typeface="Lucida Console"/>
              </a:endParaRPr>
            </a:p>
          </p:txBody>
        </p:sp>
        <p:sp>
          <p:nvSpPr>
            <p:cNvPr id="48" name="object 48">
              <a:extLst>
                <a:ext uri="{FF2B5EF4-FFF2-40B4-BE49-F238E27FC236}">
                  <a16:creationId xmlns:a16="http://schemas.microsoft.com/office/drawing/2014/main" id="{676DAD20-BD45-B5AA-BA0B-9B2C8B693E9A}"/>
                </a:ext>
              </a:extLst>
            </p:cNvPr>
            <p:cNvSpPr txBox="1"/>
            <p:nvPr/>
          </p:nvSpPr>
          <p:spPr>
            <a:xfrm>
              <a:off x="558800" y="8352891"/>
              <a:ext cx="2906395" cy="944244"/>
            </a:xfrm>
            <a:prstGeom prst="rect">
              <a:avLst/>
            </a:prstGeom>
          </p:spPr>
          <p:txBody>
            <a:bodyPr vert="horz" wrap="square" lIns="0" tIns="16510" rIns="0" bIns="0" rtlCol="0">
              <a:spAutoFit/>
            </a:bodyPr>
            <a:lstStyle/>
            <a:p>
              <a:pPr marL="149860" marR="5080" indent="-137160">
                <a:lnSpc>
                  <a:spcPct val="100000"/>
                </a:lnSpc>
                <a:spcBef>
                  <a:spcPts val="130"/>
                </a:spcBef>
                <a:tabLst>
                  <a:tab pos="1109345" algn="l"/>
                </a:tabLst>
              </a:pPr>
              <a:r>
                <a:rPr sz="1000" spc="-55" dirty="0">
                  <a:solidFill>
                    <a:srgbClr val="4A5462"/>
                  </a:solidFill>
                  <a:latin typeface="Lucida Console"/>
                  <a:cs typeface="Lucida Console"/>
                </a:rPr>
                <a:t>public</a:t>
              </a:r>
              <a:r>
                <a:rPr sz="1000" spc="-80" dirty="0">
                  <a:solidFill>
                    <a:srgbClr val="4A5462"/>
                  </a:solidFill>
                  <a:latin typeface="Lucida Console"/>
                  <a:cs typeface="Lucida Console"/>
                </a:rPr>
                <a:t> </a:t>
              </a:r>
              <a:r>
                <a:rPr sz="1000" spc="-55" dirty="0">
                  <a:solidFill>
                    <a:srgbClr val="4A5462"/>
                  </a:solidFill>
                  <a:latin typeface="Lucida Console"/>
                  <a:cs typeface="Lucida Console"/>
                </a:rPr>
                <a:t>static</a:t>
              </a:r>
              <a:r>
                <a:rPr sz="1000" spc="-80" dirty="0">
                  <a:solidFill>
                    <a:srgbClr val="4A5462"/>
                  </a:solidFill>
                  <a:latin typeface="Lucida Console"/>
                  <a:cs typeface="Lucida Console"/>
                </a:rPr>
                <a:t> </a:t>
              </a:r>
              <a:r>
                <a:rPr sz="1000" spc="-60" dirty="0">
                  <a:solidFill>
                    <a:srgbClr val="4A5462"/>
                  </a:solidFill>
                  <a:latin typeface="Lucida Console"/>
                  <a:cs typeface="Lucida Console"/>
                </a:rPr>
                <a:t>DBConnection</a:t>
              </a:r>
              <a:r>
                <a:rPr sz="1000" spc="-80" dirty="0">
                  <a:solidFill>
                    <a:srgbClr val="4A5462"/>
                  </a:solidFill>
                  <a:latin typeface="Lucida Console"/>
                  <a:cs typeface="Lucida Console"/>
                </a:rPr>
                <a:t> </a:t>
              </a:r>
              <a:r>
                <a:rPr sz="1000" spc="-60" dirty="0">
                  <a:solidFill>
                    <a:srgbClr val="4A5462"/>
                  </a:solidFill>
                  <a:latin typeface="Lucida Console"/>
                  <a:cs typeface="Lucida Console"/>
                </a:rPr>
                <a:t>getInstance()</a:t>
              </a:r>
              <a:r>
                <a:rPr sz="1000" spc="-80" dirty="0">
                  <a:solidFill>
                    <a:srgbClr val="4A5462"/>
                  </a:solidFill>
                  <a:latin typeface="Lucida Console"/>
                  <a:cs typeface="Lucida Console"/>
                </a:rPr>
                <a:t> </a:t>
              </a:r>
              <a:r>
                <a:rPr sz="1000" spc="-85" dirty="0">
                  <a:solidFill>
                    <a:srgbClr val="4A5462"/>
                  </a:solidFill>
                  <a:latin typeface="Lucida Console"/>
                  <a:cs typeface="Lucida Console"/>
                </a:rPr>
                <a:t>{ </a:t>
              </a:r>
              <a:r>
                <a:rPr sz="1000" spc="-35" dirty="0">
                  <a:solidFill>
                    <a:srgbClr val="4A5462"/>
                  </a:solidFill>
                  <a:latin typeface="Lucida Console"/>
                  <a:cs typeface="Lucida Console"/>
                </a:rPr>
                <a:t>if</a:t>
              </a:r>
              <a:r>
                <a:rPr sz="1000" spc="-114" dirty="0">
                  <a:solidFill>
                    <a:srgbClr val="4A5462"/>
                  </a:solidFill>
                  <a:latin typeface="Lucida Console"/>
                  <a:cs typeface="Lucida Console"/>
                </a:rPr>
                <a:t> </a:t>
              </a:r>
              <a:r>
                <a:rPr sz="1000" spc="-10" dirty="0">
                  <a:solidFill>
                    <a:srgbClr val="4A5462"/>
                  </a:solidFill>
                  <a:latin typeface="Lucida Console"/>
                  <a:cs typeface="Lucida Console"/>
                </a:rPr>
                <a:t>(instance</a:t>
              </a:r>
              <a:r>
                <a:rPr sz="1000" dirty="0">
                  <a:solidFill>
                    <a:srgbClr val="4A5462"/>
                  </a:solidFill>
                  <a:latin typeface="Lucida Console"/>
                  <a:cs typeface="Lucida Console"/>
                </a:rPr>
                <a:t>	</a:t>
              </a:r>
              <a:r>
                <a:rPr sz="950" dirty="0">
                  <a:solidFill>
                    <a:srgbClr val="4A5462"/>
                  </a:solidFill>
                  <a:latin typeface="Courier New"/>
                  <a:cs typeface="Courier New"/>
                </a:rPr>
                <a:t>=</a:t>
              </a:r>
              <a:r>
                <a:rPr sz="950" spc="-50" dirty="0">
                  <a:solidFill>
                    <a:srgbClr val="4A5462"/>
                  </a:solidFill>
                  <a:latin typeface="Courier New"/>
                  <a:cs typeface="Courier New"/>
                </a:rPr>
                <a:t> </a:t>
              </a:r>
              <a:r>
                <a:rPr sz="1000" spc="-60" dirty="0">
                  <a:solidFill>
                    <a:srgbClr val="4A5462"/>
                  </a:solidFill>
                  <a:latin typeface="Lucida Console"/>
                  <a:cs typeface="Lucida Console"/>
                </a:rPr>
                <a:t>null)</a:t>
              </a:r>
              <a:r>
                <a:rPr sz="1000" spc="-80" dirty="0">
                  <a:solidFill>
                    <a:srgbClr val="4A5462"/>
                  </a:solidFill>
                  <a:latin typeface="Lucida Console"/>
                  <a:cs typeface="Lucida Console"/>
                </a:rPr>
                <a:t> </a:t>
              </a:r>
              <a:r>
                <a:rPr sz="1000" spc="-50" dirty="0">
                  <a:solidFill>
                    <a:srgbClr val="4A5462"/>
                  </a:solidFill>
                  <a:latin typeface="Lucida Console"/>
                  <a:cs typeface="Lucida Console"/>
                </a:rPr>
                <a:t>{</a:t>
              </a:r>
              <a:endParaRPr sz="1000">
                <a:latin typeface="Lucida Console"/>
                <a:cs typeface="Lucida Console"/>
              </a:endParaRPr>
            </a:p>
            <a:p>
              <a:pPr marL="287020">
                <a:lnSpc>
                  <a:spcPct val="100000"/>
                </a:lnSpc>
              </a:pPr>
              <a:r>
                <a:rPr sz="1000" spc="-65" dirty="0">
                  <a:solidFill>
                    <a:srgbClr val="4A5462"/>
                  </a:solidFill>
                  <a:latin typeface="Lucida Console"/>
                  <a:cs typeface="Lucida Console"/>
                </a:rPr>
                <a:t>instance</a:t>
              </a:r>
              <a:r>
                <a:rPr sz="1000" spc="-85" dirty="0">
                  <a:solidFill>
                    <a:srgbClr val="4A5462"/>
                  </a:solidFill>
                  <a:latin typeface="Lucida Console"/>
                  <a:cs typeface="Lucida Console"/>
                </a:rPr>
                <a:t> </a:t>
              </a:r>
              <a:r>
                <a:rPr sz="1000" dirty="0">
                  <a:solidFill>
                    <a:srgbClr val="4A5462"/>
                  </a:solidFill>
                  <a:latin typeface="Lucida Console"/>
                  <a:cs typeface="Lucida Console"/>
                </a:rPr>
                <a:t>=</a:t>
              </a:r>
              <a:r>
                <a:rPr sz="1000" spc="-80" dirty="0">
                  <a:solidFill>
                    <a:srgbClr val="4A5462"/>
                  </a:solidFill>
                  <a:latin typeface="Lucida Console"/>
                  <a:cs typeface="Lucida Console"/>
                </a:rPr>
                <a:t> </a:t>
              </a:r>
              <a:r>
                <a:rPr sz="1000" spc="-50" dirty="0">
                  <a:solidFill>
                    <a:srgbClr val="4A5462"/>
                  </a:solidFill>
                  <a:latin typeface="Lucida Console"/>
                  <a:cs typeface="Lucida Console"/>
                </a:rPr>
                <a:t>new</a:t>
              </a:r>
              <a:r>
                <a:rPr sz="1000" spc="-80" dirty="0">
                  <a:solidFill>
                    <a:srgbClr val="4A5462"/>
                  </a:solidFill>
                  <a:latin typeface="Lucida Console"/>
                  <a:cs typeface="Lucida Console"/>
                </a:rPr>
                <a:t> </a:t>
              </a:r>
              <a:r>
                <a:rPr sz="1000" spc="-10" dirty="0">
                  <a:solidFill>
                    <a:srgbClr val="4A5462"/>
                  </a:solidFill>
                  <a:latin typeface="Lucida Console"/>
                  <a:cs typeface="Lucida Console"/>
                </a:rPr>
                <a:t>DBConnection();</a:t>
              </a:r>
              <a:endParaRPr sz="1000">
                <a:latin typeface="Lucida Console"/>
                <a:cs typeface="Lucida Console"/>
              </a:endParaRPr>
            </a:p>
            <a:p>
              <a:pPr marL="149860">
                <a:lnSpc>
                  <a:spcPct val="100000"/>
                </a:lnSpc>
              </a:pPr>
              <a:r>
                <a:rPr sz="1000" spc="-50" dirty="0">
                  <a:solidFill>
                    <a:srgbClr val="4A5462"/>
                  </a:solidFill>
                  <a:latin typeface="Lucida Console"/>
                  <a:cs typeface="Lucida Console"/>
                </a:rPr>
                <a:t>}</a:t>
              </a:r>
              <a:endParaRPr sz="1000">
                <a:latin typeface="Lucida Console"/>
                <a:cs typeface="Lucida Console"/>
              </a:endParaRPr>
            </a:p>
            <a:p>
              <a:pPr marL="149860">
                <a:lnSpc>
                  <a:spcPct val="100000"/>
                </a:lnSpc>
              </a:pPr>
              <a:r>
                <a:rPr sz="1000" spc="-55" dirty="0">
                  <a:solidFill>
                    <a:srgbClr val="4A5462"/>
                  </a:solidFill>
                  <a:latin typeface="Lucida Console"/>
                  <a:cs typeface="Lucida Console"/>
                </a:rPr>
                <a:t>return</a:t>
              </a:r>
              <a:r>
                <a:rPr sz="1000" spc="-95" dirty="0">
                  <a:solidFill>
                    <a:srgbClr val="4A5462"/>
                  </a:solidFill>
                  <a:latin typeface="Lucida Console"/>
                  <a:cs typeface="Lucida Console"/>
                </a:rPr>
                <a:t> </a:t>
              </a:r>
              <a:r>
                <a:rPr sz="1000" spc="-10" dirty="0">
                  <a:solidFill>
                    <a:srgbClr val="4A5462"/>
                  </a:solidFill>
                  <a:latin typeface="Lucida Console"/>
                  <a:cs typeface="Lucida Console"/>
                </a:rPr>
                <a:t>instance;</a:t>
              </a:r>
              <a:endParaRPr sz="1000">
                <a:latin typeface="Lucida Console"/>
                <a:cs typeface="Lucida Console"/>
              </a:endParaRPr>
            </a:p>
            <a:p>
              <a:pPr marL="12700">
                <a:lnSpc>
                  <a:spcPct val="100000"/>
                </a:lnSpc>
              </a:pPr>
              <a:r>
                <a:rPr sz="1000" spc="-50" dirty="0">
                  <a:solidFill>
                    <a:srgbClr val="4A5462"/>
                  </a:solidFill>
                  <a:latin typeface="Lucida Console"/>
                  <a:cs typeface="Lucida Console"/>
                </a:rPr>
                <a:t>}</a:t>
              </a:r>
              <a:endParaRPr sz="1000">
                <a:latin typeface="Lucida Console"/>
                <a:cs typeface="Lucida Console"/>
              </a:endParaRPr>
            </a:p>
          </p:txBody>
        </p:sp>
        <p:sp>
          <p:nvSpPr>
            <p:cNvPr id="49" name="object 49">
              <a:extLst>
                <a:ext uri="{FF2B5EF4-FFF2-40B4-BE49-F238E27FC236}">
                  <a16:creationId xmlns:a16="http://schemas.microsoft.com/office/drawing/2014/main" id="{8D45341F-EC77-A40A-EFD2-4AC3653EA749}"/>
                </a:ext>
              </a:extLst>
            </p:cNvPr>
            <p:cNvSpPr txBox="1"/>
            <p:nvPr/>
          </p:nvSpPr>
          <p:spPr>
            <a:xfrm>
              <a:off x="558800" y="9495891"/>
              <a:ext cx="3797935" cy="2011045"/>
            </a:xfrm>
            <a:prstGeom prst="rect">
              <a:avLst/>
            </a:prstGeom>
          </p:spPr>
          <p:txBody>
            <a:bodyPr vert="horz" wrap="square" lIns="0" tIns="16510" rIns="0" bIns="0" rtlCol="0">
              <a:spAutoFit/>
            </a:bodyPr>
            <a:lstStyle/>
            <a:p>
              <a:pPr marL="149860" marR="5080" indent="-137160">
                <a:lnSpc>
                  <a:spcPct val="100000"/>
                </a:lnSpc>
                <a:spcBef>
                  <a:spcPts val="130"/>
                </a:spcBef>
                <a:tabLst>
                  <a:tab pos="1246505" algn="l"/>
                  <a:tab pos="1795145" algn="l"/>
                </a:tabLst>
              </a:pPr>
              <a:r>
                <a:rPr sz="1000" spc="-55" dirty="0">
                  <a:solidFill>
                    <a:srgbClr val="4A5462"/>
                  </a:solidFill>
                  <a:latin typeface="Lucida Console"/>
                  <a:cs typeface="Lucida Console"/>
                </a:rPr>
                <a:t>public</a:t>
              </a:r>
              <a:r>
                <a:rPr sz="1000" spc="-80" dirty="0">
                  <a:solidFill>
                    <a:srgbClr val="4A5462"/>
                  </a:solidFill>
                  <a:latin typeface="Lucida Console"/>
                  <a:cs typeface="Lucida Console"/>
                </a:rPr>
                <a:t> </a:t>
              </a:r>
              <a:r>
                <a:rPr sz="1000" spc="-60" dirty="0">
                  <a:solidFill>
                    <a:srgbClr val="4A5462"/>
                  </a:solidFill>
                  <a:latin typeface="Lucida Console"/>
                  <a:cs typeface="Lucida Console"/>
                </a:rPr>
                <a:t>Connection</a:t>
              </a:r>
              <a:r>
                <a:rPr sz="1000" spc="-75" dirty="0">
                  <a:solidFill>
                    <a:srgbClr val="4A5462"/>
                  </a:solidFill>
                  <a:latin typeface="Lucida Console"/>
                  <a:cs typeface="Lucida Console"/>
                </a:rPr>
                <a:t> </a:t>
              </a:r>
              <a:r>
                <a:rPr sz="1000" spc="-60" dirty="0">
                  <a:solidFill>
                    <a:srgbClr val="4A5462"/>
                  </a:solidFill>
                  <a:latin typeface="Lucida Console"/>
                  <a:cs typeface="Lucida Console"/>
                </a:rPr>
                <a:t>getConnection()</a:t>
              </a:r>
              <a:r>
                <a:rPr sz="1000" spc="-80" dirty="0">
                  <a:solidFill>
                    <a:srgbClr val="4A5462"/>
                  </a:solidFill>
                  <a:latin typeface="Lucida Console"/>
                  <a:cs typeface="Lucida Console"/>
                </a:rPr>
                <a:t> </a:t>
              </a:r>
              <a:r>
                <a:rPr sz="1000" spc="-55" dirty="0">
                  <a:solidFill>
                    <a:srgbClr val="4A5462"/>
                  </a:solidFill>
                  <a:latin typeface="Lucida Console"/>
                  <a:cs typeface="Lucida Console"/>
                </a:rPr>
                <a:t>throws</a:t>
              </a:r>
              <a:r>
                <a:rPr sz="1000" spc="-75" dirty="0">
                  <a:solidFill>
                    <a:srgbClr val="4A5462"/>
                  </a:solidFill>
                  <a:latin typeface="Lucida Console"/>
                  <a:cs typeface="Lucida Console"/>
                </a:rPr>
                <a:t> </a:t>
              </a:r>
              <a:r>
                <a:rPr sz="1000" spc="-60" dirty="0">
                  <a:solidFill>
                    <a:srgbClr val="4A5462"/>
                  </a:solidFill>
                  <a:latin typeface="Lucida Console"/>
                  <a:cs typeface="Lucida Console"/>
                </a:rPr>
                <a:t>SQLException</a:t>
              </a:r>
              <a:r>
                <a:rPr sz="1000" spc="-75" dirty="0">
                  <a:solidFill>
                    <a:srgbClr val="4A5462"/>
                  </a:solidFill>
                  <a:latin typeface="Lucida Console"/>
                  <a:cs typeface="Lucida Console"/>
                </a:rPr>
                <a:t> </a:t>
              </a:r>
              <a:r>
                <a:rPr sz="1000" spc="-70" dirty="0">
                  <a:solidFill>
                    <a:srgbClr val="4A5462"/>
                  </a:solidFill>
                  <a:latin typeface="Lucida Console"/>
                  <a:cs typeface="Lucida Console"/>
                </a:rPr>
                <a:t>{ </a:t>
              </a:r>
              <a:r>
                <a:rPr sz="1000" spc="-35" dirty="0">
                  <a:solidFill>
                    <a:srgbClr val="4A5462"/>
                  </a:solidFill>
                  <a:latin typeface="Lucida Console"/>
                  <a:cs typeface="Lucida Console"/>
                </a:rPr>
                <a:t>if</a:t>
              </a:r>
              <a:r>
                <a:rPr sz="1000" spc="-114" dirty="0">
                  <a:solidFill>
                    <a:srgbClr val="4A5462"/>
                  </a:solidFill>
                  <a:latin typeface="Lucida Console"/>
                  <a:cs typeface="Lucida Console"/>
                </a:rPr>
                <a:t> </a:t>
              </a:r>
              <a:r>
                <a:rPr sz="1000" spc="-10" dirty="0">
                  <a:solidFill>
                    <a:srgbClr val="4A5462"/>
                  </a:solidFill>
                  <a:latin typeface="Lucida Console"/>
                  <a:cs typeface="Lucida Console"/>
                </a:rPr>
                <a:t>(connection</a:t>
              </a:r>
              <a:r>
                <a:rPr sz="1000" dirty="0">
                  <a:solidFill>
                    <a:srgbClr val="4A5462"/>
                  </a:solidFill>
                  <a:latin typeface="Lucida Console"/>
                  <a:cs typeface="Lucida Console"/>
                </a:rPr>
                <a:t>	</a:t>
              </a:r>
              <a:r>
                <a:rPr sz="950" dirty="0">
                  <a:solidFill>
                    <a:srgbClr val="4A5462"/>
                  </a:solidFill>
                  <a:latin typeface="Courier New"/>
                  <a:cs typeface="Courier New"/>
                </a:rPr>
                <a:t>=</a:t>
              </a:r>
              <a:r>
                <a:rPr sz="950" spc="-65" dirty="0">
                  <a:solidFill>
                    <a:srgbClr val="4A5462"/>
                  </a:solidFill>
                  <a:latin typeface="Courier New"/>
                  <a:cs typeface="Courier New"/>
                </a:rPr>
                <a:t> </a:t>
              </a:r>
              <a:r>
                <a:rPr sz="1000" spc="-20" dirty="0">
                  <a:solidFill>
                    <a:srgbClr val="4A5462"/>
                  </a:solidFill>
                  <a:latin typeface="Lucida Console"/>
                  <a:cs typeface="Lucida Console"/>
                </a:rPr>
                <a:t>null</a:t>
              </a:r>
              <a:r>
                <a:rPr sz="1000" dirty="0">
                  <a:solidFill>
                    <a:srgbClr val="4A5462"/>
                  </a:solidFill>
                  <a:latin typeface="Lucida Console"/>
                  <a:cs typeface="Lucida Console"/>
                </a:rPr>
                <a:t>	</a:t>
              </a:r>
              <a:r>
                <a:rPr sz="950" dirty="0">
                  <a:solidFill>
                    <a:srgbClr val="4A5462"/>
                  </a:solidFill>
                  <a:latin typeface="Courier New"/>
                  <a:cs typeface="Courier New"/>
                </a:rPr>
                <a:t>|</a:t>
              </a:r>
              <a:r>
                <a:rPr sz="950" spc="5" dirty="0">
                  <a:solidFill>
                    <a:srgbClr val="4A5462"/>
                  </a:solidFill>
                  <a:latin typeface="Courier New"/>
                  <a:cs typeface="Courier New"/>
                </a:rPr>
                <a:t> </a:t>
              </a:r>
              <a:r>
                <a:rPr sz="1000" spc="-65" dirty="0">
                  <a:solidFill>
                    <a:srgbClr val="4A5462"/>
                  </a:solidFill>
                  <a:latin typeface="Lucida Console"/>
                  <a:cs typeface="Lucida Console"/>
                </a:rPr>
                <a:t>connection.isClosed())</a:t>
              </a:r>
              <a:r>
                <a:rPr sz="1000" spc="-25" dirty="0">
                  <a:solidFill>
                    <a:srgbClr val="4A5462"/>
                  </a:solidFill>
                  <a:latin typeface="Lucida Console"/>
                  <a:cs typeface="Lucida Console"/>
                </a:rPr>
                <a:t> </a:t>
              </a:r>
              <a:r>
                <a:rPr sz="1000" spc="-50" dirty="0">
                  <a:solidFill>
                    <a:srgbClr val="4A5462"/>
                  </a:solidFill>
                  <a:latin typeface="Lucida Console"/>
                  <a:cs typeface="Lucida Console"/>
                </a:rPr>
                <a:t>{</a:t>
              </a:r>
              <a:endParaRPr sz="1000" dirty="0">
                <a:latin typeface="Lucida Console"/>
                <a:cs typeface="Lucida Console"/>
              </a:endParaRPr>
            </a:p>
            <a:p>
              <a:pPr marL="424180" marR="485140" indent="-137160">
                <a:lnSpc>
                  <a:spcPct val="100000"/>
                </a:lnSpc>
              </a:pPr>
              <a:r>
                <a:rPr sz="1000" spc="-50" dirty="0">
                  <a:solidFill>
                    <a:srgbClr val="4A5462"/>
                  </a:solidFill>
                  <a:latin typeface="Lucida Console"/>
                  <a:cs typeface="Lucida Console"/>
                </a:rPr>
                <a:t>try</a:t>
              </a:r>
              <a:r>
                <a:rPr sz="1000" spc="-95" dirty="0">
                  <a:solidFill>
                    <a:srgbClr val="4A5462"/>
                  </a:solidFill>
                  <a:latin typeface="Lucida Console"/>
                  <a:cs typeface="Lucida Console"/>
                </a:rPr>
                <a:t> </a:t>
              </a:r>
              <a:r>
                <a:rPr sz="1000" spc="-50" dirty="0">
                  <a:solidFill>
                    <a:srgbClr val="4A5462"/>
                  </a:solidFill>
                  <a:latin typeface="Lucida Console"/>
                  <a:cs typeface="Lucida Console"/>
                </a:rPr>
                <a:t>{ </a:t>
              </a:r>
              <a:r>
                <a:rPr sz="1000" spc="-70" dirty="0">
                  <a:solidFill>
                    <a:srgbClr val="4A5462"/>
                  </a:solidFill>
                  <a:latin typeface="Lucida Console"/>
                  <a:cs typeface="Lucida Console"/>
                </a:rPr>
                <a:t>Class.forName("com.mysql.cj.jdbc.Driver"); </a:t>
              </a:r>
              <a:r>
                <a:rPr sz="1000" spc="-60" dirty="0">
                  <a:solidFill>
                    <a:srgbClr val="4A5462"/>
                  </a:solidFill>
                  <a:latin typeface="Lucida Console"/>
                  <a:cs typeface="Lucida Console"/>
                </a:rPr>
                <a:t>connection</a:t>
              </a:r>
              <a:r>
                <a:rPr sz="1000" spc="-100" dirty="0">
                  <a:solidFill>
                    <a:srgbClr val="4A5462"/>
                  </a:solidFill>
                  <a:latin typeface="Lucida Console"/>
                  <a:cs typeface="Lucida Console"/>
                </a:rPr>
                <a:t> </a:t>
              </a: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50" dirty="0">
                  <a:solidFill>
                    <a:srgbClr val="4A5462"/>
                  </a:solidFill>
                  <a:latin typeface="Lucida Console"/>
                  <a:cs typeface="Lucida Console"/>
                </a:rPr>
                <a:t>DriverManager.getConnection(</a:t>
              </a:r>
              <a:endParaRPr sz="1000" dirty="0">
                <a:latin typeface="Lucida Console"/>
                <a:cs typeface="Lucida Console"/>
              </a:endParaRPr>
            </a:p>
            <a:p>
              <a:pPr marL="561340" marR="416559">
                <a:lnSpc>
                  <a:spcPct val="100000"/>
                </a:lnSpc>
              </a:pPr>
              <a:r>
                <a:rPr sz="1000" spc="-60" dirty="0">
                  <a:solidFill>
                    <a:srgbClr val="4A5462"/>
                  </a:solidFill>
                  <a:latin typeface="Lucida Console"/>
                  <a:cs typeface="Lucida Console"/>
                </a:rPr>
                <a:t>"jdbc:mysql:</a:t>
              </a:r>
              <a:r>
                <a:rPr sz="1000" spc="-65" dirty="0">
                  <a:solidFill>
                    <a:srgbClr val="4A5462"/>
                  </a:solidFill>
                  <a:latin typeface="Lucida Console"/>
                  <a:cs typeface="Lucida Console"/>
                </a:rPr>
                <a:t> </a:t>
              </a:r>
              <a:r>
                <a:rPr sz="1000" spc="-70" dirty="0">
                  <a:solidFill>
                    <a:srgbClr val="4A5462"/>
                  </a:solidFill>
                  <a:latin typeface="Lucida Console"/>
                  <a:cs typeface="Lucida Console"/>
                </a:rPr>
                <a:t>/localhost:3306/onlineshop", </a:t>
              </a:r>
              <a:r>
                <a:rPr sz="1000" spc="-60" dirty="0">
                  <a:solidFill>
                    <a:srgbClr val="4A5462"/>
                  </a:solidFill>
                  <a:latin typeface="Lucida Console"/>
                  <a:cs typeface="Lucida Console"/>
                </a:rPr>
                <a:t>"username",</a:t>
              </a:r>
              <a:r>
                <a:rPr sz="1000" spc="-65" dirty="0">
                  <a:solidFill>
                    <a:srgbClr val="4A5462"/>
                  </a:solidFill>
                  <a:latin typeface="Lucida Console"/>
                  <a:cs typeface="Lucida Console"/>
                </a:rPr>
                <a:t> </a:t>
              </a:r>
              <a:r>
                <a:rPr sz="1000" spc="-10" dirty="0">
                  <a:solidFill>
                    <a:srgbClr val="4A5462"/>
                  </a:solidFill>
                  <a:latin typeface="Lucida Console"/>
                  <a:cs typeface="Lucida Console"/>
                </a:rPr>
                <a:t>"password");</a:t>
              </a:r>
              <a:endParaRPr sz="1000" dirty="0">
                <a:latin typeface="Lucida Console"/>
                <a:cs typeface="Lucida Console"/>
              </a:endParaRPr>
            </a:p>
            <a:p>
              <a:pPr marL="287020">
                <a:lnSpc>
                  <a:spcPct val="100000"/>
                </a:lnSpc>
              </a:pPr>
              <a:r>
                <a:rPr sz="1000" dirty="0">
                  <a:solidFill>
                    <a:srgbClr val="4A5462"/>
                  </a:solidFill>
                  <a:latin typeface="Lucida Console"/>
                  <a:cs typeface="Lucida Console"/>
                </a:rPr>
                <a:t>}</a:t>
              </a:r>
              <a:r>
                <a:rPr sz="1000" spc="-65" dirty="0">
                  <a:solidFill>
                    <a:srgbClr val="4A5462"/>
                  </a:solidFill>
                  <a:latin typeface="Lucida Console"/>
                  <a:cs typeface="Lucida Console"/>
                </a:rPr>
                <a:t> </a:t>
              </a:r>
              <a:r>
                <a:rPr sz="1000" spc="-60" dirty="0">
                  <a:solidFill>
                    <a:srgbClr val="4A5462"/>
                  </a:solidFill>
                  <a:latin typeface="Lucida Console"/>
                  <a:cs typeface="Lucida Console"/>
                </a:rPr>
                <a:t>catch</a:t>
              </a:r>
              <a:r>
                <a:rPr sz="1000" spc="-65" dirty="0">
                  <a:solidFill>
                    <a:srgbClr val="4A5462"/>
                  </a:solidFill>
                  <a:latin typeface="Lucida Console"/>
                  <a:cs typeface="Lucida Console"/>
                </a:rPr>
                <a:t> (ClassNotFoundException </a:t>
              </a:r>
              <a:r>
                <a:rPr sz="1000" spc="-35" dirty="0">
                  <a:solidFill>
                    <a:srgbClr val="4A5462"/>
                  </a:solidFill>
                  <a:latin typeface="Lucida Console"/>
                  <a:cs typeface="Lucida Console"/>
                </a:rPr>
                <a:t>e)</a:t>
              </a:r>
              <a:r>
                <a:rPr sz="1000" spc="-60" dirty="0">
                  <a:solidFill>
                    <a:srgbClr val="4A5462"/>
                  </a:solidFill>
                  <a:latin typeface="Lucida Console"/>
                  <a:cs typeface="Lucida Console"/>
                </a:rPr>
                <a:t> </a:t>
              </a:r>
              <a:r>
                <a:rPr sz="1000" spc="-50" dirty="0">
                  <a:solidFill>
                    <a:srgbClr val="4A5462"/>
                  </a:solidFill>
                  <a:latin typeface="Lucida Console"/>
                  <a:cs typeface="Lucida Console"/>
                </a:rPr>
                <a:t>{</a:t>
              </a:r>
              <a:endParaRPr sz="1000" dirty="0">
                <a:latin typeface="Lucida Console"/>
                <a:cs typeface="Lucida Console"/>
              </a:endParaRPr>
            </a:p>
            <a:p>
              <a:pPr marL="492759">
                <a:lnSpc>
                  <a:spcPct val="100000"/>
                </a:lnSpc>
              </a:pPr>
              <a:r>
                <a:rPr sz="1000" dirty="0">
                  <a:solidFill>
                    <a:srgbClr val="4A5462"/>
                  </a:solidFill>
                  <a:latin typeface="Lucida Console"/>
                  <a:cs typeface="Lucida Console"/>
                </a:rPr>
                <a:t>/</a:t>
              </a:r>
              <a:r>
                <a:rPr sz="1000" spc="-125" dirty="0">
                  <a:solidFill>
                    <a:srgbClr val="4A5462"/>
                  </a:solidFill>
                  <a:latin typeface="Lucida Console"/>
                  <a:cs typeface="Lucida Console"/>
                </a:rPr>
                <a:t> </a:t>
              </a:r>
              <a:r>
                <a:rPr sz="1000" spc="-55" dirty="0">
                  <a:solidFill>
                    <a:srgbClr val="4A5462"/>
                  </a:solidFill>
                  <a:latin typeface="Lucida Console"/>
                  <a:cs typeface="Lucida Console"/>
                </a:rPr>
                <a:t>Handle</a:t>
              </a:r>
              <a:r>
                <a:rPr sz="1000" spc="-95" dirty="0">
                  <a:solidFill>
                    <a:srgbClr val="4A5462"/>
                  </a:solidFill>
                  <a:latin typeface="Lucida Console"/>
                  <a:cs typeface="Lucida Console"/>
                </a:rPr>
                <a:t> </a:t>
              </a:r>
              <a:r>
                <a:rPr sz="1000" spc="-10" dirty="0">
                  <a:solidFill>
                    <a:srgbClr val="4A5462"/>
                  </a:solidFill>
                  <a:latin typeface="Lucida Console"/>
                  <a:cs typeface="Lucida Console"/>
                </a:rPr>
                <a:t>exception</a:t>
              </a:r>
              <a:endParaRPr sz="1000" dirty="0">
                <a:latin typeface="Lucida Console"/>
                <a:cs typeface="Lucida Console"/>
              </a:endParaRPr>
            </a:p>
            <a:p>
              <a:pPr marL="287020">
                <a:lnSpc>
                  <a:spcPct val="100000"/>
                </a:lnSpc>
              </a:pPr>
              <a:r>
                <a:rPr sz="1000" spc="-50" dirty="0">
                  <a:solidFill>
                    <a:srgbClr val="4A5462"/>
                  </a:solidFill>
                  <a:latin typeface="Lucida Console"/>
                  <a:cs typeface="Lucida Console"/>
                </a:rPr>
                <a:t>}</a:t>
              </a:r>
              <a:endParaRPr sz="1000" dirty="0">
                <a:latin typeface="Lucida Console"/>
                <a:cs typeface="Lucida Console"/>
              </a:endParaRPr>
            </a:p>
            <a:p>
              <a:pPr marL="149860">
                <a:lnSpc>
                  <a:spcPct val="100000"/>
                </a:lnSpc>
              </a:pPr>
              <a:r>
                <a:rPr sz="1000" spc="-50" dirty="0">
                  <a:solidFill>
                    <a:srgbClr val="4A5462"/>
                  </a:solidFill>
                  <a:latin typeface="Lucida Console"/>
                  <a:cs typeface="Lucida Console"/>
                </a:rPr>
                <a:t>}</a:t>
              </a:r>
              <a:endParaRPr sz="1000" dirty="0">
                <a:latin typeface="Lucida Console"/>
                <a:cs typeface="Lucida Console"/>
              </a:endParaRPr>
            </a:p>
            <a:p>
              <a:pPr marL="149860">
                <a:lnSpc>
                  <a:spcPct val="100000"/>
                </a:lnSpc>
              </a:pPr>
              <a:r>
                <a:rPr sz="1000" spc="-55" dirty="0">
                  <a:solidFill>
                    <a:srgbClr val="4A5462"/>
                  </a:solidFill>
                  <a:latin typeface="Lucida Console"/>
                  <a:cs typeface="Lucida Console"/>
                </a:rPr>
                <a:t>return</a:t>
              </a:r>
              <a:r>
                <a:rPr sz="1000" spc="-95" dirty="0">
                  <a:solidFill>
                    <a:srgbClr val="4A5462"/>
                  </a:solidFill>
                  <a:latin typeface="Lucida Console"/>
                  <a:cs typeface="Lucida Console"/>
                </a:rPr>
                <a:t> </a:t>
              </a:r>
              <a:r>
                <a:rPr sz="1000" spc="-10" dirty="0">
                  <a:solidFill>
                    <a:srgbClr val="4A5462"/>
                  </a:solidFill>
                  <a:latin typeface="Lucida Console"/>
                  <a:cs typeface="Lucida Console"/>
                </a:rPr>
                <a:t>connection;</a:t>
              </a:r>
              <a:endParaRPr sz="1000" dirty="0">
                <a:latin typeface="Lucida Console"/>
                <a:cs typeface="Lucida Console"/>
              </a:endParaRPr>
            </a:p>
            <a:p>
              <a:pPr marL="12700">
                <a:lnSpc>
                  <a:spcPct val="100000"/>
                </a:lnSpc>
              </a:pPr>
              <a:r>
                <a:rPr sz="1000" spc="-50" dirty="0">
                  <a:solidFill>
                    <a:srgbClr val="4A5462"/>
                  </a:solidFill>
                  <a:latin typeface="Lucida Console"/>
                  <a:cs typeface="Lucida Console"/>
                </a:rPr>
                <a:t>}</a:t>
              </a:r>
              <a:endParaRPr sz="1000" dirty="0">
                <a:latin typeface="Lucida Console"/>
                <a:cs typeface="Lucida Console"/>
              </a:endParaRPr>
            </a:p>
          </p:txBody>
        </p:sp>
        <p:grpSp>
          <p:nvGrpSpPr>
            <p:cNvPr id="57" name="object 57">
              <a:extLst>
                <a:ext uri="{FF2B5EF4-FFF2-40B4-BE49-F238E27FC236}">
                  <a16:creationId xmlns:a16="http://schemas.microsoft.com/office/drawing/2014/main" id="{855A0654-7A87-4EF9-FC20-5297846384EC}"/>
                </a:ext>
              </a:extLst>
            </p:cNvPr>
            <p:cNvGrpSpPr/>
            <p:nvPr/>
          </p:nvGrpSpPr>
          <p:grpSpPr>
            <a:xfrm>
              <a:off x="6362699" y="10667999"/>
              <a:ext cx="5448300" cy="609600"/>
              <a:chOff x="6362699" y="10667999"/>
              <a:chExt cx="5448300" cy="609600"/>
            </a:xfrm>
          </p:grpSpPr>
          <p:sp>
            <p:nvSpPr>
              <p:cNvPr id="58" name="object 58">
                <a:extLst>
                  <a:ext uri="{FF2B5EF4-FFF2-40B4-BE49-F238E27FC236}">
                    <a16:creationId xmlns:a16="http://schemas.microsoft.com/office/drawing/2014/main" id="{C4CF2E69-9422-8111-EB8C-2AA0ADB9C71A}"/>
                  </a:ext>
                </a:extLst>
              </p:cNvPr>
              <p:cNvSpPr/>
              <p:nvPr/>
            </p:nvSpPr>
            <p:spPr>
              <a:xfrm>
                <a:off x="6362699" y="10667999"/>
                <a:ext cx="5448300" cy="609600"/>
              </a:xfrm>
              <a:custGeom>
                <a:avLst/>
                <a:gdLst/>
                <a:ahLst/>
                <a:cxnLst/>
                <a:rect l="l" t="t" r="r" b="b"/>
                <a:pathLst>
                  <a:path w="5448300" h="609600">
                    <a:moveTo>
                      <a:pt x="5377102" y="609598"/>
                    </a:moveTo>
                    <a:lnTo>
                      <a:pt x="71196" y="609598"/>
                    </a:lnTo>
                    <a:lnTo>
                      <a:pt x="66240" y="609110"/>
                    </a:lnTo>
                    <a:lnTo>
                      <a:pt x="29705" y="593976"/>
                    </a:lnTo>
                    <a:lnTo>
                      <a:pt x="3884" y="557936"/>
                    </a:lnTo>
                    <a:lnTo>
                      <a:pt x="0" y="538403"/>
                    </a:lnTo>
                    <a:lnTo>
                      <a:pt x="0" y="533399"/>
                    </a:lnTo>
                    <a:lnTo>
                      <a:pt x="0" y="71196"/>
                    </a:lnTo>
                    <a:lnTo>
                      <a:pt x="15621" y="29703"/>
                    </a:lnTo>
                    <a:lnTo>
                      <a:pt x="51660" y="3884"/>
                    </a:lnTo>
                    <a:lnTo>
                      <a:pt x="71196" y="0"/>
                    </a:lnTo>
                    <a:lnTo>
                      <a:pt x="5377102" y="0"/>
                    </a:lnTo>
                    <a:lnTo>
                      <a:pt x="5418594" y="15621"/>
                    </a:lnTo>
                    <a:lnTo>
                      <a:pt x="5444413" y="51661"/>
                    </a:lnTo>
                    <a:lnTo>
                      <a:pt x="5448299" y="71196"/>
                    </a:lnTo>
                    <a:lnTo>
                      <a:pt x="5448299" y="538403"/>
                    </a:lnTo>
                    <a:lnTo>
                      <a:pt x="5432677" y="579891"/>
                    </a:lnTo>
                    <a:lnTo>
                      <a:pt x="5396637" y="605712"/>
                    </a:lnTo>
                    <a:lnTo>
                      <a:pt x="5382058" y="609110"/>
                    </a:lnTo>
                    <a:lnTo>
                      <a:pt x="5377102" y="609598"/>
                    </a:lnTo>
                    <a:close/>
                  </a:path>
                </a:pathLst>
              </a:custGeom>
              <a:solidFill>
                <a:srgbClr val="EFF5FF"/>
              </a:solidFill>
            </p:spPr>
            <p:txBody>
              <a:bodyPr wrap="square" lIns="0" tIns="0" rIns="0" bIns="0" rtlCol="0"/>
              <a:lstStyle/>
              <a:p>
                <a:endParaRPr/>
              </a:p>
            </p:txBody>
          </p:sp>
          <p:pic>
            <p:nvPicPr>
              <p:cNvPr id="59" name="object 59">
                <a:extLst>
                  <a:ext uri="{FF2B5EF4-FFF2-40B4-BE49-F238E27FC236}">
                    <a16:creationId xmlns:a16="http://schemas.microsoft.com/office/drawing/2014/main" id="{DBDD276A-26C9-D3F7-422C-D7673449B158}"/>
                  </a:ext>
                </a:extLst>
              </p:cNvPr>
              <p:cNvPicPr/>
              <p:nvPr/>
            </p:nvPicPr>
            <p:blipFill>
              <a:blip r:embed="rId4" cstate="print"/>
              <a:stretch>
                <a:fillRect/>
              </a:stretch>
            </p:blipFill>
            <p:spPr>
              <a:xfrm>
                <a:off x="6481167" y="10906124"/>
                <a:ext cx="91672" cy="133350"/>
              </a:xfrm>
              <a:prstGeom prst="rect">
                <a:avLst/>
              </a:prstGeom>
            </p:spPr>
          </p:pic>
        </p:grpSp>
        <p:pic>
          <p:nvPicPr>
            <p:cNvPr id="76" name="object 76">
              <a:extLst>
                <a:ext uri="{FF2B5EF4-FFF2-40B4-BE49-F238E27FC236}">
                  <a16:creationId xmlns:a16="http://schemas.microsoft.com/office/drawing/2014/main" id="{E9302116-2AAD-88AB-7F14-2D9ABCD3AE2E}"/>
                </a:ext>
              </a:extLst>
            </p:cNvPr>
            <p:cNvPicPr/>
            <p:nvPr/>
          </p:nvPicPr>
          <p:blipFill>
            <a:blip r:embed="rId5" cstate="print"/>
            <a:stretch>
              <a:fillRect/>
            </a:stretch>
          </p:blipFill>
          <p:spPr>
            <a:xfrm>
              <a:off x="6363294" y="7241976"/>
              <a:ext cx="234408" cy="186853"/>
            </a:xfrm>
            <a:prstGeom prst="rect">
              <a:avLst/>
            </a:prstGeom>
          </p:spPr>
        </p:pic>
        <p:sp>
          <p:nvSpPr>
            <p:cNvPr id="77" name="object 77">
              <a:extLst>
                <a:ext uri="{FF2B5EF4-FFF2-40B4-BE49-F238E27FC236}">
                  <a16:creationId xmlns:a16="http://schemas.microsoft.com/office/drawing/2014/main" id="{18E6D2DE-5C87-8CE8-B358-B526872C5024}"/>
                </a:ext>
              </a:extLst>
            </p:cNvPr>
            <p:cNvSpPr txBox="1"/>
            <p:nvPr/>
          </p:nvSpPr>
          <p:spPr>
            <a:xfrm>
              <a:off x="6664325" y="7176221"/>
              <a:ext cx="1948814" cy="280035"/>
            </a:xfrm>
            <a:prstGeom prst="rect">
              <a:avLst/>
            </a:prstGeom>
          </p:spPr>
          <p:txBody>
            <a:bodyPr vert="horz" wrap="square" lIns="0" tIns="15240" rIns="0" bIns="0" rtlCol="0">
              <a:spAutoFit/>
            </a:bodyPr>
            <a:lstStyle/>
            <a:p>
              <a:pPr marL="12700">
                <a:lnSpc>
                  <a:spcPct val="100000"/>
                </a:lnSpc>
                <a:spcBef>
                  <a:spcPts val="120"/>
                </a:spcBef>
              </a:pPr>
              <a:r>
                <a:rPr sz="1650" b="1" spc="-75" dirty="0">
                  <a:latin typeface="Roboto"/>
                  <a:cs typeface="Roboto"/>
                </a:rPr>
                <a:t>Service-</a:t>
              </a:r>
              <a:r>
                <a:rPr sz="1650" b="1" spc="-70" dirty="0">
                  <a:latin typeface="Roboto"/>
                  <a:cs typeface="Roboto"/>
                </a:rPr>
                <a:t>like</a:t>
              </a:r>
              <a:r>
                <a:rPr sz="1650" b="1" spc="-35" dirty="0">
                  <a:latin typeface="Roboto"/>
                  <a:cs typeface="Roboto"/>
                </a:rPr>
                <a:t> </a:t>
              </a:r>
              <a:r>
                <a:rPr sz="1650" b="1" spc="-75" dirty="0">
                  <a:latin typeface="Roboto"/>
                  <a:cs typeface="Roboto"/>
                </a:rPr>
                <a:t>Managers</a:t>
              </a:r>
              <a:endParaRPr sz="1650" dirty="0">
                <a:latin typeface="Roboto"/>
                <a:cs typeface="Roboto"/>
              </a:endParaRPr>
            </a:p>
          </p:txBody>
        </p:sp>
        <p:sp>
          <p:nvSpPr>
            <p:cNvPr id="78" name="object 78">
              <a:extLst>
                <a:ext uri="{FF2B5EF4-FFF2-40B4-BE49-F238E27FC236}">
                  <a16:creationId xmlns:a16="http://schemas.microsoft.com/office/drawing/2014/main" id="{A4301093-6A2C-8D14-1759-CFEA9284EF0A}"/>
                </a:ext>
              </a:extLst>
            </p:cNvPr>
            <p:cNvSpPr/>
            <p:nvPr/>
          </p:nvSpPr>
          <p:spPr>
            <a:xfrm>
              <a:off x="6476998" y="8000999"/>
              <a:ext cx="2438400" cy="228600"/>
            </a:xfrm>
            <a:custGeom>
              <a:avLst/>
              <a:gdLst/>
              <a:ahLst/>
              <a:cxnLst/>
              <a:rect l="l" t="t" r="r" b="b"/>
              <a:pathLst>
                <a:path w="2438400" h="228600">
                  <a:moveTo>
                    <a:pt x="2405351" y="228599"/>
                  </a:moveTo>
                  <a:lnTo>
                    <a:pt x="33047" y="228599"/>
                  </a:lnTo>
                  <a:lnTo>
                    <a:pt x="28187" y="227632"/>
                  </a:lnTo>
                  <a:lnTo>
                    <a:pt x="966" y="200411"/>
                  </a:lnTo>
                  <a:lnTo>
                    <a:pt x="0" y="195552"/>
                  </a:lnTo>
                  <a:lnTo>
                    <a:pt x="0" y="190499"/>
                  </a:lnTo>
                  <a:lnTo>
                    <a:pt x="0" y="33047"/>
                  </a:lnTo>
                  <a:lnTo>
                    <a:pt x="28187" y="966"/>
                  </a:lnTo>
                  <a:lnTo>
                    <a:pt x="33047" y="0"/>
                  </a:lnTo>
                  <a:lnTo>
                    <a:pt x="2405351" y="0"/>
                  </a:lnTo>
                  <a:lnTo>
                    <a:pt x="2437432" y="28187"/>
                  </a:lnTo>
                  <a:lnTo>
                    <a:pt x="2438399" y="33047"/>
                  </a:lnTo>
                  <a:lnTo>
                    <a:pt x="2438399" y="195552"/>
                  </a:lnTo>
                  <a:lnTo>
                    <a:pt x="2410211" y="227632"/>
                  </a:lnTo>
                  <a:lnTo>
                    <a:pt x="2405351" y="228599"/>
                  </a:lnTo>
                  <a:close/>
                </a:path>
              </a:pathLst>
            </a:custGeom>
            <a:solidFill>
              <a:srgbClr val="F9FAFA"/>
            </a:solidFill>
          </p:spPr>
          <p:txBody>
            <a:bodyPr wrap="square" lIns="0" tIns="0" rIns="0" bIns="0" rtlCol="0"/>
            <a:lstStyle/>
            <a:p>
              <a:endParaRPr/>
            </a:p>
          </p:txBody>
        </p:sp>
        <p:sp>
          <p:nvSpPr>
            <p:cNvPr id="79" name="object 79">
              <a:extLst>
                <a:ext uri="{FF2B5EF4-FFF2-40B4-BE49-F238E27FC236}">
                  <a16:creationId xmlns:a16="http://schemas.microsoft.com/office/drawing/2014/main" id="{56AFD03D-C8D4-9745-3AB9-AD3897BCBC7E}"/>
                </a:ext>
              </a:extLst>
            </p:cNvPr>
            <p:cNvSpPr/>
            <p:nvPr/>
          </p:nvSpPr>
          <p:spPr>
            <a:xfrm>
              <a:off x="8334373" y="7696200"/>
              <a:ext cx="628650" cy="228600"/>
            </a:xfrm>
            <a:custGeom>
              <a:avLst/>
              <a:gdLst/>
              <a:ahLst/>
              <a:cxnLst/>
              <a:rect l="l" t="t" r="r" b="b"/>
              <a:pathLst>
                <a:path w="628650" h="228600">
                  <a:moveTo>
                    <a:pt x="521855" y="228598"/>
                  </a:moveTo>
                  <a:lnTo>
                    <a:pt x="106795" y="228598"/>
                  </a:lnTo>
                  <a:lnTo>
                    <a:pt x="99362" y="227866"/>
                  </a:lnTo>
                  <a:lnTo>
                    <a:pt x="57037" y="213504"/>
                  </a:lnTo>
                  <a:lnTo>
                    <a:pt x="23432" y="184039"/>
                  </a:lnTo>
                  <a:lnTo>
                    <a:pt x="3659" y="143958"/>
                  </a:lnTo>
                  <a:lnTo>
                    <a:pt x="0" y="121804"/>
                  </a:lnTo>
                  <a:lnTo>
                    <a:pt x="0" y="114299"/>
                  </a:lnTo>
                  <a:lnTo>
                    <a:pt x="0" y="106794"/>
                  </a:lnTo>
                  <a:lnTo>
                    <a:pt x="11571" y="63624"/>
                  </a:lnTo>
                  <a:lnTo>
                    <a:pt x="38784" y="28169"/>
                  </a:lnTo>
                  <a:lnTo>
                    <a:pt x="77493" y="5827"/>
                  </a:lnTo>
                  <a:lnTo>
                    <a:pt x="106795" y="0"/>
                  </a:lnTo>
                  <a:lnTo>
                    <a:pt x="521855" y="0"/>
                  </a:lnTo>
                  <a:lnTo>
                    <a:pt x="565023" y="11571"/>
                  </a:lnTo>
                  <a:lnTo>
                    <a:pt x="600479" y="38783"/>
                  </a:lnTo>
                  <a:lnTo>
                    <a:pt x="622821" y="77491"/>
                  </a:lnTo>
                  <a:lnTo>
                    <a:pt x="628650" y="106794"/>
                  </a:lnTo>
                  <a:lnTo>
                    <a:pt x="628650" y="121804"/>
                  </a:lnTo>
                  <a:lnTo>
                    <a:pt x="617077" y="164972"/>
                  </a:lnTo>
                  <a:lnTo>
                    <a:pt x="589865" y="200427"/>
                  </a:lnTo>
                  <a:lnTo>
                    <a:pt x="551156" y="222769"/>
                  </a:lnTo>
                  <a:lnTo>
                    <a:pt x="529288" y="227866"/>
                  </a:lnTo>
                  <a:lnTo>
                    <a:pt x="521855" y="228598"/>
                  </a:lnTo>
                  <a:close/>
                </a:path>
              </a:pathLst>
            </a:custGeom>
            <a:solidFill>
              <a:srgbClr val="ECE8FE"/>
            </a:solidFill>
          </p:spPr>
          <p:txBody>
            <a:bodyPr wrap="square" lIns="0" tIns="0" rIns="0" bIns="0" rtlCol="0"/>
            <a:lstStyle/>
            <a:p>
              <a:endParaRPr/>
            </a:p>
          </p:txBody>
        </p:sp>
        <p:sp>
          <p:nvSpPr>
            <p:cNvPr id="80" name="object 80">
              <a:extLst>
                <a:ext uri="{FF2B5EF4-FFF2-40B4-BE49-F238E27FC236}">
                  <a16:creationId xmlns:a16="http://schemas.microsoft.com/office/drawing/2014/main" id="{97FD4267-8C30-D355-3F0B-B40EA3C1021E}"/>
                </a:ext>
              </a:extLst>
            </p:cNvPr>
            <p:cNvSpPr txBox="1"/>
            <p:nvPr/>
          </p:nvSpPr>
          <p:spPr>
            <a:xfrm>
              <a:off x="6464299" y="7675879"/>
              <a:ext cx="2437130"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Roboto"/>
                  <a:cs typeface="Roboto"/>
                </a:rPr>
                <a:t>ShoppingCartManager.java</a:t>
              </a:r>
              <a:r>
                <a:rPr sz="1300" b="1" spc="200" dirty="0">
                  <a:latin typeface="Roboto"/>
                  <a:cs typeface="Roboto"/>
                </a:rPr>
                <a:t> </a:t>
              </a:r>
              <a:r>
                <a:rPr sz="1500" spc="-60" baseline="2777" dirty="0">
                  <a:solidFill>
                    <a:srgbClr val="6D28D9"/>
                  </a:solidFill>
                  <a:latin typeface="Roboto"/>
                  <a:cs typeface="Roboto"/>
                </a:rPr>
                <a:t>Singleton</a:t>
              </a:r>
              <a:endParaRPr sz="1500" baseline="2777">
                <a:latin typeface="Roboto"/>
                <a:cs typeface="Roboto"/>
              </a:endParaRPr>
            </a:p>
          </p:txBody>
        </p:sp>
        <p:sp>
          <p:nvSpPr>
            <p:cNvPr id="81" name="object 81">
              <a:extLst>
                <a:ext uri="{FF2B5EF4-FFF2-40B4-BE49-F238E27FC236}">
                  <a16:creationId xmlns:a16="http://schemas.microsoft.com/office/drawing/2014/main" id="{1D5D1E79-6350-634A-2C10-7F6C66F1A418}"/>
                </a:ext>
              </a:extLst>
            </p:cNvPr>
            <p:cNvSpPr txBox="1"/>
            <p:nvPr/>
          </p:nvSpPr>
          <p:spPr>
            <a:xfrm>
              <a:off x="6502399" y="8009991"/>
              <a:ext cx="187769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cartItems:</a:t>
              </a:r>
              <a:r>
                <a:rPr sz="1000" spc="-90" dirty="0">
                  <a:solidFill>
                    <a:srgbClr val="4A5462"/>
                  </a:solidFill>
                  <a:latin typeface="Lucida Console"/>
                  <a:cs typeface="Lucida Console"/>
                </a:rPr>
                <a:t> </a:t>
              </a:r>
              <a:r>
                <a:rPr sz="1000" spc="-60" dirty="0">
                  <a:solidFill>
                    <a:srgbClr val="4A5462"/>
                  </a:solidFill>
                  <a:latin typeface="Lucida Console"/>
                  <a:cs typeface="Lucida Console"/>
                </a:rPr>
                <a:t>List</a:t>
              </a:r>
              <a:r>
                <a:rPr sz="950" spc="-60" dirty="0">
                  <a:solidFill>
                    <a:srgbClr val="4A5462"/>
                  </a:solidFill>
                  <a:latin typeface="Courier New"/>
                  <a:cs typeface="Courier New"/>
                </a:rPr>
                <a:t>&lt;</a:t>
              </a:r>
              <a:r>
                <a:rPr sz="1000" spc="-60" dirty="0">
                  <a:solidFill>
                    <a:srgbClr val="4A5462"/>
                  </a:solidFill>
                  <a:latin typeface="Lucida Console"/>
                  <a:cs typeface="Lucida Console"/>
                </a:rPr>
                <a:t>CartItem&gt;</a:t>
              </a:r>
              <a:endParaRPr sz="1000">
                <a:latin typeface="Lucida Console"/>
                <a:cs typeface="Lucida Console"/>
              </a:endParaRPr>
            </a:p>
          </p:txBody>
        </p:sp>
        <p:sp>
          <p:nvSpPr>
            <p:cNvPr id="82" name="object 82">
              <a:extLst>
                <a:ext uri="{FF2B5EF4-FFF2-40B4-BE49-F238E27FC236}">
                  <a16:creationId xmlns:a16="http://schemas.microsoft.com/office/drawing/2014/main" id="{F48CF8B4-0C94-8EFD-A742-985A798E2FC4}"/>
                </a:ext>
              </a:extLst>
            </p:cNvPr>
            <p:cNvSpPr txBox="1"/>
            <p:nvPr/>
          </p:nvSpPr>
          <p:spPr>
            <a:xfrm>
              <a:off x="6502399" y="8314791"/>
              <a:ext cx="1329055" cy="334645"/>
            </a:xfrm>
            <a:prstGeom prst="rect">
              <a:avLst/>
            </a:prstGeom>
          </p:spPr>
          <p:txBody>
            <a:bodyPr vert="horz" wrap="square" lIns="0" tIns="16510" rIns="0" bIns="0" rtlCol="0">
              <a:spAutoFit/>
            </a:bodyPr>
            <a:lstStyle/>
            <a:p>
              <a:pPr marL="12700" marR="5080">
                <a:lnSpc>
                  <a:spcPct val="100000"/>
                </a:lnSpc>
                <a:spcBef>
                  <a:spcPts val="130"/>
                </a:spcBef>
              </a:pPr>
              <a:r>
                <a:rPr sz="1000" dirty="0">
                  <a:solidFill>
                    <a:srgbClr val="4A5462"/>
                  </a:solidFill>
                  <a:latin typeface="Lucida Console"/>
                  <a:cs typeface="Lucida Console"/>
                </a:rPr>
                <a:t>+</a:t>
              </a:r>
              <a:r>
                <a:rPr sz="1000" spc="-125" dirty="0">
                  <a:solidFill>
                    <a:srgbClr val="4A5462"/>
                  </a:solidFill>
                  <a:latin typeface="Lucida Console"/>
                  <a:cs typeface="Lucida Console"/>
                </a:rPr>
                <a:t> </a:t>
              </a:r>
              <a:r>
                <a:rPr sz="1000" spc="-10" dirty="0">
                  <a:solidFill>
                    <a:srgbClr val="4A5462"/>
                  </a:solidFill>
                  <a:latin typeface="Lucida Console"/>
                  <a:cs typeface="Lucida Console"/>
                </a:rPr>
                <a:t>getInstance(): </a:t>
              </a:r>
              <a:r>
                <a:rPr sz="1000" spc="-70" dirty="0">
                  <a:solidFill>
                    <a:srgbClr val="4A5462"/>
                  </a:solidFill>
                  <a:latin typeface="Lucida Console"/>
                  <a:cs typeface="Lucida Console"/>
                </a:rPr>
                <a:t>ShoppingCartManager</a:t>
              </a:r>
              <a:endParaRPr sz="1000" dirty="0">
                <a:latin typeface="Lucida Console"/>
                <a:cs typeface="Lucida Console"/>
              </a:endParaRPr>
            </a:p>
          </p:txBody>
        </p:sp>
        <p:sp>
          <p:nvSpPr>
            <p:cNvPr id="83" name="object 83">
              <a:extLst>
                <a:ext uri="{FF2B5EF4-FFF2-40B4-BE49-F238E27FC236}">
                  <a16:creationId xmlns:a16="http://schemas.microsoft.com/office/drawing/2014/main" id="{C8F9A3E4-A4B9-7348-FF2A-E943E9F78B1C}"/>
                </a:ext>
              </a:extLst>
            </p:cNvPr>
            <p:cNvSpPr txBox="1"/>
            <p:nvPr/>
          </p:nvSpPr>
          <p:spPr>
            <a:xfrm>
              <a:off x="6502399" y="8771991"/>
              <a:ext cx="187769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45" dirty="0">
                  <a:solidFill>
                    <a:srgbClr val="4A5462"/>
                  </a:solidFill>
                  <a:latin typeface="Lucida Console"/>
                  <a:cs typeface="Lucida Console"/>
                </a:rPr>
                <a:t> </a:t>
              </a:r>
              <a:r>
                <a:rPr sz="1000" spc="-65" dirty="0">
                  <a:solidFill>
                    <a:srgbClr val="4A5462"/>
                  </a:solidFill>
                  <a:latin typeface="Lucida Console"/>
                  <a:cs typeface="Lucida Console"/>
                </a:rPr>
                <a:t>addProduct(Product):</a:t>
              </a:r>
              <a:r>
                <a:rPr sz="1000" spc="-45" dirty="0">
                  <a:solidFill>
                    <a:srgbClr val="4A5462"/>
                  </a:solidFill>
                  <a:latin typeface="Lucida Console"/>
                  <a:cs typeface="Lucida Console"/>
                </a:rPr>
                <a:t> </a:t>
              </a:r>
              <a:r>
                <a:rPr sz="1000" spc="-50" dirty="0">
                  <a:solidFill>
                    <a:srgbClr val="4A5462"/>
                  </a:solidFill>
                  <a:latin typeface="Lucida Console"/>
                  <a:cs typeface="Lucida Console"/>
                </a:rPr>
                <a:t>void</a:t>
              </a:r>
              <a:endParaRPr sz="1000">
                <a:latin typeface="Lucida Console"/>
                <a:cs typeface="Lucida Console"/>
              </a:endParaRPr>
            </a:p>
          </p:txBody>
        </p:sp>
        <p:sp>
          <p:nvSpPr>
            <p:cNvPr id="84" name="object 84">
              <a:extLst>
                <a:ext uri="{FF2B5EF4-FFF2-40B4-BE49-F238E27FC236}">
                  <a16:creationId xmlns:a16="http://schemas.microsoft.com/office/drawing/2014/main" id="{D75C6925-0E58-1C4C-7075-6AF6513D3B70}"/>
                </a:ext>
              </a:extLst>
            </p:cNvPr>
            <p:cNvSpPr txBox="1"/>
            <p:nvPr/>
          </p:nvSpPr>
          <p:spPr>
            <a:xfrm>
              <a:off x="6502399" y="9076791"/>
              <a:ext cx="160337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removeItem(int):</a:t>
              </a:r>
              <a:r>
                <a:rPr sz="1000" spc="-90" dirty="0">
                  <a:solidFill>
                    <a:srgbClr val="4A5462"/>
                  </a:solidFill>
                  <a:latin typeface="Lucida Console"/>
                  <a:cs typeface="Lucida Console"/>
                </a:rPr>
                <a:t> </a:t>
              </a:r>
              <a:r>
                <a:rPr sz="1000" spc="-50" dirty="0">
                  <a:solidFill>
                    <a:srgbClr val="4A5462"/>
                  </a:solidFill>
                  <a:latin typeface="Lucida Console"/>
                  <a:cs typeface="Lucida Console"/>
                </a:rPr>
                <a:t>void</a:t>
              </a:r>
              <a:endParaRPr sz="1000">
                <a:latin typeface="Lucida Console"/>
                <a:cs typeface="Lucida Console"/>
              </a:endParaRPr>
            </a:p>
          </p:txBody>
        </p:sp>
        <p:sp>
          <p:nvSpPr>
            <p:cNvPr id="85" name="object 85">
              <a:extLst>
                <a:ext uri="{FF2B5EF4-FFF2-40B4-BE49-F238E27FC236}">
                  <a16:creationId xmlns:a16="http://schemas.microsoft.com/office/drawing/2014/main" id="{7E26E4DF-18EC-21C9-1B60-A8E1F35089D6}"/>
                </a:ext>
              </a:extLst>
            </p:cNvPr>
            <p:cNvSpPr txBox="1"/>
            <p:nvPr/>
          </p:nvSpPr>
          <p:spPr>
            <a:xfrm>
              <a:off x="6502399" y="9229191"/>
              <a:ext cx="4316095" cy="334645"/>
            </a:xfrm>
            <a:prstGeom prst="rect">
              <a:avLst/>
            </a:prstGeom>
          </p:spPr>
          <p:txBody>
            <a:bodyPr vert="horz" wrap="square" lIns="0" tIns="16510" rIns="0" bIns="0" rtlCol="0">
              <a:spAutoFit/>
            </a:bodyPr>
            <a:lstStyle/>
            <a:p>
              <a:pPr marL="2793365">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clearSession():</a:t>
              </a:r>
              <a:r>
                <a:rPr sz="1000" spc="-90" dirty="0">
                  <a:solidFill>
                    <a:srgbClr val="4A5462"/>
                  </a:solidFill>
                  <a:latin typeface="Lucida Console"/>
                  <a:cs typeface="Lucida Console"/>
                </a:rPr>
                <a:t> </a:t>
              </a:r>
              <a:r>
                <a:rPr sz="1000" spc="-50" dirty="0">
                  <a:solidFill>
                    <a:srgbClr val="4A5462"/>
                  </a:solidFill>
                  <a:latin typeface="Lucida Console"/>
                  <a:cs typeface="Lucida Console"/>
                </a:rPr>
                <a:t>void</a:t>
              </a:r>
              <a:endParaRPr sz="1000">
                <a:latin typeface="Lucida Console"/>
                <a:cs typeface="Lucida Console"/>
              </a:endParaRPr>
            </a:p>
            <a:p>
              <a:pPr marL="12700">
                <a:lnSpc>
                  <a:spcPct val="100000"/>
                </a:lnSpc>
              </a:pPr>
              <a:r>
                <a:rPr sz="1000" dirty="0">
                  <a:solidFill>
                    <a:srgbClr val="4A5462"/>
                  </a:solidFill>
                  <a:latin typeface="Lucida Console"/>
                  <a:cs typeface="Lucida Console"/>
                </a:rPr>
                <a:t>+</a:t>
              </a:r>
              <a:r>
                <a:rPr sz="1000" spc="-55" dirty="0">
                  <a:solidFill>
                    <a:srgbClr val="4A5462"/>
                  </a:solidFill>
                  <a:latin typeface="Lucida Console"/>
                  <a:cs typeface="Lucida Console"/>
                </a:rPr>
                <a:t> </a:t>
              </a:r>
              <a:r>
                <a:rPr sz="1000" spc="-65" dirty="0">
                  <a:solidFill>
                    <a:srgbClr val="4A5462"/>
                  </a:solidFill>
                  <a:latin typeface="Lucida Console"/>
                  <a:cs typeface="Lucida Console"/>
                </a:rPr>
                <a:t>updateQuantity(int,</a:t>
              </a:r>
              <a:r>
                <a:rPr sz="1000" spc="-55" dirty="0">
                  <a:solidFill>
                    <a:srgbClr val="4A5462"/>
                  </a:solidFill>
                  <a:latin typeface="Lucida Console"/>
                  <a:cs typeface="Lucida Console"/>
                </a:rPr>
                <a:t> </a:t>
              </a:r>
              <a:r>
                <a:rPr sz="1000" spc="-60" dirty="0">
                  <a:solidFill>
                    <a:srgbClr val="4A5462"/>
                  </a:solidFill>
                  <a:latin typeface="Lucida Console"/>
                  <a:cs typeface="Lucida Console"/>
                </a:rPr>
                <a:t>int):</a:t>
              </a:r>
              <a:r>
                <a:rPr sz="1000" spc="-50" dirty="0">
                  <a:solidFill>
                    <a:srgbClr val="4A5462"/>
                  </a:solidFill>
                  <a:latin typeface="Lucida Console"/>
                  <a:cs typeface="Lucida Console"/>
                </a:rPr>
                <a:t> </a:t>
              </a:r>
              <a:r>
                <a:rPr sz="1000" spc="-20" dirty="0">
                  <a:solidFill>
                    <a:srgbClr val="4A5462"/>
                  </a:solidFill>
                  <a:latin typeface="Lucida Console"/>
                  <a:cs typeface="Lucida Console"/>
                </a:rPr>
                <a:t>void</a:t>
              </a:r>
              <a:endParaRPr sz="1000">
                <a:latin typeface="Lucida Console"/>
                <a:cs typeface="Lucida Console"/>
              </a:endParaRPr>
            </a:p>
          </p:txBody>
        </p:sp>
        <p:sp>
          <p:nvSpPr>
            <p:cNvPr id="86" name="object 86">
              <a:extLst>
                <a:ext uri="{FF2B5EF4-FFF2-40B4-BE49-F238E27FC236}">
                  <a16:creationId xmlns:a16="http://schemas.microsoft.com/office/drawing/2014/main" id="{925CFA9A-CB0A-0570-EE84-6EF808F0C055}"/>
                </a:ext>
              </a:extLst>
            </p:cNvPr>
            <p:cNvSpPr txBox="1"/>
            <p:nvPr/>
          </p:nvSpPr>
          <p:spPr>
            <a:xfrm>
              <a:off x="6502399" y="9686391"/>
              <a:ext cx="160337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getSubtotal():</a:t>
              </a:r>
              <a:r>
                <a:rPr sz="1000" spc="-90" dirty="0">
                  <a:solidFill>
                    <a:srgbClr val="4A5462"/>
                  </a:solidFill>
                  <a:latin typeface="Lucida Console"/>
                  <a:cs typeface="Lucida Console"/>
                </a:rPr>
                <a:t> </a:t>
              </a:r>
              <a:r>
                <a:rPr sz="1000" spc="-55" dirty="0">
                  <a:solidFill>
                    <a:srgbClr val="4A5462"/>
                  </a:solidFill>
                  <a:latin typeface="Lucida Console"/>
                  <a:cs typeface="Lucida Console"/>
                </a:rPr>
                <a:t>double</a:t>
              </a:r>
              <a:endParaRPr sz="1000">
                <a:latin typeface="Lucida Console"/>
                <a:cs typeface="Lucida Console"/>
              </a:endParaRPr>
            </a:p>
          </p:txBody>
        </p:sp>
        <p:sp>
          <p:nvSpPr>
            <p:cNvPr id="87" name="object 87">
              <a:extLst>
                <a:ext uri="{FF2B5EF4-FFF2-40B4-BE49-F238E27FC236}">
                  <a16:creationId xmlns:a16="http://schemas.microsoft.com/office/drawing/2014/main" id="{4B36B75F-D199-27E1-A5C4-5A975ED8335A}"/>
                </a:ext>
              </a:extLst>
            </p:cNvPr>
            <p:cNvSpPr txBox="1"/>
            <p:nvPr/>
          </p:nvSpPr>
          <p:spPr>
            <a:xfrm>
              <a:off x="6502399" y="9991191"/>
              <a:ext cx="222059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getCartItems():</a:t>
              </a:r>
              <a:r>
                <a:rPr sz="1000" spc="-90" dirty="0">
                  <a:solidFill>
                    <a:srgbClr val="4A5462"/>
                  </a:solidFill>
                  <a:latin typeface="Lucida Console"/>
                  <a:cs typeface="Lucida Console"/>
                </a:rPr>
                <a:t> </a:t>
              </a:r>
              <a:r>
                <a:rPr sz="1000" spc="-60" dirty="0">
                  <a:solidFill>
                    <a:srgbClr val="4A5462"/>
                  </a:solidFill>
                  <a:latin typeface="Lucida Console"/>
                  <a:cs typeface="Lucida Console"/>
                </a:rPr>
                <a:t>List</a:t>
              </a:r>
              <a:r>
                <a:rPr sz="950" spc="-60" dirty="0">
                  <a:solidFill>
                    <a:srgbClr val="4A5462"/>
                  </a:solidFill>
                  <a:latin typeface="Courier New"/>
                  <a:cs typeface="Courier New"/>
                </a:rPr>
                <a:t>&lt;</a:t>
              </a:r>
              <a:r>
                <a:rPr sz="1000" spc="-60" dirty="0">
                  <a:solidFill>
                    <a:srgbClr val="4A5462"/>
                  </a:solidFill>
                  <a:latin typeface="Lucida Console"/>
                  <a:cs typeface="Lucida Console"/>
                </a:rPr>
                <a:t>CartItem&gt;</a:t>
              </a:r>
              <a:endParaRPr sz="1000">
                <a:latin typeface="Lucida Console"/>
                <a:cs typeface="Lucida Console"/>
              </a:endParaRPr>
            </a:p>
          </p:txBody>
        </p:sp>
        <p:sp>
          <p:nvSpPr>
            <p:cNvPr id="88" name="object 88">
              <a:extLst>
                <a:ext uri="{FF2B5EF4-FFF2-40B4-BE49-F238E27FC236}">
                  <a16:creationId xmlns:a16="http://schemas.microsoft.com/office/drawing/2014/main" id="{DE0F0E06-3382-2804-78E1-C30007D98FFB}"/>
                </a:ext>
              </a:extLst>
            </p:cNvPr>
            <p:cNvSpPr txBox="1"/>
            <p:nvPr/>
          </p:nvSpPr>
          <p:spPr>
            <a:xfrm>
              <a:off x="6464299" y="10257527"/>
              <a:ext cx="1212850" cy="182880"/>
            </a:xfrm>
            <a:prstGeom prst="rect">
              <a:avLst/>
            </a:prstGeom>
          </p:spPr>
          <p:txBody>
            <a:bodyPr vert="horz" wrap="square" lIns="0" tIns="16510" rIns="0" bIns="0" rtlCol="0">
              <a:spAutoFit/>
            </a:bodyPr>
            <a:lstStyle/>
            <a:p>
              <a:pPr marL="12700">
                <a:lnSpc>
                  <a:spcPct val="100000"/>
                </a:lnSpc>
                <a:spcBef>
                  <a:spcPts val="130"/>
                </a:spcBef>
              </a:pPr>
              <a:r>
                <a:rPr sz="1000" i="1" spc="-70" dirty="0">
                  <a:solidFill>
                    <a:srgbClr val="6A7280"/>
                  </a:solidFill>
                  <a:latin typeface="Arial"/>
                  <a:cs typeface="Arial"/>
                </a:rPr>
                <a:t>In-</a:t>
              </a:r>
              <a:r>
                <a:rPr sz="1000" i="1" spc="-60" dirty="0">
                  <a:solidFill>
                    <a:srgbClr val="6A7280"/>
                  </a:solidFill>
                  <a:latin typeface="Arial"/>
                  <a:cs typeface="Arial"/>
                </a:rPr>
                <a:t>memory</a:t>
              </a:r>
              <a:r>
                <a:rPr sz="1000" i="1" spc="-25" dirty="0">
                  <a:solidFill>
                    <a:srgbClr val="6A7280"/>
                  </a:solidFill>
                  <a:latin typeface="Arial"/>
                  <a:cs typeface="Arial"/>
                </a:rPr>
                <a:t> cart</a:t>
              </a:r>
              <a:r>
                <a:rPr sz="1000" i="1" spc="-20" dirty="0">
                  <a:solidFill>
                    <a:srgbClr val="6A7280"/>
                  </a:solidFill>
                  <a:latin typeface="Arial"/>
                  <a:cs typeface="Arial"/>
                </a:rPr>
                <a:t> </a:t>
              </a:r>
              <a:r>
                <a:rPr sz="1000" i="1" spc="-35" dirty="0">
                  <a:solidFill>
                    <a:srgbClr val="6A7280"/>
                  </a:solidFill>
                  <a:latin typeface="Arial"/>
                  <a:cs typeface="Arial"/>
                </a:rPr>
                <a:t>storage</a:t>
              </a:r>
              <a:endParaRPr sz="1000">
                <a:latin typeface="Arial"/>
                <a:cs typeface="Arial"/>
              </a:endParaRPr>
            </a:p>
          </p:txBody>
        </p:sp>
        <p:sp>
          <p:nvSpPr>
            <p:cNvPr id="89" name="object 89">
              <a:extLst>
                <a:ext uri="{FF2B5EF4-FFF2-40B4-BE49-F238E27FC236}">
                  <a16:creationId xmlns:a16="http://schemas.microsoft.com/office/drawing/2014/main" id="{887632D5-357E-CE3C-3FB0-AD36BC74884D}"/>
                </a:ext>
              </a:extLst>
            </p:cNvPr>
            <p:cNvSpPr/>
            <p:nvPr/>
          </p:nvSpPr>
          <p:spPr>
            <a:xfrm>
              <a:off x="9258298" y="8000999"/>
              <a:ext cx="2438400" cy="228600"/>
            </a:xfrm>
            <a:custGeom>
              <a:avLst/>
              <a:gdLst/>
              <a:ahLst/>
              <a:cxnLst/>
              <a:rect l="l" t="t" r="r" b="b"/>
              <a:pathLst>
                <a:path w="2438400" h="228600">
                  <a:moveTo>
                    <a:pt x="2405352" y="228599"/>
                  </a:moveTo>
                  <a:lnTo>
                    <a:pt x="33047" y="228599"/>
                  </a:lnTo>
                  <a:lnTo>
                    <a:pt x="28187" y="227632"/>
                  </a:lnTo>
                  <a:lnTo>
                    <a:pt x="966" y="200411"/>
                  </a:lnTo>
                  <a:lnTo>
                    <a:pt x="0" y="195552"/>
                  </a:lnTo>
                  <a:lnTo>
                    <a:pt x="0" y="190499"/>
                  </a:lnTo>
                  <a:lnTo>
                    <a:pt x="0" y="33047"/>
                  </a:lnTo>
                  <a:lnTo>
                    <a:pt x="28187" y="966"/>
                  </a:lnTo>
                  <a:lnTo>
                    <a:pt x="33047" y="0"/>
                  </a:lnTo>
                  <a:lnTo>
                    <a:pt x="2405352" y="0"/>
                  </a:lnTo>
                  <a:lnTo>
                    <a:pt x="2437433" y="28187"/>
                  </a:lnTo>
                  <a:lnTo>
                    <a:pt x="2438399" y="33047"/>
                  </a:lnTo>
                  <a:lnTo>
                    <a:pt x="2438399" y="195552"/>
                  </a:lnTo>
                  <a:lnTo>
                    <a:pt x="2410211" y="227632"/>
                  </a:lnTo>
                  <a:lnTo>
                    <a:pt x="2405352" y="228599"/>
                  </a:lnTo>
                  <a:close/>
                </a:path>
              </a:pathLst>
            </a:custGeom>
            <a:solidFill>
              <a:srgbClr val="F9FAFA"/>
            </a:solidFill>
          </p:spPr>
          <p:txBody>
            <a:bodyPr wrap="square" lIns="0" tIns="0" rIns="0" bIns="0" rtlCol="0"/>
            <a:lstStyle/>
            <a:p>
              <a:endParaRPr/>
            </a:p>
          </p:txBody>
        </p:sp>
        <p:sp>
          <p:nvSpPr>
            <p:cNvPr id="90" name="object 90">
              <a:extLst>
                <a:ext uri="{FF2B5EF4-FFF2-40B4-BE49-F238E27FC236}">
                  <a16:creationId xmlns:a16="http://schemas.microsoft.com/office/drawing/2014/main" id="{09CFF155-E527-C099-8E93-335B2ED19676}"/>
                </a:ext>
              </a:extLst>
            </p:cNvPr>
            <p:cNvSpPr txBox="1"/>
            <p:nvPr/>
          </p:nvSpPr>
          <p:spPr>
            <a:xfrm>
              <a:off x="9245600" y="7675879"/>
              <a:ext cx="1209040"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Roboto"/>
                  <a:cs typeface="Roboto"/>
                </a:rPr>
                <a:t>UserSession.java</a:t>
              </a:r>
              <a:endParaRPr sz="1300">
                <a:latin typeface="Roboto"/>
                <a:cs typeface="Roboto"/>
              </a:endParaRPr>
            </a:p>
          </p:txBody>
        </p:sp>
        <p:sp>
          <p:nvSpPr>
            <p:cNvPr id="91" name="object 91">
              <a:extLst>
                <a:ext uri="{FF2B5EF4-FFF2-40B4-BE49-F238E27FC236}">
                  <a16:creationId xmlns:a16="http://schemas.microsoft.com/office/drawing/2014/main" id="{BE5CC6D3-BC92-AE4A-C75C-797130189A89}"/>
                </a:ext>
              </a:extLst>
            </p:cNvPr>
            <p:cNvSpPr/>
            <p:nvPr/>
          </p:nvSpPr>
          <p:spPr>
            <a:xfrm>
              <a:off x="11068047" y="7696200"/>
              <a:ext cx="628650" cy="228600"/>
            </a:xfrm>
            <a:custGeom>
              <a:avLst/>
              <a:gdLst/>
              <a:ahLst/>
              <a:cxnLst/>
              <a:rect l="l" t="t" r="r" b="b"/>
              <a:pathLst>
                <a:path w="628650" h="228600">
                  <a:moveTo>
                    <a:pt x="521856" y="228598"/>
                  </a:moveTo>
                  <a:lnTo>
                    <a:pt x="106795" y="228598"/>
                  </a:lnTo>
                  <a:lnTo>
                    <a:pt x="99362" y="227866"/>
                  </a:lnTo>
                  <a:lnTo>
                    <a:pt x="57038" y="213504"/>
                  </a:lnTo>
                  <a:lnTo>
                    <a:pt x="23432" y="184039"/>
                  </a:lnTo>
                  <a:lnTo>
                    <a:pt x="3659" y="143958"/>
                  </a:lnTo>
                  <a:lnTo>
                    <a:pt x="0" y="121804"/>
                  </a:lnTo>
                  <a:lnTo>
                    <a:pt x="1" y="114299"/>
                  </a:lnTo>
                  <a:lnTo>
                    <a:pt x="0" y="106794"/>
                  </a:lnTo>
                  <a:lnTo>
                    <a:pt x="11572" y="63624"/>
                  </a:lnTo>
                  <a:lnTo>
                    <a:pt x="38784" y="28169"/>
                  </a:lnTo>
                  <a:lnTo>
                    <a:pt x="77492" y="5827"/>
                  </a:lnTo>
                  <a:lnTo>
                    <a:pt x="106795" y="0"/>
                  </a:lnTo>
                  <a:lnTo>
                    <a:pt x="521856" y="0"/>
                  </a:lnTo>
                  <a:lnTo>
                    <a:pt x="565023" y="11571"/>
                  </a:lnTo>
                  <a:lnTo>
                    <a:pt x="600479" y="38783"/>
                  </a:lnTo>
                  <a:lnTo>
                    <a:pt x="622821" y="77491"/>
                  </a:lnTo>
                  <a:lnTo>
                    <a:pt x="628651" y="106794"/>
                  </a:lnTo>
                  <a:lnTo>
                    <a:pt x="628651" y="121804"/>
                  </a:lnTo>
                  <a:lnTo>
                    <a:pt x="617076" y="164972"/>
                  </a:lnTo>
                  <a:lnTo>
                    <a:pt x="589865" y="200427"/>
                  </a:lnTo>
                  <a:lnTo>
                    <a:pt x="551157" y="222769"/>
                  </a:lnTo>
                  <a:lnTo>
                    <a:pt x="529288" y="227866"/>
                  </a:lnTo>
                  <a:lnTo>
                    <a:pt x="521856" y="228598"/>
                  </a:lnTo>
                  <a:close/>
                </a:path>
              </a:pathLst>
            </a:custGeom>
            <a:solidFill>
              <a:srgbClr val="ECE8FE"/>
            </a:solidFill>
          </p:spPr>
          <p:txBody>
            <a:bodyPr wrap="square" lIns="0" tIns="0" rIns="0" bIns="0" rtlCol="0"/>
            <a:lstStyle/>
            <a:p>
              <a:endParaRPr/>
            </a:p>
          </p:txBody>
        </p:sp>
        <p:sp>
          <p:nvSpPr>
            <p:cNvPr id="92" name="object 92">
              <a:extLst>
                <a:ext uri="{FF2B5EF4-FFF2-40B4-BE49-F238E27FC236}">
                  <a16:creationId xmlns:a16="http://schemas.microsoft.com/office/drawing/2014/main" id="{32F117E3-7D1E-FFD8-4418-65B46B5A7E21}"/>
                </a:ext>
              </a:extLst>
            </p:cNvPr>
            <p:cNvSpPr txBox="1"/>
            <p:nvPr/>
          </p:nvSpPr>
          <p:spPr>
            <a:xfrm>
              <a:off x="11131846" y="7708741"/>
              <a:ext cx="501650"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6D28D9"/>
                  </a:solidFill>
                  <a:latin typeface="Roboto"/>
                  <a:cs typeface="Roboto"/>
                </a:rPr>
                <a:t>Singleton</a:t>
              </a:r>
              <a:endParaRPr sz="1000">
                <a:latin typeface="Roboto"/>
                <a:cs typeface="Roboto"/>
              </a:endParaRPr>
            </a:p>
          </p:txBody>
        </p:sp>
        <p:sp>
          <p:nvSpPr>
            <p:cNvPr id="93" name="object 93">
              <a:extLst>
                <a:ext uri="{FF2B5EF4-FFF2-40B4-BE49-F238E27FC236}">
                  <a16:creationId xmlns:a16="http://schemas.microsoft.com/office/drawing/2014/main" id="{793ECB92-03AB-7C3C-8093-784DC6EE9488}"/>
                </a:ext>
              </a:extLst>
            </p:cNvPr>
            <p:cNvSpPr txBox="1"/>
            <p:nvPr/>
          </p:nvSpPr>
          <p:spPr>
            <a:xfrm>
              <a:off x="9283700" y="8009991"/>
              <a:ext cx="139763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loggedInUser:</a:t>
              </a:r>
              <a:r>
                <a:rPr sz="1000" spc="-90" dirty="0">
                  <a:solidFill>
                    <a:srgbClr val="4A5462"/>
                  </a:solidFill>
                  <a:latin typeface="Lucida Console"/>
                  <a:cs typeface="Lucida Console"/>
                </a:rPr>
                <a:t> </a:t>
              </a:r>
              <a:r>
                <a:rPr sz="1000" spc="-50" dirty="0">
                  <a:solidFill>
                    <a:srgbClr val="4A5462"/>
                  </a:solidFill>
                  <a:latin typeface="Lucida Console"/>
                  <a:cs typeface="Lucida Console"/>
                </a:rPr>
                <a:t>User</a:t>
              </a:r>
              <a:endParaRPr sz="1000">
                <a:latin typeface="Lucida Console"/>
                <a:cs typeface="Lucida Console"/>
              </a:endParaRPr>
            </a:p>
          </p:txBody>
        </p:sp>
        <p:sp>
          <p:nvSpPr>
            <p:cNvPr id="94" name="object 94">
              <a:extLst>
                <a:ext uri="{FF2B5EF4-FFF2-40B4-BE49-F238E27FC236}">
                  <a16:creationId xmlns:a16="http://schemas.microsoft.com/office/drawing/2014/main" id="{B0BFB114-62EC-3A06-DB83-55612AB0A7F2}"/>
                </a:ext>
              </a:extLst>
            </p:cNvPr>
            <p:cNvSpPr txBox="1"/>
            <p:nvPr/>
          </p:nvSpPr>
          <p:spPr>
            <a:xfrm>
              <a:off x="9283700" y="8314791"/>
              <a:ext cx="194627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100" dirty="0">
                  <a:solidFill>
                    <a:srgbClr val="4A5462"/>
                  </a:solidFill>
                  <a:latin typeface="Lucida Console"/>
                  <a:cs typeface="Lucida Console"/>
                </a:rPr>
                <a:t> </a:t>
              </a:r>
              <a:r>
                <a:rPr sz="1000" spc="-60" dirty="0">
                  <a:solidFill>
                    <a:srgbClr val="4A5462"/>
                  </a:solidFill>
                  <a:latin typeface="Lucida Console"/>
                  <a:cs typeface="Lucida Console"/>
                </a:rPr>
                <a:t>getInstance():</a:t>
              </a:r>
              <a:r>
                <a:rPr sz="1000" spc="-90" dirty="0">
                  <a:solidFill>
                    <a:srgbClr val="4A5462"/>
                  </a:solidFill>
                  <a:latin typeface="Lucida Console"/>
                  <a:cs typeface="Lucida Console"/>
                </a:rPr>
                <a:t> </a:t>
              </a:r>
              <a:r>
                <a:rPr sz="1000" spc="-60" dirty="0">
                  <a:solidFill>
                    <a:srgbClr val="4A5462"/>
                  </a:solidFill>
                  <a:latin typeface="Lucida Console"/>
                  <a:cs typeface="Lucida Console"/>
                </a:rPr>
                <a:t>UserSession</a:t>
              </a:r>
              <a:endParaRPr sz="1000">
                <a:latin typeface="Lucida Console"/>
                <a:cs typeface="Lucida Console"/>
              </a:endParaRPr>
            </a:p>
          </p:txBody>
        </p:sp>
        <p:sp>
          <p:nvSpPr>
            <p:cNvPr id="95" name="object 95">
              <a:extLst>
                <a:ext uri="{FF2B5EF4-FFF2-40B4-BE49-F238E27FC236}">
                  <a16:creationId xmlns:a16="http://schemas.microsoft.com/office/drawing/2014/main" id="{833BE160-162E-2440-3B63-DDE2BAD299CE}"/>
                </a:ext>
              </a:extLst>
            </p:cNvPr>
            <p:cNvSpPr txBox="1"/>
            <p:nvPr/>
          </p:nvSpPr>
          <p:spPr>
            <a:xfrm>
              <a:off x="9283700" y="8619591"/>
              <a:ext cx="201485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40" dirty="0">
                  <a:solidFill>
                    <a:srgbClr val="4A5462"/>
                  </a:solidFill>
                  <a:latin typeface="Lucida Console"/>
                  <a:cs typeface="Lucida Console"/>
                </a:rPr>
                <a:t> </a:t>
              </a:r>
              <a:r>
                <a:rPr sz="1000" spc="-65" dirty="0">
                  <a:solidFill>
                    <a:srgbClr val="4A5462"/>
                  </a:solidFill>
                  <a:latin typeface="Lucida Console"/>
                  <a:cs typeface="Lucida Console"/>
                </a:rPr>
                <a:t>setLoggedInUser(User):</a:t>
              </a:r>
              <a:r>
                <a:rPr sz="1000" spc="-40" dirty="0">
                  <a:solidFill>
                    <a:srgbClr val="4A5462"/>
                  </a:solidFill>
                  <a:latin typeface="Lucida Console"/>
                  <a:cs typeface="Lucida Console"/>
                </a:rPr>
                <a:t> </a:t>
              </a:r>
              <a:r>
                <a:rPr sz="1000" spc="-50" dirty="0">
                  <a:solidFill>
                    <a:srgbClr val="4A5462"/>
                  </a:solidFill>
                  <a:latin typeface="Lucida Console"/>
                  <a:cs typeface="Lucida Console"/>
                </a:rPr>
                <a:t>void</a:t>
              </a:r>
              <a:endParaRPr sz="1000">
                <a:latin typeface="Lucida Console"/>
                <a:cs typeface="Lucida Console"/>
              </a:endParaRPr>
            </a:p>
          </p:txBody>
        </p:sp>
        <p:sp>
          <p:nvSpPr>
            <p:cNvPr id="96" name="object 96">
              <a:extLst>
                <a:ext uri="{FF2B5EF4-FFF2-40B4-BE49-F238E27FC236}">
                  <a16:creationId xmlns:a16="http://schemas.microsoft.com/office/drawing/2014/main" id="{09F97907-DA5E-F1F1-C37A-761EA33A8E8C}"/>
                </a:ext>
              </a:extLst>
            </p:cNvPr>
            <p:cNvSpPr txBox="1"/>
            <p:nvPr/>
          </p:nvSpPr>
          <p:spPr>
            <a:xfrm>
              <a:off x="9283700" y="8924391"/>
              <a:ext cx="1740535" cy="182245"/>
            </a:xfrm>
            <a:prstGeom prst="rect">
              <a:avLst/>
            </a:prstGeom>
          </p:spPr>
          <p:txBody>
            <a:bodyPr vert="horz" wrap="square" lIns="0" tIns="16510" rIns="0" bIns="0" rtlCol="0">
              <a:spAutoFit/>
            </a:bodyPr>
            <a:lstStyle/>
            <a:p>
              <a:pPr marL="12700">
                <a:lnSpc>
                  <a:spcPct val="100000"/>
                </a:lnSpc>
                <a:spcBef>
                  <a:spcPts val="130"/>
                </a:spcBef>
              </a:pPr>
              <a:r>
                <a:rPr sz="1000" dirty="0">
                  <a:solidFill>
                    <a:srgbClr val="4A5462"/>
                  </a:solidFill>
                  <a:latin typeface="Lucida Console"/>
                  <a:cs typeface="Lucida Console"/>
                </a:rPr>
                <a:t>+</a:t>
              </a:r>
              <a:r>
                <a:rPr sz="1000" spc="-50" dirty="0">
                  <a:solidFill>
                    <a:srgbClr val="4A5462"/>
                  </a:solidFill>
                  <a:latin typeface="Lucida Console"/>
                  <a:cs typeface="Lucida Console"/>
                </a:rPr>
                <a:t> </a:t>
              </a:r>
              <a:r>
                <a:rPr sz="1000" spc="-65" dirty="0">
                  <a:solidFill>
                    <a:srgbClr val="4A5462"/>
                  </a:solidFill>
                  <a:latin typeface="Lucida Console"/>
                  <a:cs typeface="Lucida Console"/>
                </a:rPr>
                <a:t>getLoggedInUser():</a:t>
              </a:r>
              <a:r>
                <a:rPr sz="1000" spc="-50" dirty="0">
                  <a:solidFill>
                    <a:srgbClr val="4A5462"/>
                  </a:solidFill>
                  <a:latin typeface="Lucida Console"/>
                  <a:cs typeface="Lucida Console"/>
                </a:rPr>
                <a:t> User</a:t>
              </a:r>
              <a:endParaRPr sz="1000">
                <a:latin typeface="Lucida Console"/>
                <a:cs typeface="Lucida Console"/>
              </a:endParaRPr>
            </a:p>
          </p:txBody>
        </p:sp>
        <p:sp>
          <p:nvSpPr>
            <p:cNvPr id="97" name="object 97">
              <a:extLst>
                <a:ext uri="{FF2B5EF4-FFF2-40B4-BE49-F238E27FC236}">
                  <a16:creationId xmlns:a16="http://schemas.microsoft.com/office/drawing/2014/main" id="{3356377E-6ADC-E9C9-B5D0-E8D7F89ED878}"/>
                </a:ext>
              </a:extLst>
            </p:cNvPr>
            <p:cNvSpPr txBox="1"/>
            <p:nvPr/>
          </p:nvSpPr>
          <p:spPr>
            <a:xfrm>
              <a:off x="9245600" y="9495527"/>
              <a:ext cx="1671320" cy="182880"/>
            </a:xfrm>
            <a:prstGeom prst="rect">
              <a:avLst/>
            </a:prstGeom>
          </p:spPr>
          <p:txBody>
            <a:bodyPr vert="horz" wrap="square" lIns="0" tIns="16510" rIns="0" bIns="0" rtlCol="0">
              <a:spAutoFit/>
            </a:bodyPr>
            <a:lstStyle/>
            <a:p>
              <a:pPr marL="12700">
                <a:lnSpc>
                  <a:spcPct val="100000"/>
                </a:lnSpc>
                <a:spcBef>
                  <a:spcPts val="130"/>
                </a:spcBef>
              </a:pPr>
              <a:r>
                <a:rPr sz="1000" i="1" spc="-65" dirty="0">
                  <a:solidFill>
                    <a:srgbClr val="6A7280"/>
                  </a:solidFill>
                  <a:latin typeface="Arial"/>
                  <a:cs typeface="Arial"/>
                </a:rPr>
                <a:t>Global</a:t>
              </a:r>
              <a:r>
                <a:rPr sz="1000" i="1" spc="-30" dirty="0">
                  <a:solidFill>
                    <a:srgbClr val="6A7280"/>
                  </a:solidFill>
                  <a:latin typeface="Arial"/>
                  <a:cs typeface="Arial"/>
                </a:rPr>
                <a:t> </a:t>
              </a:r>
              <a:r>
                <a:rPr sz="1000" i="1" spc="-55" dirty="0">
                  <a:solidFill>
                    <a:srgbClr val="6A7280"/>
                  </a:solidFill>
                  <a:latin typeface="Arial"/>
                  <a:cs typeface="Arial"/>
                </a:rPr>
                <a:t>access</a:t>
              </a:r>
              <a:r>
                <a:rPr sz="1000" i="1" spc="-30" dirty="0">
                  <a:solidFill>
                    <a:srgbClr val="6A7280"/>
                  </a:solidFill>
                  <a:latin typeface="Arial"/>
                  <a:cs typeface="Arial"/>
                </a:rPr>
                <a:t> </a:t>
              </a:r>
              <a:r>
                <a:rPr sz="1000" i="1" spc="-35" dirty="0">
                  <a:solidFill>
                    <a:srgbClr val="6A7280"/>
                  </a:solidFill>
                  <a:latin typeface="Arial"/>
                  <a:cs typeface="Arial"/>
                </a:rPr>
                <a:t>point</a:t>
              </a:r>
              <a:r>
                <a:rPr sz="1000" i="1" spc="-25" dirty="0">
                  <a:solidFill>
                    <a:srgbClr val="6A7280"/>
                  </a:solidFill>
                  <a:latin typeface="Arial"/>
                  <a:cs typeface="Arial"/>
                </a:rPr>
                <a:t> </a:t>
              </a:r>
              <a:r>
                <a:rPr sz="1000" i="1" spc="-20" dirty="0">
                  <a:solidFill>
                    <a:srgbClr val="6A7280"/>
                  </a:solidFill>
                  <a:latin typeface="Arial"/>
                  <a:cs typeface="Arial"/>
                </a:rPr>
                <a:t>for</a:t>
              </a:r>
              <a:r>
                <a:rPr sz="1000" i="1" spc="-30" dirty="0">
                  <a:solidFill>
                    <a:srgbClr val="6A7280"/>
                  </a:solidFill>
                  <a:latin typeface="Arial"/>
                  <a:cs typeface="Arial"/>
                </a:rPr>
                <a:t> </a:t>
              </a:r>
              <a:r>
                <a:rPr sz="1000" i="1" spc="-55" dirty="0">
                  <a:solidFill>
                    <a:srgbClr val="6A7280"/>
                  </a:solidFill>
                  <a:latin typeface="Arial"/>
                  <a:cs typeface="Arial"/>
                </a:rPr>
                <a:t>user</a:t>
              </a:r>
              <a:r>
                <a:rPr sz="1000" i="1" spc="-25" dirty="0">
                  <a:solidFill>
                    <a:srgbClr val="6A7280"/>
                  </a:solidFill>
                  <a:latin typeface="Arial"/>
                  <a:cs typeface="Arial"/>
                </a:rPr>
                <a:t> </a:t>
              </a:r>
              <a:r>
                <a:rPr sz="1000" i="1" spc="-20" dirty="0">
                  <a:solidFill>
                    <a:srgbClr val="6A7280"/>
                  </a:solidFill>
                  <a:latin typeface="Arial"/>
                  <a:cs typeface="Arial"/>
                </a:rPr>
                <a:t>info</a:t>
              </a:r>
              <a:endParaRPr sz="1000">
                <a:latin typeface="Arial"/>
                <a:cs typeface="Arial"/>
              </a:endParaRPr>
            </a:p>
          </p:txBody>
        </p:sp>
        <p:sp>
          <p:nvSpPr>
            <p:cNvPr id="98" name="object 98">
              <a:extLst>
                <a:ext uri="{FF2B5EF4-FFF2-40B4-BE49-F238E27FC236}">
                  <a16:creationId xmlns:a16="http://schemas.microsoft.com/office/drawing/2014/main" id="{478908B3-B756-0D40-32A6-7FE931F91A91}"/>
                </a:ext>
              </a:extLst>
            </p:cNvPr>
            <p:cNvSpPr txBox="1"/>
            <p:nvPr/>
          </p:nvSpPr>
          <p:spPr>
            <a:xfrm>
              <a:off x="6640512" y="10751644"/>
              <a:ext cx="4744085" cy="406400"/>
            </a:xfrm>
            <a:prstGeom prst="rect">
              <a:avLst/>
            </a:prstGeom>
          </p:spPr>
          <p:txBody>
            <a:bodyPr vert="horz" wrap="square" lIns="0" tIns="12065" rIns="0" bIns="0" rtlCol="0">
              <a:spAutoFit/>
            </a:bodyPr>
            <a:lstStyle/>
            <a:p>
              <a:pPr marL="12700" marR="5080">
                <a:lnSpc>
                  <a:spcPct val="108700"/>
                </a:lnSpc>
                <a:spcBef>
                  <a:spcPts val="95"/>
                </a:spcBef>
              </a:pPr>
              <a:r>
                <a:rPr sz="1150" spc="-60" dirty="0">
                  <a:solidFill>
                    <a:srgbClr val="374050"/>
                  </a:solidFill>
                  <a:latin typeface="Roboto"/>
                  <a:cs typeface="Roboto"/>
                </a:rPr>
                <a:t>Both</a:t>
              </a:r>
              <a:r>
                <a:rPr sz="1150" dirty="0">
                  <a:solidFill>
                    <a:srgbClr val="374050"/>
                  </a:solidFill>
                  <a:latin typeface="Roboto"/>
                  <a:cs typeface="Roboto"/>
                </a:rPr>
                <a:t> </a:t>
              </a:r>
              <a:r>
                <a:rPr sz="1150" spc="-60" dirty="0">
                  <a:solidFill>
                    <a:srgbClr val="374050"/>
                  </a:solidFill>
                  <a:latin typeface="Roboto"/>
                  <a:cs typeface="Roboto"/>
                </a:rPr>
                <a:t>managers</a:t>
              </a:r>
              <a:r>
                <a:rPr sz="1150" dirty="0">
                  <a:solidFill>
                    <a:srgbClr val="374050"/>
                  </a:solidFill>
                  <a:latin typeface="Roboto"/>
                  <a:cs typeface="Roboto"/>
                </a:rPr>
                <a:t> </a:t>
              </a:r>
              <a:r>
                <a:rPr sz="1150" spc="-60" dirty="0">
                  <a:solidFill>
                    <a:srgbClr val="374050"/>
                  </a:solidFill>
                  <a:latin typeface="Roboto"/>
                  <a:cs typeface="Roboto"/>
                </a:rPr>
                <a:t>use</a:t>
              </a:r>
              <a:r>
                <a:rPr sz="1150" dirty="0">
                  <a:solidFill>
                    <a:srgbClr val="374050"/>
                  </a:solidFill>
                  <a:latin typeface="Roboto"/>
                  <a:cs typeface="Roboto"/>
                </a:rPr>
                <a:t> </a:t>
              </a:r>
              <a:r>
                <a:rPr sz="1150" spc="-50" dirty="0">
                  <a:solidFill>
                    <a:srgbClr val="374050"/>
                  </a:solidFill>
                  <a:latin typeface="Roboto"/>
                  <a:cs typeface="Roboto"/>
                </a:rPr>
                <a:t>the</a:t>
              </a:r>
              <a:r>
                <a:rPr sz="1150" dirty="0">
                  <a:solidFill>
                    <a:srgbClr val="374050"/>
                  </a:solidFill>
                  <a:latin typeface="Roboto"/>
                  <a:cs typeface="Roboto"/>
                </a:rPr>
                <a:t> </a:t>
              </a:r>
              <a:r>
                <a:rPr sz="1150" spc="-50" dirty="0">
                  <a:solidFill>
                    <a:srgbClr val="374050"/>
                  </a:solidFill>
                  <a:latin typeface="Roboto"/>
                  <a:cs typeface="Roboto"/>
                </a:rPr>
                <a:t>Singleton</a:t>
              </a:r>
              <a:r>
                <a:rPr sz="1150" dirty="0">
                  <a:solidFill>
                    <a:srgbClr val="374050"/>
                  </a:solidFill>
                  <a:latin typeface="Roboto"/>
                  <a:cs typeface="Roboto"/>
                </a:rPr>
                <a:t> </a:t>
              </a:r>
              <a:r>
                <a:rPr sz="1150" spc="-55" dirty="0">
                  <a:solidFill>
                    <a:srgbClr val="374050"/>
                  </a:solidFill>
                  <a:latin typeface="Roboto"/>
                  <a:cs typeface="Roboto"/>
                </a:rPr>
                <a:t>pattern</a:t>
              </a:r>
              <a:r>
                <a:rPr sz="1150" spc="5"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50" dirty="0">
                  <a:solidFill>
                    <a:srgbClr val="374050"/>
                  </a:solidFill>
                  <a:latin typeface="Roboto"/>
                  <a:cs typeface="Roboto"/>
                </a:rPr>
                <a:t>application-</a:t>
              </a:r>
              <a:r>
                <a:rPr sz="1150" spc="-60" dirty="0">
                  <a:solidFill>
                    <a:srgbClr val="374050"/>
                  </a:solidFill>
                  <a:latin typeface="Roboto"/>
                  <a:cs typeface="Roboto"/>
                </a:rPr>
                <a:t>wide</a:t>
              </a:r>
              <a:r>
                <a:rPr sz="1150" dirty="0">
                  <a:solidFill>
                    <a:srgbClr val="374050"/>
                  </a:solidFill>
                  <a:latin typeface="Roboto"/>
                  <a:cs typeface="Roboto"/>
                </a:rPr>
                <a:t> </a:t>
              </a:r>
              <a:r>
                <a:rPr sz="1150" spc="-55" dirty="0">
                  <a:solidFill>
                    <a:srgbClr val="374050"/>
                  </a:solidFill>
                  <a:latin typeface="Roboto"/>
                  <a:cs typeface="Roboto"/>
                </a:rPr>
                <a:t>access</a:t>
              </a:r>
              <a:r>
                <a:rPr sz="1150" dirty="0">
                  <a:solidFill>
                    <a:srgbClr val="374050"/>
                  </a:solidFill>
                  <a:latin typeface="Roboto"/>
                  <a:cs typeface="Roboto"/>
                </a:rPr>
                <a:t> </a:t>
              </a:r>
              <a:r>
                <a:rPr sz="1150" spc="-60" dirty="0">
                  <a:solidFill>
                    <a:srgbClr val="374050"/>
                  </a:solidFill>
                  <a:latin typeface="Roboto"/>
                  <a:cs typeface="Roboto"/>
                </a:rPr>
                <a:t>to</a:t>
              </a:r>
              <a:r>
                <a:rPr sz="1150" dirty="0">
                  <a:solidFill>
                    <a:srgbClr val="374050"/>
                  </a:solidFill>
                  <a:latin typeface="Roboto"/>
                  <a:cs typeface="Roboto"/>
                </a:rPr>
                <a:t> </a:t>
              </a:r>
              <a:r>
                <a:rPr sz="1150" spc="-70" dirty="0">
                  <a:solidFill>
                    <a:srgbClr val="374050"/>
                  </a:solidFill>
                  <a:latin typeface="Roboto"/>
                  <a:cs typeface="Roboto"/>
                </a:rPr>
                <a:t>a</a:t>
              </a:r>
              <a:r>
                <a:rPr sz="1150" spc="5" dirty="0">
                  <a:solidFill>
                    <a:srgbClr val="374050"/>
                  </a:solidFill>
                  <a:latin typeface="Roboto"/>
                  <a:cs typeface="Roboto"/>
                </a:rPr>
                <a:t> </a:t>
              </a:r>
              <a:r>
                <a:rPr sz="1150" spc="-40" dirty="0">
                  <a:solidFill>
                    <a:srgbClr val="374050"/>
                  </a:solidFill>
                  <a:latin typeface="Roboto"/>
                  <a:cs typeface="Roboto"/>
                </a:rPr>
                <a:t>single </a:t>
              </a:r>
              <a:r>
                <a:rPr sz="1150" spc="-10" dirty="0">
                  <a:solidFill>
                    <a:srgbClr val="374050"/>
                  </a:solidFill>
                  <a:latin typeface="Roboto"/>
                  <a:cs typeface="Roboto"/>
                </a:rPr>
                <a:t>instance</a:t>
              </a:r>
              <a:endParaRPr sz="1150">
                <a:latin typeface="Roboto"/>
                <a:cs typeface="Roboto"/>
              </a:endParaRPr>
            </a:p>
          </p:txBody>
        </p:sp>
        <p:sp>
          <p:nvSpPr>
            <p:cNvPr id="102" name="object 102">
              <a:extLst>
                <a:ext uri="{FF2B5EF4-FFF2-40B4-BE49-F238E27FC236}">
                  <a16:creationId xmlns:a16="http://schemas.microsoft.com/office/drawing/2014/main" id="{2D81198B-7131-1159-3AD5-1A1F134BC549}"/>
                </a:ext>
              </a:extLst>
            </p:cNvPr>
            <p:cNvSpPr txBox="1"/>
            <p:nvPr/>
          </p:nvSpPr>
          <p:spPr>
            <a:xfrm>
              <a:off x="10833000" y="12084049"/>
              <a:ext cx="1066800" cy="12824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a:t>
              </a:r>
              <a:r>
                <a:rPr sz="1000" spc="5" dirty="0">
                  <a:solidFill>
                    <a:srgbClr val="FFFFFF"/>
                  </a:solidFill>
                  <a:latin typeface="Roboto"/>
                  <a:cs typeface="Roboto"/>
                </a:rPr>
                <a:t> </a:t>
              </a:r>
              <a:r>
                <a:rPr sz="1000" spc="-50" dirty="0">
                  <a:solidFill>
                    <a:srgbClr val="FFFFFF"/>
                  </a:solidFill>
                  <a:latin typeface="Roboto"/>
                  <a:cs typeface="Roboto"/>
                </a:rPr>
                <a:t>Genspark</a:t>
              </a:r>
              <a:endParaRPr sz="1000" dirty="0">
                <a:latin typeface="Roboto"/>
                <a:cs typeface="Roboto"/>
              </a:endParaRPr>
            </a:p>
          </p:txBody>
        </p:sp>
      </p:grpSp>
    </p:spTree>
    <p:extLst>
      <p:ext uri="{BB962C8B-B14F-4D97-AF65-F5344CB8AC3E}">
        <p14:creationId xmlns:p14="http://schemas.microsoft.com/office/powerpoint/2010/main" val="123103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75882"/>
            <a:ext cx="5920105" cy="1029335"/>
          </a:xfrm>
          <a:prstGeom prst="rect">
            <a:avLst/>
          </a:prstGeom>
        </p:spPr>
        <p:txBody>
          <a:bodyPr vert="horz" wrap="square" lIns="0" tIns="12700" rIns="0" bIns="0" rtlCol="0">
            <a:spAutoFit/>
          </a:bodyPr>
          <a:lstStyle/>
          <a:p>
            <a:pPr marL="12700">
              <a:lnSpc>
                <a:spcPct val="100000"/>
              </a:lnSpc>
              <a:spcBef>
                <a:spcPts val="100"/>
              </a:spcBef>
            </a:pPr>
            <a:r>
              <a:rPr sz="2000" b="1" spc="-50" dirty="0">
                <a:solidFill>
                  <a:srgbClr val="FFFFFF"/>
                </a:solidFill>
                <a:latin typeface="Roboto"/>
                <a:cs typeface="Roboto"/>
              </a:rPr>
              <a:t>OnlineShop2025</a:t>
            </a:r>
            <a:endParaRPr sz="2000" dirty="0">
              <a:latin typeface="Roboto"/>
              <a:cs typeface="Roboto"/>
            </a:endParaRPr>
          </a:p>
          <a:p>
            <a:pPr>
              <a:lnSpc>
                <a:spcPct val="100000"/>
              </a:lnSpc>
              <a:spcBef>
                <a:spcPts val="340"/>
              </a:spcBef>
            </a:pPr>
            <a:endParaRPr sz="1800" dirty="0">
              <a:latin typeface="Roboto"/>
              <a:cs typeface="Roboto"/>
            </a:endParaRPr>
          </a:p>
          <a:p>
            <a:pPr marL="12700">
              <a:lnSpc>
                <a:spcPct val="100000"/>
              </a:lnSpc>
            </a:pPr>
            <a:r>
              <a:rPr sz="2500" b="1" spc="-125" dirty="0">
                <a:solidFill>
                  <a:srgbClr val="1C4ED8"/>
                </a:solidFill>
                <a:latin typeface="Roboto"/>
                <a:cs typeface="Roboto"/>
              </a:rPr>
              <a:t>Internal</a:t>
            </a:r>
            <a:r>
              <a:rPr sz="2500" b="1" spc="-30" dirty="0">
                <a:solidFill>
                  <a:srgbClr val="1C4ED8"/>
                </a:solidFill>
                <a:latin typeface="Roboto"/>
                <a:cs typeface="Roboto"/>
              </a:rPr>
              <a:t> </a:t>
            </a:r>
            <a:r>
              <a:rPr sz="2500" b="1" spc="-155" dirty="0">
                <a:solidFill>
                  <a:srgbClr val="1C4ED8"/>
                </a:solidFill>
                <a:latin typeface="Roboto"/>
                <a:cs typeface="Roboto"/>
              </a:rPr>
              <a:t>Mechanics</a:t>
            </a:r>
            <a:r>
              <a:rPr sz="2500" b="1" spc="-30" dirty="0">
                <a:solidFill>
                  <a:srgbClr val="1C4ED8"/>
                </a:solidFill>
                <a:latin typeface="Roboto"/>
                <a:cs typeface="Roboto"/>
              </a:rPr>
              <a:t> </a:t>
            </a:r>
            <a:r>
              <a:rPr sz="2500" b="1" spc="-120" dirty="0">
                <a:solidFill>
                  <a:srgbClr val="1C4ED8"/>
                </a:solidFill>
                <a:latin typeface="Roboto"/>
                <a:cs typeface="Roboto"/>
              </a:rPr>
              <a:t>(Part</a:t>
            </a:r>
            <a:r>
              <a:rPr sz="2500" b="1" spc="-30" dirty="0">
                <a:solidFill>
                  <a:srgbClr val="1C4ED8"/>
                </a:solidFill>
                <a:latin typeface="Roboto"/>
                <a:cs typeface="Roboto"/>
              </a:rPr>
              <a:t> </a:t>
            </a:r>
            <a:r>
              <a:rPr sz="2500" b="1" spc="-114" dirty="0">
                <a:solidFill>
                  <a:srgbClr val="1C4ED8"/>
                </a:solidFill>
                <a:latin typeface="Roboto"/>
                <a:cs typeface="Roboto"/>
              </a:rPr>
              <a:t>2:</a:t>
            </a:r>
            <a:r>
              <a:rPr sz="2500" b="1" spc="-30" dirty="0">
                <a:solidFill>
                  <a:srgbClr val="1C4ED8"/>
                </a:solidFill>
                <a:latin typeface="Roboto"/>
                <a:cs typeface="Roboto"/>
              </a:rPr>
              <a:t> </a:t>
            </a:r>
            <a:r>
              <a:rPr sz="2500" b="1" spc="-125" dirty="0">
                <a:solidFill>
                  <a:srgbClr val="1C4ED8"/>
                </a:solidFill>
                <a:latin typeface="Roboto"/>
                <a:cs typeface="Roboto"/>
              </a:rPr>
              <a:t>UI</a:t>
            </a:r>
            <a:r>
              <a:rPr sz="2500" b="1" spc="-30" dirty="0">
                <a:solidFill>
                  <a:srgbClr val="1C4ED8"/>
                </a:solidFill>
                <a:latin typeface="Roboto"/>
                <a:cs typeface="Roboto"/>
              </a:rPr>
              <a:t> </a:t>
            </a:r>
            <a:r>
              <a:rPr sz="2500" b="1" spc="-140" dirty="0">
                <a:solidFill>
                  <a:srgbClr val="1C4ED8"/>
                </a:solidFill>
                <a:latin typeface="Roboto"/>
                <a:cs typeface="Roboto"/>
              </a:rPr>
              <a:t>Logic</a:t>
            </a:r>
            <a:r>
              <a:rPr sz="2500" b="1" spc="-30" dirty="0">
                <a:solidFill>
                  <a:srgbClr val="1C4ED8"/>
                </a:solidFill>
                <a:latin typeface="Roboto"/>
                <a:cs typeface="Roboto"/>
              </a:rPr>
              <a:t> </a:t>
            </a:r>
            <a:r>
              <a:rPr sz="2500" b="1" spc="-170" dirty="0">
                <a:solidFill>
                  <a:srgbClr val="1C4ED8"/>
                </a:solidFill>
                <a:latin typeface="Roboto"/>
                <a:cs typeface="Roboto"/>
              </a:rPr>
              <a:t>&amp;</a:t>
            </a:r>
            <a:r>
              <a:rPr sz="2500" b="1" spc="-25" dirty="0">
                <a:solidFill>
                  <a:srgbClr val="1C4ED8"/>
                </a:solidFill>
                <a:latin typeface="Roboto"/>
                <a:cs typeface="Roboto"/>
              </a:rPr>
              <a:t> </a:t>
            </a:r>
            <a:r>
              <a:rPr sz="2500" b="1" spc="-80" dirty="0">
                <a:solidFill>
                  <a:srgbClr val="1C4ED8"/>
                </a:solidFill>
                <a:latin typeface="Roboto"/>
                <a:cs typeface="Roboto"/>
              </a:rPr>
              <a:t>Others)</a:t>
            </a:r>
            <a:endParaRPr sz="2500" dirty="0">
              <a:latin typeface="Roboto"/>
              <a:cs typeface="Roboto"/>
            </a:endParaRPr>
          </a:p>
        </p:txBody>
      </p:sp>
      <p:grpSp>
        <p:nvGrpSpPr>
          <p:cNvPr id="3" name="object 3"/>
          <p:cNvGrpSpPr/>
          <p:nvPr/>
        </p:nvGrpSpPr>
        <p:grpSpPr>
          <a:xfrm>
            <a:off x="228599" y="1333499"/>
            <a:ext cx="5753100" cy="4191000"/>
            <a:chOff x="228599" y="1333499"/>
            <a:chExt cx="5753100" cy="4191000"/>
          </a:xfrm>
        </p:grpSpPr>
        <p:pic>
          <p:nvPicPr>
            <p:cNvPr id="4" name="object 4"/>
            <p:cNvPicPr/>
            <p:nvPr/>
          </p:nvPicPr>
          <p:blipFill>
            <a:blip r:embed="rId2" cstate="print"/>
            <a:stretch>
              <a:fillRect/>
            </a:stretch>
          </p:blipFill>
          <p:spPr>
            <a:xfrm>
              <a:off x="228599" y="1333499"/>
              <a:ext cx="5753099" cy="4190999"/>
            </a:xfrm>
            <a:prstGeom prst="rect">
              <a:avLst/>
            </a:prstGeom>
          </p:spPr>
        </p:pic>
        <p:sp>
          <p:nvSpPr>
            <p:cNvPr id="5" name="object 5"/>
            <p:cNvSpPr/>
            <p:nvPr/>
          </p:nvSpPr>
          <p:spPr>
            <a:xfrm>
              <a:off x="380999" y="1866899"/>
              <a:ext cx="5448300" cy="3505200"/>
            </a:xfrm>
            <a:custGeom>
              <a:avLst/>
              <a:gdLst/>
              <a:ahLst/>
              <a:cxnLst/>
              <a:rect l="l" t="t" r="r" b="b"/>
              <a:pathLst>
                <a:path w="5448300" h="3505200">
                  <a:moveTo>
                    <a:pt x="5377102" y="3505199"/>
                  </a:moveTo>
                  <a:lnTo>
                    <a:pt x="71196" y="3505199"/>
                  </a:lnTo>
                  <a:lnTo>
                    <a:pt x="66241" y="3504710"/>
                  </a:lnTo>
                  <a:lnTo>
                    <a:pt x="29705" y="3489577"/>
                  </a:lnTo>
                  <a:lnTo>
                    <a:pt x="3885" y="3453537"/>
                  </a:lnTo>
                  <a:lnTo>
                    <a:pt x="0" y="3434002"/>
                  </a:lnTo>
                  <a:lnTo>
                    <a:pt x="0" y="3428999"/>
                  </a:lnTo>
                  <a:lnTo>
                    <a:pt x="0" y="71196"/>
                  </a:lnTo>
                  <a:lnTo>
                    <a:pt x="15621" y="29705"/>
                  </a:lnTo>
                  <a:lnTo>
                    <a:pt x="51661" y="3885"/>
                  </a:lnTo>
                  <a:lnTo>
                    <a:pt x="71196" y="0"/>
                  </a:lnTo>
                  <a:lnTo>
                    <a:pt x="5377102" y="0"/>
                  </a:lnTo>
                  <a:lnTo>
                    <a:pt x="5418593" y="15621"/>
                  </a:lnTo>
                  <a:lnTo>
                    <a:pt x="5444413" y="51661"/>
                  </a:lnTo>
                  <a:lnTo>
                    <a:pt x="5448299" y="71196"/>
                  </a:lnTo>
                  <a:lnTo>
                    <a:pt x="5448299" y="3434002"/>
                  </a:lnTo>
                  <a:lnTo>
                    <a:pt x="5432677" y="3475494"/>
                  </a:lnTo>
                  <a:lnTo>
                    <a:pt x="5396636" y="3501312"/>
                  </a:lnTo>
                  <a:lnTo>
                    <a:pt x="5382057" y="3504710"/>
                  </a:lnTo>
                  <a:lnTo>
                    <a:pt x="5377102" y="3505199"/>
                  </a:lnTo>
                  <a:close/>
                </a:path>
              </a:pathLst>
            </a:custGeom>
            <a:solidFill>
              <a:srgbClr val="FFFFFF"/>
            </a:solidFill>
          </p:spPr>
          <p:txBody>
            <a:bodyPr wrap="square" lIns="0" tIns="0" rIns="0" bIns="0" rtlCol="0"/>
            <a:lstStyle/>
            <a:p>
              <a:endParaRPr/>
            </a:p>
          </p:txBody>
        </p:sp>
        <p:sp>
          <p:nvSpPr>
            <p:cNvPr id="6" name="object 6"/>
            <p:cNvSpPr/>
            <p:nvPr/>
          </p:nvSpPr>
          <p:spPr>
            <a:xfrm>
              <a:off x="495287" y="3124199"/>
              <a:ext cx="5219700" cy="2133600"/>
            </a:xfrm>
            <a:custGeom>
              <a:avLst/>
              <a:gdLst/>
              <a:ahLst/>
              <a:cxnLst/>
              <a:rect l="l" t="t" r="r" b="b"/>
              <a:pathLst>
                <a:path w="5219700" h="2133600">
                  <a:moveTo>
                    <a:pt x="5219700" y="795058"/>
                  </a:moveTo>
                  <a:lnTo>
                    <a:pt x="5191518" y="762977"/>
                  </a:lnTo>
                  <a:lnTo>
                    <a:pt x="5186654" y="762000"/>
                  </a:lnTo>
                  <a:lnTo>
                    <a:pt x="33058" y="762000"/>
                  </a:lnTo>
                  <a:lnTo>
                    <a:pt x="977" y="790194"/>
                  </a:lnTo>
                  <a:lnTo>
                    <a:pt x="0" y="795058"/>
                  </a:lnTo>
                  <a:lnTo>
                    <a:pt x="0" y="2095500"/>
                  </a:lnTo>
                  <a:lnTo>
                    <a:pt x="0" y="2100554"/>
                  </a:lnTo>
                  <a:lnTo>
                    <a:pt x="28194" y="2132634"/>
                  </a:lnTo>
                  <a:lnTo>
                    <a:pt x="33058" y="2133600"/>
                  </a:lnTo>
                  <a:lnTo>
                    <a:pt x="5186654" y="2133600"/>
                  </a:lnTo>
                  <a:lnTo>
                    <a:pt x="5218735" y="2105418"/>
                  </a:lnTo>
                  <a:lnTo>
                    <a:pt x="5219700" y="2100554"/>
                  </a:lnTo>
                  <a:lnTo>
                    <a:pt x="5219700" y="795058"/>
                  </a:lnTo>
                  <a:close/>
                </a:path>
                <a:path w="5219700" h="2133600">
                  <a:moveTo>
                    <a:pt x="5219700" y="33058"/>
                  </a:moveTo>
                  <a:lnTo>
                    <a:pt x="5191518" y="977"/>
                  </a:lnTo>
                  <a:lnTo>
                    <a:pt x="5186654" y="0"/>
                  </a:lnTo>
                  <a:lnTo>
                    <a:pt x="33058" y="0"/>
                  </a:lnTo>
                  <a:lnTo>
                    <a:pt x="977" y="28194"/>
                  </a:lnTo>
                  <a:lnTo>
                    <a:pt x="0" y="33058"/>
                  </a:lnTo>
                  <a:lnTo>
                    <a:pt x="0" y="419100"/>
                  </a:lnTo>
                  <a:lnTo>
                    <a:pt x="0" y="424154"/>
                  </a:lnTo>
                  <a:lnTo>
                    <a:pt x="28194" y="456234"/>
                  </a:lnTo>
                  <a:lnTo>
                    <a:pt x="33058" y="457200"/>
                  </a:lnTo>
                  <a:lnTo>
                    <a:pt x="5186654" y="457200"/>
                  </a:lnTo>
                  <a:lnTo>
                    <a:pt x="5218735" y="429018"/>
                  </a:lnTo>
                  <a:lnTo>
                    <a:pt x="5219700" y="424154"/>
                  </a:lnTo>
                  <a:lnTo>
                    <a:pt x="5219700" y="33058"/>
                  </a:lnTo>
                  <a:close/>
                </a:path>
              </a:pathLst>
            </a:custGeom>
            <a:solidFill>
              <a:srgbClr val="F9FAFA"/>
            </a:solidFill>
          </p:spPr>
          <p:txBody>
            <a:bodyPr wrap="square" lIns="0" tIns="0" rIns="0" bIns="0" rtlCol="0"/>
            <a:lstStyle/>
            <a:p>
              <a:endParaRPr/>
            </a:p>
          </p:txBody>
        </p:sp>
        <p:pic>
          <p:nvPicPr>
            <p:cNvPr id="7" name="object 7"/>
            <p:cNvPicPr/>
            <p:nvPr/>
          </p:nvPicPr>
          <p:blipFill>
            <a:blip r:embed="rId3" cstate="print"/>
            <a:stretch>
              <a:fillRect/>
            </a:stretch>
          </p:blipFill>
          <p:spPr>
            <a:xfrm>
              <a:off x="380999" y="1523999"/>
              <a:ext cx="142874" cy="190499"/>
            </a:xfrm>
            <a:prstGeom prst="rect">
              <a:avLst/>
            </a:prstGeom>
          </p:spPr>
        </p:pic>
      </p:grpSp>
      <p:sp>
        <p:nvSpPr>
          <p:cNvPr id="9" name="object 9"/>
          <p:cNvSpPr txBox="1"/>
          <p:nvPr/>
        </p:nvSpPr>
        <p:spPr>
          <a:xfrm>
            <a:off x="587374" y="1461293"/>
            <a:ext cx="1880870" cy="280035"/>
          </a:xfrm>
          <a:prstGeom prst="rect">
            <a:avLst/>
          </a:prstGeom>
        </p:spPr>
        <p:txBody>
          <a:bodyPr vert="horz" wrap="square" lIns="0" tIns="14604" rIns="0" bIns="0" rtlCol="0">
            <a:spAutoFit/>
          </a:bodyPr>
          <a:lstStyle/>
          <a:p>
            <a:pPr marL="12700">
              <a:lnSpc>
                <a:spcPct val="100000"/>
              </a:lnSpc>
              <a:spcBef>
                <a:spcPts val="114"/>
              </a:spcBef>
            </a:pPr>
            <a:r>
              <a:rPr sz="1650" b="1" spc="-110" dirty="0">
                <a:solidFill>
                  <a:srgbClr val="372FA2"/>
                </a:solidFill>
                <a:latin typeface="Roboto"/>
                <a:cs typeface="Roboto"/>
              </a:rPr>
              <a:t>FXML</a:t>
            </a:r>
            <a:r>
              <a:rPr sz="1650" b="1" spc="-25" dirty="0">
                <a:solidFill>
                  <a:srgbClr val="372FA2"/>
                </a:solidFill>
                <a:latin typeface="Roboto"/>
                <a:cs typeface="Roboto"/>
              </a:rPr>
              <a:t> </a:t>
            </a:r>
            <a:r>
              <a:rPr sz="1650" b="1" spc="-90" dirty="0">
                <a:solidFill>
                  <a:srgbClr val="372FA2"/>
                </a:solidFill>
                <a:latin typeface="Roboto"/>
                <a:cs typeface="Roboto"/>
              </a:rPr>
              <a:t>and</a:t>
            </a:r>
            <a:r>
              <a:rPr sz="1650" b="1" spc="-20" dirty="0">
                <a:solidFill>
                  <a:srgbClr val="372FA2"/>
                </a:solidFill>
                <a:latin typeface="Roboto"/>
                <a:cs typeface="Roboto"/>
              </a:rPr>
              <a:t> </a:t>
            </a:r>
            <a:r>
              <a:rPr sz="1650" b="1" spc="-70" dirty="0">
                <a:solidFill>
                  <a:srgbClr val="372FA2"/>
                </a:solidFill>
                <a:latin typeface="Roboto"/>
                <a:cs typeface="Roboto"/>
              </a:rPr>
              <a:t>Controllers</a:t>
            </a:r>
            <a:endParaRPr sz="1650">
              <a:latin typeface="Roboto"/>
              <a:cs typeface="Roboto"/>
            </a:endParaRPr>
          </a:p>
        </p:txBody>
      </p:sp>
      <p:grpSp>
        <p:nvGrpSpPr>
          <p:cNvPr id="10" name="object 10"/>
          <p:cNvGrpSpPr/>
          <p:nvPr/>
        </p:nvGrpSpPr>
        <p:grpSpPr>
          <a:xfrm>
            <a:off x="495299" y="2009774"/>
            <a:ext cx="1219200" cy="809625"/>
            <a:chOff x="495299" y="2009774"/>
            <a:chExt cx="1219200" cy="809625"/>
          </a:xfrm>
        </p:grpSpPr>
        <p:pic>
          <p:nvPicPr>
            <p:cNvPr id="11" name="object 11"/>
            <p:cNvPicPr/>
            <p:nvPr/>
          </p:nvPicPr>
          <p:blipFill>
            <a:blip r:embed="rId4" cstate="print"/>
            <a:stretch>
              <a:fillRect/>
            </a:stretch>
          </p:blipFill>
          <p:spPr>
            <a:xfrm>
              <a:off x="495299" y="2009774"/>
              <a:ext cx="133349" cy="133349"/>
            </a:xfrm>
            <a:prstGeom prst="rect">
              <a:avLst/>
            </a:prstGeom>
          </p:spPr>
        </p:pic>
        <p:sp>
          <p:nvSpPr>
            <p:cNvPr id="12" name="object 12"/>
            <p:cNvSpPr/>
            <p:nvPr/>
          </p:nvSpPr>
          <p:spPr>
            <a:xfrm>
              <a:off x="495299" y="2285999"/>
              <a:ext cx="1219200" cy="533400"/>
            </a:xfrm>
            <a:custGeom>
              <a:avLst/>
              <a:gdLst/>
              <a:ahLst/>
              <a:cxnLst/>
              <a:rect l="l" t="t" r="r" b="b"/>
              <a:pathLst>
                <a:path w="1219200" h="533400">
                  <a:moveTo>
                    <a:pt x="1219199" y="533399"/>
                  </a:moveTo>
                  <a:lnTo>
                    <a:pt x="71196" y="533399"/>
                  </a:lnTo>
                  <a:lnTo>
                    <a:pt x="29705" y="517777"/>
                  </a:lnTo>
                  <a:lnTo>
                    <a:pt x="3885" y="481737"/>
                  </a:lnTo>
                  <a:lnTo>
                    <a:pt x="0" y="462203"/>
                  </a:lnTo>
                  <a:lnTo>
                    <a:pt x="0" y="457199"/>
                  </a:lnTo>
                  <a:lnTo>
                    <a:pt x="0" y="71196"/>
                  </a:lnTo>
                  <a:lnTo>
                    <a:pt x="15621" y="29705"/>
                  </a:lnTo>
                  <a:lnTo>
                    <a:pt x="51661" y="3885"/>
                  </a:lnTo>
                  <a:lnTo>
                    <a:pt x="71196" y="0"/>
                  </a:lnTo>
                  <a:lnTo>
                    <a:pt x="1219199" y="0"/>
                  </a:lnTo>
                  <a:lnTo>
                    <a:pt x="1219199" y="533399"/>
                  </a:lnTo>
                  <a:close/>
                </a:path>
              </a:pathLst>
            </a:custGeom>
            <a:solidFill>
              <a:srgbClr val="DFE7FF"/>
            </a:solidFill>
          </p:spPr>
          <p:txBody>
            <a:bodyPr wrap="square" lIns="0" tIns="0" rIns="0" bIns="0" rtlCol="0"/>
            <a:lstStyle/>
            <a:p>
              <a:endParaRPr/>
            </a:p>
          </p:txBody>
        </p:sp>
        <p:pic>
          <p:nvPicPr>
            <p:cNvPr id="13" name="object 13"/>
            <p:cNvPicPr/>
            <p:nvPr/>
          </p:nvPicPr>
          <p:blipFill>
            <a:blip r:embed="rId5" cstate="print"/>
            <a:stretch>
              <a:fillRect/>
            </a:stretch>
          </p:blipFill>
          <p:spPr>
            <a:xfrm>
              <a:off x="1038224" y="2362199"/>
              <a:ext cx="128587" cy="171449"/>
            </a:xfrm>
            <a:prstGeom prst="rect">
              <a:avLst/>
            </a:prstGeom>
          </p:spPr>
        </p:pic>
      </p:grpSp>
      <p:sp>
        <p:nvSpPr>
          <p:cNvPr id="14" name="object 14"/>
          <p:cNvSpPr txBox="1"/>
          <p:nvPr/>
        </p:nvSpPr>
        <p:spPr>
          <a:xfrm>
            <a:off x="687127" y="1963023"/>
            <a:ext cx="4453255" cy="203835"/>
          </a:xfrm>
          <a:prstGeom prst="rect">
            <a:avLst/>
          </a:prstGeom>
        </p:spPr>
        <p:txBody>
          <a:bodyPr vert="horz" wrap="square" lIns="0" tIns="14604" rIns="0" bIns="0" rtlCol="0">
            <a:spAutoFit/>
          </a:bodyPr>
          <a:lstStyle/>
          <a:p>
            <a:pPr marL="12700">
              <a:lnSpc>
                <a:spcPct val="100000"/>
              </a:lnSpc>
              <a:spcBef>
                <a:spcPts val="114"/>
              </a:spcBef>
            </a:pPr>
            <a:r>
              <a:rPr sz="1150" spc="-90" dirty="0">
                <a:solidFill>
                  <a:srgbClr val="4A5462"/>
                </a:solidFill>
                <a:latin typeface="Arial"/>
                <a:cs typeface="Arial"/>
              </a:rPr>
              <a:t>Each</a:t>
            </a:r>
            <a:r>
              <a:rPr sz="1150" spc="-35" dirty="0">
                <a:solidFill>
                  <a:srgbClr val="4A5462"/>
                </a:solidFill>
                <a:latin typeface="Arial"/>
                <a:cs typeface="Arial"/>
              </a:rPr>
              <a:t> </a:t>
            </a:r>
            <a:r>
              <a:rPr sz="1150" spc="-60" dirty="0">
                <a:solidFill>
                  <a:srgbClr val="4A5462"/>
                </a:solidFill>
                <a:latin typeface="Arial"/>
                <a:cs typeface="Arial"/>
              </a:rPr>
              <a:t>screen</a:t>
            </a:r>
            <a:r>
              <a:rPr sz="1150" spc="-30" dirty="0">
                <a:solidFill>
                  <a:srgbClr val="4A5462"/>
                </a:solidFill>
                <a:latin typeface="Arial"/>
                <a:cs typeface="Arial"/>
              </a:rPr>
              <a:t> </a:t>
            </a:r>
            <a:r>
              <a:rPr sz="1150" spc="-70" dirty="0">
                <a:solidFill>
                  <a:srgbClr val="4A5462"/>
                </a:solidFill>
                <a:latin typeface="Arial"/>
                <a:cs typeface="Arial"/>
              </a:rPr>
              <a:t>has</a:t>
            </a:r>
            <a:r>
              <a:rPr sz="1150" spc="-30" dirty="0">
                <a:solidFill>
                  <a:srgbClr val="4A5462"/>
                </a:solidFill>
                <a:latin typeface="Arial"/>
                <a:cs typeface="Arial"/>
              </a:rPr>
              <a:t> </a:t>
            </a:r>
            <a:r>
              <a:rPr sz="1150" spc="-85" dirty="0">
                <a:solidFill>
                  <a:srgbClr val="4A5462"/>
                </a:solidFill>
                <a:latin typeface="Arial"/>
                <a:cs typeface="Arial"/>
              </a:rPr>
              <a:t>a</a:t>
            </a:r>
            <a:r>
              <a:rPr sz="1150" spc="-30" dirty="0">
                <a:solidFill>
                  <a:srgbClr val="4A5462"/>
                </a:solidFill>
                <a:latin typeface="Arial"/>
                <a:cs typeface="Arial"/>
              </a:rPr>
              <a:t> </a:t>
            </a:r>
            <a:r>
              <a:rPr sz="1150" spc="-55" dirty="0">
                <a:solidFill>
                  <a:srgbClr val="4A5462"/>
                </a:solidFill>
                <a:latin typeface="Arial"/>
                <a:cs typeface="Arial"/>
              </a:rPr>
              <a:t>corresponding</a:t>
            </a:r>
            <a:r>
              <a:rPr sz="1150" spc="-30" dirty="0">
                <a:solidFill>
                  <a:srgbClr val="4A5462"/>
                </a:solidFill>
                <a:latin typeface="Arial"/>
                <a:cs typeface="Arial"/>
              </a:rPr>
              <a:t> </a:t>
            </a:r>
            <a:r>
              <a:rPr sz="1150" spc="-40" dirty="0">
                <a:solidFill>
                  <a:srgbClr val="4A5462"/>
                </a:solidFill>
                <a:latin typeface="Arial"/>
                <a:cs typeface="Arial"/>
              </a:rPr>
              <a:t>controller</a:t>
            </a:r>
            <a:r>
              <a:rPr sz="1150" spc="-30" dirty="0">
                <a:solidFill>
                  <a:srgbClr val="4A5462"/>
                </a:solidFill>
                <a:latin typeface="Arial"/>
                <a:cs typeface="Arial"/>
              </a:rPr>
              <a:t> </a:t>
            </a:r>
            <a:r>
              <a:rPr sz="1150" spc="-40" dirty="0">
                <a:solidFill>
                  <a:srgbClr val="4A5462"/>
                </a:solidFill>
                <a:latin typeface="Arial"/>
                <a:cs typeface="Arial"/>
              </a:rPr>
              <a:t>class</a:t>
            </a:r>
            <a:r>
              <a:rPr sz="1150" spc="-30" dirty="0">
                <a:solidFill>
                  <a:srgbClr val="4A5462"/>
                </a:solidFill>
                <a:latin typeface="Arial"/>
                <a:cs typeface="Arial"/>
              </a:rPr>
              <a:t> </a:t>
            </a:r>
            <a:r>
              <a:rPr sz="1150" spc="-25" dirty="0">
                <a:solidFill>
                  <a:srgbClr val="4A5462"/>
                </a:solidFill>
                <a:latin typeface="Arial"/>
                <a:cs typeface="Arial"/>
              </a:rPr>
              <a:t>with</a:t>
            </a:r>
            <a:r>
              <a:rPr sz="1150" spc="-30" dirty="0">
                <a:solidFill>
                  <a:srgbClr val="4A5462"/>
                </a:solidFill>
                <a:latin typeface="Arial"/>
                <a:cs typeface="Arial"/>
              </a:rPr>
              <a:t> </a:t>
            </a:r>
            <a:r>
              <a:rPr sz="1150" spc="-340" dirty="0">
                <a:solidFill>
                  <a:srgbClr val="4A5462"/>
                </a:solidFill>
                <a:latin typeface="Arial"/>
                <a:cs typeface="Arial"/>
              </a:rPr>
              <a:t>@</a:t>
            </a:r>
            <a:r>
              <a:rPr sz="1150" spc="-204" dirty="0">
                <a:solidFill>
                  <a:srgbClr val="4A5462"/>
                </a:solidFill>
                <a:latin typeface="Arial"/>
                <a:cs typeface="Arial"/>
              </a:rPr>
              <a:t> </a:t>
            </a:r>
            <a:r>
              <a:rPr sz="1150" spc="-95" dirty="0">
                <a:solidFill>
                  <a:srgbClr val="4A5462"/>
                </a:solidFill>
                <a:latin typeface="Arial"/>
                <a:cs typeface="Arial"/>
              </a:rPr>
              <a:t>FXML</a:t>
            </a:r>
            <a:r>
              <a:rPr sz="1150" spc="-30" dirty="0">
                <a:solidFill>
                  <a:srgbClr val="4A5462"/>
                </a:solidFill>
                <a:latin typeface="Arial"/>
                <a:cs typeface="Arial"/>
              </a:rPr>
              <a:t> </a:t>
            </a:r>
            <a:r>
              <a:rPr sz="1150" spc="-10" dirty="0">
                <a:solidFill>
                  <a:srgbClr val="4A5462"/>
                </a:solidFill>
                <a:latin typeface="Arial"/>
                <a:cs typeface="Arial"/>
              </a:rPr>
              <a:t>annotations</a:t>
            </a:r>
            <a:endParaRPr sz="1150">
              <a:latin typeface="Arial"/>
              <a:cs typeface="Arial"/>
            </a:endParaRPr>
          </a:p>
        </p:txBody>
      </p:sp>
      <p:sp>
        <p:nvSpPr>
          <p:cNvPr id="15" name="object 15"/>
          <p:cNvSpPr txBox="1"/>
          <p:nvPr/>
        </p:nvSpPr>
        <p:spPr>
          <a:xfrm>
            <a:off x="749151" y="2561061"/>
            <a:ext cx="711200" cy="183515"/>
          </a:xfrm>
          <a:prstGeom prst="rect">
            <a:avLst/>
          </a:prstGeom>
        </p:spPr>
        <p:txBody>
          <a:bodyPr vert="horz" wrap="square" lIns="0" tIns="17145" rIns="0" bIns="0" rtlCol="0">
            <a:spAutoFit/>
          </a:bodyPr>
          <a:lstStyle/>
          <a:p>
            <a:pPr marL="12700">
              <a:lnSpc>
                <a:spcPct val="100000"/>
              </a:lnSpc>
              <a:spcBef>
                <a:spcPts val="135"/>
              </a:spcBef>
            </a:pPr>
            <a:r>
              <a:rPr sz="1000" spc="-65" dirty="0">
                <a:latin typeface="Lucida Console"/>
                <a:cs typeface="Lucida Console"/>
              </a:rPr>
              <a:t>Login.fxml</a:t>
            </a:r>
            <a:endParaRPr sz="1000">
              <a:latin typeface="Lucida Console"/>
              <a:cs typeface="Lucida Console"/>
            </a:endParaRPr>
          </a:p>
        </p:txBody>
      </p:sp>
      <p:grpSp>
        <p:nvGrpSpPr>
          <p:cNvPr id="16" name="object 16"/>
          <p:cNvGrpSpPr/>
          <p:nvPr/>
        </p:nvGrpSpPr>
        <p:grpSpPr>
          <a:xfrm>
            <a:off x="4190999" y="2285999"/>
            <a:ext cx="1524000" cy="533400"/>
            <a:chOff x="4190999" y="2285999"/>
            <a:chExt cx="1524000" cy="533400"/>
          </a:xfrm>
        </p:grpSpPr>
        <p:sp>
          <p:nvSpPr>
            <p:cNvPr id="17" name="object 17"/>
            <p:cNvSpPr/>
            <p:nvPr/>
          </p:nvSpPr>
          <p:spPr>
            <a:xfrm>
              <a:off x="4190999" y="2285999"/>
              <a:ext cx="1524000" cy="533400"/>
            </a:xfrm>
            <a:custGeom>
              <a:avLst/>
              <a:gdLst/>
              <a:ahLst/>
              <a:cxnLst/>
              <a:rect l="l" t="t" r="r" b="b"/>
              <a:pathLst>
                <a:path w="1524000" h="533400">
                  <a:moveTo>
                    <a:pt x="1452803" y="533399"/>
                  </a:moveTo>
                  <a:lnTo>
                    <a:pt x="0" y="533399"/>
                  </a:lnTo>
                  <a:lnTo>
                    <a:pt x="0" y="0"/>
                  </a:lnTo>
                  <a:lnTo>
                    <a:pt x="1452803" y="0"/>
                  </a:lnTo>
                  <a:lnTo>
                    <a:pt x="1457757" y="488"/>
                  </a:lnTo>
                  <a:lnTo>
                    <a:pt x="1494293" y="15621"/>
                  </a:lnTo>
                  <a:lnTo>
                    <a:pt x="1520113" y="51661"/>
                  </a:lnTo>
                  <a:lnTo>
                    <a:pt x="1523999" y="71196"/>
                  </a:lnTo>
                  <a:lnTo>
                    <a:pt x="1523999" y="462203"/>
                  </a:lnTo>
                  <a:lnTo>
                    <a:pt x="1508377" y="503694"/>
                  </a:lnTo>
                  <a:lnTo>
                    <a:pt x="1472336" y="529513"/>
                  </a:lnTo>
                  <a:lnTo>
                    <a:pt x="1452803" y="533399"/>
                  </a:lnTo>
                  <a:close/>
                </a:path>
              </a:pathLst>
            </a:custGeom>
            <a:solidFill>
              <a:srgbClr val="ECE8FE"/>
            </a:solidFill>
          </p:spPr>
          <p:txBody>
            <a:bodyPr wrap="square" lIns="0" tIns="0" rIns="0" bIns="0" rtlCol="0"/>
            <a:lstStyle/>
            <a:p>
              <a:endParaRPr/>
            </a:p>
          </p:txBody>
        </p:sp>
        <p:pic>
          <p:nvPicPr>
            <p:cNvPr id="18" name="object 18"/>
            <p:cNvPicPr/>
            <p:nvPr/>
          </p:nvPicPr>
          <p:blipFill>
            <a:blip r:embed="rId6" cstate="print"/>
            <a:stretch>
              <a:fillRect/>
            </a:stretch>
          </p:blipFill>
          <p:spPr>
            <a:xfrm>
              <a:off x="4847209" y="2360988"/>
              <a:ext cx="211580" cy="170062"/>
            </a:xfrm>
            <a:prstGeom prst="rect">
              <a:avLst/>
            </a:prstGeom>
          </p:spPr>
        </p:pic>
      </p:grpSp>
      <p:sp>
        <p:nvSpPr>
          <p:cNvPr id="19" name="object 19"/>
          <p:cNvSpPr txBox="1"/>
          <p:nvPr/>
        </p:nvSpPr>
        <p:spPr>
          <a:xfrm>
            <a:off x="4254500" y="2561061"/>
            <a:ext cx="1397635" cy="183515"/>
          </a:xfrm>
          <a:prstGeom prst="rect">
            <a:avLst/>
          </a:prstGeom>
        </p:spPr>
        <p:txBody>
          <a:bodyPr vert="horz" wrap="square" lIns="0" tIns="17145" rIns="0" bIns="0" rtlCol="0">
            <a:spAutoFit/>
          </a:bodyPr>
          <a:lstStyle/>
          <a:p>
            <a:pPr marL="12700">
              <a:lnSpc>
                <a:spcPct val="100000"/>
              </a:lnSpc>
              <a:spcBef>
                <a:spcPts val="135"/>
              </a:spcBef>
            </a:pPr>
            <a:r>
              <a:rPr sz="1000" spc="-65" dirty="0">
                <a:latin typeface="Lucida Console"/>
                <a:cs typeface="Lucida Console"/>
              </a:rPr>
              <a:t>LoginController.java</a:t>
            </a:r>
            <a:endParaRPr sz="1000">
              <a:latin typeface="Lucida Console"/>
              <a:cs typeface="Lucida Console"/>
            </a:endParaRPr>
          </a:p>
        </p:txBody>
      </p:sp>
      <p:sp>
        <p:nvSpPr>
          <p:cNvPr id="20" name="object 20"/>
          <p:cNvSpPr txBox="1"/>
          <p:nvPr/>
        </p:nvSpPr>
        <p:spPr>
          <a:xfrm>
            <a:off x="482600" y="2898128"/>
            <a:ext cx="1298575" cy="190500"/>
          </a:xfrm>
          <a:prstGeom prst="rect">
            <a:avLst/>
          </a:prstGeom>
        </p:spPr>
        <p:txBody>
          <a:bodyPr vert="horz" wrap="square" lIns="0" tIns="16510" rIns="0" bIns="0" rtlCol="0">
            <a:spAutoFit/>
          </a:bodyPr>
          <a:lstStyle/>
          <a:p>
            <a:pPr marL="12700">
              <a:lnSpc>
                <a:spcPct val="100000"/>
              </a:lnSpc>
              <a:spcBef>
                <a:spcPts val="130"/>
              </a:spcBef>
            </a:pPr>
            <a:r>
              <a:rPr sz="1050" spc="-130" dirty="0">
                <a:solidFill>
                  <a:srgbClr val="6A7280"/>
                </a:solidFill>
                <a:latin typeface="Arial"/>
                <a:cs typeface="Arial"/>
              </a:rPr>
              <a:t>FXML</a:t>
            </a:r>
            <a:r>
              <a:rPr sz="1050" spc="-35" dirty="0">
                <a:solidFill>
                  <a:srgbClr val="6A7280"/>
                </a:solidFill>
                <a:latin typeface="Arial"/>
                <a:cs typeface="Arial"/>
              </a:rPr>
              <a:t> </a:t>
            </a:r>
            <a:r>
              <a:rPr sz="1050" spc="-55" dirty="0">
                <a:solidFill>
                  <a:srgbClr val="6A7280"/>
                </a:solidFill>
                <a:latin typeface="Arial"/>
                <a:cs typeface="Arial"/>
              </a:rPr>
              <a:t>with</a:t>
            </a:r>
            <a:r>
              <a:rPr sz="1050" spc="-35" dirty="0">
                <a:solidFill>
                  <a:srgbClr val="6A7280"/>
                </a:solidFill>
                <a:latin typeface="Arial"/>
                <a:cs typeface="Arial"/>
              </a:rPr>
              <a:t> </a:t>
            </a:r>
            <a:r>
              <a:rPr sz="1050" spc="-110" dirty="0">
                <a:solidFill>
                  <a:srgbClr val="6A7280"/>
                </a:solidFill>
                <a:latin typeface="Arial"/>
                <a:cs typeface="Arial"/>
              </a:rPr>
              <a:t>Event</a:t>
            </a:r>
            <a:r>
              <a:rPr sz="1050" spc="-35" dirty="0">
                <a:solidFill>
                  <a:srgbClr val="6A7280"/>
                </a:solidFill>
                <a:latin typeface="Arial"/>
                <a:cs typeface="Arial"/>
              </a:rPr>
              <a:t> </a:t>
            </a:r>
            <a:r>
              <a:rPr sz="1050" spc="-75" dirty="0">
                <a:solidFill>
                  <a:srgbClr val="6A7280"/>
                </a:solidFill>
                <a:latin typeface="Arial"/>
                <a:cs typeface="Arial"/>
              </a:rPr>
              <a:t>Handler</a:t>
            </a:r>
            <a:endParaRPr sz="1050">
              <a:latin typeface="Arial"/>
              <a:cs typeface="Arial"/>
            </a:endParaRPr>
          </a:p>
        </p:txBody>
      </p:sp>
      <p:sp>
        <p:nvSpPr>
          <p:cNvPr id="21" name="object 21"/>
          <p:cNvSpPr txBox="1"/>
          <p:nvPr/>
        </p:nvSpPr>
        <p:spPr>
          <a:xfrm>
            <a:off x="558800" y="3171292"/>
            <a:ext cx="1877695" cy="334645"/>
          </a:xfrm>
          <a:prstGeom prst="rect">
            <a:avLst/>
          </a:prstGeom>
        </p:spPr>
        <p:txBody>
          <a:bodyPr vert="horz" wrap="square" lIns="0" tIns="16510" rIns="0" bIns="0" rtlCol="0">
            <a:spAutoFit/>
          </a:bodyPr>
          <a:lstStyle/>
          <a:p>
            <a:pPr marL="149860" marR="5080" indent="-137160">
              <a:lnSpc>
                <a:spcPct val="100000"/>
              </a:lnSpc>
              <a:spcBef>
                <a:spcPts val="130"/>
              </a:spcBef>
            </a:pPr>
            <a:r>
              <a:rPr sz="850" spc="-50" dirty="0">
                <a:solidFill>
                  <a:srgbClr val="3B81F5"/>
                </a:solidFill>
                <a:latin typeface="Courier New"/>
                <a:cs typeface="Courier New"/>
              </a:rPr>
              <a:t>&lt;</a:t>
            </a:r>
            <a:r>
              <a:rPr sz="1000" spc="-50" dirty="0">
                <a:solidFill>
                  <a:srgbClr val="3B81F5"/>
                </a:solidFill>
                <a:latin typeface="Lucida Console"/>
                <a:cs typeface="Lucida Console"/>
              </a:rPr>
              <a:t>Button</a:t>
            </a:r>
            <a:r>
              <a:rPr sz="1000" spc="-55" dirty="0">
                <a:solidFill>
                  <a:srgbClr val="3B81F5"/>
                </a:solidFill>
                <a:latin typeface="Lucida Console"/>
                <a:cs typeface="Lucida Console"/>
              </a:rPr>
              <a:t> </a:t>
            </a:r>
            <a:r>
              <a:rPr sz="1000" spc="-60" dirty="0">
                <a:latin typeface="Lucida Console"/>
                <a:cs typeface="Lucida Console"/>
              </a:rPr>
              <a:t>text=</a:t>
            </a:r>
            <a:r>
              <a:rPr sz="1000" spc="-60" dirty="0">
                <a:solidFill>
                  <a:srgbClr val="0FB981"/>
                </a:solidFill>
                <a:latin typeface="Lucida Console"/>
                <a:cs typeface="Lucida Console"/>
              </a:rPr>
              <a:t>"Sign</a:t>
            </a:r>
            <a:r>
              <a:rPr sz="1000" spc="-55" dirty="0">
                <a:solidFill>
                  <a:srgbClr val="0FB981"/>
                </a:solidFill>
                <a:latin typeface="Lucida Console"/>
                <a:cs typeface="Lucida Console"/>
              </a:rPr>
              <a:t> </a:t>
            </a:r>
            <a:r>
              <a:rPr sz="1000" spc="-25" dirty="0">
                <a:solidFill>
                  <a:srgbClr val="0FB981"/>
                </a:solidFill>
                <a:latin typeface="Lucida Console"/>
                <a:cs typeface="Lucida Console"/>
              </a:rPr>
              <a:t>In" </a:t>
            </a:r>
            <a:r>
              <a:rPr sz="1000" spc="-65" dirty="0">
                <a:latin typeface="Lucida Console"/>
                <a:cs typeface="Lucida Console"/>
              </a:rPr>
              <a:t>onAction=</a:t>
            </a:r>
            <a:r>
              <a:rPr sz="1000" spc="-65" dirty="0">
                <a:solidFill>
                  <a:srgbClr val="0FB981"/>
                </a:solidFill>
                <a:latin typeface="Lucida Console"/>
                <a:cs typeface="Lucida Console"/>
              </a:rPr>
              <a:t>"#handleLogin"</a:t>
            </a:r>
            <a:r>
              <a:rPr sz="1000" spc="40" dirty="0">
                <a:solidFill>
                  <a:srgbClr val="0FB981"/>
                </a:solidFill>
                <a:latin typeface="Lucida Console"/>
                <a:cs typeface="Lucida Console"/>
              </a:rPr>
              <a:t> </a:t>
            </a:r>
            <a:r>
              <a:rPr sz="1000" spc="-90" dirty="0">
                <a:solidFill>
                  <a:srgbClr val="3B81F5"/>
                </a:solidFill>
                <a:latin typeface="Lucida Console"/>
                <a:cs typeface="Lucida Console"/>
              </a:rPr>
              <a:t>&gt;</a:t>
            </a:r>
            <a:endParaRPr sz="1000">
              <a:latin typeface="Lucida Console"/>
              <a:cs typeface="Lucida Console"/>
            </a:endParaRPr>
          </a:p>
        </p:txBody>
      </p:sp>
      <p:sp>
        <p:nvSpPr>
          <p:cNvPr id="22" name="object 22"/>
          <p:cNvSpPr txBox="1"/>
          <p:nvPr/>
        </p:nvSpPr>
        <p:spPr>
          <a:xfrm>
            <a:off x="482600" y="3660128"/>
            <a:ext cx="1193165" cy="190500"/>
          </a:xfrm>
          <a:prstGeom prst="rect">
            <a:avLst/>
          </a:prstGeom>
        </p:spPr>
        <p:txBody>
          <a:bodyPr vert="horz" wrap="square" lIns="0" tIns="16510" rIns="0" bIns="0" rtlCol="0">
            <a:spAutoFit/>
          </a:bodyPr>
          <a:lstStyle/>
          <a:p>
            <a:pPr marL="12700">
              <a:lnSpc>
                <a:spcPct val="100000"/>
              </a:lnSpc>
              <a:spcBef>
                <a:spcPts val="130"/>
              </a:spcBef>
            </a:pPr>
            <a:r>
              <a:rPr sz="1050" spc="-75" dirty="0">
                <a:solidFill>
                  <a:srgbClr val="6A7280"/>
                </a:solidFill>
                <a:latin typeface="Arial"/>
                <a:cs typeface="Arial"/>
              </a:rPr>
              <a:t>Controller</a:t>
            </a:r>
            <a:r>
              <a:rPr sz="1050" spc="-25" dirty="0">
                <a:solidFill>
                  <a:srgbClr val="6A7280"/>
                </a:solidFill>
                <a:latin typeface="Arial"/>
                <a:cs typeface="Arial"/>
              </a:rPr>
              <a:t> </a:t>
            </a:r>
            <a:r>
              <a:rPr sz="1050" spc="-55" dirty="0">
                <a:solidFill>
                  <a:srgbClr val="6A7280"/>
                </a:solidFill>
                <a:latin typeface="Arial"/>
                <a:cs typeface="Arial"/>
              </a:rPr>
              <a:t>with</a:t>
            </a:r>
            <a:r>
              <a:rPr sz="1050" spc="-20" dirty="0">
                <a:solidFill>
                  <a:srgbClr val="6A7280"/>
                </a:solidFill>
                <a:latin typeface="Arial"/>
                <a:cs typeface="Arial"/>
              </a:rPr>
              <a:t> </a:t>
            </a:r>
            <a:r>
              <a:rPr sz="1050" spc="-355" dirty="0">
                <a:solidFill>
                  <a:srgbClr val="6A7280"/>
                </a:solidFill>
                <a:latin typeface="Arial"/>
                <a:cs typeface="Arial"/>
              </a:rPr>
              <a:t>@</a:t>
            </a:r>
            <a:r>
              <a:rPr sz="1050" spc="-180" dirty="0">
                <a:solidFill>
                  <a:srgbClr val="6A7280"/>
                </a:solidFill>
                <a:latin typeface="Arial"/>
                <a:cs typeface="Arial"/>
              </a:rPr>
              <a:t> </a:t>
            </a:r>
            <a:r>
              <a:rPr sz="1050" spc="-105" dirty="0">
                <a:solidFill>
                  <a:srgbClr val="6A7280"/>
                </a:solidFill>
                <a:latin typeface="Arial"/>
                <a:cs typeface="Arial"/>
              </a:rPr>
              <a:t>FXML</a:t>
            </a:r>
            <a:endParaRPr sz="1050">
              <a:latin typeface="Arial"/>
              <a:cs typeface="Arial"/>
            </a:endParaRPr>
          </a:p>
        </p:txBody>
      </p:sp>
      <p:sp>
        <p:nvSpPr>
          <p:cNvPr id="23" name="object 23"/>
          <p:cNvSpPr txBox="1"/>
          <p:nvPr/>
        </p:nvSpPr>
        <p:spPr>
          <a:xfrm>
            <a:off x="558800" y="3938155"/>
            <a:ext cx="2220595" cy="330200"/>
          </a:xfrm>
          <a:prstGeom prst="rect">
            <a:avLst/>
          </a:prstGeom>
        </p:spPr>
        <p:txBody>
          <a:bodyPr vert="horz" wrap="square" lIns="0" tIns="11430" rIns="0" bIns="0" rtlCol="0">
            <a:spAutoFit/>
          </a:bodyPr>
          <a:lstStyle/>
          <a:p>
            <a:pPr marL="12700">
              <a:lnSpc>
                <a:spcPct val="100000"/>
              </a:lnSpc>
              <a:spcBef>
                <a:spcPts val="90"/>
              </a:spcBef>
            </a:pPr>
            <a:r>
              <a:rPr sz="1000" spc="-10" dirty="0">
                <a:solidFill>
                  <a:srgbClr val="8B5CF5"/>
                </a:solidFill>
                <a:latin typeface="Lucida Console"/>
                <a:cs typeface="Lucida Console"/>
              </a:rPr>
              <a:t>@</a:t>
            </a:r>
            <a:r>
              <a:rPr sz="950" spc="-10" dirty="0">
                <a:solidFill>
                  <a:srgbClr val="8B5CF5"/>
                </a:solidFill>
                <a:latin typeface="Lucida Console"/>
                <a:cs typeface="Lucida Console"/>
              </a:rPr>
              <a:t>FXML</a:t>
            </a:r>
            <a:endParaRPr sz="950">
              <a:latin typeface="Lucida Console"/>
              <a:cs typeface="Lucida Console"/>
            </a:endParaRPr>
          </a:p>
          <a:p>
            <a:pPr marL="12700">
              <a:lnSpc>
                <a:spcPct val="100000"/>
              </a:lnSpc>
            </a:pPr>
            <a:r>
              <a:rPr sz="1000" spc="-65" dirty="0">
                <a:solidFill>
                  <a:srgbClr val="3B81F5"/>
                </a:solidFill>
                <a:latin typeface="Lucida Console"/>
                <a:cs typeface="Lucida Console"/>
              </a:rPr>
              <a:t>private</a:t>
            </a:r>
            <a:r>
              <a:rPr sz="1000" spc="-50" dirty="0">
                <a:solidFill>
                  <a:srgbClr val="3B81F5"/>
                </a:solidFill>
                <a:latin typeface="Lucida Console"/>
                <a:cs typeface="Lucida Console"/>
              </a:rPr>
              <a:t> </a:t>
            </a:r>
            <a:r>
              <a:rPr sz="1000" spc="-60" dirty="0">
                <a:latin typeface="Lucida Console"/>
                <a:cs typeface="Lucida Console"/>
              </a:rPr>
              <a:t>TextField</a:t>
            </a:r>
            <a:r>
              <a:rPr sz="1000" spc="-45" dirty="0">
                <a:latin typeface="Lucida Console"/>
                <a:cs typeface="Lucida Console"/>
              </a:rPr>
              <a:t> </a:t>
            </a:r>
            <a:r>
              <a:rPr sz="1000" spc="-65" dirty="0">
                <a:latin typeface="Lucida Console"/>
                <a:cs typeface="Lucida Console"/>
              </a:rPr>
              <a:t>usernameField;</a:t>
            </a:r>
            <a:endParaRPr sz="1000">
              <a:latin typeface="Lucida Console"/>
              <a:cs typeface="Lucida Console"/>
            </a:endParaRPr>
          </a:p>
        </p:txBody>
      </p:sp>
      <p:sp>
        <p:nvSpPr>
          <p:cNvPr id="24" name="object 24"/>
          <p:cNvSpPr txBox="1"/>
          <p:nvPr/>
        </p:nvSpPr>
        <p:spPr>
          <a:xfrm>
            <a:off x="558800" y="4395355"/>
            <a:ext cx="3043555" cy="787400"/>
          </a:xfrm>
          <a:prstGeom prst="rect">
            <a:avLst/>
          </a:prstGeom>
        </p:spPr>
        <p:txBody>
          <a:bodyPr vert="horz" wrap="square" lIns="0" tIns="11430" rIns="0" bIns="0" rtlCol="0">
            <a:spAutoFit/>
          </a:bodyPr>
          <a:lstStyle/>
          <a:p>
            <a:pPr marL="12700">
              <a:lnSpc>
                <a:spcPct val="100000"/>
              </a:lnSpc>
              <a:spcBef>
                <a:spcPts val="90"/>
              </a:spcBef>
            </a:pPr>
            <a:r>
              <a:rPr sz="1000" spc="-10" dirty="0">
                <a:solidFill>
                  <a:srgbClr val="8B5CF5"/>
                </a:solidFill>
                <a:latin typeface="Lucida Console"/>
                <a:cs typeface="Lucida Console"/>
              </a:rPr>
              <a:t>@</a:t>
            </a:r>
            <a:r>
              <a:rPr sz="950" spc="-10" dirty="0">
                <a:solidFill>
                  <a:srgbClr val="8B5CF5"/>
                </a:solidFill>
                <a:latin typeface="Lucida Console"/>
                <a:cs typeface="Lucida Console"/>
              </a:rPr>
              <a:t>FXML</a:t>
            </a:r>
            <a:endParaRPr sz="950">
              <a:latin typeface="Lucida Console"/>
              <a:cs typeface="Lucida Console"/>
            </a:endParaRPr>
          </a:p>
          <a:p>
            <a:pPr marL="12700">
              <a:lnSpc>
                <a:spcPct val="100000"/>
              </a:lnSpc>
            </a:pPr>
            <a:r>
              <a:rPr sz="1000" spc="-65" dirty="0">
                <a:solidFill>
                  <a:srgbClr val="3B81F5"/>
                </a:solidFill>
                <a:latin typeface="Lucida Console"/>
                <a:cs typeface="Lucida Console"/>
              </a:rPr>
              <a:t>private</a:t>
            </a:r>
            <a:r>
              <a:rPr sz="1000" spc="-60" dirty="0">
                <a:solidFill>
                  <a:srgbClr val="3B81F5"/>
                </a:solidFill>
                <a:latin typeface="Lucida Console"/>
                <a:cs typeface="Lucida Console"/>
              </a:rPr>
              <a:t> </a:t>
            </a:r>
            <a:r>
              <a:rPr sz="1000" spc="-55" dirty="0">
                <a:solidFill>
                  <a:srgbClr val="3B81F5"/>
                </a:solidFill>
                <a:latin typeface="Lucida Console"/>
                <a:cs typeface="Lucida Console"/>
              </a:rPr>
              <a:t>void</a:t>
            </a:r>
            <a:r>
              <a:rPr sz="1000" spc="-60" dirty="0">
                <a:solidFill>
                  <a:srgbClr val="3B81F5"/>
                </a:solidFill>
                <a:latin typeface="Lucida Console"/>
                <a:cs typeface="Lucida Console"/>
              </a:rPr>
              <a:t> </a:t>
            </a:r>
            <a:r>
              <a:rPr sz="1000" spc="-60" dirty="0">
                <a:latin typeface="Lucida Console"/>
                <a:cs typeface="Lucida Console"/>
              </a:rPr>
              <a:t>handleLogin() </a:t>
            </a:r>
            <a:r>
              <a:rPr sz="1000" spc="-50" dirty="0">
                <a:latin typeface="Lucida Console"/>
                <a:cs typeface="Lucida Console"/>
              </a:rPr>
              <a:t>{</a:t>
            </a:r>
            <a:endParaRPr sz="1000">
              <a:latin typeface="Lucida Console"/>
              <a:cs typeface="Lucida Console"/>
            </a:endParaRPr>
          </a:p>
          <a:p>
            <a:pPr marL="149860">
              <a:lnSpc>
                <a:spcPct val="100000"/>
              </a:lnSpc>
            </a:pPr>
            <a:r>
              <a:rPr sz="1000" spc="-55" dirty="0">
                <a:solidFill>
                  <a:srgbClr val="3B81F5"/>
                </a:solidFill>
                <a:latin typeface="Lucida Console"/>
                <a:cs typeface="Lucida Console"/>
              </a:rPr>
              <a:t>String</a:t>
            </a:r>
            <a:r>
              <a:rPr sz="1000" spc="-95" dirty="0">
                <a:solidFill>
                  <a:srgbClr val="3B81F5"/>
                </a:solidFill>
                <a:latin typeface="Lucida Console"/>
                <a:cs typeface="Lucida Console"/>
              </a:rPr>
              <a:t> </a:t>
            </a:r>
            <a:r>
              <a:rPr sz="1000" spc="-65" dirty="0">
                <a:latin typeface="Lucida Console"/>
                <a:cs typeface="Lucida Console"/>
              </a:rPr>
              <a:t>username</a:t>
            </a:r>
            <a:r>
              <a:rPr sz="1000" spc="-80" dirty="0">
                <a:latin typeface="Lucida Console"/>
                <a:cs typeface="Lucida Console"/>
              </a:rPr>
              <a:t> </a:t>
            </a:r>
            <a:r>
              <a:rPr sz="1000" dirty="0">
                <a:latin typeface="Lucida Console"/>
                <a:cs typeface="Lucida Console"/>
              </a:rPr>
              <a:t>=</a:t>
            </a:r>
            <a:r>
              <a:rPr sz="1000" spc="-80" dirty="0">
                <a:latin typeface="Lucida Console"/>
                <a:cs typeface="Lucida Console"/>
              </a:rPr>
              <a:t> </a:t>
            </a:r>
            <a:r>
              <a:rPr sz="1000" spc="-65" dirty="0">
                <a:latin typeface="Lucida Console"/>
                <a:cs typeface="Lucida Console"/>
              </a:rPr>
              <a:t>usernameField.getText();</a:t>
            </a:r>
            <a:endParaRPr sz="1000">
              <a:latin typeface="Lucida Console"/>
              <a:cs typeface="Lucida Console"/>
            </a:endParaRPr>
          </a:p>
          <a:p>
            <a:pPr marL="218440">
              <a:lnSpc>
                <a:spcPct val="100000"/>
              </a:lnSpc>
            </a:pPr>
            <a:r>
              <a:rPr sz="1000" dirty="0">
                <a:solidFill>
                  <a:srgbClr val="0FB981"/>
                </a:solidFill>
                <a:latin typeface="Lucida Console"/>
                <a:cs typeface="Lucida Console"/>
              </a:rPr>
              <a:t>/</a:t>
            </a:r>
            <a:r>
              <a:rPr sz="1000" spc="-100" dirty="0">
                <a:solidFill>
                  <a:srgbClr val="0FB981"/>
                </a:solidFill>
                <a:latin typeface="Lucida Console"/>
                <a:cs typeface="Lucida Console"/>
              </a:rPr>
              <a:t> </a:t>
            </a:r>
            <a:r>
              <a:rPr sz="1000" spc="-60" dirty="0">
                <a:solidFill>
                  <a:srgbClr val="0FB981"/>
                </a:solidFill>
                <a:latin typeface="Lucida Console"/>
                <a:cs typeface="Lucida Console"/>
              </a:rPr>
              <a:t>Authenticate</a:t>
            </a:r>
            <a:r>
              <a:rPr sz="1000" spc="-90" dirty="0">
                <a:solidFill>
                  <a:srgbClr val="0FB981"/>
                </a:solidFill>
                <a:latin typeface="Lucida Console"/>
                <a:cs typeface="Lucida Console"/>
              </a:rPr>
              <a:t> </a:t>
            </a:r>
            <a:r>
              <a:rPr sz="1000" spc="-20" dirty="0">
                <a:solidFill>
                  <a:srgbClr val="0FB981"/>
                </a:solidFill>
                <a:latin typeface="Lucida Console"/>
                <a:cs typeface="Lucida Console"/>
              </a:rPr>
              <a:t>user</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p:txBody>
      </p:sp>
      <p:pic>
        <p:nvPicPr>
          <p:cNvPr id="40" name="object 40"/>
          <p:cNvPicPr/>
          <p:nvPr/>
        </p:nvPicPr>
        <p:blipFill>
          <a:blip r:embed="rId7" cstate="print"/>
          <a:stretch>
            <a:fillRect/>
          </a:stretch>
        </p:blipFill>
        <p:spPr>
          <a:xfrm>
            <a:off x="6365787" y="1536092"/>
            <a:ext cx="231985" cy="166054"/>
          </a:xfrm>
          <a:prstGeom prst="rect">
            <a:avLst/>
          </a:prstGeom>
        </p:spPr>
      </p:pic>
      <p:sp>
        <p:nvSpPr>
          <p:cNvPr id="41" name="object 41"/>
          <p:cNvSpPr txBox="1"/>
          <p:nvPr/>
        </p:nvSpPr>
        <p:spPr>
          <a:xfrm>
            <a:off x="6664325" y="1461221"/>
            <a:ext cx="1374140" cy="280035"/>
          </a:xfrm>
          <a:prstGeom prst="rect">
            <a:avLst/>
          </a:prstGeom>
        </p:spPr>
        <p:txBody>
          <a:bodyPr vert="horz" wrap="square" lIns="0" tIns="15240" rIns="0" bIns="0" rtlCol="0">
            <a:spAutoFit/>
          </a:bodyPr>
          <a:lstStyle/>
          <a:p>
            <a:pPr marL="12700">
              <a:lnSpc>
                <a:spcPct val="100000"/>
              </a:lnSpc>
              <a:spcBef>
                <a:spcPts val="120"/>
              </a:spcBef>
            </a:pPr>
            <a:r>
              <a:rPr sz="1650" b="1" spc="-85" dirty="0">
                <a:latin typeface="Roboto"/>
                <a:cs typeface="Roboto"/>
              </a:rPr>
              <a:t>Product</a:t>
            </a:r>
            <a:r>
              <a:rPr sz="1650" b="1" spc="-40" dirty="0">
                <a:latin typeface="Roboto"/>
                <a:cs typeface="Roboto"/>
              </a:rPr>
              <a:t> </a:t>
            </a:r>
            <a:r>
              <a:rPr sz="1650" b="1" spc="-70" dirty="0">
                <a:latin typeface="Roboto"/>
                <a:cs typeface="Roboto"/>
              </a:rPr>
              <a:t>Display</a:t>
            </a:r>
            <a:endParaRPr sz="1650">
              <a:latin typeface="Roboto"/>
              <a:cs typeface="Roboto"/>
            </a:endParaRPr>
          </a:p>
        </p:txBody>
      </p:sp>
      <p:pic>
        <p:nvPicPr>
          <p:cNvPr id="42" name="object 42"/>
          <p:cNvPicPr/>
          <p:nvPr/>
        </p:nvPicPr>
        <p:blipFill>
          <a:blip r:embed="rId8" cstate="print"/>
          <a:stretch>
            <a:fillRect/>
          </a:stretch>
        </p:blipFill>
        <p:spPr>
          <a:xfrm>
            <a:off x="6476999" y="2009774"/>
            <a:ext cx="133349" cy="133349"/>
          </a:xfrm>
          <a:prstGeom prst="rect">
            <a:avLst/>
          </a:prstGeom>
        </p:spPr>
      </p:pic>
      <p:sp>
        <p:nvSpPr>
          <p:cNvPr id="43" name="object 43"/>
          <p:cNvSpPr txBox="1"/>
          <p:nvPr/>
        </p:nvSpPr>
        <p:spPr>
          <a:xfrm>
            <a:off x="6668827" y="1963023"/>
            <a:ext cx="301244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4A5462"/>
                </a:solidFill>
                <a:latin typeface="Arial"/>
                <a:cs typeface="Arial"/>
              </a:rPr>
              <a:t>Dynamically</a:t>
            </a:r>
            <a:r>
              <a:rPr sz="1150" spc="-40" dirty="0">
                <a:solidFill>
                  <a:srgbClr val="4A5462"/>
                </a:solidFill>
                <a:latin typeface="Arial"/>
                <a:cs typeface="Arial"/>
              </a:rPr>
              <a:t> </a:t>
            </a:r>
            <a:r>
              <a:rPr sz="1150" spc="-50" dirty="0">
                <a:solidFill>
                  <a:srgbClr val="4A5462"/>
                </a:solidFill>
                <a:latin typeface="Arial"/>
                <a:cs typeface="Arial"/>
              </a:rPr>
              <a:t>creates</a:t>
            </a:r>
            <a:r>
              <a:rPr sz="1150" spc="-40" dirty="0">
                <a:solidFill>
                  <a:srgbClr val="4A5462"/>
                </a:solidFill>
                <a:latin typeface="Arial"/>
                <a:cs typeface="Arial"/>
              </a:rPr>
              <a:t> </a:t>
            </a:r>
            <a:r>
              <a:rPr sz="1150" spc="-85" dirty="0">
                <a:solidFill>
                  <a:srgbClr val="4A5462"/>
                </a:solidFill>
                <a:latin typeface="Arial"/>
                <a:cs typeface="Arial"/>
              </a:rPr>
              <a:t>VBox</a:t>
            </a:r>
            <a:r>
              <a:rPr sz="1150" spc="-35" dirty="0">
                <a:solidFill>
                  <a:srgbClr val="4A5462"/>
                </a:solidFill>
                <a:latin typeface="Arial"/>
                <a:cs typeface="Arial"/>
              </a:rPr>
              <a:t> </a:t>
            </a:r>
            <a:r>
              <a:rPr sz="1150" spc="-65" dirty="0">
                <a:solidFill>
                  <a:srgbClr val="4A5462"/>
                </a:solidFill>
                <a:latin typeface="Arial"/>
                <a:cs typeface="Arial"/>
              </a:rPr>
              <a:t>"cards"</a:t>
            </a:r>
            <a:r>
              <a:rPr sz="1150" spc="-40" dirty="0">
                <a:solidFill>
                  <a:srgbClr val="4A5462"/>
                </a:solidFill>
                <a:latin typeface="Arial"/>
                <a:cs typeface="Arial"/>
              </a:rPr>
              <a:t> </a:t>
            </a:r>
            <a:r>
              <a:rPr sz="1150" spc="-10" dirty="0">
                <a:solidFill>
                  <a:srgbClr val="4A5462"/>
                </a:solidFill>
                <a:latin typeface="Arial"/>
                <a:cs typeface="Arial"/>
              </a:rPr>
              <a:t>for</a:t>
            </a:r>
            <a:r>
              <a:rPr sz="1150" spc="-40" dirty="0">
                <a:solidFill>
                  <a:srgbClr val="4A5462"/>
                </a:solidFill>
                <a:latin typeface="Arial"/>
                <a:cs typeface="Arial"/>
              </a:rPr>
              <a:t> </a:t>
            </a:r>
            <a:r>
              <a:rPr sz="1150" spc="-70" dirty="0">
                <a:solidFill>
                  <a:srgbClr val="4A5462"/>
                </a:solidFill>
                <a:latin typeface="Arial"/>
                <a:cs typeface="Arial"/>
              </a:rPr>
              <a:t>each</a:t>
            </a:r>
            <a:r>
              <a:rPr sz="1150" spc="-35" dirty="0">
                <a:solidFill>
                  <a:srgbClr val="4A5462"/>
                </a:solidFill>
                <a:latin typeface="Arial"/>
                <a:cs typeface="Arial"/>
              </a:rPr>
              <a:t> </a:t>
            </a:r>
            <a:r>
              <a:rPr sz="1150" spc="-10" dirty="0">
                <a:solidFill>
                  <a:srgbClr val="4A5462"/>
                </a:solidFill>
                <a:latin typeface="Arial"/>
                <a:cs typeface="Arial"/>
              </a:rPr>
              <a:t>product</a:t>
            </a:r>
            <a:endParaRPr sz="1150">
              <a:latin typeface="Arial"/>
              <a:cs typeface="Arial"/>
            </a:endParaRPr>
          </a:p>
        </p:txBody>
      </p:sp>
      <p:grpSp>
        <p:nvGrpSpPr>
          <p:cNvPr id="44" name="object 44"/>
          <p:cNvGrpSpPr/>
          <p:nvPr/>
        </p:nvGrpSpPr>
        <p:grpSpPr>
          <a:xfrm>
            <a:off x="6476999" y="2285999"/>
            <a:ext cx="1628775" cy="1828800"/>
            <a:chOff x="6476999" y="2285999"/>
            <a:chExt cx="1628775" cy="1828800"/>
          </a:xfrm>
        </p:grpSpPr>
        <p:sp>
          <p:nvSpPr>
            <p:cNvPr id="45" name="object 45"/>
            <p:cNvSpPr/>
            <p:nvPr/>
          </p:nvSpPr>
          <p:spPr>
            <a:xfrm>
              <a:off x="6476999" y="2285999"/>
              <a:ext cx="1628775" cy="1828800"/>
            </a:xfrm>
            <a:custGeom>
              <a:avLst/>
              <a:gdLst/>
              <a:ahLst/>
              <a:cxnLst/>
              <a:rect l="l" t="t" r="r" b="b"/>
              <a:pathLst>
                <a:path w="1628775" h="1828800">
                  <a:moveTo>
                    <a:pt x="1557577" y="1828799"/>
                  </a:moveTo>
                  <a:lnTo>
                    <a:pt x="71196" y="1828799"/>
                  </a:lnTo>
                  <a:lnTo>
                    <a:pt x="66240" y="1828311"/>
                  </a:lnTo>
                  <a:lnTo>
                    <a:pt x="29705" y="1813177"/>
                  </a:lnTo>
                  <a:lnTo>
                    <a:pt x="3885" y="1777137"/>
                  </a:lnTo>
                  <a:lnTo>
                    <a:pt x="0" y="1757603"/>
                  </a:lnTo>
                  <a:lnTo>
                    <a:pt x="0" y="1752599"/>
                  </a:lnTo>
                  <a:lnTo>
                    <a:pt x="0" y="71196"/>
                  </a:lnTo>
                  <a:lnTo>
                    <a:pt x="15621" y="29705"/>
                  </a:lnTo>
                  <a:lnTo>
                    <a:pt x="51661" y="3885"/>
                  </a:lnTo>
                  <a:lnTo>
                    <a:pt x="71196" y="0"/>
                  </a:lnTo>
                  <a:lnTo>
                    <a:pt x="1557577" y="0"/>
                  </a:lnTo>
                  <a:lnTo>
                    <a:pt x="1599068" y="15621"/>
                  </a:lnTo>
                  <a:lnTo>
                    <a:pt x="1624887" y="51661"/>
                  </a:lnTo>
                  <a:lnTo>
                    <a:pt x="1628774" y="71196"/>
                  </a:lnTo>
                  <a:lnTo>
                    <a:pt x="1628774" y="1757603"/>
                  </a:lnTo>
                  <a:lnTo>
                    <a:pt x="1613151" y="1799093"/>
                  </a:lnTo>
                  <a:lnTo>
                    <a:pt x="1577111" y="1824913"/>
                  </a:lnTo>
                  <a:lnTo>
                    <a:pt x="1562532" y="1828311"/>
                  </a:lnTo>
                  <a:lnTo>
                    <a:pt x="1557577" y="1828799"/>
                  </a:lnTo>
                  <a:close/>
                </a:path>
              </a:pathLst>
            </a:custGeom>
            <a:solidFill>
              <a:srgbClr val="F2F4F5"/>
            </a:solidFill>
          </p:spPr>
          <p:txBody>
            <a:bodyPr wrap="square" lIns="0" tIns="0" rIns="0" bIns="0" rtlCol="0"/>
            <a:lstStyle/>
            <a:p>
              <a:endParaRPr/>
            </a:p>
          </p:txBody>
        </p:sp>
        <p:sp>
          <p:nvSpPr>
            <p:cNvPr id="46" name="object 46"/>
            <p:cNvSpPr/>
            <p:nvPr/>
          </p:nvSpPr>
          <p:spPr>
            <a:xfrm>
              <a:off x="6600824" y="2381249"/>
              <a:ext cx="1371600" cy="1638300"/>
            </a:xfrm>
            <a:custGeom>
              <a:avLst/>
              <a:gdLst/>
              <a:ahLst/>
              <a:cxnLst/>
              <a:rect l="l" t="t" r="r" b="b"/>
              <a:pathLst>
                <a:path w="1371600" h="1638300">
                  <a:moveTo>
                    <a:pt x="1300403" y="1638299"/>
                  </a:moveTo>
                  <a:lnTo>
                    <a:pt x="71196" y="1638299"/>
                  </a:lnTo>
                  <a:lnTo>
                    <a:pt x="66241" y="1637811"/>
                  </a:lnTo>
                  <a:lnTo>
                    <a:pt x="29705" y="1622677"/>
                  </a:lnTo>
                  <a:lnTo>
                    <a:pt x="3885" y="1586637"/>
                  </a:lnTo>
                  <a:lnTo>
                    <a:pt x="0" y="1567103"/>
                  </a:lnTo>
                  <a:lnTo>
                    <a:pt x="0" y="1562099"/>
                  </a:lnTo>
                  <a:lnTo>
                    <a:pt x="0" y="71196"/>
                  </a:lnTo>
                  <a:lnTo>
                    <a:pt x="15622" y="29704"/>
                  </a:lnTo>
                  <a:lnTo>
                    <a:pt x="51662" y="3885"/>
                  </a:lnTo>
                  <a:lnTo>
                    <a:pt x="71196" y="0"/>
                  </a:lnTo>
                  <a:lnTo>
                    <a:pt x="1300403" y="0"/>
                  </a:lnTo>
                  <a:lnTo>
                    <a:pt x="1341894" y="15621"/>
                  </a:lnTo>
                  <a:lnTo>
                    <a:pt x="1367713" y="51661"/>
                  </a:lnTo>
                  <a:lnTo>
                    <a:pt x="1371599" y="71196"/>
                  </a:lnTo>
                  <a:lnTo>
                    <a:pt x="1371599" y="1567103"/>
                  </a:lnTo>
                  <a:lnTo>
                    <a:pt x="1355977" y="1608593"/>
                  </a:lnTo>
                  <a:lnTo>
                    <a:pt x="1319937" y="1634413"/>
                  </a:lnTo>
                  <a:lnTo>
                    <a:pt x="1305358" y="1637811"/>
                  </a:lnTo>
                  <a:lnTo>
                    <a:pt x="1300403" y="1638299"/>
                  </a:lnTo>
                  <a:close/>
                </a:path>
              </a:pathLst>
            </a:custGeom>
            <a:solidFill>
              <a:srgbClr val="FFFFFF"/>
            </a:solidFill>
          </p:spPr>
          <p:txBody>
            <a:bodyPr wrap="square" lIns="0" tIns="0" rIns="0" bIns="0" rtlCol="0"/>
            <a:lstStyle/>
            <a:p>
              <a:endParaRPr/>
            </a:p>
          </p:txBody>
        </p:sp>
        <p:sp>
          <p:nvSpPr>
            <p:cNvPr id="47" name="object 47"/>
            <p:cNvSpPr/>
            <p:nvPr/>
          </p:nvSpPr>
          <p:spPr>
            <a:xfrm>
              <a:off x="6715124" y="2495549"/>
              <a:ext cx="1143000" cy="762000"/>
            </a:xfrm>
            <a:custGeom>
              <a:avLst/>
              <a:gdLst/>
              <a:ahLst/>
              <a:cxnLst/>
              <a:rect l="l" t="t" r="r" b="b"/>
              <a:pathLst>
                <a:path w="1143000" h="762000">
                  <a:moveTo>
                    <a:pt x="1109952" y="761999"/>
                  </a:moveTo>
                  <a:lnTo>
                    <a:pt x="33047" y="761999"/>
                  </a:lnTo>
                  <a:lnTo>
                    <a:pt x="28187" y="761032"/>
                  </a:lnTo>
                  <a:lnTo>
                    <a:pt x="966" y="733812"/>
                  </a:lnTo>
                  <a:lnTo>
                    <a:pt x="0" y="728952"/>
                  </a:lnTo>
                  <a:lnTo>
                    <a:pt x="0" y="723899"/>
                  </a:lnTo>
                  <a:lnTo>
                    <a:pt x="0" y="33047"/>
                  </a:lnTo>
                  <a:lnTo>
                    <a:pt x="28187" y="966"/>
                  </a:lnTo>
                  <a:lnTo>
                    <a:pt x="33047" y="0"/>
                  </a:lnTo>
                  <a:lnTo>
                    <a:pt x="1109952" y="0"/>
                  </a:lnTo>
                  <a:lnTo>
                    <a:pt x="1142032" y="28187"/>
                  </a:lnTo>
                  <a:lnTo>
                    <a:pt x="1142999" y="33047"/>
                  </a:lnTo>
                  <a:lnTo>
                    <a:pt x="1142999" y="728952"/>
                  </a:lnTo>
                  <a:lnTo>
                    <a:pt x="1114812" y="761032"/>
                  </a:lnTo>
                  <a:lnTo>
                    <a:pt x="1109952" y="761999"/>
                  </a:lnTo>
                  <a:close/>
                </a:path>
              </a:pathLst>
            </a:custGeom>
            <a:solidFill>
              <a:srgbClr val="E4E7EB"/>
            </a:solidFill>
          </p:spPr>
          <p:txBody>
            <a:bodyPr wrap="square" lIns="0" tIns="0" rIns="0" bIns="0" rtlCol="0"/>
            <a:lstStyle/>
            <a:p>
              <a:endParaRPr/>
            </a:p>
          </p:txBody>
        </p:sp>
        <p:pic>
          <p:nvPicPr>
            <p:cNvPr id="48" name="object 48"/>
            <p:cNvPicPr/>
            <p:nvPr/>
          </p:nvPicPr>
          <p:blipFill>
            <a:blip r:embed="rId9" cstate="print"/>
            <a:stretch>
              <a:fillRect/>
            </a:stretch>
          </p:blipFill>
          <p:spPr>
            <a:xfrm>
              <a:off x="7172324" y="2776537"/>
              <a:ext cx="228600" cy="200025"/>
            </a:xfrm>
            <a:prstGeom prst="rect">
              <a:avLst/>
            </a:prstGeom>
          </p:spPr>
        </p:pic>
      </p:grpSp>
      <p:sp>
        <p:nvSpPr>
          <p:cNvPr id="49" name="object 49"/>
          <p:cNvSpPr txBox="1"/>
          <p:nvPr/>
        </p:nvSpPr>
        <p:spPr>
          <a:xfrm>
            <a:off x="6705550" y="3308191"/>
            <a:ext cx="761365" cy="332740"/>
          </a:xfrm>
          <a:prstGeom prst="rect">
            <a:avLst/>
          </a:prstGeom>
        </p:spPr>
        <p:txBody>
          <a:bodyPr vert="horz" wrap="square" lIns="0" tIns="12700" rIns="0" bIns="0" rtlCol="0">
            <a:spAutoFit/>
          </a:bodyPr>
          <a:lstStyle/>
          <a:p>
            <a:pPr marL="12700">
              <a:lnSpc>
                <a:spcPts val="1175"/>
              </a:lnSpc>
              <a:spcBef>
                <a:spcPts val="100"/>
              </a:spcBef>
            </a:pPr>
            <a:r>
              <a:rPr sz="1000" b="1" spc="-60" dirty="0">
                <a:latin typeface="Roboto"/>
                <a:cs typeface="Roboto"/>
              </a:rPr>
              <a:t>Product</a:t>
            </a:r>
            <a:r>
              <a:rPr sz="1000" b="1" spc="-5" dirty="0">
                <a:latin typeface="Roboto"/>
                <a:cs typeface="Roboto"/>
              </a:rPr>
              <a:t> </a:t>
            </a:r>
            <a:r>
              <a:rPr sz="1000" b="1" spc="-55" dirty="0">
                <a:latin typeface="Roboto"/>
                <a:cs typeface="Roboto"/>
              </a:rPr>
              <a:t>Name</a:t>
            </a:r>
            <a:endParaRPr sz="1000">
              <a:latin typeface="Roboto"/>
              <a:cs typeface="Roboto"/>
            </a:endParaRPr>
          </a:p>
          <a:p>
            <a:pPr marL="12700">
              <a:lnSpc>
                <a:spcPts val="1235"/>
              </a:lnSpc>
            </a:pPr>
            <a:r>
              <a:rPr sz="1050" spc="-10" dirty="0">
                <a:solidFill>
                  <a:srgbClr val="6A7280"/>
                </a:solidFill>
                <a:latin typeface="Arial"/>
                <a:cs typeface="Arial"/>
              </a:rPr>
              <a:t>$99.99</a:t>
            </a:r>
            <a:endParaRPr sz="1050">
              <a:latin typeface="Arial"/>
              <a:cs typeface="Arial"/>
            </a:endParaRPr>
          </a:p>
        </p:txBody>
      </p:sp>
      <p:sp>
        <p:nvSpPr>
          <p:cNvPr id="50" name="object 50"/>
          <p:cNvSpPr/>
          <p:nvPr/>
        </p:nvSpPr>
        <p:spPr>
          <a:xfrm>
            <a:off x="6715124" y="3676649"/>
            <a:ext cx="1143000" cy="228600"/>
          </a:xfrm>
          <a:custGeom>
            <a:avLst/>
            <a:gdLst/>
            <a:ahLst/>
            <a:cxnLst/>
            <a:rect l="l" t="t" r="r" b="b"/>
            <a:pathLst>
              <a:path w="1143000" h="228600">
                <a:moveTo>
                  <a:pt x="1109952" y="228599"/>
                </a:moveTo>
                <a:lnTo>
                  <a:pt x="33047" y="228599"/>
                </a:lnTo>
                <a:lnTo>
                  <a:pt x="28187" y="227633"/>
                </a:lnTo>
                <a:lnTo>
                  <a:pt x="966" y="200412"/>
                </a:lnTo>
                <a:lnTo>
                  <a:pt x="0" y="195552"/>
                </a:lnTo>
                <a:lnTo>
                  <a:pt x="0" y="190499"/>
                </a:lnTo>
                <a:lnTo>
                  <a:pt x="0" y="33047"/>
                </a:lnTo>
                <a:lnTo>
                  <a:pt x="28187" y="966"/>
                </a:lnTo>
                <a:lnTo>
                  <a:pt x="33047" y="0"/>
                </a:lnTo>
                <a:lnTo>
                  <a:pt x="1109952" y="0"/>
                </a:lnTo>
                <a:lnTo>
                  <a:pt x="1142032" y="28187"/>
                </a:lnTo>
                <a:lnTo>
                  <a:pt x="1142999" y="33047"/>
                </a:lnTo>
                <a:lnTo>
                  <a:pt x="1142999" y="195552"/>
                </a:lnTo>
                <a:lnTo>
                  <a:pt x="1114812" y="227633"/>
                </a:lnTo>
                <a:lnTo>
                  <a:pt x="1109952" y="228599"/>
                </a:lnTo>
                <a:close/>
              </a:path>
            </a:pathLst>
          </a:custGeom>
          <a:solidFill>
            <a:srgbClr val="3B81F5"/>
          </a:solidFill>
        </p:spPr>
        <p:txBody>
          <a:bodyPr wrap="square" lIns="0" tIns="0" rIns="0" bIns="0" rtlCol="0"/>
          <a:lstStyle/>
          <a:p>
            <a:endParaRPr/>
          </a:p>
        </p:txBody>
      </p:sp>
      <p:sp>
        <p:nvSpPr>
          <p:cNvPr id="51" name="object 51"/>
          <p:cNvSpPr txBox="1"/>
          <p:nvPr/>
        </p:nvSpPr>
        <p:spPr>
          <a:xfrm>
            <a:off x="6988472" y="3689191"/>
            <a:ext cx="602615" cy="178435"/>
          </a:xfrm>
          <a:prstGeom prst="rect">
            <a:avLst/>
          </a:prstGeom>
        </p:spPr>
        <p:txBody>
          <a:bodyPr vert="horz" wrap="square" lIns="0" tIns="12700" rIns="0" bIns="0" rtlCol="0">
            <a:spAutoFit/>
          </a:bodyPr>
          <a:lstStyle/>
          <a:p>
            <a:pPr marL="12700">
              <a:lnSpc>
                <a:spcPct val="100000"/>
              </a:lnSpc>
              <a:spcBef>
                <a:spcPts val="100"/>
              </a:spcBef>
            </a:pPr>
            <a:r>
              <a:rPr sz="1000" spc="-75" dirty="0">
                <a:solidFill>
                  <a:srgbClr val="FFFFFF"/>
                </a:solidFill>
                <a:latin typeface="Roboto"/>
                <a:cs typeface="Roboto"/>
              </a:rPr>
              <a:t>Add</a:t>
            </a:r>
            <a:r>
              <a:rPr sz="1000" spc="-10" dirty="0">
                <a:solidFill>
                  <a:srgbClr val="FFFFFF"/>
                </a:solidFill>
                <a:latin typeface="Roboto"/>
                <a:cs typeface="Roboto"/>
              </a:rPr>
              <a:t> </a:t>
            </a:r>
            <a:r>
              <a:rPr sz="1000" spc="-55" dirty="0">
                <a:solidFill>
                  <a:srgbClr val="FFFFFF"/>
                </a:solidFill>
                <a:latin typeface="Roboto"/>
                <a:cs typeface="Roboto"/>
              </a:rPr>
              <a:t>to</a:t>
            </a:r>
            <a:r>
              <a:rPr sz="1000" spc="-10" dirty="0">
                <a:solidFill>
                  <a:srgbClr val="FFFFFF"/>
                </a:solidFill>
                <a:latin typeface="Roboto"/>
                <a:cs typeface="Roboto"/>
              </a:rPr>
              <a:t> </a:t>
            </a:r>
            <a:r>
              <a:rPr sz="1000" spc="-30" dirty="0">
                <a:solidFill>
                  <a:srgbClr val="FFFFFF"/>
                </a:solidFill>
                <a:latin typeface="Roboto"/>
                <a:cs typeface="Roboto"/>
              </a:rPr>
              <a:t>Cart</a:t>
            </a:r>
            <a:endParaRPr sz="1000">
              <a:latin typeface="Roboto"/>
              <a:cs typeface="Roboto"/>
            </a:endParaRPr>
          </a:p>
        </p:txBody>
      </p:sp>
      <p:sp>
        <p:nvSpPr>
          <p:cNvPr id="52" name="object 52"/>
          <p:cNvSpPr/>
          <p:nvPr/>
        </p:nvSpPr>
        <p:spPr>
          <a:xfrm>
            <a:off x="8220074" y="2286000"/>
            <a:ext cx="3476625" cy="1828800"/>
          </a:xfrm>
          <a:custGeom>
            <a:avLst/>
            <a:gdLst/>
            <a:ahLst/>
            <a:cxnLst/>
            <a:rect l="l" t="t" r="r" b="b"/>
            <a:pathLst>
              <a:path w="3476625" h="1828800">
                <a:moveTo>
                  <a:pt x="3438524" y="1828799"/>
                </a:moveTo>
                <a:lnTo>
                  <a:pt x="38099" y="1828799"/>
                </a:lnTo>
                <a:lnTo>
                  <a:pt x="30497" y="1828102"/>
                </a:lnTo>
                <a:lnTo>
                  <a:pt x="697" y="1798301"/>
                </a:lnTo>
                <a:lnTo>
                  <a:pt x="0" y="1790699"/>
                </a:lnTo>
                <a:lnTo>
                  <a:pt x="0" y="38099"/>
                </a:lnTo>
                <a:lnTo>
                  <a:pt x="23473" y="2789"/>
                </a:lnTo>
                <a:lnTo>
                  <a:pt x="38099" y="0"/>
                </a:lnTo>
                <a:lnTo>
                  <a:pt x="3438524" y="0"/>
                </a:lnTo>
                <a:lnTo>
                  <a:pt x="3473834" y="23473"/>
                </a:lnTo>
                <a:lnTo>
                  <a:pt x="3476624" y="38099"/>
                </a:lnTo>
                <a:lnTo>
                  <a:pt x="3476624" y="1790699"/>
                </a:lnTo>
                <a:lnTo>
                  <a:pt x="3453150" y="1826009"/>
                </a:lnTo>
                <a:lnTo>
                  <a:pt x="3438524" y="1828799"/>
                </a:lnTo>
                <a:close/>
              </a:path>
            </a:pathLst>
          </a:custGeom>
          <a:solidFill>
            <a:srgbClr val="F9FAFA"/>
          </a:solidFill>
        </p:spPr>
        <p:txBody>
          <a:bodyPr wrap="square" lIns="0" tIns="0" rIns="0" bIns="0" rtlCol="0"/>
          <a:lstStyle/>
          <a:p>
            <a:endParaRPr/>
          </a:p>
        </p:txBody>
      </p:sp>
      <p:sp>
        <p:nvSpPr>
          <p:cNvPr id="53" name="object 53"/>
          <p:cNvSpPr txBox="1"/>
          <p:nvPr/>
        </p:nvSpPr>
        <p:spPr>
          <a:xfrm>
            <a:off x="8280449" y="2333092"/>
            <a:ext cx="3249295" cy="182245"/>
          </a:xfrm>
          <a:prstGeom prst="rect">
            <a:avLst/>
          </a:prstGeom>
        </p:spPr>
        <p:txBody>
          <a:bodyPr vert="horz" wrap="square" lIns="0" tIns="16510" rIns="0" bIns="0" rtlCol="0">
            <a:spAutoFit/>
          </a:bodyPr>
          <a:lstStyle/>
          <a:p>
            <a:pPr marL="12700">
              <a:lnSpc>
                <a:spcPct val="100000"/>
              </a:lnSpc>
              <a:spcBef>
                <a:spcPts val="130"/>
              </a:spcBef>
            </a:pPr>
            <a:r>
              <a:rPr sz="1000" spc="-65" dirty="0">
                <a:solidFill>
                  <a:srgbClr val="3B81F5"/>
                </a:solidFill>
                <a:latin typeface="Lucida Console"/>
                <a:cs typeface="Lucida Console"/>
              </a:rPr>
              <a:t>private</a:t>
            </a:r>
            <a:r>
              <a:rPr sz="1000" spc="-20" dirty="0">
                <a:solidFill>
                  <a:srgbClr val="3B81F5"/>
                </a:solidFill>
                <a:latin typeface="Lucida Console"/>
                <a:cs typeface="Lucida Console"/>
              </a:rPr>
              <a:t> </a:t>
            </a:r>
            <a:r>
              <a:rPr sz="1000" spc="-55" dirty="0">
                <a:latin typeface="Lucida Console"/>
                <a:cs typeface="Lucida Console"/>
              </a:rPr>
              <a:t>VBox</a:t>
            </a:r>
            <a:r>
              <a:rPr sz="1000" spc="-20" dirty="0">
                <a:latin typeface="Lucida Console"/>
                <a:cs typeface="Lucida Console"/>
              </a:rPr>
              <a:t> </a:t>
            </a:r>
            <a:r>
              <a:rPr sz="1000" spc="-65" dirty="0">
                <a:latin typeface="Lucida Console"/>
                <a:cs typeface="Lucida Console"/>
              </a:rPr>
              <a:t>createProductCard(Product</a:t>
            </a:r>
            <a:r>
              <a:rPr sz="1000" spc="-15" dirty="0">
                <a:latin typeface="Lucida Console"/>
                <a:cs typeface="Lucida Console"/>
              </a:rPr>
              <a:t> </a:t>
            </a:r>
            <a:r>
              <a:rPr sz="1000" spc="-60" dirty="0">
                <a:latin typeface="Lucida Console"/>
                <a:cs typeface="Lucida Console"/>
              </a:rPr>
              <a:t>product)</a:t>
            </a:r>
            <a:endParaRPr sz="1000">
              <a:latin typeface="Lucida Console"/>
              <a:cs typeface="Lucida Console"/>
            </a:endParaRPr>
          </a:p>
        </p:txBody>
      </p:sp>
      <p:sp>
        <p:nvSpPr>
          <p:cNvPr id="54" name="object 54"/>
          <p:cNvSpPr txBox="1"/>
          <p:nvPr/>
        </p:nvSpPr>
        <p:spPr>
          <a:xfrm>
            <a:off x="8280449" y="2485492"/>
            <a:ext cx="93980" cy="182245"/>
          </a:xfrm>
          <a:prstGeom prst="rect">
            <a:avLst/>
          </a:prstGeom>
        </p:spPr>
        <p:txBody>
          <a:bodyPr vert="horz" wrap="square" lIns="0" tIns="16510" rIns="0" bIns="0" rtlCol="0">
            <a:spAutoFit/>
          </a:bodyPr>
          <a:lstStyle/>
          <a:p>
            <a:pPr marL="12700">
              <a:lnSpc>
                <a:spcPct val="100000"/>
              </a:lnSpc>
              <a:spcBef>
                <a:spcPts val="130"/>
              </a:spcBef>
            </a:pPr>
            <a:r>
              <a:rPr sz="1000" spc="-50" dirty="0">
                <a:latin typeface="Lucida Console"/>
                <a:cs typeface="Lucida Console"/>
              </a:rPr>
              <a:t>{</a:t>
            </a:r>
            <a:endParaRPr sz="1000">
              <a:latin typeface="Lucida Console"/>
              <a:cs typeface="Lucida Console"/>
            </a:endParaRPr>
          </a:p>
        </p:txBody>
      </p:sp>
      <p:sp>
        <p:nvSpPr>
          <p:cNvPr id="55" name="object 55"/>
          <p:cNvSpPr txBox="1"/>
          <p:nvPr/>
        </p:nvSpPr>
        <p:spPr>
          <a:xfrm>
            <a:off x="8417610" y="2637892"/>
            <a:ext cx="2837815" cy="487045"/>
          </a:xfrm>
          <a:prstGeom prst="rect">
            <a:avLst/>
          </a:prstGeom>
        </p:spPr>
        <p:txBody>
          <a:bodyPr vert="horz" wrap="square" lIns="0" tIns="16510" rIns="0" bIns="0" rtlCol="0">
            <a:spAutoFit/>
          </a:bodyPr>
          <a:lstStyle/>
          <a:p>
            <a:pPr marL="12700" marR="1170305" indent="68580">
              <a:lnSpc>
                <a:spcPct val="100000"/>
              </a:lnSpc>
              <a:spcBef>
                <a:spcPts val="130"/>
              </a:spcBef>
            </a:pPr>
            <a:r>
              <a:rPr sz="1000" dirty="0">
                <a:solidFill>
                  <a:srgbClr val="0FB981"/>
                </a:solidFill>
                <a:latin typeface="Lucida Console"/>
                <a:cs typeface="Lucida Console"/>
              </a:rPr>
              <a:t>/</a:t>
            </a:r>
            <a:r>
              <a:rPr sz="1000" spc="-114" dirty="0">
                <a:solidFill>
                  <a:srgbClr val="0FB981"/>
                </a:solidFill>
                <a:latin typeface="Lucida Console"/>
                <a:cs typeface="Lucida Console"/>
              </a:rPr>
              <a:t> </a:t>
            </a:r>
            <a:r>
              <a:rPr sz="1000" spc="-55" dirty="0">
                <a:solidFill>
                  <a:srgbClr val="0FB981"/>
                </a:solidFill>
                <a:latin typeface="Lucida Console"/>
                <a:cs typeface="Lucida Console"/>
              </a:rPr>
              <a:t>Create</a:t>
            </a:r>
            <a:r>
              <a:rPr sz="1000" spc="-95" dirty="0">
                <a:solidFill>
                  <a:srgbClr val="0FB981"/>
                </a:solidFill>
                <a:latin typeface="Lucida Console"/>
                <a:cs typeface="Lucida Console"/>
              </a:rPr>
              <a:t> </a:t>
            </a:r>
            <a:r>
              <a:rPr sz="1000" spc="-55" dirty="0">
                <a:solidFill>
                  <a:srgbClr val="0FB981"/>
                </a:solidFill>
                <a:latin typeface="Lucida Console"/>
                <a:cs typeface="Lucida Console"/>
              </a:rPr>
              <a:t>main</a:t>
            </a:r>
            <a:r>
              <a:rPr sz="1000" spc="-95" dirty="0">
                <a:solidFill>
                  <a:srgbClr val="0FB981"/>
                </a:solidFill>
                <a:latin typeface="Lucida Console"/>
                <a:cs typeface="Lucida Console"/>
              </a:rPr>
              <a:t> </a:t>
            </a:r>
            <a:r>
              <a:rPr sz="1000" spc="-70" dirty="0">
                <a:solidFill>
                  <a:srgbClr val="0FB981"/>
                </a:solidFill>
                <a:latin typeface="Lucida Console"/>
                <a:cs typeface="Lucida Console"/>
              </a:rPr>
              <a:t>container </a:t>
            </a:r>
            <a:r>
              <a:rPr sz="1000" spc="-55" dirty="0">
                <a:latin typeface="Lucida Console"/>
                <a:cs typeface="Lucida Console"/>
              </a:rPr>
              <a:t>VBox</a:t>
            </a:r>
            <a:r>
              <a:rPr sz="1000" spc="-95" dirty="0">
                <a:latin typeface="Lucida Console"/>
                <a:cs typeface="Lucida Console"/>
              </a:rPr>
              <a:t> </a:t>
            </a:r>
            <a:r>
              <a:rPr sz="1000" spc="-55" dirty="0">
                <a:latin typeface="Lucida Console"/>
                <a:cs typeface="Lucida Console"/>
              </a:rPr>
              <a:t>card</a:t>
            </a:r>
            <a:r>
              <a:rPr sz="1000" spc="-95" dirty="0">
                <a:latin typeface="Lucida Console"/>
                <a:cs typeface="Lucida Console"/>
              </a:rPr>
              <a:t> </a:t>
            </a:r>
            <a:r>
              <a:rPr sz="1000" dirty="0">
                <a:latin typeface="Lucida Console"/>
                <a:cs typeface="Lucida Console"/>
              </a:rPr>
              <a:t>=</a:t>
            </a:r>
            <a:r>
              <a:rPr sz="1000" spc="-105" dirty="0">
                <a:latin typeface="Lucida Console"/>
                <a:cs typeface="Lucida Console"/>
              </a:rPr>
              <a:t> </a:t>
            </a:r>
            <a:r>
              <a:rPr sz="1000" spc="-50" dirty="0">
                <a:solidFill>
                  <a:srgbClr val="3B81F5"/>
                </a:solidFill>
                <a:latin typeface="Lucida Console"/>
                <a:cs typeface="Lucida Console"/>
              </a:rPr>
              <a:t>new</a:t>
            </a:r>
            <a:r>
              <a:rPr sz="1000" spc="-95" dirty="0">
                <a:solidFill>
                  <a:srgbClr val="3B81F5"/>
                </a:solidFill>
                <a:latin typeface="Lucida Console"/>
                <a:cs typeface="Lucida Console"/>
              </a:rPr>
              <a:t> </a:t>
            </a:r>
            <a:r>
              <a:rPr sz="1000" spc="-70" dirty="0">
                <a:latin typeface="Lucida Console"/>
                <a:cs typeface="Lucida Console"/>
              </a:rPr>
              <a:t>VBox(5);</a:t>
            </a:r>
            <a:endParaRPr sz="1000">
              <a:latin typeface="Lucida Console"/>
              <a:cs typeface="Lucida Console"/>
            </a:endParaRPr>
          </a:p>
          <a:p>
            <a:pPr marL="12700">
              <a:lnSpc>
                <a:spcPct val="100000"/>
              </a:lnSpc>
            </a:pPr>
            <a:r>
              <a:rPr sz="1000" spc="-60" dirty="0">
                <a:latin typeface="Lucida Console"/>
                <a:cs typeface="Lucida Console"/>
              </a:rPr>
              <a:t>card.getStyleClass().add("product-card");</a:t>
            </a:r>
            <a:endParaRPr sz="1000">
              <a:latin typeface="Lucida Console"/>
              <a:cs typeface="Lucida Console"/>
            </a:endParaRPr>
          </a:p>
        </p:txBody>
      </p:sp>
      <p:sp>
        <p:nvSpPr>
          <p:cNvPr id="56" name="object 56"/>
          <p:cNvSpPr txBox="1"/>
          <p:nvPr/>
        </p:nvSpPr>
        <p:spPr>
          <a:xfrm>
            <a:off x="8280449" y="3247492"/>
            <a:ext cx="2769235" cy="791845"/>
          </a:xfrm>
          <a:prstGeom prst="rect">
            <a:avLst/>
          </a:prstGeom>
        </p:spPr>
        <p:txBody>
          <a:bodyPr vert="horz" wrap="square" lIns="0" tIns="16510" rIns="0" bIns="0" rtlCol="0">
            <a:spAutoFit/>
          </a:bodyPr>
          <a:lstStyle/>
          <a:p>
            <a:pPr marL="218440">
              <a:lnSpc>
                <a:spcPct val="100000"/>
              </a:lnSpc>
              <a:spcBef>
                <a:spcPts val="130"/>
              </a:spcBef>
            </a:pPr>
            <a:r>
              <a:rPr sz="1000" dirty="0">
                <a:solidFill>
                  <a:srgbClr val="0FB981"/>
                </a:solidFill>
                <a:latin typeface="Lucida Console"/>
                <a:cs typeface="Lucida Console"/>
              </a:rPr>
              <a:t>/</a:t>
            </a:r>
            <a:r>
              <a:rPr sz="1000" spc="-114" dirty="0">
                <a:solidFill>
                  <a:srgbClr val="0FB981"/>
                </a:solidFill>
                <a:latin typeface="Lucida Console"/>
                <a:cs typeface="Lucida Console"/>
              </a:rPr>
              <a:t> </a:t>
            </a:r>
            <a:r>
              <a:rPr sz="1000" spc="-55" dirty="0">
                <a:solidFill>
                  <a:srgbClr val="0FB981"/>
                </a:solidFill>
                <a:latin typeface="Lucida Console"/>
                <a:cs typeface="Lucida Console"/>
              </a:rPr>
              <a:t>Load</a:t>
            </a:r>
            <a:r>
              <a:rPr sz="1000" spc="-95" dirty="0">
                <a:solidFill>
                  <a:srgbClr val="0FB981"/>
                </a:solidFill>
                <a:latin typeface="Lucida Console"/>
                <a:cs typeface="Lucida Console"/>
              </a:rPr>
              <a:t> </a:t>
            </a:r>
            <a:r>
              <a:rPr sz="1000" spc="-10" dirty="0">
                <a:solidFill>
                  <a:srgbClr val="0FB981"/>
                </a:solidFill>
                <a:latin typeface="Lucida Console"/>
                <a:cs typeface="Lucida Console"/>
              </a:rPr>
              <a:t>image</a:t>
            </a:r>
            <a:endParaRPr sz="1000">
              <a:latin typeface="Lucida Console"/>
              <a:cs typeface="Lucida Console"/>
            </a:endParaRPr>
          </a:p>
          <a:p>
            <a:pPr marL="149860" marR="5080" indent="-635">
              <a:lnSpc>
                <a:spcPct val="100000"/>
              </a:lnSpc>
              <a:tabLst>
                <a:tab pos="2070100" algn="l"/>
              </a:tabLst>
            </a:pPr>
            <a:r>
              <a:rPr sz="1000" spc="-60" dirty="0">
                <a:latin typeface="Lucida Console"/>
                <a:cs typeface="Lucida Console"/>
              </a:rPr>
              <a:t>ImageView</a:t>
            </a:r>
            <a:r>
              <a:rPr sz="1000" spc="-100" dirty="0">
                <a:latin typeface="Lucida Console"/>
                <a:cs typeface="Lucida Console"/>
              </a:rPr>
              <a:t> </a:t>
            </a:r>
            <a:r>
              <a:rPr sz="1000" spc="-60" dirty="0">
                <a:latin typeface="Lucida Console"/>
                <a:cs typeface="Lucida Console"/>
              </a:rPr>
              <a:t>imageView</a:t>
            </a:r>
            <a:r>
              <a:rPr sz="1000" spc="-85" dirty="0">
                <a:latin typeface="Lucida Console"/>
                <a:cs typeface="Lucida Console"/>
              </a:rPr>
              <a:t> </a:t>
            </a:r>
            <a:r>
              <a:rPr sz="1000" dirty="0">
                <a:latin typeface="Lucida Console"/>
                <a:cs typeface="Lucida Console"/>
              </a:rPr>
              <a:t>=</a:t>
            </a:r>
            <a:r>
              <a:rPr sz="1000" spc="-90" dirty="0">
                <a:latin typeface="Lucida Console"/>
                <a:cs typeface="Lucida Console"/>
              </a:rPr>
              <a:t> </a:t>
            </a:r>
            <a:r>
              <a:rPr sz="1000" spc="-50" dirty="0">
                <a:solidFill>
                  <a:srgbClr val="3B81F5"/>
                </a:solidFill>
                <a:latin typeface="Lucida Console"/>
                <a:cs typeface="Lucida Console"/>
              </a:rPr>
              <a:t>new</a:t>
            </a:r>
            <a:r>
              <a:rPr sz="1000" spc="-85" dirty="0">
                <a:solidFill>
                  <a:srgbClr val="3B81F5"/>
                </a:solidFill>
                <a:latin typeface="Lucida Console"/>
                <a:cs typeface="Lucida Console"/>
              </a:rPr>
              <a:t> </a:t>
            </a:r>
            <a:r>
              <a:rPr sz="1000" spc="-70" dirty="0">
                <a:latin typeface="Lucida Console"/>
                <a:cs typeface="Lucida Console"/>
              </a:rPr>
              <a:t>ImageView(); </a:t>
            </a:r>
            <a:r>
              <a:rPr sz="1000" spc="-35" dirty="0">
                <a:solidFill>
                  <a:srgbClr val="3B81F5"/>
                </a:solidFill>
                <a:latin typeface="Lucida Console"/>
                <a:cs typeface="Lucida Console"/>
              </a:rPr>
              <a:t>if</a:t>
            </a:r>
            <a:r>
              <a:rPr sz="1000" spc="-125" dirty="0">
                <a:solidFill>
                  <a:srgbClr val="3B81F5"/>
                </a:solidFill>
                <a:latin typeface="Lucida Console"/>
                <a:cs typeface="Lucida Console"/>
              </a:rPr>
              <a:t> </a:t>
            </a:r>
            <a:r>
              <a:rPr sz="1000" spc="-15" dirty="0">
                <a:latin typeface="Lucida Console"/>
                <a:cs typeface="Lucida Console"/>
              </a:rPr>
              <a:t>(product.getImagePath()</a:t>
            </a:r>
            <a:r>
              <a:rPr sz="1000" dirty="0">
                <a:latin typeface="Lucida Console"/>
                <a:cs typeface="Lucida Console"/>
              </a:rPr>
              <a:t>	=</a:t>
            </a:r>
            <a:r>
              <a:rPr sz="1000" spc="-110" dirty="0">
                <a:latin typeface="Lucida Console"/>
                <a:cs typeface="Lucida Console"/>
              </a:rPr>
              <a:t> </a:t>
            </a:r>
            <a:r>
              <a:rPr sz="1000" spc="-60" dirty="0">
                <a:solidFill>
                  <a:srgbClr val="3B81F5"/>
                </a:solidFill>
                <a:latin typeface="Lucida Console"/>
                <a:cs typeface="Lucida Console"/>
              </a:rPr>
              <a:t>null</a:t>
            </a:r>
            <a:r>
              <a:rPr sz="1000" spc="-60" dirty="0">
                <a:latin typeface="Lucida Console"/>
                <a:cs typeface="Lucida Console"/>
              </a:rPr>
              <a:t>)</a:t>
            </a:r>
            <a:r>
              <a:rPr sz="1000" spc="-90" dirty="0">
                <a:latin typeface="Lucida Console"/>
                <a:cs typeface="Lucida Console"/>
              </a:rPr>
              <a:t> </a:t>
            </a:r>
            <a:r>
              <a:rPr sz="1000" spc="-50" dirty="0">
                <a:latin typeface="Lucida Console"/>
                <a:cs typeface="Lucida Console"/>
              </a:rPr>
              <a:t>{</a:t>
            </a:r>
            <a:endParaRPr sz="1000">
              <a:latin typeface="Lucida Console"/>
              <a:cs typeface="Lucida Console"/>
            </a:endParaRPr>
          </a:p>
          <a:p>
            <a:pPr marL="12700" marR="279400" indent="274320">
              <a:lnSpc>
                <a:spcPct val="100000"/>
              </a:lnSpc>
            </a:pPr>
            <a:r>
              <a:rPr sz="1000" spc="-105" dirty="0">
                <a:latin typeface="Lucida Console"/>
                <a:cs typeface="Lucida Console"/>
              </a:rPr>
              <a:t>loadImageInBackground(imageView, </a:t>
            </a:r>
            <a:r>
              <a:rPr sz="1000" spc="-25" dirty="0">
                <a:latin typeface="Lucida Console"/>
                <a:cs typeface="Lucida Console"/>
              </a:rPr>
              <a:t>product.getImagePath());</a:t>
            </a:r>
            <a:endParaRPr sz="1000">
              <a:latin typeface="Lucida Console"/>
              <a:cs typeface="Lucida Console"/>
            </a:endParaRPr>
          </a:p>
        </p:txBody>
      </p:sp>
      <p:pic>
        <p:nvPicPr>
          <p:cNvPr id="57" name="object 57"/>
          <p:cNvPicPr/>
          <p:nvPr/>
        </p:nvPicPr>
        <p:blipFill>
          <a:blip r:embed="rId10" cstate="print"/>
          <a:stretch>
            <a:fillRect/>
          </a:stretch>
        </p:blipFill>
        <p:spPr>
          <a:xfrm>
            <a:off x="6406321" y="4179776"/>
            <a:ext cx="191839" cy="166687"/>
          </a:xfrm>
          <a:prstGeom prst="rect">
            <a:avLst/>
          </a:prstGeom>
        </p:spPr>
      </p:pic>
      <p:sp>
        <p:nvSpPr>
          <p:cNvPr id="58" name="object 58"/>
          <p:cNvSpPr txBox="1"/>
          <p:nvPr/>
        </p:nvSpPr>
        <p:spPr>
          <a:xfrm>
            <a:off x="6691422" y="4133848"/>
            <a:ext cx="2750185" cy="280035"/>
          </a:xfrm>
          <a:prstGeom prst="rect">
            <a:avLst/>
          </a:prstGeom>
        </p:spPr>
        <p:txBody>
          <a:bodyPr vert="horz" wrap="square" lIns="0" tIns="15240" rIns="0" bIns="0" rtlCol="0">
            <a:spAutoFit/>
          </a:bodyPr>
          <a:lstStyle/>
          <a:p>
            <a:pPr marL="12700">
              <a:lnSpc>
                <a:spcPct val="100000"/>
              </a:lnSpc>
              <a:spcBef>
                <a:spcPts val="120"/>
              </a:spcBef>
            </a:pPr>
            <a:r>
              <a:rPr sz="1650" b="1" spc="-85" dirty="0">
                <a:latin typeface="Roboto"/>
                <a:cs typeface="Roboto"/>
              </a:rPr>
              <a:t>Error</a:t>
            </a:r>
            <a:r>
              <a:rPr sz="1650" b="1" spc="-20" dirty="0">
                <a:latin typeface="Roboto"/>
                <a:cs typeface="Roboto"/>
              </a:rPr>
              <a:t> </a:t>
            </a:r>
            <a:r>
              <a:rPr sz="1650" b="1" spc="-80" dirty="0">
                <a:latin typeface="Roboto"/>
                <a:cs typeface="Roboto"/>
              </a:rPr>
              <a:t>Handling</a:t>
            </a:r>
            <a:r>
              <a:rPr sz="1650" b="1" spc="-20" dirty="0">
                <a:latin typeface="Roboto"/>
                <a:cs typeface="Roboto"/>
              </a:rPr>
              <a:t> </a:t>
            </a:r>
            <a:r>
              <a:rPr sz="1650" b="1" spc="-114" dirty="0">
                <a:latin typeface="Roboto"/>
                <a:cs typeface="Roboto"/>
              </a:rPr>
              <a:t>&amp;</a:t>
            </a:r>
            <a:r>
              <a:rPr sz="1650" b="1" spc="-20" dirty="0">
                <a:latin typeface="Roboto"/>
                <a:cs typeface="Roboto"/>
              </a:rPr>
              <a:t> </a:t>
            </a:r>
            <a:r>
              <a:rPr sz="1650" b="1" spc="-90" dirty="0">
                <a:latin typeface="Roboto"/>
                <a:cs typeface="Roboto"/>
              </a:rPr>
              <a:t>User</a:t>
            </a:r>
            <a:r>
              <a:rPr sz="1650" b="1" spc="-20" dirty="0">
                <a:latin typeface="Roboto"/>
                <a:cs typeface="Roboto"/>
              </a:rPr>
              <a:t> </a:t>
            </a:r>
            <a:r>
              <a:rPr sz="1650" b="1" spc="-70" dirty="0">
                <a:latin typeface="Roboto"/>
                <a:cs typeface="Roboto"/>
              </a:rPr>
              <a:t>Feedback</a:t>
            </a:r>
            <a:endParaRPr sz="1650" dirty="0">
              <a:latin typeface="Roboto"/>
              <a:cs typeface="Roboto"/>
            </a:endParaRPr>
          </a:p>
        </p:txBody>
      </p:sp>
      <p:grpSp>
        <p:nvGrpSpPr>
          <p:cNvPr id="59" name="object 59"/>
          <p:cNvGrpSpPr/>
          <p:nvPr/>
        </p:nvGrpSpPr>
        <p:grpSpPr>
          <a:xfrm>
            <a:off x="6095986" y="4420317"/>
            <a:ext cx="2552700" cy="914400"/>
            <a:chOff x="6476999" y="5372099"/>
            <a:chExt cx="2552700" cy="914400"/>
          </a:xfrm>
        </p:grpSpPr>
        <p:sp>
          <p:nvSpPr>
            <p:cNvPr id="60" name="object 60"/>
            <p:cNvSpPr/>
            <p:nvPr/>
          </p:nvSpPr>
          <p:spPr>
            <a:xfrm>
              <a:off x="6476999" y="5372099"/>
              <a:ext cx="2552700" cy="914400"/>
            </a:xfrm>
            <a:custGeom>
              <a:avLst/>
              <a:gdLst/>
              <a:ahLst/>
              <a:cxnLst/>
              <a:rect l="l" t="t" r="r" b="b"/>
              <a:pathLst>
                <a:path w="2552700" h="914400">
                  <a:moveTo>
                    <a:pt x="2481502" y="914399"/>
                  </a:moveTo>
                  <a:lnTo>
                    <a:pt x="71196" y="914399"/>
                  </a:lnTo>
                  <a:lnTo>
                    <a:pt x="66240" y="913911"/>
                  </a:lnTo>
                  <a:lnTo>
                    <a:pt x="29705" y="898777"/>
                  </a:lnTo>
                  <a:lnTo>
                    <a:pt x="3885" y="862737"/>
                  </a:lnTo>
                  <a:lnTo>
                    <a:pt x="0" y="843203"/>
                  </a:lnTo>
                  <a:lnTo>
                    <a:pt x="0" y="838199"/>
                  </a:lnTo>
                  <a:lnTo>
                    <a:pt x="0" y="71196"/>
                  </a:lnTo>
                  <a:lnTo>
                    <a:pt x="15621" y="29705"/>
                  </a:lnTo>
                  <a:lnTo>
                    <a:pt x="51661" y="3885"/>
                  </a:lnTo>
                  <a:lnTo>
                    <a:pt x="71196" y="0"/>
                  </a:lnTo>
                  <a:lnTo>
                    <a:pt x="2481502" y="0"/>
                  </a:lnTo>
                  <a:lnTo>
                    <a:pt x="2522992" y="15621"/>
                  </a:lnTo>
                  <a:lnTo>
                    <a:pt x="2548812" y="51661"/>
                  </a:lnTo>
                  <a:lnTo>
                    <a:pt x="2552699" y="71196"/>
                  </a:lnTo>
                  <a:lnTo>
                    <a:pt x="2552699" y="843203"/>
                  </a:lnTo>
                  <a:lnTo>
                    <a:pt x="2537076" y="884693"/>
                  </a:lnTo>
                  <a:lnTo>
                    <a:pt x="2501036" y="910513"/>
                  </a:lnTo>
                  <a:lnTo>
                    <a:pt x="2486457" y="913911"/>
                  </a:lnTo>
                  <a:lnTo>
                    <a:pt x="2481502" y="914399"/>
                  </a:lnTo>
                  <a:close/>
                </a:path>
              </a:pathLst>
            </a:custGeom>
            <a:solidFill>
              <a:srgbClr val="FEF1F1"/>
            </a:solidFill>
          </p:spPr>
          <p:txBody>
            <a:bodyPr wrap="square" lIns="0" tIns="0" rIns="0" bIns="0" rtlCol="0"/>
            <a:lstStyle/>
            <a:p>
              <a:endParaRPr/>
            </a:p>
          </p:txBody>
        </p:sp>
        <p:pic>
          <p:nvPicPr>
            <p:cNvPr id="61" name="object 61"/>
            <p:cNvPicPr/>
            <p:nvPr/>
          </p:nvPicPr>
          <p:blipFill>
            <a:blip r:embed="rId11" cstate="print"/>
            <a:stretch>
              <a:fillRect/>
            </a:stretch>
          </p:blipFill>
          <p:spPr>
            <a:xfrm>
              <a:off x="7639049" y="5514974"/>
              <a:ext cx="228599" cy="228599"/>
            </a:xfrm>
            <a:prstGeom prst="rect">
              <a:avLst/>
            </a:prstGeom>
          </p:spPr>
        </p:pic>
      </p:grpSp>
      <p:sp>
        <p:nvSpPr>
          <p:cNvPr id="62" name="object 62"/>
          <p:cNvSpPr txBox="1"/>
          <p:nvPr/>
        </p:nvSpPr>
        <p:spPr>
          <a:xfrm>
            <a:off x="7092937" y="4851959"/>
            <a:ext cx="558800" cy="178435"/>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374050"/>
                </a:solidFill>
                <a:latin typeface="Roboto"/>
                <a:cs typeface="Roboto"/>
              </a:rPr>
              <a:t>Error</a:t>
            </a:r>
            <a:r>
              <a:rPr sz="1000" b="1" spc="-25" dirty="0">
                <a:solidFill>
                  <a:srgbClr val="374050"/>
                </a:solidFill>
                <a:latin typeface="Roboto"/>
                <a:cs typeface="Roboto"/>
              </a:rPr>
              <a:t> </a:t>
            </a:r>
            <a:r>
              <a:rPr sz="1000" b="1" spc="-30" dirty="0">
                <a:solidFill>
                  <a:srgbClr val="374050"/>
                </a:solidFill>
                <a:latin typeface="Roboto"/>
                <a:cs typeface="Roboto"/>
              </a:rPr>
              <a:t>Alert</a:t>
            </a:r>
            <a:endParaRPr sz="1000">
              <a:latin typeface="Roboto"/>
              <a:cs typeface="Roboto"/>
            </a:endParaRPr>
          </a:p>
        </p:txBody>
      </p:sp>
      <p:sp>
        <p:nvSpPr>
          <p:cNvPr id="63" name="object 63"/>
          <p:cNvSpPr txBox="1"/>
          <p:nvPr/>
        </p:nvSpPr>
        <p:spPr>
          <a:xfrm>
            <a:off x="6422912" y="5042459"/>
            <a:ext cx="1899285"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4A5462"/>
                </a:solidFill>
                <a:latin typeface="Arial"/>
                <a:cs typeface="Arial"/>
              </a:rPr>
              <a:t>Invalid</a:t>
            </a:r>
            <a:r>
              <a:rPr sz="1000" spc="-25" dirty="0">
                <a:solidFill>
                  <a:srgbClr val="4A5462"/>
                </a:solidFill>
                <a:latin typeface="Arial"/>
                <a:cs typeface="Arial"/>
              </a:rPr>
              <a:t> </a:t>
            </a:r>
            <a:r>
              <a:rPr sz="1000" spc="-45" dirty="0">
                <a:solidFill>
                  <a:srgbClr val="4A5462"/>
                </a:solidFill>
                <a:latin typeface="Arial"/>
                <a:cs typeface="Arial"/>
              </a:rPr>
              <a:t>credentials</a:t>
            </a:r>
            <a:r>
              <a:rPr sz="1000" spc="-20" dirty="0">
                <a:solidFill>
                  <a:srgbClr val="4A5462"/>
                </a:solidFill>
                <a:latin typeface="Arial"/>
                <a:cs typeface="Arial"/>
              </a:rPr>
              <a:t> </a:t>
            </a:r>
            <a:r>
              <a:rPr sz="1000" spc="-40" dirty="0">
                <a:solidFill>
                  <a:srgbClr val="4A5462"/>
                </a:solidFill>
                <a:latin typeface="Arial"/>
                <a:cs typeface="Arial"/>
              </a:rPr>
              <a:t>or</a:t>
            </a:r>
            <a:r>
              <a:rPr sz="1000" spc="-25" dirty="0">
                <a:solidFill>
                  <a:srgbClr val="4A5462"/>
                </a:solidFill>
                <a:latin typeface="Arial"/>
                <a:cs typeface="Arial"/>
              </a:rPr>
              <a:t> </a:t>
            </a:r>
            <a:r>
              <a:rPr sz="1000" spc="-50" dirty="0">
                <a:solidFill>
                  <a:srgbClr val="4A5462"/>
                </a:solidFill>
                <a:latin typeface="Arial"/>
                <a:cs typeface="Arial"/>
              </a:rPr>
              <a:t>operation</a:t>
            </a:r>
            <a:r>
              <a:rPr sz="1000" spc="-20" dirty="0">
                <a:solidFill>
                  <a:srgbClr val="4A5462"/>
                </a:solidFill>
                <a:latin typeface="Arial"/>
                <a:cs typeface="Arial"/>
              </a:rPr>
              <a:t> </a:t>
            </a:r>
            <a:r>
              <a:rPr sz="1000" spc="-10" dirty="0">
                <a:solidFill>
                  <a:srgbClr val="4A5462"/>
                </a:solidFill>
                <a:latin typeface="Arial"/>
                <a:cs typeface="Arial"/>
              </a:rPr>
              <a:t>failed</a:t>
            </a:r>
            <a:endParaRPr sz="1000">
              <a:latin typeface="Arial"/>
              <a:cs typeface="Arial"/>
            </a:endParaRPr>
          </a:p>
        </p:txBody>
      </p:sp>
      <p:grpSp>
        <p:nvGrpSpPr>
          <p:cNvPr id="64" name="object 64"/>
          <p:cNvGrpSpPr/>
          <p:nvPr/>
        </p:nvGrpSpPr>
        <p:grpSpPr>
          <a:xfrm>
            <a:off x="8742837" y="4420064"/>
            <a:ext cx="2552700" cy="914400"/>
            <a:chOff x="9143998" y="5372099"/>
            <a:chExt cx="2552700" cy="914400"/>
          </a:xfrm>
        </p:grpSpPr>
        <p:sp>
          <p:nvSpPr>
            <p:cNvPr id="65" name="object 65"/>
            <p:cNvSpPr/>
            <p:nvPr/>
          </p:nvSpPr>
          <p:spPr>
            <a:xfrm>
              <a:off x="9143998" y="5372099"/>
              <a:ext cx="2552700" cy="914400"/>
            </a:xfrm>
            <a:custGeom>
              <a:avLst/>
              <a:gdLst/>
              <a:ahLst/>
              <a:cxnLst/>
              <a:rect l="l" t="t" r="r" b="b"/>
              <a:pathLst>
                <a:path w="2552700" h="914400">
                  <a:moveTo>
                    <a:pt x="2481503" y="914399"/>
                  </a:moveTo>
                  <a:lnTo>
                    <a:pt x="71196" y="914399"/>
                  </a:lnTo>
                  <a:lnTo>
                    <a:pt x="66241" y="913911"/>
                  </a:lnTo>
                  <a:lnTo>
                    <a:pt x="29705" y="898777"/>
                  </a:lnTo>
                  <a:lnTo>
                    <a:pt x="3885" y="862737"/>
                  </a:lnTo>
                  <a:lnTo>
                    <a:pt x="0" y="843203"/>
                  </a:lnTo>
                  <a:lnTo>
                    <a:pt x="0" y="838199"/>
                  </a:lnTo>
                  <a:lnTo>
                    <a:pt x="0" y="71196"/>
                  </a:lnTo>
                  <a:lnTo>
                    <a:pt x="15621" y="29705"/>
                  </a:lnTo>
                  <a:lnTo>
                    <a:pt x="51661" y="3885"/>
                  </a:lnTo>
                  <a:lnTo>
                    <a:pt x="71196" y="0"/>
                  </a:lnTo>
                  <a:lnTo>
                    <a:pt x="2481503" y="0"/>
                  </a:lnTo>
                  <a:lnTo>
                    <a:pt x="2522992" y="15621"/>
                  </a:lnTo>
                  <a:lnTo>
                    <a:pt x="2548814" y="51661"/>
                  </a:lnTo>
                  <a:lnTo>
                    <a:pt x="2552700" y="71196"/>
                  </a:lnTo>
                  <a:lnTo>
                    <a:pt x="2552700" y="843203"/>
                  </a:lnTo>
                  <a:lnTo>
                    <a:pt x="2537076" y="884693"/>
                  </a:lnTo>
                  <a:lnTo>
                    <a:pt x="2501037" y="910513"/>
                  </a:lnTo>
                  <a:lnTo>
                    <a:pt x="2486457" y="913911"/>
                  </a:lnTo>
                  <a:lnTo>
                    <a:pt x="2481503" y="914399"/>
                  </a:lnTo>
                  <a:close/>
                </a:path>
              </a:pathLst>
            </a:custGeom>
            <a:solidFill>
              <a:srgbClr val="ECFDF5"/>
            </a:solidFill>
          </p:spPr>
          <p:txBody>
            <a:bodyPr wrap="square" lIns="0" tIns="0" rIns="0" bIns="0" rtlCol="0"/>
            <a:lstStyle/>
            <a:p>
              <a:endParaRPr/>
            </a:p>
          </p:txBody>
        </p:sp>
        <p:pic>
          <p:nvPicPr>
            <p:cNvPr id="66" name="object 66"/>
            <p:cNvPicPr/>
            <p:nvPr/>
          </p:nvPicPr>
          <p:blipFill>
            <a:blip r:embed="rId12" cstate="print"/>
            <a:stretch>
              <a:fillRect/>
            </a:stretch>
          </p:blipFill>
          <p:spPr>
            <a:xfrm>
              <a:off x="10306049" y="5514974"/>
              <a:ext cx="228599" cy="228599"/>
            </a:xfrm>
            <a:prstGeom prst="rect">
              <a:avLst/>
            </a:prstGeom>
          </p:spPr>
        </p:pic>
      </p:grpSp>
      <p:sp>
        <p:nvSpPr>
          <p:cNvPr id="67" name="object 67"/>
          <p:cNvSpPr txBox="1"/>
          <p:nvPr/>
        </p:nvSpPr>
        <p:spPr>
          <a:xfrm>
            <a:off x="9585063" y="4851959"/>
            <a:ext cx="908685" cy="178435"/>
          </a:xfrm>
          <a:prstGeom prst="rect">
            <a:avLst/>
          </a:prstGeom>
        </p:spPr>
        <p:txBody>
          <a:bodyPr vert="horz" wrap="square" lIns="0" tIns="12700" rIns="0" bIns="0" rtlCol="0">
            <a:spAutoFit/>
          </a:bodyPr>
          <a:lstStyle/>
          <a:p>
            <a:pPr marL="12700">
              <a:lnSpc>
                <a:spcPct val="100000"/>
              </a:lnSpc>
              <a:spcBef>
                <a:spcPts val="100"/>
              </a:spcBef>
            </a:pPr>
            <a:r>
              <a:rPr sz="1000" b="1" spc="-55" dirty="0">
                <a:solidFill>
                  <a:srgbClr val="374050"/>
                </a:solidFill>
                <a:latin typeface="Roboto"/>
                <a:cs typeface="Roboto"/>
              </a:rPr>
              <a:t>Information</a:t>
            </a:r>
            <a:r>
              <a:rPr sz="1000" b="1" spc="30" dirty="0">
                <a:solidFill>
                  <a:srgbClr val="374050"/>
                </a:solidFill>
                <a:latin typeface="Roboto"/>
                <a:cs typeface="Roboto"/>
              </a:rPr>
              <a:t> </a:t>
            </a:r>
            <a:r>
              <a:rPr sz="1000" b="1" spc="-30" dirty="0">
                <a:solidFill>
                  <a:srgbClr val="374050"/>
                </a:solidFill>
                <a:latin typeface="Roboto"/>
                <a:cs typeface="Roboto"/>
              </a:rPr>
              <a:t>Alert</a:t>
            </a:r>
            <a:endParaRPr sz="1000">
              <a:latin typeface="Roboto"/>
              <a:cs typeface="Roboto"/>
            </a:endParaRPr>
          </a:p>
        </p:txBody>
      </p:sp>
      <p:sp>
        <p:nvSpPr>
          <p:cNvPr id="68" name="object 68"/>
          <p:cNvSpPr txBox="1"/>
          <p:nvPr/>
        </p:nvSpPr>
        <p:spPr>
          <a:xfrm>
            <a:off x="9045561" y="5042459"/>
            <a:ext cx="1987550"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4A5462"/>
                </a:solidFill>
                <a:latin typeface="Arial"/>
                <a:cs typeface="Arial"/>
              </a:rPr>
              <a:t>Successful</a:t>
            </a:r>
            <a:r>
              <a:rPr sz="1000" spc="-15" dirty="0">
                <a:solidFill>
                  <a:srgbClr val="4A5462"/>
                </a:solidFill>
                <a:latin typeface="Arial"/>
                <a:cs typeface="Arial"/>
              </a:rPr>
              <a:t> </a:t>
            </a:r>
            <a:r>
              <a:rPr sz="1000" spc="-50" dirty="0">
                <a:solidFill>
                  <a:srgbClr val="4A5462"/>
                </a:solidFill>
                <a:latin typeface="Arial"/>
                <a:cs typeface="Arial"/>
              </a:rPr>
              <a:t>operations</a:t>
            </a:r>
            <a:r>
              <a:rPr sz="1000" spc="-15" dirty="0">
                <a:solidFill>
                  <a:srgbClr val="4A5462"/>
                </a:solidFill>
                <a:latin typeface="Arial"/>
                <a:cs typeface="Arial"/>
              </a:rPr>
              <a:t> </a:t>
            </a:r>
            <a:r>
              <a:rPr sz="1000" spc="-120" dirty="0">
                <a:solidFill>
                  <a:srgbClr val="4A5462"/>
                </a:solidFill>
                <a:latin typeface="Arial"/>
                <a:cs typeface="Arial"/>
              </a:rPr>
              <a:t>&amp;</a:t>
            </a:r>
            <a:r>
              <a:rPr sz="1000" spc="-10" dirty="0">
                <a:solidFill>
                  <a:srgbClr val="4A5462"/>
                </a:solidFill>
                <a:latin typeface="Arial"/>
                <a:cs typeface="Arial"/>
              </a:rPr>
              <a:t> </a:t>
            </a:r>
            <a:r>
              <a:rPr sz="1000" spc="-25" dirty="0">
                <a:solidFill>
                  <a:srgbClr val="4A5462"/>
                </a:solidFill>
                <a:latin typeface="Arial"/>
                <a:cs typeface="Arial"/>
              </a:rPr>
              <a:t>confirmations</a:t>
            </a:r>
            <a:endParaRPr sz="1000">
              <a:latin typeface="Arial"/>
              <a:cs typeface="Arial"/>
            </a:endParaRPr>
          </a:p>
        </p:txBody>
      </p:sp>
      <p:sp>
        <p:nvSpPr>
          <p:cNvPr id="70" name="object 70"/>
          <p:cNvSpPr txBox="1"/>
          <p:nvPr/>
        </p:nvSpPr>
        <p:spPr>
          <a:xfrm>
            <a:off x="6740999" y="5356025"/>
            <a:ext cx="4003675" cy="1401666"/>
          </a:xfrm>
          <a:prstGeom prst="rect">
            <a:avLst/>
          </a:prstGeom>
        </p:spPr>
        <p:txBody>
          <a:bodyPr vert="horz" wrap="square" lIns="0" tIns="16510" rIns="0" bIns="0" rtlCol="0">
            <a:spAutoFit/>
          </a:bodyPr>
          <a:lstStyle/>
          <a:p>
            <a:pPr marL="149860" marR="5080" indent="-137795">
              <a:lnSpc>
                <a:spcPct val="100000"/>
              </a:lnSpc>
              <a:spcBef>
                <a:spcPts val="130"/>
              </a:spcBef>
            </a:pPr>
            <a:r>
              <a:rPr sz="1000" spc="-65" dirty="0">
                <a:solidFill>
                  <a:srgbClr val="3B81F5"/>
                </a:solidFill>
                <a:latin typeface="Lucida Console"/>
                <a:cs typeface="Lucida Console"/>
              </a:rPr>
              <a:t>private</a:t>
            </a:r>
            <a:r>
              <a:rPr sz="1000" spc="-45" dirty="0">
                <a:solidFill>
                  <a:srgbClr val="3B81F5"/>
                </a:solidFill>
                <a:latin typeface="Lucida Console"/>
                <a:cs typeface="Lucida Console"/>
              </a:rPr>
              <a:t> </a:t>
            </a:r>
            <a:r>
              <a:rPr sz="1000" spc="-55" dirty="0">
                <a:solidFill>
                  <a:srgbClr val="3B81F5"/>
                </a:solidFill>
                <a:latin typeface="Lucida Console"/>
                <a:cs typeface="Lucida Console"/>
              </a:rPr>
              <a:t>void</a:t>
            </a:r>
            <a:r>
              <a:rPr sz="1000" spc="-45" dirty="0">
                <a:solidFill>
                  <a:srgbClr val="3B81F5"/>
                </a:solidFill>
                <a:latin typeface="Lucida Console"/>
                <a:cs typeface="Lucida Console"/>
              </a:rPr>
              <a:t> </a:t>
            </a:r>
            <a:r>
              <a:rPr sz="1000" spc="-65" dirty="0">
                <a:latin typeface="Lucida Console"/>
                <a:cs typeface="Lucida Console"/>
              </a:rPr>
              <a:t>showAlert(Alert.AlertType</a:t>
            </a:r>
            <a:r>
              <a:rPr sz="1000" spc="-40" dirty="0">
                <a:latin typeface="Lucida Console"/>
                <a:cs typeface="Lucida Console"/>
              </a:rPr>
              <a:t> </a:t>
            </a:r>
            <a:r>
              <a:rPr sz="1000" spc="-60" dirty="0">
                <a:latin typeface="Lucida Console"/>
                <a:cs typeface="Lucida Console"/>
              </a:rPr>
              <a:t>type,</a:t>
            </a:r>
            <a:r>
              <a:rPr sz="1000" spc="-45" dirty="0">
                <a:latin typeface="Lucida Console"/>
                <a:cs typeface="Lucida Console"/>
              </a:rPr>
              <a:t> </a:t>
            </a:r>
            <a:r>
              <a:rPr sz="1000" spc="-55" dirty="0">
                <a:solidFill>
                  <a:srgbClr val="3B81F5"/>
                </a:solidFill>
                <a:latin typeface="Lucida Console"/>
                <a:cs typeface="Lucida Console"/>
              </a:rPr>
              <a:t>String</a:t>
            </a:r>
            <a:r>
              <a:rPr sz="1000" spc="-40" dirty="0">
                <a:solidFill>
                  <a:srgbClr val="3B81F5"/>
                </a:solidFill>
                <a:latin typeface="Lucida Console"/>
                <a:cs typeface="Lucida Console"/>
              </a:rPr>
              <a:t> </a:t>
            </a:r>
            <a:r>
              <a:rPr sz="1000" spc="-70" dirty="0">
                <a:latin typeface="Lucida Console"/>
                <a:cs typeface="Lucida Console"/>
              </a:rPr>
              <a:t>title, </a:t>
            </a:r>
            <a:r>
              <a:rPr sz="1000" spc="-55" dirty="0">
                <a:solidFill>
                  <a:srgbClr val="3B81F5"/>
                </a:solidFill>
                <a:latin typeface="Lucida Console"/>
                <a:cs typeface="Lucida Console"/>
              </a:rPr>
              <a:t>String</a:t>
            </a:r>
            <a:r>
              <a:rPr sz="1000" spc="-75" dirty="0">
                <a:solidFill>
                  <a:srgbClr val="3B81F5"/>
                </a:solidFill>
                <a:latin typeface="Lucida Console"/>
                <a:cs typeface="Lucida Console"/>
              </a:rPr>
              <a:t> </a:t>
            </a:r>
            <a:r>
              <a:rPr sz="1000" spc="-65" dirty="0">
                <a:latin typeface="Lucida Console"/>
                <a:cs typeface="Lucida Console"/>
              </a:rPr>
              <a:t>header,</a:t>
            </a:r>
            <a:r>
              <a:rPr sz="1000" spc="-60" dirty="0">
                <a:latin typeface="Lucida Console"/>
                <a:cs typeface="Lucida Console"/>
              </a:rPr>
              <a:t> </a:t>
            </a:r>
            <a:r>
              <a:rPr sz="1000" spc="-55" dirty="0">
                <a:solidFill>
                  <a:srgbClr val="3B81F5"/>
                </a:solidFill>
                <a:latin typeface="Lucida Console"/>
                <a:cs typeface="Lucida Console"/>
              </a:rPr>
              <a:t>String</a:t>
            </a:r>
            <a:r>
              <a:rPr sz="1000" spc="-60" dirty="0">
                <a:solidFill>
                  <a:srgbClr val="3B81F5"/>
                </a:solidFill>
                <a:latin typeface="Lucida Console"/>
                <a:cs typeface="Lucida Console"/>
              </a:rPr>
              <a:t> </a:t>
            </a:r>
            <a:r>
              <a:rPr sz="1000" spc="-65" dirty="0">
                <a:latin typeface="Lucida Console"/>
                <a:cs typeface="Lucida Console"/>
              </a:rPr>
              <a:t>content)</a:t>
            </a:r>
            <a:r>
              <a:rPr sz="1000" spc="-60" dirty="0">
                <a:latin typeface="Lucida Console"/>
                <a:cs typeface="Lucida Console"/>
              </a:rPr>
              <a:t> </a:t>
            </a:r>
            <a:r>
              <a:rPr sz="1000" spc="-50" dirty="0">
                <a:latin typeface="Lucida Console"/>
                <a:cs typeface="Lucida Console"/>
              </a:rPr>
              <a:t>{</a:t>
            </a:r>
            <a:endParaRPr sz="1000" dirty="0">
              <a:latin typeface="Lucida Console"/>
              <a:cs typeface="Lucida Console"/>
            </a:endParaRPr>
          </a:p>
          <a:p>
            <a:pPr marL="149860" marR="1788160">
              <a:lnSpc>
                <a:spcPct val="100000"/>
              </a:lnSpc>
            </a:pPr>
            <a:r>
              <a:rPr sz="1000" spc="-60" dirty="0">
                <a:latin typeface="Lucida Console"/>
                <a:cs typeface="Lucida Console"/>
              </a:rPr>
              <a:t>Alert</a:t>
            </a:r>
            <a:r>
              <a:rPr sz="1000" spc="-90" dirty="0">
                <a:latin typeface="Lucida Console"/>
                <a:cs typeface="Lucida Console"/>
              </a:rPr>
              <a:t> </a:t>
            </a:r>
            <a:r>
              <a:rPr sz="1000" spc="-60" dirty="0">
                <a:latin typeface="Lucida Console"/>
                <a:cs typeface="Lucida Console"/>
              </a:rPr>
              <a:t>alert</a:t>
            </a:r>
            <a:r>
              <a:rPr sz="1000" spc="-85" dirty="0">
                <a:latin typeface="Lucida Console"/>
                <a:cs typeface="Lucida Console"/>
              </a:rPr>
              <a:t> </a:t>
            </a:r>
            <a:r>
              <a:rPr sz="1000" dirty="0">
                <a:latin typeface="Lucida Console"/>
                <a:cs typeface="Lucida Console"/>
              </a:rPr>
              <a:t>=</a:t>
            </a:r>
            <a:r>
              <a:rPr sz="1000" spc="-90" dirty="0">
                <a:latin typeface="Lucida Console"/>
                <a:cs typeface="Lucida Console"/>
              </a:rPr>
              <a:t> </a:t>
            </a:r>
            <a:r>
              <a:rPr sz="1000" spc="-50" dirty="0">
                <a:solidFill>
                  <a:srgbClr val="3B81F5"/>
                </a:solidFill>
                <a:latin typeface="Lucida Console"/>
                <a:cs typeface="Lucida Console"/>
              </a:rPr>
              <a:t>new</a:t>
            </a:r>
            <a:r>
              <a:rPr sz="1000" spc="-85" dirty="0">
                <a:solidFill>
                  <a:srgbClr val="3B81F5"/>
                </a:solidFill>
                <a:latin typeface="Lucida Console"/>
                <a:cs typeface="Lucida Console"/>
              </a:rPr>
              <a:t> </a:t>
            </a:r>
            <a:r>
              <a:rPr sz="1000" spc="-70" dirty="0">
                <a:latin typeface="Lucida Console"/>
                <a:cs typeface="Lucida Console"/>
              </a:rPr>
              <a:t>Alert(type); </a:t>
            </a:r>
            <a:r>
              <a:rPr sz="1000" spc="-20" dirty="0">
                <a:latin typeface="Lucida Console"/>
                <a:cs typeface="Lucida Console"/>
              </a:rPr>
              <a:t>alert.setTitle(title); </a:t>
            </a:r>
            <a:r>
              <a:rPr sz="1000" spc="-30" dirty="0">
                <a:latin typeface="Lucida Console"/>
                <a:cs typeface="Lucida Console"/>
              </a:rPr>
              <a:t>alert.setHeaderText(header); </a:t>
            </a:r>
            <a:r>
              <a:rPr sz="1000" spc="-70" dirty="0">
                <a:latin typeface="Lucida Console"/>
                <a:cs typeface="Lucida Console"/>
              </a:rPr>
              <a:t>alert.setContentText(content); </a:t>
            </a:r>
            <a:r>
              <a:rPr sz="1000" spc="-10" dirty="0">
                <a:latin typeface="Lucida Console"/>
                <a:cs typeface="Lucida Console"/>
              </a:rPr>
              <a:t>alert.showAndWait();</a:t>
            </a:r>
            <a:endParaRPr sz="1000" dirty="0">
              <a:latin typeface="Lucida Console"/>
              <a:cs typeface="Lucida Console"/>
            </a:endParaRPr>
          </a:p>
          <a:p>
            <a:pPr marL="12700">
              <a:lnSpc>
                <a:spcPct val="100000"/>
              </a:lnSpc>
            </a:pPr>
            <a:r>
              <a:rPr sz="1000" spc="-50" dirty="0">
                <a:latin typeface="Lucida Console"/>
                <a:cs typeface="Lucida Console"/>
              </a:rPr>
              <a:t>}</a:t>
            </a:r>
            <a:endParaRPr sz="900" dirty="0">
              <a:latin typeface="Lucida Console"/>
              <a:cs typeface="Lucida Console"/>
            </a:endParaRPr>
          </a:p>
          <a:p>
            <a:pPr marL="102870">
              <a:lnSpc>
                <a:spcPct val="100000"/>
              </a:lnSpc>
              <a:spcBef>
                <a:spcPts val="5"/>
              </a:spcBef>
              <a:tabLst>
                <a:tab pos="2660015" algn="l"/>
              </a:tabLst>
            </a:pPr>
            <a:r>
              <a:rPr sz="1000" spc="-65" dirty="0">
                <a:solidFill>
                  <a:srgbClr val="4A5462"/>
                </a:solidFill>
                <a:latin typeface="Arial"/>
                <a:cs typeface="Arial"/>
              </a:rPr>
              <a:t>Console</a:t>
            </a:r>
            <a:r>
              <a:rPr sz="1000" spc="-25" dirty="0">
                <a:solidFill>
                  <a:srgbClr val="4A5462"/>
                </a:solidFill>
                <a:latin typeface="Arial"/>
                <a:cs typeface="Arial"/>
              </a:rPr>
              <a:t> </a:t>
            </a:r>
            <a:r>
              <a:rPr sz="1000" spc="-50" dirty="0">
                <a:solidFill>
                  <a:srgbClr val="4A5462"/>
                </a:solidFill>
                <a:latin typeface="Arial"/>
                <a:cs typeface="Arial"/>
              </a:rPr>
              <a:t>error</a:t>
            </a:r>
            <a:r>
              <a:rPr sz="1000" spc="-25" dirty="0">
                <a:solidFill>
                  <a:srgbClr val="4A5462"/>
                </a:solidFill>
                <a:latin typeface="Arial"/>
                <a:cs typeface="Arial"/>
              </a:rPr>
              <a:t> </a:t>
            </a:r>
            <a:r>
              <a:rPr sz="1000" spc="-20" dirty="0">
                <a:solidFill>
                  <a:srgbClr val="4A5462"/>
                </a:solidFill>
                <a:latin typeface="Arial"/>
                <a:cs typeface="Arial"/>
              </a:rPr>
              <a:t>logging:</a:t>
            </a:r>
            <a:r>
              <a:rPr sz="1000" spc="-20" dirty="0">
                <a:solidFill>
                  <a:srgbClr val="EF4444"/>
                </a:solidFill>
                <a:latin typeface="Lucida Console"/>
                <a:cs typeface="Lucida Console"/>
              </a:rPr>
              <a:t>System.err.println(</a:t>
            </a:r>
            <a:r>
              <a:rPr sz="1000" dirty="0">
                <a:solidFill>
                  <a:srgbClr val="EF4444"/>
                </a:solidFill>
                <a:latin typeface="Lucida Console"/>
                <a:cs typeface="Lucida Console"/>
              </a:rPr>
              <a:t>	</a:t>
            </a:r>
            <a:r>
              <a:rPr sz="1000" spc="-25" dirty="0">
                <a:solidFill>
                  <a:srgbClr val="EF4444"/>
                </a:solidFill>
                <a:latin typeface="Lucida Console"/>
                <a:cs typeface="Lucida Console"/>
              </a:rPr>
              <a:t>.)</a:t>
            </a:r>
            <a:endParaRPr sz="1000" dirty="0">
              <a:latin typeface="Lucida Console"/>
              <a:cs typeface="Lucida Console"/>
            </a:endParaRPr>
          </a:p>
        </p:txBody>
      </p:sp>
      <p:sp>
        <p:nvSpPr>
          <p:cNvPr id="79" name="object 79"/>
          <p:cNvSpPr/>
          <p:nvPr/>
        </p:nvSpPr>
        <p:spPr>
          <a:xfrm>
            <a:off x="2952737" y="2505074"/>
            <a:ext cx="457200" cy="95250"/>
          </a:xfrm>
          <a:custGeom>
            <a:avLst/>
            <a:gdLst/>
            <a:ahLst/>
            <a:cxnLst/>
            <a:rect l="l" t="t" r="r" b="b"/>
            <a:pathLst>
              <a:path w="457200" h="95250">
                <a:moveTo>
                  <a:pt x="457200" y="38100"/>
                </a:moveTo>
                <a:lnTo>
                  <a:pt x="213360" y="38100"/>
                </a:lnTo>
                <a:lnTo>
                  <a:pt x="152400" y="0"/>
                </a:lnTo>
                <a:lnTo>
                  <a:pt x="152400" y="38100"/>
                </a:lnTo>
                <a:lnTo>
                  <a:pt x="0" y="38100"/>
                </a:lnTo>
                <a:lnTo>
                  <a:pt x="0" y="57150"/>
                </a:lnTo>
                <a:lnTo>
                  <a:pt x="152400" y="57150"/>
                </a:lnTo>
                <a:lnTo>
                  <a:pt x="152400" y="95250"/>
                </a:lnTo>
                <a:lnTo>
                  <a:pt x="213360" y="57150"/>
                </a:lnTo>
                <a:lnTo>
                  <a:pt x="457200" y="57150"/>
                </a:lnTo>
                <a:lnTo>
                  <a:pt x="457200" y="38100"/>
                </a:lnTo>
                <a:close/>
              </a:path>
            </a:pathLst>
          </a:custGeom>
          <a:solidFill>
            <a:srgbClr val="A5B4FB"/>
          </a:solidFill>
        </p:spPr>
        <p:txBody>
          <a:bodyPr wrap="square" lIns="0" tIns="0" rIns="0" bIns="0" rtlCol="0"/>
          <a:lstStyle/>
          <a:p>
            <a:endParaRPr/>
          </a:p>
        </p:txBody>
      </p:sp>
      <p:grpSp>
        <p:nvGrpSpPr>
          <p:cNvPr id="85" name="Group 84">
            <a:extLst>
              <a:ext uri="{FF2B5EF4-FFF2-40B4-BE49-F238E27FC236}">
                <a16:creationId xmlns:a16="http://schemas.microsoft.com/office/drawing/2014/main" id="{45476FE2-89F0-3C0E-47D4-0FE840629303}"/>
              </a:ext>
            </a:extLst>
          </p:cNvPr>
          <p:cNvGrpSpPr/>
          <p:nvPr/>
        </p:nvGrpSpPr>
        <p:grpSpPr>
          <a:xfrm>
            <a:off x="687127" y="8000206"/>
            <a:ext cx="11374178" cy="5478888"/>
            <a:chOff x="627321" y="7698316"/>
            <a:chExt cx="11374178" cy="5478888"/>
          </a:xfrm>
        </p:grpSpPr>
        <p:sp>
          <p:nvSpPr>
            <p:cNvPr id="8" name="object 8"/>
            <p:cNvSpPr/>
            <p:nvPr/>
          </p:nvSpPr>
          <p:spPr>
            <a:xfrm>
              <a:off x="698795" y="8886317"/>
              <a:ext cx="5219700" cy="1524000"/>
            </a:xfrm>
            <a:custGeom>
              <a:avLst/>
              <a:gdLst/>
              <a:ahLst/>
              <a:cxnLst/>
              <a:rect l="l" t="t" r="r" b="b"/>
              <a:pathLst>
                <a:path w="5219700" h="1524000">
                  <a:moveTo>
                    <a:pt x="5186651" y="1523999"/>
                  </a:moveTo>
                  <a:lnTo>
                    <a:pt x="33047" y="1523999"/>
                  </a:lnTo>
                  <a:lnTo>
                    <a:pt x="28187" y="1523032"/>
                  </a:lnTo>
                  <a:lnTo>
                    <a:pt x="966" y="1495811"/>
                  </a:lnTo>
                  <a:lnTo>
                    <a:pt x="0" y="1490951"/>
                  </a:lnTo>
                  <a:lnTo>
                    <a:pt x="0" y="1485899"/>
                  </a:lnTo>
                  <a:lnTo>
                    <a:pt x="0" y="33047"/>
                  </a:lnTo>
                  <a:lnTo>
                    <a:pt x="28187" y="966"/>
                  </a:lnTo>
                  <a:lnTo>
                    <a:pt x="33047" y="0"/>
                  </a:lnTo>
                  <a:lnTo>
                    <a:pt x="5186651" y="0"/>
                  </a:lnTo>
                  <a:lnTo>
                    <a:pt x="5218732" y="28186"/>
                  </a:lnTo>
                  <a:lnTo>
                    <a:pt x="5219699" y="33047"/>
                  </a:lnTo>
                  <a:lnTo>
                    <a:pt x="5219699" y="1490951"/>
                  </a:lnTo>
                  <a:lnTo>
                    <a:pt x="5191511" y="1523032"/>
                  </a:lnTo>
                  <a:lnTo>
                    <a:pt x="5186651" y="1523999"/>
                  </a:lnTo>
                  <a:close/>
                </a:path>
              </a:pathLst>
            </a:custGeom>
            <a:solidFill>
              <a:srgbClr val="F9FAFA"/>
            </a:solidFill>
          </p:spPr>
          <p:txBody>
            <a:bodyPr wrap="square" lIns="0" tIns="0" rIns="0" bIns="0" rtlCol="0"/>
            <a:lstStyle/>
            <a:p>
              <a:endParaRPr/>
            </a:p>
          </p:txBody>
        </p:sp>
        <p:pic>
          <p:nvPicPr>
            <p:cNvPr id="25" name="object 25"/>
            <p:cNvPicPr/>
            <p:nvPr/>
          </p:nvPicPr>
          <p:blipFill>
            <a:blip r:embed="rId13" cstate="print"/>
            <a:stretch>
              <a:fillRect/>
            </a:stretch>
          </p:blipFill>
          <p:spPr>
            <a:xfrm>
              <a:off x="627321" y="7760126"/>
              <a:ext cx="190574" cy="192434"/>
            </a:xfrm>
            <a:prstGeom prst="rect">
              <a:avLst/>
            </a:prstGeom>
          </p:spPr>
        </p:pic>
        <p:sp>
          <p:nvSpPr>
            <p:cNvPr id="26" name="object 26"/>
            <p:cNvSpPr txBox="1"/>
            <p:nvPr/>
          </p:nvSpPr>
          <p:spPr>
            <a:xfrm>
              <a:off x="881358" y="7698316"/>
              <a:ext cx="2226945" cy="280035"/>
            </a:xfrm>
            <a:prstGeom prst="rect">
              <a:avLst/>
            </a:prstGeom>
          </p:spPr>
          <p:txBody>
            <a:bodyPr vert="horz" wrap="square" lIns="0" tIns="15240" rIns="0" bIns="0" rtlCol="0">
              <a:spAutoFit/>
            </a:bodyPr>
            <a:lstStyle/>
            <a:p>
              <a:pPr marL="12700">
                <a:lnSpc>
                  <a:spcPct val="100000"/>
                </a:lnSpc>
                <a:spcBef>
                  <a:spcPts val="120"/>
                </a:spcBef>
              </a:pPr>
              <a:r>
                <a:rPr sz="1650" b="1" spc="-95" dirty="0">
                  <a:latin typeface="Roboto"/>
                  <a:cs typeface="Roboto"/>
                </a:rPr>
                <a:t>Dynamic</a:t>
              </a:r>
              <a:r>
                <a:rPr sz="1650" b="1" spc="10" dirty="0">
                  <a:latin typeface="Roboto"/>
                  <a:cs typeface="Roboto"/>
                </a:rPr>
                <a:t> </a:t>
              </a:r>
              <a:r>
                <a:rPr sz="1650" b="1" spc="-90" dirty="0">
                  <a:latin typeface="Roboto"/>
                  <a:cs typeface="Roboto"/>
                </a:rPr>
                <a:t>Content</a:t>
              </a:r>
              <a:r>
                <a:rPr sz="1650" b="1" spc="15" dirty="0">
                  <a:latin typeface="Roboto"/>
                  <a:cs typeface="Roboto"/>
                </a:rPr>
                <a:t> </a:t>
              </a:r>
              <a:r>
                <a:rPr sz="1650" b="1" spc="-70" dirty="0">
                  <a:latin typeface="Roboto"/>
                  <a:cs typeface="Roboto"/>
                </a:rPr>
                <a:t>Loading</a:t>
              </a:r>
              <a:endParaRPr sz="1650">
                <a:latin typeface="Roboto"/>
                <a:cs typeface="Roboto"/>
              </a:endParaRPr>
            </a:p>
          </p:txBody>
        </p:sp>
        <p:pic>
          <p:nvPicPr>
            <p:cNvPr id="27" name="object 27"/>
            <p:cNvPicPr/>
            <p:nvPr/>
          </p:nvPicPr>
          <p:blipFill>
            <a:blip r:embed="rId14" cstate="print"/>
            <a:stretch>
              <a:fillRect/>
            </a:stretch>
          </p:blipFill>
          <p:spPr>
            <a:xfrm>
              <a:off x="1398884" y="8218293"/>
              <a:ext cx="152399" cy="152399"/>
            </a:xfrm>
            <a:prstGeom prst="rect">
              <a:avLst/>
            </a:prstGeom>
          </p:spPr>
        </p:pic>
        <p:sp>
          <p:nvSpPr>
            <p:cNvPr id="28" name="object 28"/>
            <p:cNvSpPr txBox="1"/>
            <p:nvPr/>
          </p:nvSpPr>
          <p:spPr>
            <a:xfrm>
              <a:off x="1533821" y="8197973"/>
              <a:ext cx="1542415" cy="229235"/>
            </a:xfrm>
            <a:prstGeom prst="rect">
              <a:avLst/>
            </a:prstGeom>
          </p:spPr>
          <p:txBody>
            <a:bodyPr vert="horz" wrap="square" lIns="0" tIns="17145" rIns="0" bIns="0" rtlCol="0">
              <a:spAutoFit/>
            </a:bodyPr>
            <a:lstStyle/>
            <a:p>
              <a:pPr marL="12700">
                <a:lnSpc>
                  <a:spcPct val="100000"/>
                </a:lnSpc>
                <a:spcBef>
                  <a:spcPts val="135"/>
                </a:spcBef>
              </a:pPr>
              <a:r>
                <a:rPr sz="1300" spc="-70" dirty="0">
                  <a:latin typeface="Roboto"/>
                  <a:cs typeface="Roboto"/>
                </a:rPr>
                <a:t>JavaFX</a:t>
              </a:r>
              <a:r>
                <a:rPr sz="1300" spc="10" dirty="0">
                  <a:latin typeface="Roboto"/>
                  <a:cs typeface="Roboto"/>
                </a:rPr>
                <a:t> </a:t>
              </a:r>
              <a:r>
                <a:rPr sz="1300" spc="-75" dirty="0">
                  <a:latin typeface="Roboto"/>
                  <a:cs typeface="Roboto"/>
                </a:rPr>
                <a:t>FXML</a:t>
              </a:r>
              <a:r>
                <a:rPr sz="1300" spc="10" dirty="0">
                  <a:latin typeface="Roboto"/>
                  <a:cs typeface="Roboto"/>
                </a:rPr>
                <a:t> </a:t>
              </a:r>
              <a:r>
                <a:rPr sz="1300" spc="-45" dirty="0">
                  <a:latin typeface="Roboto"/>
                  <a:cs typeface="Roboto"/>
                </a:rPr>
                <a:t>Loading</a:t>
              </a:r>
              <a:endParaRPr sz="1300">
                <a:latin typeface="Roboto"/>
                <a:cs typeface="Roboto"/>
              </a:endParaRPr>
            </a:p>
          </p:txBody>
        </p:sp>
        <p:sp>
          <p:nvSpPr>
            <p:cNvPr id="29" name="object 29"/>
            <p:cNvSpPr txBox="1"/>
            <p:nvPr/>
          </p:nvSpPr>
          <p:spPr>
            <a:xfrm>
              <a:off x="728959" y="8581116"/>
              <a:ext cx="524256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4A5462"/>
                  </a:solidFill>
                  <a:latin typeface="Arial"/>
                  <a:cs typeface="Arial"/>
                </a:rPr>
                <a:t>DashboardController</a:t>
              </a:r>
              <a:r>
                <a:rPr sz="1150" spc="-40" dirty="0">
                  <a:solidFill>
                    <a:srgbClr val="4A5462"/>
                  </a:solidFill>
                  <a:latin typeface="Arial"/>
                  <a:cs typeface="Arial"/>
                </a:rPr>
                <a:t> </a:t>
              </a:r>
              <a:r>
                <a:rPr sz="1150" spc="-60" dirty="0">
                  <a:solidFill>
                    <a:srgbClr val="4A5462"/>
                  </a:solidFill>
                  <a:latin typeface="Arial"/>
                  <a:cs typeface="Arial"/>
                </a:rPr>
                <a:t>uses</a:t>
              </a:r>
              <a:r>
                <a:rPr sz="1150" spc="-35" dirty="0">
                  <a:solidFill>
                    <a:srgbClr val="4A5462"/>
                  </a:solidFill>
                  <a:latin typeface="Arial"/>
                  <a:cs typeface="Arial"/>
                </a:rPr>
                <a:t> </a:t>
              </a:r>
              <a:r>
                <a:rPr sz="1150" spc="-80" dirty="0">
                  <a:solidFill>
                    <a:srgbClr val="4A5462"/>
                  </a:solidFill>
                  <a:latin typeface="Arial"/>
                  <a:cs typeface="Arial"/>
                </a:rPr>
                <a:t>FXMLLoader</a:t>
              </a:r>
              <a:r>
                <a:rPr sz="1150" spc="-35" dirty="0">
                  <a:solidFill>
                    <a:srgbClr val="4A5462"/>
                  </a:solidFill>
                  <a:latin typeface="Arial"/>
                  <a:cs typeface="Arial"/>
                </a:rPr>
                <a:t> </a:t>
              </a:r>
              <a:r>
                <a:rPr sz="1150" spc="-10" dirty="0">
                  <a:solidFill>
                    <a:srgbClr val="4A5462"/>
                  </a:solidFill>
                  <a:latin typeface="Arial"/>
                  <a:cs typeface="Arial"/>
                </a:rPr>
                <a:t>to</a:t>
              </a:r>
              <a:r>
                <a:rPr sz="1150" spc="-40" dirty="0">
                  <a:solidFill>
                    <a:srgbClr val="4A5462"/>
                  </a:solidFill>
                  <a:latin typeface="Arial"/>
                  <a:cs typeface="Arial"/>
                </a:rPr>
                <a:t> </a:t>
              </a:r>
              <a:r>
                <a:rPr sz="1150" spc="-45" dirty="0">
                  <a:solidFill>
                    <a:srgbClr val="4A5462"/>
                  </a:solidFill>
                  <a:latin typeface="Arial"/>
                  <a:cs typeface="Arial"/>
                </a:rPr>
                <a:t>load</a:t>
              </a:r>
              <a:r>
                <a:rPr sz="1150" spc="-35" dirty="0">
                  <a:solidFill>
                    <a:srgbClr val="4A5462"/>
                  </a:solidFill>
                  <a:latin typeface="Arial"/>
                  <a:cs typeface="Arial"/>
                </a:rPr>
                <a:t> </a:t>
              </a:r>
              <a:r>
                <a:rPr sz="1150" spc="-30" dirty="0">
                  <a:solidFill>
                    <a:srgbClr val="4A5462"/>
                  </a:solidFill>
                  <a:latin typeface="Arial"/>
                  <a:cs typeface="Arial"/>
                </a:rPr>
                <a:t>different</a:t>
              </a:r>
              <a:r>
                <a:rPr sz="1150" spc="-35" dirty="0">
                  <a:solidFill>
                    <a:srgbClr val="4A5462"/>
                  </a:solidFill>
                  <a:latin typeface="Arial"/>
                  <a:cs typeface="Arial"/>
                </a:rPr>
                <a:t> </a:t>
              </a:r>
              <a:r>
                <a:rPr sz="1150" spc="-55" dirty="0">
                  <a:solidFill>
                    <a:srgbClr val="4A5462"/>
                  </a:solidFill>
                  <a:latin typeface="Arial"/>
                  <a:cs typeface="Arial"/>
                </a:rPr>
                <a:t>views</a:t>
              </a:r>
              <a:r>
                <a:rPr sz="1150" spc="-40" dirty="0">
                  <a:solidFill>
                    <a:srgbClr val="4A5462"/>
                  </a:solidFill>
                  <a:latin typeface="Arial"/>
                  <a:cs typeface="Arial"/>
                </a:rPr>
                <a:t> </a:t>
              </a:r>
              <a:r>
                <a:rPr sz="1150" spc="-25" dirty="0">
                  <a:solidFill>
                    <a:srgbClr val="4A5462"/>
                  </a:solidFill>
                  <a:latin typeface="Arial"/>
                  <a:cs typeface="Arial"/>
                </a:rPr>
                <a:t>into</a:t>
              </a:r>
              <a:r>
                <a:rPr sz="1150" spc="-35" dirty="0">
                  <a:solidFill>
                    <a:srgbClr val="4A5462"/>
                  </a:solidFill>
                  <a:latin typeface="Arial"/>
                  <a:cs typeface="Arial"/>
                </a:rPr>
                <a:t> </a:t>
              </a:r>
              <a:r>
                <a:rPr sz="1150" dirty="0">
                  <a:solidFill>
                    <a:srgbClr val="4A5462"/>
                  </a:solidFill>
                  <a:latin typeface="Arial"/>
                  <a:cs typeface="Arial"/>
                </a:rPr>
                <a:t>its</a:t>
              </a:r>
              <a:r>
                <a:rPr sz="1150" spc="-35" dirty="0">
                  <a:solidFill>
                    <a:srgbClr val="4A5462"/>
                  </a:solidFill>
                  <a:latin typeface="Arial"/>
                  <a:cs typeface="Arial"/>
                </a:rPr>
                <a:t> </a:t>
              </a:r>
              <a:r>
                <a:rPr sz="1150" spc="-45" dirty="0">
                  <a:solidFill>
                    <a:srgbClr val="4A5462"/>
                  </a:solidFill>
                  <a:latin typeface="Arial"/>
                  <a:cs typeface="Arial"/>
                </a:rPr>
                <a:t>central</a:t>
              </a:r>
              <a:r>
                <a:rPr sz="1150" spc="-40" dirty="0">
                  <a:solidFill>
                    <a:srgbClr val="4A5462"/>
                  </a:solidFill>
                  <a:latin typeface="Arial"/>
                  <a:cs typeface="Arial"/>
                </a:rPr>
                <a:t> </a:t>
              </a:r>
              <a:r>
                <a:rPr sz="1150" spc="-30" dirty="0">
                  <a:solidFill>
                    <a:srgbClr val="4A5462"/>
                  </a:solidFill>
                  <a:latin typeface="Arial"/>
                  <a:cs typeface="Arial"/>
                </a:rPr>
                <a:t>ScrollPane</a:t>
              </a:r>
              <a:endParaRPr sz="1150">
                <a:latin typeface="Arial"/>
                <a:cs typeface="Arial"/>
              </a:endParaRPr>
            </a:p>
          </p:txBody>
        </p:sp>
        <p:sp>
          <p:nvSpPr>
            <p:cNvPr id="30" name="object 30"/>
            <p:cNvSpPr/>
            <p:nvPr/>
          </p:nvSpPr>
          <p:spPr>
            <a:xfrm>
              <a:off x="1427458" y="10542394"/>
              <a:ext cx="1333500" cy="266700"/>
            </a:xfrm>
            <a:custGeom>
              <a:avLst/>
              <a:gdLst/>
              <a:ahLst/>
              <a:cxnLst/>
              <a:rect l="l" t="t" r="r" b="b"/>
              <a:pathLst>
                <a:path w="1333500" h="266700">
                  <a:moveTo>
                    <a:pt x="1262303" y="266699"/>
                  </a:moveTo>
                  <a:lnTo>
                    <a:pt x="71196" y="266699"/>
                  </a:lnTo>
                  <a:lnTo>
                    <a:pt x="66241" y="266211"/>
                  </a:lnTo>
                  <a:lnTo>
                    <a:pt x="29705" y="251077"/>
                  </a:lnTo>
                  <a:lnTo>
                    <a:pt x="3885" y="215036"/>
                  </a:lnTo>
                  <a:lnTo>
                    <a:pt x="0" y="195502"/>
                  </a:lnTo>
                  <a:lnTo>
                    <a:pt x="0" y="190499"/>
                  </a:lnTo>
                  <a:lnTo>
                    <a:pt x="0" y="71195"/>
                  </a:lnTo>
                  <a:lnTo>
                    <a:pt x="15621" y="29703"/>
                  </a:lnTo>
                  <a:lnTo>
                    <a:pt x="51662" y="3884"/>
                  </a:lnTo>
                  <a:lnTo>
                    <a:pt x="71196" y="0"/>
                  </a:lnTo>
                  <a:lnTo>
                    <a:pt x="1262303" y="0"/>
                  </a:lnTo>
                  <a:lnTo>
                    <a:pt x="1303794" y="15619"/>
                  </a:lnTo>
                  <a:lnTo>
                    <a:pt x="1329614" y="51659"/>
                  </a:lnTo>
                  <a:lnTo>
                    <a:pt x="1333499" y="71195"/>
                  </a:lnTo>
                  <a:lnTo>
                    <a:pt x="1333499" y="195502"/>
                  </a:lnTo>
                  <a:lnTo>
                    <a:pt x="1317877" y="236992"/>
                  </a:lnTo>
                  <a:lnTo>
                    <a:pt x="1281837" y="262812"/>
                  </a:lnTo>
                  <a:lnTo>
                    <a:pt x="1267258" y="266211"/>
                  </a:lnTo>
                  <a:lnTo>
                    <a:pt x="1262303" y="266699"/>
                  </a:lnTo>
                  <a:close/>
                </a:path>
              </a:pathLst>
            </a:custGeom>
            <a:solidFill>
              <a:srgbClr val="DAE9FE"/>
            </a:solidFill>
          </p:spPr>
          <p:txBody>
            <a:bodyPr wrap="square" lIns="0" tIns="0" rIns="0" bIns="0" rtlCol="0"/>
            <a:lstStyle/>
            <a:p>
              <a:endParaRPr/>
            </a:p>
          </p:txBody>
        </p:sp>
        <p:sp>
          <p:nvSpPr>
            <p:cNvPr id="31" name="object 31"/>
            <p:cNvSpPr/>
            <p:nvPr/>
          </p:nvSpPr>
          <p:spPr>
            <a:xfrm>
              <a:off x="2837158" y="10542394"/>
              <a:ext cx="1095375" cy="266700"/>
            </a:xfrm>
            <a:custGeom>
              <a:avLst/>
              <a:gdLst/>
              <a:ahLst/>
              <a:cxnLst/>
              <a:rect l="l" t="t" r="r" b="b"/>
              <a:pathLst>
                <a:path w="1095375" h="266700">
                  <a:moveTo>
                    <a:pt x="1024178" y="266699"/>
                  </a:moveTo>
                  <a:lnTo>
                    <a:pt x="71196" y="266699"/>
                  </a:lnTo>
                  <a:lnTo>
                    <a:pt x="66241" y="266211"/>
                  </a:lnTo>
                  <a:lnTo>
                    <a:pt x="29705" y="251077"/>
                  </a:lnTo>
                  <a:lnTo>
                    <a:pt x="3885" y="215036"/>
                  </a:lnTo>
                  <a:lnTo>
                    <a:pt x="0" y="195502"/>
                  </a:lnTo>
                  <a:lnTo>
                    <a:pt x="0" y="190499"/>
                  </a:lnTo>
                  <a:lnTo>
                    <a:pt x="0" y="71195"/>
                  </a:lnTo>
                  <a:lnTo>
                    <a:pt x="15622" y="29703"/>
                  </a:lnTo>
                  <a:lnTo>
                    <a:pt x="51662" y="3884"/>
                  </a:lnTo>
                  <a:lnTo>
                    <a:pt x="71196" y="0"/>
                  </a:lnTo>
                  <a:lnTo>
                    <a:pt x="1024178" y="0"/>
                  </a:lnTo>
                  <a:lnTo>
                    <a:pt x="1065669" y="15619"/>
                  </a:lnTo>
                  <a:lnTo>
                    <a:pt x="1091488" y="51659"/>
                  </a:lnTo>
                  <a:lnTo>
                    <a:pt x="1095374" y="71195"/>
                  </a:lnTo>
                  <a:lnTo>
                    <a:pt x="1095374" y="195502"/>
                  </a:lnTo>
                  <a:lnTo>
                    <a:pt x="1079752" y="236992"/>
                  </a:lnTo>
                  <a:lnTo>
                    <a:pt x="1043712" y="262812"/>
                  </a:lnTo>
                  <a:lnTo>
                    <a:pt x="1029133" y="266211"/>
                  </a:lnTo>
                  <a:lnTo>
                    <a:pt x="1024178" y="266699"/>
                  </a:lnTo>
                  <a:close/>
                </a:path>
              </a:pathLst>
            </a:custGeom>
            <a:solidFill>
              <a:srgbClr val="D0FAE4"/>
            </a:solidFill>
          </p:spPr>
          <p:txBody>
            <a:bodyPr wrap="square" lIns="0" tIns="0" rIns="0" bIns="0" rtlCol="0"/>
            <a:lstStyle/>
            <a:p>
              <a:endParaRPr/>
            </a:p>
          </p:txBody>
        </p:sp>
        <p:sp>
          <p:nvSpPr>
            <p:cNvPr id="32" name="object 32"/>
            <p:cNvSpPr txBox="1"/>
            <p:nvPr/>
          </p:nvSpPr>
          <p:spPr>
            <a:xfrm>
              <a:off x="805159" y="8951185"/>
              <a:ext cx="3249295" cy="1814830"/>
            </a:xfrm>
            <a:prstGeom prst="rect">
              <a:avLst/>
            </a:prstGeom>
          </p:spPr>
          <p:txBody>
            <a:bodyPr vert="horz" wrap="square" lIns="0" tIns="16510" rIns="0" bIns="0" rtlCol="0">
              <a:spAutoFit/>
            </a:bodyPr>
            <a:lstStyle/>
            <a:p>
              <a:pPr marL="149860" marR="5080" indent="-137795">
                <a:lnSpc>
                  <a:spcPct val="100000"/>
                </a:lnSpc>
                <a:spcBef>
                  <a:spcPts val="130"/>
                </a:spcBef>
              </a:pPr>
              <a:r>
                <a:rPr sz="1000" spc="-65" dirty="0">
                  <a:solidFill>
                    <a:srgbClr val="3B81F5"/>
                  </a:solidFill>
                  <a:latin typeface="Lucida Console"/>
                  <a:cs typeface="Lucida Console"/>
                </a:rPr>
                <a:t>private</a:t>
              </a:r>
              <a:r>
                <a:rPr sz="1000" spc="-35" dirty="0">
                  <a:solidFill>
                    <a:srgbClr val="3B81F5"/>
                  </a:solidFill>
                  <a:latin typeface="Lucida Console"/>
                  <a:cs typeface="Lucida Console"/>
                </a:rPr>
                <a:t> </a:t>
              </a:r>
              <a:r>
                <a:rPr sz="1000" spc="-55" dirty="0">
                  <a:solidFill>
                    <a:srgbClr val="3B81F5"/>
                  </a:solidFill>
                  <a:latin typeface="Lucida Console"/>
                  <a:cs typeface="Lucida Console"/>
                </a:rPr>
                <a:t>void</a:t>
              </a:r>
              <a:r>
                <a:rPr sz="1000" spc="-35" dirty="0">
                  <a:solidFill>
                    <a:srgbClr val="3B81F5"/>
                  </a:solidFill>
                  <a:latin typeface="Lucida Console"/>
                  <a:cs typeface="Lucida Console"/>
                </a:rPr>
                <a:t> </a:t>
              </a:r>
              <a:r>
                <a:rPr sz="1000" spc="-65" dirty="0">
                  <a:latin typeface="Lucida Console"/>
                  <a:cs typeface="Lucida Console"/>
                </a:rPr>
                <a:t>loadContentView(</a:t>
              </a:r>
              <a:r>
                <a:rPr sz="1000" spc="-65" dirty="0">
                  <a:solidFill>
                    <a:srgbClr val="3B81F5"/>
                  </a:solidFill>
                  <a:latin typeface="Lucida Console"/>
                  <a:cs typeface="Lucida Console"/>
                </a:rPr>
                <a:t>String</a:t>
              </a:r>
              <a:r>
                <a:rPr sz="1000" spc="-35" dirty="0">
                  <a:solidFill>
                    <a:srgbClr val="3B81F5"/>
                  </a:solidFill>
                  <a:latin typeface="Lucida Console"/>
                  <a:cs typeface="Lucida Console"/>
                </a:rPr>
                <a:t> </a:t>
              </a:r>
              <a:r>
                <a:rPr sz="1000" spc="-60" dirty="0">
                  <a:latin typeface="Lucida Console"/>
                  <a:cs typeface="Lucida Console"/>
                </a:rPr>
                <a:t>fxmlPath)</a:t>
              </a:r>
              <a:r>
                <a:rPr sz="1000" spc="-30" dirty="0">
                  <a:latin typeface="Lucida Console"/>
                  <a:cs typeface="Lucida Console"/>
                </a:rPr>
                <a:t> </a:t>
              </a:r>
              <a:r>
                <a:rPr sz="1000" spc="-70" dirty="0">
                  <a:latin typeface="Lucida Console"/>
                  <a:cs typeface="Lucida Console"/>
                </a:rPr>
                <a:t>{ </a:t>
              </a:r>
              <a:r>
                <a:rPr sz="1000" spc="-50" dirty="0">
                  <a:solidFill>
                    <a:srgbClr val="3B81F5"/>
                  </a:solidFill>
                  <a:latin typeface="Lucida Console"/>
                  <a:cs typeface="Lucida Console"/>
                </a:rPr>
                <a:t>try</a:t>
              </a:r>
              <a:r>
                <a:rPr sz="1000" spc="-95" dirty="0">
                  <a:solidFill>
                    <a:srgbClr val="3B81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424180" marR="485140" indent="-137160">
                <a:lnSpc>
                  <a:spcPct val="100000"/>
                </a:lnSpc>
              </a:pPr>
              <a:r>
                <a:rPr sz="1000" spc="-55" dirty="0">
                  <a:latin typeface="Lucida Console"/>
                  <a:cs typeface="Lucida Console"/>
                </a:rPr>
                <a:t>Parent</a:t>
              </a:r>
              <a:r>
                <a:rPr sz="1000" spc="-95" dirty="0">
                  <a:latin typeface="Lucida Console"/>
                  <a:cs typeface="Lucida Console"/>
                </a:rPr>
                <a:t> </a:t>
              </a:r>
              <a:r>
                <a:rPr sz="1000" spc="-55" dirty="0">
                  <a:latin typeface="Lucida Console"/>
                  <a:cs typeface="Lucida Console"/>
                </a:rPr>
                <a:t>view</a:t>
              </a:r>
              <a:r>
                <a:rPr sz="1000" spc="-95" dirty="0">
                  <a:latin typeface="Lucida Console"/>
                  <a:cs typeface="Lucida Console"/>
                </a:rPr>
                <a:t> </a:t>
              </a:r>
              <a:r>
                <a:rPr sz="1000" dirty="0">
                  <a:latin typeface="Lucida Console"/>
                  <a:cs typeface="Lucida Console"/>
                </a:rPr>
                <a:t>=</a:t>
              </a:r>
              <a:r>
                <a:rPr sz="1000" spc="-114" dirty="0">
                  <a:latin typeface="Lucida Console"/>
                  <a:cs typeface="Lucida Console"/>
                </a:rPr>
                <a:t> </a:t>
              </a:r>
              <a:r>
                <a:rPr sz="1000" spc="-10" dirty="0">
                  <a:latin typeface="Lucida Console"/>
                  <a:cs typeface="Lucida Console"/>
                </a:rPr>
                <a:t>FXMLLoader.load( </a:t>
              </a:r>
              <a:r>
                <a:rPr sz="1000" spc="-70" dirty="0">
                  <a:latin typeface="Lucida Console"/>
                  <a:cs typeface="Lucida Console"/>
                </a:rPr>
                <a:t>getClass().getResource(fxmlPath));</a:t>
              </a:r>
              <a:endParaRPr sz="1000">
                <a:latin typeface="Lucida Console"/>
                <a:cs typeface="Lucida Console"/>
              </a:endParaRPr>
            </a:p>
            <a:p>
              <a:pPr marL="287020">
                <a:lnSpc>
                  <a:spcPct val="100000"/>
                </a:lnSpc>
              </a:pPr>
              <a:r>
                <a:rPr sz="1000" spc="-35" dirty="0">
                  <a:latin typeface="Lucida Console"/>
                  <a:cs typeface="Lucida Console"/>
                </a:rPr>
                <a:t>mainScrollPane.setContent(view);</a:t>
              </a:r>
              <a:endParaRPr sz="1000">
                <a:latin typeface="Lucida Console"/>
                <a:cs typeface="Lucida Console"/>
              </a:endParaRPr>
            </a:p>
            <a:p>
              <a:pPr marL="149860">
                <a:lnSpc>
                  <a:spcPct val="100000"/>
                </a:lnSpc>
              </a:pPr>
              <a:r>
                <a:rPr sz="1000" dirty="0">
                  <a:latin typeface="Lucida Console"/>
                  <a:cs typeface="Lucida Console"/>
                </a:rPr>
                <a:t>}</a:t>
              </a:r>
              <a:r>
                <a:rPr sz="1000" spc="-100" dirty="0">
                  <a:latin typeface="Lucida Console"/>
                  <a:cs typeface="Lucida Console"/>
                </a:rPr>
                <a:t> </a:t>
              </a:r>
              <a:r>
                <a:rPr sz="1000" spc="-60" dirty="0">
                  <a:solidFill>
                    <a:srgbClr val="3B81F5"/>
                  </a:solidFill>
                  <a:latin typeface="Lucida Console"/>
                  <a:cs typeface="Lucida Console"/>
                </a:rPr>
                <a:t>catch</a:t>
              </a:r>
              <a:r>
                <a:rPr sz="1000" spc="-90" dirty="0">
                  <a:solidFill>
                    <a:srgbClr val="3B81F5"/>
                  </a:solidFill>
                  <a:latin typeface="Lucida Console"/>
                  <a:cs typeface="Lucida Console"/>
                </a:rPr>
                <a:t> </a:t>
              </a:r>
              <a:r>
                <a:rPr sz="1000" spc="-60" dirty="0">
                  <a:latin typeface="Lucida Console"/>
                  <a:cs typeface="Lucida Console"/>
                </a:rPr>
                <a:t>(IOException</a:t>
              </a:r>
              <a:r>
                <a:rPr sz="1000" spc="-90" dirty="0">
                  <a:latin typeface="Lucida Console"/>
                  <a:cs typeface="Lucida Console"/>
                </a:rPr>
                <a:t> </a:t>
              </a:r>
              <a:r>
                <a:rPr sz="1000" spc="-35" dirty="0">
                  <a:latin typeface="Lucida Console"/>
                  <a:cs typeface="Lucida Console"/>
                </a:rPr>
                <a:t>e)</a:t>
              </a:r>
              <a:r>
                <a:rPr sz="1000" spc="-90" dirty="0">
                  <a:latin typeface="Lucida Console"/>
                  <a:cs typeface="Lucida Console"/>
                </a:rPr>
                <a:t> </a:t>
              </a:r>
              <a:r>
                <a:rPr sz="1000" spc="-50" dirty="0">
                  <a:latin typeface="Lucida Console"/>
                  <a:cs typeface="Lucida Console"/>
                </a:rPr>
                <a:t>{</a:t>
              </a:r>
              <a:endParaRPr sz="1000">
                <a:latin typeface="Lucida Console"/>
                <a:cs typeface="Lucida Console"/>
              </a:endParaRPr>
            </a:p>
            <a:p>
              <a:pPr marL="355600">
                <a:lnSpc>
                  <a:spcPct val="100000"/>
                </a:lnSpc>
              </a:pPr>
              <a:r>
                <a:rPr sz="1000" dirty="0">
                  <a:solidFill>
                    <a:srgbClr val="0FB981"/>
                  </a:solidFill>
                  <a:latin typeface="Lucida Console"/>
                  <a:cs typeface="Lucida Console"/>
                </a:rPr>
                <a:t>/</a:t>
              </a:r>
              <a:r>
                <a:rPr sz="1000" spc="-100" dirty="0">
                  <a:solidFill>
                    <a:srgbClr val="0FB981"/>
                  </a:solidFill>
                  <a:latin typeface="Lucida Console"/>
                  <a:cs typeface="Lucida Console"/>
                </a:rPr>
                <a:t> </a:t>
              </a:r>
              <a:r>
                <a:rPr sz="1000" spc="-60" dirty="0">
                  <a:solidFill>
                    <a:srgbClr val="0FB981"/>
                  </a:solidFill>
                  <a:latin typeface="Lucida Console"/>
                  <a:cs typeface="Lucida Console"/>
                </a:rPr>
                <a:t>Error</a:t>
              </a:r>
              <a:r>
                <a:rPr sz="1000" spc="-90" dirty="0">
                  <a:solidFill>
                    <a:srgbClr val="0FB981"/>
                  </a:solidFill>
                  <a:latin typeface="Lucida Console"/>
                  <a:cs typeface="Lucida Console"/>
                </a:rPr>
                <a:t> </a:t>
              </a:r>
              <a:r>
                <a:rPr sz="1000" spc="-10" dirty="0">
                  <a:solidFill>
                    <a:srgbClr val="0FB981"/>
                  </a:solidFill>
                  <a:latin typeface="Lucida Console"/>
                  <a:cs typeface="Lucida Console"/>
                </a:rPr>
                <a:t>handling</a:t>
              </a:r>
              <a:endParaRPr sz="1000">
                <a:latin typeface="Lucida Console"/>
                <a:cs typeface="Lucida Console"/>
              </a:endParaRPr>
            </a:p>
            <a:p>
              <a:pPr marL="149860">
                <a:lnSpc>
                  <a:spcPct val="100000"/>
                </a:lnSpc>
              </a:pPr>
              <a:r>
                <a:rPr sz="1000" spc="-50" dirty="0">
                  <a:latin typeface="Lucida Console"/>
                  <a:cs typeface="Lucida Console"/>
                </a:rPr>
                <a:t>}</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pPr>
              <a:endParaRPr sz="900">
                <a:latin typeface="Lucida Console"/>
                <a:cs typeface="Lucida Console"/>
              </a:endParaRPr>
            </a:p>
            <a:p>
              <a:pPr>
                <a:lnSpc>
                  <a:spcPct val="100000"/>
                </a:lnSpc>
                <a:spcBef>
                  <a:spcPts val="70"/>
                </a:spcBef>
              </a:pPr>
              <a:endParaRPr sz="900">
                <a:latin typeface="Lucida Console"/>
                <a:cs typeface="Lucida Console"/>
              </a:endParaRPr>
            </a:p>
            <a:p>
              <a:pPr marL="737870">
                <a:lnSpc>
                  <a:spcPct val="100000"/>
                </a:lnSpc>
                <a:spcBef>
                  <a:spcPts val="5"/>
                </a:spcBef>
                <a:tabLst>
                  <a:tab pos="2150110" algn="l"/>
                </a:tabLst>
              </a:pPr>
              <a:r>
                <a:rPr sz="1150" spc="-10" dirty="0">
                  <a:solidFill>
                    <a:srgbClr val="374050"/>
                  </a:solidFill>
                  <a:latin typeface="Roboto"/>
                  <a:cs typeface="Roboto"/>
                </a:rPr>
                <a:t>ShoppingCart.fxml</a:t>
              </a:r>
              <a:r>
                <a:rPr sz="1150" dirty="0">
                  <a:solidFill>
                    <a:srgbClr val="374050"/>
                  </a:solidFill>
                  <a:latin typeface="Roboto"/>
                  <a:cs typeface="Roboto"/>
                </a:rPr>
                <a:t>	</a:t>
              </a:r>
              <a:r>
                <a:rPr sz="1150" spc="-10" dirty="0">
                  <a:solidFill>
                    <a:srgbClr val="374050"/>
                  </a:solidFill>
                  <a:latin typeface="Roboto"/>
                  <a:cs typeface="Roboto"/>
                </a:rPr>
                <a:t>MyProfile.fxml</a:t>
              </a:r>
              <a:endParaRPr sz="1150">
                <a:latin typeface="Roboto"/>
                <a:cs typeface="Roboto"/>
              </a:endParaRPr>
            </a:p>
          </p:txBody>
        </p:sp>
        <p:sp>
          <p:nvSpPr>
            <p:cNvPr id="33" name="object 33"/>
            <p:cNvSpPr txBox="1"/>
            <p:nvPr/>
          </p:nvSpPr>
          <p:spPr>
            <a:xfrm>
              <a:off x="4105720" y="10562316"/>
              <a:ext cx="106680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OrderHistory.fxml</a:t>
              </a:r>
              <a:endParaRPr sz="1150">
                <a:latin typeface="Roboto"/>
                <a:cs typeface="Roboto"/>
              </a:endParaRPr>
            </a:p>
          </p:txBody>
        </p:sp>
        <p:grpSp>
          <p:nvGrpSpPr>
            <p:cNvPr id="35" name="object 35"/>
            <p:cNvGrpSpPr/>
            <p:nvPr/>
          </p:nvGrpSpPr>
          <p:grpSpPr>
            <a:xfrm>
              <a:off x="6210299" y="8534398"/>
              <a:ext cx="5753100" cy="4114800"/>
              <a:chOff x="6210299" y="8534398"/>
              <a:chExt cx="5753100" cy="4114800"/>
            </a:xfrm>
          </p:grpSpPr>
          <p:pic>
            <p:nvPicPr>
              <p:cNvPr id="36" name="object 36"/>
              <p:cNvPicPr/>
              <p:nvPr/>
            </p:nvPicPr>
            <p:blipFill>
              <a:blip r:embed="rId15" cstate="print"/>
              <a:stretch>
                <a:fillRect/>
              </a:stretch>
            </p:blipFill>
            <p:spPr>
              <a:xfrm>
                <a:off x="6210299" y="8534398"/>
                <a:ext cx="5753099" cy="4114799"/>
              </a:xfrm>
              <a:prstGeom prst="rect">
                <a:avLst/>
              </a:prstGeom>
            </p:spPr>
          </p:pic>
          <p:sp>
            <p:nvSpPr>
              <p:cNvPr id="37" name="object 37"/>
              <p:cNvSpPr/>
              <p:nvPr/>
            </p:nvSpPr>
            <p:spPr>
              <a:xfrm>
                <a:off x="6362699" y="9067798"/>
                <a:ext cx="5448300" cy="3429000"/>
              </a:xfrm>
              <a:custGeom>
                <a:avLst/>
                <a:gdLst/>
                <a:ahLst/>
                <a:cxnLst/>
                <a:rect l="l" t="t" r="r" b="b"/>
                <a:pathLst>
                  <a:path w="5448300" h="3429000">
                    <a:moveTo>
                      <a:pt x="5377102" y="3428998"/>
                    </a:moveTo>
                    <a:lnTo>
                      <a:pt x="71196" y="3428998"/>
                    </a:lnTo>
                    <a:lnTo>
                      <a:pt x="66240" y="3428510"/>
                    </a:lnTo>
                    <a:lnTo>
                      <a:pt x="29705" y="3413376"/>
                    </a:lnTo>
                    <a:lnTo>
                      <a:pt x="3884" y="3377336"/>
                    </a:lnTo>
                    <a:lnTo>
                      <a:pt x="0" y="3357802"/>
                    </a:lnTo>
                    <a:lnTo>
                      <a:pt x="0" y="3352799"/>
                    </a:lnTo>
                    <a:lnTo>
                      <a:pt x="0" y="71196"/>
                    </a:lnTo>
                    <a:lnTo>
                      <a:pt x="15621" y="29704"/>
                    </a:lnTo>
                    <a:lnTo>
                      <a:pt x="51660" y="3884"/>
                    </a:lnTo>
                    <a:lnTo>
                      <a:pt x="71196" y="0"/>
                    </a:lnTo>
                    <a:lnTo>
                      <a:pt x="5377102" y="0"/>
                    </a:lnTo>
                    <a:lnTo>
                      <a:pt x="5418594" y="15620"/>
                    </a:lnTo>
                    <a:lnTo>
                      <a:pt x="5444413" y="51660"/>
                    </a:lnTo>
                    <a:lnTo>
                      <a:pt x="5448299" y="71196"/>
                    </a:lnTo>
                    <a:lnTo>
                      <a:pt x="5448299" y="3357802"/>
                    </a:lnTo>
                    <a:lnTo>
                      <a:pt x="5432677" y="3399291"/>
                    </a:lnTo>
                    <a:lnTo>
                      <a:pt x="5396637" y="3425112"/>
                    </a:lnTo>
                    <a:lnTo>
                      <a:pt x="5382058" y="3428510"/>
                    </a:lnTo>
                    <a:lnTo>
                      <a:pt x="5377102" y="3428998"/>
                    </a:lnTo>
                    <a:close/>
                  </a:path>
                </a:pathLst>
              </a:custGeom>
              <a:solidFill>
                <a:srgbClr val="FFFFFF"/>
              </a:solidFill>
            </p:spPr>
            <p:txBody>
              <a:bodyPr wrap="square" lIns="0" tIns="0" rIns="0" bIns="0" rtlCol="0"/>
              <a:lstStyle/>
              <a:p>
                <a:endParaRPr/>
              </a:p>
            </p:txBody>
          </p:sp>
          <p:sp>
            <p:nvSpPr>
              <p:cNvPr id="38" name="object 38"/>
              <p:cNvSpPr/>
              <p:nvPr/>
            </p:nvSpPr>
            <p:spPr>
              <a:xfrm>
                <a:off x="6476998" y="9524998"/>
                <a:ext cx="5219700" cy="2590800"/>
              </a:xfrm>
              <a:custGeom>
                <a:avLst/>
                <a:gdLst/>
                <a:ahLst/>
                <a:cxnLst/>
                <a:rect l="l" t="t" r="r" b="b"/>
                <a:pathLst>
                  <a:path w="5219700" h="2590800">
                    <a:moveTo>
                      <a:pt x="5186652" y="2590798"/>
                    </a:moveTo>
                    <a:lnTo>
                      <a:pt x="33047" y="2590798"/>
                    </a:lnTo>
                    <a:lnTo>
                      <a:pt x="28187" y="2589831"/>
                    </a:lnTo>
                    <a:lnTo>
                      <a:pt x="966" y="2562610"/>
                    </a:lnTo>
                    <a:lnTo>
                      <a:pt x="0" y="2557751"/>
                    </a:lnTo>
                    <a:lnTo>
                      <a:pt x="0" y="2552699"/>
                    </a:lnTo>
                    <a:lnTo>
                      <a:pt x="0" y="33046"/>
                    </a:lnTo>
                    <a:lnTo>
                      <a:pt x="28187" y="966"/>
                    </a:lnTo>
                    <a:lnTo>
                      <a:pt x="33047" y="0"/>
                    </a:lnTo>
                    <a:lnTo>
                      <a:pt x="5186652" y="0"/>
                    </a:lnTo>
                    <a:lnTo>
                      <a:pt x="5218732" y="28186"/>
                    </a:lnTo>
                    <a:lnTo>
                      <a:pt x="5219699" y="33046"/>
                    </a:lnTo>
                    <a:lnTo>
                      <a:pt x="5219699" y="2557751"/>
                    </a:lnTo>
                    <a:lnTo>
                      <a:pt x="5191511" y="2589831"/>
                    </a:lnTo>
                    <a:lnTo>
                      <a:pt x="5186652" y="2590798"/>
                    </a:lnTo>
                    <a:close/>
                  </a:path>
                </a:pathLst>
              </a:custGeom>
              <a:solidFill>
                <a:srgbClr val="F9FAFA"/>
              </a:solidFill>
            </p:spPr>
            <p:txBody>
              <a:bodyPr wrap="square" lIns="0" tIns="0" rIns="0" bIns="0" rtlCol="0"/>
              <a:lstStyle/>
              <a:p>
                <a:endParaRPr/>
              </a:p>
            </p:txBody>
          </p:sp>
          <p:pic>
            <p:nvPicPr>
              <p:cNvPr id="39" name="object 39"/>
              <p:cNvPicPr/>
              <p:nvPr/>
            </p:nvPicPr>
            <p:blipFill>
              <a:blip r:embed="rId16" cstate="print"/>
              <a:stretch>
                <a:fillRect/>
              </a:stretch>
            </p:blipFill>
            <p:spPr>
              <a:xfrm>
                <a:off x="6374606" y="8724913"/>
                <a:ext cx="202220" cy="190486"/>
              </a:xfrm>
              <a:prstGeom prst="rect">
                <a:avLst/>
              </a:prstGeom>
            </p:spPr>
          </p:pic>
        </p:grpSp>
        <p:pic>
          <p:nvPicPr>
            <p:cNvPr id="69" name="object 69"/>
            <p:cNvPicPr/>
            <p:nvPr/>
          </p:nvPicPr>
          <p:blipFill>
            <a:blip r:embed="rId17" cstate="print"/>
            <a:stretch>
              <a:fillRect/>
            </a:stretch>
          </p:blipFill>
          <p:spPr>
            <a:xfrm>
              <a:off x="6476307" y="7912201"/>
              <a:ext cx="129279" cy="101418"/>
            </a:xfrm>
            <a:prstGeom prst="rect">
              <a:avLst/>
            </a:prstGeom>
          </p:spPr>
        </p:pic>
        <p:sp>
          <p:nvSpPr>
            <p:cNvPr id="71" name="object 71"/>
            <p:cNvSpPr txBox="1"/>
            <p:nvPr/>
          </p:nvSpPr>
          <p:spPr>
            <a:xfrm>
              <a:off x="6640512" y="8662193"/>
              <a:ext cx="1026160" cy="280035"/>
            </a:xfrm>
            <a:prstGeom prst="rect">
              <a:avLst/>
            </a:prstGeom>
          </p:spPr>
          <p:txBody>
            <a:bodyPr vert="horz" wrap="square" lIns="0" tIns="14604" rIns="0" bIns="0" rtlCol="0">
              <a:spAutoFit/>
            </a:bodyPr>
            <a:lstStyle/>
            <a:p>
              <a:pPr marL="12700">
                <a:lnSpc>
                  <a:spcPct val="100000"/>
                </a:lnSpc>
                <a:spcBef>
                  <a:spcPts val="114"/>
                </a:spcBef>
              </a:pPr>
              <a:r>
                <a:rPr sz="1650" b="1" spc="-110" dirty="0">
                  <a:solidFill>
                    <a:srgbClr val="1D40AF"/>
                  </a:solidFill>
                  <a:latin typeface="Roboto"/>
                  <a:cs typeface="Roboto"/>
                </a:rPr>
                <a:t>CSS</a:t>
              </a:r>
              <a:r>
                <a:rPr sz="1650" b="1" spc="-20" dirty="0">
                  <a:solidFill>
                    <a:srgbClr val="1D40AF"/>
                  </a:solidFill>
                  <a:latin typeface="Roboto"/>
                  <a:cs typeface="Roboto"/>
                </a:rPr>
                <a:t> </a:t>
              </a:r>
              <a:r>
                <a:rPr sz="1650" b="1" spc="-60" dirty="0">
                  <a:solidFill>
                    <a:srgbClr val="1D40AF"/>
                  </a:solidFill>
                  <a:latin typeface="Roboto"/>
                  <a:cs typeface="Roboto"/>
                </a:rPr>
                <a:t>Styling</a:t>
              </a:r>
              <a:endParaRPr sz="1650">
                <a:latin typeface="Roboto"/>
                <a:cs typeface="Roboto"/>
              </a:endParaRPr>
            </a:p>
          </p:txBody>
        </p:sp>
        <p:grpSp>
          <p:nvGrpSpPr>
            <p:cNvPr id="72" name="object 72"/>
            <p:cNvGrpSpPr/>
            <p:nvPr/>
          </p:nvGrpSpPr>
          <p:grpSpPr>
            <a:xfrm>
              <a:off x="6476999" y="9182099"/>
              <a:ext cx="5219700" cy="228600"/>
              <a:chOff x="6476999" y="9182099"/>
              <a:chExt cx="5219700" cy="228600"/>
            </a:xfrm>
          </p:grpSpPr>
          <p:pic>
            <p:nvPicPr>
              <p:cNvPr id="73" name="object 73"/>
              <p:cNvPicPr/>
              <p:nvPr/>
            </p:nvPicPr>
            <p:blipFill>
              <a:blip r:embed="rId18" cstate="print"/>
              <a:stretch>
                <a:fillRect/>
              </a:stretch>
            </p:blipFill>
            <p:spPr>
              <a:xfrm>
                <a:off x="6476999" y="9220199"/>
                <a:ext cx="114299" cy="152399"/>
              </a:xfrm>
              <a:prstGeom prst="rect">
                <a:avLst/>
              </a:prstGeom>
            </p:spPr>
          </p:pic>
          <p:sp>
            <p:nvSpPr>
              <p:cNvPr id="74" name="object 74"/>
              <p:cNvSpPr/>
              <p:nvPr/>
            </p:nvSpPr>
            <p:spPr>
              <a:xfrm>
                <a:off x="10896598" y="9182099"/>
                <a:ext cx="800100" cy="228600"/>
              </a:xfrm>
              <a:custGeom>
                <a:avLst/>
                <a:gdLst/>
                <a:ahLst/>
                <a:cxnLst/>
                <a:rect l="l" t="t" r="r" b="b"/>
                <a:pathLst>
                  <a:path w="800100" h="228600">
                    <a:moveTo>
                      <a:pt x="767053" y="228599"/>
                    </a:moveTo>
                    <a:lnTo>
                      <a:pt x="33047" y="228599"/>
                    </a:lnTo>
                    <a:lnTo>
                      <a:pt x="28187" y="227632"/>
                    </a:lnTo>
                    <a:lnTo>
                      <a:pt x="966" y="200411"/>
                    </a:lnTo>
                    <a:lnTo>
                      <a:pt x="0" y="195551"/>
                    </a:lnTo>
                    <a:lnTo>
                      <a:pt x="1" y="190499"/>
                    </a:lnTo>
                    <a:lnTo>
                      <a:pt x="0" y="33047"/>
                    </a:lnTo>
                    <a:lnTo>
                      <a:pt x="28187" y="966"/>
                    </a:lnTo>
                    <a:lnTo>
                      <a:pt x="33047" y="0"/>
                    </a:lnTo>
                    <a:lnTo>
                      <a:pt x="767053" y="0"/>
                    </a:lnTo>
                    <a:lnTo>
                      <a:pt x="799133" y="28186"/>
                    </a:lnTo>
                    <a:lnTo>
                      <a:pt x="800099" y="33047"/>
                    </a:lnTo>
                    <a:lnTo>
                      <a:pt x="800099" y="195551"/>
                    </a:lnTo>
                    <a:lnTo>
                      <a:pt x="771912" y="227632"/>
                    </a:lnTo>
                    <a:lnTo>
                      <a:pt x="767053" y="228599"/>
                    </a:lnTo>
                    <a:close/>
                  </a:path>
                </a:pathLst>
              </a:custGeom>
              <a:solidFill>
                <a:srgbClr val="DAE9FE"/>
              </a:solidFill>
            </p:spPr>
            <p:txBody>
              <a:bodyPr wrap="square" lIns="0" tIns="0" rIns="0" bIns="0" rtlCol="0"/>
              <a:lstStyle/>
              <a:p>
                <a:endParaRPr/>
              </a:p>
            </p:txBody>
          </p:sp>
        </p:grpSp>
        <p:sp>
          <p:nvSpPr>
            <p:cNvPr id="75" name="object 75"/>
            <p:cNvSpPr txBox="1"/>
            <p:nvPr/>
          </p:nvSpPr>
          <p:spPr>
            <a:xfrm>
              <a:off x="6654800" y="9182972"/>
              <a:ext cx="934085" cy="203835"/>
            </a:xfrm>
            <a:prstGeom prst="rect">
              <a:avLst/>
            </a:prstGeom>
          </p:spPr>
          <p:txBody>
            <a:bodyPr vert="horz" wrap="square" lIns="0" tIns="14604" rIns="0" bIns="0" rtlCol="0">
              <a:spAutoFit/>
            </a:bodyPr>
            <a:lstStyle/>
            <a:p>
              <a:pPr marL="12700">
                <a:lnSpc>
                  <a:spcPct val="100000"/>
                </a:lnSpc>
                <a:spcBef>
                  <a:spcPts val="114"/>
                </a:spcBef>
              </a:pPr>
              <a:r>
                <a:rPr sz="1150" b="1" spc="-50" dirty="0">
                  <a:solidFill>
                    <a:srgbClr val="374050"/>
                  </a:solidFill>
                  <a:latin typeface="Roboto"/>
                  <a:cs typeface="Roboto"/>
                </a:rPr>
                <a:t>application.css</a:t>
              </a:r>
              <a:endParaRPr sz="1150">
                <a:latin typeface="Roboto"/>
                <a:cs typeface="Roboto"/>
              </a:endParaRPr>
            </a:p>
          </p:txBody>
        </p:sp>
        <p:sp>
          <p:nvSpPr>
            <p:cNvPr id="76" name="object 76"/>
            <p:cNvSpPr txBox="1"/>
            <p:nvPr/>
          </p:nvSpPr>
          <p:spPr>
            <a:xfrm>
              <a:off x="10957717" y="9194641"/>
              <a:ext cx="675640"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2562EB"/>
                  </a:solidFill>
                  <a:latin typeface="Roboto"/>
                  <a:cs typeface="Roboto"/>
                </a:rPr>
                <a:t>External</a:t>
              </a:r>
              <a:r>
                <a:rPr sz="1000" dirty="0">
                  <a:solidFill>
                    <a:srgbClr val="2562EB"/>
                  </a:solidFill>
                  <a:latin typeface="Roboto"/>
                  <a:cs typeface="Roboto"/>
                </a:rPr>
                <a:t> </a:t>
              </a:r>
              <a:r>
                <a:rPr sz="1000" spc="-40" dirty="0">
                  <a:solidFill>
                    <a:srgbClr val="2562EB"/>
                  </a:solidFill>
                  <a:latin typeface="Roboto"/>
                  <a:cs typeface="Roboto"/>
                </a:rPr>
                <a:t>CSS</a:t>
              </a:r>
              <a:endParaRPr sz="1000">
                <a:latin typeface="Roboto"/>
                <a:cs typeface="Roboto"/>
              </a:endParaRPr>
            </a:p>
          </p:txBody>
        </p:sp>
        <p:pic>
          <p:nvPicPr>
            <p:cNvPr id="77" name="object 77"/>
            <p:cNvPicPr/>
            <p:nvPr/>
          </p:nvPicPr>
          <p:blipFill>
            <a:blip r:embed="rId19" cstate="print"/>
            <a:stretch>
              <a:fillRect/>
            </a:stretch>
          </p:blipFill>
          <p:spPr>
            <a:xfrm>
              <a:off x="6480980" y="12253912"/>
              <a:ext cx="134912" cy="104773"/>
            </a:xfrm>
            <a:prstGeom prst="rect">
              <a:avLst/>
            </a:prstGeom>
          </p:spPr>
        </p:pic>
        <p:sp>
          <p:nvSpPr>
            <p:cNvPr id="78" name="object 78"/>
            <p:cNvSpPr txBox="1"/>
            <p:nvPr/>
          </p:nvSpPr>
          <p:spPr>
            <a:xfrm>
              <a:off x="6540500" y="9572091"/>
              <a:ext cx="4914265" cy="2811145"/>
            </a:xfrm>
            <a:prstGeom prst="rect">
              <a:avLst/>
            </a:prstGeom>
          </p:spPr>
          <p:txBody>
            <a:bodyPr vert="horz" wrap="square" lIns="0" tIns="16510" rIns="0" bIns="0" rtlCol="0">
              <a:spAutoFit/>
            </a:bodyPr>
            <a:lstStyle/>
            <a:p>
              <a:pPr marL="12700">
                <a:lnSpc>
                  <a:spcPct val="100000"/>
                </a:lnSpc>
                <a:spcBef>
                  <a:spcPts val="130"/>
                </a:spcBef>
              </a:pPr>
              <a:r>
                <a:rPr sz="950" spc="-10" dirty="0">
                  <a:solidFill>
                    <a:srgbClr val="8B5CF5"/>
                  </a:solidFill>
                  <a:latin typeface="Lucida Console"/>
                  <a:cs typeface="Lucida Console"/>
                </a:rPr>
                <a:t>.root</a:t>
              </a:r>
              <a:r>
                <a:rPr sz="950" spc="-130"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-fx-font-</a:t>
              </a:r>
              <a:r>
                <a:rPr sz="1000" spc="-65" dirty="0">
                  <a:latin typeface="Lucida Console"/>
                  <a:cs typeface="Lucida Console"/>
                </a:rPr>
                <a:t>family: </a:t>
              </a:r>
              <a:r>
                <a:rPr sz="1000" spc="-55" dirty="0">
                  <a:latin typeface="Lucida Console"/>
                  <a:cs typeface="Lucida Console"/>
                </a:rPr>
                <a:t>'Segoe</a:t>
              </a:r>
              <a:r>
                <a:rPr sz="1000" spc="-60" dirty="0">
                  <a:latin typeface="Lucida Console"/>
                  <a:cs typeface="Lucida Console"/>
                </a:rPr>
                <a:t> </a:t>
              </a:r>
              <a:r>
                <a:rPr sz="1000" spc="-20" dirty="0">
                  <a:latin typeface="Lucida Console"/>
                  <a:cs typeface="Lucida Console"/>
                </a:rPr>
                <a:t>UI';</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#f8f9fa;</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295"/>
                </a:spcBef>
              </a:pPr>
              <a:endParaRPr sz="900">
                <a:latin typeface="Lucida Console"/>
                <a:cs typeface="Lucida Console"/>
              </a:endParaRPr>
            </a:p>
            <a:p>
              <a:pPr marL="12700">
                <a:lnSpc>
                  <a:spcPct val="100000"/>
                </a:lnSpc>
                <a:spcBef>
                  <a:spcPts val="5"/>
                </a:spcBef>
              </a:pPr>
              <a:r>
                <a:rPr sz="950" spc="-20" dirty="0">
                  <a:solidFill>
                    <a:srgbClr val="8B5CF5"/>
                  </a:solidFill>
                  <a:latin typeface="Lucida Console"/>
                  <a:cs typeface="Lucida Console"/>
                </a:rPr>
                <a:t>.button</a:t>
              </a:r>
              <a:r>
                <a:rPr sz="950" spc="-100"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#3b82f6;</a:t>
              </a:r>
              <a:endParaRPr sz="1000">
                <a:latin typeface="Lucida Console"/>
                <a:cs typeface="Lucida Console"/>
              </a:endParaRPr>
            </a:p>
            <a:p>
              <a:pPr marL="149860">
                <a:lnSpc>
                  <a:spcPct val="100000"/>
                </a:lnSpc>
              </a:pPr>
              <a:r>
                <a:rPr sz="1000" spc="-60" dirty="0">
                  <a:latin typeface="Lucida Console"/>
                  <a:cs typeface="Lucida Console"/>
                </a:rPr>
                <a:t>-fx-text-fill:</a:t>
              </a:r>
              <a:r>
                <a:rPr sz="1000" spc="-65" dirty="0">
                  <a:latin typeface="Lucida Console"/>
                  <a:cs typeface="Lucida Console"/>
                </a:rPr>
                <a:t> </a:t>
              </a:r>
              <a:r>
                <a:rPr sz="1000" spc="-10" dirty="0">
                  <a:latin typeface="Lucida Console"/>
                  <a:cs typeface="Lucida Console"/>
                </a:rPr>
                <a:t>white;</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65" dirty="0">
                  <a:latin typeface="Lucida Console"/>
                  <a:cs typeface="Lucida Console"/>
                </a:rPr>
                <a:t>radius:</a:t>
              </a:r>
              <a:r>
                <a:rPr sz="1000" spc="-30" dirty="0">
                  <a:latin typeface="Lucida Console"/>
                  <a:cs typeface="Lucida Console"/>
                </a:rPr>
                <a:t> </a:t>
              </a:r>
              <a:r>
                <a:rPr sz="1000" spc="-20" dirty="0">
                  <a:latin typeface="Lucida Console"/>
                  <a:cs typeface="Lucida Console"/>
                </a:rPr>
                <a:t>4px;</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295"/>
                </a:spcBef>
              </a:pPr>
              <a:endParaRPr sz="900">
                <a:latin typeface="Lucida Console"/>
                <a:cs typeface="Lucida Console"/>
              </a:endParaRPr>
            </a:p>
            <a:p>
              <a:pPr marL="12700">
                <a:lnSpc>
                  <a:spcPct val="100000"/>
                </a:lnSpc>
                <a:spcBef>
                  <a:spcPts val="5"/>
                </a:spcBef>
              </a:pPr>
              <a:r>
                <a:rPr sz="950" spc="-35" dirty="0">
                  <a:solidFill>
                    <a:srgbClr val="8B5CF5"/>
                  </a:solidFill>
                  <a:latin typeface="Lucida Console"/>
                  <a:cs typeface="Lucida Console"/>
                </a:rPr>
                <a:t>.product-</a:t>
              </a:r>
              <a:r>
                <a:rPr sz="950" spc="-10" dirty="0">
                  <a:solidFill>
                    <a:srgbClr val="8B5CF5"/>
                  </a:solidFill>
                  <a:latin typeface="Lucida Console"/>
                  <a:cs typeface="Lucida Console"/>
                </a:rPr>
                <a:t>card</a:t>
              </a:r>
              <a:r>
                <a:rPr sz="950" spc="-55"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white;</a:t>
              </a:r>
              <a:endParaRPr sz="1000">
                <a:latin typeface="Lucida Console"/>
                <a:cs typeface="Lucida Console"/>
              </a:endParaRPr>
            </a:p>
            <a:p>
              <a:pPr marL="149860">
                <a:lnSpc>
                  <a:spcPct val="100000"/>
                </a:lnSpc>
              </a:pPr>
              <a:r>
                <a:rPr sz="1000" spc="-60" dirty="0">
                  <a:latin typeface="Lucida Console"/>
                  <a:cs typeface="Lucida Console"/>
                </a:rPr>
                <a:t>-fx-</a:t>
              </a:r>
              <a:r>
                <a:rPr sz="1000" spc="-65" dirty="0">
                  <a:latin typeface="Lucida Console"/>
                  <a:cs typeface="Lucida Console"/>
                </a:rPr>
                <a:t>padding:</a:t>
              </a:r>
              <a:r>
                <a:rPr sz="1000" spc="-35" dirty="0">
                  <a:latin typeface="Lucida Console"/>
                  <a:cs typeface="Lucida Console"/>
                </a:rPr>
                <a:t> </a:t>
              </a:r>
              <a:r>
                <a:rPr sz="1000" spc="-10" dirty="0">
                  <a:latin typeface="Lucida Console"/>
                  <a:cs typeface="Lucida Console"/>
                </a:rPr>
                <a:t>10px;</a:t>
              </a:r>
              <a:endParaRPr sz="1000">
                <a:latin typeface="Lucida Console"/>
                <a:cs typeface="Lucida Console"/>
              </a:endParaRPr>
            </a:p>
            <a:p>
              <a:pPr marL="149860">
                <a:lnSpc>
                  <a:spcPct val="100000"/>
                </a:lnSpc>
              </a:pPr>
              <a:r>
                <a:rPr sz="1000" spc="-60" dirty="0">
                  <a:latin typeface="Lucida Console"/>
                  <a:cs typeface="Lucida Console"/>
                </a:rPr>
                <a:t>-fx-</a:t>
              </a:r>
              <a:r>
                <a:rPr sz="1000" spc="-65" dirty="0">
                  <a:latin typeface="Lucida Console"/>
                  <a:cs typeface="Lucida Console"/>
                </a:rPr>
                <a:t>effect:</a:t>
              </a:r>
              <a:r>
                <a:rPr sz="1000" spc="-70" dirty="0">
                  <a:latin typeface="Lucida Console"/>
                  <a:cs typeface="Lucida Console"/>
                </a:rPr>
                <a:t> </a:t>
              </a:r>
              <a:r>
                <a:rPr sz="1000" spc="-65" dirty="0">
                  <a:latin typeface="Lucida Console"/>
                  <a:cs typeface="Lucida Console"/>
                </a:rPr>
                <a:t>dropshadow(gaussian, </a:t>
              </a:r>
              <a:r>
                <a:rPr sz="1000" spc="-60" dirty="0">
                  <a:latin typeface="Lucida Console"/>
                  <a:cs typeface="Lucida Console"/>
                </a:rPr>
                <a:t>#00000022,</a:t>
              </a:r>
              <a:r>
                <a:rPr sz="1000" spc="-70" dirty="0">
                  <a:latin typeface="Lucida Console"/>
                  <a:cs typeface="Lucida Console"/>
                </a:rPr>
                <a:t> </a:t>
              </a:r>
              <a:r>
                <a:rPr sz="1000" spc="-35" dirty="0">
                  <a:latin typeface="Lucida Console"/>
                  <a:cs typeface="Lucida Console"/>
                </a:rPr>
                <a:t>5,</a:t>
              </a:r>
              <a:r>
                <a:rPr sz="1000" spc="-65" dirty="0">
                  <a:latin typeface="Lucida Console"/>
                  <a:cs typeface="Lucida Console"/>
                </a:rPr>
                <a:t> </a:t>
              </a:r>
              <a:r>
                <a:rPr sz="1000" spc="-35" dirty="0">
                  <a:latin typeface="Lucida Console"/>
                  <a:cs typeface="Lucida Console"/>
                </a:rPr>
                <a:t>0,</a:t>
              </a:r>
              <a:r>
                <a:rPr sz="1000" spc="-70" dirty="0">
                  <a:latin typeface="Lucida Console"/>
                  <a:cs typeface="Lucida Console"/>
                </a:rPr>
                <a:t> </a:t>
              </a:r>
              <a:r>
                <a:rPr sz="1000" spc="-35" dirty="0">
                  <a:latin typeface="Lucida Console"/>
                  <a:cs typeface="Lucida Console"/>
                </a:rPr>
                <a:t>0,</a:t>
              </a:r>
              <a:r>
                <a:rPr sz="1000" spc="-65" dirty="0">
                  <a:latin typeface="Lucida Console"/>
                  <a:cs typeface="Lucida Console"/>
                </a:rPr>
                <a:t> </a:t>
              </a:r>
              <a:r>
                <a:rPr sz="1000" spc="-25" dirty="0">
                  <a:latin typeface="Lucida Console"/>
                  <a:cs typeface="Lucida Console"/>
                </a:rPr>
                <a:t>2);</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595"/>
                </a:spcBef>
              </a:pPr>
              <a:endParaRPr sz="900">
                <a:latin typeface="Lucida Console"/>
                <a:cs typeface="Lucida Console"/>
              </a:endParaRPr>
            </a:p>
            <a:p>
              <a:pPr marL="116839">
                <a:lnSpc>
                  <a:spcPct val="100000"/>
                </a:lnSpc>
                <a:spcBef>
                  <a:spcPts val="5"/>
                </a:spcBef>
              </a:pPr>
              <a:r>
                <a:rPr sz="1000" spc="-60" dirty="0">
                  <a:solidFill>
                    <a:srgbClr val="4A5462"/>
                  </a:solidFill>
                  <a:latin typeface="Arial"/>
                  <a:cs typeface="Arial"/>
                </a:rPr>
                <a:t>Linked</a:t>
              </a:r>
              <a:r>
                <a:rPr sz="1000" spc="-35" dirty="0">
                  <a:solidFill>
                    <a:srgbClr val="4A5462"/>
                  </a:solidFill>
                  <a:latin typeface="Arial"/>
                  <a:cs typeface="Arial"/>
                </a:rPr>
                <a:t> in</a:t>
              </a:r>
              <a:r>
                <a:rPr sz="1000" spc="-30" dirty="0">
                  <a:solidFill>
                    <a:srgbClr val="4A5462"/>
                  </a:solidFill>
                  <a:latin typeface="Arial"/>
                  <a:cs typeface="Arial"/>
                </a:rPr>
                <a:t> </a:t>
              </a:r>
              <a:r>
                <a:rPr sz="1000" spc="-70" dirty="0">
                  <a:solidFill>
                    <a:srgbClr val="4A5462"/>
                  </a:solidFill>
                  <a:latin typeface="Arial"/>
                  <a:cs typeface="Arial"/>
                </a:rPr>
                <a:t>FXML:</a:t>
              </a:r>
              <a:r>
                <a:rPr sz="1000" spc="-70" dirty="0">
                  <a:solidFill>
                    <a:srgbClr val="4A5462"/>
                  </a:solidFill>
                  <a:latin typeface="Lucida Console"/>
                  <a:cs typeface="Lucida Console"/>
                </a:rPr>
                <a:t>&lt;stylesheets&gt;&lt;URL</a:t>
              </a:r>
              <a:r>
                <a:rPr sz="1000" spc="-10" dirty="0">
                  <a:solidFill>
                    <a:srgbClr val="4A5462"/>
                  </a:solidFill>
                  <a:latin typeface="Lucida Console"/>
                  <a:cs typeface="Lucida Console"/>
                </a:rPr>
                <a:t> </a:t>
              </a:r>
              <a:r>
                <a:rPr sz="1000" spc="-65" dirty="0">
                  <a:solidFill>
                    <a:srgbClr val="4A5462"/>
                  </a:solidFill>
                  <a:latin typeface="Lucida Console"/>
                  <a:cs typeface="Lucida Console"/>
                </a:rPr>
                <a:t>value="@application.css"</a:t>
              </a:r>
              <a:r>
                <a:rPr sz="1000" spc="-5" dirty="0">
                  <a:solidFill>
                    <a:srgbClr val="4A5462"/>
                  </a:solidFill>
                  <a:latin typeface="Lucida Console"/>
                  <a:cs typeface="Lucida Console"/>
                </a:rPr>
                <a:t> </a:t>
              </a:r>
              <a:r>
                <a:rPr sz="1000" dirty="0">
                  <a:solidFill>
                    <a:srgbClr val="4A5462"/>
                  </a:solidFill>
                  <a:latin typeface="Lucida Console"/>
                  <a:cs typeface="Lucida Console"/>
                </a:rPr>
                <a:t>&gt;</a:t>
              </a:r>
              <a:r>
                <a:rPr sz="1000" spc="-10" dirty="0">
                  <a:solidFill>
                    <a:srgbClr val="4A5462"/>
                  </a:solidFill>
                  <a:latin typeface="Lucida Console"/>
                  <a:cs typeface="Lucida Console"/>
                </a:rPr>
                <a:t> </a:t>
              </a:r>
              <a:r>
                <a:rPr sz="1000" spc="-55" dirty="0">
                  <a:solidFill>
                    <a:srgbClr val="4A5462"/>
                  </a:solidFill>
                  <a:latin typeface="Lucida Console"/>
                  <a:cs typeface="Lucida Console"/>
                </a:rPr>
                <a:t>/stylesheets&gt;</a:t>
              </a:r>
              <a:endParaRPr sz="1000">
                <a:latin typeface="Lucida Console"/>
                <a:cs typeface="Lucida Console"/>
              </a:endParaRPr>
            </a:p>
          </p:txBody>
        </p:sp>
        <p:grpSp>
          <p:nvGrpSpPr>
            <p:cNvPr id="80" name="object 80"/>
            <p:cNvGrpSpPr/>
            <p:nvPr/>
          </p:nvGrpSpPr>
          <p:grpSpPr>
            <a:xfrm>
              <a:off x="10544174" y="12782549"/>
              <a:ext cx="1457325" cy="323850"/>
              <a:chOff x="10544174" y="12782549"/>
              <a:chExt cx="1457325" cy="323850"/>
            </a:xfrm>
          </p:grpSpPr>
          <p:sp>
            <p:nvSpPr>
              <p:cNvPr id="81" name="object 81"/>
              <p:cNvSpPr/>
              <p:nvPr/>
            </p:nvSpPr>
            <p:spPr>
              <a:xfrm>
                <a:off x="10544174" y="12782549"/>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82" name="object 82"/>
              <p:cNvPicPr/>
              <p:nvPr/>
            </p:nvPicPr>
            <p:blipFill>
              <a:blip r:embed="rId20" cstate="print"/>
              <a:stretch>
                <a:fillRect/>
              </a:stretch>
            </p:blipFill>
            <p:spPr>
              <a:xfrm>
                <a:off x="10658474" y="12877799"/>
                <a:ext cx="133349" cy="133349"/>
              </a:xfrm>
              <a:prstGeom prst="rect">
                <a:avLst/>
              </a:prstGeom>
            </p:spPr>
          </p:pic>
        </p:grpSp>
        <p:sp>
          <p:nvSpPr>
            <p:cNvPr id="83" name="object 83"/>
            <p:cNvSpPr txBox="1"/>
            <p:nvPr/>
          </p:nvSpPr>
          <p:spPr>
            <a:xfrm>
              <a:off x="10833000" y="12884149"/>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84" name="object 84"/>
            <p:cNvSpPr txBox="1"/>
            <p:nvPr/>
          </p:nvSpPr>
          <p:spPr>
            <a:xfrm>
              <a:off x="4557067" y="13012104"/>
              <a:ext cx="3077845" cy="165100"/>
            </a:xfrm>
            <a:prstGeom prst="rect">
              <a:avLst/>
            </a:prstGeom>
          </p:spPr>
          <p:txBody>
            <a:bodyPr vert="horz" wrap="square" lIns="0" tIns="0" rIns="0" bIns="0" rtlCol="0">
              <a:spAutoFit/>
            </a:bodyPr>
            <a:lstStyle/>
            <a:p>
              <a:pPr marL="12700">
                <a:lnSpc>
                  <a:spcPts val="1215"/>
                </a:lnSpc>
              </a:pPr>
              <a:r>
                <a:rPr sz="1250" spc="-130" dirty="0">
                  <a:solidFill>
                    <a:srgbClr val="6A7280"/>
                  </a:solidFill>
                  <a:latin typeface="Arial"/>
                  <a:cs typeface="Arial"/>
                </a:rPr>
                <a:t>OnlineShop2025</a:t>
              </a:r>
              <a:r>
                <a:rPr sz="1250" spc="-25" dirty="0">
                  <a:solidFill>
                    <a:srgbClr val="6A7280"/>
                  </a:solidFill>
                  <a:latin typeface="Arial"/>
                  <a:cs typeface="Arial"/>
                </a:rPr>
                <a:t> </a:t>
              </a:r>
              <a:r>
                <a:rPr sz="1250" spc="-135" dirty="0">
                  <a:solidFill>
                    <a:srgbClr val="6A7280"/>
                  </a:solidFill>
                  <a:latin typeface="Arial"/>
                  <a:cs typeface="Arial"/>
                </a:rPr>
                <a:t>-</a:t>
              </a:r>
              <a:r>
                <a:rPr sz="1250" spc="-25" dirty="0">
                  <a:solidFill>
                    <a:srgbClr val="6A7280"/>
                  </a:solidFill>
                  <a:latin typeface="Arial"/>
                  <a:cs typeface="Arial"/>
                </a:rPr>
                <a:t> </a:t>
              </a:r>
              <a:r>
                <a:rPr sz="1250" spc="-120" dirty="0">
                  <a:solidFill>
                    <a:srgbClr val="6A7280"/>
                  </a:solidFill>
                  <a:latin typeface="Arial"/>
                  <a:cs typeface="Arial"/>
                </a:rPr>
                <a:t>Desktop</a:t>
              </a:r>
              <a:r>
                <a:rPr sz="1250" spc="-25" dirty="0">
                  <a:solidFill>
                    <a:srgbClr val="6A7280"/>
                  </a:solidFill>
                  <a:latin typeface="Arial"/>
                  <a:cs typeface="Arial"/>
                </a:rPr>
                <a:t> </a:t>
              </a:r>
              <a:r>
                <a:rPr sz="1250" spc="-195" dirty="0">
                  <a:solidFill>
                    <a:srgbClr val="6A7280"/>
                  </a:solidFill>
                  <a:latin typeface="Arial"/>
                  <a:cs typeface="Arial"/>
                </a:rPr>
                <a:t>E-</a:t>
              </a:r>
              <a:r>
                <a:rPr sz="1250" spc="-120" dirty="0">
                  <a:solidFill>
                    <a:srgbClr val="6A7280"/>
                  </a:solidFill>
                  <a:latin typeface="Arial"/>
                  <a:cs typeface="Arial"/>
                </a:rPr>
                <a:t>commerce</a:t>
              </a:r>
              <a:r>
                <a:rPr sz="1250" spc="-25" dirty="0">
                  <a:solidFill>
                    <a:srgbClr val="6A7280"/>
                  </a:solidFill>
                  <a:latin typeface="Arial"/>
                  <a:cs typeface="Arial"/>
                </a:rPr>
                <a:t> </a:t>
              </a:r>
              <a:r>
                <a:rPr sz="1250" spc="-70" dirty="0">
                  <a:solidFill>
                    <a:srgbClr val="6A7280"/>
                  </a:solidFill>
                  <a:latin typeface="Arial"/>
                  <a:cs typeface="Arial"/>
                </a:rPr>
                <a:t>Application</a:t>
              </a:r>
              <a:endParaRPr sz="1250">
                <a:latin typeface="Arial"/>
                <a:cs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EBD3D21-43E9-2BC0-2C99-6B96B13165E9}"/>
              </a:ext>
            </a:extLst>
          </p:cNvPr>
          <p:cNvGrpSpPr/>
          <p:nvPr/>
        </p:nvGrpSpPr>
        <p:grpSpPr>
          <a:xfrm>
            <a:off x="323850" y="1218406"/>
            <a:ext cx="11336078" cy="5320453"/>
            <a:chOff x="627321" y="7698316"/>
            <a:chExt cx="11336078" cy="5320453"/>
          </a:xfrm>
        </p:grpSpPr>
        <p:sp>
          <p:nvSpPr>
            <p:cNvPr id="3" name="object 8">
              <a:extLst>
                <a:ext uri="{FF2B5EF4-FFF2-40B4-BE49-F238E27FC236}">
                  <a16:creationId xmlns:a16="http://schemas.microsoft.com/office/drawing/2014/main" id="{9A7681D7-B8A6-556B-F31A-C9D11616E894}"/>
                </a:ext>
              </a:extLst>
            </p:cNvPr>
            <p:cNvSpPr/>
            <p:nvPr/>
          </p:nvSpPr>
          <p:spPr>
            <a:xfrm>
              <a:off x="698795" y="8886317"/>
              <a:ext cx="5219700" cy="1524000"/>
            </a:xfrm>
            <a:custGeom>
              <a:avLst/>
              <a:gdLst/>
              <a:ahLst/>
              <a:cxnLst/>
              <a:rect l="l" t="t" r="r" b="b"/>
              <a:pathLst>
                <a:path w="5219700" h="1524000">
                  <a:moveTo>
                    <a:pt x="5186651" y="1523999"/>
                  </a:moveTo>
                  <a:lnTo>
                    <a:pt x="33047" y="1523999"/>
                  </a:lnTo>
                  <a:lnTo>
                    <a:pt x="28187" y="1523032"/>
                  </a:lnTo>
                  <a:lnTo>
                    <a:pt x="966" y="1495811"/>
                  </a:lnTo>
                  <a:lnTo>
                    <a:pt x="0" y="1490951"/>
                  </a:lnTo>
                  <a:lnTo>
                    <a:pt x="0" y="1485899"/>
                  </a:lnTo>
                  <a:lnTo>
                    <a:pt x="0" y="33047"/>
                  </a:lnTo>
                  <a:lnTo>
                    <a:pt x="28187" y="966"/>
                  </a:lnTo>
                  <a:lnTo>
                    <a:pt x="33047" y="0"/>
                  </a:lnTo>
                  <a:lnTo>
                    <a:pt x="5186651" y="0"/>
                  </a:lnTo>
                  <a:lnTo>
                    <a:pt x="5218732" y="28186"/>
                  </a:lnTo>
                  <a:lnTo>
                    <a:pt x="5219699" y="33047"/>
                  </a:lnTo>
                  <a:lnTo>
                    <a:pt x="5219699" y="1490951"/>
                  </a:lnTo>
                  <a:lnTo>
                    <a:pt x="5191511" y="1523032"/>
                  </a:lnTo>
                  <a:lnTo>
                    <a:pt x="5186651" y="1523999"/>
                  </a:lnTo>
                  <a:close/>
                </a:path>
              </a:pathLst>
            </a:custGeom>
            <a:solidFill>
              <a:srgbClr val="F9FAFA"/>
            </a:solidFill>
          </p:spPr>
          <p:txBody>
            <a:bodyPr wrap="square" lIns="0" tIns="0" rIns="0" bIns="0" rtlCol="0"/>
            <a:lstStyle/>
            <a:p>
              <a:endParaRPr/>
            </a:p>
          </p:txBody>
        </p:sp>
        <p:pic>
          <p:nvPicPr>
            <p:cNvPr id="4" name="object 25">
              <a:extLst>
                <a:ext uri="{FF2B5EF4-FFF2-40B4-BE49-F238E27FC236}">
                  <a16:creationId xmlns:a16="http://schemas.microsoft.com/office/drawing/2014/main" id="{B9AF1B3F-A100-B367-2B42-1E604C433034}"/>
                </a:ext>
              </a:extLst>
            </p:cNvPr>
            <p:cNvPicPr/>
            <p:nvPr/>
          </p:nvPicPr>
          <p:blipFill>
            <a:blip r:embed="rId2" cstate="print"/>
            <a:stretch>
              <a:fillRect/>
            </a:stretch>
          </p:blipFill>
          <p:spPr>
            <a:xfrm>
              <a:off x="627321" y="7760126"/>
              <a:ext cx="190574" cy="192434"/>
            </a:xfrm>
            <a:prstGeom prst="rect">
              <a:avLst/>
            </a:prstGeom>
          </p:spPr>
        </p:pic>
        <p:sp>
          <p:nvSpPr>
            <p:cNvPr id="5" name="object 26">
              <a:extLst>
                <a:ext uri="{FF2B5EF4-FFF2-40B4-BE49-F238E27FC236}">
                  <a16:creationId xmlns:a16="http://schemas.microsoft.com/office/drawing/2014/main" id="{CC7B423E-AAD8-DF1A-976E-678B2464BEB8}"/>
                </a:ext>
              </a:extLst>
            </p:cNvPr>
            <p:cNvSpPr txBox="1"/>
            <p:nvPr/>
          </p:nvSpPr>
          <p:spPr>
            <a:xfrm>
              <a:off x="881358" y="7698316"/>
              <a:ext cx="2226945" cy="280035"/>
            </a:xfrm>
            <a:prstGeom prst="rect">
              <a:avLst/>
            </a:prstGeom>
          </p:spPr>
          <p:txBody>
            <a:bodyPr vert="horz" wrap="square" lIns="0" tIns="15240" rIns="0" bIns="0" rtlCol="0">
              <a:spAutoFit/>
            </a:bodyPr>
            <a:lstStyle/>
            <a:p>
              <a:pPr marL="12700">
                <a:lnSpc>
                  <a:spcPct val="100000"/>
                </a:lnSpc>
                <a:spcBef>
                  <a:spcPts val="120"/>
                </a:spcBef>
              </a:pPr>
              <a:r>
                <a:rPr sz="1650" b="1" spc="-95" dirty="0">
                  <a:latin typeface="Roboto"/>
                  <a:cs typeface="Roboto"/>
                </a:rPr>
                <a:t>Dynamic</a:t>
              </a:r>
              <a:r>
                <a:rPr sz="1650" b="1" spc="10" dirty="0">
                  <a:latin typeface="Roboto"/>
                  <a:cs typeface="Roboto"/>
                </a:rPr>
                <a:t> </a:t>
              </a:r>
              <a:r>
                <a:rPr sz="1650" b="1" spc="-90" dirty="0">
                  <a:latin typeface="Roboto"/>
                  <a:cs typeface="Roboto"/>
                </a:rPr>
                <a:t>Content</a:t>
              </a:r>
              <a:r>
                <a:rPr sz="1650" b="1" spc="15" dirty="0">
                  <a:latin typeface="Roboto"/>
                  <a:cs typeface="Roboto"/>
                </a:rPr>
                <a:t> </a:t>
              </a:r>
              <a:r>
                <a:rPr sz="1650" b="1" spc="-70" dirty="0">
                  <a:latin typeface="Roboto"/>
                  <a:cs typeface="Roboto"/>
                </a:rPr>
                <a:t>Loading</a:t>
              </a:r>
              <a:endParaRPr sz="1650">
                <a:latin typeface="Roboto"/>
                <a:cs typeface="Roboto"/>
              </a:endParaRPr>
            </a:p>
          </p:txBody>
        </p:sp>
        <p:pic>
          <p:nvPicPr>
            <p:cNvPr id="6" name="object 27">
              <a:extLst>
                <a:ext uri="{FF2B5EF4-FFF2-40B4-BE49-F238E27FC236}">
                  <a16:creationId xmlns:a16="http://schemas.microsoft.com/office/drawing/2014/main" id="{CE52E25C-0A2B-9F24-B605-0A70D7BA9E0C}"/>
                </a:ext>
              </a:extLst>
            </p:cNvPr>
            <p:cNvPicPr/>
            <p:nvPr/>
          </p:nvPicPr>
          <p:blipFill>
            <a:blip r:embed="rId3" cstate="print"/>
            <a:stretch>
              <a:fillRect/>
            </a:stretch>
          </p:blipFill>
          <p:spPr>
            <a:xfrm>
              <a:off x="1398884" y="8218293"/>
              <a:ext cx="152399" cy="152399"/>
            </a:xfrm>
            <a:prstGeom prst="rect">
              <a:avLst/>
            </a:prstGeom>
          </p:spPr>
        </p:pic>
        <p:sp>
          <p:nvSpPr>
            <p:cNvPr id="7" name="object 28">
              <a:extLst>
                <a:ext uri="{FF2B5EF4-FFF2-40B4-BE49-F238E27FC236}">
                  <a16:creationId xmlns:a16="http://schemas.microsoft.com/office/drawing/2014/main" id="{6E380F2C-8BA1-C565-DEA6-E08333941861}"/>
                </a:ext>
              </a:extLst>
            </p:cNvPr>
            <p:cNvSpPr txBox="1"/>
            <p:nvPr/>
          </p:nvSpPr>
          <p:spPr>
            <a:xfrm>
              <a:off x="1533821" y="8197973"/>
              <a:ext cx="1542415" cy="229235"/>
            </a:xfrm>
            <a:prstGeom prst="rect">
              <a:avLst/>
            </a:prstGeom>
          </p:spPr>
          <p:txBody>
            <a:bodyPr vert="horz" wrap="square" lIns="0" tIns="17145" rIns="0" bIns="0" rtlCol="0">
              <a:spAutoFit/>
            </a:bodyPr>
            <a:lstStyle/>
            <a:p>
              <a:pPr marL="12700">
                <a:lnSpc>
                  <a:spcPct val="100000"/>
                </a:lnSpc>
                <a:spcBef>
                  <a:spcPts val="135"/>
                </a:spcBef>
              </a:pPr>
              <a:r>
                <a:rPr sz="1300" spc="-70" dirty="0">
                  <a:latin typeface="Roboto"/>
                  <a:cs typeface="Roboto"/>
                </a:rPr>
                <a:t>JavaFX</a:t>
              </a:r>
              <a:r>
                <a:rPr sz="1300" spc="10" dirty="0">
                  <a:latin typeface="Roboto"/>
                  <a:cs typeface="Roboto"/>
                </a:rPr>
                <a:t> </a:t>
              </a:r>
              <a:r>
                <a:rPr sz="1300" spc="-75" dirty="0">
                  <a:latin typeface="Roboto"/>
                  <a:cs typeface="Roboto"/>
                </a:rPr>
                <a:t>FXML</a:t>
              </a:r>
              <a:r>
                <a:rPr sz="1300" spc="10" dirty="0">
                  <a:latin typeface="Roboto"/>
                  <a:cs typeface="Roboto"/>
                </a:rPr>
                <a:t> </a:t>
              </a:r>
              <a:r>
                <a:rPr sz="1300" spc="-45" dirty="0">
                  <a:latin typeface="Roboto"/>
                  <a:cs typeface="Roboto"/>
                </a:rPr>
                <a:t>Loading</a:t>
              </a:r>
              <a:endParaRPr sz="1300">
                <a:latin typeface="Roboto"/>
                <a:cs typeface="Roboto"/>
              </a:endParaRPr>
            </a:p>
          </p:txBody>
        </p:sp>
        <p:sp>
          <p:nvSpPr>
            <p:cNvPr id="8" name="object 29">
              <a:extLst>
                <a:ext uri="{FF2B5EF4-FFF2-40B4-BE49-F238E27FC236}">
                  <a16:creationId xmlns:a16="http://schemas.microsoft.com/office/drawing/2014/main" id="{55C777E4-4E37-7A8F-AE72-A770004A7A72}"/>
                </a:ext>
              </a:extLst>
            </p:cNvPr>
            <p:cNvSpPr txBox="1"/>
            <p:nvPr/>
          </p:nvSpPr>
          <p:spPr>
            <a:xfrm>
              <a:off x="728959" y="8581116"/>
              <a:ext cx="524256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4A5462"/>
                  </a:solidFill>
                  <a:latin typeface="Arial"/>
                  <a:cs typeface="Arial"/>
                </a:rPr>
                <a:t>DashboardController</a:t>
              </a:r>
              <a:r>
                <a:rPr sz="1150" spc="-40" dirty="0">
                  <a:solidFill>
                    <a:srgbClr val="4A5462"/>
                  </a:solidFill>
                  <a:latin typeface="Arial"/>
                  <a:cs typeface="Arial"/>
                </a:rPr>
                <a:t> </a:t>
              </a:r>
              <a:r>
                <a:rPr sz="1150" spc="-60" dirty="0">
                  <a:solidFill>
                    <a:srgbClr val="4A5462"/>
                  </a:solidFill>
                  <a:latin typeface="Arial"/>
                  <a:cs typeface="Arial"/>
                </a:rPr>
                <a:t>uses</a:t>
              </a:r>
              <a:r>
                <a:rPr sz="1150" spc="-35" dirty="0">
                  <a:solidFill>
                    <a:srgbClr val="4A5462"/>
                  </a:solidFill>
                  <a:latin typeface="Arial"/>
                  <a:cs typeface="Arial"/>
                </a:rPr>
                <a:t> </a:t>
              </a:r>
              <a:r>
                <a:rPr sz="1150" spc="-80" dirty="0">
                  <a:solidFill>
                    <a:srgbClr val="4A5462"/>
                  </a:solidFill>
                  <a:latin typeface="Arial"/>
                  <a:cs typeface="Arial"/>
                </a:rPr>
                <a:t>FXMLLoader</a:t>
              </a:r>
              <a:r>
                <a:rPr sz="1150" spc="-35" dirty="0">
                  <a:solidFill>
                    <a:srgbClr val="4A5462"/>
                  </a:solidFill>
                  <a:latin typeface="Arial"/>
                  <a:cs typeface="Arial"/>
                </a:rPr>
                <a:t> </a:t>
              </a:r>
              <a:r>
                <a:rPr sz="1150" spc="-10" dirty="0">
                  <a:solidFill>
                    <a:srgbClr val="4A5462"/>
                  </a:solidFill>
                  <a:latin typeface="Arial"/>
                  <a:cs typeface="Arial"/>
                </a:rPr>
                <a:t>to</a:t>
              </a:r>
              <a:r>
                <a:rPr sz="1150" spc="-40" dirty="0">
                  <a:solidFill>
                    <a:srgbClr val="4A5462"/>
                  </a:solidFill>
                  <a:latin typeface="Arial"/>
                  <a:cs typeface="Arial"/>
                </a:rPr>
                <a:t> </a:t>
              </a:r>
              <a:r>
                <a:rPr sz="1150" spc="-45" dirty="0">
                  <a:solidFill>
                    <a:srgbClr val="4A5462"/>
                  </a:solidFill>
                  <a:latin typeface="Arial"/>
                  <a:cs typeface="Arial"/>
                </a:rPr>
                <a:t>load</a:t>
              </a:r>
              <a:r>
                <a:rPr sz="1150" spc="-35" dirty="0">
                  <a:solidFill>
                    <a:srgbClr val="4A5462"/>
                  </a:solidFill>
                  <a:latin typeface="Arial"/>
                  <a:cs typeface="Arial"/>
                </a:rPr>
                <a:t> </a:t>
              </a:r>
              <a:r>
                <a:rPr sz="1150" spc="-30" dirty="0">
                  <a:solidFill>
                    <a:srgbClr val="4A5462"/>
                  </a:solidFill>
                  <a:latin typeface="Arial"/>
                  <a:cs typeface="Arial"/>
                </a:rPr>
                <a:t>different</a:t>
              </a:r>
              <a:r>
                <a:rPr sz="1150" spc="-35" dirty="0">
                  <a:solidFill>
                    <a:srgbClr val="4A5462"/>
                  </a:solidFill>
                  <a:latin typeface="Arial"/>
                  <a:cs typeface="Arial"/>
                </a:rPr>
                <a:t> </a:t>
              </a:r>
              <a:r>
                <a:rPr sz="1150" spc="-55" dirty="0">
                  <a:solidFill>
                    <a:srgbClr val="4A5462"/>
                  </a:solidFill>
                  <a:latin typeface="Arial"/>
                  <a:cs typeface="Arial"/>
                </a:rPr>
                <a:t>views</a:t>
              </a:r>
              <a:r>
                <a:rPr sz="1150" spc="-40" dirty="0">
                  <a:solidFill>
                    <a:srgbClr val="4A5462"/>
                  </a:solidFill>
                  <a:latin typeface="Arial"/>
                  <a:cs typeface="Arial"/>
                </a:rPr>
                <a:t> </a:t>
              </a:r>
              <a:r>
                <a:rPr sz="1150" spc="-25" dirty="0">
                  <a:solidFill>
                    <a:srgbClr val="4A5462"/>
                  </a:solidFill>
                  <a:latin typeface="Arial"/>
                  <a:cs typeface="Arial"/>
                </a:rPr>
                <a:t>into</a:t>
              </a:r>
              <a:r>
                <a:rPr sz="1150" spc="-35" dirty="0">
                  <a:solidFill>
                    <a:srgbClr val="4A5462"/>
                  </a:solidFill>
                  <a:latin typeface="Arial"/>
                  <a:cs typeface="Arial"/>
                </a:rPr>
                <a:t> </a:t>
              </a:r>
              <a:r>
                <a:rPr sz="1150" dirty="0">
                  <a:solidFill>
                    <a:srgbClr val="4A5462"/>
                  </a:solidFill>
                  <a:latin typeface="Arial"/>
                  <a:cs typeface="Arial"/>
                </a:rPr>
                <a:t>its</a:t>
              </a:r>
              <a:r>
                <a:rPr sz="1150" spc="-35" dirty="0">
                  <a:solidFill>
                    <a:srgbClr val="4A5462"/>
                  </a:solidFill>
                  <a:latin typeface="Arial"/>
                  <a:cs typeface="Arial"/>
                </a:rPr>
                <a:t> </a:t>
              </a:r>
              <a:r>
                <a:rPr sz="1150" spc="-45" dirty="0">
                  <a:solidFill>
                    <a:srgbClr val="4A5462"/>
                  </a:solidFill>
                  <a:latin typeface="Arial"/>
                  <a:cs typeface="Arial"/>
                </a:rPr>
                <a:t>central</a:t>
              </a:r>
              <a:r>
                <a:rPr sz="1150" spc="-40" dirty="0">
                  <a:solidFill>
                    <a:srgbClr val="4A5462"/>
                  </a:solidFill>
                  <a:latin typeface="Arial"/>
                  <a:cs typeface="Arial"/>
                </a:rPr>
                <a:t> </a:t>
              </a:r>
              <a:r>
                <a:rPr sz="1150" spc="-30" dirty="0">
                  <a:solidFill>
                    <a:srgbClr val="4A5462"/>
                  </a:solidFill>
                  <a:latin typeface="Arial"/>
                  <a:cs typeface="Arial"/>
                </a:rPr>
                <a:t>ScrollPane</a:t>
              </a:r>
              <a:endParaRPr sz="1150">
                <a:latin typeface="Arial"/>
                <a:cs typeface="Arial"/>
              </a:endParaRPr>
            </a:p>
          </p:txBody>
        </p:sp>
        <p:sp>
          <p:nvSpPr>
            <p:cNvPr id="9" name="object 30">
              <a:extLst>
                <a:ext uri="{FF2B5EF4-FFF2-40B4-BE49-F238E27FC236}">
                  <a16:creationId xmlns:a16="http://schemas.microsoft.com/office/drawing/2014/main" id="{DAD5261C-314C-CD4C-7BD6-F833BF9400C4}"/>
                </a:ext>
              </a:extLst>
            </p:cNvPr>
            <p:cNvSpPr/>
            <p:nvPr/>
          </p:nvSpPr>
          <p:spPr>
            <a:xfrm>
              <a:off x="1427458" y="10542394"/>
              <a:ext cx="1333500" cy="266700"/>
            </a:xfrm>
            <a:custGeom>
              <a:avLst/>
              <a:gdLst/>
              <a:ahLst/>
              <a:cxnLst/>
              <a:rect l="l" t="t" r="r" b="b"/>
              <a:pathLst>
                <a:path w="1333500" h="266700">
                  <a:moveTo>
                    <a:pt x="1262303" y="266699"/>
                  </a:moveTo>
                  <a:lnTo>
                    <a:pt x="71196" y="266699"/>
                  </a:lnTo>
                  <a:lnTo>
                    <a:pt x="66241" y="266211"/>
                  </a:lnTo>
                  <a:lnTo>
                    <a:pt x="29705" y="251077"/>
                  </a:lnTo>
                  <a:lnTo>
                    <a:pt x="3885" y="215036"/>
                  </a:lnTo>
                  <a:lnTo>
                    <a:pt x="0" y="195502"/>
                  </a:lnTo>
                  <a:lnTo>
                    <a:pt x="0" y="190499"/>
                  </a:lnTo>
                  <a:lnTo>
                    <a:pt x="0" y="71195"/>
                  </a:lnTo>
                  <a:lnTo>
                    <a:pt x="15621" y="29703"/>
                  </a:lnTo>
                  <a:lnTo>
                    <a:pt x="51662" y="3884"/>
                  </a:lnTo>
                  <a:lnTo>
                    <a:pt x="71196" y="0"/>
                  </a:lnTo>
                  <a:lnTo>
                    <a:pt x="1262303" y="0"/>
                  </a:lnTo>
                  <a:lnTo>
                    <a:pt x="1303794" y="15619"/>
                  </a:lnTo>
                  <a:lnTo>
                    <a:pt x="1329614" y="51659"/>
                  </a:lnTo>
                  <a:lnTo>
                    <a:pt x="1333499" y="71195"/>
                  </a:lnTo>
                  <a:lnTo>
                    <a:pt x="1333499" y="195502"/>
                  </a:lnTo>
                  <a:lnTo>
                    <a:pt x="1317877" y="236992"/>
                  </a:lnTo>
                  <a:lnTo>
                    <a:pt x="1281837" y="262812"/>
                  </a:lnTo>
                  <a:lnTo>
                    <a:pt x="1267258" y="266211"/>
                  </a:lnTo>
                  <a:lnTo>
                    <a:pt x="1262303" y="266699"/>
                  </a:lnTo>
                  <a:close/>
                </a:path>
              </a:pathLst>
            </a:custGeom>
            <a:solidFill>
              <a:srgbClr val="DAE9FE"/>
            </a:solidFill>
          </p:spPr>
          <p:txBody>
            <a:bodyPr wrap="square" lIns="0" tIns="0" rIns="0" bIns="0" rtlCol="0"/>
            <a:lstStyle/>
            <a:p>
              <a:endParaRPr/>
            </a:p>
          </p:txBody>
        </p:sp>
        <p:sp>
          <p:nvSpPr>
            <p:cNvPr id="10" name="object 31">
              <a:extLst>
                <a:ext uri="{FF2B5EF4-FFF2-40B4-BE49-F238E27FC236}">
                  <a16:creationId xmlns:a16="http://schemas.microsoft.com/office/drawing/2014/main" id="{13112B03-1547-5176-F5E1-224D7EDA3FDD}"/>
                </a:ext>
              </a:extLst>
            </p:cNvPr>
            <p:cNvSpPr/>
            <p:nvPr/>
          </p:nvSpPr>
          <p:spPr>
            <a:xfrm>
              <a:off x="2837158" y="10542394"/>
              <a:ext cx="1095375" cy="266700"/>
            </a:xfrm>
            <a:custGeom>
              <a:avLst/>
              <a:gdLst/>
              <a:ahLst/>
              <a:cxnLst/>
              <a:rect l="l" t="t" r="r" b="b"/>
              <a:pathLst>
                <a:path w="1095375" h="266700">
                  <a:moveTo>
                    <a:pt x="1024178" y="266699"/>
                  </a:moveTo>
                  <a:lnTo>
                    <a:pt x="71196" y="266699"/>
                  </a:lnTo>
                  <a:lnTo>
                    <a:pt x="66241" y="266211"/>
                  </a:lnTo>
                  <a:lnTo>
                    <a:pt x="29705" y="251077"/>
                  </a:lnTo>
                  <a:lnTo>
                    <a:pt x="3885" y="215036"/>
                  </a:lnTo>
                  <a:lnTo>
                    <a:pt x="0" y="195502"/>
                  </a:lnTo>
                  <a:lnTo>
                    <a:pt x="0" y="190499"/>
                  </a:lnTo>
                  <a:lnTo>
                    <a:pt x="0" y="71195"/>
                  </a:lnTo>
                  <a:lnTo>
                    <a:pt x="15622" y="29703"/>
                  </a:lnTo>
                  <a:lnTo>
                    <a:pt x="51662" y="3884"/>
                  </a:lnTo>
                  <a:lnTo>
                    <a:pt x="71196" y="0"/>
                  </a:lnTo>
                  <a:lnTo>
                    <a:pt x="1024178" y="0"/>
                  </a:lnTo>
                  <a:lnTo>
                    <a:pt x="1065669" y="15619"/>
                  </a:lnTo>
                  <a:lnTo>
                    <a:pt x="1091488" y="51659"/>
                  </a:lnTo>
                  <a:lnTo>
                    <a:pt x="1095374" y="71195"/>
                  </a:lnTo>
                  <a:lnTo>
                    <a:pt x="1095374" y="195502"/>
                  </a:lnTo>
                  <a:lnTo>
                    <a:pt x="1079752" y="236992"/>
                  </a:lnTo>
                  <a:lnTo>
                    <a:pt x="1043712" y="262812"/>
                  </a:lnTo>
                  <a:lnTo>
                    <a:pt x="1029133" y="266211"/>
                  </a:lnTo>
                  <a:lnTo>
                    <a:pt x="1024178" y="266699"/>
                  </a:lnTo>
                  <a:close/>
                </a:path>
              </a:pathLst>
            </a:custGeom>
            <a:solidFill>
              <a:srgbClr val="D0FAE4"/>
            </a:solidFill>
          </p:spPr>
          <p:txBody>
            <a:bodyPr wrap="square" lIns="0" tIns="0" rIns="0" bIns="0" rtlCol="0"/>
            <a:lstStyle/>
            <a:p>
              <a:endParaRPr/>
            </a:p>
          </p:txBody>
        </p:sp>
        <p:sp>
          <p:nvSpPr>
            <p:cNvPr id="11" name="object 32">
              <a:extLst>
                <a:ext uri="{FF2B5EF4-FFF2-40B4-BE49-F238E27FC236}">
                  <a16:creationId xmlns:a16="http://schemas.microsoft.com/office/drawing/2014/main" id="{0DF8C008-0C40-F3C3-B14E-65D8E0EEAC66}"/>
                </a:ext>
              </a:extLst>
            </p:cNvPr>
            <p:cNvSpPr txBox="1"/>
            <p:nvPr/>
          </p:nvSpPr>
          <p:spPr>
            <a:xfrm>
              <a:off x="805159" y="8951185"/>
              <a:ext cx="3249295" cy="1814830"/>
            </a:xfrm>
            <a:prstGeom prst="rect">
              <a:avLst/>
            </a:prstGeom>
          </p:spPr>
          <p:txBody>
            <a:bodyPr vert="horz" wrap="square" lIns="0" tIns="16510" rIns="0" bIns="0" rtlCol="0">
              <a:spAutoFit/>
            </a:bodyPr>
            <a:lstStyle/>
            <a:p>
              <a:pPr marL="149860" marR="5080" indent="-137795">
                <a:lnSpc>
                  <a:spcPct val="100000"/>
                </a:lnSpc>
                <a:spcBef>
                  <a:spcPts val="130"/>
                </a:spcBef>
              </a:pPr>
              <a:r>
                <a:rPr sz="1000" spc="-65" dirty="0">
                  <a:solidFill>
                    <a:srgbClr val="3B81F5"/>
                  </a:solidFill>
                  <a:latin typeface="Lucida Console"/>
                  <a:cs typeface="Lucida Console"/>
                </a:rPr>
                <a:t>private</a:t>
              </a:r>
              <a:r>
                <a:rPr sz="1000" spc="-35" dirty="0">
                  <a:solidFill>
                    <a:srgbClr val="3B81F5"/>
                  </a:solidFill>
                  <a:latin typeface="Lucida Console"/>
                  <a:cs typeface="Lucida Console"/>
                </a:rPr>
                <a:t> </a:t>
              </a:r>
              <a:r>
                <a:rPr sz="1000" spc="-55" dirty="0">
                  <a:solidFill>
                    <a:srgbClr val="3B81F5"/>
                  </a:solidFill>
                  <a:latin typeface="Lucida Console"/>
                  <a:cs typeface="Lucida Console"/>
                </a:rPr>
                <a:t>void</a:t>
              </a:r>
              <a:r>
                <a:rPr sz="1000" spc="-35" dirty="0">
                  <a:solidFill>
                    <a:srgbClr val="3B81F5"/>
                  </a:solidFill>
                  <a:latin typeface="Lucida Console"/>
                  <a:cs typeface="Lucida Console"/>
                </a:rPr>
                <a:t> </a:t>
              </a:r>
              <a:r>
                <a:rPr sz="1000" spc="-65" dirty="0">
                  <a:latin typeface="Lucida Console"/>
                  <a:cs typeface="Lucida Console"/>
                </a:rPr>
                <a:t>loadContentView(</a:t>
              </a:r>
              <a:r>
                <a:rPr sz="1000" spc="-65" dirty="0">
                  <a:solidFill>
                    <a:srgbClr val="3B81F5"/>
                  </a:solidFill>
                  <a:latin typeface="Lucida Console"/>
                  <a:cs typeface="Lucida Console"/>
                </a:rPr>
                <a:t>String</a:t>
              </a:r>
              <a:r>
                <a:rPr sz="1000" spc="-35" dirty="0">
                  <a:solidFill>
                    <a:srgbClr val="3B81F5"/>
                  </a:solidFill>
                  <a:latin typeface="Lucida Console"/>
                  <a:cs typeface="Lucida Console"/>
                </a:rPr>
                <a:t> </a:t>
              </a:r>
              <a:r>
                <a:rPr sz="1000" spc="-60" dirty="0">
                  <a:latin typeface="Lucida Console"/>
                  <a:cs typeface="Lucida Console"/>
                </a:rPr>
                <a:t>fxmlPath)</a:t>
              </a:r>
              <a:r>
                <a:rPr sz="1000" spc="-30" dirty="0">
                  <a:latin typeface="Lucida Console"/>
                  <a:cs typeface="Lucida Console"/>
                </a:rPr>
                <a:t> </a:t>
              </a:r>
              <a:r>
                <a:rPr sz="1000" spc="-70" dirty="0">
                  <a:latin typeface="Lucida Console"/>
                  <a:cs typeface="Lucida Console"/>
                </a:rPr>
                <a:t>{ </a:t>
              </a:r>
              <a:r>
                <a:rPr sz="1000" spc="-50" dirty="0">
                  <a:solidFill>
                    <a:srgbClr val="3B81F5"/>
                  </a:solidFill>
                  <a:latin typeface="Lucida Console"/>
                  <a:cs typeface="Lucida Console"/>
                </a:rPr>
                <a:t>try</a:t>
              </a:r>
              <a:r>
                <a:rPr sz="1000" spc="-95" dirty="0">
                  <a:solidFill>
                    <a:srgbClr val="3B81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424180" marR="485140" indent="-137160">
                <a:lnSpc>
                  <a:spcPct val="100000"/>
                </a:lnSpc>
              </a:pPr>
              <a:r>
                <a:rPr sz="1000" spc="-55" dirty="0">
                  <a:latin typeface="Lucida Console"/>
                  <a:cs typeface="Lucida Console"/>
                </a:rPr>
                <a:t>Parent</a:t>
              </a:r>
              <a:r>
                <a:rPr sz="1000" spc="-95" dirty="0">
                  <a:latin typeface="Lucida Console"/>
                  <a:cs typeface="Lucida Console"/>
                </a:rPr>
                <a:t> </a:t>
              </a:r>
              <a:r>
                <a:rPr sz="1000" spc="-55" dirty="0">
                  <a:latin typeface="Lucida Console"/>
                  <a:cs typeface="Lucida Console"/>
                </a:rPr>
                <a:t>view</a:t>
              </a:r>
              <a:r>
                <a:rPr sz="1000" spc="-95" dirty="0">
                  <a:latin typeface="Lucida Console"/>
                  <a:cs typeface="Lucida Console"/>
                </a:rPr>
                <a:t> </a:t>
              </a:r>
              <a:r>
                <a:rPr sz="1000" dirty="0">
                  <a:latin typeface="Lucida Console"/>
                  <a:cs typeface="Lucida Console"/>
                </a:rPr>
                <a:t>=</a:t>
              </a:r>
              <a:r>
                <a:rPr sz="1000" spc="-114" dirty="0">
                  <a:latin typeface="Lucida Console"/>
                  <a:cs typeface="Lucida Console"/>
                </a:rPr>
                <a:t> </a:t>
              </a:r>
              <a:r>
                <a:rPr sz="1000" spc="-10" dirty="0">
                  <a:latin typeface="Lucida Console"/>
                  <a:cs typeface="Lucida Console"/>
                </a:rPr>
                <a:t>FXMLLoader.load( </a:t>
              </a:r>
              <a:r>
                <a:rPr sz="1000" spc="-70" dirty="0">
                  <a:latin typeface="Lucida Console"/>
                  <a:cs typeface="Lucida Console"/>
                </a:rPr>
                <a:t>getClass().getResource(fxmlPath));</a:t>
              </a:r>
              <a:endParaRPr sz="1000">
                <a:latin typeface="Lucida Console"/>
                <a:cs typeface="Lucida Console"/>
              </a:endParaRPr>
            </a:p>
            <a:p>
              <a:pPr marL="287020">
                <a:lnSpc>
                  <a:spcPct val="100000"/>
                </a:lnSpc>
              </a:pPr>
              <a:r>
                <a:rPr sz="1000" spc="-35" dirty="0">
                  <a:latin typeface="Lucida Console"/>
                  <a:cs typeface="Lucida Console"/>
                </a:rPr>
                <a:t>mainScrollPane.setContent(view);</a:t>
              </a:r>
              <a:endParaRPr sz="1000">
                <a:latin typeface="Lucida Console"/>
                <a:cs typeface="Lucida Console"/>
              </a:endParaRPr>
            </a:p>
            <a:p>
              <a:pPr marL="149860">
                <a:lnSpc>
                  <a:spcPct val="100000"/>
                </a:lnSpc>
              </a:pPr>
              <a:r>
                <a:rPr sz="1000" dirty="0">
                  <a:latin typeface="Lucida Console"/>
                  <a:cs typeface="Lucida Console"/>
                </a:rPr>
                <a:t>}</a:t>
              </a:r>
              <a:r>
                <a:rPr sz="1000" spc="-100" dirty="0">
                  <a:latin typeface="Lucida Console"/>
                  <a:cs typeface="Lucida Console"/>
                </a:rPr>
                <a:t> </a:t>
              </a:r>
              <a:r>
                <a:rPr sz="1000" spc="-60" dirty="0">
                  <a:solidFill>
                    <a:srgbClr val="3B81F5"/>
                  </a:solidFill>
                  <a:latin typeface="Lucida Console"/>
                  <a:cs typeface="Lucida Console"/>
                </a:rPr>
                <a:t>catch</a:t>
              </a:r>
              <a:r>
                <a:rPr sz="1000" spc="-90" dirty="0">
                  <a:solidFill>
                    <a:srgbClr val="3B81F5"/>
                  </a:solidFill>
                  <a:latin typeface="Lucida Console"/>
                  <a:cs typeface="Lucida Console"/>
                </a:rPr>
                <a:t> </a:t>
              </a:r>
              <a:r>
                <a:rPr sz="1000" spc="-60" dirty="0">
                  <a:latin typeface="Lucida Console"/>
                  <a:cs typeface="Lucida Console"/>
                </a:rPr>
                <a:t>(IOException</a:t>
              </a:r>
              <a:r>
                <a:rPr sz="1000" spc="-90" dirty="0">
                  <a:latin typeface="Lucida Console"/>
                  <a:cs typeface="Lucida Console"/>
                </a:rPr>
                <a:t> </a:t>
              </a:r>
              <a:r>
                <a:rPr sz="1000" spc="-35" dirty="0">
                  <a:latin typeface="Lucida Console"/>
                  <a:cs typeface="Lucida Console"/>
                </a:rPr>
                <a:t>e)</a:t>
              </a:r>
              <a:r>
                <a:rPr sz="1000" spc="-90" dirty="0">
                  <a:latin typeface="Lucida Console"/>
                  <a:cs typeface="Lucida Console"/>
                </a:rPr>
                <a:t> </a:t>
              </a:r>
              <a:r>
                <a:rPr sz="1000" spc="-50" dirty="0">
                  <a:latin typeface="Lucida Console"/>
                  <a:cs typeface="Lucida Console"/>
                </a:rPr>
                <a:t>{</a:t>
              </a:r>
              <a:endParaRPr sz="1000">
                <a:latin typeface="Lucida Console"/>
                <a:cs typeface="Lucida Console"/>
              </a:endParaRPr>
            </a:p>
            <a:p>
              <a:pPr marL="355600">
                <a:lnSpc>
                  <a:spcPct val="100000"/>
                </a:lnSpc>
              </a:pPr>
              <a:r>
                <a:rPr sz="1000" dirty="0">
                  <a:solidFill>
                    <a:srgbClr val="0FB981"/>
                  </a:solidFill>
                  <a:latin typeface="Lucida Console"/>
                  <a:cs typeface="Lucida Console"/>
                </a:rPr>
                <a:t>/</a:t>
              </a:r>
              <a:r>
                <a:rPr sz="1000" spc="-100" dirty="0">
                  <a:solidFill>
                    <a:srgbClr val="0FB981"/>
                  </a:solidFill>
                  <a:latin typeface="Lucida Console"/>
                  <a:cs typeface="Lucida Console"/>
                </a:rPr>
                <a:t> </a:t>
              </a:r>
              <a:r>
                <a:rPr sz="1000" spc="-60" dirty="0">
                  <a:solidFill>
                    <a:srgbClr val="0FB981"/>
                  </a:solidFill>
                  <a:latin typeface="Lucida Console"/>
                  <a:cs typeface="Lucida Console"/>
                </a:rPr>
                <a:t>Error</a:t>
              </a:r>
              <a:r>
                <a:rPr sz="1000" spc="-90" dirty="0">
                  <a:solidFill>
                    <a:srgbClr val="0FB981"/>
                  </a:solidFill>
                  <a:latin typeface="Lucida Console"/>
                  <a:cs typeface="Lucida Console"/>
                </a:rPr>
                <a:t> </a:t>
              </a:r>
              <a:r>
                <a:rPr sz="1000" spc="-10" dirty="0">
                  <a:solidFill>
                    <a:srgbClr val="0FB981"/>
                  </a:solidFill>
                  <a:latin typeface="Lucida Console"/>
                  <a:cs typeface="Lucida Console"/>
                </a:rPr>
                <a:t>handling</a:t>
              </a:r>
              <a:endParaRPr sz="1000">
                <a:latin typeface="Lucida Console"/>
                <a:cs typeface="Lucida Console"/>
              </a:endParaRPr>
            </a:p>
            <a:p>
              <a:pPr marL="149860">
                <a:lnSpc>
                  <a:spcPct val="100000"/>
                </a:lnSpc>
              </a:pPr>
              <a:r>
                <a:rPr sz="1000" spc="-50" dirty="0">
                  <a:latin typeface="Lucida Console"/>
                  <a:cs typeface="Lucida Console"/>
                </a:rPr>
                <a:t>}</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pPr>
              <a:endParaRPr sz="900">
                <a:latin typeface="Lucida Console"/>
                <a:cs typeface="Lucida Console"/>
              </a:endParaRPr>
            </a:p>
            <a:p>
              <a:pPr>
                <a:lnSpc>
                  <a:spcPct val="100000"/>
                </a:lnSpc>
                <a:spcBef>
                  <a:spcPts val="70"/>
                </a:spcBef>
              </a:pPr>
              <a:endParaRPr sz="900">
                <a:latin typeface="Lucida Console"/>
                <a:cs typeface="Lucida Console"/>
              </a:endParaRPr>
            </a:p>
            <a:p>
              <a:pPr marL="737870">
                <a:lnSpc>
                  <a:spcPct val="100000"/>
                </a:lnSpc>
                <a:spcBef>
                  <a:spcPts val="5"/>
                </a:spcBef>
                <a:tabLst>
                  <a:tab pos="2150110" algn="l"/>
                </a:tabLst>
              </a:pPr>
              <a:r>
                <a:rPr sz="1150" spc="-10" dirty="0">
                  <a:solidFill>
                    <a:srgbClr val="374050"/>
                  </a:solidFill>
                  <a:latin typeface="Roboto"/>
                  <a:cs typeface="Roboto"/>
                </a:rPr>
                <a:t>ShoppingCart.fxml</a:t>
              </a:r>
              <a:r>
                <a:rPr sz="1150" dirty="0">
                  <a:solidFill>
                    <a:srgbClr val="374050"/>
                  </a:solidFill>
                  <a:latin typeface="Roboto"/>
                  <a:cs typeface="Roboto"/>
                </a:rPr>
                <a:t>	</a:t>
              </a:r>
              <a:r>
                <a:rPr sz="1150" spc="-10" dirty="0">
                  <a:solidFill>
                    <a:srgbClr val="374050"/>
                  </a:solidFill>
                  <a:latin typeface="Roboto"/>
                  <a:cs typeface="Roboto"/>
                </a:rPr>
                <a:t>MyProfile.fxml</a:t>
              </a:r>
              <a:endParaRPr sz="1150">
                <a:latin typeface="Roboto"/>
                <a:cs typeface="Roboto"/>
              </a:endParaRPr>
            </a:p>
          </p:txBody>
        </p:sp>
        <p:sp>
          <p:nvSpPr>
            <p:cNvPr id="12" name="object 33">
              <a:extLst>
                <a:ext uri="{FF2B5EF4-FFF2-40B4-BE49-F238E27FC236}">
                  <a16:creationId xmlns:a16="http://schemas.microsoft.com/office/drawing/2014/main" id="{1945C223-4145-55A2-9120-1D3C2B6A3B54}"/>
                </a:ext>
              </a:extLst>
            </p:cNvPr>
            <p:cNvSpPr txBox="1"/>
            <p:nvPr/>
          </p:nvSpPr>
          <p:spPr>
            <a:xfrm>
              <a:off x="4105720" y="10562316"/>
              <a:ext cx="106680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OrderHistory.fxml</a:t>
              </a:r>
              <a:endParaRPr sz="1150">
                <a:latin typeface="Roboto"/>
                <a:cs typeface="Roboto"/>
              </a:endParaRPr>
            </a:p>
          </p:txBody>
        </p:sp>
        <p:grpSp>
          <p:nvGrpSpPr>
            <p:cNvPr id="13" name="object 35">
              <a:extLst>
                <a:ext uri="{FF2B5EF4-FFF2-40B4-BE49-F238E27FC236}">
                  <a16:creationId xmlns:a16="http://schemas.microsoft.com/office/drawing/2014/main" id="{4C9E8D23-D750-D5C6-E2C9-5DBC329AE04C}"/>
                </a:ext>
              </a:extLst>
            </p:cNvPr>
            <p:cNvGrpSpPr/>
            <p:nvPr/>
          </p:nvGrpSpPr>
          <p:grpSpPr>
            <a:xfrm>
              <a:off x="6210299" y="8534398"/>
              <a:ext cx="5753100" cy="4114800"/>
              <a:chOff x="6210299" y="8534398"/>
              <a:chExt cx="5753100" cy="4114800"/>
            </a:xfrm>
          </p:grpSpPr>
          <p:pic>
            <p:nvPicPr>
              <p:cNvPr id="28" name="object 36">
                <a:extLst>
                  <a:ext uri="{FF2B5EF4-FFF2-40B4-BE49-F238E27FC236}">
                    <a16:creationId xmlns:a16="http://schemas.microsoft.com/office/drawing/2014/main" id="{C57650B5-1E95-316E-871D-893D461D19EA}"/>
                  </a:ext>
                </a:extLst>
              </p:cNvPr>
              <p:cNvPicPr/>
              <p:nvPr/>
            </p:nvPicPr>
            <p:blipFill>
              <a:blip r:embed="rId4" cstate="print"/>
              <a:stretch>
                <a:fillRect/>
              </a:stretch>
            </p:blipFill>
            <p:spPr>
              <a:xfrm>
                <a:off x="6210299" y="8534398"/>
                <a:ext cx="5753099" cy="4114799"/>
              </a:xfrm>
              <a:prstGeom prst="rect">
                <a:avLst/>
              </a:prstGeom>
            </p:spPr>
          </p:pic>
          <p:sp>
            <p:nvSpPr>
              <p:cNvPr id="29" name="object 37">
                <a:extLst>
                  <a:ext uri="{FF2B5EF4-FFF2-40B4-BE49-F238E27FC236}">
                    <a16:creationId xmlns:a16="http://schemas.microsoft.com/office/drawing/2014/main" id="{DAAC8183-780F-DDCC-DBD1-12D642E0C494}"/>
                  </a:ext>
                </a:extLst>
              </p:cNvPr>
              <p:cNvSpPr/>
              <p:nvPr/>
            </p:nvSpPr>
            <p:spPr>
              <a:xfrm>
                <a:off x="6362699" y="9067798"/>
                <a:ext cx="5448300" cy="3429000"/>
              </a:xfrm>
              <a:custGeom>
                <a:avLst/>
                <a:gdLst/>
                <a:ahLst/>
                <a:cxnLst/>
                <a:rect l="l" t="t" r="r" b="b"/>
                <a:pathLst>
                  <a:path w="5448300" h="3429000">
                    <a:moveTo>
                      <a:pt x="5377102" y="3428998"/>
                    </a:moveTo>
                    <a:lnTo>
                      <a:pt x="71196" y="3428998"/>
                    </a:lnTo>
                    <a:lnTo>
                      <a:pt x="66240" y="3428510"/>
                    </a:lnTo>
                    <a:lnTo>
                      <a:pt x="29705" y="3413376"/>
                    </a:lnTo>
                    <a:lnTo>
                      <a:pt x="3884" y="3377336"/>
                    </a:lnTo>
                    <a:lnTo>
                      <a:pt x="0" y="3357802"/>
                    </a:lnTo>
                    <a:lnTo>
                      <a:pt x="0" y="3352799"/>
                    </a:lnTo>
                    <a:lnTo>
                      <a:pt x="0" y="71196"/>
                    </a:lnTo>
                    <a:lnTo>
                      <a:pt x="15621" y="29704"/>
                    </a:lnTo>
                    <a:lnTo>
                      <a:pt x="51660" y="3884"/>
                    </a:lnTo>
                    <a:lnTo>
                      <a:pt x="71196" y="0"/>
                    </a:lnTo>
                    <a:lnTo>
                      <a:pt x="5377102" y="0"/>
                    </a:lnTo>
                    <a:lnTo>
                      <a:pt x="5418594" y="15620"/>
                    </a:lnTo>
                    <a:lnTo>
                      <a:pt x="5444413" y="51660"/>
                    </a:lnTo>
                    <a:lnTo>
                      <a:pt x="5448299" y="71196"/>
                    </a:lnTo>
                    <a:lnTo>
                      <a:pt x="5448299" y="3357802"/>
                    </a:lnTo>
                    <a:lnTo>
                      <a:pt x="5432677" y="3399291"/>
                    </a:lnTo>
                    <a:lnTo>
                      <a:pt x="5396637" y="3425112"/>
                    </a:lnTo>
                    <a:lnTo>
                      <a:pt x="5382058" y="3428510"/>
                    </a:lnTo>
                    <a:lnTo>
                      <a:pt x="5377102" y="3428998"/>
                    </a:lnTo>
                    <a:close/>
                  </a:path>
                </a:pathLst>
              </a:custGeom>
              <a:solidFill>
                <a:srgbClr val="FFFFFF"/>
              </a:solidFill>
            </p:spPr>
            <p:txBody>
              <a:bodyPr wrap="square" lIns="0" tIns="0" rIns="0" bIns="0" rtlCol="0"/>
              <a:lstStyle/>
              <a:p>
                <a:endParaRPr/>
              </a:p>
            </p:txBody>
          </p:sp>
          <p:sp>
            <p:nvSpPr>
              <p:cNvPr id="30" name="object 38">
                <a:extLst>
                  <a:ext uri="{FF2B5EF4-FFF2-40B4-BE49-F238E27FC236}">
                    <a16:creationId xmlns:a16="http://schemas.microsoft.com/office/drawing/2014/main" id="{99FC0502-EAA2-4364-06B0-89F9934C61C6}"/>
                  </a:ext>
                </a:extLst>
              </p:cNvPr>
              <p:cNvSpPr/>
              <p:nvPr/>
            </p:nvSpPr>
            <p:spPr>
              <a:xfrm>
                <a:off x="6476998" y="9524998"/>
                <a:ext cx="5219700" cy="2590800"/>
              </a:xfrm>
              <a:custGeom>
                <a:avLst/>
                <a:gdLst/>
                <a:ahLst/>
                <a:cxnLst/>
                <a:rect l="l" t="t" r="r" b="b"/>
                <a:pathLst>
                  <a:path w="5219700" h="2590800">
                    <a:moveTo>
                      <a:pt x="5186652" y="2590798"/>
                    </a:moveTo>
                    <a:lnTo>
                      <a:pt x="33047" y="2590798"/>
                    </a:lnTo>
                    <a:lnTo>
                      <a:pt x="28187" y="2589831"/>
                    </a:lnTo>
                    <a:lnTo>
                      <a:pt x="966" y="2562610"/>
                    </a:lnTo>
                    <a:lnTo>
                      <a:pt x="0" y="2557751"/>
                    </a:lnTo>
                    <a:lnTo>
                      <a:pt x="0" y="2552699"/>
                    </a:lnTo>
                    <a:lnTo>
                      <a:pt x="0" y="33046"/>
                    </a:lnTo>
                    <a:lnTo>
                      <a:pt x="28187" y="966"/>
                    </a:lnTo>
                    <a:lnTo>
                      <a:pt x="33047" y="0"/>
                    </a:lnTo>
                    <a:lnTo>
                      <a:pt x="5186652" y="0"/>
                    </a:lnTo>
                    <a:lnTo>
                      <a:pt x="5218732" y="28186"/>
                    </a:lnTo>
                    <a:lnTo>
                      <a:pt x="5219699" y="33046"/>
                    </a:lnTo>
                    <a:lnTo>
                      <a:pt x="5219699" y="2557751"/>
                    </a:lnTo>
                    <a:lnTo>
                      <a:pt x="5191511" y="2589831"/>
                    </a:lnTo>
                    <a:lnTo>
                      <a:pt x="5186652" y="2590798"/>
                    </a:lnTo>
                    <a:close/>
                  </a:path>
                </a:pathLst>
              </a:custGeom>
              <a:solidFill>
                <a:srgbClr val="F9FAFA"/>
              </a:solidFill>
            </p:spPr>
            <p:txBody>
              <a:bodyPr wrap="square" lIns="0" tIns="0" rIns="0" bIns="0" rtlCol="0"/>
              <a:lstStyle/>
              <a:p>
                <a:endParaRPr/>
              </a:p>
            </p:txBody>
          </p:sp>
          <p:pic>
            <p:nvPicPr>
              <p:cNvPr id="31" name="object 39">
                <a:extLst>
                  <a:ext uri="{FF2B5EF4-FFF2-40B4-BE49-F238E27FC236}">
                    <a16:creationId xmlns:a16="http://schemas.microsoft.com/office/drawing/2014/main" id="{C70B2C93-5AF0-4B8A-3010-7DA0F9B70704}"/>
                  </a:ext>
                </a:extLst>
              </p:cNvPr>
              <p:cNvPicPr/>
              <p:nvPr/>
            </p:nvPicPr>
            <p:blipFill>
              <a:blip r:embed="rId5" cstate="print"/>
              <a:stretch>
                <a:fillRect/>
              </a:stretch>
            </p:blipFill>
            <p:spPr>
              <a:xfrm>
                <a:off x="6374606" y="8724913"/>
                <a:ext cx="202220" cy="190486"/>
              </a:xfrm>
              <a:prstGeom prst="rect">
                <a:avLst/>
              </a:prstGeom>
            </p:spPr>
          </p:pic>
        </p:grpSp>
        <p:pic>
          <p:nvPicPr>
            <p:cNvPr id="14" name="object 69">
              <a:extLst>
                <a:ext uri="{FF2B5EF4-FFF2-40B4-BE49-F238E27FC236}">
                  <a16:creationId xmlns:a16="http://schemas.microsoft.com/office/drawing/2014/main" id="{A8C5049C-175E-DD7B-C2BB-8C1A046DB1EF}"/>
                </a:ext>
              </a:extLst>
            </p:cNvPr>
            <p:cNvPicPr/>
            <p:nvPr/>
          </p:nvPicPr>
          <p:blipFill>
            <a:blip r:embed="rId6" cstate="print"/>
            <a:stretch>
              <a:fillRect/>
            </a:stretch>
          </p:blipFill>
          <p:spPr>
            <a:xfrm>
              <a:off x="6476307" y="7912201"/>
              <a:ext cx="129279" cy="101418"/>
            </a:xfrm>
            <a:prstGeom prst="rect">
              <a:avLst/>
            </a:prstGeom>
          </p:spPr>
        </p:pic>
        <p:sp>
          <p:nvSpPr>
            <p:cNvPr id="15" name="object 71">
              <a:extLst>
                <a:ext uri="{FF2B5EF4-FFF2-40B4-BE49-F238E27FC236}">
                  <a16:creationId xmlns:a16="http://schemas.microsoft.com/office/drawing/2014/main" id="{EEC8D021-8B90-9F06-E1D1-7ED8A01749D1}"/>
                </a:ext>
              </a:extLst>
            </p:cNvPr>
            <p:cNvSpPr txBox="1"/>
            <p:nvPr/>
          </p:nvSpPr>
          <p:spPr>
            <a:xfrm>
              <a:off x="6640512" y="8662193"/>
              <a:ext cx="1026160" cy="280035"/>
            </a:xfrm>
            <a:prstGeom prst="rect">
              <a:avLst/>
            </a:prstGeom>
          </p:spPr>
          <p:txBody>
            <a:bodyPr vert="horz" wrap="square" lIns="0" tIns="14604" rIns="0" bIns="0" rtlCol="0">
              <a:spAutoFit/>
            </a:bodyPr>
            <a:lstStyle/>
            <a:p>
              <a:pPr marL="12700">
                <a:lnSpc>
                  <a:spcPct val="100000"/>
                </a:lnSpc>
                <a:spcBef>
                  <a:spcPts val="114"/>
                </a:spcBef>
              </a:pPr>
              <a:r>
                <a:rPr sz="1650" b="1" spc="-110" dirty="0">
                  <a:solidFill>
                    <a:srgbClr val="1D40AF"/>
                  </a:solidFill>
                  <a:latin typeface="Roboto"/>
                  <a:cs typeface="Roboto"/>
                </a:rPr>
                <a:t>CSS</a:t>
              </a:r>
              <a:r>
                <a:rPr sz="1650" b="1" spc="-20" dirty="0">
                  <a:solidFill>
                    <a:srgbClr val="1D40AF"/>
                  </a:solidFill>
                  <a:latin typeface="Roboto"/>
                  <a:cs typeface="Roboto"/>
                </a:rPr>
                <a:t> </a:t>
              </a:r>
              <a:r>
                <a:rPr sz="1650" b="1" spc="-60" dirty="0">
                  <a:solidFill>
                    <a:srgbClr val="1D40AF"/>
                  </a:solidFill>
                  <a:latin typeface="Roboto"/>
                  <a:cs typeface="Roboto"/>
                </a:rPr>
                <a:t>Styling</a:t>
              </a:r>
              <a:endParaRPr sz="1650">
                <a:latin typeface="Roboto"/>
                <a:cs typeface="Roboto"/>
              </a:endParaRPr>
            </a:p>
          </p:txBody>
        </p:sp>
        <p:grpSp>
          <p:nvGrpSpPr>
            <p:cNvPr id="16" name="object 72">
              <a:extLst>
                <a:ext uri="{FF2B5EF4-FFF2-40B4-BE49-F238E27FC236}">
                  <a16:creationId xmlns:a16="http://schemas.microsoft.com/office/drawing/2014/main" id="{B57E99A1-1F87-6DD4-D010-A6B75D0A15AB}"/>
                </a:ext>
              </a:extLst>
            </p:cNvPr>
            <p:cNvGrpSpPr/>
            <p:nvPr/>
          </p:nvGrpSpPr>
          <p:grpSpPr>
            <a:xfrm>
              <a:off x="6476999" y="9182099"/>
              <a:ext cx="5219700" cy="228600"/>
              <a:chOff x="6476999" y="9182099"/>
              <a:chExt cx="5219700" cy="228600"/>
            </a:xfrm>
          </p:grpSpPr>
          <p:pic>
            <p:nvPicPr>
              <p:cNvPr id="26" name="object 73">
                <a:extLst>
                  <a:ext uri="{FF2B5EF4-FFF2-40B4-BE49-F238E27FC236}">
                    <a16:creationId xmlns:a16="http://schemas.microsoft.com/office/drawing/2014/main" id="{66692363-F7F6-563A-6E5D-97DAB17A040F}"/>
                  </a:ext>
                </a:extLst>
              </p:cNvPr>
              <p:cNvPicPr/>
              <p:nvPr/>
            </p:nvPicPr>
            <p:blipFill>
              <a:blip r:embed="rId7" cstate="print"/>
              <a:stretch>
                <a:fillRect/>
              </a:stretch>
            </p:blipFill>
            <p:spPr>
              <a:xfrm>
                <a:off x="6476999" y="9220199"/>
                <a:ext cx="114299" cy="152399"/>
              </a:xfrm>
              <a:prstGeom prst="rect">
                <a:avLst/>
              </a:prstGeom>
            </p:spPr>
          </p:pic>
          <p:sp>
            <p:nvSpPr>
              <p:cNvPr id="27" name="object 74">
                <a:extLst>
                  <a:ext uri="{FF2B5EF4-FFF2-40B4-BE49-F238E27FC236}">
                    <a16:creationId xmlns:a16="http://schemas.microsoft.com/office/drawing/2014/main" id="{67059EAC-C711-E547-A413-BD621F6CD217}"/>
                  </a:ext>
                </a:extLst>
              </p:cNvPr>
              <p:cNvSpPr/>
              <p:nvPr/>
            </p:nvSpPr>
            <p:spPr>
              <a:xfrm>
                <a:off x="10896598" y="9182099"/>
                <a:ext cx="800100" cy="228600"/>
              </a:xfrm>
              <a:custGeom>
                <a:avLst/>
                <a:gdLst/>
                <a:ahLst/>
                <a:cxnLst/>
                <a:rect l="l" t="t" r="r" b="b"/>
                <a:pathLst>
                  <a:path w="800100" h="228600">
                    <a:moveTo>
                      <a:pt x="767053" y="228599"/>
                    </a:moveTo>
                    <a:lnTo>
                      <a:pt x="33047" y="228599"/>
                    </a:lnTo>
                    <a:lnTo>
                      <a:pt x="28187" y="227632"/>
                    </a:lnTo>
                    <a:lnTo>
                      <a:pt x="966" y="200411"/>
                    </a:lnTo>
                    <a:lnTo>
                      <a:pt x="0" y="195551"/>
                    </a:lnTo>
                    <a:lnTo>
                      <a:pt x="1" y="190499"/>
                    </a:lnTo>
                    <a:lnTo>
                      <a:pt x="0" y="33047"/>
                    </a:lnTo>
                    <a:lnTo>
                      <a:pt x="28187" y="966"/>
                    </a:lnTo>
                    <a:lnTo>
                      <a:pt x="33047" y="0"/>
                    </a:lnTo>
                    <a:lnTo>
                      <a:pt x="767053" y="0"/>
                    </a:lnTo>
                    <a:lnTo>
                      <a:pt x="799133" y="28186"/>
                    </a:lnTo>
                    <a:lnTo>
                      <a:pt x="800099" y="33047"/>
                    </a:lnTo>
                    <a:lnTo>
                      <a:pt x="800099" y="195551"/>
                    </a:lnTo>
                    <a:lnTo>
                      <a:pt x="771912" y="227632"/>
                    </a:lnTo>
                    <a:lnTo>
                      <a:pt x="767053" y="228599"/>
                    </a:lnTo>
                    <a:close/>
                  </a:path>
                </a:pathLst>
              </a:custGeom>
              <a:solidFill>
                <a:srgbClr val="DAE9FE"/>
              </a:solidFill>
            </p:spPr>
            <p:txBody>
              <a:bodyPr wrap="square" lIns="0" tIns="0" rIns="0" bIns="0" rtlCol="0"/>
              <a:lstStyle/>
              <a:p>
                <a:endParaRPr/>
              </a:p>
            </p:txBody>
          </p:sp>
        </p:grpSp>
        <p:sp>
          <p:nvSpPr>
            <p:cNvPr id="17" name="object 75">
              <a:extLst>
                <a:ext uri="{FF2B5EF4-FFF2-40B4-BE49-F238E27FC236}">
                  <a16:creationId xmlns:a16="http://schemas.microsoft.com/office/drawing/2014/main" id="{8638DD67-F773-83E6-B5B4-898F2ADBAEDE}"/>
                </a:ext>
              </a:extLst>
            </p:cNvPr>
            <p:cNvSpPr txBox="1"/>
            <p:nvPr/>
          </p:nvSpPr>
          <p:spPr>
            <a:xfrm>
              <a:off x="6654800" y="9182972"/>
              <a:ext cx="934085" cy="203835"/>
            </a:xfrm>
            <a:prstGeom prst="rect">
              <a:avLst/>
            </a:prstGeom>
          </p:spPr>
          <p:txBody>
            <a:bodyPr vert="horz" wrap="square" lIns="0" tIns="14604" rIns="0" bIns="0" rtlCol="0">
              <a:spAutoFit/>
            </a:bodyPr>
            <a:lstStyle/>
            <a:p>
              <a:pPr marL="12700">
                <a:lnSpc>
                  <a:spcPct val="100000"/>
                </a:lnSpc>
                <a:spcBef>
                  <a:spcPts val="114"/>
                </a:spcBef>
              </a:pPr>
              <a:r>
                <a:rPr sz="1150" b="1" spc="-50" dirty="0">
                  <a:solidFill>
                    <a:srgbClr val="374050"/>
                  </a:solidFill>
                  <a:latin typeface="Roboto"/>
                  <a:cs typeface="Roboto"/>
                </a:rPr>
                <a:t>application.css</a:t>
              </a:r>
              <a:endParaRPr sz="1150">
                <a:latin typeface="Roboto"/>
                <a:cs typeface="Roboto"/>
              </a:endParaRPr>
            </a:p>
          </p:txBody>
        </p:sp>
        <p:sp>
          <p:nvSpPr>
            <p:cNvPr id="18" name="object 76">
              <a:extLst>
                <a:ext uri="{FF2B5EF4-FFF2-40B4-BE49-F238E27FC236}">
                  <a16:creationId xmlns:a16="http://schemas.microsoft.com/office/drawing/2014/main" id="{0FCB9298-EB75-78B3-1E57-5012603F5764}"/>
                </a:ext>
              </a:extLst>
            </p:cNvPr>
            <p:cNvSpPr txBox="1"/>
            <p:nvPr/>
          </p:nvSpPr>
          <p:spPr>
            <a:xfrm>
              <a:off x="10957717" y="9194641"/>
              <a:ext cx="675640"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2562EB"/>
                  </a:solidFill>
                  <a:latin typeface="Roboto"/>
                  <a:cs typeface="Roboto"/>
                </a:rPr>
                <a:t>External</a:t>
              </a:r>
              <a:r>
                <a:rPr sz="1000" dirty="0">
                  <a:solidFill>
                    <a:srgbClr val="2562EB"/>
                  </a:solidFill>
                  <a:latin typeface="Roboto"/>
                  <a:cs typeface="Roboto"/>
                </a:rPr>
                <a:t> </a:t>
              </a:r>
              <a:r>
                <a:rPr sz="1000" spc="-40" dirty="0">
                  <a:solidFill>
                    <a:srgbClr val="2562EB"/>
                  </a:solidFill>
                  <a:latin typeface="Roboto"/>
                  <a:cs typeface="Roboto"/>
                </a:rPr>
                <a:t>CSS</a:t>
              </a:r>
              <a:endParaRPr sz="1000">
                <a:latin typeface="Roboto"/>
                <a:cs typeface="Roboto"/>
              </a:endParaRPr>
            </a:p>
          </p:txBody>
        </p:sp>
        <p:pic>
          <p:nvPicPr>
            <p:cNvPr id="19" name="object 77">
              <a:extLst>
                <a:ext uri="{FF2B5EF4-FFF2-40B4-BE49-F238E27FC236}">
                  <a16:creationId xmlns:a16="http://schemas.microsoft.com/office/drawing/2014/main" id="{5A4C49E5-973B-B801-E923-3A089478D4E5}"/>
                </a:ext>
              </a:extLst>
            </p:cNvPr>
            <p:cNvPicPr/>
            <p:nvPr/>
          </p:nvPicPr>
          <p:blipFill>
            <a:blip r:embed="rId8" cstate="print"/>
            <a:stretch>
              <a:fillRect/>
            </a:stretch>
          </p:blipFill>
          <p:spPr>
            <a:xfrm>
              <a:off x="6480980" y="12253912"/>
              <a:ext cx="134912" cy="104773"/>
            </a:xfrm>
            <a:prstGeom prst="rect">
              <a:avLst/>
            </a:prstGeom>
          </p:spPr>
        </p:pic>
        <p:sp>
          <p:nvSpPr>
            <p:cNvPr id="20" name="object 78">
              <a:extLst>
                <a:ext uri="{FF2B5EF4-FFF2-40B4-BE49-F238E27FC236}">
                  <a16:creationId xmlns:a16="http://schemas.microsoft.com/office/drawing/2014/main" id="{3E15C4C8-1B2F-FEA3-18C1-EF68BD27719D}"/>
                </a:ext>
              </a:extLst>
            </p:cNvPr>
            <p:cNvSpPr txBox="1"/>
            <p:nvPr/>
          </p:nvSpPr>
          <p:spPr>
            <a:xfrm>
              <a:off x="6540500" y="9572091"/>
              <a:ext cx="4914265" cy="2811145"/>
            </a:xfrm>
            <a:prstGeom prst="rect">
              <a:avLst/>
            </a:prstGeom>
          </p:spPr>
          <p:txBody>
            <a:bodyPr vert="horz" wrap="square" lIns="0" tIns="16510" rIns="0" bIns="0" rtlCol="0">
              <a:spAutoFit/>
            </a:bodyPr>
            <a:lstStyle/>
            <a:p>
              <a:pPr marL="12700">
                <a:lnSpc>
                  <a:spcPct val="100000"/>
                </a:lnSpc>
                <a:spcBef>
                  <a:spcPts val="130"/>
                </a:spcBef>
              </a:pPr>
              <a:r>
                <a:rPr sz="950" spc="-10" dirty="0">
                  <a:solidFill>
                    <a:srgbClr val="8B5CF5"/>
                  </a:solidFill>
                  <a:latin typeface="Lucida Console"/>
                  <a:cs typeface="Lucida Console"/>
                </a:rPr>
                <a:t>.root</a:t>
              </a:r>
              <a:r>
                <a:rPr sz="950" spc="-130"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-fx-font-</a:t>
              </a:r>
              <a:r>
                <a:rPr sz="1000" spc="-65" dirty="0">
                  <a:latin typeface="Lucida Console"/>
                  <a:cs typeface="Lucida Console"/>
                </a:rPr>
                <a:t>family: </a:t>
              </a:r>
              <a:r>
                <a:rPr sz="1000" spc="-55" dirty="0">
                  <a:latin typeface="Lucida Console"/>
                  <a:cs typeface="Lucida Console"/>
                </a:rPr>
                <a:t>'Segoe</a:t>
              </a:r>
              <a:r>
                <a:rPr sz="1000" spc="-60" dirty="0">
                  <a:latin typeface="Lucida Console"/>
                  <a:cs typeface="Lucida Console"/>
                </a:rPr>
                <a:t> </a:t>
              </a:r>
              <a:r>
                <a:rPr sz="1000" spc="-20" dirty="0">
                  <a:latin typeface="Lucida Console"/>
                  <a:cs typeface="Lucida Console"/>
                </a:rPr>
                <a:t>UI';</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#f8f9fa;</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295"/>
                </a:spcBef>
              </a:pPr>
              <a:endParaRPr sz="900">
                <a:latin typeface="Lucida Console"/>
                <a:cs typeface="Lucida Console"/>
              </a:endParaRPr>
            </a:p>
            <a:p>
              <a:pPr marL="12700">
                <a:lnSpc>
                  <a:spcPct val="100000"/>
                </a:lnSpc>
                <a:spcBef>
                  <a:spcPts val="5"/>
                </a:spcBef>
              </a:pPr>
              <a:r>
                <a:rPr sz="950" spc="-20" dirty="0">
                  <a:solidFill>
                    <a:srgbClr val="8B5CF5"/>
                  </a:solidFill>
                  <a:latin typeface="Lucida Console"/>
                  <a:cs typeface="Lucida Console"/>
                </a:rPr>
                <a:t>.button</a:t>
              </a:r>
              <a:r>
                <a:rPr sz="950" spc="-100"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#3b82f6;</a:t>
              </a:r>
              <a:endParaRPr sz="1000">
                <a:latin typeface="Lucida Console"/>
                <a:cs typeface="Lucida Console"/>
              </a:endParaRPr>
            </a:p>
            <a:p>
              <a:pPr marL="149860">
                <a:lnSpc>
                  <a:spcPct val="100000"/>
                </a:lnSpc>
              </a:pPr>
              <a:r>
                <a:rPr sz="1000" spc="-60" dirty="0">
                  <a:latin typeface="Lucida Console"/>
                  <a:cs typeface="Lucida Console"/>
                </a:rPr>
                <a:t>-fx-text-fill:</a:t>
              </a:r>
              <a:r>
                <a:rPr sz="1000" spc="-65" dirty="0">
                  <a:latin typeface="Lucida Console"/>
                  <a:cs typeface="Lucida Console"/>
                </a:rPr>
                <a:t> </a:t>
              </a:r>
              <a:r>
                <a:rPr sz="1000" spc="-10" dirty="0">
                  <a:latin typeface="Lucida Console"/>
                  <a:cs typeface="Lucida Console"/>
                </a:rPr>
                <a:t>white;</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65" dirty="0">
                  <a:latin typeface="Lucida Console"/>
                  <a:cs typeface="Lucida Console"/>
                </a:rPr>
                <a:t>radius:</a:t>
              </a:r>
              <a:r>
                <a:rPr sz="1000" spc="-30" dirty="0">
                  <a:latin typeface="Lucida Console"/>
                  <a:cs typeface="Lucida Console"/>
                </a:rPr>
                <a:t> </a:t>
              </a:r>
              <a:r>
                <a:rPr sz="1000" spc="-20" dirty="0">
                  <a:latin typeface="Lucida Console"/>
                  <a:cs typeface="Lucida Console"/>
                </a:rPr>
                <a:t>4px;</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295"/>
                </a:spcBef>
              </a:pPr>
              <a:endParaRPr sz="900">
                <a:latin typeface="Lucida Console"/>
                <a:cs typeface="Lucida Console"/>
              </a:endParaRPr>
            </a:p>
            <a:p>
              <a:pPr marL="12700">
                <a:lnSpc>
                  <a:spcPct val="100000"/>
                </a:lnSpc>
                <a:spcBef>
                  <a:spcPts val="5"/>
                </a:spcBef>
              </a:pPr>
              <a:r>
                <a:rPr sz="950" spc="-35" dirty="0">
                  <a:solidFill>
                    <a:srgbClr val="8B5CF5"/>
                  </a:solidFill>
                  <a:latin typeface="Lucida Console"/>
                  <a:cs typeface="Lucida Console"/>
                </a:rPr>
                <a:t>.product-</a:t>
              </a:r>
              <a:r>
                <a:rPr sz="950" spc="-10" dirty="0">
                  <a:solidFill>
                    <a:srgbClr val="8B5CF5"/>
                  </a:solidFill>
                  <a:latin typeface="Lucida Console"/>
                  <a:cs typeface="Lucida Console"/>
                </a:rPr>
                <a:t>card</a:t>
              </a:r>
              <a:r>
                <a:rPr sz="950" spc="-55" dirty="0">
                  <a:solidFill>
                    <a:srgbClr val="8B5CF5"/>
                  </a:solidFill>
                  <a:latin typeface="Lucida Console"/>
                  <a:cs typeface="Lucida Console"/>
                </a:rPr>
                <a:t> </a:t>
              </a:r>
              <a:r>
                <a:rPr sz="1000" spc="-50" dirty="0">
                  <a:latin typeface="Lucida Console"/>
                  <a:cs typeface="Lucida Console"/>
                </a:rPr>
                <a:t>{</a:t>
              </a:r>
              <a:endParaRPr sz="1000">
                <a:latin typeface="Lucida Console"/>
                <a:cs typeface="Lucida Console"/>
              </a:endParaRPr>
            </a:p>
            <a:p>
              <a:pPr marL="149860">
                <a:lnSpc>
                  <a:spcPct val="100000"/>
                </a:lnSpc>
              </a:pPr>
              <a:r>
                <a:rPr sz="1000" spc="-60" dirty="0">
                  <a:latin typeface="Lucida Console"/>
                  <a:cs typeface="Lucida Console"/>
                </a:rPr>
                <a:t>-fx-background-</a:t>
              </a:r>
              <a:r>
                <a:rPr sz="1000" spc="-55" dirty="0">
                  <a:latin typeface="Lucida Console"/>
                  <a:cs typeface="Lucida Console"/>
                </a:rPr>
                <a:t>color:</a:t>
              </a:r>
              <a:r>
                <a:rPr sz="1000" spc="-95" dirty="0">
                  <a:latin typeface="Lucida Console"/>
                  <a:cs typeface="Lucida Console"/>
                </a:rPr>
                <a:t> </a:t>
              </a:r>
              <a:r>
                <a:rPr sz="1000" spc="-10" dirty="0">
                  <a:latin typeface="Lucida Console"/>
                  <a:cs typeface="Lucida Console"/>
                </a:rPr>
                <a:t>white;</a:t>
              </a:r>
              <a:endParaRPr sz="1000">
                <a:latin typeface="Lucida Console"/>
                <a:cs typeface="Lucida Console"/>
              </a:endParaRPr>
            </a:p>
            <a:p>
              <a:pPr marL="149860">
                <a:lnSpc>
                  <a:spcPct val="100000"/>
                </a:lnSpc>
              </a:pPr>
              <a:r>
                <a:rPr sz="1000" spc="-60" dirty="0">
                  <a:latin typeface="Lucida Console"/>
                  <a:cs typeface="Lucida Console"/>
                </a:rPr>
                <a:t>-fx-</a:t>
              </a:r>
              <a:r>
                <a:rPr sz="1000" spc="-65" dirty="0">
                  <a:latin typeface="Lucida Console"/>
                  <a:cs typeface="Lucida Console"/>
                </a:rPr>
                <a:t>padding:</a:t>
              </a:r>
              <a:r>
                <a:rPr sz="1000" spc="-35" dirty="0">
                  <a:latin typeface="Lucida Console"/>
                  <a:cs typeface="Lucida Console"/>
                </a:rPr>
                <a:t> </a:t>
              </a:r>
              <a:r>
                <a:rPr sz="1000" spc="-10" dirty="0">
                  <a:latin typeface="Lucida Console"/>
                  <a:cs typeface="Lucida Console"/>
                </a:rPr>
                <a:t>10px;</a:t>
              </a:r>
              <a:endParaRPr sz="1000">
                <a:latin typeface="Lucida Console"/>
                <a:cs typeface="Lucida Console"/>
              </a:endParaRPr>
            </a:p>
            <a:p>
              <a:pPr marL="149860">
                <a:lnSpc>
                  <a:spcPct val="100000"/>
                </a:lnSpc>
              </a:pPr>
              <a:r>
                <a:rPr sz="1000" spc="-60" dirty="0">
                  <a:latin typeface="Lucida Console"/>
                  <a:cs typeface="Lucida Console"/>
                </a:rPr>
                <a:t>-fx-</a:t>
              </a:r>
              <a:r>
                <a:rPr sz="1000" spc="-65" dirty="0">
                  <a:latin typeface="Lucida Console"/>
                  <a:cs typeface="Lucida Console"/>
                </a:rPr>
                <a:t>effect:</a:t>
              </a:r>
              <a:r>
                <a:rPr sz="1000" spc="-70" dirty="0">
                  <a:latin typeface="Lucida Console"/>
                  <a:cs typeface="Lucida Console"/>
                </a:rPr>
                <a:t> </a:t>
              </a:r>
              <a:r>
                <a:rPr sz="1000" spc="-65" dirty="0">
                  <a:latin typeface="Lucida Console"/>
                  <a:cs typeface="Lucida Console"/>
                </a:rPr>
                <a:t>dropshadow(gaussian, </a:t>
              </a:r>
              <a:r>
                <a:rPr sz="1000" spc="-60" dirty="0">
                  <a:latin typeface="Lucida Console"/>
                  <a:cs typeface="Lucida Console"/>
                </a:rPr>
                <a:t>#00000022,</a:t>
              </a:r>
              <a:r>
                <a:rPr sz="1000" spc="-70" dirty="0">
                  <a:latin typeface="Lucida Console"/>
                  <a:cs typeface="Lucida Console"/>
                </a:rPr>
                <a:t> </a:t>
              </a:r>
              <a:r>
                <a:rPr sz="1000" spc="-35" dirty="0">
                  <a:latin typeface="Lucida Console"/>
                  <a:cs typeface="Lucida Console"/>
                </a:rPr>
                <a:t>5,</a:t>
              </a:r>
              <a:r>
                <a:rPr sz="1000" spc="-65" dirty="0">
                  <a:latin typeface="Lucida Console"/>
                  <a:cs typeface="Lucida Console"/>
                </a:rPr>
                <a:t> </a:t>
              </a:r>
              <a:r>
                <a:rPr sz="1000" spc="-35" dirty="0">
                  <a:latin typeface="Lucida Console"/>
                  <a:cs typeface="Lucida Console"/>
                </a:rPr>
                <a:t>0,</a:t>
              </a:r>
              <a:r>
                <a:rPr sz="1000" spc="-70" dirty="0">
                  <a:latin typeface="Lucida Console"/>
                  <a:cs typeface="Lucida Console"/>
                </a:rPr>
                <a:t> </a:t>
              </a:r>
              <a:r>
                <a:rPr sz="1000" spc="-35" dirty="0">
                  <a:latin typeface="Lucida Console"/>
                  <a:cs typeface="Lucida Console"/>
                </a:rPr>
                <a:t>0,</a:t>
              </a:r>
              <a:r>
                <a:rPr sz="1000" spc="-65" dirty="0">
                  <a:latin typeface="Lucida Console"/>
                  <a:cs typeface="Lucida Console"/>
                </a:rPr>
                <a:t> </a:t>
              </a:r>
              <a:r>
                <a:rPr sz="1000" spc="-25" dirty="0">
                  <a:latin typeface="Lucida Console"/>
                  <a:cs typeface="Lucida Console"/>
                </a:rPr>
                <a:t>2);</a:t>
              </a:r>
              <a:endParaRPr sz="1000">
                <a:latin typeface="Lucida Console"/>
                <a:cs typeface="Lucida Console"/>
              </a:endParaRPr>
            </a:p>
            <a:p>
              <a:pPr marL="12700">
                <a:lnSpc>
                  <a:spcPct val="100000"/>
                </a:lnSpc>
              </a:pPr>
              <a:r>
                <a:rPr sz="1000" spc="-50" dirty="0">
                  <a:latin typeface="Lucida Console"/>
                  <a:cs typeface="Lucida Console"/>
                </a:rPr>
                <a:t>}</a:t>
              </a:r>
              <a:endParaRPr sz="1000">
                <a:latin typeface="Lucida Console"/>
                <a:cs typeface="Lucida Console"/>
              </a:endParaRPr>
            </a:p>
            <a:p>
              <a:pPr>
                <a:lnSpc>
                  <a:spcPct val="100000"/>
                </a:lnSpc>
                <a:spcBef>
                  <a:spcPts val="595"/>
                </a:spcBef>
              </a:pPr>
              <a:endParaRPr sz="900">
                <a:latin typeface="Lucida Console"/>
                <a:cs typeface="Lucida Console"/>
              </a:endParaRPr>
            </a:p>
            <a:p>
              <a:pPr marL="116839">
                <a:lnSpc>
                  <a:spcPct val="100000"/>
                </a:lnSpc>
                <a:spcBef>
                  <a:spcPts val="5"/>
                </a:spcBef>
              </a:pPr>
              <a:r>
                <a:rPr sz="1000" spc="-60" dirty="0">
                  <a:solidFill>
                    <a:srgbClr val="4A5462"/>
                  </a:solidFill>
                  <a:latin typeface="Arial"/>
                  <a:cs typeface="Arial"/>
                </a:rPr>
                <a:t>Linked</a:t>
              </a:r>
              <a:r>
                <a:rPr sz="1000" spc="-35" dirty="0">
                  <a:solidFill>
                    <a:srgbClr val="4A5462"/>
                  </a:solidFill>
                  <a:latin typeface="Arial"/>
                  <a:cs typeface="Arial"/>
                </a:rPr>
                <a:t> in</a:t>
              </a:r>
              <a:r>
                <a:rPr sz="1000" spc="-30" dirty="0">
                  <a:solidFill>
                    <a:srgbClr val="4A5462"/>
                  </a:solidFill>
                  <a:latin typeface="Arial"/>
                  <a:cs typeface="Arial"/>
                </a:rPr>
                <a:t> </a:t>
              </a:r>
              <a:r>
                <a:rPr sz="1000" spc="-70" dirty="0">
                  <a:solidFill>
                    <a:srgbClr val="4A5462"/>
                  </a:solidFill>
                  <a:latin typeface="Arial"/>
                  <a:cs typeface="Arial"/>
                </a:rPr>
                <a:t>FXML:</a:t>
              </a:r>
              <a:r>
                <a:rPr sz="1000" spc="-70" dirty="0">
                  <a:solidFill>
                    <a:srgbClr val="4A5462"/>
                  </a:solidFill>
                  <a:latin typeface="Lucida Console"/>
                  <a:cs typeface="Lucida Console"/>
                </a:rPr>
                <a:t>&lt;stylesheets&gt;&lt;URL</a:t>
              </a:r>
              <a:r>
                <a:rPr sz="1000" spc="-10" dirty="0">
                  <a:solidFill>
                    <a:srgbClr val="4A5462"/>
                  </a:solidFill>
                  <a:latin typeface="Lucida Console"/>
                  <a:cs typeface="Lucida Console"/>
                </a:rPr>
                <a:t> </a:t>
              </a:r>
              <a:r>
                <a:rPr sz="1000" spc="-65" dirty="0">
                  <a:solidFill>
                    <a:srgbClr val="4A5462"/>
                  </a:solidFill>
                  <a:latin typeface="Lucida Console"/>
                  <a:cs typeface="Lucida Console"/>
                </a:rPr>
                <a:t>value="@application.css"</a:t>
              </a:r>
              <a:r>
                <a:rPr sz="1000" spc="-5" dirty="0">
                  <a:solidFill>
                    <a:srgbClr val="4A5462"/>
                  </a:solidFill>
                  <a:latin typeface="Lucida Console"/>
                  <a:cs typeface="Lucida Console"/>
                </a:rPr>
                <a:t> </a:t>
              </a:r>
              <a:r>
                <a:rPr sz="1000" dirty="0">
                  <a:solidFill>
                    <a:srgbClr val="4A5462"/>
                  </a:solidFill>
                  <a:latin typeface="Lucida Console"/>
                  <a:cs typeface="Lucida Console"/>
                </a:rPr>
                <a:t>&gt;</a:t>
              </a:r>
              <a:r>
                <a:rPr sz="1000" spc="-10" dirty="0">
                  <a:solidFill>
                    <a:srgbClr val="4A5462"/>
                  </a:solidFill>
                  <a:latin typeface="Lucida Console"/>
                  <a:cs typeface="Lucida Console"/>
                </a:rPr>
                <a:t> </a:t>
              </a:r>
              <a:r>
                <a:rPr sz="1000" spc="-55" dirty="0">
                  <a:solidFill>
                    <a:srgbClr val="4A5462"/>
                  </a:solidFill>
                  <a:latin typeface="Lucida Console"/>
                  <a:cs typeface="Lucida Console"/>
                </a:rPr>
                <a:t>/stylesheets&gt;</a:t>
              </a:r>
              <a:endParaRPr sz="1000">
                <a:latin typeface="Lucida Console"/>
                <a:cs typeface="Lucida Console"/>
              </a:endParaRPr>
            </a:p>
          </p:txBody>
        </p:sp>
        <p:pic>
          <p:nvPicPr>
            <p:cNvPr id="25" name="object 82">
              <a:extLst>
                <a:ext uri="{FF2B5EF4-FFF2-40B4-BE49-F238E27FC236}">
                  <a16:creationId xmlns:a16="http://schemas.microsoft.com/office/drawing/2014/main" id="{9139CC73-2E80-09AE-DCA1-0050841E84D6}"/>
                </a:ext>
              </a:extLst>
            </p:cNvPr>
            <p:cNvPicPr/>
            <p:nvPr/>
          </p:nvPicPr>
          <p:blipFill>
            <a:blip r:embed="rId9" cstate="print"/>
            <a:stretch>
              <a:fillRect/>
            </a:stretch>
          </p:blipFill>
          <p:spPr>
            <a:xfrm>
              <a:off x="10658474" y="12877799"/>
              <a:ext cx="133349" cy="133349"/>
            </a:xfrm>
            <a:prstGeom prst="rect">
              <a:avLst/>
            </a:prstGeom>
          </p:spPr>
        </p:pic>
        <p:sp>
          <p:nvSpPr>
            <p:cNvPr id="22" name="object 83">
              <a:extLst>
                <a:ext uri="{FF2B5EF4-FFF2-40B4-BE49-F238E27FC236}">
                  <a16:creationId xmlns:a16="http://schemas.microsoft.com/office/drawing/2014/main" id="{DE1D9F9B-9545-7450-0AB1-D1EF31841555}"/>
                </a:ext>
              </a:extLst>
            </p:cNvPr>
            <p:cNvSpPr txBox="1"/>
            <p:nvPr/>
          </p:nvSpPr>
          <p:spPr>
            <a:xfrm>
              <a:off x="10833000" y="12884149"/>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dirty="0">
                <a:latin typeface="Roboto"/>
                <a:cs typeface="Roboto"/>
              </a:endParaRPr>
            </a:p>
          </p:txBody>
        </p:sp>
      </p:grpSp>
      <p:sp>
        <p:nvSpPr>
          <p:cNvPr id="32" name="object 2">
            <a:extLst>
              <a:ext uri="{FF2B5EF4-FFF2-40B4-BE49-F238E27FC236}">
                <a16:creationId xmlns:a16="http://schemas.microsoft.com/office/drawing/2014/main" id="{E26D1038-BC00-92B6-82B1-DA02794D2633}"/>
              </a:ext>
            </a:extLst>
          </p:cNvPr>
          <p:cNvSpPr txBox="1"/>
          <p:nvPr/>
        </p:nvSpPr>
        <p:spPr>
          <a:xfrm>
            <a:off x="71784" y="15734"/>
            <a:ext cx="5920105" cy="982320"/>
          </a:xfrm>
          <a:prstGeom prst="rect">
            <a:avLst/>
          </a:prstGeom>
        </p:spPr>
        <p:txBody>
          <a:bodyPr vert="horz" wrap="square" lIns="0" tIns="12700" rIns="0" bIns="0" rtlCol="0">
            <a:spAutoFit/>
          </a:bodyPr>
          <a:lstStyle/>
          <a:p>
            <a:pPr marL="12700">
              <a:lnSpc>
                <a:spcPct val="100000"/>
              </a:lnSpc>
              <a:spcBef>
                <a:spcPts val="100"/>
              </a:spcBef>
            </a:pPr>
            <a:r>
              <a:rPr sz="2000" b="1" spc="-50" dirty="0">
                <a:solidFill>
                  <a:srgbClr val="FFFFFF"/>
                </a:solidFill>
                <a:latin typeface="Roboto"/>
                <a:cs typeface="Roboto"/>
              </a:rPr>
              <a:t>OnlineShop2025</a:t>
            </a:r>
            <a:endParaRPr sz="2000" dirty="0">
              <a:latin typeface="Roboto"/>
              <a:cs typeface="Roboto"/>
            </a:endParaRPr>
          </a:p>
          <a:p>
            <a:pPr marL="12700">
              <a:lnSpc>
                <a:spcPct val="100000"/>
              </a:lnSpc>
            </a:pPr>
            <a:br>
              <a:rPr lang="en-US" dirty="0">
                <a:latin typeface="Roboto"/>
                <a:cs typeface="Roboto"/>
              </a:rPr>
            </a:br>
            <a:r>
              <a:rPr sz="2500" b="1" spc="-125" dirty="0">
                <a:solidFill>
                  <a:srgbClr val="1C4ED8"/>
                </a:solidFill>
                <a:latin typeface="Roboto"/>
                <a:cs typeface="Roboto"/>
              </a:rPr>
              <a:t>Internal</a:t>
            </a:r>
            <a:r>
              <a:rPr sz="2500" b="1" spc="-30" dirty="0">
                <a:solidFill>
                  <a:srgbClr val="1C4ED8"/>
                </a:solidFill>
                <a:latin typeface="Roboto"/>
                <a:cs typeface="Roboto"/>
              </a:rPr>
              <a:t> </a:t>
            </a:r>
            <a:r>
              <a:rPr sz="2500" b="1" spc="-155" dirty="0">
                <a:solidFill>
                  <a:srgbClr val="1C4ED8"/>
                </a:solidFill>
                <a:latin typeface="Roboto"/>
                <a:cs typeface="Roboto"/>
              </a:rPr>
              <a:t>Mechanics</a:t>
            </a:r>
            <a:r>
              <a:rPr sz="2500" b="1" spc="-30" dirty="0">
                <a:solidFill>
                  <a:srgbClr val="1C4ED8"/>
                </a:solidFill>
                <a:latin typeface="Roboto"/>
                <a:cs typeface="Roboto"/>
              </a:rPr>
              <a:t> </a:t>
            </a:r>
            <a:r>
              <a:rPr sz="2500" b="1" spc="-120" dirty="0">
                <a:solidFill>
                  <a:srgbClr val="1C4ED8"/>
                </a:solidFill>
                <a:latin typeface="Roboto"/>
                <a:cs typeface="Roboto"/>
              </a:rPr>
              <a:t>(Part</a:t>
            </a:r>
            <a:r>
              <a:rPr sz="2500" b="1" spc="-30" dirty="0">
                <a:solidFill>
                  <a:srgbClr val="1C4ED8"/>
                </a:solidFill>
                <a:latin typeface="Roboto"/>
                <a:cs typeface="Roboto"/>
              </a:rPr>
              <a:t> </a:t>
            </a:r>
            <a:r>
              <a:rPr sz="2500" b="1" spc="-114" dirty="0">
                <a:solidFill>
                  <a:srgbClr val="1C4ED8"/>
                </a:solidFill>
                <a:latin typeface="Roboto"/>
                <a:cs typeface="Roboto"/>
              </a:rPr>
              <a:t>2:</a:t>
            </a:r>
            <a:r>
              <a:rPr sz="2500" b="1" spc="-30" dirty="0">
                <a:solidFill>
                  <a:srgbClr val="1C4ED8"/>
                </a:solidFill>
                <a:latin typeface="Roboto"/>
                <a:cs typeface="Roboto"/>
              </a:rPr>
              <a:t> </a:t>
            </a:r>
            <a:r>
              <a:rPr sz="2500" b="1" spc="-125" dirty="0">
                <a:solidFill>
                  <a:srgbClr val="1C4ED8"/>
                </a:solidFill>
                <a:latin typeface="Roboto"/>
                <a:cs typeface="Roboto"/>
              </a:rPr>
              <a:t>UI</a:t>
            </a:r>
            <a:r>
              <a:rPr sz="2500" b="1" spc="-30" dirty="0">
                <a:solidFill>
                  <a:srgbClr val="1C4ED8"/>
                </a:solidFill>
                <a:latin typeface="Roboto"/>
                <a:cs typeface="Roboto"/>
              </a:rPr>
              <a:t> </a:t>
            </a:r>
            <a:r>
              <a:rPr sz="2500" b="1" spc="-140" dirty="0">
                <a:solidFill>
                  <a:srgbClr val="1C4ED8"/>
                </a:solidFill>
                <a:latin typeface="Roboto"/>
                <a:cs typeface="Roboto"/>
              </a:rPr>
              <a:t>Logic</a:t>
            </a:r>
            <a:r>
              <a:rPr sz="2500" b="1" spc="-30" dirty="0">
                <a:solidFill>
                  <a:srgbClr val="1C4ED8"/>
                </a:solidFill>
                <a:latin typeface="Roboto"/>
                <a:cs typeface="Roboto"/>
              </a:rPr>
              <a:t> </a:t>
            </a:r>
            <a:r>
              <a:rPr sz="2500" b="1" spc="-170" dirty="0">
                <a:solidFill>
                  <a:srgbClr val="1C4ED8"/>
                </a:solidFill>
                <a:latin typeface="Roboto"/>
                <a:cs typeface="Roboto"/>
              </a:rPr>
              <a:t>&amp;</a:t>
            </a:r>
            <a:r>
              <a:rPr sz="2500" b="1" spc="-25" dirty="0">
                <a:solidFill>
                  <a:srgbClr val="1C4ED8"/>
                </a:solidFill>
                <a:latin typeface="Roboto"/>
                <a:cs typeface="Roboto"/>
              </a:rPr>
              <a:t> </a:t>
            </a:r>
            <a:r>
              <a:rPr sz="2500" b="1" spc="-80" dirty="0">
                <a:solidFill>
                  <a:srgbClr val="1C4ED8"/>
                </a:solidFill>
                <a:latin typeface="Roboto"/>
                <a:cs typeface="Roboto"/>
              </a:rPr>
              <a:t>Others)</a:t>
            </a:r>
            <a:endParaRPr sz="2500" dirty="0">
              <a:latin typeface="Roboto"/>
              <a:cs typeface="Roboto"/>
            </a:endParaRPr>
          </a:p>
        </p:txBody>
      </p:sp>
    </p:spTree>
    <p:extLst>
      <p:ext uri="{BB962C8B-B14F-4D97-AF65-F5344CB8AC3E}">
        <p14:creationId xmlns:p14="http://schemas.microsoft.com/office/powerpoint/2010/main" val="210180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txBox="1"/>
          <p:nvPr/>
        </p:nvSpPr>
        <p:spPr>
          <a:xfrm>
            <a:off x="215900" y="702402"/>
            <a:ext cx="4290060" cy="401955"/>
          </a:xfrm>
          <a:prstGeom prst="rect">
            <a:avLst/>
          </a:prstGeom>
        </p:spPr>
        <p:txBody>
          <a:bodyPr vert="horz" wrap="square" lIns="0" tIns="15240" rIns="0" bIns="0" rtlCol="0">
            <a:spAutoFit/>
          </a:bodyPr>
          <a:lstStyle/>
          <a:p>
            <a:pPr marL="12700">
              <a:lnSpc>
                <a:spcPct val="100000"/>
              </a:lnSpc>
              <a:spcBef>
                <a:spcPts val="120"/>
              </a:spcBef>
            </a:pPr>
            <a:r>
              <a:rPr sz="2450" b="1" spc="-125" dirty="0">
                <a:solidFill>
                  <a:srgbClr val="1C4ED8"/>
                </a:solidFill>
                <a:latin typeface="Roboto"/>
                <a:cs typeface="Roboto"/>
              </a:rPr>
              <a:t>Testing</a:t>
            </a:r>
            <a:r>
              <a:rPr sz="2450" b="1" spc="-40" dirty="0">
                <a:solidFill>
                  <a:srgbClr val="1C4ED8"/>
                </a:solidFill>
                <a:latin typeface="Roboto"/>
                <a:cs typeface="Roboto"/>
              </a:rPr>
              <a:t> </a:t>
            </a:r>
            <a:r>
              <a:rPr sz="2450" b="1" spc="-114" dirty="0">
                <a:solidFill>
                  <a:srgbClr val="1C4ED8"/>
                </a:solidFill>
                <a:latin typeface="Roboto"/>
                <a:cs typeface="Roboto"/>
              </a:rPr>
              <a:t>Environment</a:t>
            </a:r>
            <a:r>
              <a:rPr sz="2450" b="1" spc="-35" dirty="0">
                <a:solidFill>
                  <a:srgbClr val="1C4ED8"/>
                </a:solidFill>
                <a:latin typeface="Roboto"/>
                <a:cs typeface="Roboto"/>
              </a:rPr>
              <a:t> </a:t>
            </a:r>
            <a:r>
              <a:rPr sz="2450" b="1" spc="-130" dirty="0">
                <a:solidFill>
                  <a:srgbClr val="1C4ED8"/>
                </a:solidFill>
                <a:latin typeface="Roboto"/>
                <a:cs typeface="Roboto"/>
              </a:rPr>
              <a:t>&amp;</a:t>
            </a:r>
            <a:r>
              <a:rPr sz="2450" b="1" spc="-40" dirty="0">
                <a:solidFill>
                  <a:srgbClr val="1C4ED8"/>
                </a:solidFill>
                <a:latin typeface="Roboto"/>
                <a:cs typeface="Roboto"/>
              </a:rPr>
              <a:t> </a:t>
            </a:r>
            <a:r>
              <a:rPr sz="2450" b="1" spc="-85" dirty="0">
                <a:solidFill>
                  <a:srgbClr val="1C4ED8"/>
                </a:solidFill>
                <a:latin typeface="Roboto"/>
                <a:cs typeface="Roboto"/>
              </a:rPr>
              <a:t>Scenarios</a:t>
            </a:r>
            <a:endParaRPr sz="2450">
              <a:latin typeface="Roboto"/>
              <a:cs typeface="Roboto"/>
            </a:endParaRPr>
          </a:p>
        </p:txBody>
      </p:sp>
      <p:grpSp>
        <p:nvGrpSpPr>
          <p:cNvPr id="4" name="object 4"/>
          <p:cNvGrpSpPr/>
          <p:nvPr/>
        </p:nvGrpSpPr>
        <p:grpSpPr>
          <a:xfrm>
            <a:off x="228599" y="1333499"/>
            <a:ext cx="5753100" cy="5372099"/>
            <a:chOff x="228599" y="1333499"/>
            <a:chExt cx="5753100" cy="6286500"/>
          </a:xfrm>
        </p:grpSpPr>
        <p:pic>
          <p:nvPicPr>
            <p:cNvPr id="5" name="object 5"/>
            <p:cNvPicPr/>
            <p:nvPr/>
          </p:nvPicPr>
          <p:blipFill>
            <a:blip r:embed="rId2" cstate="print"/>
            <a:stretch>
              <a:fillRect/>
            </a:stretch>
          </p:blipFill>
          <p:spPr>
            <a:xfrm>
              <a:off x="228599" y="1333499"/>
              <a:ext cx="5753099" cy="6286499"/>
            </a:xfrm>
            <a:prstGeom prst="rect">
              <a:avLst/>
            </a:prstGeom>
          </p:spPr>
        </p:pic>
        <p:pic>
          <p:nvPicPr>
            <p:cNvPr id="6" name="object 6"/>
            <p:cNvPicPr/>
            <p:nvPr/>
          </p:nvPicPr>
          <p:blipFill>
            <a:blip r:embed="rId3" cstate="print"/>
            <a:stretch>
              <a:fillRect/>
            </a:stretch>
          </p:blipFill>
          <p:spPr>
            <a:xfrm>
              <a:off x="419099" y="1574006"/>
              <a:ext cx="238124" cy="166687"/>
            </a:xfrm>
            <a:prstGeom prst="rect">
              <a:avLst/>
            </a:prstGeom>
          </p:spPr>
        </p:pic>
      </p:grpSp>
      <p:sp>
        <p:nvSpPr>
          <p:cNvPr id="7" name="object 7"/>
          <p:cNvSpPr txBox="1"/>
          <p:nvPr/>
        </p:nvSpPr>
        <p:spPr>
          <a:xfrm>
            <a:off x="720724" y="1499393"/>
            <a:ext cx="2282190" cy="280035"/>
          </a:xfrm>
          <a:prstGeom prst="rect">
            <a:avLst/>
          </a:prstGeom>
        </p:spPr>
        <p:txBody>
          <a:bodyPr vert="horz" wrap="square" lIns="0" tIns="14604" rIns="0" bIns="0" rtlCol="0">
            <a:spAutoFit/>
          </a:bodyPr>
          <a:lstStyle/>
          <a:p>
            <a:pPr marL="12700">
              <a:lnSpc>
                <a:spcPct val="100000"/>
              </a:lnSpc>
              <a:spcBef>
                <a:spcPts val="114"/>
              </a:spcBef>
            </a:pPr>
            <a:r>
              <a:rPr sz="1650" b="1" spc="-90" dirty="0">
                <a:solidFill>
                  <a:srgbClr val="1D40AF"/>
                </a:solidFill>
                <a:latin typeface="Roboto"/>
                <a:cs typeface="Roboto"/>
              </a:rPr>
              <a:t>Development</a:t>
            </a:r>
            <a:r>
              <a:rPr sz="1650" b="1" spc="-40" dirty="0">
                <a:solidFill>
                  <a:srgbClr val="1D40AF"/>
                </a:solidFill>
                <a:latin typeface="Roboto"/>
                <a:cs typeface="Roboto"/>
              </a:rPr>
              <a:t> </a:t>
            </a:r>
            <a:r>
              <a:rPr sz="1650" b="1" spc="-75" dirty="0">
                <a:solidFill>
                  <a:srgbClr val="1D40AF"/>
                </a:solidFill>
                <a:latin typeface="Roboto"/>
                <a:cs typeface="Roboto"/>
              </a:rPr>
              <a:t>Environment</a:t>
            </a:r>
            <a:endParaRPr sz="1650">
              <a:latin typeface="Roboto"/>
              <a:cs typeface="Roboto"/>
            </a:endParaRPr>
          </a:p>
        </p:txBody>
      </p:sp>
      <p:grpSp>
        <p:nvGrpSpPr>
          <p:cNvPr id="8" name="object 8"/>
          <p:cNvGrpSpPr/>
          <p:nvPr/>
        </p:nvGrpSpPr>
        <p:grpSpPr>
          <a:xfrm>
            <a:off x="419099" y="1943099"/>
            <a:ext cx="2609850" cy="685800"/>
            <a:chOff x="419099" y="1943099"/>
            <a:chExt cx="2609850" cy="685800"/>
          </a:xfrm>
        </p:grpSpPr>
        <p:sp>
          <p:nvSpPr>
            <p:cNvPr id="9" name="object 9"/>
            <p:cNvSpPr/>
            <p:nvPr/>
          </p:nvSpPr>
          <p:spPr>
            <a:xfrm>
              <a:off x="419099" y="1943099"/>
              <a:ext cx="2609850" cy="685800"/>
            </a:xfrm>
            <a:custGeom>
              <a:avLst/>
              <a:gdLst/>
              <a:ahLst/>
              <a:cxnLst/>
              <a:rect l="l" t="t" r="r" b="b"/>
              <a:pathLst>
                <a:path w="2609850" h="685800">
                  <a:moveTo>
                    <a:pt x="2538653" y="685799"/>
                  </a:moveTo>
                  <a:lnTo>
                    <a:pt x="71196" y="685799"/>
                  </a:lnTo>
                  <a:lnTo>
                    <a:pt x="66241" y="685311"/>
                  </a:lnTo>
                  <a:lnTo>
                    <a:pt x="29705" y="670177"/>
                  </a:lnTo>
                  <a:lnTo>
                    <a:pt x="3885" y="634137"/>
                  </a:lnTo>
                  <a:lnTo>
                    <a:pt x="0" y="614603"/>
                  </a:lnTo>
                  <a:lnTo>
                    <a:pt x="0" y="609599"/>
                  </a:lnTo>
                  <a:lnTo>
                    <a:pt x="0" y="71196"/>
                  </a:lnTo>
                  <a:lnTo>
                    <a:pt x="15621" y="29705"/>
                  </a:lnTo>
                  <a:lnTo>
                    <a:pt x="51661" y="3885"/>
                  </a:lnTo>
                  <a:lnTo>
                    <a:pt x="71196" y="0"/>
                  </a:lnTo>
                  <a:lnTo>
                    <a:pt x="2538653" y="0"/>
                  </a:lnTo>
                  <a:lnTo>
                    <a:pt x="2580144" y="15621"/>
                  </a:lnTo>
                  <a:lnTo>
                    <a:pt x="2605964" y="51661"/>
                  </a:lnTo>
                  <a:lnTo>
                    <a:pt x="2609849" y="71196"/>
                  </a:lnTo>
                  <a:lnTo>
                    <a:pt x="2609849" y="614603"/>
                  </a:lnTo>
                  <a:lnTo>
                    <a:pt x="2594227" y="656093"/>
                  </a:lnTo>
                  <a:lnTo>
                    <a:pt x="2558187" y="681913"/>
                  </a:lnTo>
                  <a:lnTo>
                    <a:pt x="2543608" y="685311"/>
                  </a:lnTo>
                  <a:lnTo>
                    <a:pt x="2538653" y="685799"/>
                  </a:lnTo>
                  <a:close/>
                </a:path>
              </a:pathLst>
            </a:custGeom>
            <a:solidFill>
              <a:srgbClr val="FFFFFF"/>
            </a:solidFill>
          </p:spPr>
          <p:txBody>
            <a:bodyPr wrap="square" lIns="0" tIns="0" rIns="0" bIns="0" rtlCol="0"/>
            <a:lstStyle/>
            <a:p>
              <a:endParaRPr/>
            </a:p>
          </p:txBody>
        </p:sp>
        <p:sp>
          <p:nvSpPr>
            <p:cNvPr id="10" name="object 10"/>
            <p:cNvSpPr/>
            <p:nvPr/>
          </p:nvSpPr>
          <p:spPr>
            <a:xfrm>
              <a:off x="533399" y="2057399"/>
              <a:ext cx="457200" cy="457200"/>
            </a:xfrm>
            <a:custGeom>
              <a:avLst/>
              <a:gdLst/>
              <a:ahLst/>
              <a:cxnLst/>
              <a:rect l="l" t="t" r="r" b="b"/>
              <a:pathLst>
                <a:path w="457200" h="457200">
                  <a:moveTo>
                    <a:pt x="236086" y="457199"/>
                  </a:moveTo>
                  <a:lnTo>
                    <a:pt x="221113" y="457199"/>
                  </a:lnTo>
                  <a:lnTo>
                    <a:pt x="213644" y="456832"/>
                  </a:lnTo>
                  <a:lnTo>
                    <a:pt x="169405" y="449529"/>
                  </a:lnTo>
                  <a:lnTo>
                    <a:pt x="127441" y="433736"/>
                  </a:lnTo>
                  <a:lnTo>
                    <a:pt x="89365" y="410059"/>
                  </a:lnTo>
                  <a:lnTo>
                    <a:pt x="56639" y="379409"/>
                  </a:lnTo>
                  <a:lnTo>
                    <a:pt x="30522" y="342963"/>
                  </a:lnTo>
                  <a:lnTo>
                    <a:pt x="12016" y="302123"/>
                  </a:lnTo>
                  <a:lnTo>
                    <a:pt x="1834" y="258457"/>
                  </a:lnTo>
                  <a:lnTo>
                    <a:pt x="0" y="236086"/>
                  </a:lnTo>
                  <a:lnTo>
                    <a:pt x="0" y="221112"/>
                  </a:lnTo>
                  <a:lnTo>
                    <a:pt x="5853" y="176659"/>
                  </a:lnTo>
                  <a:lnTo>
                    <a:pt x="20266" y="134201"/>
                  </a:lnTo>
                  <a:lnTo>
                    <a:pt x="42685" y="95371"/>
                  </a:lnTo>
                  <a:lnTo>
                    <a:pt x="72249" y="61661"/>
                  </a:lnTo>
                  <a:lnTo>
                    <a:pt x="107821" y="34366"/>
                  </a:lnTo>
                  <a:lnTo>
                    <a:pt x="148035" y="14535"/>
                  </a:lnTo>
                  <a:lnTo>
                    <a:pt x="191345" y="2931"/>
                  </a:lnTo>
                  <a:lnTo>
                    <a:pt x="221113" y="0"/>
                  </a:lnTo>
                  <a:lnTo>
                    <a:pt x="236086" y="0"/>
                  </a:lnTo>
                  <a:lnTo>
                    <a:pt x="280540" y="5853"/>
                  </a:lnTo>
                  <a:lnTo>
                    <a:pt x="322998" y="20265"/>
                  </a:lnTo>
                  <a:lnTo>
                    <a:pt x="361828" y="42685"/>
                  </a:lnTo>
                  <a:lnTo>
                    <a:pt x="395538" y="72249"/>
                  </a:lnTo>
                  <a:lnTo>
                    <a:pt x="422833" y="107821"/>
                  </a:lnTo>
                  <a:lnTo>
                    <a:pt x="442663" y="148035"/>
                  </a:lnTo>
                  <a:lnTo>
                    <a:pt x="454268" y="191345"/>
                  </a:lnTo>
                  <a:lnTo>
                    <a:pt x="457200" y="221112"/>
                  </a:lnTo>
                  <a:lnTo>
                    <a:pt x="457200" y="228599"/>
                  </a:lnTo>
                  <a:lnTo>
                    <a:pt x="457200" y="236086"/>
                  </a:lnTo>
                  <a:lnTo>
                    <a:pt x="451346" y="280540"/>
                  </a:lnTo>
                  <a:lnTo>
                    <a:pt x="436933" y="322998"/>
                  </a:lnTo>
                  <a:lnTo>
                    <a:pt x="414514" y="361828"/>
                  </a:lnTo>
                  <a:lnTo>
                    <a:pt x="384950" y="395538"/>
                  </a:lnTo>
                  <a:lnTo>
                    <a:pt x="349378" y="422833"/>
                  </a:lnTo>
                  <a:lnTo>
                    <a:pt x="309164" y="442663"/>
                  </a:lnTo>
                  <a:lnTo>
                    <a:pt x="265854" y="454267"/>
                  </a:lnTo>
                  <a:lnTo>
                    <a:pt x="243555" y="456832"/>
                  </a:lnTo>
                  <a:lnTo>
                    <a:pt x="236086" y="457199"/>
                  </a:lnTo>
                  <a:close/>
                </a:path>
              </a:pathLst>
            </a:custGeom>
            <a:solidFill>
              <a:srgbClr val="F2F4F5"/>
            </a:solidFill>
          </p:spPr>
          <p:txBody>
            <a:bodyPr wrap="square" lIns="0" tIns="0" rIns="0" bIns="0" rtlCol="0"/>
            <a:lstStyle/>
            <a:p>
              <a:endParaRPr/>
            </a:p>
          </p:txBody>
        </p:sp>
        <p:pic>
          <p:nvPicPr>
            <p:cNvPr id="11" name="object 11"/>
            <p:cNvPicPr/>
            <p:nvPr/>
          </p:nvPicPr>
          <p:blipFill>
            <a:blip r:embed="rId4" cstate="print"/>
            <a:stretch>
              <a:fillRect/>
            </a:stretch>
          </p:blipFill>
          <p:spPr>
            <a:xfrm>
              <a:off x="676275" y="2202656"/>
              <a:ext cx="166687" cy="166687"/>
            </a:xfrm>
            <a:prstGeom prst="rect">
              <a:avLst/>
            </a:prstGeom>
          </p:spPr>
        </p:pic>
      </p:grpSp>
      <p:sp>
        <p:nvSpPr>
          <p:cNvPr id="12" name="object 12"/>
          <p:cNvSpPr txBox="1"/>
          <p:nvPr/>
        </p:nvSpPr>
        <p:spPr>
          <a:xfrm>
            <a:off x="1092200" y="2088991"/>
            <a:ext cx="996315" cy="363220"/>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6A7280"/>
                </a:solidFill>
                <a:latin typeface="Roboto"/>
                <a:cs typeface="Roboto"/>
              </a:rPr>
              <a:t>Operating</a:t>
            </a:r>
            <a:r>
              <a:rPr sz="1000" spc="5" dirty="0">
                <a:solidFill>
                  <a:srgbClr val="6A7280"/>
                </a:solidFill>
                <a:latin typeface="Roboto"/>
                <a:cs typeface="Roboto"/>
              </a:rPr>
              <a:t> </a:t>
            </a:r>
            <a:r>
              <a:rPr sz="1000" spc="-10" dirty="0">
                <a:solidFill>
                  <a:srgbClr val="6A7280"/>
                </a:solidFill>
                <a:latin typeface="Roboto"/>
                <a:cs typeface="Roboto"/>
              </a:rPr>
              <a:t>System</a:t>
            </a:r>
            <a:endParaRPr sz="1000">
              <a:latin typeface="Roboto"/>
              <a:cs typeface="Roboto"/>
            </a:endParaRPr>
          </a:p>
          <a:p>
            <a:pPr marL="12700">
              <a:lnSpc>
                <a:spcPct val="100000"/>
              </a:lnSpc>
              <a:spcBef>
                <a:spcPts val="75"/>
              </a:spcBef>
            </a:pPr>
            <a:r>
              <a:rPr sz="1150" b="1" spc="-70" dirty="0">
                <a:latin typeface="Roboto"/>
                <a:cs typeface="Roboto"/>
              </a:rPr>
              <a:t>Windows</a:t>
            </a:r>
            <a:r>
              <a:rPr sz="1150" b="1" spc="5" dirty="0">
                <a:latin typeface="Roboto"/>
                <a:cs typeface="Roboto"/>
              </a:rPr>
              <a:t> </a:t>
            </a:r>
            <a:r>
              <a:rPr sz="1150" b="1" spc="-65" dirty="0">
                <a:latin typeface="Roboto"/>
                <a:cs typeface="Roboto"/>
              </a:rPr>
              <a:t>11</a:t>
            </a:r>
            <a:r>
              <a:rPr sz="1150" b="1" spc="10" dirty="0">
                <a:latin typeface="Roboto"/>
                <a:cs typeface="Roboto"/>
              </a:rPr>
              <a:t> </a:t>
            </a:r>
            <a:r>
              <a:rPr sz="1150" b="1" spc="-35" dirty="0">
                <a:latin typeface="Roboto"/>
                <a:cs typeface="Roboto"/>
              </a:rPr>
              <a:t>Pro</a:t>
            </a:r>
            <a:endParaRPr sz="1150">
              <a:latin typeface="Roboto"/>
              <a:cs typeface="Roboto"/>
            </a:endParaRPr>
          </a:p>
        </p:txBody>
      </p:sp>
      <p:grpSp>
        <p:nvGrpSpPr>
          <p:cNvPr id="13" name="object 13"/>
          <p:cNvGrpSpPr/>
          <p:nvPr/>
        </p:nvGrpSpPr>
        <p:grpSpPr>
          <a:xfrm>
            <a:off x="3181349" y="1943099"/>
            <a:ext cx="2609850" cy="685800"/>
            <a:chOff x="3181349" y="1943099"/>
            <a:chExt cx="2609850" cy="685800"/>
          </a:xfrm>
        </p:grpSpPr>
        <p:sp>
          <p:nvSpPr>
            <p:cNvPr id="14" name="object 14"/>
            <p:cNvSpPr/>
            <p:nvPr/>
          </p:nvSpPr>
          <p:spPr>
            <a:xfrm>
              <a:off x="3181349" y="1943099"/>
              <a:ext cx="2609850" cy="685800"/>
            </a:xfrm>
            <a:custGeom>
              <a:avLst/>
              <a:gdLst/>
              <a:ahLst/>
              <a:cxnLst/>
              <a:rect l="l" t="t" r="r" b="b"/>
              <a:pathLst>
                <a:path w="2609850" h="685800">
                  <a:moveTo>
                    <a:pt x="2538652" y="685799"/>
                  </a:moveTo>
                  <a:lnTo>
                    <a:pt x="71196" y="685799"/>
                  </a:lnTo>
                  <a:lnTo>
                    <a:pt x="66241" y="685311"/>
                  </a:lnTo>
                  <a:lnTo>
                    <a:pt x="29704" y="670177"/>
                  </a:lnTo>
                  <a:lnTo>
                    <a:pt x="3885" y="634137"/>
                  </a:lnTo>
                  <a:lnTo>
                    <a:pt x="0" y="614603"/>
                  </a:lnTo>
                  <a:lnTo>
                    <a:pt x="0" y="609599"/>
                  </a:lnTo>
                  <a:lnTo>
                    <a:pt x="0" y="71196"/>
                  </a:lnTo>
                  <a:lnTo>
                    <a:pt x="15621" y="29705"/>
                  </a:lnTo>
                  <a:lnTo>
                    <a:pt x="51661" y="3885"/>
                  </a:lnTo>
                  <a:lnTo>
                    <a:pt x="71196" y="0"/>
                  </a:lnTo>
                  <a:lnTo>
                    <a:pt x="2538652" y="0"/>
                  </a:lnTo>
                  <a:lnTo>
                    <a:pt x="2580143" y="15621"/>
                  </a:lnTo>
                  <a:lnTo>
                    <a:pt x="2605962" y="51661"/>
                  </a:lnTo>
                  <a:lnTo>
                    <a:pt x="2609849" y="71196"/>
                  </a:lnTo>
                  <a:lnTo>
                    <a:pt x="2609849" y="614603"/>
                  </a:lnTo>
                  <a:lnTo>
                    <a:pt x="2594227" y="656093"/>
                  </a:lnTo>
                  <a:lnTo>
                    <a:pt x="2558187" y="681913"/>
                  </a:lnTo>
                  <a:lnTo>
                    <a:pt x="2543607" y="685311"/>
                  </a:lnTo>
                  <a:lnTo>
                    <a:pt x="2538652" y="685799"/>
                  </a:lnTo>
                  <a:close/>
                </a:path>
              </a:pathLst>
            </a:custGeom>
            <a:solidFill>
              <a:srgbClr val="FFFFFF"/>
            </a:solidFill>
          </p:spPr>
          <p:txBody>
            <a:bodyPr wrap="square" lIns="0" tIns="0" rIns="0" bIns="0" rtlCol="0"/>
            <a:lstStyle/>
            <a:p>
              <a:endParaRPr/>
            </a:p>
          </p:txBody>
        </p:sp>
        <p:sp>
          <p:nvSpPr>
            <p:cNvPr id="15" name="object 15"/>
            <p:cNvSpPr/>
            <p:nvPr/>
          </p:nvSpPr>
          <p:spPr>
            <a:xfrm>
              <a:off x="3295649" y="2057399"/>
              <a:ext cx="457200" cy="457200"/>
            </a:xfrm>
            <a:custGeom>
              <a:avLst/>
              <a:gdLst/>
              <a:ahLst/>
              <a:cxnLst/>
              <a:rect l="l" t="t" r="r" b="b"/>
              <a:pathLst>
                <a:path w="457200" h="457200">
                  <a:moveTo>
                    <a:pt x="236087" y="457199"/>
                  </a:moveTo>
                  <a:lnTo>
                    <a:pt x="221113" y="457199"/>
                  </a:lnTo>
                  <a:lnTo>
                    <a:pt x="213644" y="456832"/>
                  </a:lnTo>
                  <a:lnTo>
                    <a:pt x="169405" y="449529"/>
                  </a:lnTo>
                  <a:lnTo>
                    <a:pt x="127441" y="433736"/>
                  </a:lnTo>
                  <a:lnTo>
                    <a:pt x="89365" y="410059"/>
                  </a:lnTo>
                  <a:lnTo>
                    <a:pt x="56639" y="379409"/>
                  </a:lnTo>
                  <a:lnTo>
                    <a:pt x="30522" y="342963"/>
                  </a:lnTo>
                  <a:lnTo>
                    <a:pt x="12016" y="302123"/>
                  </a:lnTo>
                  <a:lnTo>
                    <a:pt x="1834" y="258457"/>
                  </a:lnTo>
                  <a:lnTo>
                    <a:pt x="0" y="236086"/>
                  </a:lnTo>
                  <a:lnTo>
                    <a:pt x="0" y="221112"/>
                  </a:lnTo>
                  <a:lnTo>
                    <a:pt x="5853" y="176659"/>
                  </a:lnTo>
                  <a:lnTo>
                    <a:pt x="20265" y="134201"/>
                  </a:lnTo>
                  <a:lnTo>
                    <a:pt x="42685" y="95371"/>
                  </a:lnTo>
                  <a:lnTo>
                    <a:pt x="72249" y="61661"/>
                  </a:lnTo>
                  <a:lnTo>
                    <a:pt x="107821" y="34366"/>
                  </a:lnTo>
                  <a:lnTo>
                    <a:pt x="148035" y="14535"/>
                  </a:lnTo>
                  <a:lnTo>
                    <a:pt x="191345" y="2931"/>
                  </a:lnTo>
                  <a:lnTo>
                    <a:pt x="221113" y="0"/>
                  </a:lnTo>
                  <a:lnTo>
                    <a:pt x="236087" y="0"/>
                  </a:lnTo>
                  <a:lnTo>
                    <a:pt x="280540" y="5853"/>
                  </a:lnTo>
                  <a:lnTo>
                    <a:pt x="322998" y="20265"/>
                  </a:lnTo>
                  <a:lnTo>
                    <a:pt x="361828" y="42685"/>
                  </a:lnTo>
                  <a:lnTo>
                    <a:pt x="395538" y="72249"/>
                  </a:lnTo>
                  <a:lnTo>
                    <a:pt x="422833" y="107821"/>
                  </a:lnTo>
                  <a:lnTo>
                    <a:pt x="442663" y="148035"/>
                  </a:lnTo>
                  <a:lnTo>
                    <a:pt x="454268" y="191345"/>
                  </a:lnTo>
                  <a:lnTo>
                    <a:pt x="457200" y="221112"/>
                  </a:lnTo>
                  <a:lnTo>
                    <a:pt x="457199" y="228599"/>
                  </a:lnTo>
                  <a:lnTo>
                    <a:pt x="457200" y="236086"/>
                  </a:lnTo>
                  <a:lnTo>
                    <a:pt x="451346" y="280540"/>
                  </a:lnTo>
                  <a:lnTo>
                    <a:pt x="436933" y="322998"/>
                  </a:lnTo>
                  <a:lnTo>
                    <a:pt x="414514" y="361828"/>
                  </a:lnTo>
                  <a:lnTo>
                    <a:pt x="384950" y="395538"/>
                  </a:lnTo>
                  <a:lnTo>
                    <a:pt x="349378" y="422833"/>
                  </a:lnTo>
                  <a:lnTo>
                    <a:pt x="309164" y="442663"/>
                  </a:lnTo>
                  <a:lnTo>
                    <a:pt x="265854" y="454267"/>
                  </a:lnTo>
                  <a:lnTo>
                    <a:pt x="243555" y="456832"/>
                  </a:lnTo>
                  <a:lnTo>
                    <a:pt x="236087" y="457199"/>
                  </a:lnTo>
                  <a:close/>
                </a:path>
              </a:pathLst>
            </a:custGeom>
            <a:solidFill>
              <a:srgbClr val="F2F4F5"/>
            </a:solidFill>
          </p:spPr>
          <p:txBody>
            <a:bodyPr wrap="square" lIns="0" tIns="0" rIns="0" bIns="0" rtlCol="0"/>
            <a:lstStyle/>
            <a:p>
              <a:endParaRPr/>
            </a:p>
          </p:txBody>
        </p:sp>
        <p:pic>
          <p:nvPicPr>
            <p:cNvPr id="16" name="object 16"/>
            <p:cNvPicPr/>
            <p:nvPr/>
          </p:nvPicPr>
          <p:blipFill>
            <a:blip r:embed="rId5" cstate="print"/>
            <a:stretch>
              <a:fillRect/>
            </a:stretch>
          </p:blipFill>
          <p:spPr>
            <a:xfrm>
              <a:off x="3408796" y="2189373"/>
              <a:ext cx="240431" cy="193253"/>
            </a:xfrm>
            <a:prstGeom prst="rect">
              <a:avLst/>
            </a:prstGeom>
          </p:spPr>
        </p:pic>
      </p:grpSp>
      <p:sp>
        <p:nvSpPr>
          <p:cNvPr id="17" name="object 17"/>
          <p:cNvSpPr txBox="1"/>
          <p:nvPr/>
        </p:nvSpPr>
        <p:spPr>
          <a:xfrm>
            <a:off x="3854450" y="2088991"/>
            <a:ext cx="688975" cy="36322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6A7280"/>
                </a:solidFill>
                <a:latin typeface="Roboto"/>
                <a:cs typeface="Roboto"/>
              </a:rPr>
              <a:t>IDE</a:t>
            </a:r>
            <a:endParaRPr sz="1000">
              <a:latin typeface="Roboto"/>
              <a:cs typeface="Roboto"/>
            </a:endParaRPr>
          </a:p>
          <a:p>
            <a:pPr marL="12700">
              <a:lnSpc>
                <a:spcPct val="100000"/>
              </a:lnSpc>
              <a:spcBef>
                <a:spcPts val="75"/>
              </a:spcBef>
            </a:pPr>
            <a:r>
              <a:rPr sz="1150" b="1" spc="-50" dirty="0">
                <a:latin typeface="Roboto"/>
                <a:cs typeface="Roboto"/>
              </a:rPr>
              <a:t>Eclipse</a:t>
            </a:r>
            <a:r>
              <a:rPr sz="1150" b="1" spc="-20" dirty="0">
                <a:latin typeface="Roboto"/>
                <a:cs typeface="Roboto"/>
              </a:rPr>
              <a:t> </a:t>
            </a:r>
            <a:r>
              <a:rPr sz="1150" b="1" spc="-40" dirty="0">
                <a:latin typeface="Roboto"/>
                <a:cs typeface="Roboto"/>
              </a:rPr>
              <a:t>IDE</a:t>
            </a:r>
            <a:endParaRPr sz="1150">
              <a:latin typeface="Roboto"/>
              <a:cs typeface="Roboto"/>
            </a:endParaRPr>
          </a:p>
        </p:txBody>
      </p:sp>
      <p:grpSp>
        <p:nvGrpSpPr>
          <p:cNvPr id="18" name="object 18"/>
          <p:cNvGrpSpPr/>
          <p:nvPr/>
        </p:nvGrpSpPr>
        <p:grpSpPr>
          <a:xfrm>
            <a:off x="419099" y="2781299"/>
            <a:ext cx="2609850" cy="685800"/>
            <a:chOff x="419099" y="2781299"/>
            <a:chExt cx="2609850" cy="685800"/>
          </a:xfrm>
        </p:grpSpPr>
        <p:sp>
          <p:nvSpPr>
            <p:cNvPr id="19" name="object 19"/>
            <p:cNvSpPr/>
            <p:nvPr/>
          </p:nvSpPr>
          <p:spPr>
            <a:xfrm>
              <a:off x="419099" y="2781299"/>
              <a:ext cx="2609850" cy="685800"/>
            </a:xfrm>
            <a:custGeom>
              <a:avLst/>
              <a:gdLst/>
              <a:ahLst/>
              <a:cxnLst/>
              <a:rect l="l" t="t" r="r" b="b"/>
              <a:pathLst>
                <a:path w="2609850" h="685800">
                  <a:moveTo>
                    <a:pt x="2538653" y="685799"/>
                  </a:moveTo>
                  <a:lnTo>
                    <a:pt x="71196" y="685799"/>
                  </a:lnTo>
                  <a:lnTo>
                    <a:pt x="66241" y="685311"/>
                  </a:lnTo>
                  <a:lnTo>
                    <a:pt x="29705" y="670177"/>
                  </a:lnTo>
                  <a:lnTo>
                    <a:pt x="3885" y="634137"/>
                  </a:lnTo>
                  <a:lnTo>
                    <a:pt x="0" y="614603"/>
                  </a:lnTo>
                  <a:lnTo>
                    <a:pt x="0" y="609599"/>
                  </a:lnTo>
                  <a:lnTo>
                    <a:pt x="0" y="71196"/>
                  </a:lnTo>
                  <a:lnTo>
                    <a:pt x="15621" y="29704"/>
                  </a:lnTo>
                  <a:lnTo>
                    <a:pt x="51661" y="3885"/>
                  </a:lnTo>
                  <a:lnTo>
                    <a:pt x="71196" y="0"/>
                  </a:lnTo>
                  <a:lnTo>
                    <a:pt x="2538653" y="0"/>
                  </a:lnTo>
                  <a:lnTo>
                    <a:pt x="2580144" y="15621"/>
                  </a:lnTo>
                  <a:lnTo>
                    <a:pt x="2605964" y="51661"/>
                  </a:lnTo>
                  <a:lnTo>
                    <a:pt x="2609849" y="71196"/>
                  </a:lnTo>
                  <a:lnTo>
                    <a:pt x="2609849" y="614603"/>
                  </a:lnTo>
                  <a:lnTo>
                    <a:pt x="2594227" y="656094"/>
                  </a:lnTo>
                  <a:lnTo>
                    <a:pt x="2558187" y="681913"/>
                  </a:lnTo>
                  <a:lnTo>
                    <a:pt x="2543608" y="685311"/>
                  </a:lnTo>
                  <a:lnTo>
                    <a:pt x="2538653" y="685799"/>
                  </a:lnTo>
                  <a:close/>
                </a:path>
              </a:pathLst>
            </a:custGeom>
            <a:solidFill>
              <a:srgbClr val="FFFFFF"/>
            </a:solidFill>
          </p:spPr>
          <p:txBody>
            <a:bodyPr wrap="square" lIns="0" tIns="0" rIns="0" bIns="0" rtlCol="0"/>
            <a:lstStyle/>
            <a:p>
              <a:endParaRPr/>
            </a:p>
          </p:txBody>
        </p:sp>
        <p:sp>
          <p:nvSpPr>
            <p:cNvPr id="20" name="object 20"/>
            <p:cNvSpPr/>
            <p:nvPr/>
          </p:nvSpPr>
          <p:spPr>
            <a:xfrm>
              <a:off x="533399" y="2895599"/>
              <a:ext cx="457200" cy="457200"/>
            </a:xfrm>
            <a:custGeom>
              <a:avLst/>
              <a:gdLst/>
              <a:ahLst/>
              <a:cxnLst/>
              <a:rect l="l" t="t" r="r" b="b"/>
              <a:pathLst>
                <a:path w="457200" h="457200">
                  <a:moveTo>
                    <a:pt x="236086" y="457199"/>
                  </a:moveTo>
                  <a:lnTo>
                    <a:pt x="221113" y="457199"/>
                  </a:lnTo>
                  <a:lnTo>
                    <a:pt x="213644" y="456833"/>
                  </a:lnTo>
                  <a:lnTo>
                    <a:pt x="169405" y="449529"/>
                  </a:lnTo>
                  <a:lnTo>
                    <a:pt x="127441" y="433736"/>
                  </a:lnTo>
                  <a:lnTo>
                    <a:pt x="89365" y="410059"/>
                  </a:lnTo>
                  <a:lnTo>
                    <a:pt x="56639" y="379409"/>
                  </a:lnTo>
                  <a:lnTo>
                    <a:pt x="30522" y="342964"/>
                  </a:lnTo>
                  <a:lnTo>
                    <a:pt x="12016" y="302123"/>
                  </a:lnTo>
                  <a:lnTo>
                    <a:pt x="1834" y="258457"/>
                  </a:lnTo>
                  <a:lnTo>
                    <a:pt x="0" y="236087"/>
                  </a:lnTo>
                  <a:lnTo>
                    <a:pt x="0" y="221113"/>
                  </a:lnTo>
                  <a:lnTo>
                    <a:pt x="5853" y="176659"/>
                  </a:lnTo>
                  <a:lnTo>
                    <a:pt x="20266" y="134201"/>
                  </a:lnTo>
                  <a:lnTo>
                    <a:pt x="42685" y="95370"/>
                  </a:lnTo>
                  <a:lnTo>
                    <a:pt x="72249" y="61661"/>
                  </a:lnTo>
                  <a:lnTo>
                    <a:pt x="107821" y="34366"/>
                  </a:lnTo>
                  <a:lnTo>
                    <a:pt x="148035" y="14536"/>
                  </a:lnTo>
                  <a:lnTo>
                    <a:pt x="191345" y="2931"/>
                  </a:lnTo>
                  <a:lnTo>
                    <a:pt x="221113" y="0"/>
                  </a:lnTo>
                  <a:lnTo>
                    <a:pt x="236086" y="0"/>
                  </a:lnTo>
                  <a:lnTo>
                    <a:pt x="280540" y="5853"/>
                  </a:lnTo>
                  <a:lnTo>
                    <a:pt x="322998" y="20266"/>
                  </a:lnTo>
                  <a:lnTo>
                    <a:pt x="361828" y="42685"/>
                  </a:lnTo>
                  <a:lnTo>
                    <a:pt x="395538" y="72249"/>
                  </a:lnTo>
                  <a:lnTo>
                    <a:pt x="422833" y="107821"/>
                  </a:lnTo>
                  <a:lnTo>
                    <a:pt x="442663" y="148035"/>
                  </a:lnTo>
                  <a:lnTo>
                    <a:pt x="454268" y="191345"/>
                  </a:lnTo>
                  <a:lnTo>
                    <a:pt x="457200" y="221113"/>
                  </a:lnTo>
                  <a:lnTo>
                    <a:pt x="457200" y="228599"/>
                  </a:lnTo>
                  <a:lnTo>
                    <a:pt x="457200" y="236087"/>
                  </a:lnTo>
                  <a:lnTo>
                    <a:pt x="451346" y="280540"/>
                  </a:lnTo>
                  <a:lnTo>
                    <a:pt x="436933" y="322998"/>
                  </a:lnTo>
                  <a:lnTo>
                    <a:pt x="414514" y="361828"/>
                  </a:lnTo>
                  <a:lnTo>
                    <a:pt x="384950" y="395538"/>
                  </a:lnTo>
                  <a:lnTo>
                    <a:pt x="349378" y="422833"/>
                  </a:lnTo>
                  <a:lnTo>
                    <a:pt x="309164" y="442663"/>
                  </a:lnTo>
                  <a:lnTo>
                    <a:pt x="265854" y="454267"/>
                  </a:lnTo>
                  <a:lnTo>
                    <a:pt x="243555" y="456833"/>
                  </a:lnTo>
                  <a:lnTo>
                    <a:pt x="236086" y="457199"/>
                  </a:lnTo>
                  <a:close/>
                </a:path>
              </a:pathLst>
            </a:custGeom>
            <a:solidFill>
              <a:srgbClr val="F2F4F5"/>
            </a:solidFill>
          </p:spPr>
          <p:txBody>
            <a:bodyPr wrap="square" lIns="0" tIns="0" rIns="0" bIns="0" rtlCol="0"/>
            <a:lstStyle/>
            <a:p>
              <a:endParaRPr/>
            </a:p>
          </p:txBody>
        </p:sp>
        <p:pic>
          <p:nvPicPr>
            <p:cNvPr id="21" name="object 21"/>
            <p:cNvPicPr/>
            <p:nvPr/>
          </p:nvPicPr>
          <p:blipFill>
            <a:blip r:embed="rId6" cstate="print"/>
            <a:stretch>
              <a:fillRect/>
            </a:stretch>
          </p:blipFill>
          <p:spPr>
            <a:xfrm>
              <a:off x="696426" y="3028949"/>
              <a:ext cx="140449" cy="190385"/>
            </a:xfrm>
            <a:prstGeom prst="rect">
              <a:avLst/>
            </a:prstGeom>
          </p:spPr>
        </p:pic>
      </p:grpSp>
      <p:sp>
        <p:nvSpPr>
          <p:cNvPr id="22" name="object 22"/>
          <p:cNvSpPr txBox="1"/>
          <p:nvPr/>
        </p:nvSpPr>
        <p:spPr>
          <a:xfrm>
            <a:off x="1092200" y="2927191"/>
            <a:ext cx="1108075" cy="36322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6A7280"/>
                </a:solidFill>
                <a:latin typeface="Roboto"/>
                <a:cs typeface="Roboto"/>
              </a:rPr>
              <a:t>JDK</a:t>
            </a:r>
            <a:endParaRPr sz="1000">
              <a:latin typeface="Roboto"/>
              <a:cs typeface="Roboto"/>
            </a:endParaRPr>
          </a:p>
          <a:p>
            <a:pPr marL="12700">
              <a:lnSpc>
                <a:spcPct val="100000"/>
              </a:lnSpc>
              <a:spcBef>
                <a:spcPts val="75"/>
              </a:spcBef>
            </a:pPr>
            <a:r>
              <a:rPr sz="1150" b="1" spc="-55" dirty="0">
                <a:latin typeface="Roboto"/>
                <a:cs typeface="Roboto"/>
              </a:rPr>
              <a:t>Oracle</a:t>
            </a:r>
            <a:r>
              <a:rPr sz="1150" b="1" spc="-15" dirty="0">
                <a:latin typeface="Roboto"/>
                <a:cs typeface="Roboto"/>
              </a:rPr>
              <a:t> </a:t>
            </a:r>
            <a:r>
              <a:rPr sz="1150" b="1" spc="-75" dirty="0">
                <a:latin typeface="Roboto"/>
                <a:cs typeface="Roboto"/>
              </a:rPr>
              <a:t>JDK</a:t>
            </a:r>
            <a:r>
              <a:rPr sz="1150" b="1" spc="-15" dirty="0">
                <a:latin typeface="Roboto"/>
                <a:cs typeface="Roboto"/>
              </a:rPr>
              <a:t> </a:t>
            </a:r>
            <a:r>
              <a:rPr sz="1150" b="1" spc="-45" dirty="0">
                <a:latin typeface="Roboto"/>
                <a:cs typeface="Roboto"/>
              </a:rPr>
              <a:t>22.0.2</a:t>
            </a:r>
            <a:endParaRPr sz="1150">
              <a:latin typeface="Roboto"/>
              <a:cs typeface="Roboto"/>
            </a:endParaRPr>
          </a:p>
        </p:txBody>
      </p:sp>
      <p:grpSp>
        <p:nvGrpSpPr>
          <p:cNvPr id="23" name="object 23"/>
          <p:cNvGrpSpPr/>
          <p:nvPr/>
        </p:nvGrpSpPr>
        <p:grpSpPr>
          <a:xfrm>
            <a:off x="3181349" y="2781299"/>
            <a:ext cx="2609850" cy="685800"/>
            <a:chOff x="3181349" y="2781299"/>
            <a:chExt cx="2609850" cy="685800"/>
          </a:xfrm>
        </p:grpSpPr>
        <p:sp>
          <p:nvSpPr>
            <p:cNvPr id="24" name="object 24"/>
            <p:cNvSpPr/>
            <p:nvPr/>
          </p:nvSpPr>
          <p:spPr>
            <a:xfrm>
              <a:off x="3181349" y="2781299"/>
              <a:ext cx="2609850" cy="685800"/>
            </a:xfrm>
            <a:custGeom>
              <a:avLst/>
              <a:gdLst/>
              <a:ahLst/>
              <a:cxnLst/>
              <a:rect l="l" t="t" r="r" b="b"/>
              <a:pathLst>
                <a:path w="2609850" h="685800">
                  <a:moveTo>
                    <a:pt x="2538652" y="685799"/>
                  </a:moveTo>
                  <a:lnTo>
                    <a:pt x="71196" y="685799"/>
                  </a:lnTo>
                  <a:lnTo>
                    <a:pt x="66241" y="685311"/>
                  </a:lnTo>
                  <a:lnTo>
                    <a:pt x="29704" y="670177"/>
                  </a:lnTo>
                  <a:lnTo>
                    <a:pt x="3885" y="634137"/>
                  </a:lnTo>
                  <a:lnTo>
                    <a:pt x="0" y="614603"/>
                  </a:lnTo>
                  <a:lnTo>
                    <a:pt x="0" y="609599"/>
                  </a:lnTo>
                  <a:lnTo>
                    <a:pt x="0" y="71196"/>
                  </a:lnTo>
                  <a:lnTo>
                    <a:pt x="15621" y="29704"/>
                  </a:lnTo>
                  <a:lnTo>
                    <a:pt x="51661" y="3885"/>
                  </a:lnTo>
                  <a:lnTo>
                    <a:pt x="71196" y="0"/>
                  </a:lnTo>
                  <a:lnTo>
                    <a:pt x="2538652" y="0"/>
                  </a:lnTo>
                  <a:lnTo>
                    <a:pt x="2580143" y="15621"/>
                  </a:lnTo>
                  <a:lnTo>
                    <a:pt x="2605962" y="51661"/>
                  </a:lnTo>
                  <a:lnTo>
                    <a:pt x="2609849" y="71196"/>
                  </a:lnTo>
                  <a:lnTo>
                    <a:pt x="2609849" y="614603"/>
                  </a:lnTo>
                  <a:lnTo>
                    <a:pt x="2594227" y="656094"/>
                  </a:lnTo>
                  <a:lnTo>
                    <a:pt x="2558187" y="681913"/>
                  </a:lnTo>
                  <a:lnTo>
                    <a:pt x="2543607" y="685311"/>
                  </a:lnTo>
                  <a:lnTo>
                    <a:pt x="2538652" y="685799"/>
                  </a:lnTo>
                  <a:close/>
                </a:path>
              </a:pathLst>
            </a:custGeom>
            <a:solidFill>
              <a:srgbClr val="FFFFFF"/>
            </a:solidFill>
          </p:spPr>
          <p:txBody>
            <a:bodyPr wrap="square" lIns="0" tIns="0" rIns="0" bIns="0" rtlCol="0"/>
            <a:lstStyle/>
            <a:p>
              <a:endParaRPr/>
            </a:p>
          </p:txBody>
        </p:sp>
        <p:sp>
          <p:nvSpPr>
            <p:cNvPr id="25" name="object 25"/>
            <p:cNvSpPr/>
            <p:nvPr/>
          </p:nvSpPr>
          <p:spPr>
            <a:xfrm>
              <a:off x="3295649" y="2895599"/>
              <a:ext cx="457200" cy="457200"/>
            </a:xfrm>
            <a:custGeom>
              <a:avLst/>
              <a:gdLst/>
              <a:ahLst/>
              <a:cxnLst/>
              <a:rect l="l" t="t" r="r" b="b"/>
              <a:pathLst>
                <a:path w="457200" h="457200">
                  <a:moveTo>
                    <a:pt x="236087" y="457199"/>
                  </a:moveTo>
                  <a:lnTo>
                    <a:pt x="221113" y="457199"/>
                  </a:lnTo>
                  <a:lnTo>
                    <a:pt x="213644" y="456833"/>
                  </a:lnTo>
                  <a:lnTo>
                    <a:pt x="169405" y="449529"/>
                  </a:lnTo>
                  <a:lnTo>
                    <a:pt x="127441" y="433736"/>
                  </a:lnTo>
                  <a:lnTo>
                    <a:pt x="89365" y="410059"/>
                  </a:lnTo>
                  <a:lnTo>
                    <a:pt x="56639" y="379409"/>
                  </a:lnTo>
                  <a:lnTo>
                    <a:pt x="30522" y="342964"/>
                  </a:lnTo>
                  <a:lnTo>
                    <a:pt x="12016" y="302123"/>
                  </a:lnTo>
                  <a:lnTo>
                    <a:pt x="1834" y="258457"/>
                  </a:lnTo>
                  <a:lnTo>
                    <a:pt x="0" y="236087"/>
                  </a:lnTo>
                  <a:lnTo>
                    <a:pt x="0" y="221113"/>
                  </a:lnTo>
                  <a:lnTo>
                    <a:pt x="5853" y="176659"/>
                  </a:lnTo>
                  <a:lnTo>
                    <a:pt x="20265" y="134201"/>
                  </a:lnTo>
                  <a:lnTo>
                    <a:pt x="42685" y="95370"/>
                  </a:lnTo>
                  <a:lnTo>
                    <a:pt x="72249" y="61661"/>
                  </a:lnTo>
                  <a:lnTo>
                    <a:pt x="107821" y="34366"/>
                  </a:lnTo>
                  <a:lnTo>
                    <a:pt x="148035" y="14536"/>
                  </a:lnTo>
                  <a:lnTo>
                    <a:pt x="191345" y="2931"/>
                  </a:lnTo>
                  <a:lnTo>
                    <a:pt x="221113" y="0"/>
                  </a:lnTo>
                  <a:lnTo>
                    <a:pt x="236087" y="0"/>
                  </a:lnTo>
                  <a:lnTo>
                    <a:pt x="280540" y="5853"/>
                  </a:lnTo>
                  <a:lnTo>
                    <a:pt x="322998" y="20266"/>
                  </a:lnTo>
                  <a:lnTo>
                    <a:pt x="361828" y="42685"/>
                  </a:lnTo>
                  <a:lnTo>
                    <a:pt x="395538" y="72249"/>
                  </a:lnTo>
                  <a:lnTo>
                    <a:pt x="422833" y="107821"/>
                  </a:lnTo>
                  <a:lnTo>
                    <a:pt x="442663" y="148035"/>
                  </a:lnTo>
                  <a:lnTo>
                    <a:pt x="454268" y="191345"/>
                  </a:lnTo>
                  <a:lnTo>
                    <a:pt x="457200" y="221113"/>
                  </a:lnTo>
                  <a:lnTo>
                    <a:pt x="457199" y="228599"/>
                  </a:lnTo>
                  <a:lnTo>
                    <a:pt x="457200" y="236087"/>
                  </a:lnTo>
                  <a:lnTo>
                    <a:pt x="451346" y="280540"/>
                  </a:lnTo>
                  <a:lnTo>
                    <a:pt x="436933" y="322998"/>
                  </a:lnTo>
                  <a:lnTo>
                    <a:pt x="414514" y="361828"/>
                  </a:lnTo>
                  <a:lnTo>
                    <a:pt x="384950" y="395538"/>
                  </a:lnTo>
                  <a:lnTo>
                    <a:pt x="349378" y="422833"/>
                  </a:lnTo>
                  <a:lnTo>
                    <a:pt x="309164" y="442663"/>
                  </a:lnTo>
                  <a:lnTo>
                    <a:pt x="265854" y="454267"/>
                  </a:lnTo>
                  <a:lnTo>
                    <a:pt x="243555" y="456833"/>
                  </a:lnTo>
                  <a:lnTo>
                    <a:pt x="236087" y="457199"/>
                  </a:lnTo>
                  <a:close/>
                </a:path>
              </a:pathLst>
            </a:custGeom>
            <a:solidFill>
              <a:srgbClr val="F2F4F5"/>
            </a:solidFill>
          </p:spPr>
          <p:txBody>
            <a:bodyPr wrap="square" lIns="0" tIns="0" rIns="0" bIns="0" rtlCol="0"/>
            <a:lstStyle/>
            <a:p>
              <a:endParaRPr/>
            </a:p>
          </p:txBody>
        </p:sp>
        <p:pic>
          <p:nvPicPr>
            <p:cNvPr id="26" name="object 26"/>
            <p:cNvPicPr/>
            <p:nvPr/>
          </p:nvPicPr>
          <p:blipFill>
            <a:blip r:embed="rId7" cstate="print"/>
            <a:stretch>
              <a:fillRect/>
            </a:stretch>
          </p:blipFill>
          <p:spPr>
            <a:xfrm>
              <a:off x="3428999" y="3028949"/>
              <a:ext cx="190499" cy="190499"/>
            </a:xfrm>
            <a:prstGeom prst="rect">
              <a:avLst/>
            </a:prstGeom>
          </p:spPr>
        </p:pic>
      </p:grpSp>
      <p:sp>
        <p:nvSpPr>
          <p:cNvPr id="27" name="object 27"/>
          <p:cNvSpPr txBox="1"/>
          <p:nvPr/>
        </p:nvSpPr>
        <p:spPr>
          <a:xfrm>
            <a:off x="3854450" y="2927191"/>
            <a:ext cx="901065" cy="363220"/>
          </a:xfrm>
          <a:prstGeom prst="rect">
            <a:avLst/>
          </a:prstGeom>
        </p:spPr>
        <p:txBody>
          <a:bodyPr vert="horz" wrap="square" lIns="0" tIns="12700" rIns="0" bIns="0" rtlCol="0">
            <a:spAutoFit/>
          </a:bodyPr>
          <a:lstStyle/>
          <a:p>
            <a:pPr marL="12700">
              <a:lnSpc>
                <a:spcPct val="100000"/>
              </a:lnSpc>
              <a:spcBef>
                <a:spcPts val="100"/>
              </a:spcBef>
            </a:pPr>
            <a:r>
              <a:rPr sz="1000" spc="-70" dirty="0">
                <a:solidFill>
                  <a:srgbClr val="6A7280"/>
                </a:solidFill>
                <a:latin typeface="Roboto"/>
                <a:cs typeface="Roboto"/>
              </a:rPr>
              <a:t>JavaFX</a:t>
            </a:r>
            <a:r>
              <a:rPr sz="1000" spc="25" dirty="0">
                <a:solidFill>
                  <a:srgbClr val="6A7280"/>
                </a:solidFill>
                <a:latin typeface="Roboto"/>
                <a:cs typeface="Roboto"/>
              </a:rPr>
              <a:t> </a:t>
            </a:r>
            <a:r>
              <a:rPr sz="1000" spc="-25" dirty="0">
                <a:solidFill>
                  <a:srgbClr val="6A7280"/>
                </a:solidFill>
                <a:latin typeface="Roboto"/>
                <a:cs typeface="Roboto"/>
              </a:rPr>
              <a:t>SDK</a:t>
            </a:r>
            <a:endParaRPr sz="1000">
              <a:latin typeface="Roboto"/>
              <a:cs typeface="Roboto"/>
            </a:endParaRPr>
          </a:p>
          <a:p>
            <a:pPr marL="12700">
              <a:lnSpc>
                <a:spcPct val="100000"/>
              </a:lnSpc>
              <a:spcBef>
                <a:spcPts val="75"/>
              </a:spcBef>
            </a:pPr>
            <a:r>
              <a:rPr sz="1150" b="1" spc="-55" dirty="0">
                <a:latin typeface="Roboto"/>
                <a:cs typeface="Roboto"/>
              </a:rPr>
              <a:t>Version</a:t>
            </a:r>
            <a:r>
              <a:rPr sz="1150" b="1" spc="-20" dirty="0">
                <a:latin typeface="Roboto"/>
                <a:cs typeface="Roboto"/>
              </a:rPr>
              <a:t> </a:t>
            </a:r>
            <a:r>
              <a:rPr sz="1150" b="1" spc="-50" dirty="0">
                <a:latin typeface="Roboto"/>
                <a:cs typeface="Roboto"/>
              </a:rPr>
              <a:t>22.0.1</a:t>
            </a:r>
            <a:endParaRPr sz="1150">
              <a:latin typeface="Roboto"/>
              <a:cs typeface="Roboto"/>
            </a:endParaRPr>
          </a:p>
        </p:txBody>
      </p:sp>
      <p:grpSp>
        <p:nvGrpSpPr>
          <p:cNvPr id="28" name="object 28"/>
          <p:cNvGrpSpPr/>
          <p:nvPr/>
        </p:nvGrpSpPr>
        <p:grpSpPr>
          <a:xfrm>
            <a:off x="419099" y="3619499"/>
            <a:ext cx="2609850" cy="685800"/>
            <a:chOff x="419099" y="3619499"/>
            <a:chExt cx="2609850" cy="685800"/>
          </a:xfrm>
        </p:grpSpPr>
        <p:sp>
          <p:nvSpPr>
            <p:cNvPr id="29" name="object 29"/>
            <p:cNvSpPr/>
            <p:nvPr/>
          </p:nvSpPr>
          <p:spPr>
            <a:xfrm>
              <a:off x="419099" y="3619499"/>
              <a:ext cx="2609850" cy="685800"/>
            </a:xfrm>
            <a:custGeom>
              <a:avLst/>
              <a:gdLst/>
              <a:ahLst/>
              <a:cxnLst/>
              <a:rect l="l" t="t" r="r" b="b"/>
              <a:pathLst>
                <a:path w="2609850" h="685800">
                  <a:moveTo>
                    <a:pt x="2538653" y="685799"/>
                  </a:moveTo>
                  <a:lnTo>
                    <a:pt x="71196" y="685799"/>
                  </a:lnTo>
                  <a:lnTo>
                    <a:pt x="66241" y="685311"/>
                  </a:lnTo>
                  <a:lnTo>
                    <a:pt x="29705" y="670177"/>
                  </a:lnTo>
                  <a:lnTo>
                    <a:pt x="3885" y="634137"/>
                  </a:lnTo>
                  <a:lnTo>
                    <a:pt x="0" y="614603"/>
                  </a:lnTo>
                  <a:lnTo>
                    <a:pt x="0" y="609599"/>
                  </a:lnTo>
                  <a:lnTo>
                    <a:pt x="0" y="71196"/>
                  </a:lnTo>
                  <a:lnTo>
                    <a:pt x="15621" y="29704"/>
                  </a:lnTo>
                  <a:lnTo>
                    <a:pt x="51661" y="3885"/>
                  </a:lnTo>
                  <a:lnTo>
                    <a:pt x="71196" y="0"/>
                  </a:lnTo>
                  <a:lnTo>
                    <a:pt x="2538653" y="0"/>
                  </a:lnTo>
                  <a:lnTo>
                    <a:pt x="2580144" y="15621"/>
                  </a:lnTo>
                  <a:lnTo>
                    <a:pt x="2605964" y="51661"/>
                  </a:lnTo>
                  <a:lnTo>
                    <a:pt x="2609849" y="71196"/>
                  </a:lnTo>
                  <a:lnTo>
                    <a:pt x="2609849" y="614603"/>
                  </a:lnTo>
                  <a:lnTo>
                    <a:pt x="2594227" y="656094"/>
                  </a:lnTo>
                  <a:lnTo>
                    <a:pt x="2558187" y="681914"/>
                  </a:lnTo>
                  <a:lnTo>
                    <a:pt x="2543608" y="685311"/>
                  </a:lnTo>
                  <a:lnTo>
                    <a:pt x="2538653" y="685799"/>
                  </a:lnTo>
                  <a:close/>
                </a:path>
              </a:pathLst>
            </a:custGeom>
            <a:solidFill>
              <a:srgbClr val="FFFFFF"/>
            </a:solidFill>
          </p:spPr>
          <p:txBody>
            <a:bodyPr wrap="square" lIns="0" tIns="0" rIns="0" bIns="0" rtlCol="0"/>
            <a:lstStyle/>
            <a:p>
              <a:endParaRPr/>
            </a:p>
          </p:txBody>
        </p:sp>
        <p:sp>
          <p:nvSpPr>
            <p:cNvPr id="30" name="object 30"/>
            <p:cNvSpPr/>
            <p:nvPr/>
          </p:nvSpPr>
          <p:spPr>
            <a:xfrm>
              <a:off x="533399" y="3733799"/>
              <a:ext cx="457200" cy="457200"/>
            </a:xfrm>
            <a:custGeom>
              <a:avLst/>
              <a:gdLst/>
              <a:ahLst/>
              <a:cxnLst/>
              <a:rect l="l" t="t" r="r" b="b"/>
              <a:pathLst>
                <a:path w="457200" h="457200">
                  <a:moveTo>
                    <a:pt x="236086" y="457199"/>
                  </a:moveTo>
                  <a:lnTo>
                    <a:pt x="221113" y="457199"/>
                  </a:lnTo>
                  <a:lnTo>
                    <a:pt x="213644" y="456832"/>
                  </a:lnTo>
                  <a:lnTo>
                    <a:pt x="169405" y="449528"/>
                  </a:lnTo>
                  <a:lnTo>
                    <a:pt x="127441" y="433735"/>
                  </a:lnTo>
                  <a:lnTo>
                    <a:pt x="89365" y="410059"/>
                  </a:lnTo>
                  <a:lnTo>
                    <a:pt x="56639" y="379409"/>
                  </a:lnTo>
                  <a:lnTo>
                    <a:pt x="30522" y="342963"/>
                  </a:lnTo>
                  <a:lnTo>
                    <a:pt x="12016" y="302122"/>
                  </a:lnTo>
                  <a:lnTo>
                    <a:pt x="1834" y="258457"/>
                  </a:lnTo>
                  <a:lnTo>
                    <a:pt x="0" y="236086"/>
                  </a:lnTo>
                  <a:lnTo>
                    <a:pt x="0" y="221112"/>
                  </a:lnTo>
                  <a:lnTo>
                    <a:pt x="5853" y="176658"/>
                  </a:lnTo>
                  <a:lnTo>
                    <a:pt x="20266" y="134200"/>
                  </a:lnTo>
                  <a:lnTo>
                    <a:pt x="42685" y="95370"/>
                  </a:lnTo>
                  <a:lnTo>
                    <a:pt x="72249" y="61661"/>
                  </a:lnTo>
                  <a:lnTo>
                    <a:pt x="107821" y="34366"/>
                  </a:lnTo>
                  <a:lnTo>
                    <a:pt x="148035" y="14535"/>
                  </a:lnTo>
                  <a:lnTo>
                    <a:pt x="191345" y="2931"/>
                  </a:lnTo>
                  <a:lnTo>
                    <a:pt x="221113" y="0"/>
                  </a:lnTo>
                  <a:lnTo>
                    <a:pt x="236086" y="0"/>
                  </a:lnTo>
                  <a:lnTo>
                    <a:pt x="280540" y="5852"/>
                  </a:lnTo>
                  <a:lnTo>
                    <a:pt x="322998" y="20265"/>
                  </a:lnTo>
                  <a:lnTo>
                    <a:pt x="361828" y="42685"/>
                  </a:lnTo>
                  <a:lnTo>
                    <a:pt x="395538" y="72249"/>
                  </a:lnTo>
                  <a:lnTo>
                    <a:pt x="422833" y="107820"/>
                  </a:lnTo>
                  <a:lnTo>
                    <a:pt x="442663" y="148034"/>
                  </a:lnTo>
                  <a:lnTo>
                    <a:pt x="454268" y="191345"/>
                  </a:lnTo>
                  <a:lnTo>
                    <a:pt x="457200" y="221112"/>
                  </a:lnTo>
                  <a:lnTo>
                    <a:pt x="457200" y="228599"/>
                  </a:lnTo>
                  <a:lnTo>
                    <a:pt x="457200" y="236086"/>
                  </a:lnTo>
                  <a:lnTo>
                    <a:pt x="451346" y="280540"/>
                  </a:lnTo>
                  <a:lnTo>
                    <a:pt x="436933" y="322997"/>
                  </a:lnTo>
                  <a:lnTo>
                    <a:pt x="414514" y="361827"/>
                  </a:lnTo>
                  <a:lnTo>
                    <a:pt x="384950" y="395538"/>
                  </a:lnTo>
                  <a:lnTo>
                    <a:pt x="349378" y="422833"/>
                  </a:lnTo>
                  <a:lnTo>
                    <a:pt x="309164" y="442663"/>
                  </a:lnTo>
                  <a:lnTo>
                    <a:pt x="265854" y="454267"/>
                  </a:lnTo>
                  <a:lnTo>
                    <a:pt x="243555" y="456832"/>
                  </a:lnTo>
                  <a:lnTo>
                    <a:pt x="236086" y="457199"/>
                  </a:lnTo>
                  <a:close/>
                </a:path>
              </a:pathLst>
            </a:custGeom>
            <a:solidFill>
              <a:srgbClr val="F2F4F5"/>
            </a:solidFill>
          </p:spPr>
          <p:txBody>
            <a:bodyPr wrap="square" lIns="0" tIns="0" rIns="0" bIns="0" rtlCol="0"/>
            <a:lstStyle/>
            <a:p>
              <a:endParaRPr/>
            </a:p>
          </p:txBody>
        </p:sp>
        <p:pic>
          <p:nvPicPr>
            <p:cNvPr id="31" name="object 31"/>
            <p:cNvPicPr/>
            <p:nvPr/>
          </p:nvPicPr>
          <p:blipFill>
            <a:blip r:embed="rId8" cstate="print"/>
            <a:stretch>
              <a:fillRect/>
            </a:stretch>
          </p:blipFill>
          <p:spPr>
            <a:xfrm>
              <a:off x="676275" y="3867149"/>
              <a:ext cx="166687" cy="190499"/>
            </a:xfrm>
            <a:prstGeom prst="rect">
              <a:avLst/>
            </a:prstGeom>
          </p:spPr>
        </p:pic>
      </p:grpSp>
      <p:sp>
        <p:nvSpPr>
          <p:cNvPr id="32" name="object 32"/>
          <p:cNvSpPr txBox="1"/>
          <p:nvPr/>
        </p:nvSpPr>
        <p:spPr>
          <a:xfrm>
            <a:off x="1092200" y="3765390"/>
            <a:ext cx="1212215" cy="363220"/>
          </a:xfrm>
          <a:prstGeom prst="rect">
            <a:avLst/>
          </a:prstGeom>
        </p:spPr>
        <p:txBody>
          <a:bodyPr vert="horz" wrap="square" lIns="0" tIns="12700" rIns="0" bIns="0" rtlCol="0">
            <a:spAutoFit/>
          </a:bodyPr>
          <a:lstStyle/>
          <a:p>
            <a:pPr marL="12700">
              <a:lnSpc>
                <a:spcPct val="100000"/>
              </a:lnSpc>
              <a:spcBef>
                <a:spcPts val="100"/>
              </a:spcBef>
            </a:pPr>
            <a:r>
              <a:rPr sz="1000" spc="-10" dirty="0">
                <a:solidFill>
                  <a:srgbClr val="6A7280"/>
                </a:solidFill>
                <a:latin typeface="Roboto"/>
                <a:cs typeface="Roboto"/>
              </a:rPr>
              <a:t>Database</a:t>
            </a:r>
            <a:endParaRPr sz="1000">
              <a:latin typeface="Roboto"/>
              <a:cs typeface="Roboto"/>
            </a:endParaRPr>
          </a:p>
          <a:p>
            <a:pPr marL="12700">
              <a:lnSpc>
                <a:spcPct val="100000"/>
              </a:lnSpc>
              <a:spcBef>
                <a:spcPts val="75"/>
              </a:spcBef>
            </a:pPr>
            <a:r>
              <a:rPr sz="1150" b="1" spc="-70" dirty="0">
                <a:latin typeface="Roboto"/>
                <a:cs typeface="Roboto"/>
              </a:rPr>
              <a:t>MySQL</a:t>
            </a:r>
            <a:r>
              <a:rPr sz="1150" b="1" spc="-5" dirty="0">
                <a:latin typeface="Roboto"/>
                <a:cs typeface="Roboto"/>
              </a:rPr>
              <a:t> </a:t>
            </a:r>
            <a:r>
              <a:rPr sz="1150" b="1" spc="-60" dirty="0">
                <a:latin typeface="Roboto"/>
                <a:cs typeface="Roboto"/>
              </a:rPr>
              <a:t>Server</a:t>
            </a:r>
            <a:r>
              <a:rPr sz="1150" b="1" dirty="0">
                <a:latin typeface="Roboto"/>
                <a:cs typeface="Roboto"/>
              </a:rPr>
              <a:t> </a:t>
            </a:r>
            <a:r>
              <a:rPr sz="1150" b="1" spc="-40" dirty="0">
                <a:latin typeface="Roboto"/>
                <a:cs typeface="Roboto"/>
              </a:rPr>
              <a:t>8.0.x</a:t>
            </a:r>
            <a:endParaRPr sz="1150">
              <a:latin typeface="Roboto"/>
              <a:cs typeface="Roboto"/>
            </a:endParaRPr>
          </a:p>
        </p:txBody>
      </p:sp>
      <p:grpSp>
        <p:nvGrpSpPr>
          <p:cNvPr id="33" name="object 33"/>
          <p:cNvGrpSpPr/>
          <p:nvPr/>
        </p:nvGrpSpPr>
        <p:grpSpPr>
          <a:xfrm>
            <a:off x="3181349" y="3619499"/>
            <a:ext cx="2609850" cy="685800"/>
            <a:chOff x="3181349" y="3619499"/>
            <a:chExt cx="2609850" cy="685800"/>
          </a:xfrm>
        </p:grpSpPr>
        <p:sp>
          <p:nvSpPr>
            <p:cNvPr id="34" name="object 34"/>
            <p:cNvSpPr/>
            <p:nvPr/>
          </p:nvSpPr>
          <p:spPr>
            <a:xfrm>
              <a:off x="3181349" y="3619499"/>
              <a:ext cx="2609850" cy="685800"/>
            </a:xfrm>
            <a:custGeom>
              <a:avLst/>
              <a:gdLst/>
              <a:ahLst/>
              <a:cxnLst/>
              <a:rect l="l" t="t" r="r" b="b"/>
              <a:pathLst>
                <a:path w="2609850" h="685800">
                  <a:moveTo>
                    <a:pt x="2538652" y="685799"/>
                  </a:moveTo>
                  <a:lnTo>
                    <a:pt x="71196" y="685799"/>
                  </a:lnTo>
                  <a:lnTo>
                    <a:pt x="66241" y="685311"/>
                  </a:lnTo>
                  <a:lnTo>
                    <a:pt x="29704" y="670177"/>
                  </a:lnTo>
                  <a:lnTo>
                    <a:pt x="3885" y="634137"/>
                  </a:lnTo>
                  <a:lnTo>
                    <a:pt x="0" y="614603"/>
                  </a:lnTo>
                  <a:lnTo>
                    <a:pt x="0" y="609599"/>
                  </a:lnTo>
                  <a:lnTo>
                    <a:pt x="0" y="71196"/>
                  </a:lnTo>
                  <a:lnTo>
                    <a:pt x="15621" y="29704"/>
                  </a:lnTo>
                  <a:lnTo>
                    <a:pt x="51661" y="3885"/>
                  </a:lnTo>
                  <a:lnTo>
                    <a:pt x="71196" y="0"/>
                  </a:lnTo>
                  <a:lnTo>
                    <a:pt x="2538652" y="0"/>
                  </a:lnTo>
                  <a:lnTo>
                    <a:pt x="2580143" y="15621"/>
                  </a:lnTo>
                  <a:lnTo>
                    <a:pt x="2605962" y="51661"/>
                  </a:lnTo>
                  <a:lnTo>
                    <a:pt x="2609849" y="71196"/>
                  </a:lnTo>
                  <a:lnTo>
                    <a:pt x="2609849" y="614603"/>
                  </a:lnTo>
                  <a:lnTo>
                    <a:pt x="2594227" y="656094"/>
                  </a:lnTo>
                  <a:lnTo>
                    <a:pt x="2558187" y="681914"/>
                  </a:lnTo>
                  <a:lnTo>
                    <a:pt x="2543607" y="685311"/>
                  </a:lnTo>
                  <a:lnTo>
                    <a:pt x="2538652" y="685799"/>
                  </a:lnTo>
                  <a:close/>
                </a:path>
              </a:pathLst>
            </a:custGeom>
            <a:solidFill>
              <a:srgbClr val="FFFFFF"/>
            </a:solidFill>
          </p:spPr>
          <p:txBody>
            <a:bodyPr wrap="square" lIns="0" tIns="0" rIns="0" bIns="0" rtlCol="0"/>
            <a:lstStyle/>
            <a:p>
              <a:endParaRPr/>
            </a:p>
          </p:txBody>
        </p:sp>
        <p:sp>
          <p:nvSpPr>
            <p:cNvPr id="35" name="object 35"/>
            <p:cNvSpPr/>
            <p:nvPr/>
          </p:nvSpPr>
          <p:spPr>
            <a:xfrm>
              <a:off x="3295649" y="3733799"/>
              <a:ext cx="457200" cy="457200"/>
            </a:xfrm>
            <a:custGeom>
              <a:avLst/>
              <a:gdLst/>
              <a:ahLst/>
              <a:cxnLst/>
              <a:rect l="l" t="t" r="r" b="b"/>
              <a:pathLst>
                <a:path w="457200" h="457200">
                  <a:moveTo>
                    <a:pt x="236087" y="457199"/>
                  </a:moveTo>
                  <a:lnTo>
                    <a:pt x="221113" y="457199"/>
                  </a:lnTo>
                  <a:lnTo>
                    <a:pt x="213644" y="456832"/>
                  </a:lnTo>
                  <a:lnTo>
                    <a:pt x="169405" y="449528"/>
                  </a:lnTo>
                  <a:lnTo>
                    <a:pt x="127441" y="433735"/>
                  </a:lnTo>
                  <a:lnTo>
                    <a:pt x="89365" y="410059"/>
                  </a:lnTo>
                  <a:lnTo>
                    <a:pt x="56639" y="379409"/>
                  </a:lnTo>
                  <a:lnTo>
                    <a:pt x="30522" y="342963"/>
                  </a:lnTo>
                  <a:lnTo>
                    <a:pt x="12016" y="302122"/>
                  </a:lnTo>
                  <a:lnTo>
                    <a:pt x="1834" y="258457"/>
                  </a:lnTo>
                  <a:lnTo>
                    <a:pt x="0" y="236086"/>
                  </a:lnTo>
                  <a:lnTo>
                    <a:pt x="0" y="221112"/>
                  </a:lnTo>
                  <a:lnTo>
                    <a:pt x="5853" y="176658"/>
                  </a:lnTo>
                  <a:lnTo>
                    <a:pt x="20265" y="134200"/>
                  </a:lnTo>
                  <a:lnTo>
                    <a:pt x="42685" y="95370"/>
                  </a:lnTo>
                  <a:lnTo>
                    <a:pt x="72249" y="61661"/>
                  </a:lnTo>
                  <a:lnTo>
                    <a:pt x="107821" y="34366"/>
                  </a:lnTo>
                  <a:lnTo>
                    <a:pt x="148035" y="14535"/>
                  </a:lnTo>
                  <a:lnTo>
                    <a:pt x="191345" y="2931"/>
                  </a:lnTo>
                  <a:lnTo>
                    <a:pt x="221113" y="0"/>
                  </a:lnTo>
                  <a:lnTo>
                    <a:pt x="236087" y="0"/>
                  </a:lnTo>
                  <a:lnTo>
                    <a:pt x="280540" y="5852"/>
                  </a:lnTo>
                  <a:lnTo>
                    <a:pt x="322998" y="20265"/>
                  </a:lnTo>
                  <a:lnTo>
                    <a:pt x="361828" y="42685"/>
                  </a:lnTo>
                  <a:lnTo>
                    <a:pt x="395538" y="72249"/>
                  </a:lnTo>
                  <a:lnTo>
                    <a:pt x="422833" y="107820"/>
                  </a:lnTo>
                  <a:lnTo>
                    <a:pt x="442663" y="148034"/>
                  </a:lnTo>
                  <a:lnTo>
                    <a:pt x="454268" y="191345"/>
                  </a:lnTo>
                  <a:lnTo>
                    <a:pt x="457200" y="221112"/>
                  </a:lnTo>
                  <a:lnTo>
                    <a:pt x="457199" y="228599"/>
                  </a:lnTo>
                  <a:lnTo>
                    <a:pt x="457200" y="236086"/>
                  </a:lnTo>
                  <a:lnTo>
                    <a:pt x="451346" y="280540"/>
                  </a:lnTo>
                  <a:lnTo>
                    <a:pt x="436933" y="322997"/>
                  </a:lnTo>
                  <a:lnTo>
                    <a:pt x="414514" y="361827"/>
                  </a:lnTo>
                  <a:lnTo>
                    <a:pt x="384950" y="395538"/>
                  </a:lnTo>
                  <a:lnTo>
                    <a:pt x="349378" y="422833"/>
                  </a:lnTo>
                  <a:lnTo>
                    <a:pt x="309164" y="442663"/>
                  </a:lnTo>
                  <a:lnTo>
                    <a:pt x="265854" y="454267"/>
                  </a:lnTo>
                  <a:lnTo>
                    <a:pt x="243555" y="456832"/>
                  </a:lnTo>
                  <a:lnTo>
                    <a:pt x="236087" y="457199"/>
                  </a:lnTo>
                  <a:close/>
                </a:path>
              </a:pathLst>
            </a:custGeom>
            <a:solidFill>
              <a:srgbClr val="F2F4F5"/>
            </a:solidFill>
          </p:spPr>
          <p:txBody>
            <a:bodyPr wrap="square" lIns="0" tIns="0" rIns="0" bIns="0" rtlCol="0"/>
            <a:lstStyle/>
            <a:p>
              <a:endParaRPr/>
            </a:p>
          </p:txBody>
        </p:sp>
        <p:pic>
          <p:nvPicPr>
            <p:cNvPr id="36" name="object 36"/>
            <p:cNvPicPr/>
            <p:nvPr/>
          </p:nvPicPr>
          <p:blipFill>
            <a:blip r:embed="rId9" cstate="print"/>
            <a:stretch>
              <a:fillRect/>
            </a:stretch>
          </p:blipFill>
          <p:spPr>
            <a:xfrm>
              <a:off x="3428106" y="3866256"/>
              <a:ext cx="192546" cy="192546"/>
            </a:xfrm>
            <a:prstGeom prst="rect">
              <a:avLst/>
            </a:prstGeom>
          </p:spPr>
        </p:pic>
      </p:grpSp>
      <p:sp>
        <p:nvSpPr>
          <p:cNvPr id="37" name="object 37"/>
          <p:cNvSpPr txBox="1"/>
          <p:nvPr/>
        </p:nvSpPr>
        <p:spPr>
          <a:xfrm>
            <a:off x="3854450" y="3765390"/>
            <a:ext cx="1164590" cy="363220"/>
          </a:xfrm>
          <a:prstGeom prst="rect">
            <a:avLst/>
          </a:prstGeom>
        </p:spPr>
        <p:txBody>
          <a:bodyPr vert="horz" wrap="square" lIns="0" tIns="12700" rIns="0" bIns="0" rtlCol="0">
            <a:spAutoFit/>
          </a:bodyPr>
          <a:lstStyle/>
          <a:p>
            <a:pPr marL="12700">
              <a:lnSpc>
                <a:spcPct val="100000"/>
              </a:lnSpc>
              <a:spcBef>
                <a:spcPts val="100"/>
              </a:spcBef>
            </a:pPr>
            <a:r>
              <a:rPr sz="1000" spc="-75" dirty="0">
                <a:solidFill>
                  <a:srgbClr val="6A7280"/>
                </a:solidFill>
                <a:latin typeface="Roboto"/>
                <a:cs typeface="Roboto"/>
              </a:rPr>
              <a:t>DB</a:t>
            </a:r>
            <a:r>
              <a:rPr sz="1000" spc="-30" dirty="0">
                <a:solidFill>
                  <a:srgbClr val="6A7280"/>
                </a:solidFill>
                <a:latin typeface="Roboto"/>
                <a:cs typeface="Roboto"/>
              </a:rPr>
              <a:t> </a:t>
            </a:r>
            <a:r>
              <a:rPr sz="1000" spc="-20" dirty="0">
                <a:solidFill>
                  <a:srgbClr val="6A7280"/>
                </a:solidFill>
                <a:latin typeface="Roboto"/>
                <a:cs typeface="Roboto"/>
              </a:rPr>
              <a:t>Tool</a:t>
            </a:r>
            <a:endParaRPr sz="1000">
              <a:latin typeface="Roboto"/>
              <a:cs typeface="Roboto"/>
            </a:endParaRPr>
          </a:p>
          <a:p>
            <a:pPr marL="12700">
              <a:lnSpc>
                <a:spcPct val="100000"/>
              </a:lnSpc>
              <a:spcBef>
                <a:spcPts val="75"/>
              </a:spcBef>
            </a:pPr>
            <a:r>
              <a:rPr sz="1150" b="1" spc="-70" dirty="0">
                <a:latin typeface="Roboto"/>
                <a:cs typeface="Roboto"/>
              </a:rPr>
              <a:t>MySQL</a:t>
            </a:r>
            <a:r>
              <a:rPr sz="1150" b="1" spc="-30" dirty="0">
                <a:latin typeface="Roboto"/>
                <a:cs typeface="Roboto"/>
              </a:rPr>
              <a:t> </a:t>
            </a:r>
            <a:r>
              <a:rPr sz="1150" b="1" spc="-60" dirty="0">
                <a:latin typeface="Roboto"/>
                <a:cs typeface="Roboto"/>
              </a:rPr>
              <a:t>Workbench</a:t>
            </a:r>
            <a:endParaRPr sz="1150">
              <a:latin typeface="Roboto"/>
              <a:cs typeface="Roboto"/>
            </a:endParaRPr>
          </a:p>
        </p:txBody>
      </p:sp>
      <p:grpSp>
        <p:nvGrpSpPr>
          <p:cNvPr id="38" name="object 38"/>
          <p:cNvGrpSpPr/>
          <p:nvPr/>
        </p:nvGrpSpPr>
        <p:grpSpPr>
          <a:xfrm>
            <a:off x="6170926" y="633411"/>
            <a:ext cx="5753100" cy="5372100"/>
            <a:chOff x="6210299" y="1333499"/>
            <a:chExt cx="5753100" cy="5372100"/>
          </a:xfrm>
        </p:grpSpPr>
        <p:pic>
          <p:nvPicPr>
            <p:cNvPr id="39" name="object 39"/>
            <p:cNvPicPr/>
            <p:nvPr/>
          </p:nvPicPr>
          <p:blipFill>
            <a:blip r:embed="rId10" cstate="print"/>
            <a:stretch>
              <a:fillRect/>
            </a:stretch>
          </p:blipFill>
          <p:spPr>
            <a:xfrm>
              <a:off x="6210299" y="1333499"/>
              <a:ext cx="5753099" cy="5372099"/>
            </a:xfrm>
            <a:prstGeom prst="rect">
              <a:avLst/>
            </a:prstGeom>
          </p:spPr>
        </p:pic>
        <p:sp>
          <p:nvSpPr>
            <p:cNvPr id="40" name="object 40"/>
            <p:cNvSpPr/>
            <p:nvPr/>
          </p:nvSpPr>
          <p:spPr>
            <a:xfrm>
              <a:off x="6400787" y="1904999"/>
              <a:ext cx="5372100" cy="2247900"/>
            </a:xfrm>
            <a:custGeom>
              <a:avLst/>
              <a:gdLst/>
              <a:ahLst/>
              <a:cxnLst/>
              <a:rect l="l" t="t" r="r" b="b"/>
              <a:pathLst>
                <a:path w="5372100" h="2247900">
                  <a:moveTo>
                    <a:pt x="5372100" y="1366608"/>
                  </a:moveTo>
                  <a:lnTo>
                    <a:pt x="5356479" y="1325105"/>
                  </a:lnTo>
                  <a:lnTo>
                    <a:pt x="5320436" y="1299286"/>
                  </a:lnTo>
                  <a:lnTo>
                    <a:pt x="5300904" y="1295400"/>
                  </a:lnTo>
                  <a:lnTo>
                    <a:pt x="71208" y="1295400"/>
                  </a:lnTo>
                  <a:lnTo>
                    <a:pt x="29705" y="1311033"/>
                  </a:lnTo>
                  <a:lnTo>
                    <a:pt x="3886" y="1347063"/>
                  </a:lnTo>
                  <a:lnTo>
                    <a:pt x="0" y="1366608"/>
                  </a:lnTo>
                  <a:lnTo>
                    <a:pt x="0" y="2171700"/>
                  </a:lnTo>
                  <a:lnTo>
                    <a:pt x="0" y="2176703"/>
                  </a:lnTo>
                  <a:lnTo>
                    <a:pt x="15621" y="2218194"/>
                  </a:lnTo>
                  <a:lnTo>
                    <a:pt x="51663" y="2244026"/>
                  </a:lnTo>
                  <a:lnTo>
                    <a:pt x="71208" y="2247900"/>
                  </a:lnTo>
                  <a:lnTo>
                    <a:pt x="5300904" y="2247900"/>
                  </a:lnTo>
                  <a:lnTo>
                    <a:pt x="5342394" y="2232279"/>
                  </a:lnTo>
                  <a:lnTo>
                    <a:pt x="5368214" y="2196249"/>
                  </a:lnTo>
                  <a:lnTo>
                    <a:pt x="5372100" y="2176703"/>
                  </a:lnTo>
                  <a:lnTo>
                    <a:pt x="5372100" y="1366608"/>
                  </a:lnTo>
                  <a:close/>
                </a:path>
                <a:path w="5372100" h="2247900">
                  <a:moveTo>
                    <a:pt x="5372100" y="71208"/>
                  </a:moveTo>
                  <a:lnTo>
                    <a:pt x="5356479" y="29705"/>
                  </a:lnTo>
                  <a:lnTo>
                    <a:pt x="5320436" y="3886"/>
                  </a:lnTo>
                  <a:lnTo>
                    <a:pt x="5300904" y="0"/>
                  </a:lnTo>
                  <a:lnTo>
                    <a:pt x="71208" y="0"/>
                  </a:lnTo>
                  <a:lnTo>
                    <a:pt x="29705" y="15633"/>
                  </a:lnTo>
                  <a:lnTo>
                    <a:pt x="3886" y="51663"/>
                  </a:lnTo>
                  <a:lnTo>
                    <a:pt x="0" y="71208"/>
                  </a:lnTo>
                  <a:lnTo>
                    <a:pt x="0" y="1104900"/>
                  </a:lnTo>
                  <a:lnTo>
                    <a:pt x="0" y="1109903"/>
                  </a:lnTo>
                  <a:lnTo>
                    <a:pt x="15621" y="1151394"/>
                  </a:lnTo>
                  <a:lnTo>
                    <a:pt x="51663" y="1177213"/>
                  </a:lnTo>
                  <a:lnTo>
                    <a:pt x="71208" y="1181100"/>
                  </a:lnTo>
                  <a:lnTo>
                    <a:pt x="5300904" y="1181100"/>
                  </a:lnTo>
                  <a:lnTo>
                    <a:pt x="5342394" y="1165479"/>
                  </a:lnTo>
                  <a:lnTo>
                    <a:pt x="5368214" y="1129449"/>
                  </a:lnTo>
                  <a:lnTo>
                    <a:pt x="5372100" y="1109903"/>
                  </a:lnTo>
                  <a:lnTo>
                    <a:pt x="5372100" y="71208"/>
                  </a:lnTo>
                  <a:close/>
                </a:path>
              </a:pathLst>
            </a:custGeom>
            <a:solidFill>
              <a:srgbClr val="FFFFFF"/>
            </a:solidFill>
          </p:spPr>
          <p:txBody>
            <a:bodyPr wrap="square" lIns="0" tIns="0" rIns="0" bIns="0" rtlCol="0"/>
            <a:lstStyle/>
            <a:p>
              <a:endParaRPr/>
            </a:p>
          </p:txBody>
        </p:sp>
        <p:pic>
          <p:nvPicPr>
            <p:cNvPr id="41" name="object 41"/>
            <p:cNvPicPr/>
            <p:nvPr/>
          </p:nvPicPr>
          <p:blipFill>
            <a:blip r:embed="rId11" cstate="print"/>
            <a:stretch>
              <a:fillRect/>
            </a:stretch>
          </p:blipFill>
          <p:spPr>
            <a:xfrm>
              <a:off x="6400799" y="1560946"/>
              <a:ext cx="191690" cy="191653"/>
            </a:xfrm>
            <a:prstGeom prst="rect">
              <a:avLst/>
            </a:prstGeom>
          </p:spPr>
        </p:pic>
      </p:grpSp>
      <p:grpSp>
        <p:nvGrpSpPr>
          <p:cNvPr id="42" name="object 42"/>
          <p:cNvGrpSpPr/>
          <p:nvPr/>
        </p:nvGrpSpPr>
        <p:grpSpPr>
          <a:xfrm>
            <a:off x="6181086" y="6037547"/>
            <a:ext cx="5753100" cy="762000"/>
            <a:chOff x="6210298" y="6857999"/>
            <a:chExt cx="5753100" cy="762000"/>
          </a:xfrm>
        </p:grpSpPr>
        <p:sp>
          <p:nvSpPr>
            <p:cNvPr id="43" name="object 43"/>
            <p:cNvSpPr/>
            <p:nvPr/>
          </p:nvSpPr>
          <p:spPr>
            <a:xfrm>
              <a:off x="6210298" y="6857999"/>
              <a:ext cx="5753100" cy="762000"/>
            </a:xfrm>
            <a:custGeom>
              <a:avLst/>
              <a:gdLst/>
              <a:ahLst/>
              <a:cxnLst/>
              <a:rect l="l" t="t" r="r" b="b"/>
              <a:pathLst>
                <a:path w="5753100" h="762000">
                  <a:moveTo>
                    <a:pt x="5681903" y="761999"/>
                  </a:moveTo>
                  <a:lnTo>
                    <a:pt x="71196" y="761999"/>
                  </a:lnTo>
                  <a:lnTo>
                    <a:pt x="66241" y="761511"/>
                  </a:lnTo>
                  <a:lnTo>
                    <a:pt x="29705" y="746377"/>
                  </a:lnTo>
                  <a:lnTo>
                    <a:pt x="3885" y="710336"/>
                  </a:lnTo>
                  <a:lnTo>
                    <a:pt x="0" y="690803"/>
                  </a:lnTo>
                  <a:lnTo>
                    <a:pt x="0" y="685799"/>
                  </a:lnTo>
                  <a:lnTo>
                    <a:pt x="0" y="71196"/>
                  </a:lnTo>
                  <a:lnTo>
                    <a:pt x="15621" y="29704"/>
                  </a:lnTo>
                  <a:lnTo>
                    <a:pt x="51661" y="3885"/>
                  </a:lnTo>
                  <a:lnTo>
                    <a:pt x="71196" y="0"/>
                  </a:lnTo>
                  <a:lnTo>
                    <a:pt x="5681903" y="0"/>
                  </a:lnTo>
                  <a:lnTo>
                    <a:pt x="5723392" y="15621"/>
                  </a:lnTo>
                  <a:lnTo>
                    <a:pt x="5749213" y="51661"/>
                  </a:lnTo>
                  <a:lnTo>
                    <a:pt x="5753098" y="71196"/>
                  </a:lnTo>
                  <a:lnTo>
                    <a:pt x="5753098" y="690803"/>
                  </a:lnTo>
                  <a:lnTo>
                    <a:pt x="5737476" y="732294"/>
                  </a:lnTo>
                  <a:lnTo>
                    <a:pt x="5701436" y="758112"/>
                  </a:lnTo>
                  <a:lnTo>
                    <a:pt x="5686857" y="761511"/>
                  </a:lnTo>
                  <a:lnTo>
                    <a:pt x="5681903" y="761999"/>
                  </a:lnTo>
                  <a:close/>
                </a:path>
              </a:pathLst>
            </a:custGeom>
            <a:solidFill>
              <a:srgbClr val="F9FAFA"/>
            </a:solidFill>
          </p:spPr>
          <p:txBody>
            <a:bodyPr wrap="square" lIns="0" tIns="0" rIns="0" bIns="0" rtlCol="0"/>
            <a:lstStyle/>
            <a:p>
              <a:endParaRPr/>
            </a:p>
          </p:txBody>
        </p:sp>
        <p:sp>
          <p:nvSpPr>
            <p:cNvPr id="44" name="object 44"/>
            <p:cNvSpPr/>
            <p:nvPr/>
          </p:nvSpPr>
          <p:spPr>
            <a:xfrm>
              <a:off x="7822006" y="7067549"/>
              <a:ext cx="253365" cy="342900"/>
            </a:xfrm>
            <a:custGeom>
              <a:avLst/>
              <a:gdLst/>
              <a:ahLst/>
              <a:cxnLst/>
              <a:rect l="l" t="t" r="r" b="b"/>
              <a:pathLst>
                <a:path w="253365" h="342900">
                  <a:moveTo>
                    <a:pt x="126666" y="187791"/>
                  </a:moveTo>
                  <a:lnTo>
                    <a:pt x="124557" y="185874"/>
                  </a:lnTo>
                  <a:lnTo>
                    <a:pt x="104579" y="166695"/>
                  </a:lnTo>
                  <a:lnTo>
                    <a:pt x="88491" y="146494"/>
                  </a:lnTo>
                  <a:lnTo>
                    <a:pt x="81494" y="127284"/>
                  </a:lnTo>
                  <a:lnTo>
                    <a:pt x="86515" y="108897"/>
                  </a:lnTo>
                  <a:lnTo>
                    <a:pt x="110041" y="85007"/>
                  </a:lnTo>
                  <a:lnTo>
                    <a:pt x="137800" y="62485"/>
                  </a:lnTo>
                  <a:lnTo>
                    <a:pt x="158450" y="35945"/>
                  </a:lnTo>
                  <a:lnTo>
                    <a:pt x="160654" y="0"/>
                  </a:lnTo>
                  <a:lnTo>
                    <a:pt x="165132" y="6423"/>
                  </a:lnTo>
                  <a:lnTo>
                    <a:pt x="169777" y="24662"/>
                  </a:lnTo>
                  <a:lnTo>
                    <a:pt x="161405" y="53174"/>
                  </a:lnTo>
                  <a:lnTo>
                    <a:pt x="126833" y="90413"/>
                  </a:lnTo>
                  <a:lnTo>
                    <a:pt x="101564" y="120183"/>
                  </a:lnTo>
                  <a:lnTo>
                    <a:pt x="101191" y="144987"/>
                  </a:lnTo>
                  <a:lnTo>
                    <a:pt x="113513" y="166695"/>
                  </a:lnTo>
                  <a:lnTo>
                    <a:pt x="126666" y="187791"/>
                  </a:lnTo>
                  <a:close/>
                </a:path>
                <a:path w="253365" h="342900">
                  <a:moveTo>
                    <a:pt x="137950" y="200114"/>
                  </a:moveTo>
                  <a:lnTo>
                    <a:pt x="140957" y="197138"/>
                  </a:lnTo>
                  <a:lnTo>
                    <a:pt x="146330" y="189164"/>
                  </a:lnTo>
                  <a:lnTo>
                    <a:pt x="148602" y="177624"/>
                  </a:lnTo>
                  <a:lnTo>
                    <a:pt x="142303" y="163949"/>
                  </a:lnTo>
                  <a:lnTo>
                    <a:pt x="128239" y="122040"/>
                  </a:lnTo>
                  <a:lnTo>
                    <a:pt x="151947" y="92790"/>
                  </a:lnTo>
                  <a:lnTo>
                    <a:pt x="186154" y="75645"/>
                  </a:lnTo>
                  <a:lnTo>
                    <a:pt x="203583" y="70053"/>
                  </a:lnTo>
                  <a:lnTo>
                    <a:pt x="162811" y="97467"/>
                  </a:lnTo>
                  <a:lnTo>
                    <a:pt x="147335" y="117428"/>
                  </a:lnTo>
                  <a:lnTo>
                    <a:pt x="149251" y="134011"/>
                  </a:lnTo>
                  <a:lnTo>
                    <a:pt x="160654" y="151291"/>
                  </a:lnTo>
                  <a:lnTo>
                    <a:pt x="165244" y="170362"/>
                  </a:lnTo>
                  <a:lnTo>
                    <a:pt x="156535" y="185874"/>
                  </a:lnTo>
                  <a:lnTo>
                    <a:pt x="144210" y="196299"/>
                  </a:lnTo>
                  <a:lnTo>
                    <a:pt x="137950" y="200114"/>
                  </a:lnTo>
                  <a:close/>
                </a:path>
                <a:path w="253365" h="342900">
                  <a:moveTo>
                    <a:pt x="205927" y="192010"/>
                  </a:moveTo>
                  <a:lnTo>
                    <a:pt x="207358" y="190001"/>
                  </a:lnTo>
                  <a:lnTo>
                    <a:pt x="209149" y="188625"/>
                  </a:lnTo>
                  <a:lnTo>
                    <a:pt x="211419" y="187791"/>
                  </a:lnTo>
                  <a:lnTo>
                    <a:pt x="236607" y="188625"/>
                  </a:lnTo>
                  <a:lnTo>
                    <a:pt x="238696" y="188625"/>
                  </a:lnTo>
                  <a:lnTo>
                    <a:pt x="239752" y="190001"/>
                  </a:lnTo>
                  <a:lnTo>
                    <a:pt x="213294" y="190001"/>
                  </a:lnTo>
                  <a:lnTo>
                    <a:pt x="210784" y="190471"/>
                  </a:lnTo>
                  <a:lnTo>
                    <a:pt x="208388" y="191125"/>
                  </a:lnTo>
                  <a:lnTo>
                    <a:pt x="205927" y="192010"/>
                  </a:lnTo>
                  <a:close/>
                </a:path>
                <a:path w="253365" h="342900">
                  <a:moveTo>
                    <a:pt x="71932" y="218138"/>
                  </a:moveTo>
                  <a:lnTo>
                    <a:pt x="33433" y="212241"/>
                  </a:lnTo>
                  <a:lnTo>
                    <a:pt x="33477" y="210285"/>
                  </a:lnTo>
                  <a:lnTo>
                    <a:pt x="33562" y="206443"/>
                  </a:lnTo>
                  <a:lnTo>
                    <a:pt x="33674" y="201453"/>
                  </a:lnTo>
                  <a:lnTo>
                    <a:pt x="54681" y="193419"/>
                  </a:lnTo>
                  <a:lnTo>
                    <a:pt x="71840" y="189716"/>
                  </a:lnTo>
                  <a:lnTo>
                    <a:pt x="84279" y="188625"/>
                  </a:lnTo>
                  <a:lnTo>
                    <a:pt x="88047" y="188625"/>
                  </a:lnTo>
                  <a:lnTo>
                    <a:pt x="78540" y="191125"/>
                  </a:lnTo>
                  <a:lnTo>
                    <a:pt x="61509" y="196799"/>
                  </a:lnTo>
                  <a:lnTo>
                    <a:pt x="52025" y="203477"/>
                  </a:lnTo>
                  <a:lnTo>
                    <a:pt x="65553" y="208887"/>
                  </a:lnTo>
                  <a:lnTo>
                    <a:pt x="81175" y="210079"/>
                  </a:lnTo>
                  <a:lnTo>
                    <a:pt x="101325" y="210285"/>
                  </a:lnTo>
                  <a:lnTo>
                    <a:pt x="179107" y="210285"/>
                  </a:lnTo>
                  <a:lnTo>
                    <a:pt x="128890" y="217718"/>
                  </a:lnTo>
                  <a:lnTo>
                    <a:pt x="71932" y="218138"/>
                  </a:lnTo>
                  <a:close/>
                </a:path>
                <a:path w="253365" h="342900">
                  <a:moveTo>
                    <a:pt x="198159" y="252955"/>
                  </a:moveTo>
                  <a:lnTo>
                    <a:pt x="198684" y="252435"/>
                  </a:lnTo>
                  <a:lnTo>
                    <a:pt x="199130" y="251855"/>
                  </a:lnTo>
                  <a:lnTo>
                    <a:pt x="199498" y="251214"/>
                  </a:lnTo>
                  <a:lnTo>
                    <a:pt x="231725" y="226938"/>
                  </a:lnTo>
                  <a:lnTo>
                    <a:pt x="238317" y="206443"/>
                  </a:lnTo>
                  <a:lnTo>
                    <a:pt x="228948" y="193029"/>
                  </a:lnTo>
                  <a:lnTo>
                    <a:pt x="213294" y="190001"/>
                  </a:lnTo>
                  <a:lnTo>
                    <a:pt x="239752" y="190001"/>
                  </a:lnTo>
                  <a:lnTo>
                    <a:pt x="252374" y="206443"/>
                  </a:lnTo>
                  <a:lnTo>
                    <a:pt x="251778" y="208017"/>
                  </a:lnTo>
                  <a:lnTo>
                    <a:pt x="242254" y="231217"/>
                  </a:lnTo>
                  <a:lnTo>
                    <a:pt x="198159" y="252955"/>
                  </a:lnTo>
                  <a:close/>
                </a:path>
                <a:path w="253365" h="342900">
                  <a:moveTo>
                    <a:pt x="179107" y="210285"/>
                  </a:moveTo>
                  <a:lnTo>
                    <a:pt x="101325" y="210285"/>
                  </a:lnTo>
                  <a:lnTo>
                    <a:pt x="124772" y="209557"/>
                  </a:lnTo>
                  <a:lnTo>
                    <a:pt x="124471" y="209557"/>
                  </a:lnTo>
                  <a:lnTo>
                    <a:pt x="166952" y="206045"/>
                  </a:lnTo>
                  <a:lnTo>
                    <a:pt x="199699" y="201185"/>
                  </a:lnTo>
                  <a:lnTo>
                    <a:pt x="190591" y="205070"/>
                  </a:lnTo>
                  <a:lnTo>
                    <a:pt x="184027" y="209557"/>
                  </a:lnTo>
                  <a:lnTo>
                    <a:pt x="179107" y="210285"/>
                  </a:lnTo>
                  <a:close/>
                </a:path>
                <a:path w="253365" h="342900">
                  <a:moveTo>
                    <a:pt x="94911" y="254706"/>
                  </a:moveTo>
                  <a:lnTo>
                    <a:pt x="64637" y="248925"/>
                  </a:lnTo>
                  <a:lnTo>
                    <a:pt x="54872" y="239133"/>
                  </a:lnTo>
                  <a:lnTo>
                    <a:pt x="73188" y="227640"/>
                  </a:lnTo>
                  <a:lnTo>
                    <a:pt x="71246" y="229371"/>
                  </a:lnTo>
                  <a:lnTo>
                    <a:pt x="68659" y="233357"/>
                  </a:lnTo>
                  <a:lnTo>
                    <a:pt x="70277" y="237783"/>
                  </a:lnTo>
                  <a:lnTo>
                    <a:pt x="80660" y="240748"/>
                  </a:lnTo>
                  <a:lnTo>
                    <a:pt x="79882" y="240748"/>
                  </a:lnTo>
                  <a:lnTo>
                    <a:pt x="101930" y="242488"/>
                  </a:lnTo>
                  <a:lnTo>
                    <a:pt x="180583" y="242616"/>
                  </a:lnTo>
                  <a:lnTo>
                    <a:pt x="181399" y="243111"/>
                  </a:lnTo>
                  <a:lnTo>
                    <a:pt x="186706" y="244985"/>
                  </a:lnTo>
                  <a:lnTo>
                    <a:pt x="138124" y="254163"/>
                  </a:lnTo>
                  <a:lnTo>
                    <a:pt x="94911" y="254706"/>
                  </a:lnTo>
                  <a:close/>
                </a:path>
                <a:path w="253365" h="342900">
                  <a:moveTo>
                    <a:pt x="180583" y="242616"/>
                  </a:moveTo>
                  <a:lnTo>
                    <a:pt x="122773" y="242616"/>
                  </a:lnTo>
                  <a:lnTo>
                    <a:pt x="145611" y="240748"/>
                  </a:lnTo>
                  <a:lnTo>
                    <a:pt x="172575" y="236413"/>
                  </a:lnTo>
                  <a:lnTo>
                    <a:pt x="176689" y="240254"/>
                  </a:lnTo>
                  <a:lnTo>
                    <a:pt x="180583" y="242616"/>
                  </a:lnTo>
                  <a:close/>
                </a:path>
                <a:path w="253365" h="342900">
                  <a:moveTo>
                    <a:pt x="79472" y="266707"/>
                  </a:moveTo>
                  <a:lnTo>
                    <a:pt x="79658" y="266444"/>
                  </a:lnTo>
                  <a:lnTo>
                    <a:pt x="81358" y="265211"/>
                  </a:lnTo>
                  <a:lnTo>
                    <a:pt x="79472" y="266707"/>
                  </a:lnTo>
                  <a:close/>
                </a:path>
                <a:path w="253365" h="342900">
                  <a:moveTo>
                    <a:pt x="129324" y="293249"/>
                  </a:moveTo>
                  <a:lnTo>
                    <a:pt x="86021" y="289715"/>
                  </a:lnTo>
                  <a:lnTo>
                    <a:pt x="65183" y="278031"/>
                  </a:lnTo>
                  <a:lnTo>
                    <a:pt x="79472" y="266707"/>
                  </a:lnTo>
                  <a:lnTo>
                    <a:pt x="77599" y="269347"/>
                  </a:lnTo>
                  <a:lnTo>
                    <a:pt x="79748" y="272727"/>
                  </a:lnTo>
                  <a:lnTo>
                    <a:pt x="90668" y="275391"/>
                  </a:lnTo>
                  <a:lnTo>
                    <a:pt x="109021" y="277020"/>
                  </a:lnTo>
                  <a:lnTo>
                    <a:pt x="170110" y="277174"/>
                  </a:lnTo>
                  <a:lnTo>
                    <a:pt x="173988" y="279072"/>
                  </a:lnTo>
                  <a:lnTo>
                    <a:pt x="180545" y="281620"/>
                  </a:lnTo>
                  <a:lnTo>
                    <a:pt x="129324" y="293249"/>
                  </a:lnTo>
                  <a:close/>
                </a:path>
                <a:path w="253365" h="342900">
                  <a:moveTo>
                    <a:pt x="170110" y="277174"/>
                  </a:moveTo>
                  <a:lnTo>
                    <a:pt x="125133" y="277174"/>
                  </a:lnTo>
                  <a:lnTo>
                    <a:pt x="141760" y="275683"/>
                  </a:lnTo>
                  <a:lnTo>
                    <a:pt x="161659" y="272377"/>
                  </a:lnTo>
                  <a:lnTo>
                    <a:pt x="167693" y="275992"/>
                  </a:lnTo>
                  <a:lnTo>
                    <a:pt x="170110" y="277174"/>
                  </a:lnTo>
                  <a:close/>
                </a:path>
                <a:path w="253365" h="342900">
                  <a:moveTo>
                    <a:pt x="82977" y="325830"/>
                  </a:moveTo>
                  <a:lnTo>
                    <a:pt x="17172" y="318923"/>
                  </a:lnTo>
                  <a:lnTo>
                    <a:pt x="0" y="309951"/>
                  </a:lnTo>
                  <a:lnTo>
                    <a:pt x="12149" y="298832"/>
                  </a:lnTo>
                  <a:lnTo>
                    <a:pt x="36253" y="291027"/>
                  </a:lnTo>
                  <a:lnTo>
                    <a:pt x="49799" y="291732"/>
                  </a:lnTo>
                  <a:lnTo>
                    <a:pt x="50591" y="291732"/>
                  </a:lnTo>
                  <a:lnTo>
                    <a:pt x="43515" y="293249"/>
                  </a:lnTo>
                  <a:lnTo>
                    <a:pt x="35511" y="295474"/>
                  </a:lnTo>
                  <a:lnTo>
                    <a:pt x="26807" y="299066"/>
                  </a:lnTo>
                  <a:lnTo>
                    <a:pt x="21758" y="303361"/>
                  </a:lnTo>
                  <a:lnTo>
                    <a:pt x="25141" y="307605"/>
                  </a:lnTo>
                  <a:lnTo>
                    <a:pt x="64556" y="315424"/>
                  </a:lnTo>
                  <a:lnTo>
                    <a:pt x="121004" y="317316"/>
                  </a:lnTo>
                  <a:lnTo>
                    <a:pt x="200172" y="317316"/>
                  </a:lnTo>
                  <a:lnTo>
                    <a:pt x="188732" y="320271"/>
                  </a:lnTo>
                  <a:lnTo>
                    <a:pt x="141311" y="325626"/>
                  </a:lnTo>
                  <a:lnTo>
                    <a:pt x="82977" y="325830"/>
                  </a:lnTo>
                  <a:close/>
                </a:path>
                <a:path w="253365" h="342900">
                  <a:moveTo>
                    <a:pt x="54944" y="292000"/>
                  </a:moveTo>
                  <a:lnTo>
                    <a:pt x="49799" y="291732"/>
                  </a:lnTo>
                  <a:lnTo>
                    <a:pt x="50591" y="291732"/>
                  </a:lnTo>
                  <a:lnTo>
                    <a:pt x="54944" y="292000"/>
                  </a:lnTo>
                  <a:close/>
                </a:path>
                <a:path w="253365" h="342900">
                  <a:moveTo>
                    <a:pt x="232580" y="295199"/>
                  </a:moveTo>
                  <a:lnTo>
                    <a:pt x="231288" y="293249"/>
                  </a:lnTo>
                  <a:lnTo>
                    <a:pt x="232282" y="294280"/>
                  </a:lnTo>
                  <a:lnTo>
                    <a:pt x="232580" y="295199"/>
                  </a:lnTo>
                  <a:close/>
                </a:path>
                <a:path w="253365" h="342900">
                  <a:moveTo>
                    <a:pt x="200172" y="317316"/>
                  </a:moveTo>
                  <a:lnTo>
                    <a:pt x="121004" y="317316"/>
                  </a:lnTo>
                  <a:lnTo>
                    <a:pt x="178345" y="314235"/>
                  </a:lnTo>
                  <a:lnTo>
                    <a:pt x="220434" y="307136"/>
                  </a:lnTo>
                  <a:lnTo>
                    <a:pt x="230687" y="302290"/>
                  </a:lnTo>
                  <a:lnTo>
                    <a:pt x="233393" y="297701"/>
                  </a:lnTo>
                  <a:lnTo>
                    <a:pt x="232669" y="295474"/>
                  </a:lnTo>
                  <a:lnTo>
                    <a:pt x="234237" y="297701"/>
                  </a:lnTo>
                  <a:lnTo>
                    <a:pt x="237061" y="301965"/>
                  </a:lnTo>
                  <a:lnTo>
                    <a:pt x="221796" y="311730"/>
                  </a:lnTo>
                  <a:lnTo>
                    <a:pt x="200172" y="317316"/>
                  </a:lnTo>
                  <a:close/>
                </a:path>
                <a:path w="253365" h="342900">
                  <a:moveTo>
                    <a:pt x="250137" y="313203"/>
                  </a:moveTo>
                  <a:lnTo>
                    <a:pt x="252808" y="310418"/>
                  </a:lnTo>
                  <a:lnTo>
                    <a:pt x="251408" y="312283"/>
                  </a:lnTo>
                  <a:lnTo>
                    <a:pt x="250137" y="313203"/>
                  </a:lnTo>
                  <a:close/>
                </a:path>
                <a:path w="253365" h="342900">
                  <a:moveTo>
                    <a:pt x="199362" y="337617"/>
                  </a:moveTo>
                  <a:lnTo>
                    <a:pt x="118327" y="337617"/>
                  </a:lnTo>
                  <a:lnTo>
                    <a:pt x="160541" y="335762"/>
                  </a:lnTo>
                  <a:lnTo>
                    <a:pt x="201775" y="330309"/>
                  </a:lnTo>
                  <a:lnTo>
                    <a:pt x="229470" y="323471"/>
                  </a:lnTo>
                  <a:lnTo>
                    <a:pt x="244822" y="317048"/>
                  </a:lnTo>
                  <a:lnTo>
                    <a:pt x="250137" y="313203"/>
                  </a:lnTo>
                  <a:lnTo>
                    <a:pt x="235748" y="328200"/>
                  </a:lnTo>
                  <a:lnTo>
                    <a:pt x="199362" y="337617"/>
                  </a:lnTo>
                  <a:close/>
                </a:path>
                <a:path w="253365" h="342900">
                  <a:moveTo>
                    <a:pt x="144567" y="342693"/>
                  </a:moveTo>
                  <a:lnTo>
                    <a:pt x="94016" y="341828"/>
                  </a:lnTo>
                  <a:lnTo>
                    <a:pt x="54552" y="336269"/>
                  </a:lnTo>
                  <a:lnTo>
                    <a:pt x="45528" y="332720"/>
                  </a:lnTo>
                  <a:lnTo>
                    <a:pt x="78776" y="336421"/>
                  </a:lnTo>
                  <a:lnTo>
                    <a:pt x="118327" y="337617"/>
                  </a:lnTo>
                  <a:lnTo>
                    <a:pt x="199362" y="337617"/>
                  </a:lnTo>
                  <a:lnTo>
                    <a:pt x="195739" y="338555"/>
                  </a:lnTo>
                  <a:lnTo>
                    <a:pt x="144567" y="342693"/>
                  </a:lnTo>
                  <a:close/>
                </a:path>
              </a:pathLst>
            </a:custGeom>
            <a:solidFill>
              <a:srgbClr val="EF4444"/>
            </a:solidFill>
          </p:spPr>
          <p:txBody>
            <a:bodyPr wrap="square" lIns="0" tIns="0" rIns="0" bIns="0" rtlCol="0"/>
            <a:lstStyle/>
            <a:p>
              <a:endParaRPr/>
            </a:p>
          </p:txBody>
        </p:sp>
        <p:pic>
          <p:nvPicPr>
            <p:cNvPr id="45" name="object 45"/>
            <p:cNvPicPr/>
            <p:nvPr/>
          </p:nvPicPr>
          <p:blipFill>
            <a:blip r:embed="rId12" cstate="print"/>
            <a:stretch>
              <a:fillRect/>
            </a:stretch>
          </p:blipFill>
          <p:spPr>
            <a:xfrm>
              <a:off x="8582024" y="7113813"/>
              <a:ext cx="247649" cy="247649"/>
            </a:xfrm>
            <a:prstGeom prst="rect">
              <a:avLst/>
            </a:prstGeom>
          </p:spPr>
        </p:pic>
        <p:sp>
          <p:nvSpPr>
            <p:cNvPr id="46" name="object 46"/>
            <p:cNvSpPr/>
            <p:nvPr/>
          </p:nvSpPr>
          <p:spPr>
            <a:xfrm>
              <a:off x="9344024" y="7096124"/>
              <a:ext cx="247650" cy="283210"/>
            </a:xfrm>
            <a:custGeom>
              <a:avLst/>
              <a:gdLst/>
              <a:ahLst/>
              <a:cxnLst/>
              <a:rect l="l" t="t" r="r" b="b"/>
              <a:pathLst>
                <a:path w="247650" h="283209">
                  <a:moveTo>
                    <a:pt x="123824" y="114980"/>
                  </a:moveTo>
                  <a:lnTo>
                    <a:pt x="75629" y="111506"/>
                  </a:lnTo>
                  <a:lnTo>
                    <a:pt x="36269" y="102031"/>
                  </a:lnTo>
                  <a:lnTo>
                    <a:pt x="9731" y="87974"/>
                  </a:lnTo>
                  <a:lnTo>
                    <a:pt x="0" y="70757"/>
                  </a:lnTo>
                  <a:lnTo>
                    <a:pt x="0" y="44223"/>
                  </a:lnTo>
                  <a:lnTo>
                    <a:pt x="9731" y="27005"/>
                  </a:lnTo>
                  <a:lnTo>
                    <a:pt x="36269" y="12949"/>
                  </a:lnTo>
                  <a:lnTo>
                    <a:pt x="75629" y="3473"/>
                  </a:lnTo>
                  <a:lnTo>
                    <a:pt x="123824" y="0"/>
                  </a:lnTo>
                  <a:lnTo>
                    <a:pt x="172020" y="3473"/>
                  </a:lnTo>
                  <a:lnTo>
                    <a:pt x="211380" y="12949"/>
                  </a:lnTo>
                  <a:lnTo>
                    <a:pt x="237918" y="27005"/>
                  </a:lnTo>
                  <a:lnTo>
                    <a:pt x="247649" y="44223"/>
                  </a:lnTo>
                  <a:lnTo>
                    <a:pt x="247649" y="70757"/>
                  </a:lnTo>
                  <a:lnTo>
                    <a:pt x="237918" y="87974"/>
                  </a:lnTo>
                  <a:lnTo>
                    <a:pt x="211380" y="102031"/>
                  </a:lnTo>
                  <a:lnTo>
                    <a:pt x="172020" y="111506"/>
                  </a:lnTo>
                  <a:lnTo>
                    <a:pt x="123824" y="114980"/>
                  </a:lnTo>
                  <a:close/>
                </a:path>
                <a:path w="247650" h="283209">
                  <a:moveTo>
                    <a:pt x="123824" y="203426"/>
                  </a:moveTo>
                  <a:lnTo>
                    <a:pt x="75629" y="199952"/>
                  </a:lnTo>
                  <a:lnTo>
                    <a:pt x="36269" y="190477"/>
                  </a:lnTo>
                  <a:lnTo>
                    <a:pt x="9731" y="176421"/>
                  </a:lnTo>
                  <a:lnTo>
                    <a:pt x="0" y="159203"/>
                  </a:lnTo>
                  <a:lnTo>
                    <a:pt x="0" y="102874"/>
                  </a:lnTo>
                  <a:lnTo>
                    <a:pt x="6558" y="107497"/>
                  </a:lnTo>
                  <a:lnTo>
                    <a:pt x="13886" y="111670"/>
                  </a:lnTo>
                  <a:lnTo>
                    <a:pt x="50364" y="124600"/>
                  </a:lnTo>
                  <a:lnTo>
                    <a:pt x="97659" y="131728"/>
                  </a:lnTo>
                  <a:lnTo>
                    <a:pt x="123824" y="132669"/>
                  </a:lnTo>
                  <a:lnTo>
                    <a:pt x="247649" y="132669"/>
                  </a:lnTo>
                  <a:lnTo>
                    <a:pt x="247649" y="159203"/>
                  </a:lnTo>
                  <a:lnTo>
                    <a:pt x="237918" y="176421"/>
                  </a:lnTo>
                  <a:lnTo>
                    <a:pt x="211380" y="190477"/>
                  </a:lnTo>
                  <a:lnTo>
                    <a:pt x="172020" y="199952"/>
                  </a:lnTo>
                  <a:lnTo>
                    <a:pt x="123824" y="203426"/>
                  </a:lnTo>
                  <a:close/>
                </a:path>
                <a:path w="247650" h="283209">
                  <a:moveTo>
                    <a:pt x="247649" y="132669"/>
                  </a:moveTo>
                  <a:lnTo>
                    <a:pt x="123824" y="132669"/>
                  </a:lnTo>
                  <a:lnTo>
                    <a:pt x="149990" y="131728"/>
                  </a:lnTo>
                  <a:lnTo>
                    <a:pt x="174654" y="128993"/>
                  </a:lnTo>
                  <a:lnTo>
                    <a:pt x="217357" y="118684"/>
                  </a:lnTo>
                  <a:lnTo>
                    <a:pt x="247649" y="102874"/>
                  </a:lnTo>
                  <a:lnTo>
                    <a:pt x="247649" y="132669"/>
                  </a:lnTo>
                  <a:close/>
                </a:path>
                <a:path w="247650" h="283209">
                  <a:moveTo>
                    <a:pt x="123824" y="283028"/>
                  </a:moveTo>
                  <a:lnTo>
                    <a:pt x="75629" y="279554"/>
                  </a:lnTo>
                  <a:lnTo>
                    <a:pt x="36269" y="270079"/>
                  </a:lnTo>
                  <a:lnTo>
                    <a:pt x="9731" y="256023"/>
                  </a:lnTo>
                  <a:lnTo>
                    <a:pt x="0" y="238805"/>
                  </a:lnTo>
                  <a:lnTo>
                    <a:pt x="0" y="191320"/>
                  </a:lnTo>
                  <a:lnTo>
                    <a:pt x="6558" y="195944"/>
                  </a:lnTo>
                  <a:lnTo>
                    <a:pt x="13886" y="200116"/>
                  </a:lnTo>
                  <a:lnTo>
                    <a:pt x="50364" y="213047"/>
                  </a:lnTo>
                  <a:lnTo>
                    <a:pt x="97659" y="220174"/>
                  </a:lnTo>
                  <a:lnTo>
                    <a:pt x="123824" y="221116"/>
                  </a:lnTo>
                  <a:lnTo>
                    <a:pt x="247649" y="221116"/>
                  </a:lnTo>
                  <a:lnTo>
                    <a:pt x="247649" y="238805"/>
                  </a:lnTo>
                  <a:lnTo>
                    <a:pt x="237918" y="256023"/>
                  </a:lnTo>
                  <a:lnTo>
                    <a:pt x="211380" y="270079"/>
                  </a:lnTo>
                  <a:lnTo>
                    <a:pt x="172020" y="279554"/>
                  </a:lnTo>
                  <a:lnTo>
                    <a:pt x="123824" y="283028"/>
                  </a:lnTo>
                  <a:close/>
                </a:path>
                <a:path w="247650" h="283209">
                  <a:moveTo>
                    <a:pt x="247649" y="221116"/>
                  </a:moveTo>
                  <a:lnTo>
                    <a:pt x="123824" y="221116"/>
                  </a:lnTo>
                  <a:lnTo>
                    <a:pt x="149990" y="220174"/>
                  </a:lnTo>
                  <a:lnTo>
                    <a:pt x="174654" y="217440"/>
                  </a:lnTo>
                  <a:lnTo>
                    <a:pt x="217357" y="207130"/>
                  </a:lnTo>
                  <a:lnTo>
                    <a:pt x="247649" y="191320"/>
                  </a:lnTo>
                  <a:lnTo>
                    <a:pt x="247649" y="221116"/>
                  </a:lnTo>
                  <a:close/>
                </a:path>
              </a:pathLst>
            </a:custGeom>
            <a:solidFill>
              <a:srgbClr val="000000"/>
            </a:solidFill>
          </p:spPr>
          <p:txBody>
            <a:bodyPr wrap="square" lIns="0" tIns="0" rIns="0" bIns="0" rtlCol="0"/>
            <a:lstStyle/>
            <a:p>
              <a:endParaRPr/>
            </a:p>
          </p:txBody>
        </p:sp>
        <p:pic>
          <p:nvPicPr>
            <p:cNvPr id="47" name="object 47"/>
            <p:cNvPicPr/>
            <p:nvPr/>
          </p:nvPicPr>
          <p:blipFill>
            <a:blip r:embed="rId13" cstate="print"/>
            <a:stretch>
              <a:fillRect/>
            </a:stretch>
          </p:blipFill>
          <p:spPr>
            <a:xfrm>
              <a:off x="10105983" y="7113772"/>
              <a:ext cx="247677" cy="247732"/>
            </a:xfrm>
            <a:prstGeom prst="rect">
              <a:avLst/>
            </a:prstGeom>
          </p:spPr>
        </p:pic>
      </p:grpSp>
      <p:sp>
        <p:nvSpPr>
          <p:cNvPr id="48" name="object 48"/>
          <p:cNvSpPr txBox="1"/>
          <p:nvPr/>
        </p:nvSpPr>
        <p:spPr>
          <a:xfrm>
            <a:off x="6592570" y="783910"/>
            <a:ext cx="1659889" cy="276860"/>
          </a:xfrm>
          <a:prstGeom prst="rect">
            <a:avLst/>
          </a:prstGeom>
        </p:spPr>
        <p:txBody>
          <a:bodyPr vert="horz" wrap="square" lIns="0" tIns="12065" rIns="0" bIns="0" rtlCol="0">
            <a:spAutoFit/>
          </a:bodyPr>
          <a:lstStyle/>
          <a:p>
            <a:pPr marL="12700">
              <a:lnSpc>
                <a:spcPct val="100000"/>
              </a:lnSpc>
              <a:spcBef>
                <a:spcPts val="95"/>
              </a:spcBef>
            </a:pPr>
            <a:r>
              <a:rPr sz="1650" b="1" spc="-105" dirty="0">
                <a:solidFill>
                  <a:srgbClr val="055E45"/>
                </a:solidFill>
                <a:latin typeface="Roboto"/>
                <a:cs typeface="Roboto"/>
              </a:rPr>
              <a:t>Key</a:t>
            </a:r>
            <a:r>
              <a:rPr sz="1650" b="1" spc="-55" dirty="0">
                <a:solidFill>
                  <a:srgbClr val="055E45"/>
                </a:solidFill>
                <a:latin typeface="Roboto"/>
                <a:cs typeface="Roboto"/>
              </a:rPr>
              <a:t> </a:t>
            </a:r>
            <a:r>
              <a:rPr sz="1650" b="1" spc="-105" dirty="0">
                <a:solidFill>
                  <a:srgbClr val="055E45"/>
                </a:solidFill>
                <a:latin typeface="Roboto"/>
                <a:cs typeface="Roboto"/>
              </a:rPr>
              <a:t>Test</a:t>
            </a:r>
            <a:r>
              <a:rPr sz="1650" b="1" spc="-10" dirty="0">
                <a:solidFill>
                  <a:srgbClr val="055E45"/>
                </a:solidFill>
                <a:latin typeface="Roboto"/>
                <a:cs typeface="Roboto"/>
              </a:rPr>
              <a:t> </a:t>
            </a:r>
            <a:r>
              <a:rPr sz="1650" b="1" spc="-75" dirty="0">
                <a:solidFill>
                  <a:srgbClr val="055E45"/>
                </a:solidFill>
                <a:latin typeface="Roboto"/>
                <a:cs typeface="Roboto"/>
              </a:rPr>
              <a:t>Scenarios</a:t>
            </a:r>
            <a:endParaRPr sz="1650">
              <a:latin typeface="Roboto"/>
              <a:cs typeface="Roboto"/>
            </a:endParaRPr>
          </a:p>
        </p:txBody>
      </p:sp>
      <p:grpSp>
        <p:nvGrpSpPr>
          <p:cNvPr id="49" name="object 49"/>
          <p:cNvGrpSpPr/>
          <p:nvPr/>
        </p:nvGrpSpPr>
        <p:grpSpPr>
          <a:xfrm>
            <a:off x="6452870" y="1348574"/>
            <a:ext cx="323850" cy="876300"/>
            <a:chOff x="6515100" y="2066924"/>
            <a:chExt cx="323850" cy="876300"/>
          </a:xfrm>
        </p:grpSpPr>
        <p:pic>
          <p:nvPicPr>
            <p:cNvPr id="50" name="object 50"/>
            <p:cNvPicPr/>
            <p:nvPr/>
          </p:nvPicPr>
          <p:blipFill>
            <a:blip r:embed="rId14" cstate="print"/>
            <a:stretch>
              <a:fillRect/>
            </a:stretch>
          </p:blipFill>
          <p:spPr>
            <a:xfrm>
              <a:off x="6515100" y="2066924"/>
              <a:ext cx="152399" cy="133349"/>
            </a:xfrm>
            <a:prstGeom prst="rect">
              <a:avLst/>
            </a:prstGeom>
          </p:spPr>
        </p:pic>
        <p:pic>
          <p:nvPicPr>
            <p:cNvPr id="51" name="object 51"/>
            <p:cNvPicPr/>
            <p:nvPr/>
          </p:nvPicPr>
          <p:blipFill>
            <a:blip r:embed="rId15" cstate="print"/>
            <a:stretch>
              <a:fillRect/>
            </a:stretch>
          </p:blipFill>
          <p:spPr>
            <a:xfrm>
              <a:off x="6705599" y="2352674"/>
              <a:ext cx="133349" cy="133349"/>
            </a:xfrm>
            <a:prstGeom prst="rect">
              <a:avLst/>
            </a:prstGeom>
          </p:spPr>
        </p:pic>
        <p:pic>
          <p:nvPicPr>
            <p:cNvPr id="52" name="object 52"/>
            <p:cNvPicPr/>
            <p:nvPr/>
          </p:nvPicPr>
          <p:blipFill>
            <a:blip r:embed="rId15" cstate="print"/>
            <a:stretch>
              <a:fillRect/>
            </a:stretch>
          </p:blipFill>
          <p:spPr>
            <a:xfrm>
              <a:off x="6705599" y="2581274"/>
              <a:ext cx="133349" cy="133349"/>
            </a:xfrm>
            <a:prstGeom prst="rect">
              <a:avLst/>
            </a:prstGeom>
          </p:spPr>
        </p:pic>
        <p:pic>
          <p:nvPicPr>
            <p:cNvPr id="53" name="object 53"/>
            <p:cNvPicPr/>
            <p:nvPr/>
          </p:nvPicPr>
          <p:blipFill>
            <a:blip r:embed="rId15" cstate="print"/>
            <a:stretch>
              <a:fillRect/>
            </a:stretch>
          </p:blipFill>
          <p:spPr>
            <a:xfrm>
              <a:off x="6705599" y="2809874"/>
              <a:ext cx="133349" cy="133349"/>
            </a:xfrm>
            <a:prstGeom prst="rect">
              <a:avLst/>
            </a:prstGeom>
          </p:spPr>
        </p:pic>
      </p:grpSp>
      <p:sp>
        <p:nvSpPr>
          <p:cNvPr id="54" name="object 54"/>
          <p:cNvSpPr txBox="1"/>
          <p:nvPr/>
        </p:nvSpPr>
        <p:spPr>
          <a:xfrm>
            <a:off x="6668770" y="1280629"/>
            <a:ext cx="407034" cy="229235"/>
          </a:xfrm>
          <a:prstGeom prst="rect">
            <a:avLst/>
          </a:prstGeom>
        </p:spPr>
        <p:txBody>
          <a:bodyPr vert="horz" wrap="square" lIns="0" tIns="17145" rIns="0" bIns="0" rtlCol="0">
            <a:spAutoFit/>
          </a:bodyPr>
          <a:lstStyle/>
          <a:p>
            <a:pPr marL="12700">
              <a:lnSpc>
                <a:spcPct val="100000"/>
              </a:lnSpc>
              <a:spcBef>
                <a:spcPts val="135"/>
              </a:spcBef>
            </a:pPr>
            <a:r>
              <a:rPr sz="1300" b="1" spc="-45" dirty="0">
                <a:solidFill>
                  <a:srgbClr val="047857"/>
                </a:solidFill>
                <a:latin typeface="Roboto"/>
                <a:cs typeface="Roboto"/>
              </a:rPr>
              <a:t>Login</a:t>
            </a:r>
            <a:endParaRPr sz="1300">
              <a:latin typeface="Roboto"/>
              <a:cs typeface="Roboto"/>
            </a:endParaRPr>
          </a:p>
        </p:txBody>
      </p:sp>
      <p:sp>
        <p:nvSpPr>
          <p:cNvPr id="55" name="object 55"/>
          <p:cNvSpPr txBox="1"/>
          <p:nvPr/>
        </p:nvSpPr>
        <p:spPr>
          <a:xfrm>
            <a:off x="6764020" y="1536995"/>
            <a:ext cx="2661920" cy="711200"/>
          </a:xfrm>
          <a:prstGeom prst="rect">
            <a:avLst/>
          </a:prstGeom>
        </p:spPr>
        <p:txBody>
          <a:bodyPr vert="horz" wrap="square" lIns="0" tIns="12065" rIns="0" bIns="0" rtlCol="0">
            <a:spAutoFit/>
          </a:bodyPr>
          <a:lstStyle/>
          <a:p>
            <a:pPr marL="12700" marR="5080">
              <a:lnSpc>
                <a:spcPct val="130400"/>
              </a:lnSpc>
              <a:spcBef>
                <a:spcPts val="95"/>
              </a:spcBef>
            </a:pPr>
            <a:r>
              <a:rPr sz="1150" spc="-50" dirty="0">
                <a:latin typeface="Roboto"/>
                <a:cs typeface="Roboto"/>
              </a:rPr>
              <a:t>Successful</a:t>
            </a:r>
            <a:r>
              <a:rPr sz="1150" spc="-15" dirty="0">
                <a:latin typeface="Roboto"/>
                <a:cs typeface="Roboto"/>
              </a:rPr>
              <a:t> </a:t>
            </a:r>
            <a:r>
              <a:rPr sz="1150" spc="-40" dirty="0">
                <a:latin typeface="Roboto"/>
                <a:cs typeface="Roboto"/>
              </a:rPr>
              <a:t>login</a:t>
            </a:r>
            <a:r>
              <a:rPr sz="1150" spc="-15" dirty="0">
                <a:latin typeface="Roboto"/>
                <a:cs typeface="Roboto"/>
              </a:rPr>
              <a:t> </a:t>
            </a:r>
            <a:r>
              <a:rPr sz="1150" spc="-50" dirty="0">
                <a:latin typeface="Roboto"/>
                <a:cs typeface="Roboto"/>
              </a:rPr>
              <a:t>with</a:t>
            </a:r>
            <a:r>
              <a:rPr sz="1150" spc="-15" dirty="0">
                <a:latin typeface="Roboto"/>
                <a:cs typeface="Roboto"/>
              </a:rPr>
              <a:t> </a:t>
            </a:r>
            <a:r>
              <a:rPr sz="1150" spc="-50" dirty="0">
                <a:latin typeface="Roboto"/>
                <a:cs typeface="Roboto"/>
              </a:rPr>
              <a:t>valid</a:t>
            </a:r>
            <a:r>
              <a:rPr sz="1150" spc="-15" dirty="0">
                <a:latin typeface="Roboto"/>
                <a:cs typeface="Roboto"/>
              </a:rPr>
              <a:t> </a:t>
            </a:r>
            <a:r>
              <a:rPr sz="1150" spc="-10" dirty="0">
                <a:latin typeface="Roboto"/>
                <a:cs typeface="Roboto"/>
              </a:rPr>
              <a:t>credentials </a:t>
            </a:r>
            <a:r>
              <a:rPr sz="1150" spc="-55" dirty="0">
                <a:latin typeface="Roboto"/>
                <a:cs typeface="Roboto"/>
              </a:rPr>
              <a:t>Failed</a:t>
            </a:r>
            <a:r>
              <a:rPr sz="1150" dirty="0">
                <a:latin typeface="Roboto"/>
                <a:cs typeface="Roboto"/>
              </a:rPr>
              <a:t> </a:t>
            </a:r>
            <a:r>
              <a:rPr sz="1150" spc="-40" dirty="0">
                <a:latin typeface="Roboto"/>
                <a:cs typeface="Roboto"/>
              </a:rPr>
              <a:t>login</a:t>
            </a:r>
            <a:r>
              <a:rPr sz="1150" spc="5" dirty="0">
                <a:latin typeface="Roboto"/>
                <a:cs typeface="Roboto"/>
              </a:rPr>
              <a:t> </a:t>
            </a:r>
            <a:r>
              <a:rPr sz="1150" spc="-50" dirty="0">
                <a:latin typeface="Roboto"/>
                <a:cs typeface="Roboto"/>
              </a:rPr>
              <a:t>with</a:t>
            </a:r>
            <a:r>
              <a:rPr sz="1150" spc="5" dirty="0">
                <a:latin typeface="Roboto"/>
                <a:cs typeface="Roboto"/>
              </a:rPr>
              <a:t> </a:t>
            </a:r>
            <a:r>
              <a:rPr sz="1150" spc="-50" dirty="0">
                <a:latin typeface="Roboto"/>
                <a:cs typeface="Roboto"/>
              </a:rPr>
              <a:t>invalid</a:t>
            </a:r>
            <a:r>
              <a:rPr sz="1150" dirty="0">
                <a:latin typeface="Roboto"/>
                <a:cs typeface="Roboto"/>
              </a:rPr>
              <a:t> </a:t>
            </a:r>
            <a:r>
              <a:rPr sz="1150" spc="-65" dirty="0">
                <a:latin typeface="Roboto"/>
                <a:cs typeface="Roboto"/>
              </a:rPr>
              <a:t>username/password </a:t>
            </a:r>
            <a:r>
              <a:rPr sz="1150" spc="-55" dirty="0">
                <a:latin typeface="Roboto"/>
                <a:cs typeface="Roboto"/>
              </a:rPr>
              <a:t>Login</a:t>
            </a:r>
            <a:r>
              <a:rPr sz="1150" spc="5" dirty="0">
                <a:latin typeface="Roboto"/>
                <a:cs typeface="Roboto"/>
              </a:rPr>
              <a:t> </a:t>
            </a:r>
            <a:r>
              <a:rPr sz="1150" spc="-50" dirty="0">
                <a:latin typeface="Roboto"/>
                <a:cs typeface="Roboto"/>
              </a:rPr>
              <a:t>with</a:t>
            </a:r>
            <a:r>
              <a:rPr sz="1150" spc="5" dirty="0">
                <a:latin typeface="Roboto"/>
                <a:cs typeface="Roboto"/>
              </a:rPr>
              <a:t> </a:t>
            </a:r>
            <a:r>
              <a:rPr sz="1150" spc="-70" dirty="0">
                <a:latin typeface="Roboto"/>
                <a:cs typeface="Roboto"/>
              </a:rPr>
              <a:t>empty</a:t>
            </a:r>
            <a:r>
              <a:rPr sz="1150" spc="5" dirty="0">
                <a:latin typeface="Roboto"/>
                <a:cs typeface="Roboto"/>
              </a:rPr>
              <a:t> </a:t>
            </a:r>
            <a:r>
              <a:rPr sz="1150" spc="-10" dirty="0">
                <a:latin typeface="Roboto"/>
                <a:cs typeface="Roboto"/>
              </a:rPr>
              <a:t>fields</a:t>
            </a:r>
            <a:endParaRPr sz="1150">
              <a:latin typeface="Roboto"/>
              <a:cs typeface="Roboto"/>
            </a:endParaRPr>
          </a:p>
        </p:txBody>
      </p:sp>
      <p:grpSp>
        <p:nvGrpSpPr>
          <p:cNvPr id="56" name="object 56"/>
          <p:cNvGrpSpPr/>
          <p:nvPr/>
        </p:nvGrpSpPr>
        <p:grpSpPr>
          <a:xfrm>
            <a:off x="6452870" y="2643974"/>
            <a:ext cx="2819400" cy="647700"/>
            <a:chOff x="6515100" y="3362324"/>
            <a:chExt cx="2819400" cy="647700"/>
          </a:xfrm>
        </p:grpSpPr>
        <p:pic>
          <p:nvPicPr>
            <p:cNvPr id="57" name="object 57"/>
            <p:cNvPicPr/>
            <p:nvPr/>
          </p:nvPicPr>
          <p:blipFill>
            <a:blip r:embed="rId16" cstate="print"/>
            <a:stretch>
              <a:fillRect/>
            </a:stretch>
          </p:blipFill>
          <p:spPr>
            <a:xfrm>
              <a:off x="6515100" y="3362324"/>
              <a:ext cx="152399" cy="133349"/>
            </a:xfrm>
            <a:prstGeom prst="rect">
              <a:avLst/>
            </a:prstGeom>
          </p:spPr>
        </p:pic>
        <p:pic>
          <p:nvPicPr>
            <p:cNvPr id="58" name="object 58"/>
            <p:cNvPicPr/>
            <p:nvPr/>
          </p:nvPicPr>
          <p:blipFill>
            <a:blip r:embed="rId17" cstate="print"/>
            <a:stretch>
              <a:fillRect/>
            </a:stretch>
          </p:blipFill>
          <p:spPr>
            <a:xfrm>
              <a:off x="6705599" y="3648074"/>
              <a:ext cx="133349" cy="133349"/>
            </a:xfrm>
            <a:prstGeom prst="rect">
              <a:avLst/>
            </a:prstGeom>
          </p:spPr>
        </p:pic>
        <p:pic>
          <p:nvPicPr>
            <p:cNvPr id="59" name="object 59"/>
            <p:cNvPicPr/>
            <p:nvPr/>
          </p:nvPicPr>
          <p:blipFill>
            <a:blip r:embed="rId17" cstate="print"/>
            <a:stretch>
              <a:fillRect/>
            </a:stretch>
          </p:blipFill>
          <p:spPr>
            <a:xfrm>
              <a:off x="9201149" y="3648074"/>
              <a:ext cx="133349" cy="133349"/>
            </a:xfrm>
            <a:prstGeom prst="rect">
              <a:avLst/>
            </a:prstGeom>
          </p:spPr>
        </p:pic>
        <p:pic>
          <p:nvPicPr>
            <p:cNvPr id="60" name="object 60"/>
            <p:cNvPicPr/>
            <p:nvPr/>
          </p:nvPicPr>
          <p:blipFill>
            <a:blip r:embed="rId17" cstate="print"/>
            <a:stretch>
              <a:fillRect/>
            </a:stretch>
          </p:blipFill>
          <p:spPr>
            <a:xfrm>
              <a:off x="6705599" y="3876674"/>
              <a:ext cx="133349" cy="133349"/>
            </a:xfrm>
            <a:prstGeom prst="rect">
              <a:avLst/>
            </a:prstGeom>
          </p:spPr>
        </p:pic>
      </p:grpSp>
      <p:sp>
        <p:nvSpPr>
          <p:cNvPr id="61" name="object 61"/>
          <p:cNvSpPr txBox="1"/>
          <p:nvPr/>
        </p:nvSpPr>
        <p:spPr>
          <a:xfrm>
            <a:off x="6668770" y="2576029"/>
            <a:ext cx="2018030" cy="229235"/>
          </a:xfrm>
          <a:prstGeom prst="rect">
            <a:avLst/>
          </a:prstGeom>
        </p:spPr>
        <p:txBody>
          <a:bodyPr vert="horz" wrap="square" lIns="0" tIns="17145" rIns="0" bIns="0" rtlCol="0">
            <a:spAutoFit/>
          </a:bodyPr>
          <a:lstStyle/>
          <a:p>
            <a:pPr marL="12700">
              <a:lnSpc>
                <a:spcPct val="100000"/>
              </a:lnSpc>
              <a:spcBef>
                <a:spcPts val="135"/>
              </a:spcBef>
            </a:pPr>
            <a:r>
              <a:rPr sz="1300" b="1" spc="-60" dirty="0">
                <a:solidFill>
                  <a:srgbClr val="047857"/>
                </a:solidFill>
                <a:latin typeface="Roboto"/>
                <a:cs typeface="Roboto"/>
              </a:rPr>
              <a:t>Dashboard</a:t>
            </a:r>
            <a:r>
              <a:rPr sz="1300" b="1" spc="-5" dirty="0">
                <a:solidFill>
                  <a:srgbClr val="047857"/>
                </a:solidFill>
                <a:latin typeface="Roboto"/>
                <a:cs typeface="Roboto"/>
              </a:rPr>
              <a:t> </a:t>
            </a:r>
            <a:r>
              <a:rPr sz="1300" b="1" spc="-70" dirty="0">
                <a:solidFill>
                  <a:srgbClr val="047857"/>
                </a:solidFill>
                <a:latin typeface="Roboto"/>
                <a:cs typeface="Roboto"/>
              </a:rPr>
              <a:t>&amp;</a:t>
            </a:r>
            <a:r>
              <a:rPr sz="1300" b="1" spc="-5" dirty="0">
                <a:solidFill>
                  <a:srgbClr val="047857"/>
                </a:solidFill>
                <a:latin typeface="Roboto"/>
                <a:cs typeface="Roboto"/>
              </a:rPr>
              <a:t> </a:t>
            </a:r>
            <a:r>
              <a:rPr sz="1300" b="1" spc="-65" dirty="0">
                <a:solidFill>
                  <a:srgbClr val="047857"/>
                </a:solidFill>
                <a:latin typeface="Roboto"/>
                <a:cs typeface="Roboto"/>
              </a:rPr>
              <a:t>Product</a:t>
            </a:r>
            <a:r>
              <a:rPr sz="1300" b="1" spc="-5" dirty="0">
                <a:solidFill>
                  <a:srgbClr val="047857"/>
                </a:solidFill>
                <a:latin typeface="Roboto"/>
                <a:cs typeface="Roboto"/>
              </a:rPr>
              <a:t> </a:t>
            </a:r>
            <a:r>
              <a:rPr sz="1300" b="1" spc="-45" dirty="0">
                <a:solidFill>
                  <a:srgbClr val="047857"/>
                </a:solidFill>
                <a:latin typeface="Roboto"/>
                <a:cs typeface="Roboto"/>
              </a:rPr>
              <a:t>Display</a:t>
            </a:r>
            <a:endParaRPr sz="1300">
              <a:latin typeface="Roboto"/>
              <a:cs typeface="Roboto"/>
            </a:endParaRPr>
          </a:p>
        </p:txBody>
      </p:sp>
      <p:sp>
        <p:nvSpPr>
          <p:cNvPr id="62" name="object 62"/>
          <p:cNvSpPr txBox="1"/>
          <p:nvPr/>
        </p:nvSpPr>
        <p:spPr>
          <a:xfrm>
            <a:off x="6832587" y="2882841"/>
            <a:ext cx="1598930" cy="482600"/>
          </a:xfrm>
          <a:prstGeom prst="rect">
            <a:avLst/>
          </a:prstGeom>
        </p:spPr>
        <p:txBody>
          <a:bodyPr vert="horz" wrap="square" lIns="0" tIns="12065" rIns="0" bIns="0" rtlCol="0">
            <a:spAutoFit/>
          </a:bodyPr>
          <a:lstStyle/>
          <a:p>
            <a:pPr marL="12700" marR="5080">
              <a:lnSpc>
                <a:spcPct val="130400"/>
              </a:lnSpc>
              <a:spcBef>
                <a:spcPts val="95"/>
              </a:spcBef>
            </a:pPr>
            <a:r>
              <a:rPr sz="1150" spc="-55" dirty="0">
                <a:latin typeface="Roboto"/>
                <a:cs typeface="Roboto"/>
              </a:rPr>
              <a:t>Products</a:t>
            </a:r>
            <a:r>
              <a:rPr sz="1150" dirty="0">
                <a:latin typeface="Roboto"/>
                <a:cs typeface="Roboto"/>
              </a:rPr>
              <a:t> </a:t>
            </a:r>
            <a:r>
              <a:rPr sz="1150" spc="-55" dirty="0">
                <a:latin typeface="Roboto"/>
                <a:cs typeface="Roboto"/>
              </a:rPr>
              <a:t>load</a:t>
            </a:r>
            <a:r>
              <a:rPr sz="1150" spc="5" dirty="0">
                <a:latin typeface="Roboto"/>
                <a:cs typeface="Roboto"/>
              </a:rPr>
              <a:t> </a:t>
            </a:r>
            <a:r>
              <a:rPr sz="1150" spc="-10" dirty="0">
                <a:latin typeface="Roboto"/>
                <a:cs typeface="Roboto"/>
              </a:rPr>
              <a:t>correctly </a:t>
            </a:r>
            <a:r>
              <a:rPr sz="1150" spc="-55" dirty="0">
                <a:latin typeface="Roboto"/>
                <a:cs typeface="Roboto"/>
              </a:rPr>
              <a:t>Category</a:t>
            </a:r>
            <a:r>
              <a:rPr sz="1150" spc="-10" dirty="0">
                <a:latin typeface="Roboto"/>
                <a:cs typeface="Roboto"/>
              </a:rPr>
              <a:t> </a:t>
            </a:r>
            <a:r>
              <a:rPr sz="1150" spc="-50" dirty="0">
                <a:latin typeface="Roboto"/>
                <a:cs typeface="Roboto"/>
              </a:rPr>
              <a:t>navigation</a:t>
            </a:r>
            <a:r>
              <a:rPr sz="1150" spc="-10" dirty="0">
                <a:latin typeface="Roboto"/>
                <a:cs typeface="Roboto"/>
              </a:rPr>
              <a:t> </a:t>
            </a:r>
            <a:r>
              <a:rPr sz="1150" spc="-60" dirty="0">
                <a:latin typeface="Roboto"/>
                <a:cs typeface="Roboto"/>
              </a:rPr>
              <a:t>works</a:t>
            </a:r>
            <a:endParaRPr sz="1150" dirty="0">
              <a:latin typeface="Roboto"/>
              <a:cs typeface="Roboto"/>
            </a:endParaRPr>
          </a:p>
        </p:txBody>
      </p:sp>
      <p:pic>
        <p:nvPicPr>
          <p:cNvPr id="63" name="object 63"/>
          <p:cNvPicPr/>
          <p:nvPr/>
        </p:nvPicPr>
        <p:blipFill>
          <a:blip r:embed="rId17" cstate="print"/>
          <a:stretch>
            <a:fillRect/>
          </a:stretch>
        </p:blipFill>
        <p:spPr>
          <a:xfrm>
            <a:off x="9138920" y="3158324"/>
            <a:ext cx="133349" cy="133349"/>
          </a:xfrm>
          <a:prstGeom prst="rect">
            <a:avLst/>
          </a:prstGeom>
        </p:spPr>
      </p:pic>
      <p:sp>
        <p:nvSpPr>
          <p:cNvPr id="64" name="object 64"/>
          <p:cNvSpPr txBox="1"/>
          <p:nvPr/>
        </p:nvSpPr>
        <p:spPr>
          <a:xfrm>
            <a:off x="9326226" y="2842729"/>
            <a:ext cx="1558925" cy="482600"/>
          </a:xfrm>
          <a:prstGeom prst="rect">
            <a:avLst/>
          </a:prstGeom>
        </p:spPr>
        <p:txBody>
          <a:bodyPr vert="horz" wrap="square" lIns="0" tIns="12065" rIns="0" bIns="0" rtlCol="0">
            <a:spAutoFit/>
          </a:bodyPr>
          <a:lstStyle/>
          <a:p>
            <a:pPr marL="12700" marR="5080">
              <a:lnSpc>
                <a:spcPct val="130400"/>
              </a:lnSpc>
              <a:spcBef>
                <a:spcPts val="95"/>
              </a:spcBef>
            </a:pPr>
            <a:r>
              <a:rPr sz="1150" spc="-55" dirty="0">
                <a:latin typeface="Roboto"/>
                <a:cs typeface="Roboto"/>
              </a:rPr>
              <a:t>Featured</a:t>
            </a:r>
            <a:r>
              <a:rPr sz="1150" spc="15" dirty="0">
                <a:latin typeface="Roboto"/>
                <a:cs typeface="Roboto"/>
              </a:rPr>
              <a:t> </a:t>
            </a:r>
            <a:r>
              <a:rPr sz="1150" spc="-60" dirty="0">
                <a:latin typeface="Roboto"/>
                <a:cs typeface="Roboto"/>
              </a:rPr>
              <a:t>products</a:t>
            </a:r>
            <a:r>
              <a:rPr sz="1150" spc="20" dirty="0">
                <a:latin typeface="Roboto"/>
                <a:cs typeface="Roboto"/>
              </a:rPr>
              <a:t> </a:t>
            </a:r>
            <a:r>
              <a:rPr sz="1150" spc="-55" dirty="0">
                <a:latin typeface="Roboto"/>
                <a:cs typeface="Roboto"/>
              </a:rPr>
              <a:t>display </a:t>
            </a:r>
            <a:r>
              <a:rPr sz="1150" spc="-65" dirty="0">
                <a:latin typeface="Roboto"/>
                <a:cs typeface="Roboto"/>
              </a:rPr>
              <a:t>Search</a:t>
            </a:r>
            <a:r>
              <a:rPr sz="1150" spc="25" dirty="0">
                <a:latin typeface="Roboto"/>
                <a:cs typeface="Roboto"/>
              </a:rPr>
              <a:t> </a:t>
            </a:r>
            <a:r>
              <a:rPr sz="1150" spc="-10" dirty="0">
                <a:latin typeface="Roboto"/>
                <a:cs typeface="Roboto"/>
              </a:rPr>
              <a:t>functionality</a:t>
            </a:r>
            <a:endParaRPr sz="1150" dirty="0">
              <a:latin typeface="Roboto"/>
              <a:cs typeface="Roboto"/>
            </a:endParaRPr>
          </a:p>
        </p:txBody>
      </p:sp>
      <p:grpSp>
        <p:nvGrpSpPr>
          <p:cNvPr id="65" name="object 65"/>
          <p:cNvGrpSpPr/>
          <p:nvPr/>
        </p:nvGrpSpPr>
        <p:grpSpPr>
          <a:xfrm>
            <a:off x="6338568" y="3548849"/>
            <a:ext cx="2628900" cy="1257300"/>
            <a:chOff x="6400798" y="4267199"/>
            <a:chExt cx="2628900" cy="1257300"/>
          </a:xfrm>
        </p:grpSpPr>
        <p:sp>
          <p:nvSpPr>
            <p:cNvPr id="66" name="object 66"/>
            <p:cNvSpPr/>
            <p:nvPr/>
          </p:nvSpPr>
          <p:spPr>
            <a:xfrm>
              <a:off x="6400798" y="4267199"/>
              <a:ext cx="2628900" cy="1257300"/>
            </a:xfrm>
            <a:custGeom>
              <a:avLst/>
              <a:gdLst/>
              <a:ahLst/>
              <a:cxnLst/>
              <a:rect l="l" t="t" r="r" b="b"/>
              <a:pathLst>
                <a:path w="2628900" h="1257300">
                  <a:moveTo>
                    <a:pt x="2557702" y="1257299"/>
                  </a:moveTo>
                  <a:lnTo>
                    <a:pt x="71197" y="1257299"/>
                  </a:lnTo>
                  <a:lnTo>
                    <a:pt x="66241" y="1256811"/>
                  </a:lnTo>
                  <a:lnTo>
                    <a:pt x="29705" y="1241677"/>
                  </a:lnTo>
                  <a:lnTo>
                    <a:pt x="3885" y="1205636"/>
                  </a:lnTo>
                  <a:lnTo>
                    <a:pt x="0" y="1186103"/>
                  </a:lnTo>
                  <a:lnTo>
                    <a:pt x="0" y="1181099"/>
                  </a:lnTo>
                  <a:lnTo>
                    <a:pt x="0" y="71196"/>
                  </a:lnTo>
                  <a:lnTo>
                    <a:pt x="15621" y="29704"/>
                  </a:lnTo>
                  <a:lnTo>
                    <a:pt x="51661" y="3885"/>
                  </a:lnTo>
                  <a:lnTo>
                    <a:pt x="71197" y="0"/>
                  </a:lnTo>
                  <a:lnTo>
                    <a:pt x="2557702" y="0"/>
                  </a:lnTo>
                  <a:lnTo>
                    <a:pt x="2599193" y="15621"/>
                  </a:lnTo>
                  <a:lnTo>
                    <a:pt x="2625012" y="51661"/>
                  </a:lnTo>
                  <a:lnTo>
                    <a:pt x="2628899" y="71196"/>
                  </a:lnTo>
                  <a:lnTo>
                    <a:pt x="2628899" y="1186103"/>
                  </a:lnTo>
                  <a:lnTo>
                    <a:pt x="2613276" y="1227592"/>
                  </a:lnTo>
                  <a:lnTo>
                    <a:pt x="2577237" y="1253413"/>
                  </a:lnTo>
                  <a:lnTo>
                    <a:pt x="2562657" y="1256811"/>
                  </a:lnTo>
                  <a:lnTo>
                    <a:pt x="2557702" y="1257299"/>
                  </a:lnTo>
                  <a:close/>
                </a:path>
              </a:pathLst>
            </a:custGeom>
            <a:solidFill>
              <a:srgbClr val="FFFFFF"/>
            </a:solidFill>
          </p:spPr>
          <p:txBody>
            <a:bodyPr wrap="square" lIns="0" tIns="0" rIns="0" bIns="0" rtlCol="0"/>
            <a:lstStyle/>
            <a:p>
              <a:endParaRPr/>
            </a:p>
          </p:txBody>
        </p:sp>
        <p:pic>
          <p:nvPicPr>
            <p:cNvPr id="67" name="object 67"/>
            <p:cNvPicPr/>
            <p:nvPr/>
          </p:nvPicPr>
          <p:blipFill>
            <a:blip r:embed="rId18" cstate="print"/>
            <a:stretch>
              <a:fillRect/>
            </a:stretch>
          </p:blipFill>
          <p:spPr>
            <a:xfrm>
              <a:off x="6515099" y="4419599"/>
              <a:ext cx="171628" cy="152399"/>
            </a:xfrm>
            <a:prstGeom prst="rect">
              <a:avLst/>
            </a:prstGeom>
          </p:spPr>
        </p:pic>
      </p:grpSp>
      <p:sp>
        <p:nvSpPr>
          <p:cNvPr id="68" name="object 68"/>
          <p:cNvSpPr txBox="1"/>
          <p:nvPr/>
        </p:nvSpPr>
        <p:spPr>
          <a:xfrm>
            <a:off x="6687820" y="3642829"/>
            <a:ext cx="1005205" cy="229235"/>
          </a:xfrm>
          <a:prstGeom prst="rect">
            <a:avLst/>
          </a:prstGeom>
        </p:spPr>
        <p:txBody>
          <a:bodyPr vert="horz" wrap="square" lIns="0" tIns="17145" rIns="0" bIns="0" rtlCol="0">
            <a:spAutoFit/>
          </a:bodyPr>
          <a:lstStyle/>
          <a:p>
            <a:pPr marL="12700">
              <a:lnSpc>
                <a:spcPct val="100000"/>
              </a:lnSpc>
              <a:spcBef>
                <a:spcPts val="135"/>
              </a:spcBef>
            </a:pPr>
            <a:r>
              <a:rPr sz="1300" b="1" spc="-60" dirty="0">
                <a:solidFill>
                  <a:srgbClr val="047857"/>
                </a:solidFill>
                <a:latin typeface="Roboto"/>
                <a:cs typeface="Roboto"/>
              </a:rPr>
              <a:t>Shopping</a:t>
            </a:r>
            <a:r>
              <a:rPr sz="1300" b="1" spc="-5" dirty="0">
                <a:solidFill>
                  <a:srgbClr val="047857"/>
                </a:solidFill>
                <a:latin typeface="Roboto"/>
                <a:cs typeface="Roboto"/>
              </a:rPr>
              <a:t> </a:t>
            </a:r>
            <a:r>
              <a:rPr sz="1300" b="1" spc="-30" dirty="0">
                <a:solidFill>
                  <a:srgbClr val="047857"/>
                </a:solidFill>
                <a:latin typeface="Roboto"/>
                <a:cs typeface="Roboto"/>
              </a:rPr>
              <a:t>Cart</a:t>
            </a:r>
            <a:endParaRPr sz="1300">
              <a:latin typeface="Roboto"/>
              <a:cs typeface="Roboto"/>
            </a:endParaRPr>
          </a:p>
        </p:txBody>
      </p:sp>
      <p:grpSp>
        <p:nvGrpSpPr>
          <p:cNvPr id="69" name="object 69"/>
          <p:cNvGrpSpPr/>
          <p:nvPr/>
        </p:nvGrpSpPr>
        <p:grpSpPr>
          <a:xfrm>
            <a:off x="6567170" y="3986999"/>
            <a:ext cx="114300" cy="685800"/>
            <a:chOff x="6629400" y="4705349"/>
            <a:chExt cx="114300" cy="685800"/>
          </a:xfrm>
        </p:grpSpPr>
        <p:pic>
          <p:nvPicPr>
            <p:cNvPr id="70" name="object 70"/>
            <p:cNvPicPr/>
            <p:nvPr/>
          </p:nvPicPr>
          <p:blipFill>
            <a:blip r:embed="rId19" cstate="print"/>
            <a:stretch>
              <a:fillRect/>
            </a:stretch>
          </p:blipFill>
          <p:spPr>
            <a:xfrm>
              <a:off x="6629400" y="4705349"/>
              <a:ext cx="114299" cy="114299"/>
            </a:xfrm>
            <a:prstGeom prst="rect">
              <a:avLst/>
            </a:prstGeom>
          </p:spPr>
        </p:pic>
        <p:pic>
          <p:nvPicPr>
            <p:cNvPr id="71" name="object 71"/>
            <p:cNvPicPr/>
            <p:nvPr/>
          </p:nvPicPr>
          <p:blipFill>
            <a:blip r:embed="rId19" cstate="print"/>
            <a:stretch>
              <a:fillRect/>
            </a:stretch>
          </p:blipFill>
          <p:spPr>
            <a:xfrm>
              <a:off x="6629400" y="4895849"/>
              <a:ext cx="114299" cy="114299"/>
            </a:xfrm>
            <a:prstGeom prst="rect">
              <a:avLst/>
            </a:prstGeom>
          </p:spPr>
        </p:pic>
        <p:pic>
          <p:nvPicPr>
            <p:cNvPr id="72" name="object 72"/>
            <p:cNvPicPr/>
            <p:nvPr/>
          </p:nvPicPr>
          <p:blipFill>
            <a:blip r:embed="rId19" cstate="print"/>
            <a:stretch>
              <a:fillRect/>
            </a:stretch>
          </p:blipFill>
          <p:spPr>
            <a:xfrm>
              <a:off x="6629400" y="5086349"/>
              <a:ext cx="114299" cy="114299"/>
            </a:xfrm>
            <a:prstGeom prst="rect">
              <a:avLst/>
            </a:prstGeom>
          </p:spPr>
        </p:pic>
        <p:pic>
          <p:nvPicPr>
            <p:cNvPr id="73" name="object 73"/>
            <p:cNvPicPr/>
            <p:nvPr/>
          </p:nvPicPr>
          <p:blipFill>
            <a:blip r:embed="rId19" cstate="print"/>
            <a:stretch>
              <a:fillRect/>
            </a:stretch>
          </p:blipFill>
          <p:spPr>
            <a:xfrm>
              <a:off x="6629400" y="5276849"/>
              <a:ext cx="114299" cy="114299"/>
            </a:xfrm>
            <a:prstGeom prst="rect">
              <a:avLst/>
            </a:prstGeom>
          </p:spPr>
        </p:pic>
      </p:grpSp>
      <p:sp>
        <p:nvSpPr>
          <p:cNvPr id="74" name="object 74"/>
          <p:cNvSpPr txBox="1"/>
          <p:nvPr/>
        </p:nvSpPr>
        <p:spPr>
          <a:xfrm>
            <a:off x="6728216" y="3923499"/>
            <a:ext cx="1191260" cy="787400"/>
          </a:xfrm>
          <a:prstGeom prst="rect">
            <a:avLst/>
          </a:prstGeom>
        </p:spPr>
        <p:txBody>
          <a:bodyPr vert="horz" wrap="square" lIns="0" tIns="12700" rIns="0" bIns="0" rtlCol="0">
            <a:spAutoFit/>
          </a:bodyPr>
          <a:lstStyle/>
          <a:p>
            <a:pPr marL="12700" marR="5080">
              <a:lnSpc>
                <a:spcPct val="125000"/>
              </a:lnSpc>
              <a:spcBef>
                <a:spcPts val="100"/>
              </a:spcBef>
            </a:pPr>
            <a:r>
              <a:rPr sz="1000" spc="-75" dirty="0">
                <a:latin typeface="Roboto"/>
                <a:cs typeface="Roboto"/>
              </a:rPr>
              <a:t>Add</a:t>
            </a:r>
            <a:r>
              <a:rPr sz="1000" spc="-10" dirty="0">
                <a:latin typeface="Roboto"/>
                <a:cs typeface="Roboto"/>
              </a:rPr>
              <a:t> </a:t>
            </a:r>
            <a:r>
              <a:rPr sz="1000" spc="-55" dirty="0">
                <a:latin typeface="Roboto"/>
                <a:cs typeface="Roboto"/>
              </a:rPr>
              <a:t>product</a:t>
            </a:r>
            <a:r>
              <a:rPr sz="1000" spc="-10" dirty="0">
                <a:latin typeface="Roboto"/>
                <a:cs typeface="Roboto"/>
              </a:rPr>
              <a:t> </a:t>
            </a:r>
            <a:r>
              <a:rPr sz="1000" spc="-55" dirty="0">
                <a:latin typeface="Roboto"/>
                <a:cs typeface="Roboto"/>
              </a:rPr>
              <a:t>to</a:t>
            </a:r>
            <a:r>
              <a:rPr sz="1000" spc="-10" dirty="0">
                <a:latin typeface="Roboto"/>
                <a:cs typeface="Roboto"/>
              </a:rPr>
              <a:t> </a:t>
            </a:r>
            <a:r>
              <a:rPr sz="1000" spc="-20" dirty="0">
                <a:latin typeface="Roboto"/>
                <a:cs typeface="Roboto"/>
              </a:rPr>
              <a:t>cart </a:t>
            </a:r>
            <a:r>
              <a:rPr sz="1000" spc="-65" dirty="0">
                <a:latin typeface="Roboto"/>
                <a:cs typeface="Roboto"/>
              </a:rPr>
              <a:t>Update</a:t>
            </a:r>
            <a:r>
              <a:rPr sz="1000" dirty="0">
                <a:latin typeface="Roboto"/>
                <a:cs typeface="Roboto"/>
              </a:rPr>
              <a:t> </a:t>
            </a:r>
            <a:r>
              <a:rPr sz="1000" spc="-50" dirty="0">
                <a:latin typeface="Roboto"/>
                <a:cs typeface="Roboto"/>
              </a:rPr>
              <a:t>item</a:t>
            </a:r>
            <a:r>
              <a:rPr sz="1000" spc="5" dirty="0">
                <a:latin typeface="Roboto"/>
                <a:cs typeface="Roboto"/>
              </a:rPr>
              <a:t> </a:t>
            </a:r>
            <a:r>
              <a:rPr sz="1000" spc="-10" dirty="0">
                <a:latin typeface="Roboto"/>
                <a:cs typeface="Roboto"/>
              </a:rPr>
              <a:t>quantity </a:t>
            </a:r>
            <a:r>
              <a:rPr sz="1000" spc="-65" dirty="0">
                <a:latin typeface="Roboto"/>
                <a:cs typeface="Roboto"/>
              </a:rPr>
              <a:t>Remove</a:t>
            </a:r>
            <a:r>
              <a:rPr sz="1000" spc="-10" dirty="0">
                <a:latin typeface="Roboto"/>
                <a:cs typeface="Roboto"/>
              </a:rPr>
              <a:t> </a:t>
            </a:r>
            <a:r>
              <a:rPr sz="1000" spc="-50" dirty="0">
                <a:latin typeface="Roboto"/>
                <a:cs typeface="Roboto"/>
              </a:rPr>
              <a:t>item</a:t>
            </a:r>
            <a:r>
              <a:rPr sz="1000" spc="-10" dirty="0">
                <a:latin typeface="Roboto"/>
                <a:cs typeface="Roboto"/>
              </a:rPr>
              <a:t> </a:t>
            </a:r>
            <a:r>
              <a:rPr sz="1000" spc="-65" dirty="0">
                <a:latin typeface="Roboto"/>
                <a:cs typeface="Roboto"/>
              </a:rPr>
              <a:t>from</a:t>
            </a:r>
            <a:r>
              <a:rPr sz="1000" spc="-10" dirty="0">
                <a:latin typeface="Roboto"/>
                <a:cs typeface="Roboto"/>
              </a:rPr>
              <a:t> </a:t>
            </a:r>
            <a:r>
              <a:rPr sz="1000" spc="-50" dirty="0">
                <a:latin typeface="Roboto"/>
                <a:cs typeface="Roboto"/>
              </a:rPr>
              <a:t>cart</a:t>
            </a:r>
            <a:r>
              <a:rPr sz="1000" spc="500" dirty="0">
                <a:latin typeface="Roboto"/>
                <a:cs typeface="Roboto"/>
              </a:rPr>
              <a:t> </a:t>
            </a:r>
            <a:r>
              <a:rPr sz="1000" spc="-55" dirty="0">
                <a:latin typeface="Roboto"/>
                <a:cs typeface="Roboto"/>
              </a:rPr>
              <a:t>Clear</a:t>
            </a:r>
            <a:r>
              <a:rPr sz="1000" dirty="0">
                <a:latin typeface="Roboto"/>
                <a:cs typeface="Roboto"/>
              </a:rPr>
              <a:t> </a:t>
            </a:r>
            <a:r>
              <a:rPr sz="1000" spc="-45" dirty="0">
                <a:latin typeface="Roboto"/>
                <a:cs typeface="Roboto"/>
              </a:rPr>
              <a:t>entire</a:t>
            </a:r>
            <a:r>
              <a:rPr sz="1000" dirty="0">
                <a:latin typeface="Roboto"/>
                <a:cs typeface="Roboto"/>
              </a:rPr>
              <a:t> </a:t>
            </a:r>
            <a:r>
              <a:rPr sz="1000" spc="-20" dirty="0">
                <a:latin typeface="Roboto"/>
                <a:cs typeface="Roboto"/>
              </a:rPr>
              <a:t>cart</a:t>
            </a:r>
            <a:endParaRPr sz="1000" dirty="0">
              <a:latin typeface="Roboto"/>
              <a:cs typeface="Roboto"/>
            </a:endParaRPr>
          </a:p>
        </p:txBody>
      </p:sp>
      <p:grpSp>
        <p:nvGrpSpPr>
          <p:cNvPr id="75" name="object 75"/>
          <p:cNvGrpSpPr/>
          <p:nvPr/>
        </p:nvGrpSpPr>
        <p:grpSpPr>
          <a:xfrm>
            <a:off x="9072876" y="3523137"/>
            <a:ext cx="2628900" cy="1257300"/>
            <a:chOff x="9143998" y="4267199"/>
            <a:chExt cx="2628900" cy="1257300"/>
          </a:xfrm>
        </p:grpSpPr>
        <p:sp>
          <p:nvSpPr>
            <p:cNvPr id="76" name="object 76"/>
            <p:cNvSpPr/>
            <p:nvPr/>
          </p:nvSpPr>
          <p:spPr>
            <a:xfrm>
              <a:off x="9143998" y="4267199"/>
              <a:ext cx="2628900" cy="1257300"/>
            </a:xfrm>
            <a:custGeom>
              <a:avLst/>
              <a:gdLst/>
              <a:ahLst/>
              <a:cxnLst/>
              <a:rect l="l" t="t" r="r" b="b"/>
              <a:pathLst>
                <a:path w="2628900" h="1257300">
                  <a:moveTo>
                    <a:pt x="2557703" y="1257299"/>
                  </a:moveTo>
                  <a:lnTo>
                    <a:pt x="71196" y="1257299"/>
                  </a:lnTo>
                  <a:lnTo>
                    <a:pt x="66241" y="1256811"/>
                  </a:lnTo>
                  <a:lnTo>
                    <a:pt x="29705" y="1241677"/>
                  </a:lnTo>
                  <a:lnTo>
                    <a:pt x="3885" y="1205636"/>
                  </a:lnTo>
                  <a:lnTo>
                    <a:pt x="0" y="1186103"/>
                  </a:lnTo>
                  <a:lnTo>
                    <a:pt x="0" y="1181099"/>
                  </a:lnTo>
                  <a:lnTo>
                    <a:pt x="0" y="71196"/>
                  </a:lnTo>
                  <a:lnTo>
                    <a:pt x="15621" y="29704"/>
                  </a:lnTo>
                  <a:lnTo>
                    <a:pt x="51661" y="3885"/>
                  </a:lnTo>
                  <a:lnTo>
                    <a:pt x="71196" y="0"/>
                  </a:lnTo>
                  <a:lnTo>
                    <a:pt x="2557703" y="0"/>
                  </a:lnTo>
                  <a:lnTo>
                    <a:pt x="2599192" y="15621"/>
                  </a:lnTo>
                  <a:lnTo>
                    <a:pt x="2625013" y="51661"/>
                  </a:lnTo>
                  <a:lnTo>
                    <a:pt x="2628899" y="71196"/>
                  </a:lnTo>
                  <a:lnTo>
                    <a:pt x="2628899" y="1186103"/>
                  </a:lnTo>
                  <a:lnTo>
                    <a:pt x="2613276" y="1227592"/>
                  </a:lnTo>
                  <a:lnTo>
                    <a:pt x="2577237" y="1253413"/>
                  </a:lnTo>
                  <a:lnTo>
                    <a:pt x="2562657" y="1256811"/>
                  </a:lnTo>
                  <a:lnTo>
                    <a:pt x="2557703" y="1257299"/>
                  </a:lnTo>
                  <a:close/>
                </a:path>
              </a:pathLst>
            </a:custGeom>
            <a:solidFill>
              <a:srgbClr val="FFFFFF"/>
            </a:solidFill>
          </p:spPr>
          <p:txBody>
            <a:bodyPr wrap="square" lIns="0" tIns="0" rIns="0" bIns="0" rtlCol="0"/>
            <a:lstStyle/>
            <a:p>
              <a:endParaRPr/>
            </a:p>
          </p:txBody>
        </p:sp>
        <p:pic>
          <p:nvPicPr>
            <p:cNvPr id="77" name="object 77"/>
            <p:cNvPicPr/>
            <p:nvPr/>
          </p:nvPicPr>
          <p:blipFill>
            <a:blip r:embed="rId20" cstate="print"/>
            <a:stretch>
              <a:fillRect/>
            </a:stretch>
          </p:blipFill>
          <p:spPr>
            <a:xfrm>
              <a:off x="9258299" y="4419599"/>
              <a:ext cx="152399" cy="152399"/>
            </a:xfrm>
            <a:prstGeom prst="rect">
              <a:avLst/>
            </a:prstGeom>
          </p:spPr>
        </p:pic>
      </p:grpSp>
      <p:sp>
        <p:nvSpPr>
          <p:cNvPr id="78" name="object 78"/>
          <p:cNvSpPr txBox="1"/>
          <p:nvPr/>
        </p:nvSpPr>
        <p:spPr>
          <a:xfrm>
            <a:off x="9411969" y="3642829"/>
            <a:ext cx="727075" cy="229235"/>
          </a:xfrm>
          <a:prstGeom prst="rect">
            <a:avLst/>
          </a:prstGeom>
        </p:spPr>
        <p:txBody>
          <a:bodyPr vert="horz" wrap="square" lIns="0" tIns="17145" rIns="0" bIns="0" rtlCol="0">
            <a:spAutoFit/>
          </a:bodyPr>
          <a:lstStyle/>
          <a:p>
            <a:pPr marL="12700">
              <a:lnSpc>
                <a:spcPct val="100000"/>
              </a:lnSpc>
              <a:spcBef>
                <a:spcPts val="135"/>
              </a:spcBef>
            </a:pPr>
            <a:r>
              <a:rPr sz="1300" b="1" spc="-75" dirty="0">
                <a:solidFill>
                  <a:srgbClr val="047857"/>
                </a:solidFill>
                <a:latin typeface="Roboto"/>
                <a:cs typeface="Roboto"/>
              </a:rPr>
              <a:t>My</a:t>
            </a:r>
            <a:r>
              <a:rPr sz="1300" b="1" spc="-25" dirty="0">
                <a:solidFill>
                  <a:srgbClr val="047857"/>
                </a:solidFill>
                <a:latin typeface="Roboto"/>
                <a:cs typeface="Roboto"/>
              </a:rPr>
              <a:t> </a:t>
            </a:r>
            <a:r>
              <a:rPr sz="1300" b="1" spc="-45" dirty="0">
                <a:solidFill>
                  <a:srgbClr val="047857"/>
                </a:solidFill>
                <a:latin typeface="Roboto"/>
                <a:cs typeface="Roboto"/>
              </a:rPr>
              <a:t>Profile</a:t>
            </a:r>
            <a:endParaRPr sz="1300">
              <a:latin typeface="Roboto"/>
              <a:cs typeface="Roboto"/>
            </a:endParaRPr>
          </a:p>
        </p:txBody>
      </p:sp>
      <p:grpSp>
        <p:nvGrpSpPr>
          <p:cNvPr id="79" name="object 79"/>
          <p:cNvGrpSpPr/>
          <p:nvPr/>
        </p:nvGrpSpPr>
        <p:grpSpPr>
          <a:xfrm>
            <a:off x="9310369" y="3986999"/>
            <a:ext cx="114300" cy="495300"/>
            <a:chOff x="9372599" y="4705349"/>
            <a:chExt cx="114300" cy="495300"/>
          </a:xfrm>
        </p:grpSpPr>
        <p:pic>
          <p:nvPicPr>
            <p:cNvPr id="80" name="object 80"/>
            <p:cNvPicPr/>
            <p:nvPr/>
          </p:nvPicPr>
          <p:blipFill>
            <a:blip r:embed="rId19" cstate="print"/>
            <a:stretch>
              <a:fillRect/>
            </a:stretch>
          </p:blipFill>
          <p:spPr>
            <a:xfrm>
              <a:off x="9372599" y="4705349"/>
              <a:ext cx="114299" cy="114299"/>
            </a:xfrm>
            <a:prstGeom prst="rect">
              <a:avLst/>
            </a:prstGeom>
          </p:spPr>
        </p:pic>
        <p:pic>
          <p:nvPicPr>
            <p:cNvPr id="81" name="object 81"/>
            <p:cNvPicPr/>
            <p:nvPr/>
          </p:nvPicPr>
          <p:blipFill>
            <a:blip r:embed="rId19" cstate="print"/>
            <a:stretch>
              <a:fillRect/>
            </a:stretch>
          </p:blipFill>
          <p:spPr>
            <a:xfrm>
              <a:off x="9372599" y="4895849"/>
              <a:ext cx="114299" cy="114299"/>
            </a:xfrm>
            <a:prstGeom prst="rect">
              <a:avLst/>
            </a:prstGeom>
          </p:spPr>
        </p:pic>
        <p:pic>
          <p:nvPicPr>
            <p:cNvPr id="82" name="object 82"/>
            <p:cNvPicPr/>
            <p:nvPr/>
          </p:nvPicPr>
          <p:blipFill>
            <a:blip r:embed="rId19" cstate="print"/>
            <a:stretch>
              <a:fillRect/>
            </a:stretch>
          </p:blipFill>
          <p:spPr>
            <a:xfrm>
              <a:off x="9372599" y="5086349"/>
              <a:ext cx="114299" cy="114299"/>
            </a:xfrm>
            <a:prstGeom prst="rect">
              <a:avLst/>
            </a:prstGeom>
          </p:spPr>
        </p:pic>
      </p:grpSp>
      <p:sp>
        <p:nvSpPr>
          <p:cNvPr id="83" name="object 83"/>
          <p:cNvSpPr txBox="1"/>
          <p:nvPr/>
        </p:nvSpPr>
        <p:spPr>
          <a:xfrm>
            <a:off x="9462768" y="3936198"/>
            <a:ext cx="1560195" cy="596900"/>
          </a:xfrm>
          <a:prstGeom prst="rect">
            <a:avLst/>
          </a:prstGeom>
        </p:spPr>
        <p:txBody>
          <a:bodyPr vert="horz" wrap="square" lIns="0" tIns="12700" rIns="0" bIns="0" rtlCol="0">
            <a:spAutoFit/>
          </a:bodyPr>
          <a:lstStyle/>
          <a:p>
            <a:pPr marL="12700" marR="5080">
              <a:lnSpc>
                <a:spcPct val="125000"/>
              </a:lnSpc>
              <a:spcBef>
                <a:spcPts val="100"/>
              </a:spcBef>
            </a:pPr>
            <a:r>
              <a:rPr sz="1000" spc="-50" dirty="0">
                <a:latin typeface="Roboto"/>
                <a:cs typeface="Roboto"/>
              </a:rPr>
              <a:t>Correct</a:t>
            </a:r>
            <a:r>
              <a:rPr sz="1000" spc="-10" dirty="0">
                <a:latin typeface="Roboto"/>
                <a:cs typeface="Roboto"/>
              </a:rPr>
              <a:t> </a:t>
            </a:r>
            <a:r>
              <a:rPr sz="1000" spc="-55" dirty="0">
                <a:latin typeface="Roboto"/>
                <a:cs typeface="Roboto"/>
              </a:rPr>
              <a:t>user</a:t>
            </a:r>
            <a:r>
              <a:rPr sz="1000" spc="-5" dirty="0">
                <a:latin typeface="Roboto"/>
                <a:cs typeface="Roboto"/>
              </a:rPr>
              <a:t> </a:t>
            </a:r>
            <a:r>
              <a:rPr sz="1000" spc="-50" dirty="0">
                <a:latin typeface="Roboto"/>
                <a:cs typeface="Roboto"/>
              </a:rPr>
              <a:t>info</a:t>
            </a:r>
            <a:r>
              <a:rPr sz="1000" spc="-10" dirty="0">
                <a:latin typeface="Roboto"/>
                <a:cs typeface="Roboto"/>
              </a:rPr>
              <a:t> displayed </a:t>
            </a:r>
            <a:r>
              <a:rPr sz="1000" spc="-60" dirty="0">
                <a:latin typeface="Roboto"/>
                <a:cs typeface="Roboto"/>
              </a:rPr>
              <a:t>Username</a:t>
            </a:r>
            <a:r>
              <a:rPr sz="1000" spc="-10" dirty="0">
                <a:latin typeface="Roboto"/>
                <a:cs typeface="Roboto"/>
              </a:rPr>
              <a:t> </a:t>
            </a:r>
            <a:r>
              <a:rPr sz="1000" spc="-45" dirty="0">
                <a:latin typeface="Roboto"/>
                <a:cs typeface="Roboto"/>
              </a:rPr>
              <a:t>field</a:t>
            </a:r>
            <a:r>
              <a:rPr sz="1000" spc="-5" dirty="0">
                <a:latin typeface="Roboto"/>
                <a:cs typeface="Roboto"/>
              </a:rPr>
              <a:t> </a:t>
            </a:r>
            <a:r>
              <a:rPr sz="1000" spc="-35" dirty="0">
                <a:latin typeface="Roboto"/>
                <a:cs typeface="Roboto"/>
              </a:rPr>
              <a:t>is</a:t>
            </a:r>
            <a:r>
              <a:rPr sz="1000" spc="-10" dirty="0">
                <a:latin typeface="Roboto"/>
                <a:cs typeface="Roboto"/>
              </a:rPr>
              <a:t> </a:t>
            </a:r>
            <a:r>
              <a:rPr sz="1000" spc="-60" dirty="0">
                <a:latin typeface="Roboto"/>
                <a:cs typeface="Roboto"/>
              </a:rPr>
              <a:t>non-</a:t>
            </a:r>
            <a:r>
              <a:rPr sz="1000" spc="-50" dirty="0">
                <a:latin typeface="Roboto"/>
                <a:cs typeface="Roboto"/>
              </a:rPr>
              <a:t>editable</a:t>
            </a:r>
            <a:r>
              <a:rPr sz="1000" spc="500" dirty="0">
                <a:latin typeface="Roboto"/>
                <a:cs typeface="Roboto"/>
              </a:rPr>
              <a:t> </a:t>
            </a:r>
            <a:r>
              <a:rPr sz="1000" spc="-65" dirty="0">
                <a:latin typeface="Roboto"/>
                <a:cs typeface="Roboto"/>
              </a:rPr>
              <a:t>Update</a:t>
            </a:r>
            <a:r>
              <a:rPr sz="1000" dirty="0">
                <a:latin typeface="Roboto"/>
                <a:cs typeface="Roboto"/>
              </a:rPr>
              <a:t> </a:t>
            </a:r>
            <a:r>
              <a:rPr sz="1000" spc="-45" dirty="0">
                <a:latin typeface="Roboto"/>
                <a:cs typeface="Roboto"/>
              </a:rPr>
              <a:t>editable</a:t>
            </a:r>
            <a:r>
              <a:rPr sz="1000" spc="5" dirty="0">
                <a:latin typeface="Roboto"/>
                <a:cs typeface="Roboto"/>
              </a:rPr>
              <a:t> </a:t>
            </a:r>
            <a:r>
              <a:rPr sz="1000" spc="-10" dirty="0">
                <a:latin typeface="Roboto"/>
                <a:cs typeface="Roboto"/>
              </a:rPr>
              <a:t>fields</a:t>
            </a:r>
            <a:endParaRPr sz="1000" dirty="0">
              <a:latin typeface="Roboto"/>
              <a:cs typeface="Roboto"/>
            </a:endParaRPr>
          </a:p>
        </p:txBody>
      </p:sp>
      <p:grpSp>
        <p:nvGrpSpPr>
          <p:cNvPr id="84" name="object 84"/>
          <p:cNvGrpSpPr/>
          <p:nvPr/>
        </p:nvGrpSpPr>
        <p:grpSpPr>
          <a:xfrm>
            <a:off x="6338568" y="4920449"/>
            <a:ext cx="2628900" cy="876300"/>
            <a:chOff x="6400798" y="5638799"/>
            <a:chExt cx="2628900" cy="876300"/>
          </a:xfrm>
        </p:grpSpPr>
        <p:sp>
          <p:nvSpPr>
            <p:cNvPr id="85" name="object 85"/>
            <p:cNvSpPr/>
            <p:nvPr/>
          </p:nvSpPr>
          <p:spPr>
            <a:xfrm>
              <a:off x="6400798" y="5638799"/>
              <a:ext cx="2628900" cy="876300"/>
            </a:xfrm>
            <a:custGeom>
              <a:avLst/>
              <a:gdLst/>
              <a:ahLst/>
              <a:cxnLst/>
              <a:rect l="l" t="t" r="r" b="b"/>
              <a:pathLst>
                <a:path w="2628900" h="876300">
                  <a:moveTo>
                    <a:pt x="2557702" y="876299"/>
                  </a:moveTo>
                  <a:lnTo>
                    <a:pt x="71197" y="876299"/>
                  </a:lnTo>
                  <a:lnTo>
                    <a:pt x="66241" y="875811"/>
                  </a:lnTo>
                  <a:lnTo>
                    <a:pt x="29705" y="860677"/>
                  </a:lnTo>
                  <a:lnTo>
                    <a:pt x="3885" y="824636"/>
                  </a:lnTo>
                  <a:lnTo>
                    <a:pt x="0" y="805103"/>
                  </a:lnTo>
                  <a:lnTo>
                    <a:pt x="0" y="800099"/>
                  </a:lnTo>
                  <a:lnTo>
                    <a:pt x="0" y="71196"/>
                  </a:lnTo>
                  <a:lnTo>
                    <a:pt x="15621" y="29704"/>
                  </a:lnTo>
                  <a:lnTo>
                    <a:pt x="51661" y="3885"/>
                  </a:lnTo>
                  <a:lnTo>
                    <a:pt x="71197" y="0"/>
                  </a:lnTo>
                  <a:lnTo>
                    <a:pt x="2557702" y="0"/>
                  </a:lnTo>
                  <a:lnTo>
                    <a:pt x="2599193" y="15620"/>
                  </a:lnTo>
                  <a:lnTo>
                    <a:pt x="2625012" y="51660"/>
                  </a:lnTo>
                  <a:lnTo>
                    <a:pt x="2628899" y="71196"/>
                  </a:lnTo>
                  <a:lnTo>
                    <a:pt x="2628899" y="805103"/>
                  </a:lnTo>
                  <a:lnTo>
                    <a:pt x="2613276" y="846593"/>
                  </a:lnTo>
                  <a:lnTo>
                    <a:pt x="2577237" y="872413"/>
                  </a:lnTo>
                  <a:lnTo>
                    <a:pt x="2562657" y="875811"/>
                  </a:lnTo>
                  <a:lnTo>
                    <a:pt x="2557702" y="876299"/>
                  </a:lnTo>
                  <a:close/>
                </a:path>
              </a:pathLst>
            </a:custGeom>
            <a:solidFill>
              <a:srgbClr val="FFFFFF"/>
            </a:solidFill>
          </p:spPr>
          <p:txBody>
            <a:bodyPr wrap="square" lIns="0" tIns="0" rIns="0" bIns="0" rtlCol="0"/>
            <a:lstStyle/>
            <a:p>
              <a:endParaRPr/>
            </a:p>
          </p:txBody>
        </p:sp>
        <p:pic>
          <p:nvPicPr>
            <p:cNvPr id="86" name="object 86"/>
            <p:cNvPicPr/>
            <p:nvPr/>
          </p:nvPicPr>
          <p:blipFill>
            <a:blip r:embed="rId21" cstate="print"/>
            <a:stretch>
              <a:fillRect/>
            </a:stretch>
          </p:blipFill>
          <p:spPr>
            <a:xfrm>
              <a:off x="6515099" y="5791199"/>
              <a:ext cx="152399" cy="152399"/>
            </a:xfrm>
            <a:prstGeom prst="rect">
              <a:avLst/>
            </a:prstGeom>
          </p:spPr>
        </p:pic>
      </p:grpSp>
      <p:sp>
        <p:nvSpPr>
          <p:cNvPr id="87" name="object 87"/>
          <p:cNvSpPr txBox="1"/>
          <p:nvPr/>
        </p:nvSpPr>
        <p:spPr>
          <a:xfrm>
            <a:off x="6668770" y="5014429"/>
            <a:ext cx="942975" cy="229235"/>
          </a:xfrm>
          <a:prstGeom prst="rect">
            <a:avLst/>
          </a:prstGeom>
        </p:spPr>
        <p:txBody>
          <a:bodyPr vert="horz" wrap="square" lIns="0" tIns="17145" rIns="0" bIns="0" rtlCol="0">
            <a:spAutoFit/>
          </a:bodyPr>
          <a:lstStyle/>
          <a:p>
            <a:pPr marL="12700">
              <a:lnSpc>
                <a:spcPct val="100000"/>
              </a:lnSpc>
              <a:spcBef>
                <a:spcPts val="135"/>
              </a:spcBef>
            </a:pPr>
            <a:r>
              <a:rPr sz="1300" b="1" spc="-65" dirty="0">
                <a:solidFill>
                  <a:srgbClr val="047857"/>
                </a:solidFill>
                <a:latin typeface="Roboto"/>
                <a:cs typeface="Roboto"/>
              </a:rPr>
              <a:t>Order</a:t>
            </a:r>
            <a:r>
              <a:rPr sz="1300" b="1" spc="15" dirty="0">
                <a:solidFill>
                  <a:srgbClr val="047857"/>
                </a:solidFill>
                <a:latin typeface="Roboto"/>
                <a:cs typeface="Roboto"/>
              </a:rPr>
              <a:t> </a:t>
            </a:r>
            <a:r>
              <a:rPr sz="1300" b="1" spc="-45" dirty="0">
                <a:solidFill>
                  <a:srgbClr val="047857"/>
                </a:solidFill>
                <a:latin typeface="Roboto"/>
                <a:cs typeface="Roboto"/>
              </a:rPr>
              <a:t>History</a:t>
            </a:r>
            <a:endParaRPr sz="1300">
              <a:latin typeface="Roboto"/>
              <a:cs typeface="Roboto"/>
            </a:endParaRPr>
          </a:p>
        </p:txBody>
      </p:sp>
      <p:grpSp>
        <p:nvGrpSpPr>
          <p:cNvPr id="88" name="object 88"/>
          <p:cNvGrpSpPr/>
          <p:nvPr/>
        </p:nvGrpSpPr>
        <p:grpSpPr>
          <a:xfrm>
            <a:off x="6567170" y="5358599"/>
            <a:ext cx="114300" cy="266700"/>
            <a:chOff x="6629400" y="6076949"/>
            <a:chExt cx="114300" cy="266700"/>
          </a:xfrm>
        </p:grpSpPr>
        <p:pic>
          <p:nvPicPr>
            <p:cNvPr id="89" name="object 89"/>
            <p:cNvPicPr/>
            <p:nvPr/>
          </p:nvPicPr>
          <p:blipFill>
            <a:blip r:embed="rId19" cstate="print"/>
            <a:stretch>
              <a:fillRect/>
            </a:stretch>
          </p:blipFill>
          <p:spPr>
            <a:xfrm>
              <a:off x="6629400" y="6076949"/>
              <a:ext cx="114299" cy="114299"/>
            </a:xfrm>
            <a:prstGeom prst="rect">
              <a:avLst/>
            </a:prstGeom>
          </p:spPr>
        </p:pic>
        <p:pic>
          <p:nvPicPr>
            <p:cNvPr id="90" name="object 90"/>
            <p:cNvPicPr/>
            <p:nvPr/>
          </p:nvPicPr>
          <p:blipFill>
            <a:blip r:embed="rId22" cstate="print"/>
            <a:stretch>
              <a:fillRect/>
            </a:stretch>
          </p:blipFill>
          <p:spPr>
            <a:xfrm>
              <a:off x="6629400" y="6229349"/>
              <a:ext cx="114299" cy="114299"/>
            </a:xfrm>
            <a:prstGeom prst="rect">
              <a:avLst/>
            </a:prstGeom>
          </p:spPr>
        </p:pic>
      </p:grpSp>
      <p:sp>
        <p:nvSpPr>
          <p:cNvPr id="91" name="object 91"/>
          <p:cNvSpPr txBox="1"/>
          <p:nvPr/>
        </p:nvSpPr>
        <p:spPr>
          <a:xfrm>
            <a:off x="6781480" y="5313990"/>
            <a:ext cx="1519555" cy="330835"/>
          </a:xfrm>
          <a:prstGeom prst="rect">
            <a:avLst/>
          </a:prstGeom>
        </p:spPr>
        <p:txBody>
          <a:bodyPr vert="horz" wrap="square" lIns="0" tIns="12700" rIns="0" bIns="0" rtlCol="0">
            <a:spAutoFit/>
          </a:bodyPr>
          <a:lstStyle/>
          <a:p>
            <a:pPr marL="12700" marR="5080">
              <a:lnSpc>
                <a:spcPct val="100000"/>
              </a:lnSpc>
              <a:spcBef>
                <a:spcPts val="100"/>
              </a:spcBef>
            </a:pPr>
            <a:r>
              <a:rPr sz="1000" spc="-50" dirty="0">
                <a:latin typeface="Roboto"/>
                <a:cs typeface="Roboto"/>
              </a:rPr>
              <a:t>Correct</a:t>
            </a:r>
            <a:r>
              <a:rPr sz="1000" spc="-25" dirty="0">
                <a:latin typeface="Roboto"/>
                <a:cs typeface="Roboto"/>
              </a:rPr>
              <a:t> </a:t>
            </a:r>
            <a:r>
              <a:rPr sz="1000" spc="-50" dirty="0">
                <a:latin typeface="Roboto"/>
                <a:cs typeface="Roboto"/>
              </a:rPr>
              <a:t>order</a:t>
            </a:r>
            <a:r>
              <a:rPr sz="1000" spc="-20" dirty="0">
                <a:latin typeface="Roboto"/>
                <a:cs typeface="Roboto"/>
              </a:rPr>
              <a:t> </a:t>
            </a:r>
            <a:r>
              <a:rPr sz="1000" spc="-50" dirty="0">
                <a:latin typeface="Roboto"/>
                <a:cs typeface="Roboto"/>
              </a:rPr>
              <a:t>items</a:t>
            </a:r>
            <a:r>
              <a:rPr sz="1000" spc="-25" dirty="0">
                <a:latin typeface="Roboto"/>
                <a:cs typeface="Roboto"/>
              </a:rPr>
              <a:t> </a:t>
            </a:r>
            <a:r>
              <a:rPr sz="1000" spc="-55" dirty="0">
                <a:latin typeface="Roboto"/>
                <a:cs typeface="Roboto"/>
              </a:rPr>
              <a:t>displayed</a:t>
            </a:r>
            <a:r>
              <a:rPr sz="1000" spc="500" dirty="0">
                <a:latin typeface="Roboto"/>
                <a:cs typeface="Roboto"/>
              </a:rPr>
              <a:t> </a:t>
            </a:r>
            <a:r>
              <a:rPr sz="1000" spc="-60" dirty="0">
                <a:latin typeface="Roboto"/>
                <a:cs typeface="Roboto"/>
              </a:rPr>
              <a:t>Needs</a:t>
            </a:r>
            <a:r>
              <a:rPr sz="1000" spc="-10" dirty="0">
                <a:latin typeface="Roboto"/>
                <a:cs typeface="Roboto"/>
              </a:rPr>
              <a:t> </a:t>
            </a:r>
            <a:r>
              <a:rPr sz="1000" spc="-55" dirty="0">
                <a:latin typeface="Roboto"/>
                <a:cs typeface="Roboto"/>
              </a:rPr>
              <a:t>user</a:t>
            </a:r>
            <a:r>
              <a:rPr sz="1000" spc="-5" dirty="0">
                <a:latin typeface="Roboto"/>
                <a:cs typeface="Roboto"/>
              </a:rPr>
              <a:t> </a:t>
            </a:r>
            <a:r>
              <a:rPr sz="1000" spc="-10" dirty="0">
                <a:latin typeface="Roboto"/>
                <a:cs typeface="Roboto"/>
              </a:rPr>
              <a:t>filtering</a:t>
            </a:r>
            <a:endParaRPr sz="1000" dirty="0">
              <a:latin typeface="Roboto"/>
              <a:cs typeface="Roboto"/>
            </a:endParaRPr>
          </a:p>
        </p:txBody>
      </p:sp>
      <p:sp>
        <p:nvSpPr>
          <p:cNvPr id="95" name="object 95"/>
          <p:cNvSpPr txBox="1"/>
          <p:nvPr/>
        </p:nvSpPr>
        <p:spPr>
          <a:xfrm>
            <a:off x="9411969" y="5014429"/>
            <a:ext cx="1417320" cy="229235"/>
          </a:xfrm>
          <a:prstGeom prst="rect">
            <a:avLst/>
          </a:prstGeom>
        </p:spPr>
        <p:txBody>
          <a:bodyPr vert="horz" wrap="square" lIns="0" tIns="17145" rIns="0" bIns="0" rtlCol="0">
            <a:spAutoFit/>
          </a:bodyPr>
          <a:lstStyle/>
          <a:p>
            <a:pPr marL="12700">
              <a:lnSpc>
                <a:spcPct val="100000"/>
              </a:lnSpc>
              <a:spcBef>
                <a:spcPts val="135"/>
              </a:spcBef>
            </a:pPr>
            <a:r>
              <a:rPr sz="1300" b="1" spc="-55" dirty="0">
                <a:solidFill>
                  <a:srgbClr val="047857"/>
                </a:solidFill>
                <a:latin typeface="Roboto"/>
                <a:cs typeface="Roboto"/>
              </a:rPr>
              <a:t>Navigation</a:t>
            </a:r>
            <a:r>
              <a:rPr sz="1300" b="1" spc="-20" dirty="0">
                <a:solidFill>
                  <a:srgbClr val="047857"/>
                </a:solidFill>
                <a:latin typeface="Roboto"/>
                <a:cs typeface="Roboto"/>
              </a:rPr>
              <a:t> </a:t>
            </a:r>
            <a:r>
              <a:rPr sz="1300" b="1" spc="-70" dirty="0">
                <a:solidFill>
                  <a:srgbClr val="047857"/>
                </a:solidFill>
                <a:latin typeface="Roboto"/>
                <a:cs typeface="Roboto"/>
              </a:rPr>
              <a:t>&amp;</a:t>
            </a:r>
            <a:r>
              <a:rPr sz="1300" b="1" spc="-15" dirty="0">
                <a:solidFill>
                  <a:srgbClr val="047857"/>
                </a:solidFill>
                <a:latin typeface="Roboto"/>
                <a:cs typeface="Roboto"/>
              </a:rPr>
              <a:t> </a:t>
            </a:r>
            <a:r>
              <a:rPr sz="1300" b="1" spc="-45" dirty="0">
                <a:solidFill>
                  <a:srgbClr val="047857"/>
                </a:solidFill>
                <a:latin typeface="Roboto"/>
                <a:cs typeface="Roboto"/>
              </a:rPr>
              <a:t>Logout</a:t>
            </a:r>
            <a:endParaRPr sz="1300" dirty="0">
              <a:latin typeface="Roboto"/>
              <a:cs typeface="Roboto"/>
            </a:endParaRPr>
          </a:p>
        </p:txBody>
      </p:sp>
      <p:grpSp>
        <p:nvGrpSpPr>
          <p:cNvPr id="96" name="object 96"/>
          <p:cNvGrpSpPr/>
          <p:nvPr/>
        </p:nvGrpSpPr>
        <p:grpSpPr>
          <a:xfrm>
            <a:off x="9310369" y="5358599"/>
            <a:ext cx="114300" cy="266700"/>
            <a:chOff x="9372599" y="6076949"/>
            <a:chExt cx="114300" cy="266700"/>
          </a:xfrm>
        </p:grpSpPr>
        <p:pic>
          <p:nvPicPr>
            <p:cNvPr id="97" name="object 97"/>
            <p:cNvPicPr/>
            <p:nvPr/>
          </p:nvPicPr>
          <p:blipFill>
            <a:blip r:embed="rId19" cstate="print"/>
            <a:stretch>
              <a:fillRect/>
            </a:stretch>
          </p:blipFill>
          <p:spPr>
            <a:xfrm>
              <a:off x="9372599" y="6076949"/>
              <a:ext cx="114299" cy="114299"/>
            </a:xfrm>
            <a:prstGeom prst="rect">
              <a:avLst/>
            </a:prstGeom>
          </p:spPr>
        </p:pic>
        <p:pic>
          <p:nvPicPr>
            <p:cNvPr id="98" name="object 98"/>
            <p:cNvPicPr/>
            <p:nvPr/>
          </p:nvPicPr>
          <p:blipFill>
            <a:blip r:embed="rId19" cstate="print"/>
            <a:stretch>
              <a:fillRect/>
            </a:stretch>
          </p:blipFill>
          <p:spPr>
            <a:xfrm>
              <a:off x="9372599" y="6229349"/>
              <a:ext cx="114299" cy="114299"/>
            </a:xfrm>
            <a:prstGeom prst="rect">
              <a:avLst/>
            </a:prstGeom>
          </p:spPr>
        </p:pic>
      </p:grpSp>
      <p:sp>
        <p:nvSpPr>
          <p:cNvPr id="99" name="object 99"/>
          <p:cNvSpPr txBox="1"/>
          <p:nvPr/>
        </p:nvSpPr>
        <p:spPr>
          <a:xfrm>
            <a:off x="9526902" y="5320667"/>
            <a:ext cx="1460500" cy="330835"/>
          </a:xfrm>
          <a:prstGeom prst="rect">
            <a:avLst/>
          </a:prstGeom>
        </p:spPr>
        <p:txBody>
          <a:bodyPr vert="horz" wrap="square" lIns="0" tIns="12700" rIns="0" bIns="0" rtlCol="0">
            <a:spAutoFit/>
          </a:bodyPr>
          <a:lstStyle/>
          <a:p>
            <a:pPr marL="12700" marR="5080">
              <a:lnSpc>
                <a:spcPct val="100000"/>
              </a:lnSpc>
              <a:spcBef>
                <a:spcPts val="100"/>
              </a:spcBef>
            </a:pPr>
            <a:r>
              <a:rPr sz="1000" spc="-55" dirty="0">
                <a:latin typeface="Roboto"/>
                <a:cs typeface="Roboto"/>
              </a:rPr>
              <a:t>Navigation</a:t>
            </a:r>
            <a:r>
              <a:rPr sz="1000" spc="15" dirty="0">
                <a:latin typeface="Roboto"/>
                <a:cs typeface="Roboto"/>
              </a:rPr>
              <a:t> </a:t>
            </a:r>
            <a:r>
              <a:rPr sz="1000" spc="-60" dirty="0">
                <a:latin typeface="Roboto"/>
                <a:cs typeface="Roboto"/>
              </a:rPr>
              <a:t>between</a:t>
            </a:r>
            <a:r>
              <a:rPr sz="1000" spc="20" dirty="0">
                <a:latin typeface="Roboto"/>
                <a:cs typeface="Roboto"/>
              </a:rPr>
              <a:t> </a:t>
            </a:r>
            <a:r>
              <a:rPr sz="1000" spc="-55" dirty="0">
                <a:latin typeface="Roboto"/>
                <a:cs typeface="Roboto"/>
              </a:rPr>
              <a:t>screens</a:t>
            </a:r>
            <a:r>
              <a:rPr sz="1000" spc="500" dirty="0">
                <a:latin typeface="Roboto"/>
                <a:cs typeface="Roboto"/>
              </a:rPr>
              <a:t> </a:t>
            </a:r>
            <a:r>
              <a:rPr sz="1000" spc="-55" dirty="0">
                <a:latin typeface="Roboto"/>
                <a:cs typeface="Roboto"/>
              </a:rPr>
              <a:t>Logout</a:t>
            </a:r>
            <a:r>
              <a:rPr sz="1000" spc="-25" dirty="0">
                <a:latin typeface="Roboto"/>
                <a:cs typeface="Roboto"/>
              </a:rPr>
              <a:t> </a:t>
            </a:r>
            <a:r>
              <a:rPr sz="1000" spc="-45" dirty="0">
                <a:latin typeface="Roboto"/>
                <a:cs typeface="Roboto"/>
              </a:rPr>
              <a:t>clears</a:t>
            </a:r>
            <a:r>
              <a:rPr sz="1000" spc="-25" dirty="0">
                <a:latin typeface="Roboto"/>
                <a:cs typeface="Roboto"/>
              </a:rPr>
              <a:t> </a:t>
            </a:r>
            <a:r>
              <a:rPr sz="1000" spc="-10" dirty="0">
                <a:latin typeface="Roboto"/>
                <a:cs typeface="Roboto"/>
              </a:rPr>
              <a:t>session</a:t>
            </a:r>
            <a:endParaRPr sz="1000" dirty="0">
              <a:latin typeface="Roboto"/>
              <a:cs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txBox="1"/>
          <p:nvPr/>
        </p:nvSpPr>
        <p:spPr>
          <a:xfrm>
            <a:off x="215900" y="698103"/>
            <a:ext cx="5033645" cy="407034"/>
          </a:xfrm>
          <a:prstGeom prst="rect">
            <a:avLst/>
          </a:prstGeom>
        </p:spPr>
        <p:txBody>
          <a:bodyPr vert="horz" wrap="square" lIns="0" tIns="12700" rIns="0" bIns="0" rtlCol="0">
            <a:spAutoFit/>
          </a:bodyPr>
          <a:lstStyle/>
          <a:p>
            <a:pPr marL="12700">
              <a:lnSpc>
                <a:spcPct val="100000"/>
              </a:lnSpc>
              <a:spcBef>
                <a:spcPts val="100"/>
              </a:spcBef>
            </a:pPr>
            <a:r>
              <a:rPr sz="2500" b="1" spc="-165" dirty="0">
                <a:solidFill>
                  <a:srgbClr val="1C4ED8"/>
                </a:solidFill>
                <a:latin typeface="Roboto"/>
                <a:cs typeface="Roboto"/>
              </a:rPr>
              <a:t>Test</a:t>
            </a:r>
            <a:r>
              <a:rPr sz="2500" b="1" spc="-25" dirty="0">
                <a:solidFill>
                  <a:srgbClr val="1C4ED8"/>
                </a:solidFill>
                <a:latin typeface="Roboto"/>
                <a:cs typeface="Roboto"/>
              </a:rPr>
              <a:t> </a:t>
            </a:r>
            <a:r>
              <a:rPr sz="2500" b="1" spc="-135" dirty="0">
                <a:solidFill>
                  <a:srgbClr val="1C4ED8"/>
                </a:solidFill>
                <a:latin typeface="Roboto"/>
                <a:cs typeface="Roboto"/>
              </a:rPr>
              <a:t>Results</a:t>
            </a:r>
            <a:r>
              <a:rPr sz="2500" b="1" spc="-25" dirty="0">
                <a:solidFill>
                  <a:srgbClr val="1C4ED8"/>
                </a:solidFill>
                <a:latin typeface="Roboto"/>
                <a:cs typeface="Roboto"/>
              </a:rPr>
              <a:t> </a:t>
            </a:r>
            <a:r>
              <a:rPr sz="2500" b="1" spc="-170" dirty="0">
                <a:solidFill>
                  <a:srgbClr val="1C4ED8"/>
                </a:solidFill>
                <a:latin typeface="Roboto"/>
                <a:cs typeface="Roboto"/>
              </a:rPr>
              <a:t>&amp;</a:t>
            </a:r>
            <a:r>
              <a:rPr sz="2500" b="1" spc="-20" dirty="0">
                <a:solidFill>
                  <a:srgbClr val="1C4ED8"/>
                </a:solidFill>
                <a:latin typeface="Roboto"/>
                <a:cs typeface="Roboto"/>
              </a:rPr>
              <a:t> </a:t>
            </a:r>
            <a:r>
              <a:rPr sz="2500" b="1" spc="-150" dirty="0">
                <a:solidFill>
                  <a:srgbClr val="1C4ED8"/>
                </a:solidFill>
                <a:latin typeface="Roboto"/>
                <a:cs typeface="Roboto"/>
              </a:rPr>
              <a:t>Performance</a:t>
            </a:r>
            <a:r>
              <a:rPr sz="2500" b="1" spc="-25" dirty="0">
                <a:solidFill>
                  <a:srgbClr val="1C4ED8"/>
                </a:solidFill>
                <a:latin typeface="Roboto"/>
                <a:cs typeface="Roboto"/>
              </a:rPr>
              <a:t> </a:t>
            </a:r>
            <a:r>
              <a:rPr sz="2500" b="1" spc="-105" dirty="0">
                <a:solidFill>
                  <a:srgbClr val="1C4ED8"/>
                </a:solidFill>
                <a:latin typeface="Roboto"/>
                <a:cs typeface="Roboto"/>
              </a:rPr>
              <a:t>Evaluation</a:t>
            </a:r>
            <a:endParaRPr sz="2500">
              <a:latin typeface="Roboto"/>
              <a:cs typeface="Roboto"/>
            </a:endParaRPr>
          </a:p>
        </p:txBody>
      </p:sp>
      <p:grpSp>
        <p:nvGrpSpPr>
          <p:cNvPr id="4" name="object 4"/>
          <p:cNvGrpSpPr/>
          <p:nvPr/>
        </p:nvGrpSpPr>
        <p:grpSpPr>
          <a:xfrm>
            <a:off x="258068" y="1295398"/>
            <a:ext cx="5753100" cy="5485133"/>
            <a:chOff x="228599" y="1295399"/>
            <a:chExt cx="5753100" cy="6781800"/>
          </a:xfrm>
        </p:grpSpPr>
        <p:pic>
          <p:nvPicPr>
            <p:cNvPr id="5" name="object 5"/>
            <p:cNvPicPr/>
            <p:nvPr/>
          </p:nvPicPr>
          <p:blipFill>
            <a:blip r:embed="rId2" cstate="print"/>
            <a:stretch>
              <a:fillRect/>
            </a:stretch>
          </p:blipFill>
          <p:spPr>
            <a:xfrm>
              <a:off x="228599" y="1295399"/>
              <a:ext cx="5753099" cy="6781799"/>
            </a:xfrm>
            <a:prstGeom prst="rect">
              <a:avLst/>
            </a:prstGeom>
          </p:spPr>
        </p:pic>
        <p:sp>
          <p:nvSpPr>
            <p:cNvPr id="6" name="object 6"/>
            <p:cNvSpPr/>
            <p:nvPr/>
          </p:nvSpPr>
          <p:spPr>
            <a:xfrm>
              <a:off x="419087" y="1904999"/>
              <a:ext cx="5372100" cy="2247900"/>
            </a:xfrm>
            <a:custGeom>
              <a:avLst/>
              <a:gdLst/>
              <a:ahLst/>
              <a:cxnLst/>
              <a:rect l="l" t="t" r="r" b="b"/>
              <a:pathLst>
                <a:path w="5372100" h="2247900">
                  <a:moveTo>
                    <a:pt x="5372100" y="1061808"/>
                  </a:moveTo>
                  <a:lnTo>
                    <a:pt x="5356479" y="1020305"/>
                  </a:lnTo>
                  <a:lnTo>
                    <a:pt x="5320449" y="994486"/>
                  </a:lnTo>
                  <a:lnTo>
                    <a:pt x="5300904" y="990600"/>
                  </a:lnTo>
                  <a:lnTo>
                    <a:pt x="71208" y="990600"/>
                  </a:lnTo>
                  <a:lnTo>
                    <a:pt x="29718" y="1006233"/>
                  </a:lnTo>
                  <a:lnTo>
                    <a:pt x="3886" y="1042263"/>
                  </a:lnTo>
                  <a:lnTo>
                    <a:pt x="0" y="1061808"/>
                  </a:lnTo>
                  <a:lnTo>
                    <a:pt x="0" y="2171700"/>
                  </a:lnTo>
                  <a:lnTo>
                    <a:pt x="0" y="2176703"/>
                  </a:lnTo>
                  <a:lnTo>
                    <a:pt x="15633" y="2218194"/>
                  </a:lnTo>
                  <a:lnTo>
                    <a:pt x="51663" y="2244026"/>
                  </a:lnTo>
                  <a:lnTo>
                    <a:pt x="71208" y="2247900"/>
                  </a:lnTo>
                  <a:lnTo>
                    <a:pt x="5300904" y="2247900"/>
                  </a:lnTo>
                  <a:lnTo>
                    <a:pt x="5342394" y="2232279"/>
                  </a:lnTo>
                  <a:lnTo>
                    <a:pt x="5368214" y="2196249"/>
                  </a:lnTo>
                  <a:lnTo>
                    <a:pt x="5372100" y="2176703"/>
                  </a:lnTo>
                  <a:lnTo>
                    <a:pt x="5372100" y="1061808"/>
                  </a:lnTo>
                  <a:close/>
                </a:path>
                <a:path w="5372100" h="2247900">
                  <a:moveTo>
                    <a:pt x="5372100" y="71208"/>
                  </a:moveTo>
                  <a:lnTo>
                    <a:pt x="5356479" y="29705"/>
                  </a:lnTo>
                  <a:lnTo>
                    <a:pt x="5320449" y="3886"/>
                  </a:lnTo>
                  <a:lnTo>
                    <a:pt x="5300904" y="0"/>
                  </a:lnTo>
                  <a:lnTo>
                    <a:pt x="71208" y="0"/>
                  </a:lnTo>
                  <a:lnTo>
                    <a:pt x="29718" y="15633"/>
                  </a:lnTo>
                  <a:lnTo>
                    <a:pt x="3886" y="51663"/>
                  </a:lnTo>
                  <a:lnTo>
                    <a:pt x="0" y="71208"/>
                  </a:lnTo>
                  <a:lnTo>
                    <a:pt x="0" y="800100"/>
                  </a:lnTo>
                  <a:lnTo>
                    <a:pt x="0" y="805103"/>
                  </a:lnTo>
                  <a:lnTo>
                    <a:pt x="15633" y="846594"/>
                  </a:lnTo>
                  <a:lnTo>
                    <a:pt x="51663" y="872413"/>
                  </a:lnTo>
                  <a:lnTo>
                    <a:pt x="71208" y="876300"/>
                  </a:lnTo>
                  <a:lnTo>
                    <a:pt x="5300904" y="876300"/>
                  </a:lnTo>
                  <a:lnTo>
                    <a:pt x="5342394" y="860679"/>
                  </a:lnTo>
                  <a:lnTo>
                    <a:pt x="5368214" y="824649"/>
                  </a:lnTo>
                  <a:lnTo>
                    <a:pt x="5372100" y="805103"/>
                  </a:lnTo>
                  <a:lnTo>
                    <a:pt x="5372100" y="71208"/>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419099" y="1523999"/>
              <a:ext cx="142874" cy="190499"/>
            </a:xfrm>
            <a:prstGeom prst="rect">
              <a:avLst/>
            </a:prstGeom>
          </p:spPr>
        </p:pic>
      </p:grpSp>
      <p:sp>
        <p:nvSpPr>
          <p:cNvPr id="8" name="object 8"/>
          <p:cNvSpPr txBox="1"/>
          <p:nvPr/>
        </p:nvSpPr>
        <p:spPr>
          <a:xfrm>
            <a:off x="625474" y="1461293"/>
            <a:ext cx="1089660" cy="280035"/>
          </a:xfrm>
          <a:prstGeom prst="rect">
            <a:avLst/>
          </a:prstGeom>
        </p:spPr>
        <p:txBody>
          <a:bodyPr vert="horz" wrap="square" lIns="0" tIns="14604" rIns="0" bIns="0" rtlCol="0">
            <a:spAutoFit/>
          </a:bodyPr>
          <a:lstStyle/>
          <a:p>
            <a:pPr marL="12700">
              <a:lnSpc>
                <a:spcPct val="100000"/>
              </a:lnSpc>
              <a:spcBef>
                <a:spcPts val="114"/>
              </a:spcBef>
            </a:pPr>
            <a:r>
              <a:rPr sz="1650" b="1" spc="-105" dirty="0">
                <a:solidFill>
                  <a:srgbClr val="5B20B5"/>
                </a:solidFill>
                <a:latin typeface="Roboto"/>
                <a:cs typeface="Roboto"/>
              </a:rPr>
              <a:t>Test</a:t>
            </a:r>
            <a:r>
              <a:rPr sz="1650" b="1" spc="-15" dirty="0">
                <a:solidFill>
                  <a:srgbClr val="5B20B5"/>
                </a:solidFill>
                <a:latin typeface="Roboto"/>
                <a:cs typeface="Roboto"/>
              </a:rPr>
              <a:t> </a:t>
            </a:r>
            <a:r>
              <a:rPr sz="1650" b="1" spc="-70" dirty="0">
                <a:solidFill>
                  <a:srgbClr val="5B20B5"/>
                </a:solidFill>
                <a:latin typeface="Roboto"/>
                <a:cs typeface="Roboto"/>
              </a:rPr>
              <a:t>Results</a:t>
            </a:r>
            <a:endParaRPr sz="1650">
              <a:latin typeface="Roboto"/>
              <a:cs typeface="Roboto"/>
            </a:endParaRPr>
          </a:p>
        </p:txBody>
      </p:sp>
      <p:grpSp>
        <p:nvGrpSpPr>
          <p:cNvPr id="9" name="object 9"/>
          <p:cNvGrpSpPr/>
          <p:nvPr/>
        </p:nvGrpSpPr>
        <p:grpSpPr>
          <a:xfrm>
            <a:off x="376452" y="1844833"/>
            <a:ext cx="5372100" cy="3849370"/>
            <a:chOff x="419099" y="2056209"/>
            <a:chExt cx="5372100" cy="3849370"/>
          </a:xfrm>
        </p:grpSpPr>
        <p:pic>
          <p:nvPicPr>
            <p:cNvPr id="10" name="object 10"/>
            <p:cNvPicPr/>
            <p:nvPr/>
          </p:nvPicPr>
          <p:blipFill>
            <a:blip r:embed="rId4" cstate="print"/>
            <a:stretch>
              <a:fillRect/>
            </a:stretch>
          </p:blipFill>
          <p:spPr>
            <a:xfrm>
              <a:off x="533400" y="2056209"/>
              <a:ext cx="133350" cy="116681"/>
            </a:xfrm>
            <a:prstGeom prst="rect">
              <a:avLst/>
            </a:prstGeom>
          </p:spPr>
        </p:pic>
        <p:pic>
          <p:nvPicPr>
            <p:cNvPr id="11" name="object 11"/>
            <p:cNvPicPr/>
            <p:nvPr/>
          </p:nvPicPr>
          <p:blipFill>
            <a:blip r:embed="rId5" cstate="print"/>
            <a:stretch>
              <a:fillRect/>
            </a:stretch>
          </p:blipFill>
          <p:spPr>
            <a:xfrm>
              <a:off x="533400" y="3046809"/>
              <a:ext cx="133350" cy="116681"/>
            </a:xfrm>
            <a:prstGeom prst="rect">
              <a:avLst/>
            </a:prstGeom>
          </p:spPr>
        </p:pic>
        <p:sp>
          <p:nvSpPr>
            <p:cNvPr id="12" name="object 12"/>
            <p:cNvSpPr/>
            <p:nvPr/>
          </p:nvSpPr>
          <p:spPr>
            <a:xfrm>
              <a:off x="419099" y="4267199"/>
              <a:ext cx="2628900" cy="762000"/>
            </a:xfrm>
            <a:custGeom>
              <a:avLst/>
              <a:gdLst/>
              <a:ahLst/>
              <a:cxnLst/>
              <a:rect l="l" t="t" r="r" b="b"/>
              <a:pathLst>
                <a:path w="2628900" h="762000">
                  <a:moveTo>
                    <a:pt x="2557703" y="761999"/>
                  </a:moveTo>
                  <a:lnTo>
                    <a:pt x="71196" y="761999"/>
                  </a:lnTo>
                  <a:lnTo>
                    <a:pt x="66241" y="761511"/>
                  </a:lnTo>
                  <a:lnTo>
                    <a:pt x="29705" y="746378"/>
                  </a:lnTo>
                  <a:lnTo>
                    <a:pt x="3885" y="710337"/>
                  </a:lnTo>
                  <a:lnTo>
                    <a:pt x="0" y="690803"/>
                  </a:lnTo>
                  <a:lnTo>
                    <a:pt x="0" y="685799"/>
                  </a:lnTo>
                  <a:lnTo>
                    <a:pt x="0" y="71196"/>
                  </a:lnTo>
                  <a:lnTo>
                    <a:pt x="15621" y="29704"/>
                  </a:lnTo>
                  <a:lnTo>
                    <a:pt x="51661" y="3885"/>
                  </a:lnTo>
                  <a:lnTo>
                    <a:pt x="71196" y="0"/>
                  </a:lnTo>
                  <a:lnTo>
                    <a:pt x="2557703" y="0"/>
                  </a:lnTo>
                  <a:lnTo>
                    <a:pt x="2599194" y="15621"/>
                  </a:lnTo>
                  <a:lnTo>
                    <a:pt x="2625013" y="51661"/>
                  </a:lnTo>
                  <a:lnTo>
                    <a:pt x="2628899" y="71196"/>
                  </a:lnTo>
                  <a:lnTo>
                    <a:pt x="2628899" y="690803"/>
                  </a:lnTo>
                  <a:lnTo>
                    <a:pt x="2613277" y="732294"/>
                  </a:lnTo>
                  <a:lnTo>
                    <a:pt x="2577237" y="758113"/>
                  </a:lnTo>
                  <a:lnTo>
                    <a:pt x="2562658" y="761511"/>
                  </a:lnTo>
                  <a:lnTo>
                    <a:pt x="2557703" y="761999"/>
                  </a:lnTo>
                  <a:close/>
                </a:path>
              </a:pathLst>
            </a:custGeom>
            <a:solidFill>
              <a:srgbClr val="FFFFFF"/>
            </a:solidFill>
          </p:spPr>
          <p:txBody>
            <a:bodyPr wrap="square" lIns="0" tIns="0" rIns="0" bIns="0" rtlCol="0"/>
            <a:lstStyle/>
            <a:p>
              <a:endParaRPr/>
            </a:p>
          </p:txBody>
        </p:sp>
        <p:pic>
          <p:nvPicPr>
            <p:cNvPr id="13" name="object 13"/>
            <p:cNvPicPr/>
            <p:nvPr/>
          </p:nvPicPr>
          <p:blipFill>
            <a:blip r:embed="rId6" cstate="print"/>
            <a:stretch>
              <a:fillRect/>
            </a:stretch>
          </p:blipFill>
          <p:spPr>
            <a:xfrm>
              <a:off x="533400" y="4410074"/>
              <a:ext cx="150175" cy="133349"/>
            </a:xfrm>
            <a:prstGeom prst="rect">
              <a:avLst/>
            </a:prstGeom>
          </p:spPr>
        </p:pic>
        <p:sp>
          <p:nvSpPr>
            <p:cNvPr id="14" name="object 14"/>
            <p:cNvSpPr/>
            <p:nvPr/>
          </p:nvSpPr>
          <p:spPr>
            <a:xfrm>
              <a:off x="3162299" y="4267199"/>
              <a:ext cx="2628900" cy="762000"/>
            </a:xfrm>
            <a:custGeom>
              <a:avLst/>
              <a:gdLst/>
              <a:ahLst/>
              <a:cxnLst/>
              <a:rect l="l" t="t" r="r" b="b"/>
              <a:pathLst>
                <a:path w="2628900" h="762000">
                  <a:moveTo>
                    <a:pt x="2557702" y="761999"/>
                  </a:moveTo>
                  <a:lnTo>
                    <a:pt x="71196" y="761999"/>
                  </a:lnTo>
                  <a:lnTo>
                    <a:pt x="66241" y="761511"/>
                  </a:lnTo>
                  <a:lnTo>
                    <a:pt x="29705" y="746378"/>
                  </a:lnTo>
                  <a:lnTo>
                    <a:pt x="3885" y="710337"/>
                  </a:lnTo>
                  <a:lnTo>
                    <a:pt x="0" y="690803"/>
                  </a:lnTo>
                  <a:lnTo>
                    <a:pt x="0" y="685799"/>
                  </a:lnTo>
                  <a:lnTo>
                    <a:pt x="0" y="71196"/>
                  </a:lnTo>
                  <a:lnTo>
                    <a:pt x="15621" y="29704"/>
                  </a:lnTo>
                  <a:lnTo>
                    <a:pt x="51661" y="3885"/>
                  </a:lnTo>
                  <a:lnTo>
                    <a:pt x="71196" y="0"/>
                  </a:lnTo>
                  <a:lnTo>
                    <a:pt x="2557702" y="0"/>
                  </a:lnTo>
                  <a:lnTo>
                    <a:pt x="2599193" y="15621"/>
                  </a:lnTo>
                  <a:lnTo>
                    <a:pt x="2625012" y="51661"/>
                  </a:lnTo>
                  <a:lnTo>
                    <a:pt x="2628899" y="71196"/>
                  </a:lnTo>
                  <a:lnTo>
                    <a:pt x="2628899" y="690803"/>
                  </a:lnTo>
                  <a:lnTo>
                    <a:pt x="2613277" y="732294"/>
                  </a:lnTo>
                  <a:lnTo>
                    <a:pt x="2577237" y="758113"/>
                  </a:lnTo>
                  <a:lnTo>
                    <a:pt x="2562657" y="761511"/>
                  </a:lnTo>
                  <a:lnTo>
                    <a:pt x="2557702" y="761999"/>
                  </a:lnTo>
                  <a:close/>
                </a:path>
              </a:pathLst>
            </a:custGeom>
            <a:solidFill>
              <a:srgbClr val="FFFFFF"/>
            </a:solidFill>
          </p:spPr>
          <p:txBody>
            <a:bodyPr wrap="square" lIns="0" tIns="0" rIns="0" bIns="0" rtlCol="0"/>
            <a:lstStyle/>
            <a:p>
              <a:endParaRPr/>
            </a:p>
          </p:txBody>
        </p:sp>
        <p:pic>
          <p:nvPicPr>
            <p:cNvPr id="15" name="object 15"/>
            <p:cNvPicPr/>
            <p:nvPr/>
          </p:nvPicPr>
          <p:blipFill>
            <a:blip r:embed="rId7" cstate="print"/>
            <a:stretch>
              <a:fillRect/>
            </a:stretch>
          </p:blipFill>
          <p:spPr>
            <a:xfrm>
              <a:off x="3276599" y="4410074"/>
              <a:ext cx="133349" cy="133349"/>
            </a:xfrm>
            <a:prstGeom prst="rect">
              <a:avLst/>
            </a:prstGeom>
          </p:spPr>
        </p:pic>
        <p:sp>
          <p:nvSpPr>
            <p:cNvPr id="16" name="object 16"/>
            <p:cNvSpPr/>
            <p:nvPr/>
          </p:nvSpPr>
          <p:spPr>
            <a:xfrm>
              <a:off x="419099" y="5143499"/>
              <a:ext cx="2628900" cy="762000"/>
            </a:xfrm>
            <a:custGeom>
              <a:avLst/>
              <a:gdLst/>
              <a:ahLst/>
              <a:cxnLst/>
              <a:rect l="l" t="t" r="r" b="b"/>
              <a:pathLst>
                <a:path w="2628900" h="762000">
                  <a:moveTo>
                    <a:pt x="2557703" y="761999"/>
                  </a:moveTo>
                  <a:lnTo>
                    <a:pt x="71196" y="761999"/>
                  </a:lnTo>
                  <a:lnTo>
                    <a:pt x="66241" y="761512"/>
                  </a:lnTo>
                  <a:lnTo>
                    <a:pt x="29705" y="746378"/>
                  </a:lnTo>
                  <a:lnTo>
                    <a:pt x="3885" y="710337"/>
                  </a:lnTo>
                  <a:lnTo>
                    <a:pt x="0" y="690803"/>
                  </a:lnTo>
                  <a:lnTo>
                    <a:pt x="0" y="685799"/>
                  </a:lnTo>
                  <a:lnTo>
                    <a:pt x="0" y="71196"/>
                  </a:lnTo>
                  <a:lnTo>
                    <a:pt x="15621" y="29705"/>
                  </a:lnTo>
                  <a:lnTo>
                    <a:pt x="51661" y="3885"/>
                  </a:lnTo>
                  <a:lnTo>
                    <a:pt x="71196" y="0"/>
                  </a:lnTo>
                  <a:lnTo>
                    <a:pt x="2557703" y="0"/>
                  </a:lnTo>
                  <a:lnTo>
                    <a:pt x="2599194" y="15621"/>
                  </a:lnTo>
                  <a:lnTo>
                    <a:pt x="2625013" y="51660"/>
                  </a:lnTo>
                  <a:lnTo>
                    <a:pt x="2628899" y="71196"/>
                  </a:lnTo>
                  <a:lnTo>
                    <a:pt x="2628899" y="690803"/>
                  </a:lnTo>
                  <a:lnTo>
                    <a:pt x="2613277" y="732294"/>
                  </a:lnTo>
                  <a:lnTo>
                    <a:pt x="2577237" y="758114"/>
                  </a:lnTo>
                  <a:lnTo>
                    <a:pt x="2562658" y="761512"/>
                  </a:lnTo>
                  <a:lnTo>
                    <a:pt x="2557703" y="761999"/>
                  </a:lnTo>
                  <a:close/>
                </a:path>
              </a:pathLst>
            </a:custGeom>
            <a:solidFill>
              <a:srgbClr val="FFFFFF"/>
            </a:solidFill>
          </p:spPr>
          <p:txBody>
            <a:bodyPr wrap="square" lIns="0" tIns="0" rIns="0" bIns="0" rtlCol="0"/>
            <a:lstStyle/>
            <a:p>
              <a:endParaRPr/>
            </a:p>
          </p:txBody>
        </p:sp>
        <p:pic>
          <p:nvPicPr>
            <p:cNvPr id="17" name="object 17"/>
            <p:cNvPicPr/>
            <p:nvPr/>
          </p:nvPicPr>
          <p:blipFill>
            <a:blip r:embed="rId8" cstate="print"/>
            <a:stretch>
              <a:fillRect/>
            </a:stretch>
          </p:blipFill>
          <p:spPr>
            <a:xfrm>
              <a:off x="533400" y="5286374"/>
              <a:ext cx="133350" cy="133350"/>
            </a:xfrm>
            <a:prstGeom prst="rect">
              <a:avLst/>
            </a:prstGeom>
          </p:spPr>
        </p:pic>
        <p:sp>
          <p:nvSpPr>
            <p:cNvPr id="18" name="object 18"/>
            <p:cNvSpPr/>
            <p:nvPr/>
          </p:nvSpPr>
          <p:spPr>
            <a:xfrm>
              <a:off x="3162299" y="5143499"/>
              <a:ext cx="2628900" cy="762000"/>
            </a:xfrm>
            <a:custGeom>
              <a:avLst/>
              <a:gdLst/>
              <a:ahLst/>
              <a:cxnLst/>
              <a:rect l="l" t="t" r="r" b="b"/>
              <a:pathLst>
                <a:path w="2628900" h="762000">
                  <a:moveTo>
                    <a:pt x="2557702" y="761999"/>
                  </a:moveTo>
                  <a:lnTo>
                    <a:pt x="71196" y="761999"/>
                  </a:lnTo>
                  <a:lnTo>
                    <a:pt x="66241" y="761512"/>
                  </a:lnTo>
                  <a:lnTo>
                    <a:pt x="29705" y="746378"/>
                  </a:lnTo>
                  <a:lnTo>
                    <a:pt x="3885" y="710337"/>
                  </a:lnTo>
                  <a:lnTo>
                    <a:pt x="0" y="690803"/>
                  </a:lnTo>
                  <a:lnTo>
                    <a:pt x="0" y="685799"/>
                  </a:lnTo>
                  <a:lnTo>
                    <a:pt x="0" y="71196"/>
                  </a:lnTo>
                  <a:lnTo>
                    <a:pt x="15621" y="29705"/>
                  </a:lnTo>
                  <a:lnTo>
                    <a:pt x="51661" y="3885"/>
                  </a:lnTo>
                  <a:lnTo>
                    <a:pt x="71196" y="0"/>
                  </a:lnTo>
                  <a:lnTo>
                    <a:pt x="2557702" y="0"/>
                  </a:lnTo>
                  <a:lnTo>
                    <a:pt x="2599193" y="15621"/>
                  </a:lnTo>
                  <a:lnTo>
                    <a:pt x="2625012" y="51660"/>
                  </a:lnTo>
                  <a:lnTo>
                    <a:pt x="2628899" y="71196"/>
                  </a:lnTo>
                  <a:lnTo>
                    <a:pt x="2628899" y="690803"/>
                  </a:lnTo>
                  <a:lnTo>
                    <a:pt x="2613277" y="732294"/>
                  </a:lnTo>
                  <a:lnTo>
                    <a:pt x="2577237" y="758114"/>
                  </a:lnTo>
                  <a:lnTo>
                    <a:pt x="2562657" y="761512"/>
                  </a:lnTo>
                  <a:lnTo>
                    <a:pt x="2557702" y="761999"/>
                  </a:lnTo>
                  <a:close/>
                </a:path>
              </a:pathLst>
            </a:custGeom>
            <a:solidFill>
              <a:srgbClr val="FFFFFF"/>
            </a:solidFill>
          </p:spPr>
          <p:txBody>
            <a:bodyPr wrap="square" lIns="0" tIns="0" rIns="0" bIns="0" rtlCol="0"/>
            <a:lstStyle/>
            <a:p>
              <a:endParaRPr/>
            </a:p>
          </p:txBody>
        </p:sp>
        <p:pic>
          <p:nvPicPr>
            <p:cNvPr id="19" name="object 19"/>
            <p:cNvPicPr/>
            <p:nvPr/>
          </p:nvPicPr>
          <p:blipFill>
            <a:blip r:embed="rId9" cstate="print"/>
            <a:stretch>
              <a:fillRect/>
            </a:stretch>
          </p:blipFill>
          <p:spPr>
            <a:xfrm>
              <a:off x="3276599" y="5294708"/>
              <a:ext cx="133350" cy="116681"/>
            </a:xfrm>
            <a:prstGeom prst="rect">
              <a:avLst/>
            </a:prstGeom>
          </p:spPr>
        </p:pic>
        <p:pic>
          <p:nvPicPr>
            <p:cNvPr id="20" name="object 20"/>
            <p:cNvPicPr/>
            <p:nvPr/>
          </p:nvPicPr>
          <p:blipFill>
            <a:blip r:embed="rId10" cstate="print"/>
            <a:stretch>
              <a:fillRect/>
            </a:stretch>
          </p:blipFill>
          <p:spPr>
            <a:xfrm>
              <a:off x="704850" y="2333624"/>
              <a:ext cx="95249" cy="95249"/>
            </a:xfrm>
            <a:prstGeom prst="rect">
              <a:avLst/>
            </a:prstGeom>
          </p:spPr>
        </p:pic>
        <p:pic>
          <p:nvPicPr>
            <p:cNvPr id="21" name="object 21"/>
            <p:cNvPicPr/>
            <p:nvPr/>
          </p:nvPicPr>
          <p:blipFill>
            <a:blip r:embed="rId10" cstate="print"/>
            <a:stretch>
              <a:fillRect/>
            </a:stretch>
          </p:blipFill>
          <p:spPr>
            <a:xfrm>
              <a:off x="704850" y="2524124"/>
              <a:ext cx="95249" cy="95249"/>
            </a:xfrm>
            <a:prstGeom prst="rect">
              <a:avLst/>
            </a:prstGeom>
          </p:spPr>
        </p:pic>
        <p:pic>
          <p:nvPicPr>
            <p:cNvPr id="22" name="object 22"/>
            <p:cNvPicPr/>
            <p:nvPr/>
          </p:nvPicPr>
          <p:blipFill>
            <a:blip r:embed="rId10" cstate="print"/>
            <a:stretch>
              <a:fillRect/>
            </a:stretch>
          </p:blipFill>
          <p:spPr>
            <a:xfrm>
              <a:off x="704850" y="3324224"/>
              <a:ext cx="95249" cy="95249"/>
            </a:xfrm>
            <a:prstGeom prst="rect">
              <a:avLst/>
            </a:prstGeom>
          </p:spPr>
        </p:pic>
        <p:pic>
          <p:nvPicPr>
            <p:cNvPr id="23" name="object 23"/>
            <p:cNvPicPr/>
            <p:nvPr/>
          </p:nvPicPr>
          <p:blipFill>
            <a:blip r:embed="rId10" cstate="print"/>
            <a:stretch>
              <a:fillRect/>
            </a:stretch>
          </p:blipFill>
          <p:spPr>
            <a:xfrm>
              <a:off x="704850" y="3514724"/>
              <a:ext cx="95249" cy="95249"/>
            </a:xfrm>
            <a:prstGeom prst="rect">
              <a:avLst/>
            </a:prstGeom>
          </p:spPr>
        </p:pic>
        <p:pic>
          <p:nvPicPr>
            <p:cNvPr id="24" name="object 24"/>
            <p:cNvPicPr/>
            <p:nvPr/>
          </p:nvPicPr>
          <p:blipFill>
            <a:blip r:embed="rId10" cstate="print"/>
            <a:stretch>
              <a:fillRect/>
            </a:stretch>
          </p:blipFill>
          <p:spPr>
            <a:xfrm>
              <a:off x="704850" y="3705224"/>
              <a:ext cx="95249" cy="95249"/>
            </a:xfrm>
            <a:prstGeom prst="rect">
              <a:avLst/>
            </a:prstGeom>
          </p:spPr>
        </p:pic>
      </p:grpSp>
      <p:sp>
        <p:nvSpPr>
          <p:cNvPr id="25" name="object 25"/>
          <p:cNvSpPr txBox="1"/>
          <p:nvPr/>
        </p:nvSpPr>
        <p:spPr>
          <a:xfrm>
            <a:off x="671193" y="1699417"/>
            <a:ext cx="3038475" cy="2120900"/>
          </a:xfrm>
          <a:prstGeom prst="rect">
            <a:avLst/>
          </a:prstGeom>
        </p:spPr>
        <p:txBody>
          <a:bodyPr vert="horz" wrap="square" lIns="0" tIns="103505" rIns="0" bIns="0" rtlCol="0">
            <a:spAutoFit/>
          </a:bodyPr>
          <a:lstStyle/>
          <a:p>
            <a:pPr marL="12700">
              <a:lnSpc>
                <a:spcPct val="100000"/>
              </a:lnSpc>
              <a:spcBef>
                <a:spcPts val="815"/>
              </a:spcBef>
            </a:pPr>
            <a:r>
              <a:rPr sz="1150" b="1" spc="-10" dirty="0">
                <a:solidFill>
                  <a:srgbClr val="6D28D9"/>
                </a:solidFill>
                <a:latin typeface="Roboto"/>
                <a:cs typeface="Roboto"/>
              </a:rPr>
              <a:t>Login</a:t>
            </a:r>
            <a:endParaRPr sz="1150" dirty="0">
              <a:latin typeface="Roboto"/>
              <a:cs typeface="Roboto"/>
            </a:endParaRPr>
          </a:p>
          <a:p>
            <a:pPr marL="164465" marR="690880">
              <a:lnSpc>
                <a:spcPct val="108700"/>
              </a:lnSpc>
              <a:spcBef>
                <a:spcPts val="600"/>
              </a:spcBef>
            </a:pPr>
            <a:r>
              <a:rPr sz="1150" spc="-50" dirty="0">
                <a:latin typeface="Roboto"/>
                <a:cs typeface="Roboto"/>
              </a:rPr>
              <a:t>Successfully</a:t>
            </a:r>
            <a:r>
              <a:rPr sz="1150" spc="-10" dirty="0">
                <a:latin typeface="Roboto"/>
                <a:cs typeface="Roboto"/>
              </a:rPr>
              <a:t> </a:t>
            </a:r>
            <a:r>
              <a:rPr sz="1150" spc="-50" dirty="0">
                <a:latin typeface="Roboto"/>
                <a:cs typeface="Roboto"/>
              </a:rPr>
              <a:t>logs</a:t>
            </a:r>
            <a:r>
              <a:rPr sz="1150" spc="-10" dirty="0">
                <a:latin typeface="Roboto"/>
                <a:cs typeface="Roboto"/>
              </a:rPr>
              <a:t> </a:t>
            </a:r>
            <a:r>
              <a:rPr sz="1150" spc="-30" dirty="0">
                <a:latin typeface="Roboto"/>
                <a:cs typeface="Roboto"/>
              </a:rPr>
              <a:t>in</a:t>
            </a:r>
            <a:r>
              <a:rPr sz="1150" spc="-5" dirty="0">
                <a:latin typeface="Roboto"/>
                <a:cs typeface="Roboto"/>
              </a:rPr>
              <a:t> </a:t>
            </a:r>
            <a:r>
              <a:rPr sz="1150" spc="-50" dirty="0">
                <a:latin typeface="Roboto"/>
                <a:cs typeface="Roboto"/>
              </a:rPr>
              <a:t>valid</a:t>
            </a:r>
            <a:r>
              <a:rPr sz="1150" spc="-10" dirty="0">
                <a:latin typeface="Roboto"/>
                <a:cs typeface="Roboto"/>
              </a:rPr>
              <a:t> </a:t>
            </a:r>
            <a:r>
              <a:rPr sz="1150" spc="-20" dirty="0">
                <a:latin typeface="Roboto"/>
                <a:cs typeface="Roboto"/>
              </a:rPr>
              <a:t>users </a:t>
            </a:r>
            <a:r>
              <a:rPr sz="1150" spc="-50" dirty="0">
                <a:latin typeface="Roboto"/>
                <a:cs typeface="Roboto"/>
              </a:rPr>
              <a:t>Displays</a:t>
            </a:r>
            <a:r>
              <a:rPr sz="1150" spc="10" dirty="0">
                <a:latin typeface="Roboto"/>
                <a:cs typeface="Roboto"/>
              </a:rPr>
              <a:t> </a:t>
            </a:r>
            <a:r>
              <a:rPr sz="1150" spc="-55" dirty="0">
                <a:latin typeface="Roboto"/>
                <a:cs typeface="Roboto"/>
              </a:rPr>
              <a:t>appropriate</a:t>
            </a:r>
            <a:r>
              <a:rPr sz="1150" spc="15" dirty="0">
                <a:latin typeface="Roboto"/>
                <a:cs typeface="Roboto"/>
              </a:rPr>
              <a:t> </a:t>
            </a:r>
            <a:r>
              <a:rPr sz="1150" spc="-55" dirty="0">
                <a:latin typeface="Roboto"/>
                <a:cs typeface="Roboto"/>
              </a:rPr>
              <a:t>error</a:t>
            </a:r>
            <a:r>
              <a:rPr sz="1150" spc="15" dirty="0">
                <a:latin typeface="Roboto"/>
                <a:cs typeface="Roboto"/>
              </a:rPr>
              <a:t> </a:t>
            </a:r>
            <a:r>
              <a:rPr sz="1150" spc="-60" dirty="0">
                <a:latin typeface="Roboto"/>
                <a:cs typeface="Roboto"/>
              </a:rPr>
              <a:t>messages</a:t>
            </a:r>
            <a:endParaRPr sz="1150" dirty="0">
              <a:latin typeface="Roboto"/>
              <a:cs typeface="Roboto"/>
            </a:endParaRPr>
          </a:p>
          <a:p>
            <a:pPr>
              <a:lnSpc>
                <a:spcPct val="100000"/>
              </a:lnSpc>
            </a:pPr>
            <a:endParaRPr sz="1050" dirty="0">
              <a:latin typeface="Roboto"/>
              <a:cs typeface="Roboto"/>
            </a:endParaRPr>
          </a:p>
          <a:p>
            <a:pPr>
              <a:lnSpc>
                <a:spcPct val="100000"/>
              </a:lnSpc>
              <a:spcBef>
                <a:spcPts val="300"/>
              </a:spcBef>
            </a:pPr>
            <a:endParaRPr sz="1050" dirty="0">
              <a:latin typeface="Roboto"/>
              <a:cs typeface="Roboto"/>
            </a:endParaRPr>
          </a:p>
          <a:p>
            <a:pPr marL="12700">
              <a:lnSpc>
                <a:spcPct val="100000"/>
              </a:lnSpc>
            </a:pPr>
            <a:r>
              <a:rPr sz="1150" b="1" spc="-60" dirty="0">
                <a:solidFill>
                  <a:srgbClr val="6D28D9"/>
                </a:solidFill>
                <a:latin typeface="Roboto"/>
                <a:cs typeface="Roboto"/>
              </a:rPr>
              <a:t>Dashboard</a:t>
            </a:r>
            <a:r>
              <a:rPr sz="1150" b="1" dirty="0">
                <a:solidFill>
                  <a:srgbClr val="6D28D9"/>
                </a:solidFill>
                <a:latin typeface="Roboto"/>
                <a:cs typeface="Roboto"/>
              </a:rPr>
              <a:t> </a:t>
            </a:r>
            <a:r>
              <a:rPr sz="1150" b="1" spc="-75" dirty="0">
                <a:solidFill>
                  <a:srgbClr val="6D28D9"/>
                </a:solidFill>
                <a:latin typeface="Roboto"/>
                <a:cs typeface="Roboto"/>
              </a:rPr>
              <a:t>&amp;</a:t>
            </a:r>
            <a:r>
              <a:rPr sz="1150" b="1" spc="5" dirty="0">
                <a:solidFill>
                  <a:srgbClr val="6D28D9"/>
                </a:solidFill>
                <a:latin typeface="Roboto"/>
                <a:cs typeface="Roboto"/>
              </a:rPr>
              <a:t> </a:t>
            </a:r>
            <a:r>
              <a:rPr sz="1150" b="1" spc="-65" dirty="0">
                <a:solidFill>
                  <a:srgbClr val="6D28D9"/>
                </a:solidFill>
                <a:latin typeface="Roboto"/>
                <a:cs typeface="Roboto"/>
              </a:rPr>
              <a:t>Product</a:t>
            </a:r>
            <a:r>
              <a:rPr sz="1150" b="1" dirty="0">
                <a:solidFill>
                  <a:srgbClr val="6D28D9"/>
                </a:solidFill>
                <a:latin typeface="Roboto"/>
                <a:cs typeface="Roboto"/>
              </a:rPr>
              <a:t> </a:t>
            </a:r>
            <a:r>
              <a:rPr sz="1150" b="1" spc="-10" dirty="0">
                <a:solidFill>
                  <a:srgbClr val="6D28D9"/>
                </a:solidFill>
                <a:latin typeface="Roboto"/>
                <a:cs typeface="Roboto"/>
              </a:rPr>
              <a:t>Display</a:t>
            </a:r>
            <a:endParaRPr sz="1150" dirty="0">
              <a:latin typeface="Roboto"/>
              <a:cs typeface="Roboto"/>
            </a:endParaRPr>
          </a:p>
          <a:p>
            <a:pPr marL="164465">
              <a:lnSpc>
                <a:spcPct val="100000"/>
              </a:lnSpc>
              <a:spcBef>
                <a:spcPts val="720"/>
              </a:spcBef>
            </a:pPr>
            <a:r>
              <a:rPr sz="1150" spc="-55" dirty="0">
                <a:latin typeface="Roboto"/>
                <a:cs typeface="Roboto"/>
              </a:rPr>
              <a:t>Products</a:t>
            </a:r>
            <a:r>
              <a:rPr sz="1150" spc="-5" dirty="0">
                <a:latin typeface="Roboto"/>
                <a:cs typeface="Roboto"/>
              </a:rPr>
              <a:t> </a:t>
            </a:r>
            <a:r>
              <a:rPr sz="1150" spc="-55" dirty="0">
                <a:latin typeface="Roboto"/>
                <a:cs typeface="Roboto"/>
              </a:rPr>
              <a:t>load</a:t>
            </a:r>
            <a:r>
              <a:rPr sz="1150" dirty="0">
                <a:latin typeface="Roboto"/>
                <a:cs typeface="Roboto"/>
              </a:rPr>
              <a:t> </a:t>
            </a:r>
            <a:r>
              <a:rPr sz="1150" spc="-45" dirty="0">
                <a:latin typeface="Roboto"/>
                <a:cs typeface="Roboto"/>
              </a:rPr>
              <a:t>correctly</a:t>
            </a:r>
            <a:r>
              <a:rPr sz="1150" dirty="0">
                <a:latin typeface="Roboto"/>
                <a:cs typeface="Roboto"/>
              </a:rPr>
              <a:t> </a:t>
            </a:r>
            <a:r>
              <a:rPr sz="1150" spc="-70" dirty="0">
                <a:latin typeface="Roboto"/>
                <a:cs typeface="Roboto"/>
              </a:rPr>
              <a:t>from</a:t>
            </a:r>
            <a:r>
              <a:rPr sz="1150" dirty="0">
                <a:latin typeface="Roboto"/>
                <a:cs typeface="Roboto"/>
              </a:rPr>
              <a:t> </a:t>
            </a:r>
            <a:r>
              <a:rPr sz="1150" spc="-10" dirty="0">
                <a:latin typeface="Roboto"/>
                <a:cs typeface="Roboto"/>
              </a:rPr>
              <a:t>database</a:t>
            </a:r>
            <a:endParaRPr sz="1150" dirty="0">
              <a:latin typeface="Roboto"/>
              <a:cs typeface="Roboto"/>
            </a:endParaRPr>
          </a:p>
          <a:p>
            <a:pPr marL="164465" marR="5080">
              <a:lnSpc>
                <a:spcPct val="108700"/>
              </a:lnSpc>
            </a:pPr>
            <a:r>
              <a:rPr sz="1150" spc="-55" dirty="0">
                <a:latin typeface="Roboto"/>
                <a:cs typeface="Roboto"/>
              </a:rPr>
              <a:t>Category</a:t>
            </a:r>
            <a:r>
              <a:rPr sz="1150" spc="-20" dirty="0">
                <a:latin typeface="Roboto"/>
                <a:cs typeface="Roboto"/>
              </a:rPr>
              <a:t> </a:t>
            </a:r>
            <a:r>
              <a:rPr sz="1150" spc="-60" dirty="0">
                <a:latin typeface="Roboto"/>
                <a:cs typeface="Roboto"/>
              </a:rPr>
              <a:t>and</a:t>
            </a:r>
            <a:r>
              <a:rPr sz="1150" spc="-20" dirty="0">
                <a:latin typeface="Roboto"/>
                <a:cs typeface="Roboto"/>
              </a:rPr>
              <a:t> </a:t>
            </a:r>
            <a:r>
              <a:rPr sz="1150" spc="-55" dirty="0">
                <a:latin typeface="Roboto"/>
                <a:cs typeface="Roboto"/>
              </a:rPr>
              <a:t>search</a:t>
            </a:r>
            <a:r>
              <a:rPr sz="1150" spc="-20" dirty="0">
                <a:latin typeface="Roboto"/>
                <a:cs typeface="Roboto"/>
              </a:rPr>
              <a:t> </a:t>
            </a:r>
            <a:r>
              <a:rPr sz="1150" spc="-40" dirty="0">
                <a:latin typeface="Roboto"/>
                <a:cs typeface="Roboto"/>
              </a:rPr>
              <a:t>filters</a:t>
            </a:r>
            <a:r>
              <a:rPr sz="1150" spc="-20" dirty="0">
                <a:latin typeface="Roboto"/>
                <a:cs typeface="Roboto"/>
              </a:rPr>
              <a:t> </a:t>
            </a:r>
            <a:r>
              <a:rPr sz="1150" spc="-45" dirty="0">
                <a:latin typeface="Roboto"/>
                <a:cs typeface="Roboto"/>
              </a:rPr>
              <a:t>function</a:t>
            </a:r>
            <a:r>
              <a:rPr sz="1150" spc="-20" dirty="0">
                <a:latin typeface="Roboto"/>
                <a:cs typeface="Roboto"/>
              </a:rPr>
              <a:t> </a:t>
            </a:r>
            <a:r>
              <a:rPr sz="1150" spc="-55" dirty="0">
                <a:latin typeface="Roboto"/>
                <a:cs typeface="Roboto"/>
              </a:rPr>
              <a:t>as</a:t>
            </a:r>
            <a:r>
              <a:rPr sz="1150" spc="-15" dirty="0">
                <a:latin typeface="Roboto"/>
                <a:cs typeface="Roboto"/>
              </a:rPr>
              <a:t> </a:t>
            </a:r>
            <a:r>
              <a:rPr sz="1150" spc="-60" dirty="0">
                <a:latin typeface="Roboto"/>
                <a:cs typeface="Roboto"/>
              </a:rPr>
              <a:t>expected Background</a:t>
            </a:r>
            <a:r>
              <a:rPr sz="1150" spc="5" dirty="0">
                <a:latin typeface="Roboto"/>
                <a:cs typeface="Roboto"/>
              </a:rPr>
              <a:t> </a:t>
            </a:r>
            <a:r>
              <a:rPr sz="1150" spc="-60" dirty="0">
                <a:latin typeface="Roboto"/>
                <a:cs typeface="Roboto"/>
              </a:rPr>
              <a:t>banner</a:t>
            </a:r>
            <a:r>
              <a:rPr sz="1150" spc="10" dirty="0">
                <a:latin typeface="Roboto"/>
                <a:cs typeface="Roboto"/>
              </a:rPr>
              <a:t> </a:t>
            </a:r>
            <a:r>
              <a:rPr sz="1150" spc="-55" dirty="0">
                <a:latin typeface="Roboto"/>
                <a:cs typeface="Roboto"/>
              </a:rPr>
              <a:t>loads</a:t>
            </a:r>
            <a:r>
              <a:rPr sz="1150" spc="10" dirty="0">
                <a:latin typeface="Roboto"/>
                <a:cs typeface="Roboto"/>
              </a:rPr>
              <a:t> </a:t>
            </a:r>
            <a:r>
              <a:rPr sz="1150" spc="-10" dirty="0">
                <a:latin typeface="Roboto"/>
                <a:cs typeface="Roboto"/>
              </a:rPr>
              <a:t>correctly</a:t>
            </a:r>
            <a:endParaRPr sz="1150" dirty="0">
              <a:latin typeface="Roboto"/>
              <a:cs typeface="Roboto"/>
            </a:endParaRPr>
          </a:p>
          <a:p>
            <a:pPr marL="164465">
              <a:lnSpc>
                <a:spcPct val="100000"/>
              </a:lnSpc>
              <a:spcBef>
                <a:spcPts val="120"/>
              </a:spcBef>
            </a:pPr>
            <a:r>
              <a:rPr sz="1150" spc="-35" dirty="0">
                <a:latin typeface="Roboto"/>
                <a:cs typeface="Roboto"/>
              </a:rPr>
              <a:t>Initial</a:t>
            </a:r>
            <a:r>
              <a:rPr sz="1150" dirty="0">
                <a:latin typeface="Roboto"/>
                <a:cs typeface="Roboto"/>
              </a:rPr>
              <a:t> </a:t>
            </a:r>
            <a:r>
              <a:rPr sz="1150" spc="-50" dirty="0">
                <a:latin typeface="Roboto"/>
                <a:cs typeface="Roboto"/>
              </a:rPr>
              <a:t>lag</a:t>
            </a:r>
            <a:r>
              <a:rPr sz="1150" dirty="0">
                <a:latin typeface="Roboto"/>
                <a:cs typeface="Roboto"/>
              </a:rPr>
              <a:t> </a:t>
            </a:r>
            <a:r>
              <a:rPr sz="1150" spc="-50" dirty="0">
                <a:latin typeface="Roboto"/>
                <a:cs typeface="Roboto"/>
              </a:rPr>
              <a:t>with</a:t>
            </a:r>
            <a:r>
              <a:rPr sz="1150" spc="5" dirty="0">
                <a:latin typeface="Roboto"/>
                <a:cs typeface="Roboto"/>
              </a:rPr>
              <a:t> </a:t>
            </a:r>
            <a:r>
              <a:rPr sz="1150" spc="-55" dirty="0">
                <a:latin typeface="Roboto"/>
                <a:cs typeface="Roboto"/>
              </a:rPr>
              <a:t>large</a:t>
            </a:r>
            <a:r>
              <a:rPr sz="1150" dirty="0">
                <a:latin typeface="Roboto"/>
                <a:cs typeface="Roboto"/>
              </a:rPr>
              <a:t> </a:t>
            </a:r>
            <a:r>
              <a:rPr sz="1150" spc="-60" dirty="0">
                <a:latin typeface="Roboto"/>
                <a:cs typeface="Roboto"/>
              </a:rPr>
              <a:t>product</a:t>
            </a:r>
            <a:r>
              <a:rPr sz="1150" dirty="0">
                <a:latin typeface="Roboto"/>
                <a:cs typeface="Roboto"/>
              </a:rPr>
              <a:t> </a:t>
            </a:r>
            <a:r>
              <a:rPr sz="1150" spc="-20" dirty="0">
                <a:latin typeface="Roboto"/>
                <a:cs typeface="Roboto"/>
              </a:rPr>
              <a:t>sets</a:t>
            </a:r>
            <a:endParaRPr sz="1150" dirty="0">
              <a:latin typeface="Roboto"/>
              <a:cs typeface="Roboto"/>
            </a:endParaRPr>
          </a:p>
        </p:txBody>
      </p:sp>
      <p:grpSp>
        <p:nvGrpSpPr>
          <p:cNvPr id="26" name="object 26"/>
          <p:cNvGrpSpPr/>
          <p:nvPr/>
        </p:nvGrpSpPr>
        <p:grpSpPr>
          <a:xfrm>
            <a:off x="6197586" y="658178"/>
            <a:ext cx="5753100" cy="2895600"/>
            <a:chOff x="6210299" y="1295399"/>
            <a:chExt cx="5753100" cy="2895600"/>
          </a:xfrm>
        </p:grpSpPr>
        <p:pic>
          <p:nvPicPr>
            <p:cNvPr id="27" name="object 27"/>
            <p:cNvPicPr/>
            <p:nvPr/>
          </p:nvPicPr>
          <p:blipFill>
            <a:blip r:embed="rId11" cstate="print"/>
            <a:stretch>
              <a:fillRect/>
            </a:stretch>
          </p:blipFill>
          <p:spPr>
            <a:xfrm>
              <a:off x="6210299" y="1295399"/>
              <a:ext cx="5753099" cy="2895599"/>
            </a:xfrm>
            <a:prstGeom prst="rect">
              <a:avLst/>
            </a:prstGeom>
          </p:spPr>
        </p:pic>
        <p:sp>
          <p:nvSpPr>
            <p:cNvPr id="28" name="object 28"/>
            <p:cNvSpPr/>
            <p:nvPr/>
          </p:nvSpPr>
          <p:spPr>
            <a:xfrm>
              <a:off x="6400798" y="1866899"/>
              <a:ext cx="5372100" cy="2133600"/>
            </a:xfrm>
            <a:custGeom>
              <a:avLst/>
              <a:gdLst/>
              <a:ahLst/>
              <a:cxnLst/>
              <a:rect l="l" t="t" r="r" b="b"/>
              <a:pathLst>
                <a:path w="5372100" h="2133600">
                  <a:moveTo>
                    <a:pt x="5300903" y="2133599"/>
                  </a:moveTo>
                  <a:lnTo>
                    <a:pt x="71197" y="2133599"/>
                  </a:lnTo>
                  <a:lnTo>
                    <a:pt x="66241" y="2133111"/>
                  </a:lnTo>
                  <a:lnTo>
                    <a:pt x="29705" y="2117977"/>
                  </a:lnTo>
                  <a:lnTo>
                    <a:pt x="3885" y="2081937"/>
                  </a:lnTo>
                  <a:lnTo>
                    <a:pt x="0" y="2062403"/>
                  </a:lnTo>
                  <a:lnTo>
                    <a:pt x="0" y="2057399"/>
                  </a:lnTo>
                  <a:lnTo>
                    <a:pt x="0" y="71196"/>
                  </a:lnTo>
                  <a:lnTo>
                    <a:pt x="15621" y="29705"/>
                  </a:lnTo>
                  <a:lnTo>
                    <a:pt x="51661" y="3885"/>
                  </a:lnTo>
                  <a:lnTo>
                    <a:pt x="71197" y="0"/>
                  </a:lnTo>
                  <a:lnTo>
                    <a:pt x="5300903" y="0"/>
                  </a:lnTo>
                  <a:lnTo>
                    <a:pt x="5342392" y="15621"/>
                  </a:lnTo>
                  <a:lnTo>
                    <a:pt x="5368213" y="51661"/>
                  </a:lnTo>
                  <a:lnTo>
                    <a:pt x="5372099" y="71196"/>
                  </a:lnTo>
                  <a:lnTo>
                    <a:pt x="5372099" y="2062403"/>
                  </a:lnTo>
                  <a:lnTo>
                    <a:pt x="5356476" y="2103894"/>
                  </a:lnTo>
                  <a:lnTo>
                    <a:pt x="5320437" y="2129713"/>
                  </a:lnTo>
                  <a:lnTo>
                    <a:pt x="5305857" y="2133111"/>
                  </a:lnTo>
                  <a:lnTo>
                    <a:pt x="5300903" y="2133599"/>
                  </a:lnTo>
                  <a:close/>
                </a:path>
              </a:pathLst>
            </a:custGeom>
            <a:solidFill>
              <a:srgbClr val="FFFFFF"/>
            </a:solidFill>
          </p:spPr>
          <p:txBody>
            <a:bodyPr wrap="square" lIns="0" tIns="0" rIns="0" bIns="0" rtlCol="0"/>
            <a:lstStyle/>
            <a:p>
              <a:endParaRPr/>
            </a:p>
          </p:txBody>
        </p:sp>
        <p:pic>
          <p:nvPicPr>
            <p:cNvPr id="29" name="object 29"/>
            <p:cNvPicPr/>
            <p:nvPr/>
          </p:nvPicPr>
          <p:blipFill>
            <a:blip r:embed="rId12" cstate="print"/>
            <a:stretch>
              <a:fillRect/>
            </a:stretch>
          </p:blipFill>
          <p:spPr>
            <a:xfrm>
              <a:off x="6400799" y="1535906"/>
              <a:ext cx="190499" cy="166687"/>
            </a:xfrm>
            <a:prstGeom prst="rect">
              <a:avLst/>
            </a:prstGeom>
          </p:spPr>
        </p:pic>
      </p:grpSp>
      <p:sp>
        <p:nvSpPr>
          <p:cNvPr id="30" name="object 30"/>
          <p:cNvSpPr txBox="1"/>
          <p:nvPr/>
        </p:nvSpPr>
        <p:spPr>
          <a:xfrm>
            <a:off x="6642087" y="824072"/>
            <a:ext cx="2080260" cy="280035"/>
          </a:xfrm>
          <a:prstGeom prst="rect">
            <a:avLst/>
          </a:prstGeom>
        </p:spPr>
        <p:txBody>
          <a:bodyPr vert="horz" wrap="square" lIns="0" tIns="14604" rIns="0" bIns="0" rtlCol="0">
            <a:spAutoFit/>
          </a:bodyPr>
          <a:lstStyle/>
          <a:p>
            <a:pPr marL="12700">
              <a:lnSpc>
                <a:spcPct val="100000"/>
              </a:lnSpc>
              <a:spcBef>
                <a:spcPts val="114"/>
              </a:spcBef>
            </a:pPr>
            <a:r>
              <a:rPr sz="1650" b="1" spc="-95" dirty="0">
                <a:solidFill>
                  <a:srgbClr val="1D40AF"/>
                </a:solidFill>
                <a:latin typeface="Roboto"/>
                <a:cs typeface="Roboto"/>
              </a:rPr>
              <a:t>Performance</a:t>
            </a:r>
            <a:r>
              <a:rPr sz="1650" b="1" spc="65" dirty="0">
                <a:solidFill>
                  <a:srgbClr val="1D40AF"/>
                </a:solidFill>
                <a:latin typeface="Roboto"/>
                <a:cs typeface="Roboto"/>
              </a:rPr>
              <a:t> </a:t>
            </a:r>
            <a:r>
              <a:rPr sz="1650" b="1" spc="-70" dirty="0">
                <a:solidFill>
                  <a:srgbClr val="1D40AF"/>
                </a:solidFill>
                <a:latin typeface="Roboto"/>
                <a:cs typeface="Roboto"/>
              </a:rPr>
              <a:t>Evaluation</a:t>
            </a:r>
            <a:endParaRPr sz="1650">
              <a:latin typeface="Roboto"/>
              <a:cs typeface="Roboto"/>
            </a:endParaRPr>
          </a:p>
        </p:txBody>
      </p:sp>
      <p:pic>
        <p:nvPicPr>
          <p:cNvPr id="31" name="object 31"/>
          <p:cNvPicPr/>
          <p:nvPr/>
        </p:nvPicPr>
        <p:blipFill>
          <a:blip r:embed="rId13" cstate="print"/>
          <a:stretch>
            <a:fillRect/>
          </a:stretch>
        </p:blipFill>
        <p:spPr>
          <a:xfrm>
            <a:off x="6502387" y="1343978"/>
            <a:ext cx="5143499" cy="1904999"/>
          </a:xfrm>
          <a:prstGeom prst="rect">
            <a:avLst/>
          </a:prstGeom>
        </p:spPr>
      </p:pic>
      <p:grpSp>
        <p:nvGrpSpPr>
          <p:cNvPr id="76" name="Group 75">
            <a:extLst>
              <a:ext uri="{FF2B5EF4-FFF2-40B4-BE49-F238E27FC236}">
                <a16:creationId xmlns:a16="http://schemas.microsoft.com/office/drawing/2014/main" id="{BBC65A6A-8E71-4860-9FA8-B234823E8C66}"/>
              </a:ext>
            </a:extLst>
          </p:cNvPr>
          <p:cNvGrpSpPr/>
          <p:nvPr/>
        </p:nvGrpSpPr>
        <p:grpSpPr>
          <a:xfrm>
            <a:off x="6502387" y="3958861"/>
            <a:ext cx="4942695" cy="2593544"/>
            <a:chOff x="6362699" y="4528663"/>
            <a:chExt cx="3994766" cy="3542472"/>
          </a:xfrm>
        </p:grpSpPr>
        <p:pic>
          <p:nvPicPr>
            <p:cNvPr id="32" name="object 32"/>
            <p:cNvPicPr/>
            <p:nvPr/>
          </p:nvPicPr>
          <p:blipFill>
            <a:blip r:embed="rId14" cstate="print"/>
            <a:stretch>
              <a:fillRect/>
            </a:stretch>
          </p:blipFill>
          <p:spPr>
            <a:xfrm>
              <a:off x="6362699" y="4592240"/>
              <a:ext cx="150018" cy="150018"/>
            </a:xfrm>
            <a:prstGeom prst="rect">
              <a:avLst/>
            </a:prstGeom>
          </p:spPr>
        </p:pic>
        <p:sp>
          <p:nvSpPr>
            <p:cNvPr id="33" name="object 33"/>
            <p:cNvSpPr txBox="1"/>
            <p:nvPr/>
          </p:nvSpPr>
          <p:spPr>
            <a:xfrm>
              <a:off x="6576218" y="4528663"/>
              <a:ext cx="1530350" cy="245110"/>
            </a:xfrm>
            <a:prstGeom prst="rect">
              <a:avLst/>
            </a:prstGeom>
          </p:spPr>
          <p:txBody>
            <a:bodyPr vert="horz" wrap="square" lIns="0" tIns="11430" rIns="0" bIns="0" rtlCol="0">
              <a:spAutoFit/>
            </a:bodyPr>
            <a:lstStyle/>
            <a:p>
              <a:pPr marL="12700">
                <a:lnSpc>
                  <a:spcPct val="100000"/>
                </a:lnSpc>
                <a:spcBef>
                  <a:spcPts val="90"/>
                </a:spcBef>
              </a:pPr>
              <a:r>
                <a:rPr sz="1450" b="1" spc="-55" dirty="0">
                  <a:latin typeface="Roboto"/>
                  <a:cs typeface="Roboto"/>
                </a:rPr>
                <a:t>Performance</a:t>
              </a:r>
              <a:r>
                <a:rPr sz="1450" b="1" spc="-35" dirty="0">
                  <a:latin typeface="Roboto"/>
                  <a:cs typeface="Roboto"/>
                </a:rPr>
                <a:t> </a:t>
              </a:r>
              <a:r>
                <a:rPr sz="1450" b="1" spc="-50" dirty="0">
                  <a:latin typeface="Roboto"/>
                  <a:cs typeface="Roboto"/>
                </a:rPr>
                <a:t>Notes</a:t>
              </a:r>
              <a:endParaRPr sz="1450" dirty="0">
                <a:latin typeface="Roboto"/>
                <a:cs typeface="Roboto"/>
              </a:endParaRPr>
            </a:p>
          </p:txBody>
        </p:sp>
        <p:sp>
          <p:nvSpPr>
            <p:cNvPr id="34" name="object 34"/>
            <p:cNvSpPr txBox="1"/>
            <p:nvPr/>
          </p:nvSpPr>
          <p:spPr>
            <a:xfrm>
              <a:off x="6426199" y="4972922"/>
              <a:ext cx="1174750" cy="203835"/>
            </a:xfrm>
            <a:prstGeom prst="rect">
              <a:avLst/>
            </a:prstGeom>
          </p:spPr>
          <p:txBody>
            <a:bodyPr vert="horz" wrap="square" lIns="0" tIns="14604" rIns="0" bIns="0" rtlCol="0">
              <a:spAutoFit/>
            </a:bodyPr>
            <a:lstStyle/>
            <a:p>
              <a:pPr marL="12700">
                <a:lnSpc>
                  <a:spcPct val="100000"/>
                </a:lnSpc>
                <a:spcBef>
                  <a:spcPts val="114"/>
                </a:spcBef>
              </a:pPr>
              <a:r>
                <a:rPr sz="1150" b="0" spc="-55" dirty="0">
                  <a:latin typeface="Roboto Medium"/>
                  <a:cs typeface="Roboto Medium"/>
                </a:rPr>
                <a:t>Application</a:t>
              </a:r>
              <a:r>
                <a:rPr sz="1150" b="0" spc="30" dirty="0">
                  <a:latin typeface="Roboto Medium"/>
                  <a:cs typeface="Roboto Medium"/>
                </a:rPr>
                <a:t> </a:t>
              </a:r>
              <a:r>
                <a:rPr sz="1150" b="0" spc="-40" dirty="0">
                  <a:latin typeface="Roboto Medium"/>
                  <a:cs typeface="Roboto Medium"/>
                </a:rPr>
                <a:t>Startup</a:t>
              </a:r>
              <a:endParaRPr sz="1150" dirty="0">
                <a:latin typeface="Roboto Medium"/>
                <a:cs typeface="Roboto Medium"/>
              </a:endParaRPr>
            </a:p>
          </p:txBody>
        </p:sp>
        <p:sp>
          <p:nvSpPr>
            <p:cNvPr id="35" name="object 35"/>
            <p:cNvSpPr/>
            <p:nvPr/>
          </p:nvSpPr>
          <p:spPr>
            <a:xfrm>
              <a:off x="7658098" y="5010149"/>
              <a:ext cx="752475" cy="171450"/>
            </a:xfrm>
            <a:custGeom>
              <a:avLst/>
              <a:gdLst/>
              <a:ahLst/>
              <a:cxnLst/>
              <a:rect l="l" t="t" r="r" b="b"/>
              <a:pathLst>
                <a:path w="752475" h="171450">
                  <a:moveTo>
                    <a:pt x="719427" y="171449"/>
                  </a:moveTo>
                  <a:lnTo>
                    <a:pt x="33047" y="171449"/>
                  </a:lnTo>
                  <a:lnTo>
                    <a:pt x="28187" y="170482"/>
                  </a:lnTo>
                  <a:lnTo>
                    <a:pt x="966" y="143261"/>
                  </a:lnTo>
                  <a:lnTo>
                    <a:pt x="0" y="138402"/>
                  </a:lnTo>
                  <a:lnTo>
                    <a:pt x="0" y="133349"/>
                  </a:lnTo>
                  <a:lnTo>
                    <a:pt x="0" y="33047"/>
                  </a:lnTo>
                  <a:lnTo>
                    <a:pt x="28187" y="966"/>
                  </a:lnTo>
                  <a:lnTo>
                    <a:pt x="33047" y="0"/>
                  </a:lnTo>
                  <a:lnTo>
                    <a:pt x="719427" y="0"/>
                  </a:lnTo>
                  <a:lnTo>
                    <a:pt x="751508" y="28187"/>
                  </a:lnTo>
                  <a:lnTo>
                    <a:pt x="752474" y="33047"/>
                  </a:lnTo>
                  <a:lnTo>
                    <a:pt x="752474" y="138402"/>
                  </a:lnTo>
                  <a:lnTo>
                    <a:pt x="724287" y="170482"/>
                  </a:lnTo>
                  <a:lnTo>
                    <a:pt x="719427" y="171449"/>
                  </a:lnTo>
                  <a:close/>
                </a:path>
              </a:pathLst>
            </a:custGeom>
            <a:solidFill>
              <a:srgbClr val="D0FAE4"/>
            </a:solidFill>
          </p:spPr>
          <p:txBody>
            <a:bodyPr wrap="square" lIns="0" tIns="0" rIns="0" bIns="0" rtlCol="0"/>
            <a:lstStyle/>
            <a:p>
              <a:endParaRPr/>
            </a:p>
          </p:txBody>
        </p:sp>
        <p:sp>
          <p:nvSpPr>
            <p:cNvPr id="36" name="object 36"/>
            <p:cNvSpPr txBox="1"/>
            <p:nvPr/>
          </p:nvSpPr>
          <p:spPr>
            <a:xfrm>
              <a:off x="7721600" y="4994115"/>
              <a:ext cx="621030"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047857"/>
                  </a:solidFill>
                  <a:latin typeface="Roboto"/>
                  <a:cs typeface="Roboto"/>
                </a:rPr>
                <a:t>Reasonable</a:t>
              </a:r>
              <a:endParaRPr sz="1000">
                <a:latin typeface="Roboto"/>
                <a:cs typeface="Roboto"/>
              </a:endParaRPr>
            </a:p>
          </p:txBody>
        </p:sp>
        <p:sp>
          <p:nvSpPr>
            <p:cNvPr id="37" name="object 37"/>
            <p:cNvSpPr txBox="1"/>
            <p:nvPr/>
          </p:nvSpPr>
          <p:spPr>
            <a:xfrm>
              <a:off x="6426199" y="5392022"/>
              <a:ext cx="690245" cy="203835"/>
            </a:xfrm>
            <a:prstGeom prst="rect">
              <a:avLst/>
            </a:prstGeom>
          </p:spPr>
          <p:txBody>
            <a:bodyPr vert="horz" wrap="square" lIns="0" tIns="14604" rIns="0" bIns="0" rtlCol="0">
              <a:spAutoFit/>
            </a:bodyPr>
            <a:lstStyle/>
            <a:p>
              <a:pPr marL="12700">
                <a:lnSpc>
                  <a:spcPct val="100000"/>
                </a:lnSpc>
                <a:spcBef>
                  <a:spcPts val="114"/>
                </a:spcBef>
              </a:pPr>
              <a:r>
                <a:rPr sz="1150" b="0" spc="-55" dirty="0">
                  <a:latin typeface="Roboto Medium"/>
                  <a:cs typeface="Roboto Medium"/>
                </a:rPr>
                <a:t>Login</a:t>
              </a:r>
              <a:r>
                <a:rPr sz="1150" b="0" spc="-40" dirty="0">
                  <a:latin typeface="Roboto Medium"/>
                  <a:cs typeface="Roboto Medium"/>
                </a:rPr>
                <a:t> Time</a:t>
              </a:r>
              <a:endParaRPr sz="1150">
                <a:latin typeface="Roboto Medium"/>
                <a:cs typeface="Roboto Medium"/>
              </a:endParaRPr>
            </a:p>
          </p:txBody>
        </p:sp>
        <p:sp>
          <p:nvSpPr>
            <p:cNvPr id="38" name="object 38"/>
            <p:cNvSpPr/>
            <p:nvPr/>
          </p:nvSpPr>
          <p:spPr>
            <a:xfrm>
              <a:off x="7658098" y="5429249"/>
              <a:ext cx="438150" cy="171450"/>
            </a:xfrm>
            <a:custGeom>
              <a:avLst/>
              <a:gdLst/>
              <a:ahLst/>
              <a:cxnLst/>
              <a:rect l="l" t="t" r="r" b="b"/>
              <a:pathLst>
                <a:path w="438150" h="171450">
                  <a:moveTo>
                    <a:pt x="405102" y="171449"/>
                  </a:moveTo>
                  <a:lnTo>
                    <a:pt x="33047" y="171449"/>
                  </a:lnTo>
                  <a:lnTo>
                    <a:pt x="28187" y="170483"/>
                  </a:lnTo>
                  <a:lnTo>
                    <a:pt x="966" y="143262"/>
                  </a:lnTo>
                  <a:lnTo>
                    <a:pt x="0" y="138402"/>
                  </a:lnTo>
                  <a:lnTo>
                    <a:pt x="0" y="133349"/>
                  </a:lnTo>
                  <a:lnTo>
                    <a:pt x="0" y="33047"/>
                  </a:lnTo>
                  <a:lnTo>
                    <a:pt x="28187" y="966"/>
                  </a:lnTo>
                  <a:lnTo>
                    <a:pt x="33047" y="0"/>
                  </a:lnTo>
                  <a:lnTo>
                    <a:pt x="405102" y="0"/>
                  </a:lnTo>
                  <a:lnTo>
                    <a:pt x="437183" y="28187"/>
                  </a:lnTo>
                  <a:lnTo>
                    <a:pt x="438149" y="33047"/>
                  </a:lnTo>
                  <a:lnTo>
                    <a:pt x="438149" y="138402"/>
                  </a:lnTo>
                  <a:lnTo>
                    <a:pt x="409962" y="170483"/>
                  </a:lnTo>
                  <a:lnTo>
                    <a:pt x="405102" y="171449"/>
                  </a:lnTo>
                  <a:close/>
                </a:path>
              </a:pathLst>
            </a:custGeom>
            <a:solidFill>
              <a:srgbClr val="D0FAE4"/>
            </a:solidFill>
          </p:spPr>
          <p:txBody>
            <a:bodyPr wrap="square" lIns="0" tIns="0" rIns="0" bIns="0" rtlCol="0"/>
            <a:lstStyle/>
            <a:p>
              <a:endParaRPr/>
            </a:p>
          </p:txBody>
        </p:sp>
        <p:sp>
          <p:nvSpPr>
            <p:cNvPr id="39" name="object 39"/>
            <p:cNvSpPr txBox="1"/>
            <p:nvPr/>
          </p:nvSpPr>
          <p:spPr>
            <a:xfrm>
              <a:off x="7721600" y="5413215"/>
              <a:ext cx="313055"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047857"/>
                  </a:solidFill>
                  <a:latin typeface="Roboto"/>
                  <a:cs typeface="Roboto"/>
                </a:rPr>
                <a:t>Quick</a:t>
              </a:r>
              <a:endParaRPr sz="1000">
                <a:latin typeface="Roboto"/>
                <a:cs typeface="Roboto"/>
              </a:endParaRPr>
            </a:p>
          </p:txBody>
        </p:sp>
        <p:sp>
          <p:nvSpPr>
            <p:cNvPr id="40" name="object 40"/>
            <p:cNvSpPr txBox="1"/>
            <p:nvPr/>
          </p:nvSpPr>
          <p:spPr>
            <a:xfrm>
              <a:off x="6426199" y="5811122"/>
              <a:ext cx="1007110" cy="203835"/>
            </a:xfrm>
            <a:prstGeom prst="rect">
              <a:avLst/>
            </a:prstGeom>
          </p:spPr>
          <p:txBody>
            <a:bodyPr vert="horz" wrap="square" lIns="0" tIns="14604" rIns="0" bIns="0" rtlCol="0">
              <a:spAutoFit/>
            </a:bodyPr>
            <a:lstStyle/>
            <a:p>
              <a:pPr marL="12700">
                <a:lnSpc>
                  <a:spcPct val="100000"/>
                </a:lnSpc>
                <a:spcBef>
                  <a:spcPts val="114"/>
                </a:spcBef>
              </a:pPr>
              <a:r>
                <a:rPr sz="1150" b="0" spc="-60" dirty="0">
                  <a:latin typeface="Roboto Medium"/>
                  <a:cs typeface="Roboto Medium"/>
                </a:rPr>
                <a:t>Product</a:t>
              </a:r>
              <a:r>
                <a:rPr sz="1150" b="0" spc="-25" dirty="0">
                  <a:latin typeface="Roboto Medium"/>
                  <a:cs typeface="Roboto Medium"/>
                </a:rPr>
                <a:t> </a:t>
              </a:r>
              <a:r>
                <a:rPr sz="1150" b="0" spc="-45" dirty="0">
                  <a:latin typeface="Roboto Medium"/>
                  <a:cs typeface="Roboto Medium"/>
                </a:rPr>
                <a:t>Loading</a:t>
              </a:r>
              <a:endParaRPr sz="1150" dirty="0">
                <a:latin typeface="Roboto Medium"/>
                <a:cs typeface="Roboto Medium"/>
              </a:endParaRPr>
            </a:p>
          </p:txBody>
        </p:sp>
        <p:sp>
          <p:nvSpPr>
            <p:cNvPr id="41" name="object 41"/>
            <p:cNvSpPr/>
            <p:nvPr/>
          </p:nvSpPr>
          <p:spPr>
            <a:xfrm>
              <a:off x="7658098" y="5867399"/>
              <a:ext cx="1438275" cy="171450"/>
            </a:xfrm>
            <a:custGeom>
              <a:avLst/>
              <a:gdLst/>
              <a:ahLst/>
              <a:cxnLst/>
              <a:rect l="l" t="t" r="r" b="b"/>
              <a:pathLst>
                <a:path w="1438275" h="171450">
                  <a:moveTo>
                    <a:pt x="1405226" y="171449"/>
                  </a:moveTo>
                  <a:lnTo>
                    <a:pt x="33047" y="171449"/>
                  </a:lnTo>
                  <a:lnTo>
                    <a:pt x="28187" y="170482"/>
                  </a:lnTo>
                  <a:lnTo>
                    <a:pt x="966" y="143261"/>
                  </a:lnTo>
                  <a:lnTo>
                    <a:pt x="0" y="138402"/>
                  </a:lnTo>
                  <a:lnTo>
                    <a:pt x="0" y="133349"/>
                  </a:lnTo>
                  <a:lnTo>
                    <a:pt x="0" y="33047"/>
                  </a:lnTo>
                  <a:lnTo>
                    <a:pt x="28187" y="966"/>
                  </a:lnTo>
                  <a:lnTo>
                    <a:pt x="33047" y="0"/>
                  </a:lnTo>
                  <a:lnTo>
                    <a:pt x="1405226" y="0"/>
                  </a:lnTo>
                  <a:lnTo>
                    <a:pt x="1437307" y="28186"/>
                  </a:lnTo>
                  <a:lnTo>
                    <a:pt x="1438274" y="33047"/>
                  </a:lnTo>
                  <a:lnTo>
                    <a:pt x="1438274" y="138402"/>
                  </a:lnTo>
                  <a:lnTo>
                    <a:pt x="1410087" y="170482"/>
                  </a:lnTo>
                  <a:lnTo>
                    <a:pt x="1405226" y="171449"/>
                  </a:lnTo>
                  <a:close/>
                </a:path>
              </a:pathLst>
            </a:custGeom>
            <a:solidFill>
              <a:srgbClr val="FEF2C7"/>
            </a:solidFill>
          </p:spPr>
          <p:txBody>
            <a:bodyPr wrap="square" lIns="0" tIns="0" rIns="0" bIns="0" rtlCol="0"/>
            <a:lstStyle/>
            <a:p>
              <a:endParaRPr/>
            </a:p>
          </p:txBody>
        </p:sp>
        <p:sp>
          <p:nvSpPr>
            <p:cNvPr id="42" name="object 42"/>
            <p:cNvSpPr txBox="1"/>
            <p:nvPr/>
          </p:nvSpPr>
          <p:spPr>
            <a:xfrm>
              <a:off x="7721600" y="5851365"/>
              <a:ext cx="1313815"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B45309"/>
                  </a:solidFill>
                  <a:latin typeface="Roboto"/>
                  <a:cs typeface="Roboto"/>
                </a:rPr>
                <a:t>Acceptable</a:t>
              </a:r>
              <a:r>
                <a:rPr sz="1000" dirty="0">
                  <a:solidFill>
                    <a:srgbClr val="B45309"/>
                  </a:solidFill>
                  <a:latin typeface="Roboto"/>
                  <a:cs typeface="Roboto"/>
                </a:rPr>
                <a:t> </a:t>
              </a:r>
              <a:r>
                <a:rPr sz="1000" spc="-45" dirty="0">
                  <a:solidFill>
                    <a:srgbClr val="B45309"/>
                  </a:solidFill>
                  <a:latin typeface="Roboto"/>
                  <a:cs typeface="Roboto"/>
                </a:rPr>
                <a:t>for</a:t>
              </a:r>
              <a:r>
                <a:rPr sz="1000" spc="5" dirty="0">
                  <a:solidFill>
                    <a:srgbClr val="B45309"/>
                  </a:solidFill>
                  <a:latin typeface="Roboto"/>
                  <a:cs typeface="Roboto"/>
                </a:rPr>
                <a:t> </a:t>
              </a:r>
              <a:r>
                <a:rPr sz="1000" spc="-55" dirty="0">
                  <a:solidFill>
                    <a:srgbClr val="B45309"/>
                  </a:solidFill>
                  <a:latin typeface="Roboto"/>
                  <a:cs typeface="Roboto"/>
                </a:rPr>
                <a:t>small</a:t>
              </a:r>
              <a:r>
                <a:rPr sz="1000" spc="5" dirty="0">
                  <a:solidFill>
                    <a:srgbClr val="B45309"/>
                  </a:solidFill>
                  <a:latin typeface="Roboto"/>
                  <a:cs typeface="Roboto"/>
                </a:rPr>
                <a:t> </a:t>
              </a:r>
              <a:r>
                <a:rPr sz="1000" spc="-25" dirty="0">
                  <a:solidFill>
                    <a:srgbClr val="B45309"/>
                  </a:solidFill>
                  <a:latin typeface="Roboto"/>
                  <a:cs typeface="Roboto"/>
                </a:rPr>
                <a:t>lists</a:t>
              </a:r>
              <a:endParaRPr sz="1000">
                <a:latin typeface="Roboto"/>
                <a:cs typeface="Roboto"/>
              </a:endParaRPr>
            </a:p>
          </p:txBody>
        </p:sp>
        <p:sp>
          <p:nvSpPr>
            <p:cNvPr id="43" name="object 43"/>
            <p:cNvSpPr txBox="1"/>
            <p:nvPr/>
          </p:nvSpPr>
          <p:spPr>
            <a:xfrm>
              <a:off x="7645400" y="6070440"/>
              <a:ext cx="213804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4A5462"/>
                  </a:solidFill>
                  <a:latin typeface="Roboto"/>
                  <a:cs typeface="Roboto"/>
                </a:rPr>
                <a:t>Noticeable</a:t>
              </a:r>
              <a:r>
                <a:rPr sz="1000" spc="-10" dirty="0">
                  <a:solidFill>
                    <a:srgbClr val="4A5462"/>
                  </a:solidFill>
                  <a:latin typeface="Roboto"/>
                  <a:cs typeface="Roboto"/>
                </a:rPr>
                <a:t> </a:t>
              </a:r>
              <a:r>
                <a:rPr sz="1000" spc="-50" dirty="0">
                  <a:solidFill>
                    <a:srgbClr val="4A5462"/>
                  </a:solidFill>
                  <a:latin typeface="Roboto"/>
                  <a:cs typeface="Roboto"/>
                </a:rPr>
                <a:t>delay</a:t>
              </a:r>
              <a:r>
                <a:rPr sz="1000" spc="-10" dirty="0">
                  <a:solidFill>
                    <a:srgbClr val="4A5462"/>
                  </a:solidFill>
                  <a:latin typeface="Roboto"/>
                  <a:cs typeface="Roboto"/>
                </a:rPr>
                <a:t> </a:t>
              </a:r>
              <a:r>
                <a:rPr sz="1000" spc="-55" dirty="0">
                  <a:solidFill>
                    <a:srgbClr val="4A5462"/>
                  </a:solidFill>
                  <a:latin typeface="Roboto"/>
                  <a:cs typeface="Roboto"/>
                </a:rPr>
                <a:t>with</a:t>
              </a:r>
              <a:r>
                <a:rPr sz="1000" spc="-10" dirty="0">
                  <a:solidFill>
                    <a:srgbClr val="4A5462"/>
                  </a:solidFill>
                  <a:latin typeface="Roboto"/>
                  <a:cs typeface="Roboto"/>
                </a:rPr>
                <a:t> </a:t>
              </a:r>
              <a:r>
                <a:rPr sz="1000" spc="-45" dirty="0">
                  <a:solidFill>
                    <a:srgbClr val="4A5462"/>
                  </a:solidFill>
                  <a:latin typeface="Roboto"/>
                  <a:cs typeface="Roboto"/>
                </a:rPr>
                <a:t>large</a:t>
              </a:r>
              <a:r>
                <a:rPr sz="1000" spc="-10" dirty="0">
                  <a:solidFill>
                    <a:srgbClr val="4A5462"/>
                  </a:solidFill>
                  <a:latin typeface="Roboto"/>
                  <a:cs typeface="Roboto"/>
                </a:rPr>
                <a:t> </a:t>
              </a:r>
              <a:r>
                <a:rPr sz="1000" spc="-50" dirty="0">
                  <a:solidFill>
                    <a:srgbClr val="4A5462"/>
                  </a:solidFill>
                  <a:latin typeface="Roboto"/>
                  <a:cs typeface="Roboto"/>
                </a:rPr>
                <a:t>unfiltered</a:t>
              </a:r>
              <a:r>
                <a:rPr sz="1000" spc="-10" dirty="0">
                  <a:solidFill>
                    <a:srgbClr val="4A5462"/>
                  </a:solidFill>
                  <a:latin typeface="Roboto"/>
                  <a:cs typeface="Roboto"/>
                </a:rPr>
                <a:t> </a:t>
              </a:r>
              <a:r>
                <a:rPr sz="1000" spc="-20" dirty="0">
                  <a:solidFill>
                    <a:srgbClr val="4A5462"/>
                  </a:solidFill>
                  <a:latin typeface="Roboto"/>
                  <a:cs typeface="Roboto"/>
                </a:rPr>
                <a:t>lists</a:t>
              </a:r>
              <a:endParaRPr sz="1000" dirty="0">
                <a:latin typeface="Roboto"/>
                <a:cs typeface="Roboto"/>
              </a:endParaRPr>
            </a:p>
          </p:txBody>
        </p:sp>
        <p:sp>
          <p:nvSpPr>
            <p:cNvPr id="44" name="object 44"/>
            <p:cNvSpPr txBox="1"/>
            <p:nvPr/>
          </p:nvSpPr>
          <p:spPr>
            <a:xfrm>
              <a:off x="6426199" y="6458822"/>
              <a:ext cx="1155065" cy="203835"/>
            </a:xfrm>
            <a:prstGeom prst="rect">
              <a:avLst/>
            </a:prstGeom>
          </p:spPr>
          <p:txBody>
            <a:bodyPr vert="horz" wrap="square" lIns="0" tIns="14604" rIns="0" bIns="0" rtlCol="0">
              <a:spAutoFit/>
            </a:bodyPr>
            <a:lstStyle/>
            <a:p>
              <a:pPr marL="12700">
                <a:lnSpc>
                  <a:spcPct val="100000"/>
                </a:lnSpc>
                <a:spcBef>
                  <a:spcPts val="114"/>
                </a:spcBef>
              </a:pPr>
              <a:r>
                <a:rPr sz="1150" b="0" spc="-50" dirty="0">
                  <a:latin typeface="Roboto Medium"/>
                  <a:cs typeface="Roboto Medium"/>
                </a:rPr>
                <a:t>UI</a:t>
              </a:r>
              <a:r>
                <a:rPr sz="1150" b="0" spc="-30" dirty="0">
                  <a:latin typeface="Roboto Medium"/>
                  <a:cs typeface="Roboto Medium"/>
                </a:rPr>
                <a:t> </a:t>
              </a:r>
              <a:r>
                <a:rPr sz="1150" b="0" spc="-50" dirty="0">
                  <a:latin typeface="Roboto Medium"/>
                  <a:cs typeface="Roboto Medium"/>
                </a:rPr>
                <a:t>Responsiveness</a:t>
              </a:r>
              <a:endParaRPr sz="1150">
                <a:latin typeface="Roboto Medium"/>
                <a:cs typeface="Roboto Medium"/>
              </a:endParaRPr>
            </a:p>
          </p:txBody>
        </p:sp>
        <p:sp>
          <p:nvSpPr>
            <p:cNvPr id="45" name="object 45"/>
            <p:cNvSpPr/>
            <p:nvPr/>
          </p:nvSpPr>
          <p:spPr>
            <a:xfrm>
              <a:off x="7658098" y="6496049"/>
              <a:ext cx="914400" cy="171450"/>
            </a:xfrm>
            <a:custGeom>
              <a:avLst/>
              <a:gdLst/>
              <a:ahLst/>
              <a:cxnLst/>
              <a:rect l="l" t="t" r="r" b="b"/>
              <a:pathLst>
                <a:path w="914400" h="171450">
                  <a:moveTo>
                    <a:pt x="881352" y="171449"/>
                  </a:moveTo>
                  <a:lnTo>
                    <a:pt x="33047" y="171449"/>
                  </a:lnTo>
                  <a:lnTo>
                    <a:pt x="28187" y="170482"/>
                  </a:lnTo>
                  <a:lnTo>
                    <a:pt x="966" y="143261"/>
                  </a:lnTo>
                  <a:lnTo>
                    <a:pt x="0" y="138401"/>
                  </a:lnTo>
                  <a:lnTo>
                    <a:pt x="0" y="133349"/>
                  </a:lnTo>
                  <a:lnTo>
                    <a:pt x="0" y="33047"/>
                  </a:lnTo>
                  <a:lnTo>
                    <a:pt x="28187" y="966"/>
                  </a:lnTo>
                  <a:lnTo>
                    <a:pt x="33047" y="0"/>
                  </a:lnTo>
                  <a:lnTo>
                    <a:pt x="881352" y="0"/>
                  </a:lnTo>
                  <a:lnTo>
                    <a:pt x="913433" y="28187"/>
                  </a:lnTo>
                  <a:lnTo>
                    <a:pt x="914399" y="33047"/>
                  </a:lnTo>
                  <a:lnTo>
                    <a:pt x="914399" y="138401"/>
                  </a:lnTo>
                  <a:lnTo>
                    <a:pt x="886212" y="170482"/>
                  </a:lnTo>
                  <a:lnTo>
                    <a:pt x="881352" y="171449"/>
                  </a:lnTo>
                  <a:close/>
                </a:path>
              </a:pathLst>
            </a:custGeom>
            <a:solidFill>
              <a:srgbClr val="D0FAE4"/>
            </a:solidFill>
          </p:spPr>
          <p:txBody>
            <a:bodyPr wrap="square" lIns="0" tIns="0" rIns="0" bIns="0" rtlCol="0"/>
            <a:lstStyle/>
            <a:p>
              <a:endParaRPr/>
            </a:p>
          </p:txBody>
        </p:sp>
        <p:sp>
          <p:nvSpPr>
            <p:cNvPr id="46" name="object 46"/>
            <p:cNvSpPr txBox="1"/>
            <p:nvPr/>
          </p:nvSpPr>
          <p:spPr>
            <a:xfrm>
              <a:off x="7645400" y="6432581"/>
              <a:ext cx="2136140" cy="425450"/>
            </a:xfrm>
            <a:prstGeom prst="rect">
              <a:avLst/>
            </a:prstGeom>
          </p:spPr>
          <p:txBody>
            <a:bodyPr vert="horz" wrap="square" lIns="0" tIns="60325" rIns="0" bIns="0" rtlCol="0">
              <a:spAutoFit/>
            </a:bodyPr>
            <a:lstStyle/>
            <a:p>
              <a:pPr marL="88265">
                <a:lnSpc>
                  <a:spcPct val="100000"/>
                </a:lnSpc>
                <a:spcBef>
                  <a:spcPts val="475"/>
                </a:spcBef>
              </a:pPr>
              <a:r>
                <a:rPr sz="1000" spc="-50" dirty="0">
                  <a:solidFill>
                    <a:srgbClr val="047857"/>
                  </a:solidFill>
                  <a:latin typeface="Roboto"/>
                  <a:cs typeface="Roboto"/>
                </a:rPr>
                <a:t>Generally</a:t>
              </a:r>
              <a:r>
                <a:rPr sz="1000" dirty="0">
                  <a:solidFill>
                    <a:srgbClr val="047857"/>
                  </a:solidFill>
                  <a:latin typeface="Roboto"/>
                  <a:cs typeface="Roboto"/>
                </a:rPr>
                <a:t> </a:t>
              </a:r>
              <a:r>
                <a:rPr sz="1000" spc="-20" dirty="0">
                  <a:solidFill>
                    <a:srgbClr val="047857"/>
                  </a:solidFill>
                  <a:latin typeface="Roboto"/>
                  <a:cs typeface="Roboto"/>
                </a:rPr>
                <a:t>good</a:t>
              </a:r>
              <a:endParaRPr sz="1000">
                <a:latin typeface="Roboto"/>
                <a:cs typeface="Roboto"/>
              </a:endParaRPr>
            </a:p>
            <a:p>
              <a:pPr marL="12700">
                <a:lnSpc>
                  <a:spcPct val="100000"/>
                </a:lnSpc>
                <a:spcBef>
                  <a:spcPts val="375"/>
                </a:spcBef>
              </a:pPr>
              <a:r>
                <a:rPr sz="1000" spc="-65" dirty="0">
                  <a:solidFill>
                    <a:srgbClr val="4A5462"/>
                  </a:solidFill>
                  <a:latin typeface="Roboto"/>
                  <a:cs typeface="Roboto"/>
                </a:rPr>
                <a:t>Except</a:t>
              </a:r>
              <a:r>
                <a:rPr sz="1000" dirty="0">
                  <a:solidFill>
                    <a:srgbClr val="4A5462"/>
                  </a:solidFill>
                  <a:latin typeface="Roboto"/>
                  <a:cs typeface="Roboto"/>
                </a:rPr>
                <a:t> </a:t>
              </a:r>
              <a:r>
                <a:rPr sz="1000" spc="-50" dirty="0">
                  <a:solidFill>
                    <a:srgbClr val="4A5462"/>
                  </a:solidFill>
                  <a:latin typeface="Roboto"/>
                  <a:cs typeface="Roboto"/>
                </a:rPr>
                <a:t>during</a:t>
              </a:r>
              <a:r>
                <a:rPr sz="1000" dirty="0">
                  <a:solidFill>
                    <a:srgbClr val="4A5462"/>
                  </a:solidFill>
                  <a:latin typeface="Roboto"/>
                  <a:cs typeface="Roboto"/>
                </a:rPr>
                <a:t> </a:t>
              </a:r>
              <a:r>
                <a:rPr sz="1000" spc="-35" dirty="0">
                  <a:solidFill>
                    <a:srgbClr val="4A5462"/>
                  </a:solidFill>
                  <a:latin typeface="Roboto"/>
                  <a:cs typeface="Roboto"/>
                </a:rPr>
                <a:t>initial</a:t>
              </a:r>
              <a:r>
                <a:rPr sz="1000" dirty="0">
                  <a:solidFill>
                    <a:srgbClr val="4A5462"/>
                  </a:solidFill>
                  <a:latin typeface="Roboto"/>
                  <a:cs typeface="Roboto"/>
                </a:rPr>
                <a:t> </a:t>
              </a:r>
              <a:r>
                <a:rPr sz="1000" spc="-70" dirty="0">
                  <a:solidFill>
                    <a:srgbClr val="4A5462"/>
                  </a:solidFill>
                  <a:latin typeface="Roboto"/>
                  <a:cs typeface="Roboto"/>
                </a:rPr>
                <a:t>mass</a:t>
              </a:r>
              <a:r>
                <a:rPr sz="1000" dirty="0">
                  <a:solidFill>
                    <a:srgbClr val="4A5462"/>
                  </a:solidFill>
                  <a:latin typeface="Roboto"/>
                  <a:cs typeface="Roboto"/>
                </a:rPr>
                <a:t> </a:t>
              </a:r>
              <a:r>
                <a:rPr sz="1000" spc="-55" dirty="0">
                  <a:solidFill>
                    <a:srgbClr val="4A5462"/>
                  </a:solidFill>
                  <a:latin typeface="Roboto"/>
                  <a:cs typeface="Roboto"/>
                </a:rPr>
                <a:t>product</a:t>
              </a:r>
              <a:r>
                <a:rPr sz="1000" spc="5" dirty="0">
                  <a:solidFill>
                    <a:srgbClr val="4A5462"/>
                  </a:solidFill>
                  <a:latin typeface="Roboto"/>
                  <a:cs typeface="Roboto"/>
                </a:rPr>
                <a:t> </a:t>
              </a:r>
              <a:r>
                <a:rPr sz="1000" spc="-35" dirty="0">
                  <a:solidFill>
                    <a:srgbClr val="4A5462"/>
                  </a:solidFill>
                  <a:latin typeface="Roboto"/>
                  <a:cs typeface="Roboto"/>
                </a:rPr>
                <a:t>display</a:t>
              </a:r>
              <a:endParaRPr sz="1000">
                <a:latin typeface="Roboto"/>
                <a:cs typeface="Roboto"/>
              </a:endParaRPr>
            </a:p>
          </p:txBody>
        </p:sp>
        <p:sp>
          <p:nvSpPr>
            <p:cNvPr id="47" name="object 47"/>
            <p:cNvSpPr txBox="1"/>
            <p:nvPr/>
          </p:nvSpPr>
          <p:spPr>
            <a:xfrm>
              <a:off x="6426199" y="7055945"/>
              <a:ext cx="668020" cy="406400"/>
            </a:xfrm>
            <a:prstGeom prst="rect">
              <a:avLst/>
            </a:prstGeom>
          </p:spPr>
          <p:txBody>
            <a:bodyPr vert="horz" wrap="square" lIns="0" tIns="12065" rIns="0" bIns="0" rtlCol="0">
              <a:spAutoFit/>
            </a:bodyPr>
            <a:lstStyle/>
            <a:p>
              <a:pPr marL="12700" marR="5080">
                <a:lnSpc>
                  <a:spcPct val="108700"/>
                </a:lnSpc>
                <a:spcBef>
                  <a:spcPts val="95"/>
                </a:spcBef>
              </a:pPr>
              <a:r>
                <a:rPr sz="1150" b="0" spc="-10" dirty="0">
                  <a:latin typeface="Roboto Medium"/>
                  <a:cs typeface="Roboto Medium"/>
                </a:rPr>
                <a:t>Database </a:t>
              </a:r>
              <a:r>
                <a:rPr sz="1150" b="0" spc="-55" dirty="0">
                  <a:latin typeface="Roboto Medium"/>
                  <a:cs typeface="Roboto Medium"/>
                </a:rPr>
                <a:t>Interaction</a:t>
              </a:r>
              <a:endParaRPr sz="1150">
                <a:latin typeface="Roboto Medium"/>
                <a:cs typeface="Roboto Medium"/>
              </a:endParaRPr>
            </a:p>
          </p:txBody>
        </p:sp>
        <p:sp>
          <p:nvSpPr>
            <p:cNvPr id="48" name="object 48"/>
            <p:cNvSpPr/>
            <p:nvPr/>
          </p:nvSpPr>
          <p:spPr>
            <a:xfrm>
              <a:off x="7658098" y="7105649"/>
              <a:ext cx="857250" cy="171450"/>
            </a:xfrm>
            <a:custGeom>
              <a:avLst/>
              <a:gdLst/>
              <a:ahLst/>
              <a:cxnLst/>
              <a:rect l="l" t="t" r="r" b="b"/>
              <a:pathLst>
                <a:path w="857250" h="171450">
                  <a:moveTo>
                    <a:pt x="824201" y="171449"/>
                  </a:moveTo>
                  <a:lnTo>
                    <a:pt x="33047" y="171449"/>
                  </a:lnTo>
                  <a:lnTo>
                    <a:pt x="28187" y="170482"/>
                  </a:lnTo>
                  <a:lnTo>
                    <a:pt x="966" y="143261"/>
                  </a:lnTo>
                  <a:lnTo>
                    <a:pt x="0" y="138401"/>
                  </a:lnTo>
                  <a:lnTo>
                    <a:pt x="0" y="133349"/>
                  </a:lnTo>
                  <a:lnTo>
                    <a:pt x="0" y="33047"/>
                  </a:lnTo>
                  <a:lnTo>
                    <a:pt x="28187" y="966"/>
                  </a:lnTo>
                  <a:lnTo>
                    <a:pt x="33047" y="0"/>
                  </a:lnTo>
                  <a:lnTo>
                    <a:pt x="824201" y="0"/>
                  </a:lnTo>
                  <a:lnTo>
                    <a:pt x="856282" y="28187"/>
                  </a:lnTo>
                  <a:lnTo>
                    <a:pt x="857249" y="33047"/>
                  </a:lnTo>
                  <a:lnTo>
                    <a:pt x="857249" y="138401"/>
                  </a:lnTo>
                  <a:lnTo>
                    <a:pt x="829062" y="170482"/>
                  </a:lnTo>
                  <a:lnTo>
                    <a:pt x="824201" y="171449"/>
                  </a:lnTo>
                  <a:close/>
                </a:path>
              </a:pathLst>
            </a:custGeom>
            <a:solidFill>
              <a:srgbClr val="D0FAE4"/>
            </a:solidFill>
          </p:spPr>
          <p:txBody>
            <a:bodyPr wrap="square" lIns="0" tIns="0" rIns="0" bIns="0" rtlCol="0"/>
            <a:lstStyle/>
            <a:p>
              <a:endParaRPr/>
            </a:p>
          </p:txBody>
        </p:sp>
        <p:sp>
          <p:nvSpPr>
            <p:cNvPr id="49" name="object 49"/>
            <p:cNvSpPr txBox="1"/>
            <p:nvPr/>
          </p:nvSpPr>
          <p:spPr>
            <a:xfrm>
              <a:off x="7645400" y="7042181"/>
              <a:ext cx="2687955" cy="425450"/>
            </a:xfrm>
            <a:prstGeom prst="rect">
              <a:avLst/>
            </a:prstGeom>
          </p:spPr>
          <p:txBody>
            <a:bodyPr vert="horz" wrap="square" lIns="0" tIns="60325" rIns="0" bIns="0" rtlCol="0">
              <a:spAutoFit/>
            </a:bodyPr>
            <a:lstStyle/>
            <a:p>
              <a:pPr marL="88265">
                <a:lnSpc>
                  <a:spcPct val="100000"/>
                </a:lnSpc>
                <a:spcBef>
                  <a:spcPts val="475"/>
                </a:spcBef>
              </a:pPr>
              <a:r>
                <a:rPr sz="1000" spc="-55" dirty="0">
                  <a:solidFill>
                    <a:srgbClr val="047857"/>
                  </a:solidFill>
                  <a:latin typeface="Roboto"/>
                  <a:cs typeface="Roboto"/>
                </a:rPr>
                <a:t>Performs</a:t>
              </a:r>
              <a:r>
                <a:rPr sz="1000" dirty="0">
                  <a:solidFill>
                    <a:srgbClr val="047857"/>
                  </a:solidFill>
                  <a:latin typeface="Roboto"/>
                  <a:cs typeface="Roboto"/>
                </a:rPr>
                <a:t> </a:t>
              </a:r>
              <a:r>
                <a:rPr sz="1000" spc="-20" dirty="0">
                  <a:solidFill>
                    <a:srgbClr val="047857"/>
                  </a:solidFill>
                  <a:latin typeface="Roboto"/>
                  <a:cs typeface="Roboto"/>
                </a:rPr>
                <a:t>well</a:t>
              </a:r>
              <a:endParaRPr sz="1000">
                <a:latin typeface="Roboto"/>
                <a:cs typeface="Roboto"/>
              </a:endParaRPr>
            </a:p>
            <a:p>
              <a:pPr marL="12700">
                <a:lnSpc>
                  <a:spcPct val="100000"/>
                </a:lnSpc>
                <a:spcBef>
                  <a:spcPts val="375"/>
                </a:spcBef>
              </a:pPr>
              <a:r>
                <a:rPr sz="1000" spc="-50" dirty="0">
                  <a:solidFill>
                    <a:srgbClr val="4A5462"/>
                  </a:solidFill>
                  <a:latin typeface="Roboto"/>
                  <a:cs typeface="Roboto"/>
                </a:rPr>
                <a:t>Simple</a:t>
              </a:r>
              <a:r>
                <a:rPr sz="1000" spc="-5" dirty="0">
                  <a:solidFill>
                    <a:srgbClr val="4A5462"/>
                  </a:solidFill>
                  <a:latin typeface="Roboto"/>
                  <a:cs typeface="Roboto"/>
                </a:rPr>
                <a:t> </a:t>
              </a:r>
              <a:r>
                <a:rPr sz="1000" spc="-50" dirty="0">
                  <a:solidFill>
                    <a:srgbClr val="4A5462"/>
                  </a:solidFill>
                  <a:latin typeface="Roboto"/>
                  <a:cs typeface="Roboto"/>
                </a:rPr>
                <a:t>queries</a:t>
              </a:r>
              <a:r>
                <a:rPr sz="1000" spc="-5" dirty="0">
                  <a:solidFill>
                    <a:srgbClr val="4A5462"/>
                  </a:solidFill>
                  <a:latin typeface="Roboto"/>
                  <a:cs typeface="Roboto"/>
                </a:rPr>
                <a:t> </a:t>
              </a:r>
              <a:r>
                <a:rPr sz="1000" spc="-60" dirty="0">
                  <a:solidFill>
                    <a:srgbClr val="4A5462"/>
                  </a:solidFill>
                  <a:latin typeface="Roboto"/>
                  <a:cs typeface="Roboto"/>
                </a:rPr>
                <a:t>work</a:t>
              </a:r>
              <a:r>
                <a:rPr sz="1000" dirty="0">
                  <a:solidFill>
                    <a:srgbClr val="4A5462"/>
                  </a:solidFill>
                  <a:latin typeface="Roboto"/>
                  <a:cs typeface="Roboto"/>
                </a:rPr>
                <a:t> </a:t>
              </a:r>
              <a:r>
                <a:rPr sz="1000" spc="-50" dirty="0">
                  <a:solidFill>
                    <a:srgbClr val="4A5462"/>
                  </a:solidFill>
                  <a:latin typeface="Roboto"/>
                  <a:cs typeface="Roboto"/>
                </a:rPr>
                <a:t>efficiently</a:t>
              </a:r>
              <a:r>
                <a:rPr sz="1000" spc="-5" dirty="0">
                  <a:solidFill>
                    <a:srgbClr val="4A5462"/>
                  </a:solidFill>
                  <a:latin typeface="Roboto"/>
                  <a:cs typeface="Roboto"/>
                </a:rPr>
                <a:t> </a:t>
              </a:r>
              <a:r>
                <a:rPr sz="1000" spc="-55" dirty="0">
                  <a:solidFill>
                    <a:srgbClr val="4A5462"/>
                  </a:solidFill>
                  <a:latin typeface="Roboto"/>
                  <a:cs typeface="Roboto"/>
                </a:rPr>
                <a:t>with</a:t>
              </a:r>
              <a:r>
                <a:rPr sz="1000" spc="-5" dirty="0">
                  <a:solidFill>
                    <a:srgbClr val="4A5462"/>
                  </a:solidFill>
                  <a:latin typeface="Roboto"/>
                  <a:cs typeface="Roboto"/>
                </a:rPr>
                <a:t> </a:t>
              </a:r>
              <a:r>
                <a:rPr sz="1000" spc="-50" dirty="0">
                  <a:solidFill>
                    <a:srgbClr val="4A5462"/>
                  </a:solidFill>
                  <a:latin typeface="Roboto"/>
                  <a:cs typeface="Roboto"/>
                </a:rPr>
                <a:t>current</a:t>
              </a:r>
              <a:r>
                <a:rPr sz="1000" dirty="0">
                  <a:solidFill>
                    <a:srgbClr val="4A5462"/>
                  </a:solidFill>
                  <a:latin typeface="Roboto"/>
                  <a:cs typeface="Roboto"/>
                </a:rPr>
                <a:t> </a:t>
              </a:r>
              <a:r>
                <a:rPr sz="1000" spc="-60" dirty="0">
                  <a:solidFill>
                    <a:srgbClr val="4A5462"/>
                  </a:solidFill>
                  <a:latin typeface="Roboto"/>
                  <a:cs typeface="Roboto"/>
                </a:rPr>
                <a:t>data</a:t>
              </a:r>
              <a:r>
                <a:rPr sz="1000" spc="-5" dirty="0">
                  <a:solidFill>
                    <a:srgbClr val="4A5462"/>
                  </a:solidFill>
                  <a:latin typeface="Roboto"/>
                  <a:cs typeface="Roboto"/>
                </a:rPr>
                <a:t> </a:t>
              </a:r>
              <a:r>
                <a:rPr sz="1000" spc="-20" dirty="0">
                  <a:solidFill>
                    <a:srgbClr val="4A5462"/>
                  </a:solidFill>
                  <a:latin typeface="Roboto"/>
                  <a:cs typeface="Roboto"/>
                </a:rPr>
                <a:t>size</a:t>
              </a:r>
              <a:endParaRPr sz="1000">
                <a:latin typeface="Roboto"/>
                <a:cs typeface="Roboto"/>
              </a:endParaRPr>
            </a:p>
          </p:txBody>
        </p:sp>
        <p:pic>
          <p:nvPicPr>
            <p:cNvPr id="50" name="object 50"/>
            <p:cNvPicPr/>
            <p:nvPr/>
          </p:nvPicPr>
          <p:blipFill>
            <a:blip r:embed="rId15" cstate="print"/>
            <a:stretch>
              <a:fillRect/>
            </a:stretch>
          </p:blipFill>
          <p:spPr>
            <a:xfrm>
              <a:off x="7829550" y="7905500"/>
              <a:ext cx="171449" cy="151458"/>
            </a:xfrm>
            <a:prstGeom prst="rect">
              <a:avLst/>
            </a:prstGeom>
          </p:spPr>
        </p:pic>
        <p:sp>
          <p:nvSpPr>
            <p:cNvPr id="51" name="object 51"/>
            <p:cNvSpPr txBox="1"/>
            <p:nvPr/>
          </p:nvSpPr>
          <p:spPr>
            <a:xfrm>
              <a:off x="8064202" y="7873015"/>
              <a:ext cx="526415" cy="198120"/>
            </a:xfrm>
            <a:prstGeom prst="rect">
              <a:avLst/>
            </a:prstGeom>
          </p:spPr>
          <p:txBody>
            <a:bodyPr vert="horz" wrap="square" lIns="0" tIns="16510" rIns="0" bIns="0" rtlCol="0">
              <a:spAutoFit/>
            </a:bodyPr>
            <a:lstStyle/>
            <a:p>
              <a:pPr marL="12700">
                <a:lnSpc>
                  <a:spcPct val="100000"/>
                </a:lnSpc>
                <a:spcBef>
                  <a:spcPts val="130"/>
                </a:spcBef>
              </a:pPr>
              <a:r>
                <a:rPr sz="1100" spc="-25" dirty="0">
                  <a:solidFill>
                    <a:srgbClr val="374050"/>
                  </a:solidFill>
                  <a:latin typeface="Roboto"/>
                  <a:cs typeface="Roboto"/>
                </a:rPr>
                <a:t>Success</a:t>
              </a:r>
              <a:endParaRPr sz="1100">
                <a:latin typeface="Roboto"/>
                <a:cs typeface="Roboto"/>
              </a:endParaRPr>
            </a:p>
          </p:txBody>
        </p:sp>
        <p:pic>
          <p:nvPicPr>
            <p:cNvPr id="52" name="object 52"/>
            <p:cNvPicPr/>
            <p:nvPr/>
          </p:nvPicPr>
          <p:blipFill>
            <a:blip r:embed="rId16" cstate="print"/>
            <a:stretch>
              <a:fillRect/>
            </a:stretch>
          </p:blipFill>
          <p:spPr>
            <a:xfrm>
              <a:off x="8810021" y="7906939"/>
              <a:ext cx="172655" cy="150018"/>
            </a:xfrm>
            <a:prstGeom prst="rect">
              <a:avLst/>
            </a:prstGeom>
          </p:spPr>
        </p:pic>
        <p:sp>
          <p:nvSpPr>
            <p:cNvPr id="53" name="object 53"/>
            <p:cNvSpPr txBox="1"/>
            <p:nvPr/>
          </p:nvSpPr>
          <p:spPr>
            <a:xfrm>
              <a:off x="9041110" y="7873015"/>
              <a:ext cx="1316355" cy="198120"/>
            </a:xfrm>
            <a:prstGeom prst="rect">
              <a:avLst/>
            </a:prstGeom>
          </p:spPr>
          <p:txBody>
            <a:bodyPr vert="horz" wrap="square" lIns="0" tIns="16510" rIns="0" bIns="0" rtlCol="0">
              <a:spAutoFit/>
            </a:bodyPr>
            <a:lstStyle/>
            <a:p>
              <a:pPr marL="12700">
                <a:lnSpc>
                  <a:spcPct val="100000"/>
                </a:lnSpc>
                <a:spcBef>
                  <a:spcPts val="130"/>
                </a:spcBef>
              </a:pPr>
              <a:r>
                <a:rPr sz="1100" spc="-25" dirty="0">
                  <a:solidFill>
                    <a:srgbClr val="374050"/>
                  </a:solidFill>
                  <a:latin typeface="Roboto"/>
                  <a:cs typeface="Roboto"/>
                </a:rPr>
                <a:t>Area</a:t>
              </a:r>
              <a:r>
                <a:rPr sz="1100" spc="-45" dirty="0">
                  <a:solidFill>
                    <a:srgbClr val="374050"/>
                  </a:solidFill>
                  <a:latin typeface="Roboto"/>
                  <a:cs typeface="Roboto"/>
                </a:rPr>
                <a:t> </a:t>
              </a:r>
              <a:r>
                <a:rPr sz="1100" spc="-10" dirty="0">
                  <a:solidFill>
                    <a:srgbClr val="374050"/>
                  </a:solidFill>
                  <a:latin typeface="Roboto"/>
                  <a:cs typeface="Roboto"/>
                </a:rPr>
                <a:t>for</a:t>
              </a:r>
              <a:r>
                <a:rPr sz="1100" spc="-45" dirty="0">
                  <a:solidFill>
                    <a:srgbClr val="374050"/>
                  </a:solidFill>
                  <a:latin typeface="Roboto"/>
                  <a:cs typeface="Roboto"/>
                </a:rPr>
                <a:t> </a:t>
              </a:r>
              <a:r>
                <a:rPr sz="1100" spc="-30" dirty="0">
                  <a:solidFill>
                    <a:srgbClr val="374050"/>
                  </a:solidFill>
                  <a:latin typeface="Roboto"/>
                  <a:cs typeface="Roboto"/>
                </a:rPr>
                <a:t>improvement</a:t>
              </a:r>
              <a:endParaRPr sz="1100">
                <a:latin typeface="Roboto"/>
                <a:cs typeface="Roboto"/>
              </a:endParaRPr>
            </a:p>
          </p:txBody>
        </p:sp>
      </p:grpSp>
      <p:grpSp>
        <p:nvGrpSpPr>
          <p:cNvPr id="54" name="object 54"/>
          <p:cNvGrpSpPr/>
          <p:nvPr/>
        </p:nvGrpSpPr>
        <p:grpSpPr>
          <a:xfrm>
            <a:off x="666749" y="3895724"/>
            <a:ext cx="133350" cy="838200"/>
            <a:chOff x="666749" y="3895724"/>
            <a:chExt cx="133350" cy="838200"/>
          </a:xfrm>
        </p:grpSpPr>
        <p:pic>
          <p:nvPicPr>
            <p:cNvPr id="55" name="object 55"/>
            <p:cNvPicPr/>
            <p:nvPr/>
          </p:nvPicPr>
          <p:blipFill>
            <a:blip r:embed="rId17" cstate="print"/>
            <a:stretch>
              <a:fillRect/>
            </a:stretch>
          </p:blipFill>
          <p:spPr>
            <a:xfrm>
              <a:off x="704849" y="3895724"/>
              <a:ext cx="95249" cy="95249"/>
            </a:xfrm>
            <a:prstGeom prst="rect">
              <a:avLst/>
            </a:prstGeom>
          </p:spPr>
        </p:pic>
        <p:pic>
          <p:nvPicPr>
            <p:cNvPr id="56" name="object 56"/>
            <p:cNvPicPr/>
            <p:nvPr/>
          </p:nvPicPr>
          <p:blipFill>
            <a:blip r:embed="rId10" cstate="print"/>
            <a:stretch>
              <a:fillRect/>
            </a:stretch>
          </p:blipFill>
          <p:spPr>
            <a:xfrm>
              <a:off x="666749" y="4638674"/>
              <a:ext cx="95249" cy="95249"/>
            </a:xfrm>
            <a:prstGeom prst="rect">
              <a:avLst/>
            </a:prstGeom>
          </p:spPr>
        </p:pic>
      </p:grpSp>
      <p:sp>
        <p:nvSpPr>
          <p:cNvPr id="57" name="object 57"/>
          <p:cNvSpPr txBox="1"/>
          <p:nvPr/>
        </p:nvSpPr>
        <p:spPr>
          <a:xfrm>
            <a:off x="746918" y="4312927"/>
            <a:ext cx="1741170" cy="602615"/>
          </a:xfrm>
          <a:prstGeom prst="rect">
            <a:avLst/>
          </a:prstGeom>
        </p:spPr>
        <p:txBody>
          <a:bodyPr vert="horz" wrap="square" lIns="0" tIns="65404" rIns="0" bIns="0" rtlCol="0">
            <a:spAutoFit/>
          </a:bodyPr>
          <a:lstStyle/>
          <a:p>
            <a:pPr marL="12700">
              <a:lnSpc>
                <a:spcPct val="100000"/>
              </a:lnSpc>
              <a:spcBef>
                <a:spcPts val="515"/>
              </a:spcBef>
            </a:pPr>
            <a:r>
              <a:rPr sz="1150" b="1" spc="-55" dirty="0">
                <a:solidFill>
                  <a:srgbClr val="6D28D9"/>
                </a:solidFill>
                <a:latin typeface="Roboto"/>
                <a:cs typeface="Roboto"/>
              </a:rPr>
              <a:t>Shopping</a:t>
            </a:r>
            <a:r>
              <a:rPr sz="1150" b="1" spc="-30" dirty="0">
                <a:solidFill>
                  <a:srgbClr val="6D28D9"/>
                </a:solidFill>
                <a:latin typeface="Roboto"/>
                <a:cs typeface="Roboto"/>
              </a:rPr>
              <a:t> </a:t>
            </a:r>
            <a:r>
              <a:rPr sz="1150" b="1" spc="-20" dirty="0">
                <a:solidFill>
                  <a:srgbClr val="6D28D9"/>
                </a:solidFill>
                <a:latin typeface="Roboto"/>
                <a:cs typeface="Roboto"/>
              </a:rPr>
              <a:t>Cart</a:t>
            </a:r>
            <a:endParaRPr sz="1150">
              <a:latin typeface="Roboto"/>
              <a:cs typeface="Roboto"/>
            </a:endParaRPr>
          </a:p>
          <a:p>
            <a:pPr marL="109855" marR="5080">
              <a:lnSpc>
                <a:spcPct val="100000"/>
              </a:lnSpc>
              <a:spcBef>
                <a:spcPts val="345"/>
              </a:spcBef>
            </a:pPr>
            <a:r>
              <a:rPr sz="1000" spc="-60" dirty="0">
                <a:latin typeface="Roboto"/>
                <a:cs typeface="Roboto"/>
              </a:rPr>
              <a:t>Add/view/update/remove</a:t>
            </a:r>
            <a:r>
              <a:rPr sz="1000" spc="70" dirty="0">
                <a:latin typeface="Roboto"/>
                <a:cs typeface="Roboto"/>
              </a:rPr>
              <a:t> </a:t>
            </a:r>
            <a:r>
              <a:rPr sz="1000" spc="-45" dirty="0">
                <a:latin typeface="Roboto"/>
                <a:cs typeface="Roboto"/>
              </a:rPr>
              <a:t>items </a:t>
            </a:r>
            <a:r>
              <a:rPr sz="1000" spc="-55" dirty="0">
                <a:latin typeface="Roboto"/>
                <a:cs typeface="Roboto"/>
              </a:rPr>
              <a:t>Subtotal</a:t>
            </a:r>
            <a:r>
              <a:rPr sz="1000" spc="15" dirty="0">
                <a:latin typeface="Roboto"/>
                <a:cs typeface="Roboto"/>
              </a:rPr>
              <a:t> </a:t>
            </a:r>
            <a:r>
              <a:rPr sz="1000" spc="-50" dirty="0">
                <a:latin typeface="Roboto"/>
                <a:cs typeface="Roboto"/>
              </a:rPr>
              <a:t>calculation</a:t>
            </a:r>
            <a:r>
              <a:rPr sz="1000" spc="20" dirty="0">
                <a:latin typeface="Roboto"/>
                <a:cs typeface="Roboto"/>
              </a:rPr>
              <a:t> </a:t>
            </a:r>
            <a:r>
              <a:rPr sz="1000" spc="-10" dirty="0">
                <a:latin typeface="Roboto"/>
                <a:cs typeface="Roboto"/>
              </a:rPr>
              <a:t>accurate</a:t>
            </a:r>
            <a:endParaRPr sz="1000">
              <a:latin typeface="Roboto"/>
              <a:cs typeface="Roboto"/>
            </a:endParaRPr>
          </a:p>
        </p:txBody>
      </p:sp>
      <p:grpSp>
        <p:nvGrpSpPr>
          <p:cNvPr id="58" name="object 58"/>
          <p:cNvGrpSpPr/>
          <p:nvPr/>
        </p:nvGrpSpPr>
        <p:grpSpPr>
          <a:xfrm>
            <a:off x="666749" y="4638674"/>
            <a:ext cx="2838450" cy="247650"/>
            <a:chOff x="666749" y="4638674"/>
            <a:chExt cx="2838450" cy="247650"/>
          </a:xfrm>
        </p:grpSpPr>
        <p:pic>
          <p:nvPicPr>
            <p:cNvPr id="59" name="object 59"/>
            <p:cNvPicPr/>
            <p:nvPr/>
          </p:nvPicPr>
          <p:blipFill>
            <a:blip r:embed="rId10" cstate="print"/>
            <a:stretch>
              <a:fillRect/>
            </a:stretch>
          </p:blipFill>
          <p:spPr>
            <a:xfrm>
              <a:off x="666749" y="4791074"/>
              <a:ext cx="95249" cy="95249"/>
            </a:xfrm>
            <a:prstGeom prst="rect">
              <a:avLst/>
            </a:prstGeom>
          </p:spPr>
        </p:pic>
        <p:pic>
          <p:nvPicPr>
            <p:cNvPr id="60" name="object 60"/>
            <p:cNvPicPr/>
            <p:nvPr/>
          </p:nvPicPr>
          <p:blipFill>
            <a:blip r:embed="rId10" cstate="print"/>
            <a:stretch>
              <a:fillRect/>
            </a:stretch>
          </p:blipFill>
          <p:spPr>
            <a:xfrm>
              <a:off x="3409949" y="4638674"/>
              <a:ext cx="95249" cy="95249"/>
            </a:xfrm>
            <a:prstGeom prst="rect">
              <a:avLst/>
            </a:prstGeom>
          </p:spPr>
        </p:pic>
      </p:grpSp>
      <p:sp>
        <p:nvSpPr>
          <p:cNvPr id="61" name="object 61"/>
          <p:cNvSpPr txBox="1"/>
          <p:nvPr/>
        </p:nvSpPr>
        <p:spPr>
          <a:xfrm>
            <a:off x="3473450" y="4312927"/>
            <a:ext cx="1577340" cy="602615"/>
          </a:xfrm>
          <a:prstGeom prst="rect">
            <a:avLst/>
          </a:prstGeom>
        </p:spPr>
        <p:txBody>
          <a:bodyPr vert="horz" wrap="square" lIns="0" tIns="65404" rIns="0" bIns="0" rtlCol="0">
            <a:spAutoFit/>
          </a:bodyPr>
          <a:lstStyle/>
          <a:p>
            <a:pPr marL="12700">
              <a:lnSpc>
                <a:spcPct val="100000"/>
              </a:lnSpc>
              <a:spcBef>
                <a:spcPts val="515"/>
              </a:spcBef>
            </a:pPr>
            <a:r>
              <a:rPr sz="1150" b="1" spc="-85" dirty="0">
                <a:solidFill>
                  <a:srgbClr val="6D28D9"/>
                </a:solidFill>
                <a:latin typeface="Roboto"/>
                <a:cs typeface="Roboto"/>
              </a:rPr>
              <a:t>My</a:t>
            </a:r>
            <a:r>
              <a:rPr sz="1150" b="1" spc="-15" dirty="0">
                <a:solidFill>
                  <a:srgbClr val="6D28D9"/>
                </a:solidFill>
                <a:latin typeface="Roboto"/>
                <a:cs typeface="Roboto"/>
              </a:rPr>
              <a:t> </a:t>
            </a:r>
            <a:r>
              <a:rPr sz="1150" b="1" spc="-10" dirty="0">
                <a:solidFill>
                  <a:srgbClr val="6D28D9"/>
                </a:solidFill>
                <a:latin typeface="Roboto"/>
                <a:cs typeface="Roboto"/>
              </a:rPr>
              <a:t>Profile</a:t>
            </a:r>
            <a:endParaRPr sz="1150">
              <a:latin typeface="Roboto"/>
              <a:cs typeface="Roboto"/>
            </a:endParaRPr>
          </a:p>
          <a:p>
            <a:pPr marL="126364" marR="5080">
              <a:lnSpc>
                <a:spcPct val="100000"/>
              </a:lnSpc>
              <a:spcBef>
                <a:spcPts val="345"/>
              </a:spcBef>
            </a:pPr>
            <a:r>
              <a:rPr sz="1000" spc="-60" dirty="0">
                <a:latin typeface="Roboto"/>
                <a:cs typeface="Roboto"/>
              </a:rPr>
              <a:t>User</a:t>
            </a:r>
            <a:r>
              <a:rPr sz="1000" spc="10" dirty="0">
                <a:latin typeface="Roboto"/>
                <a:cs typeface="Roboto"/>
              </a:rPr>
              <a:t> </a:t>
            </a:r>
            <a:r>
              <a:rPr sz="1000" spc="-50" dirty="0">
                <a:latin typeface="Roboto"/>
                <a:cs typeface="Roboto"/>
              </a:rPr>
              <a:t>info</a:t>
            </a:r>
            <a:r>
              <a:rPr sz="1000" spc="10" dirty="0">
                <a:latin typeface="Roboto"/>
                <a:cs typeface="Roboto"/>
              </a:rPr>
              <a:t> </a:t>
            </a:r>
            <a:r>
              <a:rPr sz="1000" spc="-50" dirty="0">
                <a:latin typeface="Roboto"/>
                <a:cs typeface="Roboto"/>
              </a:rPr>
              <a:t>correctly</a:t>
            </a:r>
            <a:r>
              <a:rPr sz="1000" spc="15" dirty="0">
                <a:latin typeface="Roboto"/>
                <a:cs typeface="Roboto"/>
              </a:rPr>
              <a:t> </a:t>
            </a:r>
            <a:r>
              <a:rPr sz="1000" spc="-55" dirty="0">
                <a:latin typeface="Roboto"/>
                <a:cs typeface="Roboto"/>
              </a:rPr>
              <a:t>displayed</a:t>
            </a:r>
            <a:r>
              <a:rPr sz="1000" spc="500" dirty="0">
                <a:latin typeface="Roboto"/>
                <a:cs typeface="Roboto"/>
              </a:rPr>
              <a:t> </a:t>
            </a:r>
            <a:r>
              <a:rPr sz="1000" spc="-60" dirty="0">
                <a:latin typeface="Roboto"/>
                <a:cs typeface="Roboto"/>
              </a:rPr>
              <a:t>Updates</a:t>
            </a:r>
            <a:r>
              <a:rPr sz="1000" spc="-15" dirty="0">
                <a:latin typeface="Roboto"/>
                <a:cs typeface="Roboto"/>
              </a:rPr>
              <a:t> </a:t>
            </a:r>
            <a:r>
              <a:rPr sz="1000" spc="-60" dirty="0">
                <a:latin typeface="Roboto"/>
                <a:cs typeface="Roboto"/>
              </a:rPr>
              <a:t>saved</a:t>
            </a:r>
            <a:r>
              <a:rPr sz="1000" spc="-10" dirty="0">
                <a:latin typeface="Roboto"/>
                <a:cs typeface="Roboto"/>
              </a:rPr>
              <a:t> </a:t>
            </a:r>
            <a:r>
              <a:rPr sz="1000" spc="-55" dirty="0">
                <a:latin typeface="Roboto"/>
                <a:cs typeface="Roboto"/>
              </a:rPr>
              <a:t>to</a:t>
            </a:r>
            <a:r>
              <a:rPr sz="1000" spc="-10" dirty="0">
                <a:latin typeface="Roboto"/>
                <a:cs typeface="Roboto"/>
              </a:rPr>
              <a:t> database</a:t>
            </a:r>
            <a:endParaRPr sz="1000">
              <a:latin typeface="Roboto"/>
              <a:cs typeface="Roboto"/>
            </a:endParaRPr>
          </a:p>
        </p:txBody>
      </p:sp>
      <p:grpSp>
        <p:nvGrpSpPr>
          <p:cNvPr id="62" name="object 62"/>
          <p:cNvGrpSpPr/>
          <p:nvPr/>
        </p:nvGrpSpPr>
        <p:grpSpPr>
          <a:xfrm>
            <a:off x="666749" y="4791074"/>
            <a:ext cx="2838450" cy="819150"/>
            <a:chOff x="666749" y="4791074"/>
            <a:chExt cx="2838450" cy="819150"/>
          </a:xfrm>
        </p:grpSpPr>
        <p:pic>
          <p:nvPicPr>
            <p:cNvPr id="63" name="object 63"/>
            <p:cNvPicPr/>
            <p:nvPr/>
          </p:nvPicPr>
          <p:blipFill>
            <a:blip r:embed="rId10" cstate="print"/>
            <a:stretch>
              <a:fillRect/>
            </a:stretch>
          </p:blipFill>
          <p:spPr>
            <a:xfrm>
              <a:off x="3409949" y="4791074"/>
              <a:ext cx="95249" cy="95249"/>
            </a:xfrm>
            <a:prstGeom prst="rect">
              <a:avLst/>
            </a:prstGeom>
          </p:spPr>
        </p:pic>
        <p:pic>
          <p:nvPicPr>
            <p:cNvPr id="64" name="object 64"/>
            <p:cNvPicPr/>
            <p:nvPr/>
          </p:nvPicPr>
          <p:blipFill>
            <a:blip r:embed="rId10" cstate="print"/>
            <a:stretch>
              <a:fillRect/>
            </a:stretch>
          </p:blipFill>
          <p:spPr>
            <a:xfrm>
              <a:off x="666749" y="5514974"/>
              <a:ext cx="95249" cy="95249"/>
            </a:xfrm>
            <a:prstGeom prst="rect">
              <a:avLst/>
            </a:prstGeom>
          </p:spPr>
        </p:pic>
      </p:grpSp>
      <p:sp>
        <p:nvSpPr>
          <p:cNvPr id="65" name="object 65"/>
          <p:cNvSpPr txBox="1"/>
          <p:nvPr/>
        </p:nvSpPr>
        <p:spPr>
          <a:xfrm>
            <a:off x="730249" y="5189227"/>
            <a:ext cx="1553210" cy="602615"/>
          </a:xfrm>
          <a:prstGeom prst="rect">
            <a:avLst/>
          </a:prstGeom>
        </p:spPr>
        <p:txBody>
          <a:bodyPr vert="horz" wrap="square" lIns="0" tIns="65404" rIns="0" bIns="0" rtlCol="0">
            <a:spAutoFit/>
          </a:bodyPr>
          <a:lstStyle/>
          <a:p>
            <a:pPr marL="12700">
              <a:lnSpc>
                <a:spcPct val="100000"/>
              </a:lnSpc>
              <a:spcBef>
                <a:spcPts val="515"/>
              </a:spcBef>
            </a:pPr>
            <a:r>
              <a:rPr sz="1150" b="1" spc="-65" dirty="0">
                <a:solidFill>
                  <a:srgbClr val="6D28D9"/>
                </a:solidFill>
                <a:latin typeface="Roboto"/>
                <a:cs typeface="Roboto"/>
              </a:rPr>
              <a:t>Order</a:t>
            </a:r>
            <a:r>
              <a:rPr sz="1150" b="1" spc="15" dirty="0">
                <a:solidFill>
                  <a:srgbClr val="6D28D9"/>
                </a:solidFill>
                <a:latin typeface="Roboto"/>
                <a:cs typeface="Roboto"/>
              </a:rPr>
              <a:t> </a:t>
            </a:r>
            <a:r>
              <a:rPr sz="1150" b="1" spc="-10" dirty="0">
                <a:solidFill>
                  <a:srgbClr val="6D28D9"/>
                </a:solidFill>
                <a:latin typeface="Roboto"/>
                <a:cs typeface="Roboto"/>
              </a:rPr>
              <a:t>History</a:t>
            </a:r>
            <a:endParaRPr sz="1150">
              <a:latin typeface="Roboto"/>
              <a:cs typeface="Roboto"/>
            </a:endParaRPr>
          </a:p>
          <a:p>
            <a:pPr marL="126364">
              <a:lnSpc>
                <a:spcPct val="100000"/>
              </a:lnSpc>
              <a:spcBef>
                <a:spcPts val="345"/>
              </a:spcBef>
            </a:pPr>
            <a:r>
              <a:rPr sz="1000" spc="-50" dirty="0">
                <a:latin typeface="Roboto"/>
                <a:cs typeface="Roboto"/>
              </a:rPr>
              <a:t>Displays</a:t>
            </a:r>
            <a:r>
              <a:rPr sz="1000" spc="-10" dirty="0">
                <a:latin typeface="Roboto"/>
                <a:cs typeface="Roboto"/>
              </a:rPr>
              <a:t> </a:t>
            </a:r>
            <a:r>
              <a:rPr sz="1000" spc="-50" dirty="0">
                <a:latin typeface="Roboto"/>
                <a:cs typeface="Roboto"/>
              </a:rPr>
              <a:t>order</a:t>
            </a:r>
            <a:r>
              <a:rPr sz="1000" spc="-10" dirty="0">
                <a:latin typeface="Roboto"/>
                <a:cs typeface="Roboto"/>
              </a:rPr>
              <a:t> </a:t>
            </a:r>
            <a:r>
              <a:rPr sz="1000" spc="-20" dirty="0">
                <a:latin typeface="Roboto"/>
                <a:cs typeface="Roboto"/>
              </a:rPr>
              <a:t>items</a:t>
            </a:r>
            <a:endParaRPr sz="1000">
              <a:latin typeface="Roboto"/>
              <a:cs typeface="Roboto"/>
            </a:endParaRPr>
          </a:p>
          <a:p>
            <a:pPr marL="126364">
              <a:lnSpc>
                <a:spcPct val="100000"/>
              </a:lnSpc>
            </a:pPr>
            <a:r>
              <a:rPr sz="1000" spc="-60" dirty="0">
                <a:latin typeface="Roboto"/>
                <a:cs typeface="Roboto"/>
              </a:rPr>
              <a:t>Needs</a:t>
            </a:r>
            <a:r>
              <a:rPr sz="1000" spc="-15" dirty="0">
                <a:latin typeface="Roboto"/>
                <a:cs typeface="Roboto"/>
              </a:rPr>
              <a:t> </a:t>
            </a:r>
            <a:r>
              <a:rPr sz="1000" spc="-45" dirty="0">
                <a:latin typeface="Roboto"/>
                <a:cs typeface="Roboto"/>
              </a:rPr>
              <a:t>user-</a:t>
            </a:r>
            <a:r>
              <a:rPr sz="1000" spc="-50" dirty="0">
                <a:latin typeface="Roboto"/>
                <a:cs typeface="Roboto"/>
              </a:rPr>
              <a:t>specific</a:t>
            </a:r>
            <a:r>
              <a:rPr sz="1000" spc="-10" dirty="0">
                <a:latin typeface="Roboto"/>
                <a:cs typeface="Roboto"/>
              </a:rPr>
              <a:t> </a:t>
            </a:r>
            <a:r>
              <a:rPr sz="1000" spc="-35" dirty="0">
                <a:latin typeface="Roboto"/>
                <a:cs typeface="Roboto"/>
              </a:rPr>
              <a:t>filtering</a:t>
            </a:r>
            <a:endParaRPr sz="1000">
              <a:latin typeface="Roboto"/>
              <a:cs typeface="Roboto"/>
            </a:endParaRPr>
          </a:p>
        </p:txBody>
      </p:sp>
      <p:grpSp>
        <p:nvGrpSpPr>
          <p:cNvPr id="66" name="object 66"/>
          <p:cNvGrpSpPr/>
          <p:nvPr/>
        </p:nvGrpSpPr>
        <p:grpSpPr>
          <a:xfrm>
            <a:off x="666749" y="5514974"/>
            <a:ext cx="2838450" cy="247650"/>
            <a:chOff x="666749" y="5514974"/>
            <a:chExt cx="2838450" cy="247650"/>
          </a:xfrm>
        </p:grpSpPr>
        <p:pic>
          <p:nvPicPr>
            <p:cNvPr id="67" name="object 67"/>
            <p:cNvPicPr/>
            <p:nvPr/>
          </p:nvPicPr>
          <p:blipFill>
            <a:blip r:embed="rId17" cstate="print"/>
            <a:stretch>
              <a:fillRect/>
            </a:stretch>
          </p:blipFill>
          <p:spPr>
            <a:xfrm>
              <a:off x="666749" y="5667374"/>
              <a:ext cx="95249" cy="95249"/>
            </a:xfrm>
            <a:prstGeom prst="rect">
              <a:avLst/>
            </a:prstGeom>
          </p:spPr>
        </p:pic>
        <p:pic>
          <p:nvPicPr>
            <p:cNvPr id="68" name="object 68"/>
            <p:cNvPicPr/>
            <p:nvPr/>
          </p:nvPicPr>
          <p:blipFill>
            <a:blip r:embed="rId10" cstate="print"/>
            <a:stretch>
              <a:fillRect/>
            </a:stretch>
          </p:blipFill>
          <p:spPr>
            <a:xfrm>
              <a:off x="3409949" y="5514974"/>
              <a:ext cx="95249" cy="95249"/>
            </a:xfrm>
            <a:prstGeom prst="rect">
              <a:avLst/>
            </a:prstGeom>
          </p:spPr>
        </p:pic>
      </p:grpSp>
      <p:sp>
        <p:nvSpPr>
          <p:cNvPr id="69" name="object 69"/>
          <p:cNvSpPr txBox="1"/>
          <p:nvPr/>
        </p:nvSpPr>
        <p:spPr>
          <a:xfrm>
            <a:off x="3473450" y="5189227"/>
            <a:ext cx="1661795" cy="602615"/>
          </a:xfrm>
          <a:prstGeom prst="rect">
            <a:avLst/>
          </a:prstGeom>
        </p:spPr>
        <p:txBody>
          <a:bodyPr vert="horz" wrap="square" lIns="0" tIns="65404" rIns="0" bIns="0" rtlCol="0">
            <a:spAutoFit/>
          </a:bodyPr>
          <a:lstStyle/>
          <a:p>
            <a:pPr marL="12700">
              <a:lnSpc>
                <a:spcPct val="100000"/>
              </a:lnSpc>
              <a:spcBef>
                <a:spcPts val="515"/>
              </a:spcBef>
            </a:pPr>
            <a:r>
              <a:rPr sz="1150" b="1" spc="-50" dirty="0">
                <a:solidFill>
                  <a:srgbClr val="6D28D9"/>
                </a:solidFill>
                <a:latin typeface="Roboto"/>
                <a:cs typeface="Roboto"/>
              </a:rPr>
              <a:t>Navigation</a:t>
            </a:r>
            <a:r>
              <a:rPr sz="1150" b="1" spc="-25" dirty="0">
                <a:solidFill>
                  <a:srgbClr val="6D28D9"/>
                </a:solidFill>
                <a:latin typeface="Roboto"/>
                <a:cs typeface="Roboto"/>
              </a:rPr>
              <a:t> </a:t>
            </a:r>
            <a:r>
              <a:rPr sz="1150" b="1" spc="-75" dirty="0">
                <a:solidFill>
                  <a:srgbClr val="6D28D9"/>
                </a:solidFill>
                <a:latin typeface="Roboto"/>
                <a:cs typeface="Roboto"/>
              </a:rPr>
              <a:t>&amp;</a:t>
            </a:r>
            <a:r>
              <a:rPr sz="1150" b="1" spc="-20" dirty="0">
                <a:solidFill>
                  <a:srgbClr val="6D28D9"/>
                </a:solidFill>
                <a:latin typeface="Roboto"/>
                <a:cs typeface="Roboto"/>
              </a:rPr>
              <a:t> </a:t>
            </a:r>
            <a:r>
              <a:rPr sz="1150" b="1" spc="-10" dirty="0">
                <a:solidFill>
                  <a:srgbClr val="6D28D9"/>
                </a:solidFill>
                <a:latin typeface="Roboto"/>
                <a:cs typeface="Roboto"/>
              </a:rPr>
              <a:t>Logout</a:t>
            </a:r>
            <a:endParaRPr sz="1150" dirty="0">
              <a:latin typeface="Roboto"/>
              <a:cs typeface="Roboto"/>
            </a:endParaRPr>
          </a:p>
          <a:p>
            <a:pPr marL="126364" marR="5080">
              <a:lnSpc>
                <a:spcPct val="100000"/>
              </a:lnSpc>
              <a:spcBef>
                <a:spcPts val="345"/>
              </a:spcBef>
            </a:pPr>
            <a:r>
              <a:rPr sz="1000" spc="-55" dirty="0">
                <a:latin typeface="Roboto"/>
                <a:cs typeface="Roboto"/>
              </a:rPr>
              <a:t>Navigation</a:t>
            </a:r>
            <a:r>
              <a:rPr sz="1000" spc="5" dirty="0">
                <a:latin typeface="Roboto"/>
                <a:cs typeface="Roboto"/>
              </a:rPr>
              <a:t> </a:t>
            </a:r>
            <a:r>
              <a:rPr sz="1000" spc="-50" dirty="0">
                <a:latin typeface="Roboto"/>
                <a:cs typeface="Roboto"/>
              </a:rPr>
              <a:t>functions</a:t>
            </a:r>
            <a:r>
              <a:rPr sz="1000" spc="5" dirty="0">
                <a:latin typeface="Roboto"/>
                <a:cs typeface="Roboto"/>
              </a:rPr>
              <a:t> </a:t>
            </a:r>
            <a:r>
              <a:rPr sz="1000" spc="-50" dirty="0">
                <a:latin typeface="Roboto"/>
                <a:cs typeface="Roboto"/>
              </a:rPr>
              <a:t>correctly</a:t>
            </a:r>
            <a:r>
              <a:rPr sz="1000" spc="500" dirty="0">
                <a:latin typeface="Roboto"/>
                <a:cs typeface="Roboto"/>
              </a:rPr>
              <a:t> </a:t>
            </a:r>
            <a:r>
              <a:rPr sz="1000" spc="-55" dirty="0">
                <a:latin typeface="Roboto"/>
                <a:cs typeface="Roboto"/>
              </a:rPr>
              <a:t>Logout</a:t>
            </a:r>
            <a:r>
              <a:rPr sz="1000" spc="-25" dirty="0">
                <a:latin typeface="Roboto"/>
                <a:cs typeface="Roboto"/>
              </a:rPr>
              <a:t> </a:t>
            </a:r>
            <a:r>
              <a:rPr sz="1000" spc="-45" dirty="0">
                <a:latin typeface="Roboto"/>
                <a:cs typeface="Roboto"/>
              </a:rPr>
              <a:t>clears</a:t>
            </a:r>
            <a:r>
              <a:rPr sz="1000" spc="-25" dirty="0">
                <a:latin typeface="Roboto"/>
                <a:cs typeface="Roboto"/>
              </a:rPr>
              <a:t> </a:t>
            </a:r>
            <a:r>
              <a:rPr sz="1000" spc="-10" dirty="0">
                <a:latin typeface="Roboto"/>
                <a:cs typeface="Roboto"/>
              </a:rPr>
              <a:t>session</a:t>
            </a:r>
            <a:endParaRPr sz="1000" dirty="0">
              <a:latin typeface="Roboto"/>
              <a:cs typeface="Roboto"/>
            </a:endParaRPr>
          </a:p>
        </p:txBody>
      </p:sp>
      <p:pic>
        <p:nvPicPr>
          <p:cNvPr id="70" name="object 70"/>
          <p:cNvPicPr/>
          <p:nvPr/>
        </p:nvPicPr>
        <p:blipFill>
          <a:blip r:embed="rId10" cstate="print"/>
          <a:stretch>
            <a:fillRect/>
          </a:stretch>
        </p:blipFill>
        <p:spPr>
          <a:xfrm>
            <a:off x="3409950" y="5667374"/>
            <a:ext cx="95249" cy="95249"/>
          </a:xfrm>
          <a:prstGeom prst="rect">
            <a:avLst/>
          </a:prstGeom>
        </p:spPr>
      </p:pic>
      <p:grpSp>
        <p:nvGrpSpPr>
          <p:cNvPr id="71" name="object 71"/>
          <p:cNvGrpSpPr/>
          <p:nvPr/>
        </p:nvGrpSpPr>
        <p:grpSpPr>
          <a:xfrm>
            <a:off x="10544174" y="8210549"/>
            <a:ext cx="1457325" cy="323850"/>
            <a:chOff x="10544174" y="8210549"/>
            <a:chExt cx="1457325" cy="323850"/>
          </a:xfrm>
        </p:grpSpPr>
        <p:sp>
          <p:nvSpPr>
            <p:cNvPr id="72" name="object 72"/>
            <p:cNvSpPr/>
            <p:nvPr/>
          </p:nvSpPr>
          <p:spPr>
            <a:xfrm>
              <a:off x="10544174" y="8210549"/>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73" name="object 73"/>
            <p:cNvPicPr/>
            <p:nvPr/>
          </p:nvPicPr>
          <p:blipFill>
            <a:blip r:embed="rId18" cstate="print"/>
            <a:stretch>
              <a:fillRect/>
            </a:stretch>
          </p:blipFill>
          <p:spPr>
            <a:xfrm>
              <a:off x="10658474" y="8305799"/>
              <a:ext cx="133349" cy="133349"/>
            </a:xfrm>
            <a:prstGeom prst="rect">
              <a:avLst/>
            </a:prstGeom>
          </p:spPr>
        </p:pic>
      </p:grpSp>
      <p:sp>
        <p:nvSpPr>
          <p:cNvPr id="74" name="object 74"/>
          <p:cNvSpPr txBox="1"/>
          <p:nvPr/>
        </p:nvSpPr>
        <p:spPr>
          <a:xfrm>
            <a:off x="10833000" y="8312149"/>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75" name="object 75"/>
          <p:cNvSpPr txBox="1"/>
          <p:nvPr/>
        </p:nvSpPr>
        <p:spPr>
          <a:xfrm>
            <a:off x="4557067" y="8450261"/>
            <a:ext cx="3077845" cy="153035"/>
          </a:xfrm>
          <a:prstGeom prst="rect">
            <a:avLst/>
          </a:prstGeom>
        </p:spPr>
        <p:txBody>
          <a:bodyPr vert="horz" wrap="square" lIns="0" tIns="0" rIns="0" bIns="0" rtlCol="0">
            <a:spAutoFit/>
          </a:bodyPr>
          <a:lstStyle/>
          <a:p>
            <a:pPr marL="12700">
              <a:lnSpc>
                <a:spcPts val="1115"/>
              </a:lnSpc>
            </a:pPr>
            <a:r>
              <a:rPr sz="1150" spc="-60" dirty="0">
                <a:solidFill>
                  <a:srgbClr val="6A7280"/>
                </a:solidFill>
                <a:latin typeface="Roboto"/>
                <a:cs typeface="Roboto"/>
              </a:rPr>
              <a:t>OnlineShop2025</a:t>
            </a:r>
            <a:r>
              <a:rPr sz="1150" spc="10" dirty="0">
                <a:solidFill>
                  <a:srgbClr val="6A7280"/>
                </a:solidFill>
                <a:latin typeface="Roboto"/>
                <a:cs typeface="Roboto"/>
              </a:rPr>
              <a:t> </a:t>
            </a:r>
            <a:r>
              <a:rPr sz="1150" dirty="0">
                <a:solidFill>
                  <a:srgbClr val="6A7280"/>
                </a:solidFill>
                <a:latin typeface="Roboto"/>
                <a:cs typeface="Roboto"/>
              </a:rPr>
              <a:t>-</a:t>
            </a:r>
            <a:r>
              <a:rPr sz="1150" spc="15" dirty="0">
                <a:solidFill>
                  <a:srgbClr val="6A7280"/>
                </a:solidFill>
                <a:latin typeface="Roboto"/>
                <a:cs typeface="Roboto"/>
              </a:rPr>
              <a:t> </a:t>
            </a:r>
            <a:r>
              <a:rPr sz="1150" spc="-65" dirty="0">
                <a:solidFill>
                  <a:srgbClr val="6A7280"/>
                </a:solidFill>
                <a:latin typeface="Roboto"/>
                <a:cs typeface="Roboto"/>
              </a:rPr>
              <a:t>Desktop</a:t>
            </a:r>
            <a:r>
              <a:rPr sz="1150" spc="10" dirty="0">
                <a:solidFill>
                  <a:srgbClr val="6A7280"/>
                </a:solidFill>
                <a:latin typeface="Roboto"/>
                <a:cs typeface="Roboto"/>
              </a:rPr>
              <a:t> </a:t>
            </a:r>
            <a:r>
              <a:rPr sz="1150" spc="-45" dirty="0">
                <a:solidFill>
                  <a:srgbClr val="6A7280"/>
                </a:solidFill>
                <a:latin typeface="Roboto"/>
                <a:cs typeface="Roboto"/>
              </a:rPr>
              <a:t>E-</a:t>
            </a:r>
            <a:r>
              <a:rPr sz="1150" spc="-70" dirty="0">
                <a:solidFill>
                  <a:srgbClr val="6A7280"/>
                </a:solidFill>
                <a:latin typeface="Roboto"/>
                <a:cs typeface="Roboto"/>
              </a:rPr>
              <a:t>commerce</a:t>
            </a:r>
            <a:r>
              <a:rPr sz="1150" spc="15" dirty="0">
                <a:solidFill>
                  <a:srgbClr val="6A7280"/>
                </a:solidFill>
                <a:latin typeface="Roboto"/>
                <a:cs typeface="Roboto"/>
              </a:rPr>
              <a:t> </a:t>
            </a:r>
            <a:r>
              <a:rPr sz="1150" spc="-40" dirty="0">
                <a:solidFill>
                  <a:srgbClr val="6A7280"/>
                </a:solidFill>
                <a:latin typeface="Roboto"/>
                <a:cs typeface="Roboto"/>
              </a:rPr>
              <a:t>Application</a:t>
            </a:r>
            <a:endParaRPr sz="1150">
              <a:latin typeface="Roboto"/>
              <a:cs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txBox="1"/>
          <p:nvPr/>
        </p:nvSpPr>
        <p:spPr>
          <a:xfrm>
            <a:off x="215900" y="698103"/>
            <a:ext cx="3971290" cy="407034"/>
          </a:xfrm>
          <a:prstGeom prst="rect">
            <a:avLst/>
          </a:prstGeom>
        </p:spPr>
        <p:txBody>
          <a:bodyPr vert="horz" wrap="square" lIns="0" tIns="12700" rIns="0" bIns="0" rtlCol="0">
            <a:spAutoFit/>
          </a:bodyPr>
          <a:lstStyle/>
          <a:p>
            <a:pPr marL="12700">
              <a:lnSpc>
                <a:spcPct val="100000"/>
              </a:lnSpc>
              <a:spcBef>
                <a:spcPts val="100"/>
              </a:spcBef>
            </a:pPr>
            <a:r>
              <a:rPr sz="2500" b="1" spc="-150" dirty="0">
                <a:latin typeface="Roboto"/>
                <a:cs typeface="Roboto"/>
              </a:rPr>
              <a:t>Product</a:t>
            </a:r>
            <a:r>
              <a:rPr sz="2500" b="1" spc="10" dirty="0">
                <a:latin typeface="Roboto"/>
                <a:cs typeface="Roboto"/>
              </a:rPr>
              <a:t> </a:t>
            </a:r>
            <a:r>
              <a:rPr sz="2500" b="1" spc="-140" dirty="0">
                <a:latin typeface="Roboto"/>
                <a:cs typeface="Roboto"/>
              </a:rPr>
              <a:t>Evaluation</a:t>
            </a:r>
            <a:r>
              <a:rPr sz="2500" b="1" spc="10" dirty="0">
                <a:latin typeface="Roboto"/>
                <a:cs typeface="Roboto"/>
              </a:rPr>
              <a:t> </a:t>
            </a:r>
            <a:r>
              <a:rPr sz="2500" b="1" spc="-110" dirty="0">
                <a:latin typeface="Roboto"/>
                <a:cs typeface="Roboto"/>
              </a:rPr>
              <a:t>(Strengths)</a:t>
            </a:r>
            <a:endParaRPr sz="2500">
              <a:latin typeface="Roboto"/>
              <a:cs typeface="Roboto"/>
            </a:endParaRPr>
          </a:p>
        </p:txBody>
      </p:sp>
      <p:pic>
        <p:nvPicPr>
          <p:cNvPr id="4" name="object 4"/>
          <p:cNvPicPr/>
          <p:nvPr/>
        </p:nvPicPr>
        <p:blipFill>
          <a:blip r:embed="rId2" cstate="print"/>
          <a:stretch>
            <a:fillRect/>
          </a:stretch>
        </p:blipFill>
        <p:spPr>
          <a:xfrm>
            <a:off x="457199" y="1523999"/>
            <a:ext cx="166687" cy="190499"/>
          </a:xfrm>
          <a:prstGeom prst="rect">
            <a:avLst/>
          </a:prstGeom>
        </p:spPr>
      </p:pic>
      <p:sp>
        <p:nvSpPr>
          <p:cNvPr id="5" name="object 5"/>
          <p:cNvSpPr txBox="1"/>
          <p:nvPr/>
        </p:nvSpPr>
        <p:spPr>
          <a:xfrm>
            <a:off x="801687" y="1434861"/>
            <a:ext cx="2453005" cy="254635"/>
          </a:xfrm>
          <a:prstGeom prst="rect">
            <a:avLst/>
          </a:prstGeom>
        </p:spPr>
        <p:txBody>
          <a:bodyPr vert="horz" wrap="square" lIns="0" tIns="12700" rIns="0" bIns="0" rtlCol="0">
            <a:spAutoFit/>
          </a:bodyPr>
          <a:lstStyle/>
          <a:p>
            <a:pPr marL="12700">
              <a:lnSpc>
                <a:spcPct val="100000"/>
              </a:lnSpc>
              <a:spcBef>
                <a:spcPts val="100"/>
              </a:spcBef>
            </a:pPr>
            <a:r>
              <a:rPr sz="1500" b="1" spc="-95" dirty="0">
                <a:latin typeface="Roboto"/>
                <a:cs typeface="Roboto"/>
              </a:rPr>
              <a:t>Core</a:t>
            </a:r>
            <a:r>
              <a:rPr sz="1500" b="1" spc="-10" dirty="0">
                <a:latin typeface="Roboto"/>
                <a:cs typeface="Roboto"/>
              </a:rPr>
              <a:t> </a:t>
            </a:r>
            <a:r>
              <a:rPr sz="1500" b="1" spc="-80" dirty="0">
                <a:latin typeface="Roboto"/>
                <a:cs typeface="Roboto"/>
              </a:rPr>
              <a:t>E-</a:t>
            </a:r>
            <a:r>
              <a:rPr sz="1500" b="1" spc="-95" dirty="0">
                <a:latin typeface="Roboto"/>
                <a:cs typeface="Roboto"/>
              </a:rPr>
              <a:t>commerce</a:t>
            </a:r>
            <a:r>
              <a:rPr sz="1500" b="1" spc="-5" dirty="0">
                <a:latin typeface="Roboto"/>
                <a:cs typeface="Roboto"/>
              </a:rPr>
              <a:t> </a:t>
            </a:r>
            <a:r>
              <a:rPr sz="1500" b="1" spc="-75" dirty="0">
                <a:latin typeface="Roboto"/>
                <a:cs typeface="Roboto"/>
              </a:rPr>
              <a:t>Functionality</a:t>
            </a:r>
            <a:endParaRPr sz="1500">
              <a:latin typeface="Roboto"/>
              <a:cs typeface="Roboto"/>
            </a:endParaRPr>
          </a:p>
        </p:txBody>
      </p:sp>
      <p:sp>
        <p:nvSpPr>
          <p:cNvPr id="6" name="object 6"/>
          <p:cNvSpPr txBox="1"/>
          <p:nvPr/>
        </p:nvSpPr>
        <p:spPr>
          <a:xfrm>
            <a:off x="368299" y="1921970"/>
            <a:ext cx="3208020" cy="596900"/>
          </a:xfrm>
          <a:prstGeom prst="rect">
            <a:avLst/>
          </a:prstGeom>
        </p:spPr>
        <p:txBody>
          <a:bodyPr vert="horz" wrap="square" lIns="0" tIns="12065" rIns="0" bIns="0" rtlCol="0">
            <a:spAutoFit/>
          </a:bodyPr>
          <a:lstStyle/>
          <a:p>
            <a:pPr marL="12700" marR="5080" algn="just">
              <a:lnSpc>
                <a:spcPct val="108700"/>
              </a:lnSpc>
              <a:spcBef>
                <a:spcPts val="95"/>
              </a:spcBef>
            </a:pPr>
            <a:r>
              <a:rPr sz="1150" spc="-50" dirty="0">
                <a:solidFill>
                  <a:srgbClr val="374050"/>
                </a:solidFill>
                <a:latin typeface="Roboto"/>
                <a:cs typeface="Roboto"/>
              </a:rPr>
              <a:t>Successfully</a:t>
            </a:r>
            <a:r>
              <a:rPr sz="1150" spc="5" dirty="0">
                <a:solidFill>
                  <a:srgbClr val="374050"/>
                </a:solidFill>
                <a:latin typeface="Roboto"/>
                <a:cs typeface="Roboto"/>
              </a:rPr>
              <a:t> </a:t>
            </a:r>
            <a:r>
              <a:rPr sz="1150" spc="-60" dirty="0">
                <a:solidFill>
                  <a:srgbClr val="374050"/>
                </a:solidFill>
                <a:latin typeface="Roboto"/>
                <a:cs typeface="Roboto"/>
              </a:rPr>
              <a:t>implemented</a:t>
            </a:r>
            <a:r>
              <a:rPr sz="1150" spc="15" dirty="0">
                <a:solidFill>
                  <a:srgbClr val="374050"/>
                </a:solidFill>
                <a:latin typeface="Roboto"/>
                <a:cs typeface="Roboto"/>
              </a:rPr>
              <a:t> </a:t>
            </a:r>
            <a:r>
              <a:rPr sz="1150" spc="-85" dirty="0">
                <a:solidFill>
                  <a:srgbClr val="374050"/>
                </a:solidFill>
                <a:latin typeface="Roboto"/>
                <a:cs typeface="Roboto"/>
              </a:rPr>
              <a:t>key</a:t>
            </a:r>
            <a:r>
              <a:rPr sz="1150" spc="10" dirty="0">
                <a:solidFill>
                  <a:srgbClr val="374050"/>
                </a:solidFill>
                <a:latin typeface="Roboto"/>
                <a:cs typeface="Roboto"/>
              </a:rPr>
              <a:t> </a:t>
            </a:r>
            <a:r>
              <a:rPr sz="1150" spc="-55" dirty="0">
                <a:solidFill>
                  <a:srgbClr val="374050"/>
                </a:solidFill>
                <a:latin typeface="Roboto"/>
                <a:cs typeface="Roboto"/>
              </a:rPr>
              <a:t>features</a:t>
            </a:r>
            <a:r>
              <a:rPr sz="1150" spc="15" dirty="0">
                <a:solidFill>
                  <a:srgbClr val="374050"/>
                </a:solidFill>
                <a:latin typeface="Roboto"/>
                <a:cs typeface="Roboto"/>
              </a:rPr>
              <a:t> </a:t>
            </a:r>
            <a:r>
              <a:rPr sz="1150" spc="-45" dirty="0">
                <a:solidFill>
                  <a:srgbClr val="374050"/>
                </a:solidFill>
                <a:latin typeface="Roboto"/>
                <a:cs typeface="Roboto"/>
              </a:rPr>
              <a:t>including</a:t>
            </a:r>
            <a:r>
              <a:rPr sz="1150" spc="10" dirty="0">
                <a:solidFill>
                  <a:srgbClr val="374050"/>
                </a:solidFill>
                <a:latin typeface="Roboto"/>
                <a:cs typeface="Roboto"/>
              </a:rPr>
              <a:t> </a:t>
            </a:r>
            <a:r>
              <a:rPr sz="1150" spc="-40" dirty="0">
                <a:solidFill>
                  <a:srgbClr val="374050"/>
                </a:solidFill>
                <a:latin typeface="Roboto"/>
                <a:cs typeface="Roboto"/>
              </a:rPr>
              <a:t>user </a:t>
            </a:r>
            <a:r>
              <a:rPr sz="1150" spc="-35" dirty="0">
                <a:solidFill>
                  <a:srgbClr val="374050"/>
                </a:solidFill>
                <a:latin typeface="Roboto"/>
                <a:cs typeface="Roboto"/>
              </a:rPr>
              <a:t>login,</a:t>
            </a:r>
            <a:r>
              <a:rPr sz="1150" dirty="0">
                <a:solidFill>
                  <a:srgbClr val="374050"/>
                </a:solidFill>
                <a:latin typeface="Roboto"/>
                <a:cs typeface="Roboto"/>
              </a:rPr>
              <a:t> </a:t>
            </a:r>
            <a:r>
              <a:rPr sz="1150" spc="-60" dirty="0">
                <a:solidFill>
                  <a:srgbClr val="374050"/>
                </a:solidFill>
                <a:latin typeface="Roboto"/>
                <a:cs typeface="Roboto"/>
              </a:rPr>
              <a:t>product</a:t>
            </a:r>
            <a:r>
              <a:rPr sz="1150" spc="5" dirty="0">
                <a:solidFill>
                  <a:srgbClr val="374050"/>
                </a:solidFill>
                <a:latin typeface="Roboto"/>
                <a:cs typeface="Roboto"/>
              </a:rPr>
              <a:t> </a:t>
            </a:r>
            <a:r>
              <a:rPr sz="1150" spc="-50" dirty="0">
                <a:solidFill>
                  <a:srgbClr val="374050"/>
                </a:solidFill>
                <a:latin typeface="Roboto"/>
                <a:cs typeface="Roboto"/>
              </a:rPr>
              <a:t>browsing,</a:t>
            </a:r>
            <a:r>
              <a:rPr sz="1150" spc="5" dirty="0">
                <a:solidFill>
                  <a:srgbClr val="374050"/>
                </a:solidFill>
                <a:latin typeface="Roboto"/>
                <a:cs typeface="Roboto"/>
              </a:rPr>
              <a:t> </a:t>
            </a:r>
            <a:r>
              <a:rPr sz="1150" spc="-45" dirty="0">
                <a:solidFill>
                  <a:srgbClr val="374050"/>
                </a:solidFill>
                <a:latin typeface="Roboto"/>
                <a:cs typeface="Roboto"/>
              </a:rPr>
              <a:t>cart</a:t>
            </a:r>
            <a:r>
              <a:rPr sz="1150" spc="5" dirty="0">
                <a:solidFill>
                  <a:srgbClr val="374050"/>
                </a:solidFill>
                <a:latin typeface="Roboto"/>
                <a:cs typeface="Roboto"/>
              </a:rPr>
              <a:t> </a:t>
            </a:r>
            <a:r>
              <a:rPr sz="1150" spc="-65" dirty="0">
                <a:solidFill>
                  <a:srgbClr val="374050"/>
                </a:solidFill>
                <a:latin typeface="Roboto"/>
                <a:cs typeface="Roboto"/>
              </a:rPr>
              <a:t>management,</a:t>
            </a:r>
            <a:r>
              <a:rPr sz="1150" spc="5" dirty="0">
                <a:solidFill>
                  <a:srgbClr val="374050"/>
                </a:solidFill>
                <a:latin typeface="Roboto"/>
                <a:cs typeface="Roboto"/>
              </a:rPr>
              <a:t> </a:t>
            </a:r>
            <a:r>
              <a:rPr sz="1150" spc="-60" dirty="0">
                <a:solidFill>
                  <a:srgbClr val="374050"/>
                </a:solidFill>
                <a:latin typeface="Roboto"/>
                <a:cs typeface="Roboto"/>
              </a:rPr>
              <a:t>and</a:t>
            </a:r>
            <a:r>
              <a:rPr sz="1150" spc="5" dirty="0">
                <a:solidFill>
                  <a:srgbClr val="374050"/>
                </a:solidFill>
                <a:latin typeface="Roboto"/>
                <a:cs typeface="Roboto"/>
              </a:rPr>
              <a:t> </a:t>
            </a:r>
            <a:r>
              <a:rPr sz="1150" spc="-55" dirty="0">
                <a:solidFill>
                  <a:srgbClr val="374050"/>
                </a:solidFill>
                <a:latin typeface="Roboto"/>
                <a:cs typeface="Roboto"/>
              </a:rPr>
              <a:t>profile </a:t>
            </a:r>
            <a:r>
              <a:rPr sz="1150" spc="-10" dirty="0">
                <a:solidFill>
                  <a:srgbClr val="374050"/>
                </a:solidFill>
                <a:latin typeface="Roboto"/>
                <a:cs typeface="Roboto"/>
              </a:rPr>
              <a:t>handling.</a:t>
            </a:r>
            <a:endParaRPr sz="1150">
              <a:latin typeface="Roboto"/>
              <a:cs typeface="Roboto"/>
            </a:endParaRPr>
          </a:p>
        </p:txBody>
      </p:sp>
      <p:grpSp>
        <p:nvGrpSpPr>
          <p:cNvPr id="7" name="object 7"/>
          <p:cNvGrpSpPr/>
          <p:nvPr/>
        </p:nvGrpSpPr>
        <p:grpSpPr>
          <a:xfrm>
            <a:off x="4190999" y="1295399"/>
            <a:ext cx="3810000" cy="1381125"/>
            <a:chOff x="4190999" y="1295399"/>
            <a:chExt cx="3810000" cy="1381125"/>
          </a:xfrm>
        </p:grpSpPr>
        <p:pic>
          <p:nvPicPr>
            <p:cNvPr id="8" name="object 8"/>
            <p:cNvPicPr/>
            <p:nvPr/>
          </p:nvPicPr>
          <p:blipFill>
            <a:blip r:embed="rId3" cstate="print"/>
            <a:stretch>
              <a:fillRect/>
            </a:stretch>
          </p:blipFill>
          <p:spPr>
            <a:xfrm>
              <a:off x="4190999" y="1295399"/>
              <a:ext cx="3809999" cy="1381124"/>
            </a:xfrm>
            <a:prstGeom prst="rect">
              <a:avLst/>
            </a:prstGeom>
          </p:spPr>
        </p:pic>
        <p:sp>
          <p:nvSpPr>
            <p:cNvPr id="9" name="object 9"/>
            <p:cNvSpPr/>
            <p:nvPr/>
          </p:nvSpPr>
          <p:spPr>
            <a:xfrm>
              <a:off x="4343399" y="1447799"/>
              <a:ext cx="371475" cy="390525"/>
            </a:xfrm>
            <a:custGeom>
              <a:avLst/>
              <a:gdLst/>
              <a:ahLst/>
              <a:cxnLst/>
              <a:rect l="l" t="t" r="r" b="b"/>
              <a:pathLst>
                <a:path w="371475" h="390525">
                  <a:moveTo>
                    <a:pt x="185737" y="390524"/>
                  </a:moveTo>
                  <a:lnTo>
                    <a:pt x="140595" y="384957"/>
                  </a:lnTo>
                  <a:lnTo>
                    <a:pt x="98179" y="368595"/>
                  </a:lnTo>
                  <a:lnTo>
                    <a:pt x="61010" y="342418"/>
                  </a:lnTo>
                  <a:lnTo>
                    <a:pt x="31301" y="307977"/>
                  </a:lnTo>
                  <a:lnTo>
                    <a:pt x="10852" y="267350"/>
                  </a:lnTo>
                  <a:lnTo>
                    <a:pt x="892" y="222993"/>
                  </a:lnTo>
                  <a:lnTo>
                    <a:pt x="0" y="204787"/>
                  </a:lnTo>
                  <a:lnTo>
                    <a:pt x="0" y="185737"/>
                  </a:lnTo>
                  <a:lnTo>
                    <a:pt x="5567" y="140595"/>
                  </a:lnTo>
                  <a:lnTo>
                    <a:pt x="21929" y="98180"/>
                  </a:lnTo>
                  <a:lnTo>
                    <a:pt x="48106" y="61011"/>
                  </a:lnTo>
                  <a:lnTo>
                    <a:pt x="82546" y="31302"/>
                  </a:lnTo>
                  <a:lnTo>
                    <a:pt x="123173" y="10852"/>
                  </a:lnTo>
                  <a:lnTo>
                    <a:pt x="167531" y="892"/>
                  </a:lnTo>
                  <a:lnTo>
                    <a:pt x="185737" y="0"/>
                  </a:lnTo>
                  <a:lnTo>
                    <a:pt x="194862" y="223"/>
                  </a:lnTo>
                  <a:lnTo>
                    <a:pt x="239654" y="7995"/>
                  </a:lnTo>
                  <a:lnTo>
                    <a:pt x="281216" y="26418"/>
                  </a:lnTo>
                  <a:lnTo>
                    <a:pt x="317073" y="54401"/>
                  </a:lnTo>
                  <a:lnTo>
                    <a:pt x="345055" y="90257"/>
                  </a:lnTo>
                  <a:lnTo>
                    <a:pt x="363478" y="131819"/>
                  </a:lnTo>
                  <a:lnTo>
                    <a:pt x="371251" y="176612"/>
                  </a:lnTo>
                  <a:lnTo>
                    <a:pt x="371474" y="185737"/>
                  </a:lnTo>
                  <a:lnTo>
                    <a:pt x="371474" y="204787"/>
                  </a:lnTo>
                  <a:lnTo>
                    <a:pt x="365906" y="249928"/>
                  </a:lnTo>
                  <a:lnTo>
                    <a:pt x="349544" y="292344"/>
                  </a:lnTo>
                  <a:lnTo>
                    <a:pt x="323367" y="329513"/>
                  </a:lnTo>
                  <a:lnTo>
                    <a:pt x="288927" y="359222"/>
                  </a:lnTo>
                  <a:lnTo>
                    <a:pt x="248300" y="379672"/>
                  </a:lnTo>
                  <a:lnTo>
                    <a:pt x="203942" y="389632"/>
                  </a:lnTo>
                  <a:lnTo>
                    <a:pt x="185737" y="390524"/>
                  </a:lnTo>
                  <a:close/>
                </a:path>
              </a:pathLst>
            </a:custGeom>
            <a:solidFill>
              <a:srgbClr val="DAE9FE"/>
            </a:solidFill>
          </p:spPr>
          <p:txBody>
            <a:bodyPr wrap="square" lIns="0" tIns="0" rIns="0" bIns="0" rtlCol="0"/>
            <a:lstStyle/>
            <a:p>
              <a:endParaRPr/>
            </a:p>
          </p:txBody>
        </p:sp>
        <p:pic>
          <p:nvPicPr>
            <p:cNvPr id="10" name="object 10"/>
            <p:cNvPicPr/>
            <p:nvPr/>
          </p:nvPicPr>
          <p:blipFill>
            <a:blip r:embed="rId4" cstate="print"/>
            <a:stretch>
              <a:fillRect/>
            </a:stretch>
          </p:blipFill>
          <p:spPr>
            <a:xfrm>
              <a:off x="4419599" y="1523999"/>
              <a:ext cx="214312" cy="190499"/>
            </a:xfrm>
            <a:prstGeom prst="rect">
              <a:avLst/>
            </a:prstGeom>
          </p:spPr>
        </p:pic>
      </p:grpSp>
      <p:sp>
        <p:nvSpPr>
          <p:cNvPr id="11" name="object 11"/>
          <p:cNvSpPr txBox="1"/>
          <p:nvPr/>
        </p:nvSpPr>
        <p:spPr>
          <a:xfrm>
            <a:off x="4811712" y="1434797"/>
            <a:ext cx="1501775" cy="254635"/>
          </a:xfrm>
          <a:prstGeom prst="rect">
            <a:avLst/>
          </a:prstGeom>
        </p:spPr>
        <p:txBody>
          <a:bodyPr vert="horz" wrap="square" lIns="0" tIns="12700" rIns="0" bIns="0" rtlCol="0">
            <a:spAutoFit/>
          </a:bodyPr>
          <a:lstStyle/>
          <a:p>
            <a:pPr marL="12700">
              <a:lnSpc>
                <a:spcPct val="100000"/>
              </a:lnSpc>
              <a:spcBef>
                <a:spcPts val="100"/>
              </a:spcBef>
            </a:pPr>
            <a:r>
              <a:rPr sz="1500" b="1" spc="-100" dirty="0">
                <a:solidFill>
                  <a:srgbClr val="1D40AF"/>
                </a:solidFill>
                <a:latin typeface="Roboto"/>
                <a:cs typeface="Roboto"/>
              </a:rPr>
              <a:t>Modern</a:t>
            </a:r>
            <a:r>
              <a:rPr sz="1500" b="1" spc="15" dirty="0">
                <a:solidFill>
                  <a:srgbClr val="1D40AF"/>
                </a:solidFill>
                <a:latin typeface="Roboto"/>
                <a:cs typeface="Roboto"/>
              </a:rPr>
              <a:t> </a:t>
            </a:r>
            <a:r>
              <a:rPr sz="1500" b="1" spc="-95" dirty="0">
                <a:solidFill>
                  <a:srgbClr val="1D40AF"/>
                </a:solidFill>
                <a:latin typeface="Roboto"/>
                <a:cs typeface="Roboto"/>
              </a:rPr>
              <a:t>Desktop</a:t>
            </a:r>
            <a:r>
              <a:rPr sz="1500" b="1" spc="15" dirty="0">
                <a:solidFill>
                  <a:srgbClr val="1D40AF"/>
                </a:solidFill>
                <a:latin typeface="Roboto"/>
                <a:cs typeface="Roboto"/>
              </a:rPr>
              <a:t> </a:t>
            </a:r>
            <a:r>
              <a:rPr sz="1500" b="1" spc="-35" dirty="0">
                <a:solidFill>
                  <a:srgbClr val="1D40AF"/>
                </a:solidFill>
                <a:latin typeface="Roboto"/>
                <a:cs typeface="Roboto"/>
              </a:rPr>
              <a:t>UI</a:t>
            </a:r>
            <a:endParaRPr sz="1500">
              <a:latin typeface="Roboto"/>
              <a:cs typeface="Roboto"/>
            </a:endParaRPr>
          </a:p>
        </p:txBody>
      </p:sp>
      <p:sp>
        <p:nvSpPr>
          <p:cNvPr id="12" name="object 12"/>
          <p:cNvSpPr txBox="1"/>
          <p:nvPr/>
        </p:nvSpPr>
        <p:spPr>
          <a:xfrm>
            <a:off x="4330700" y="1921970"/>
            <a:ext cx="3387725" cy="406400"/>
          </a:xfrm>
          <a:prstGeom prst="rect">
            <a:avLst/>
          </a:prstGeom>
        </p:spPr>
        <p:txBody>
          <a:bodyPr vert="horz" wrap="square" lIns="0" tIns="12065" rIns="0" bIns="0" rtlCol="0">
            <a:spAutoFit/>
          </a:bodyPr>
          <a:lstStyle/>
          <a:p>
            <a:pPr marL="12700" marR="5080">
              <a:lnSpc>
                <a:spcPct val="108700"/>
              </a:lnSpc>
              <a:spcBef>
                <a:spcPts val="95"/>
              </a:spcBef>
            </a:pPr>
            <a:r>
              <a:rPr sz="1150" spc="-65" dirty="0">
                <a:solidFill>
                  <a:srgbClr val="374050"/>
                </a:solidFill>
                <a:latin typeface="Roboto"/>
                <a:cs typeface="Roboto"/>
              </a:rPr>
              <a:t>JavaFX</a:t>
            </a:r>
            <a:r>
              <a:rPr sz="1150" spc="-10"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75" dirty="0">
                <a:solidFill>
                  <a:srgbClr val="374050"/>
                </a:solidFill>
                <a:latin typeface="Roboto"/>
                <a:cs typeface="Roboto"/>
              </a:rPr>
              <a:t>FXML</a:t>
            </a:r>
            <a:r>
              <a:rPr sz="1150" spc="-5" dirty="0">
                <a:solidFill>
                  <a:srgbClr val="374050"/>
                </a:solidFill>
                <a:latin typeface="Roboto"/>
                <a:cs typeface="Roboto"/>
              </a:rPr>
              <a:t> </a:t>
            </a:r>
            <a:r>
              <a:rPr sz="1150" spc="-60" dirty="0">
                <a:solidFill>
                  <a:srgbClr val="374050"/>
                </a:solidFill>
                <a:latin typeface="Roboto"/>
                <a:cs typeface="Roboto"/>
              </a:rPr>
              <a:t>and</a:t>
            </a:r>
            <a:r>
              <a:rPr sz="1150" spc="-5" dirty="0">
                <a:solidFill>
                  <a:srgbClr val="374050"/>
                </a:solidFill>
                <a:latin typeface="Roboto"/>
                <a:cs typeface="Roboto"/>
              </a:rPr>
              <a:t> </a:t>
            </a:r>
            <a:r>
              <a:rPr sz="1150" spc="-75" dirty="0">
                <a:solidFill>
                  <a:srgbClr val="374050"/>
                </a:solidFill>
                <a:latin typeface="Roboto"/>
                <a:cs typeface="Roboto"/>
              </a:rPr>
              <a:t>CSS</a:t>
            </a:r>
            <a:r>
              <a:rPr sz="1150" spc="-5" dirty="0">
                <a:solidFill>
                  <a:srgbClr val="374050"/>
                </a:solidFill>
                <a:latin typeface="Roboto"/>
                <a:cs typeface="Roboto"/>
              </a:rPr>
              <a:t> </a:t>
            </a:r>
            <a:r>
              <a:rPr sz="1150" spc="-55" dirty="0">
                <a:solidFill>
                  <a:srgbClr val="374050"/>
                </a:solidFill>
                <a:latin typeface="Roboto"/>
                <a:cs typeface="Roboto"/>
              </a:rPr>
              <a:t>provides</a:t>
            </a:r>
            <a:r>
              <a:rPr sz="1150" spc="-5" dirty="0">
                <a:solidFill>
                  <a:srgbClr val="374050"/>
                </a:solidFill>
                <a:latin typeface="Roboto"/>
                <a:cs typeface="Roboto"/>
              </a:rPr>
              <a:t> </a:t>
            </a:r>
            <a:r>
              <a:rPr sz="1150" spc="-70" dirty="0">
                <a:solidFill>
                  <a:srgbClr val="374050"/>
                </a:solidFill>
                <a:latin typeface="Roboto"/>
                <a:cs typeface="Roboto"/>
              </a:rPr>
              <a:t>a</a:t>
            </a:r>
            <a:r>
              <a:rPr sz="1150" spc="-5" dirty="0">
                <a:solidFill>
                  <a:srgbClr val="374050"/>
                </a:solidFill>
                <a:latin typeface="Roboto"/>
                <a:cs typeface="Roboto"/>
              </a:rPr>
              <a:t> </a:t>
            </a:r>
            <a:r>
              <a:rPr sz="1150" spc="-45" dirty="0">
                <a:solidFill>
                  <a:srgbClr val="374050"/>
                </a:solidFill>
                <a:latin typeface="Roboto"/>
                <a:cs typeface="Roboto"/>
              </a:rPr>
              <a:t>visually</a:t>
            </a:r>
            <a:r>
              <a:rPr sz="1150" spc="-5" dirty="0">
                <a:solidFill>
                  <a:srgbClr val="374050"/>
                </a:solidFill>
                <a:latin typeface="Roboto"/>
                <a:cs typeface="Roboto"/>
              </a:rPr>
              <a:t> </a:t>
            </a:r>
            <a:r>
              <a:rPr sz="1150" spc="-55" dirty="0">
                <a:solidFill>
                  <a:srgbClr val="374050"/>
                </a:solidFill>
                <a:latin typeface="Roboto"/>
                <a:cs typeface="Roboto"/>
              </a:rPr>
              <a:t>appealing </a:t>
            </a:r>
            <a:r>
              <a:rPr sz="1150" spc="-60" dirty="0">
                <a:solidFill>
                  <a:srgbClr val="374050"/>
                </a:solidFill>
                <a:latin typeface="Roboto"/>
                <a:cs typeface="Roboto"/>
              </a:rPr>
              <a:t>and</a:t>
            </a:r>
            <a:r>
              <a:rPr sz="1150" dirty="0">
                <a:solidFill>
                  <a:srgbClr val="374050"/>
                </a:solidFill>
                <a:latin typeface="Roboto"/>
                <a:cs typeface="Roboto"/>
              </a:rPr>
              <a:t> </a:t>
            </a:r>
            <a:r>
              <a:rPr sz="1150" spc="-50" dirty="0">
                <a:solidFill>
                  <a:srgbClr val="374050"/>
                </a:solidFill>
                <a:latin typeface="Roboto"/>
                <a:cs typeface="Roboto"/>
              </a:rPr>
              <a:t>interactive</a:t>
            </a:r>
            <a:r>
              <a:rPr sz="1150" spc="5" dirty="0">
                <a:solidFill>
                  <a:srgbClr val="374050"/>
                </a:solidFill>
                <a:latin typeface="Roboto"/>
                <a:cs typeface="Roboto"/>
              </a:rPr>
              <a:t> </a:t>
            </a:r>
            <a:r>
              <a:rPr sz="1150" spc="-55" dirty="0">
                <a:solidFill>
                  <a:srgbClr val="374050"/>
                </a:solidFill>
                <a:latin typeface="Roboto"/>
                <a:cs typeface="Roboto"/>
              </a:rPr>
              <a:t>user</a:t>
            </a:r>
            <a:r>
              <a:rPr sz="1150" spc="5" dirty="0">
                <a:solidFill>
                  <a:srgbClr val="374050"/>
                </a:solidFill>
                <a:latin typeface="Roboto"/>
                <a:cs typeface="Roboto"/>
              </a:rPr>
              <a:t> </a:t>
            </a:r>
            <a:r>
              <a:rPr sz="1150" spc="-55" dirty="0">
                <a:solidFill>
                  <a:srgbClr val="374050"/>
                </a:solidFill>
                <a:latin typeface="Roboto"/>
                <a:cs typeface="Roboto"/>
              </a:rPr>
              <a:t>experience</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50" dirty="0">
                <a:solidFill>
                  <a:srgbClr val="374050"/>
                </a:solidFill>
                <a:latin typeface="Roboto"/>
                <a:cs typeface="Roboto"/>
              </a:rPr>
              <a:t>consistent</a:t>
            </a:r>
            <a:r>
              <a:rPr sz="1150" spc="5" dirty="0">
                <a:solidFill>
                  <a:srgbClr val="374050"/>
                </a:solidFill>
                <a:latin typeface="Roboto"/>
                <a:cs typeface="Roboto"/>
              </a:rPr>
              <a:t> </a:t>
            </a:r>
            <a:r>
              <a:rPr sz="1150" spc="-10" dirty="0">
                <a:solidFill>
                  <a:srgbClr val="374050"/>
                </a:solidFill>
                <a:latin typeface="Roboto"/>
                <a:cs typeface="Roboto"/>
              </a:rPr>
              <a:t>styling.</a:t>
            </a:r>
            <a:endParaRPr sz="1150">
              <a:latin typeface="Roboto"/>
              <a:cs typeface="Roboto"/>
            </a:endParaRPr>
          </a:p>
        </p:txBody>
      </p:sp>
      <p:pic>
        <p:nvPicPr>
          <p:cNvPr id="13" name="object 13"/>
          <p:cNvPicPr/>
          <p:nvPr/>
        </p:nvPicPr>
        <p:blipFill>
          <a:blip r:embed="rId5" cstate="print"/>
          <a:stretch>
            <a:fillRect/>
          </a:stretch>
        </p:blipFill>
        <p:spPr>
          <a:xfrm>
            <a:off x="8393905" y="1523367"/>
            <a:ext cx="190499" cy="191765"/>
          </a:xfrm>
          <a:prstGeom prst="rect">
            <a:avLst/>
          </a:prstGeom>
        </p:spPr>
      </p:pic>
      <p:sp>
        <p:nvSpPr>
          <p:cNvPr id="14" name="object 14"/>
          <p:cNvSpPr txBox="1"/>
          <p:nvPr/>
        </p:nvSpPr>
        <p:spPr>
          <a:xfrm>
            <a:off x="8774112" y="1434861"/>
            <a:ext cx="1428115" cy="254635"/>
          </a:xfrm>
          <a:prstGeom prst="rect">
            <a:avLst/>
          </a:prstGeom>
        </p:spPr>
        <p:txBody>
          <a:bodyPr vert="horz" wrap="square" lIns="0" tIns="12700" rIns="0" bIns="0" rtlCol="0">
            <a:spAutoFit/>
          </a:bodyPr>
          <a:lstStyle/>
          <a:p>
            <a:pPr marL="12700">
              <a:lnSpc>
                <a:spcPct val="100000"/>
              </a:lnSpc>
              <a:spcBef>
                <a:spcPts val="100"/>
              </a:spcBef>
            </a:pPr>
            <a:r>
              <a:rPr sz="1500" b="1" spc="-85" dirty="0">
                <a:latin typeface="Roboto"/>
                <a:cs typeface="Roboto"/>
              </a:rPr>
              <a:t>Clear</a:t>
            </a:r>
            <a:r>
              <a:rPr sz="1500" b="1" spc="5" dirty="0">
                <a:latin typeface="Roboto"/>
                <a:cs typeface="Roboto"/>
              </a:rPr>
              <a:t> </a:t>
            </a:r>
            <a:r>
              <a:rPr sz="1500" b="1" spc="-75" dirty="0">
                <a:latin typeface="Roboto"/>
                <a:cs typeface="Roboto"/>
              </a:rPr>
              <a:t>Architecture</a:t>
            </a:r>
            <a:endParaRPr sz="1500">
              <a:latin typeface="Roboto"/>
              <a:cs typeface="Roboto"/>
            </a:endParaRPr>
          </a:p>
        </p:txBody>
      </p:sp>
      <p:sp>
        <p:nvSpPr>
          <p:cNvPr id="15" name="object 15"/>
          <p:cNvSpPr txBox="1"/>
          <p:nvPr/>
        </p:nvSpPr>
        <p:spPr>
          <a:xfrm>
            <a:off x="8293100" y="1921970"/>
            <a:ext cx="3296285" cy="406400"/>
          </a:xfrm>
          <a:prstGeom prst="rect">
            <a:avLst/>
          </a:prstGeom>
        </p:spPr>
        <p:txBody>
          <a:bodyPr vert="horz" wrap="square" lIns="0" tIns="12065" rIns="0" bIns="0" rtlCol="0">
            <a:spAutoFit/>
          </a:bodyPr>
          <a:lstStyle/>
          <a:p>
            <a:pPr marL="12700" marR="5080">
              <a:lnSpc>
                <a:spcPct val="108700"/>
              </a:lnSpc>
              <a:spcBef>
                <a:spcPts val="95"/>
              </a:spcBef>
            </a:pPr>
            <a:r>
              <a:rPr sz="1150" spc="-70" dirty="0">
                <a:solidFill>
                  <a:srgbClr val="374050"/>
                </a:solidFill>
                <a:latin typeface="Roboto"/>
                <a:cs typeface="Roboto"/>
              </a:rPr>
              <a:t>MVC-</a:t>
            </a:r>
            <a:r>
              <a:rPr sz="1150" spc="-50" dirty="0">
                <a:solidFill>
                  <a:srgbClr val="374050"/>
                </a:solidFill>
                <a:latin typeface="Roboto"/>
                <a:cs typeface="Roboto"/>
              </a:rPr>
              <a:t>like</a:t>
            </a:r>
            <a:r>
              <a:rPr sz="1150" spc="5" dirty="0">
                <a:solidFill>
                  <a:srgbClr val="374050"/>
                </a:solidFill>
                <a:latin typeface="Roboto"/>
                <a:cs typeface="Roboto"/>
              </a:rPr>
              <a:t> </a:t>
            </a:r>
            <a:r>
              <a:rPr sz="1150" spc="-55" dirty="0">
                <a:solidFill>
                  <a:srgbClr val="374050"/>
                </a:solidFill>
                <a:latin typeface="Roboto"/>
                <a:cs typeface="Roboto"/>
              </a:rPr>
              <a:t>separation</a:t>
            </a:r>
            <a:r>
              <a:rPr sz="1150" spc="5" dirty="0">
                <a:solidFill>
                  <a:srgbClr val="374050"/>
                </a:solidFill>
                <a:latin typeface="Roboto"/>
                <a:cs typeface="Roboto"/>
              </a:rPr>
              <a:t> </a:t>
            </a:r>
            <a:r>
              <a:rPr sz="1150" spc="-50" dirty="0">
                <a:solidFill>
                  <a:srgbClr val="374050"/>
                </a:solidFill>
                <a:latin typeface="Roboto"/>
                <a:cs typeface="Roboto"/>
              </a:rPr>
              <a:t>of</a:t>
            </a:r>
            <a:r>
              <a:rPr sz="1150" spc="5" dirty="0">
                <a:solidFill>
                  <a:srgbClr val="374050"/>
                </a:solidFill>
                <a:latin typeface="Roboto"/>
                <a:cs typeface="Roboto"/>
              </a:rPr>
              <a:t> </a:t>
            </a:r>
            <a:r>
              <a:rPr sz="1150" spc="-50" dirty="0">
                <a:solidFill>
                  <a:srgbClr val="374050"/>
                </a:solidFill>
                <a:latin typeface="Roboto"/>
                <a:cs typeface="Roboto"/>
              </a:rPr>
              <a:t>UI</a:t>
            </a:r>
            <a:r>
              <a:rPr sz="1150" spc="10" dirty="0">
                <a:solidFill>
                  <a:srgbClr val="374050"/>
                </a:solidFill>
                <a:latin typeface="Roboto"/>
                <a:cs typeface="Roboto"/>
              </a:rPr>
              <a:t> </a:t>
            </a:r>
            <a:r>
              <a:rPr sz="1150" spc="-60" dirty="0">
                <a:solidFill>
                  <a:srgbClr val="374050"/>
                </a:solidFill>
                <a:latin typeface="Roboto"/>
                <a:cs typeface="Roboto"/>
              </a:rPr>
              <a:t>(FXML),</a:t>
            </a:r>
            <a:r>
              <a:rPr sz="1150" spc="5" dirty="0">
                <a:solidFill>
                  <a:srgbClr val="374050"/>
                </a:solidFill>
                <a:latin typeface="Roboto"/>
                <a:cs typeface="Roboto"/>
              </a:rPr>
              <a:t> </a:t>
            </a:r>
            <a:r>
              <a:rPr sz="1150" spc="-50" dirty="0">
                <a:solidFill>
                  <a:srgbClr val="374050"/>
                </a:solidFill>
                <a:latin typeface="Roboto"/>
                <a:cs typeface="Roboto"/>
              </a:rPr>
              <a:t>UI</a:t>
            </a:r>
            <a:r>
              <a:rPr sz="1150" spc="5" dirty="0">
                <a:solidFill>
                  <a:srgbClr val="374050"/>
                </a:solidFill>
                <a:latin typeface="Roboto"/>
                <a:cs typeface="Roboto"/>
              </a:rPr>
              <a:t> </a:t>
            </a:r>
            <a:r>
              <a:rPr sz="1150" spc="-50" dirty="0">
                <a:solidFill>
                  <a:srgbClr val="374050"/>
                </a:solidFill>
                <a:latin typeface="Roboto"/>
                <a:cs typeface="Roboto"/>
              </a:rPr>
              <a:t>logic</a:t>
            </a:r>
            <a:r>
              <a:rPr sz="1150" spc="10" dirty="0">
                <a:solidFill>
                  <a:srgbClr val="374050"/>
                </a:solidFill>
                <a:latin typeface="Roboto"/>
                <a:cs typeface="Roboto"/>
              </a:rPr>
              <a:t> </a:t>
            </a:r>
            <a:r>
              <a:rPr sz="1150" spc="-45" dirty="0">
                <a:solidFill>
                  <a:srgbClr val="374050"/>
                </a:solidFill>
                <a:latin typeface="Roboto"/>
                <a:cs typeface="Roboto"/>
              </a:rPr>
              <a:t>(Controllers), </a:t>
            </a:r>
            <a:r>
              <a:rPr sz="1150" spc="-60" dirty="0">
                <a:solidFill>
                  <a:srgbClr val="374050"/>
                </a:solidFill>
                <a:latin typeface="Roboto"/>
                <a:cs typeface="Roboto"/>
              </a:rPr>
              <a:t>and</a:t>
            </a:r>
            <a:r>
              <a:rPr sz="1150" spc="-5" dirty="0">
                <a:solidFill>
                  <a:srgbClr val="374050"/>
                </a:solidFill>
                <a:latin typeface="Roboto"/>
                <a:cs typeface="Roboto"/>
              </a:rPr>
              <a:t> </a:t>
            </a:r>
            <a:r>
              <a:rPr sz="1150" spc="-60" dirty="0">
                <a:solidFill>
                  <a:srgbClr val="374050"/>
                </a:solidFill>
                <a:latin typeface="Roboto"/>
                <a:cs typeface="Roboto"/>
              </a:rPr>
              <a:t>data</a:t>
            </a:r>
            <a:r>
              <a:rPr sz="1150" spc="-5" dirty="0">
                <a:solidFill>
                  <a:srgbClr val="374050"/>
                </a:solidFill>
                <a:latin typeface="Roboto"/>
                <a:cs typeface="Roboto"/>
              </a:rPr>
              <a:t> </a:t>
            </a:r>
            <a:r>
              <a:rPr sz="1150" spc="-50" dirty="0">
                <a:solidFill>
                  <a:srgbClr val="374050"/>
                </a:solidFill>
                <a:latin typeface="Roboto"/>
                <a:cs typeface="Roboto"/>
              </a:rPr>
              <a:t>(Models,</a:t>
            </a:r>
            <a:r>
              <a:rPr sz="1150" spc="-5" dirty="0">
                <a:solidFill>
                  <a:srgbClr val="374050"/>
                </a:solidFill>
                <a:latin typeface="Roboto"/>
                <a:cs typeface="Roboto"/>
              </a:rPr>
              <a:t> </a:t>
            </a:r>
            <a:r>
              <a:rPr sz="1150" spc="-60" dirty="0">
                <a:solidFill>
                  <a:srgbClr val="374050"/>
                </a:solidFill>
                <a:latin typeface="Roboto"/>
                <a:cs typeface="Roboto"/>
              </a:rPr>
              <a:t>DB)</a:t>
            </a:r>
            <a:r>
              <a:rPr sz="1150" spc="-5" dirty="0">
                <a:solidFill>
                  <a:srgbClr val="374050"/>
                </a:solidFill>
                <a:latin typeface="Roboto"/>
                <a:cs typeface="Roboto"/>
              </a:rPr>
              <a:t> </a:t>
            </a:r>
            <a:r>
              <a:rPr sz="1150" spc="-60" dirty="0">
                <a:solidFill>
                  <a:srgbClr val="374050"/>
                </a:solidFill>
                <a:latin typeface="Roboto"/>
                <a:cs typeface="Roboto"/>
              </a:rPr>
              <a:t>promotes</a:t>
            </a:r>
            <a:r>
              <a:rPr sz="1150" spc="-5" dirty="0">
                <a:solidFill>
                  <a:srgbClr val="374050"/>
                </a:solidFill>
                <a:latin typeface="Roboto"/>
                <a:cs typeface="Roboto"/>
              </a:rPr>
              <a:t> </a:t>
            </a:r>
            <a:r>
              <a:rPr sz="1150" spc="-10" dirty="0">
                <a:solidFill>
                  <a:srgbClr val="374050"/>
                </a:solidFill>
                <a:latin typeface="Roboto"/>
                <a:cs typeface="Roboto"/>
              </a:rPr>
              <a:t>maintainability.</a:t>
            </a:r>
            <a:endParaRPr sz="1150">
              <a:latin typeface="Roboto"/>
              <a:cs typeface="Roboto"/>
            </a:endParaRPr>
          </a:p>
        </p:txBody>
      </p:sp>
      <p:pic>
        <p:nvPicPr>
          <p:cNvPr id="16" name="object 16"/>
          <p:cNvPicPr/>
          <p:nvPr/>
        </p:nvPicPr>
        <p:blipFill>
          <a:blip r:embed="rId6" cstate="print"/>
          <a:stretch>
            <a:fillRect/>
          </a:stretch>
        </p:blipFill>
        <p:spPr>
          <a:xfrm>
            <a:off x="457199" y="3057524"/>
            <a:ext cx="166687" cy="190499"/>
          </a:xfrm>
          <a:prstGeom prst="rect">
            <a:avLst/>
          </a:prstGeom>
        </p:spPr>
      </p:pic>
      <p:sp>
        <p:nvSpPr>
          <p:cNvPr id="17" name="object 17"/>
          <p:cNvSpPr txBox="1"/>
          <p:nvPr/>
        </p:nvSpPr>
        <p:spPr>
          <a:xfrm>
            <a:off x="801687" y="2968386"/>
            <a:ext cx="1633220" cy="254635"/>
          </a:xfrm>
          <a:prstGeom prst="rect">
            <a:avLst/>
          </a:prstGeom>
        </p:spPr>
        <p:txBody>
          <a:bodyPr vert="horz" wrap="square" lIns="0" tIns="12700" rIns="0" bIns="0" rtlCol="0">
            <a:spAutoFit/>
          </a:bodyPr>
          <a:lstStyle/>
          <a:p>
            <a:pPr marL="12700">
              <a:lnSpc>
                <a:spcPct val="100000"/>
              </a:lnSpc>
              <a:spcBef>
                <a:spcPts val="100"/>
              </a:spcBef>
            </a:pPr>
            <a:r>
              <a:rPr sz="1500" b="1" spc="-85" dirty="0">
                <a:latin typeface="Roboto"/>
                <a:cs typeface="Roboto"/>
              </a:rPr>
              <a:t>Database</a:t>
            </a:r>
            <a:r>
              <a:rPr sz="1500" b="1" spc="-30" dirty="0">
                <a:latin typeface="Roboto"/>
                <a:cs typeface="Roboto"/>
              </a:rPr>
              <a:t> </a:t>
            </a:r>
            <a:r>
              <a:rPr sz="1500" b="1" spc="-70" dirty="0">
                <a:latin typeface="Roboto"/>
                <a:cs typeface="Roboto"/>
              </a:rPr>
              <a:t>Integration</a:t>
            </a:r>
            <a:endParaRPr sz="1500">
              <a:latin typeface="Roboto"/>
              <a:cs typeface="Roboto"/>
            </a:endParaRPr>
          </a:p>
        </p:txBody>
      </p:sp>
      <p:sp>
        <p:nvSpPr>
          <p:cNvPr id="18" name="object 18"/>
          <p:cNvSpPr txBox="1"/>
          <p:nvPr/>
        </p:nvSpPr>
        <p:spPr>
          <a:xfrm>
            <a:off x="368299" y="3445970"/>
            <a:ext cx="3404235" cy="406400"/>
          </a:xfrm>
          <a:prstGeom prst="rect">
            <a:avLst/>
          </a:prstGeom>
        </p:spPr>
        <p:txBody>
          <a:bodyPr vert="horz" wrap="square" lIns="0" tIns="12065" rIns="0" bIns="0" rtlCol="0">
            <a:spAutoFit/>
          </a:bodyPr>
          <a:lstStyle/>
          <a:p>
            <a:pPr marL="12700" marR="5080">
              <a:lnSpc>
                <a:spcPct val="108700"/>
              </a:lnSpc>
              <a:spcBef>
                <a:spcPts val="95"/>
              </a:spcBef>
            </a:pPr>
            <a:r>
              <a:rPr sz="1150" spc="-50" dirty="0">
                <a:solidFill>
                  <a:srgbClr val="374050"/>
                </a:solidFill>
                <a:latin typeface="Roboto"/>
                <a:cs typeface="Roboto"/>
              </a:rPr>
              <a:t>Successful</a:t>
            </a:r>
            <a:r>
              <a:rPr sz="1150" spc="-5" dirty="0">
                <a:solidFill>
                  <a:srgbClr val="374050"/>
                </a:solidFill>
                <a:latin typeface="Roboto"/>
                <a:cs typeface="Roboto"/>
              </a:rPr>
              <a:t> </a:t>
            </a:r>
            <a:r>
              <a:rPr sz="1150" spc="-50" dirty="0">
                <a:solidFill>
                  <a:srgbClr val="374050"/>
                </a:solidFill>
                <a:latin typeface="Roboto"/>
                <a:cs typeface="Roboto"/>
              </a:rPr>
              <a:t>connection</a:t>
            </a:r>
            <a:r>
              <a:rPr sz="1150" spc="-5" dirty="0">
                <a:solidFill>
                  <a:srgbClr val="374050"/>
                </a:solidFill>
                <a:latin typeface="Roboto"/>
                <a:cs typeface="Roboto"/>
              </a:rPr>
              <a:t> </a:t>
            </a:r>
            <a:r>
              <a:rPr sz="1150" spc="-60" dirty="0">
                <a:solidFill>
                  <a:srgbClr val="374050"/>
                </a:solidFill>
                <a:latin typeface="Roboto"/>
                <a:cs typeface="Roboto"/>
              </a:rPr>
              <a:t>and</a:t>
            </a:r>
            <a:r>
              <a:rPr sz="1150" spc="-5" dirty="0">
                <a:solidFill>
                  <a:srgbClr val="374050"/>
                </a:solidFill>
                <a:latin typeface="Roboto"/>
                <a:cs typeface="Roboto"/>
              </a:rPr>
              <a:t> </a:t>
            </a:r>
            <a:r>
              <a:rPr sz="1150" spc="-75" dirty="0">
                <a:solidFill>
                  <a:srgbClr val="374050"/>
                </a:solidFill>
                <a:latin typeface="Roboto"/>
                <a:cs typeface="Roboto"/>
              </a:rPr>
              <a:t>CRUD</a:t>
            </a:r>
            <a:r>
              <a:rPr sz="1150" spc="-5" dirty="0">
                <a:solidFill>
                  <a:srgbClr val="374050"/>
                </a:solidFill>
                <a:latin typeface="Roboto"/>
                <a:cs typeface="Roboto"/>
              </a:rPr>
              <a:t> </a:t>
            </a:r>
            <a:r>
              <a:rPr sz="1150" spc="-55" dirty="0">
                <a:solidFill>
                  <a:srgbClr val="374050"/>
                </a:solidFill>
                <a:latin typeface="Roboto"/>
                <a:cs typeface="Roboto"/>
              </a:rPr>
              <a:t>operations</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75" dirty="0">
                <a:solidFill>
                  <a:srgbClr val="374050"/>
                </a:solidFill>
                <a:latin typeface="Roboto"/>
                <a:cs typeface="Roboto"/>
              </a:rPr>
              <a:t>MySQL </a:t>
            </a:r>
            <a:r>
              <a:rPr sz="1150" spc="-55" dirty="0">
                <a:solidFill>
                  <a:srgbClr val="374050"/>
                </a:solidFill>
                <a:latin typeface="Roboto"/>
                <a:cs typeface="Roboto"/>
              </a:rPr>
              <a:t>database</a:t>
            </a:r>
            <a:r>
              <a:rPr sz="1150" dirty="0">
                <a:solidFill>
                  <a:srgbClr val="374050"/>
                </a:solidFill>
                <a:latin typeface="Roboto"/>
                <a:cs typeface="Roboto"/>
              </a:rPr>
              <a:t> </a:t>
            </a:r>
            <a:r>
              <a:rPr sz="1150" spc="-45" dirty="0">
                <a:solidFill>
                  <a:srgbClr val="374050"/>
                </a:solidFill>
                <a:latin typeface="Roboto"/>
                <a:cs typeface="Roboto"/>
              </a:rPr>
              <a:t>for</a:t>
            </a:r>
            <a:r>
              <a:rPr sz="1150" spc="5" dirty="0">
                <a:solidFill>
                  <a:srgbClr val="374050"/>
                </a:solidFill>
                <a:latin typeface="Roboto"/>
                <a:cs typeface="Roboto"/>
              </a:rPr>
              <a:t> </a:t>
            </a:r>
            <a:r>
              <a:rPr sz="1150" spc="-60" dirty="0">
                <a:solidFill>
                  <a:srgbClr val="374050"/>
                </a:solidFill>
                <a:latin typeface="Roboto"/>
                <a:cs typeface="Roboto"/>
              </a:rPr>
              <a:t>products</a:t>
            </a:r>
            <a:r>
              <a:rPr sz="1150" dirty="0">
                <a:solidFill>
                  <a:srgbClr val="374050"/>
                </a:solidFill>
                <a:latin typeface="Roboto"/>
                <a:cs typeface="Roboto"/>
              </a:rPr>
              <a:t> </a:t>
            </a:r>
            <a:r>
              <a:rPr sz="1150" spc="-60" dirty="0">
                <a:solidFill>
                  <a:srgbClr val="374050"/>
                </a:solidFill>
                <a:latin typeface="Roboto"/>
                <a:cs typeface="Roboto"/>
              </a:rPr>
              <a:t>and</a:t>
            </a:r>
            <a:r>
              <a:rPr sz="1150" spc="5" dirty="0">
                <a:solidFill>
                  <a:srgbClr val="374050"/>
                </a:solidFill>
                <a:latin typeface="Roboto"/>
                <a:cs typeface="Roboto"/>
              </a:rPr>
              <a:t> </a:t>
            </a:r>
            <a:r>
              <a:rPr sz="1150" spc="-55" dirty="0">
                <a:solidFill>
                  <a:srgbClr val="374050"/>
                </a:solidFill>
                <a:latin typeface="Roboto"/>
                <a:cs typeface="Roboto"/>
              </a:rPr>
              <a:t>users</a:t>
            </a:r>
            <a:r>
              <a:rPr sz="1150" spc="5" dirty="0">
                <a:solidFill>
                  <a:srgbClr val="374050"/>
                </a:solidFill>
                <a:latin typeface="Roboto"/>
                <a:cs typeface="Roboto"/>
              </a:rPr>
              <a:t> </a:t>
            </a:r>
            <a:r>
              <a:rPr sz="1150" spc="-60" dirty="0">
                <a:solidFill>
                  <a:srgbClr val="374050"/>
                </a:solidFill>
                <a:latin typeface="Roboto"/>
                <a:cs typeface="Roboto"/>
              </a:rPr>
              <a:t>data</a:t>
            </a:r>
            <a:r>
              <a:rPr sz="1150" dirty="0">
                <a:solidFill>
                  <a:srgbClr val="374050"/>
                </a:solidFill>
                <a:latin typeface="Roboto"/>
                <a:cs typeface="Roboto"/>
              </a:rPr>
              <a:t> </a:t>
            </a:r>
            <a:r>
              <a:rPr sz="1150" spc="-10" dirty="0">
                <a:solidFill>
                  <a:srgbClr val="374050"/>
                </a:solidFill>
                <a:latin typeface="Roboto"/>
                <a:cs typeface="Roboto"/>
              </a:rPr>
              <a:t>persistence.</a:t>
            </a:r>
            <a:endParaRPr sz="1150">
              <a:latin typeface="Roboto"/>
              <a:cs typeface="Roboto"/>
            </a:endParaRPr>
          </a:p>
        </p:txBody>
      </p:sp>
      <p:grpSp>
        <p:nvGrpSpPr>
          <p:cNvPr id="19" name="object 19"/>
          <p:cNvGrpSpPr/>
          <p:nvPr/>
        </p:nvGrpSpPr>
        <p:grpSpPr>
          <a:xfrm>
            <a:off x="4190999" y="2828924"/>
            <a:ext cx="3810000" cy="1181100"/>
            <a:chOff x="4190999" y="2828924"/>
            <a:chExt cx="3810000" cy="1181100"/>
          </a:xfrm>
        </p:grpSpPr>
        <p:pic>
          <p:nvPicPr>
            <p:cNvPr id="20" name="object 20"/>
            <p:cNvPicPr/>
            <p:nvPr/>
          </p:nvPicPr>
          <p:blipFill>
            <a:blip r:embed="rId7" cstate="print"/>
            <a:stretch>
              <a:fillRect/>
            </a:stretch>
          </p:blipFill>
          <p:spPr>
            <a:xfrm>
              <a:off x="4190999" y="2828924"/>
              <a:ext cx="3809999" cy="1181099"/>
            </a:xfrm>
            <a:prstGeom prst="rect">
              <a:avLst/>
            </a:prstGeom>
          </p:spPr>
        </p:pic>
        <p:sp>
          <p:nvSpPr>
            <p:cNvPr id="21" name="object 21"/>
            <p:cNvSpPr/>
            <p:nvPr/>
          </p:nvSpPr>
          <p:spPr>
            <a:xfrm>
              <a:off x="4343399" y="2981324"/>
              <a:ext cx="390525" cy="381000"/>
            </a:xfrm>
            <a:custGeom>
              <a:avLst/>
              <a:gdLst/>
              <a:ahLst/>
              <a:cxnLst/>
              <a:rect l="l" t="t" r="r" b="b"/>
              <a:pathLst>
                <a:path w="390525" h="381000">
                  <a:moveTo>
                    <a:pt x="200024" y="380999"/>
                  </a:moveTo>
                  <a:lnTo>
                    <a:pt x="190499" y="380999"/>
                  </a:lnTo>
                  <a:lnTo>
                    <a:pt x="181140" y="380770"/>
                  </a:lnTo>
                  <a:lnTo>
                    <a:pt x="135199" y="372798"/>
                  </a:lnTo>
                  <a:lnTo>
                    <a:pt x="92572" y="353903"/>
                  </a:lnTo>
                  <a:lnTo>
                    <a:pt x="55795" y="325203"/>
                  </a:lnTo>
                  <a:lnTo>
                    <a:pt x="27095" y="288427"/>
                  </a:lnTo>
                  <a:lnTo>
                    <a:pt x="8200" y="245799"/>
                  </a:lnTo>
                  <a:lnTo>
                    <a:pt x="228" y="199858"/>
                  </a:lnTo>
                  <a:lnTo>
                    <a:pt x="0" y="190499"/>
                  </a:lnTo>
                  <a:lnTo>
                    <a:pt x="228" y="181141"/>
                  </a:lnTo>
                  <a:lnTo>
                    <a:pt x="8200" y="135199"/>
                  </a:lnTo>
                  <a:lnTo>
                    <a:pt x="27094" y="92571"/>
                  </a:lnTo>
                  <a:lnTo>
                    <a:pt x="55795" y="55795"/>
                  </a:lnTo>
                  <a:lnTo>
                    <a:pt x="92571" y="27095"/>
                  </a:lnTo>
                  <a:lnTo>
                    <a:pt x="135199" y="8200"/>
                  </a:lnTo>
                  <a:lnTo>
                    <a:pt x="181140" y="228"/>
                  </a:lnTo>
                  <a:lnTo>
                    <a:pt x="190499" y="0"/>
                  </a:lnTo>
                  <a:lnTo>
                    <a:pt x="200024" y="0"/>
                  </a:lnTo>
                  <a:lnTo>
                    <a:pt x="246323" y="5710"/>
                  </a:lnTo>
                  <a:lnTo>
                    <a:pt x="289826" y="22491"/>
                  </a:lnTo>
                  <a:lnTo>
                    <a:pt x="327948" y="49339"/>
                  </a:lnTo>
                  <a:lnTo>
                    <a:pt x="358419" y="84663"/>
                  </a:lnTo>
                  <a:lnTo>
                    <a:pt x="379393" y="126332"/>
                  </a:lnTo>
                  <a:lnTo>
                    <a:pt x="389609" y="171827"/>
                  </a:lnTo>
                  <a:lnTo>
                    <a:pt x="390524" y="190499"/>
                  </a:lnTo>
                  <a:lnTo>
                    <a:pt x="390295" y="199858"/>
                  </a:lnTo>
                  <a:lnTo>
                    <a:pt x="382323" y="245799"/>
                  </a:lnTo>
                  <a:lnTo>
                    <a:pt x="363428" y="288427"/>
                  </a:lnTo>
                  <a:lnTo>
                    <a:pt x="334728" y="325203"/>
                  </a:lnTo>
                  <a:lnTo>
                    <a:pt x="297951" y="353903"/>
                  </a:lnTo>
                  <a:lnTo>
                    <a:pt x="255324" y="372798"/>
                  </a:lnTo>
                  <a:lnTo>
                    <a:pt x="209383" y="380770"/>
                  </a:lnTo>
                  <a:lnTo>
                    <a:pt x="200024" y="380999"/>
                  </a:lnTo>
                  <a:close/>
                </a:path>
              </a:pathLst>
            </a:custGeom>
            <a:solidFill>
              <a:srgbClr val="FEE2E2"/>
            </a:solidFill>
          </p:spPr>
          <p:txBody>
            <a:bodyPr wrap="square" lIns="0" tIns="0" rIns="0" bIns="0" rtlCol="0"/>
            <a:lstStyle/>
            <a:p>
              <a:endParaRPr/>
            </a:p>
          </p:txBody>
        </p:sp>
        <p:pic>
          <p:nvPicPr>
            <p:cNvPr id="22" name="object 22"/>
            <p:cNvPicPr/>
            <p:nvPr/>
          </p:nvPicPr>
          <p:blipFill>
            <a:blip r:embed="rId8" cstate="print"/>
            <a:stretch>
              <a:fillRect/>
            </a:stretch>
          </p:blipFill>
          <p:spPr>
            <a:xfrm>
              <a:off x="4419599" y="3057524"/>
              <a:ext cx="236004" cy="190499"/>
            </a:xfrm>
            <a:prstGeom prst="rect">
              <a:avLst/>
            </a:prstGeom>
          </p:spPr>
        </p:pic>
      </p:grpSp>
      <p:sp>
        <p:nvSpPr>
          <p:cNvPr id="23" name="object 23"/>
          <p:cNvSpPr txBox="1"/>
          <p:nvPr/>
        </p:nvSpPr>
        <p:spPr>
          <a:xfrm>
            <a:off x="4835524" y="2970966"/>
            <a:ext cx="1696085" cy="251460"/>
          </a:xfrm>
          <a:prstGeom prst="rect">
            <a:avLst/>
          </a:prstGeom>
        </p:spPr>
        <p:txBody>
          <a:bodyPr vert="horz" wrap="square" lIns="0" tIns="16510" rIns="0" bIns="0" rtlCol="0">
            <a:spAutoFit/>
          </a:bodyPr>
          <a:lstStyle/>
          <a:p>
            <a:pPr marL="12700">
              <a:lnSpc>
                <a:spcPct val="100000"/>
              </a:lnSpc>
              <a:spcBef>
                <a:spcPts val="130"/>
              </a:spcBef>
            </a:pPr>
            <a:r>
              <a:rPr sz="1450" b="1" spc="-55" dirty="0">
                <a:solidFill>
                  <a:srgbClr val="991B1B"/>
                </a:solidFill>
                <a:latin typeface="Roboto"/>
                <a:cs typeface="Roboto"/>
              </a:rPr>
              <a:t>Session</a:t>
            </a:r>
            <a:r>
              <a:rPr sz="1450" b="1" spc="-35" dirty="0">
                <a:solidFill>
                  <a:srgbClr val="991B1B"/>
                </a:solidFill>
                <a:latin typeface="Roboto"/>
                <a:cs typeface="Roboto"/>
              </a:rPr>
              <a:t> </a:t>
            </a:r>
            <a:r>
              <a:rPr sz="1450" b="1" spc="-60" dirty="0">
                <a:solidFill>
                  <a:srgbClr val="991B1B"/>
                </a:solidFill>
                <a:latin typeface="Roboto"/>
                <a:cs typeface="Roboto"/>
              </a:rPr>
              <a:t>Management</a:t>
            </a:r>
            <a:endParaRPr sz="1450">
              <a:latin typeface="Roboto"/>
              <a:cs typeface="Roboto"/>
            </a:endParaRPr>
          </a:p>
        </p:txBody>
      </p:sp>
      <p:sp>
        <p:nvSpPr>
          <p:cNvPr id="24" name="object 24"/>
          <p:cNvSpPr txBox="1"/>
          <p:nvPr/>
        </p:nvSpPr>
        <p:spPr>
          <a:xfrm>
            <a:off x="4330700" y="3445970"/>
            <a:ext cx="3404235"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UserSession</a:t>
            </a:r>
            <a:r>
              <a:rPr sz="1150" dirty="0">
                <a:solidFill>
                  <a:srgbClr val="374050"/>
                </a:solidFill>
                <a:latin typeface="Roboto"/>
                <a:cs typeface="Roboto"/>
              </a:rPr>
              <a:t> </a:t>
            </a:r>
            <a:r>
              <a:rPr sz="1150" spc="-50" dirty="0">
                <a:solidFill>
                  <a:srgbClr val="374050"/>
                </a:solidFill>
                <a:latin typeface="Roboto"/>
                <a:cs typeface="Roboto"/>
              </a:rPr>
              <a:t>singleton</a:t>
            </a:r>
            <a:r>
              <a:rPr sz="1150" spc="5" dirty="0">
                <a:solidFill>
                  <a:srgbClr val="374050"/>
                </a:solidFill>
                <a:latin typeface="Roboto"/>
                <a:cs typeface="Roboto"/>
              </a:rPr>
              <a:t> </a:t>
            </a:r>
            <a:r>
              <a:rPr sz="1150" spc="-55" dirty="0">
                <a:solidFill>
                  <a:srgbClr val="374050"/>
                </a:solidFill>
                <a:latin typeface="Roboto"/>
                <a:cs typeface="Roboto"/>
              </a:rPr>
              <a:t>provides</a:t>
            </a:r>
            <a:r>
              <a:rPr sz="1150" spc="5" dirty="0">
                <a:solidFill>
                  <a:srgbClr val="374050"/>
                </a:solidFill>
                <a:latin typeface="Roboto"/>
                <a:cs typeface="Roboto"/>
              </a:rPr>
              <a:t> </a:t>
            </a:r>
            <a:r>
              <a:rPr sz="1150" spc="-50" dirty="0">
                <a:solidFill>
                  <a:srgbClr val="374050"/>
                </a:solidFill>
                <a:latin typeface="Roboto"/>
                <a:cs typeface="Roboto"/>
              </a:rPr>
              <a:t>effective</a:t>
            </a:r>
            <a:r>
              <a:rPr sz="1150" spc="5" dirty="0">
                <a:solidFill>
                  <a:srgbClr val="374050"/>
                </a:solidFill>
                <a:latin typeface="Roboto"/>
                <a:cs typeface="Roboto"/>
              </a:rPr>
              <a:t> </a:t>
            </a:r>
            <a:r>
              <a:rPr sz="1150" spc="-65" dirty="0">
                <a:solidFill>
                  <a:srgbClr val="374050"/>
                </a:solidFill>
                <a:latin typeface="Roboto"/>
                <a:cs typeface="Roboto"/>
              </a:rPr>
              <a:t>management</a:t>
            </a:r>
            <a:r>
              <a:rPr sz="1150" spc="5" dirty="0">
                <a:solidFill>
                  <a:srgbClr val="374050"/>
                </a:solidFill>
                <a:latin typeface="Roboto"/>
                <a:cs typeface="Roboto"/>
              </a:rPr>
              <a:t> </a:t>
            </a:r>
            <a:r>
              <a:rPr sz="1150" spc="-35" dirty="0">
                <a:solidFill>
                  <a:srgbClr val="374050"/>
                </a:solidFill>
                <a:latin typeface="Roboto"/>
                <a:cs typeface="Roboto"/>
              </a:rPr>
              <a:t>of </a:t>
            </a:r>
            <a:r>
              <a:rPr sz="1150" spc="-55" dirty="0">
                <a:solidFill>
                  <a:srgbClr val="374050"/>
                </a:solidFill>
                <a:latin typeface="Roboto"/>
                <a:cs typeface="Roboto"/>
              </a:rPr>
              <a:t>logged-</a:t>
            </a:r>
            <a:r>
              <a:rPr sz="1150" spc="-30" dirty="0">
                <a:solidFill>
                  <a:srgbClr val="374050"/>
                </a:solidFill>
                <a:latin typeface="Roboto"/>
                <a:cs typeface="Roboto"/>
              </a:rPr>
              <a:t>in</a:t>
            </a:r>
            <a:r>
              <a:rPr sz="1150" spc="5" dirty="0">
                <a:solidFill>
                  <a:srgbClr val="374050"/>
                </a:solidFill>
                <a:latin typeface="Roboto"/>
                <a:cs typeface="Roboto"/>
              </a:rPr>
              <a:t> </a:t>
            </a:r>
            <a:r>
              <a:rPr sz="1150" spc="-55" dirty="0">
                <a:solidFill>
                  <a:srgbClr val="374050"/>
                </a:solidFill>
                <a:latin typeface="Roboto"/>
                <a:cs typeface="Roboto"/>
              </a:rPr>
              <a:t>user</a:t>
            </a:r>
            <a:r>
              <a:rPr sz="1150" spc="5" dirty="0">
                <a:solidFill>
                  <a:srgbClr val="374050"/>
                </a:solidFill>
                <a:latin typeface="Roboto"/>
                <a:cs typeface="Roboto"/>
              </a:rPr>
              <a:t> </a:t>
            </a:r>
            <a:r>
              <a:rPr sz="1150" spc="-55" dirty="0">
                <a:solidFill>
                  <a:srgbClr val="374050"/>
                </a:solidFill>
                <a:latin typeface="Roboto"/>
                <a:cs typeface="Roboto"/>
              </a:rPr>
              <a:t>state</a:t>
            </a:r>
            <a:r>
              <a:rPr sz="1150" spc="5" dirty="0">
                <a:solidFill>
                  <a:srgbClr val="374050"/>
                </a:solidFill>
                <a:latin typeface="Roboto"/>
                <a:cs typeface="Roboto"/>
              </a:rPr>
              <a:t> </a:t>
            </a:r>
            <a:r>
              <a:rPr sz="1150" spc="-60" dirty="0">
                <a:solidFill>
                  <a:srgbClr val="374050"/>
                </a:solidFill>
                <a:latin typeface="Roboto"/>
                <a:cs typeface="Roboto"/>
              </a:rPr>
              <a:t>across</a:t>
            </a:r>
            <a:r>
              <a:rPr sz="1150" spc="10" dirty="0">
                <a:solidFill>
                  <a:srgbClr val="374050"/>
                </a:solidFill>
                <a:latin typeface="Roboto"/>
                <a:cs typeface="Roboto"/>
              </a:rPr>
              <a:t> </a:t>
            </a:r>
            <a:r>
              <a:rPr sz="1150" spc="-45" dirty="0">
                <a:solidFill>
                  <a:srgbClr val="374050"/>
                </a:solidFill>
                <a:latin typeface="Roboto"/>
                <a:cs typeface="Roboto"/>
              </a:rPr>
              <a:t>different</a:t>
            </a:r>
            <a:r>
              <a:rPr sz="1150" spc="5" dirty="0">
                <a:solidFill>
                  <a:srgbClr val="374050"/>
                </a:solidFill>
                <a:latin typeface="Roboto"/>
                <a:cs typeface="Roboto"/>
              </a:rPr>
              <a:t> </a:t>
            </a:r>
            <a:r>
              <a:rPr sz="1150" spc="-10" dirty="0">
                <a:solidFill>
                  <a:srgbClr val="374050"/>
                </a:solidFill>
                <a:latin typeface="Roboto"/>
                <a:cs typeface="Roboto"/>
              </a:rPr>
              <a:t>views.</a:t>
            </a:r>
            <a:endParaRPr sz="1150">
              <a:latin typeface="Roboto"/>
              <a:cs typeface="Roboto"/>
            </a:endParaRPr>
          </a:p>
        </p:txBody>
      </p:sp>
      <p:pic>
        <p:nvPicPr>
          <p:cNvPr id="25" name="object 25"/>
          <p:cNvPicPr/>
          <p:nvPr/>
        </p:nvPicPr>
        <p:blipFill>
          <a:blip r:embed="rId9" cstate="print"/>
          <a:stretch>
            <a:fillRect/>
          </a:stretch>
        </p:blipFill>
        <p:spPr>
          <a:xfrm>
            <a:off x="8387952" y="3069416"/>
            <a:ext cx="178593" cy="166715"/>
          </a:xfrm>
          <a:prstGeom prst="rect">
            <a:avLst/>
          </a:prstGeom>
        </p:spPr>
      </p:pic>
      <p:sp>
        <p:nvSpPr>
          <p:cNvPr id="26" name="object 26"/>
          <p:cNvSpPr txBox="1"/>
          <p:nvPr/>
        </p:nvSpPr>
        <p:spPr>
          <a:xfrm>
            <a:off x="8750300" y="2968386"/>
            <a:ext cx="2006600" cy="254635"/>
          </a:xfrm>
          <a:prstGeom prst="rect">
            <a:avLst/>
          </a:prstGeom>
        </p:spPr>
        <p:txBody>
          <a:bodyPr vert="horz" wrap="square" lIns="0" tIns="12700" rIns="0" bIns="0" rtlCol="0">
            <a:spAutoFit/>
          </a:bodyPr>
          <a:lstStyle/>
          <a:p>
            <a:pPr marL="12700">
              <a:lnSpc>
                <a:spcPct val="100000"/>
              </a:lnSpc>
              <a:spcBef>
                <a:spcPts val="100"/>
              </a:spcBef>
            </a:pPr>
            <a:r>
              <a:rPr sz="1500" b="1" spc="-95" dirty="0">
                <a:latin typeface="Roboto"/>
                <a:cs typeface="Roboto"/>
              </a:rPr>
              <a:t>Dynamic</a:t>
            </a:r>
            <a:r>
              <a:rPr sz="1500" b="1" spc="15" dirty="0">
                <a:latin typeface="Roboto"/>
                <a:cs typeface="Roboto"/>
              </a:rPr>
              <a:t> </a:t>
            </a:r>
            <a:r>
              <a:rPr sz="1500" b="1" spc="-85" dirty="0">
                <a:latin typeface="Roboto"/>
                <a:cs typeface="Roboto"/>
              </a:rPr>
              <a:t>Content</a:t>
            </a:r>
            <a:r>
              <a:rPr sz="1500" b="1" spc="20" dirty="0">
                <a:latin typeface="Roboto"/>
                <a:cs typeface="Roboto"/>
              </a:rPr>
              <a:t> </a:t>
            </a:r>
            <a:r>
              <a:rPr sz="1500" b="1" spc="-75" dirty="0">
                <a:latin typeface="Roboto"/>
                <a:cs typeface="Roboto"/>
              </a:rPr>
              <a:t>Loading</a:t>
            </a:r>
            <a:endParaRPr sz="1500">
              <a:latin typeface="Roboto"/>
              <a:cs typeface="Roboto"/>
            </a:endParaRPr>
          </a:p>
        </p:txBody>
      </p:sp>
      <p:sp>
        <p:nvSpPr>
          <p:cNvPr id="27" name="object 27"/>
          <p:cNvSpPr txBox="1"/>
          <p:nvPr/>
        </p:nvSpPr>
        <p:spPr>
          <a:xfrm>
            <a:off x="8293100" y="3445970"/>
            <a:ext cx="3371215" cy="406400"/>
          </a:xfrm>
          <a:prstGeom prst="rect">
            <a:avLst/>
          </a:prstGeom>
        </p:spPr>
        <p:txBody>
          <a:bodyPr vert="horz" wrap="square" lIns="0" tIns="12065" rIns="0" bIns="0" rtlCol="0">
            <a:spAutoFit/>
          </a:bodyPr>
          <a:lstStyle/>
          <a:p>
            <a:pPr marL="12700" marR="5080">
              <a:lnSpc>
                <a:spcPct val="108700"/>
              </a:lnSpc>
              <a:spcBef>
                <a:spcPts val="95"/>
              </a:spcBef>
            </a:pPr>
            <a:r>
              <a:rPr sz="1150" spc="-60" dirty="0">
                <a:solidFill>
                  <a:srgbClr val="374050"/>
                </a:solidFill>
                <a:latin typeface="Roboto"/>
                <a:cs typeface="Roboto"/>
              </a:rPr>
              <a:t>Dashboard</a:t>
            </a:r>
            <a:r>
              <a:rPr sz="1150" dirty="0">
                <a:solidFill>
                  <a:srgbClr val="374050"/>
                </a:solidFill>
                <a:latin typeface="Roboto"/>
                <a:cs typeface="Roboto"/>
              </a:rPr>
              <a:t> </a:t>
            </a:r>
            <a:r>
              <a:rPr sz="1150" spc="-50" dirty="0">
                <a:solidFill>
                  <a:srgbClr val="374050"/>
                </a:solidFill>
                <a:latin typeface="Roboto"/>
                <a:cs typeface="Roboto"/>
              </a:rPr>
              <a:t>effectively</a:t>
            </a:r>
            <a:r>
              <a:rPr sz="1150" dirty="0">
                <a:solidFill>
                  <a:srgbClr val="374050"/>
                </a:solidFill>
                <a:latin typeface="Roboto"/>
                <a:cs typeface="Roboto"/>
              </a:rPr>
              <a:t> </a:t>
            </a:r>
            <a:r>
              <a:rPr sz="1150" spc="-55" dirty="0">
                <a:solidFill>
                  <a:srgbClr val="374050"/>
                </a:solidFill>
                <a:latin typeface="Roboto"/>
                <a:cs typeface="Roboto"/>
              </a:rPr>
              <a:t>loads</a:t>
            </a:r>
            <a:r>
              <a:rPr sz="1150" dirty="0">
                <a:solidFill>
                  <a:srgbClr val="374050"/>
                </a:solidFill>
                <a:latin typeface="Roboto"/>
                <a:cs typeface="Roboto"/>
              </a:rPr>
              <a:t> </a:t>
            </a:r>
            <a:r>
              <a:rPr sz="1150" spc="-45" dirty="0">
                <a:solidFill>
                  <a:srgbClr val="374050"/>
                </a:solidFill>
                <a:latin typeface="Roboto"/>
                <a:cs typeface="Roboto"/>
              </a:rPr>
              <a:t>different</a:t>
            </a:r>
            <a:r>
              <a:rPr sz="1150" dirty="0">
                <a:solidFill>
                  <a:srgbClr val="374050"/>
                </a:solidFill>
                <a:latin typeface="Roboto"/>
                <a:cs typeface="Roboto"/>
              </a:rPr>
              <a:t> </a:t>
            </a:r>
            <a:r>
              <a:rPr sz="1150" spc="-60" dirty="0">
                <a:solidFill>
                  <a:srgbClr val="374050"/>
                </a:solidFill>
                <a:latin typeface="Roboto"/>
                <a:cs typeface="Roboto"/>
              </a:rPr>
              <a:t>views</a:t>
            </a:r>
            <a:r>
              <a:rPr sz="1150" dirty="0">
                <a:solidFill>
                  <a:srgbClr val="374050"/>
                </a:solidFill>
                <a:latin typeface="Roboto"/>
                <a:cs typeface="Roboto"/>
              </a:rPr>
              <a:t> </a:t>
            </a:r>
            <a:r>
              <a:rPr sz="1150" spc="-45" dirty="0">
                <a:solidFill>
                  <a:srgbClr val="374050"/>
                </a:solidFill>
                <a:latin typeface="Roboto"/>
                <a:cs typeface="Roboto"/>
              </a:rPr>
              <a:t>(Profile,</a:t>
            </a:r>
            <a:r>
              <a:rPr sz="1150" dirty="0">
                <a:solidFill>
                  <a:srgbClr val="374050"/>
                </a:solidFill>
                <a:latin typeface="Roboto"/>
                <a:cs typeface="Roboto"/>
              </a:rPr>
              <a:t> </a:t>
            </a:r>
            <a:r>
              <a:rPr sz="1150" spc="-30" dirty="0">
                <a:solidFill>
                  <a:srgbClr val="374050"/>
                </a:solidFill>
                <a:latin typeface="Roboto"/>
                <a:cs typeface="Roboto"/>
              </a:rPr>
              <a:t>Cart, </a:t>
            </a:r>
            <a:r>
              <a:rPr sz="1150" spc="-50" dirty="0">
                <a:solidFill>
                  <a:srgbClr val="374050"/>
                </a:solidFill>
                <a:latin typeface="Roboto"/>
                <a:cs typeface="Roboto"/>
              </a:rPr>
              <a:t>Orders)</a:t>
            </a:r>
            <a:r>
              <a:rPr sz="1150" spc="-15" dirty="0">
                <a:solidFill>
                  <a:srgbClr val="374050"/>
                </a:solidFill>
                <a:latin typeface="Roboto"/>
                <a:cs typeface="Roboto"/>
              </a:rPr>
              <a:t> </a:t>
            </a:r>
            <a:r>
              <a:rPr sz="1150" spc="-50" dirty="0">
                <a:solidFill>
                  <a:srgbClr val="374050"/>
                </a:solidFill>
                <a:latin typeface="Roboto"/>
                <a:cs typeface="Roboto"/>
              </a:rPr>
              <a:t>into</a:t>
            </a:r>
            <a:r>
              <a:rPr sz="1150" spc="-10" dirty="0">
                <a:solidFill>
                  <a:srgbClr val="374050"/>
                </a:solidFill>
                <a:latin typeface="Roboto"/>
                <a:cs typeface="Roboto"/>
              </a:rPr>
              <a:t> </a:t>
            </a:r>
            <a:r>
              <a:rPr sz="1150" spc="-70" dirty="0">
                <a:solidFill>
                  <a:srgbClr val="374050"/>
                </a:solidFill>
                <a:latin typeface="Roboto"/>
                <a:cs typeface="Roboto"/>
              </a:rPr>
              <a:t>a</a:t>
            </a:r>
            <a:r>
              <a:rPr sz="1150" spc="-10" dirty="0">
                <a:solidFill>
                  <a:srgbClr val="374050"/>
                </a:solidFill>
                <a:latin typeface="Roboto"/>
                <a:cs typeface="Roboto"/>
              </a:rPr>
              <a:t> </a:t>
            </a:r>
            <a:r>
              <a:rPr sz="1150" spc="-50" dirty="0">
                <a:solidFill>
                  <a:srgbClr val="374050"/>
                </a:solidFill>
                <a:latin typeface="Roboto"/>
                <a:cs typeface="Roboto"/>
              </a:rPr>
              <a:t>central</a:t>
            </a:r>
            <a:r>
              <a:rPr sz="1150" spc="-10" dirty="0">
                <a:solidFill>
                  <a:srgbClr val="374050"/>
                </a:solidFill>
                <a:latin typeface="Roboto"/>
                <a:cs typeface="Roboto"/>
              </a:rPr>
              <a:t> </a:t>
            </a:r>
            <a:r>
              <a:rPr sz="1150" spc="-50" dirty="0">
                <a:solidFill>
                  <a:srgbClr val="374050"/>
                </a:solidFill>
                <a:latin typeface="Roboto"/>
                <a:cs typeface="Roboto"/>
              </a:rPr>
              <a:t>content</a:t>
            </a:r>
            <a:r>
              <a:rPr sz="1150" spc="-10" dirty="0">
                <a:solidFill>
                  <a:srgbClr val="374050"/>
                </a:solidFill>
                <a:latin typeface="Roboto"/>
                <a:cs typeface="Roboto"/>
              </a:rPr>
              <a:t> </a:t>
            </a:r>
            <a:r>
              <a:rPr sz="1150" spc="-20" dirty="0">
                <a:solidFill>
                  <a:srgbClr val="374050"/>
                </a:solidFill>
                <a:latin typeface="Roboto"/>
                <a:cs typeface="Roboto"/>
              </a:rPr>
              <a:t>area.</a:t>
            </a:r>
            <a:endParaRPr sz="1150">
              <a:latin typeface="Roboto"/>
              <a:cs typeface="Roboto"/>
            </a:endParaRPr>
          </a:p>
        </p:txBody>
      </p:sp>
      <p:pic>
        <p:nvPicPr>
          <p:cNvPr id="28" name="object 28"/>
          <p:cNvPicPr/>
          <p:nvPr/>
        </p:nvPicPr>
        <p:blipFill>
          <a:blip r:embed="rId10" cstate="print"/>
          <a:stretch>
            <a:fillRect/>
          </a:stretch>
        </p:blipFill>
        <p:spPr>
          <a:xfrm>
            <a:off x="457199" y="4391024"/>
            <a:ext cx="190499" cy="190499"/>
          </a:xfrm>
          <a:prstGeom prst="rect">
            <a:avLst/>
          </a:prstGeom>
        </p:spPr>
      </p:pic>
      <p:sp>
        <p:nvSpPr>
          <p:cNvPr id="29" name="object 29"/>
          <p:cNvSpPr txBox="1"/>
          <p:nvPr/>
        </p:nvSpPr>
        <p:spPr>
          <a:xfrm>
            <a:off x="368299" y="4301886"/>
            <a:ext cx="3108960" cy="894080"/>
          </a:xfrm>
          <a:prstGeom prst="rect">
            <a:avLst/>
          </a:prstGeom>
        </p:spPr>
        <p:txBody>
          <a:bodyPr vert="horz" wrap="square" lIns="0" tIns="12700" rIns="0" bIns="0" rtlCol="0">
            <a:spAutoFit/>
          </a:bodyPr>
          <a:lstStyle/>
          <a:p>
            <a:pPr marL="469265">
              <a:lnSpc>
                <a:spcPct val="100000"/>
              </a:lnSpc>
              <a:spcBef>
                <a:spcPts val="100"/>
              </a:spcBef>
            </a:pPr>
            <a:r>
              <a:rPr sz="1500" b="1" spc="-85" dirty="0">
                <a:latin typeface="Roboto"/>
                <a:cs typeface="Roboto"/>
              </a:rPr>
              <a:t>Reusable</a:t>
            </a:r>
            <a:r>
              <a:rPr sz="1500" b="1" spc="-20" dirty="0">
                <a:latin typeface="Roboto"/>
                <a:cs typeface="Roboto"/>
              </a:rPr>
              <a:t> </a:t>
            </a:r>
            <a:r>
              <a:rPr sz="1500" b="1" spc="-10" dirty="0">
                <a:latin typeface="Roboto"/>
                <a:cs typeface="Roboto"/>
              </a:rPr>
              <a:t>Components</a:t>
            </a:r>
            <a:endParaRPr sz="1500">
              <a:latin typeface="Roboto"/>
              <a:cs typeface="Roboto"/>
            </a:endParaRPr>
          </a:p>
          <a:p>
            <a:pPr>
              <a:lnSpc>
                <a:spcPct val="100000"/>
              </a:lnSpc>
              <a:spcBef>
                <a:spcPts val="409"/>
              </a:spcBef>
            </a:pPr>
            <a:endParaRPr sz="1350">
              <a:latin typeface="Roboto"/>
              <a:cs typeface="Roboto"/>
            </a:endParaRPr>
          </a:p>
          <a:p>
            <a:pPr marL="12700" marR="5080">
              <a:lnSpc>
                <a:spcPct val="108700"/>
              </a:lnSpc>
            </a:pPr>
            <a:r>
              <a:rPr sz="1150" spc="-55" dirty="0">
                <a:solidFill>
                  <a:srgbClr val="374050"/>
                </a:solidFill>
                <a:latin typeface="Roboto"/>
                <a:cs typeface="Roboto"/>
              </a:rPr>
              <a:t>Product</a:t>
            </a:r>
            <a:r>
              <a:rPr sz="1150" spc="5" dirty="0">
                <a:solidFill>
                  <a:srgbClr val="374050"/>
                </a:solidFill>
                <a:latin typeface="Roboto"/>
                <a:cs typeface="Roboto"/>
              </a:rPr>
              <a:t> </a:t>
            </a:r>
            <a:r>
              <a:rPr sz="1150" spc="-60" dirty="0">
                <a:solidFill>
                  <a:srgbClr val="374050"/>
                </a:solidFill>
                <a:latin typeface="Roboto"/>
                <a:cs typeface="Roboto"/>
              </a:rPr>
              <a:t>card</a:t>
            </a:r>
            <a:r>
              <a:rPr sz="1150" spc="5" dirty="0">
                <a:solidFill>
                  <a:srgbClr val="374050"/>
                </a:solidFill>
                <a:latin typeface="Roboto"/>
                <a:cs typeface="Roboto"/>
              </a:rPr>
              <a:t> </a:t>
            </a:r>
            <a:r>
              <a:rPr sz="1150" spc="-55" dirty="0">
                <a:solidFill>
                  <a:srgbClr val="374050"/>
                </a:solidFill>
                <a:latin typeface="Roboto"/>
                <a:cs typeface="Roboto"/>
              </a:rPr>
              <a:t>generation</a:t>
            </a:r>
            <a:r>
              <a:rPr sz="1150" spc="10" dirty="0">
                <a:solidFill>
                  <a:srgbClr val="374050"/>
                </a:solidFill>
                <a:latin typeface="Roboto"/>
                <a:cs typeface="Roboto"/>
              </a:rPr>
              <a:t> </a:t>
            </a:r>
            <a:r>
              <a:rPr sz="1150" spc="-70" dirty="0">
                <a:solidFill>
                  <a:srgbClr val="374050"/>
                </a:solidFill>
                <a:latin typeface="Roboto"/>
                <a:cs typeface="Roboto"/>
              </a:rPr>
              <a:t>method</a:t>
            </a:r>
            <a:r>
              <a:rPr sz="1150" spc="5" dirty="0">
                <a:solidFill>
                  <a:srgbClr val="374050"/>
                </a:solidFill>
                <a:latin typeface="Roboto"/>
                <a:cs typeface="Roboto"/>
              </a:rPr>
              <a:t> </a:t>
            </a:r>
            <a:r>
              <a:rPr sz="1150" spc="-55" dirty="0">
                <a:solidFill>
                  <a:srgbClr val="374050"/>
                </a:solidFill>
                <a:latin typeface="Roboto"/>
                <a:cs typeface="Roboto"/>
              </a:rPr>
              <a:t>provides</a:t>
            </a:r>
            <a:r>
              <a:rPr sz="1150" spc="5" dirty="0">
                <a:solidFill>
                  <a:srgbClr val="374050"/>
                </a:solidFill>
                <a:latin typeface="Roboto"/>
                <a:cs typeface="Roboto"/>
              </a:rPr>
              <a:t> </a:t>
            </a:r>
            <a:r>
              <a:rPr sz="1150" spc="-70" dirty="0">
                <a:solidFill>
                  <a:srgbClr val="374050"/>
                </a:solidFill>
                <a:latin typeface="Roboto"/>
                <a:cs typeface="Roboto"/>
              </a:rPr>
              <a:t>a</a:t>
            </a:r>
            <a:r>
              <a:rPr sz="1150" spc="10" dirty="0">
                <a:solidFill>
                  <a:srgbClr val="374050"/>
                </a:solidFill>
                <a:latin typeface="Roboto"/>
                <a:cs typeface="Roboto"/>
              </a:rPr>
              <a:t> </a:t>
            </a:r>
            <a:r>
              <a:rPr sz="1150" spc="-55" dirty="0">
                <a:solidFill>
                  <a:srgbClr val="374050"/>
                </a:solidFill>
                <a:latin typeface="Roboto"/>
                <a:cs typeface="Roboto"/>
              </a:rPr>
              <a:t>modular </a:t>
            </a:r>
            <a:r>
              <a:rPr sz="1150" spc="-60" dirty="0">
                <a:solidFill>
                  <a:srgbClr val="374050"/>
                </a:solidFill>
                <a:latin typeface="Roboto"/>
                <a:cs typeface="Roboto"/>
              </a:rPr>
              <a:t>approach</a:t>
            </a:r>
            <a:r>
              <a:rPr sz="1150" spc="15" dirty="0">
                <a:solidFill>
                  <a:srgbClr val="374050"/>
                </a:solidFill>
                <a:latin typeface="Roboto"/>
                <a:cs typeface="Roboto"/>
              </a:rPr>
              <a:t> </a:t>
            </a:r>
            <a:r>
              <a:rPr sz="1150" spc="-60" dirty="0">
                <a:solidFill>
                  <a:srgbClr val="374050"/>
                </a:solidFill>
                <a:latin typeface="Roboto"/>
                <a:cs typeface="Roboto"/>
              </a:rPr>
              <a:t>to</a:t>
            </a:r>
            <a:r>
              <a:rPr sz="1150" spc="20" dirty="0">
                <a:solidFill>
                  <a:srgbClr val="374050"/>
                </a:solidFill>
                <a:latin typeface="Roboto"/>
                <a:cs typeface="Roboto"/>
              </a:rPr>
              <a:t> </a:t>
            </a:r>
            <a:r>
              <a:rPr sz="1150" spc="-55" dirty="0">
                <a:solidFill>
                  <a:srgbClr val="374050"/>
                </a:solidFill>
                <a:latin typeface="Roboto"/>
                <a:cs typeface="Roboto"/>
              </a:rPr>
              <a:t>display</a:t>
            </a:r>
            <a:r>
              <a:rPr sz="1150" spc="20" dirty="0">
                <a:solidFill>
                  <a:srgbClr val="374050"/>
                </a:solidFill>
                <a:latin typeface="Roboto"/>
                <a:cs typeface="Roboto"/>
              </a:rPr>
              <a:t> </a:t>
            </a:r>
            <a:r>
              <a:rPr sz="1150" spc="-60" dirty="0">
                <a:solidFill>
                  <a:srgbClr val="374050"/>
                </a:solidFill>
                <a:latin typeface="Roboto"/>
                <a:cs typeface="Roboto"/>
              </a:rPr>
              <a:t>products</a:t>
            </a:r>
            <a:r>
              <a:rPr sz="1150" spc="20" dirty="0">
                <a:solidFill>
                  <a:srgbClr val="374050"/>
                </a:solidFill>
                <a:latin typeface="Roboto"/>
                <a:cs typeface="Roboto"/>
              </a:rPr>
              <a:t> </a:t>
            </a:r>
            <a:r>
              <a:rPr sz="1150" spc="-10" dirty="0">
                <a:solidFill>
                  <a:srgbClr val="374050"/>
                </a:solidFill>
                <a:latin typeface="Roboto"/>
                <a:cs typeface="Roboto"/>
              </a:rPr>
              <a:t>consistently.</a:t>
            </a:r>
            <a:endParaRPr sz="1150">
              <a:latin typeface="Roboto"/>
              <a:cs typeface="Roboto"/>
            </a:endParaRPr>
          </a:p>
        </p:txBody>
      </p:sp>
      <p:grpSp>
        <p:nvGrpSpPr>
          <p:cNvPr id="30" name="object 30"/>
          <p:cNvGrpSpPr/>
          <p:nvPr/>
        </p:nvGrpSpPr>
        <p:grpSpPr>
          <a:xfrm>
            <a:off x="228599" y="5619749"/>
            <a:ext cx="11734800" cy="1257300"/>
            <a:chOff x="228599" y="5619749"/>
            <a:chExt cx="11734800" cy="1257300"/>
          </a:xfrm>
        </p:grpSpPr>
        <p:pic>
          <p:nvPicPr>
            <p:cNvPr id="31" name="object 31"/>
            <p:cNvPicPr/>
            <p:nvPr/>
          </p:nvPicPr>
          <p:blipFill>
            <a:blip r:embed="rId11" cstate="print"/>
            <a:stretch>
              <a:fillRect/>
            </a:stretch>
          </p:blipFill>
          <p:spPr>
            <a:xfrm>
              <a:off x="228599" y="5619749"/>
              <a:ext cx="11734799" cy="1257299"/>
            </a:xfrm>
            <a:prstGeom prst="rect">
              <a:avLst/>
            </a:prstGeom>
          </p:spPr>
        </p:pic>
        <p:pic>
          <p:nvPicPr>
            <p:cNvPr id="32" name="object 32"/>
            <p:cNvPicPr/>
            <p:nvPr/>
          </p:nvPicPr>
          <p:blipFill>
            <a:blip r:embed="rId12" cstate="print"/>
            <a:stretch>
              <a:fillRect/>
            </a:stretch>
          </p:blipFill>
          <p:spPr>
            <a:xfrm>
              <a:off x="387548" y="5810249"/>
              <a:ext cx="158472" cy="152995"/>
            </a:xfrm>
            <a:prstGeom prst="rect">
              <a:avLst/>
            </a:prstGeom>
          </p:spPr>
        </p:pic>
      </p:grpSp>
      <p:sp>
        <p:nvSpPr>
          <p:cNvPr id="33" name="object 33"/>
          <p:cNvSpPr txBox="1"/>
          <p:nvPr/>
        </p:nvSpPr>
        <p:spPr>
          <a:xfrm>
            <a:off x="615949" y="5751829"/>
            <a:ext cx="1682750" cy="229235"/>
          </a:xfrm>
          <a:prstGeom prst="rect">
            <a:avLst/>
          </a:prstGeom>
        </p:spPr>
        <p:txBody>
          <a:bodyPr vert="horz" wrap="square" lIns="0" tIns="17145" rIns="0" bIns="0" rtlCol="0">
            <a:spAutoFit/>
          </a:bodyPr>
          <a:lstStyle/>
          <a:p>
            <a:pPr marL="12700">
              <a:lnSpc>
                <a:spcPct val="100000"/>
              </a:lnSpc>
              <a:spcBef>
                <a:spcPts val="135"/>
              </a:spcBef>
            </a:pPr>
            <a:r>
              <a:rPr sz="1300" b="1" spc="-75" dirty="0">
                <a:solidFill>
                  <a:srgbClr val="374050"/>
                </a:solidFill>
                <a:latin typeface="Roboto"/>
                <a:cs typeface="Roboto"/>
              </a:rPr>
              <a:t>Key</a:t>
            </a:r>
            <a:r>
              <a:rPr sz="1300" b="1" spc="-15" dirty="0">
                <a:solidFill>
                  <a:srgbClr val="374050"/>
                </a:solidFill>
                <a:latin typeface="Roboto"/>
                <a:cs typeface="Roboto"/>
              </a:rPr>
              <a:t> </a:t>
            </a:r>
            <a:r>
              <a:rPr sz="1300" b="1" spc="-55" dirty="0">
                <a:solidFill>
                  <a:srgbClr val="374050"/>
                </a:solidFill>
                <a:latin typeface="Roboto"/>
                <a:cs typeface="Roboto"/>
              </a:rPr>
              <a:t>Strengths</a:t>
            </a:r>
            <a:r>
              <a:rPr sz="1300" b="1" spc="-10" dirty="0">
                <a:solidFill>
                  <a:srgbClr val="374050"/>
                </a:solidFill>
                <a:latin typeface="Roboto"/>
                <a:cs typeface="Roboto"/>
              </a:rPr>
              <a:t> </a:t>
            </a:r>
            <a:r>
              <a:rPr sz="1300" b="1" spc="-50" dirty="0">
                <a:solidFill>
                  <a:srgbClr val="374050"/>
                </a:solidFill>
                <a:latin typeface="Roboto"/>
                <a:cs typeface="Roboto"/>
              </a:rPr>
              <a:t>Summary</a:t>
            </a:r>
            <a:endParaRPr sz="1300">
              <a:latin typeface="Roboto"/>
              <a:cs typeface="Roboto"/>
            </a:endParaRPr>
          </a:p>
        </p:txBody>
      </p:sp>
      <p:grpSp>
        <p:nvGrpSpPr>
          <p:cNvPr id="34" name="object 34"/>
          <p:cNvGrpSpPr/>
          <p:nvPr/>
        </p:nvGrpSpPr>
        <p:grpSpPr>
          <a:xfrm>
            <a:off x="1162050" y="6076950"/>
            <a:ext cx="457200" cy="457200"/>
            <a:chOff x="1162050" y="6076950"/>
            <a:chExt cx="457200" cy="457200"/>
          </a:xfrm>
        </p:grpSpPr>
        <p:sp>
          <p:nvSpPr>
            <p:cNvPr id="35" name="object 35"/>
            <p:cNvSpPr/>
            <p:nvPr/>
          </p:nvSpPr>
          <p:spPr>
            <a:xfrm>
              <a:off x="1162050" y="6076950"/>
              <a:ext cx="457200" cy="457200"/>
            </a:xfrm>
            <a:custGeom>
              <a:avLst/>
              <a:gdLst/>
              <a:ahLst/>
              <a:cxnLst/>
              <a:rect l="l" t="t" r="r" b="b"/>
              <a:pathLst>
                <a:path w="457200" h="457200">
                  <a:moveTo>
                    <a:pt x="236086" y="457199"/>
                  </a:moveTo>
                  <a:lnTo>
                    <a:pt x="221113" y="457199"/>
                  </a:lnTo>
                  <a:lnTo>
                    <a:pt x="213643" y="456832"/>
                  </a:lnTo>
                  <a:lnTo>
                    <a:pt x="169405" y="449529"/>
                  </a:lnTo>
                  <a:lnTo>
                    <a:pt x="127441" y="433735"/>
                  </a:lnTo>
                  <a:lnTo>
                    <a:pt x="89364" y="410058"/>
                  </a:lnTo>
                  <a:lnTo>
                    <a:pt x="56639" y="379408"/>
                  </a:lnTo>
                  <a:lnTo>
                    <a:pt x="30522" y="342962"/>
                  </a:lnTo>
                  <a:lnTo>
                    <a:pt x="12016" y="302122"/>
                  </a:lnTo>
                  <a:lnTo>
                    <a:pt x="1834" y="258456"/>
                  </a:lnTo>
                  <a:lnTo>
                    <a:pt x="0" y="236086"/>
                  </a:lnTo>
                  <a:lnTo>
                    <a:pt x="0" y="221112"/>
                  </a:lnTo>
                  <a:lnTo>
                    <a:pt x="5852" y="176657"/>
                  </a:lnTo>
                  <a:lnTo>
                    <a:pt x="20266" y="134200"/>
                  </a:lnTo>
                  <a:lnTo>
                    <a:pt x="42685" y="95370"/>
                  </a:lnTo>
                  <a:lnTo>
                    <a:pt x="72249" y="61660"/>
                  </a:lnTo>
                  <a:lnTo>
                    <a:pt x="107821" y="34365"/>
                  </a:lnTo>
                  <a:lnTo>
                    <a:pt x="148035" y="14535"/>
                  </a:lnTo>
                  <a:lnTo>
                    <a:pt x="191345" y="2931"/>
                  </a:lnTo>
                  <a:lnTo>
                    <a:pt x="221113" y="0"/>
                  </a:lnTo>
                  <a:lnTo>
                    <a:pt x="236086" y="0"/>
                  </a:lnTo>
                  <a:lnTo>
                    <a:pt x="280540" y="5853"/>
                  </a:lnTo>
                  <a:lnTo>
                    <a:pt x="322998" y="20266"/>
                  </a:lnTo>
                  <a:lnTo>
                    <a:pt x="361828" y="42684"/>
                  </a:lnTo>
                  <a:lnTo>
                    <a:pt x="395538" y="72249"/>
                  </a:lnTo>
                  <a:lnTo>
                    <a:pt x="422833" y="107820"/>
                  </a:lnTo>
                  <a:lnTo>
                    <a:pt x="442663" y="148034"/>
                  </a:lnTo>
                  <a:lnTo>
                    <a:pt x="454267" y="191344"/>
                  </a:lnTo>
                  <a:lnTo>
                    <a:pt x="457199" y="221112"/>
                  </a:lnTo>
                  <a:lnTo>
                    <a:pt x="457199" y="228599"/>
                  </a:lnTo>
                  <a:lnTo>
                    <a:pt x="457199" y="236086"/>
                  </a:lnTo>
                  <a:lnTo>
                    <a:pt x="451346" y="280539"/>
                  </a:lnTo>
                  <a:lnTo>
                    <a:pt x="436933" y="322997"/>
                  </a:lnTo>
                  <a:lnTo>
                    <a:pt x="414514" y="361826"/>
                  </a:lnTo>
                  <a:lnTo>
                    <a:pt x="384950" y="395537"/>
                  </a:lnTo>
                  <a:lnTo>
                    <a:pt x="349378" y="422831"/>
                  </a:lnTo>
                  <a:lnTo>
                    <a:pt x="309164" y="442663"/>
                  </a:lnTo>
                  <a:lnTo>
                    <a:pt x="265854" y="454267"/>
                  </a:lnTo>
                  <a:lnTo>
                    <a:pt x="243555" y="456832"/>
                  </a:lnTo>
                  <a:lnTo>
                    <a:pt x="236086" y="457199"/>
                  </a:lnTo>
                  <a:close/>
                </a:path>
              </a:pathLst>
            </a:custGeom>
            <a:solidFill>
              <a:srgbClr val="EFF5FF"/>
            </a:solidFill>
          </p:spPr>
          <p:txBody>
            <a:bodyPr wrap="square" lIns="0" tIns="0" rIns="0" bIns="0" rtlCol="0"/>
            <a:lstStyle/>
            <a:p>
              <a:endParaRPr/>
            </a:p>
          </p:txBody>
        </p:sp>
        <p:pic>
          <p:nvPicPr>
            <p:cNvPr id="36" name="object 36"/>
            <p:cNvPicPr/>
            <p:nvPr/>
          </p:nvPicPr>
          <p:blipFill>
            <a:blip r:embed="rId13" cstate="print"/>
            <a:stretch>
              <a:fillRect/>
            </a:stretch>
          </p:blipFill>
          <p:spPr>
            <a:xfrm>
              <a:off x="1295399" y="6222205"/>
              <a:ext cx="190499" cy="166687"/>
            </a:xfrm>
            <a:prstGeom prst="rect">
              <a:avLst/>
            </a:prstGeom>
          </p:spPr>
        </p:pic>
      </p:grpSp>
      <p:sp>
        <p:nvSpPr>
          <p:cNvPr id="37" name="object 37"/>
          <p:cNvSpPr txBox="1"/>
          <p:nvPr/>
        </p:nvSpPr>
        <p:spPr>
          <a:xfrm>
            <a:off x="1169144" y="6546691"/>
            <a:ext cx="447040"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4A5462"/>
                </a:solidFill>
                <a:latin typeface="Roboto"/>
                <a:cs typeface="Roboto"/>
              </a:rPr>
              <a:t>Modular</a:t>
            </a:r>
            <a:endParaRPr sz="1000">
              <a:latin typeface="Roboto"/>
              <a:cs typeface="Roboto"/>
            </a:endParaRPr>
          </a:p>
        </p:txBody>
      </p:sp>
      <p:grpSp>
        <p:nvGrpSpPr>
          <p:cNvPr id="38" name="object 38"/>
          <p:cNvGrpSpPr/>
          <p:nvPr/>
        </p:nvGrpSpPr>
        <p:grpSpPr>
          <a:xfrm>
            <a:off x="3419474" y="6076950"/>
            <a:ext cx="457200" cy="457200"/>
            <a:chOff x="3419474" y="6076950"/>
            <a:chExt cx="457200" cy="457200"/>
          </a:xfrm>
        </p:grpSpPr>
        <p:sp>
          <p:nvSpPr>
            <p:cNvPr id="39" name="object 39"/>
            <p:cNvSpPr/>
            <p:nvPr/>
          </p:nvSpPr>
          <p:spPr>
            <a:xfrm>
              <a:off x="3419474" y="6076950"/>
              <a:ext cx="457200" cy="457200"/>
            </a:xfrm>
            <a:custGeom>
              <a:avLst/>
              <a:gdLst/>
              <a:ahLst/>
              <a:cxnLst/>
              <a:rect l="l" t="t" r="r" b="b"/>
              <a:pathLst>
                <a:path w="457200" h="457200">
                  <a:moveTo>
                    <a:pt x="236087" y="457199"/>
                  </a:moveTo>
                  <a:lnTo>
                    <a:pt x="221113" y="457199"/>
                  </a:lnTo>
                  <a:lnTo>
                    <a:pt x="213644" y="456832"/>
                  </a:lnTo>
                  <a:lnTo>
                    <a:pt x="169405" y="449529"/>
                  </a:lnTo>
                  <a:lnTo>
                    <a:pt x="127441" y="433735"/>
                  </a:lnTo>
                  <a:lnTo>
                    <a:pt x="89365" y="410058"/>
                  </a:lnTo>
                  <a:lnTo>
                    <a:pt x="56639" y="379408"/>
                  </a:lnTo>
                  <a:lnTo>
                    <a:pt x="30521" y="342962"/>
                  </a:lnTo>
                  <a:lnTo>
                    <a:pt x="12016" y="302122"/>
                  </a:lnTo>
                  <a:lnTo>
                    <a:pt x="1834" y="258456"/>
                  </a:lnTo>
                  <a:lnTo>
                    <a:pt x="0" y="236086"/>
                  </a:lnTo>
                  <a:lnTo>
                    <a:pt x="0" y="221112"/>
                  </a:lnTo>
                  <a:lnTo>
                    <a:pt x="5853" y="176657"/>
                  </a:lnTo>
                  <a:lnTo>
                    <a:pt x="20265" y="134200"/>
                  </a:lnTo>
                  <a:lnTo>
                    <a:pt x="42685" y="95370"/>
                  </a:lnTo>
                  <a:lnTo>
                    <a:pt x="72249" y="61660"/>
                  </a:lnTo>
                  <a:lnTo>
                    <a:pt x="107821" y="34365"/>
                  </a:lnTo>
                  <a:lnTo>
                    <a:pt x="148035" y="14535"/>
                  </a:lnTo>
                  <a:lnTo>
                    <a:pt x="191345" y="2931"/>
                  </a:lnTo>
                  <a:lnTo>
                    <a:pt x="221113" y="0"/>
                  </a:lnTo>
                  <a:lnTo>
                    <a:pt x="236087" y="0"/>
                  </a:lnTo>
                  <a:lnTo>
                    <a:pt x="280540" y="5853"/>
                  </a:lnTo>
                  <a:lnTo>
                    <a:pt x="322998" y="20266"/>
                  </a:lnTo>
                  <a:lnTo>
                    <a:pt x="361828" y="42684"/>
                  </a:lnTo>
                  <a:lnTo>
                    <a:pt x="395538" y="72249"/>
                  </a:lnTo>
                  <a:lnTo>
                    <a:pt x="422833" y="107820"/>
                  </a:lnTo>
                  <a:lnTo>
                    <a:pt x="442663" y="148034"/>
                  </a:lnTo>
                  <a:lnTo>
                    <a:pt x="454267" y="191344"/>
                  </a:lnTo>
                  <a:lnTo>
                    <a:pt x="457199" y="221112"/>
                  </a:lnTo>
                  <a:lnTo>
                    <a:pt x="457199" y="228599"/>
                  </a:lnTo>
                  <a:lnTo>
                    <a:pt x="457199" y="236086"/>
                  </a:lnTo>
                  <a:lnTo>
                    <a:pt x="451346" y="280539"/>
                  </a:lnTo>
                  <a:lnTo>
                    <a:pt x="436933" y="322997"/>
                  </a:lnTo>
                  <a:lnTo>
                    <a:pt x="414514" y="361826"/>
                  </a:lnTo>
                  <a:lnTo>
                    <a:pt x="384950" y="395537"/>
                  </a:lnTo>
                  <a:lnTo>
                    <a:pt x="349377" y="422831"/>
                  </a:lnTo>
                  <a:lnTo>
                    <a:pt x="309164" y="442663"/>
                  </a:lnTo>
                  <a:lnTo>
                    <a:pt x="265854" y="454267"/>
                  </a:lnTo>
                  <a:lnTo>
                    <a:pt x="243556" y="456832"/>
                  </a:lnTo>
                  <a:lnTo>
                    <a:pt x="236087" y="457199"/>
                  </a:lnTo>
                  <a:close/>
                </a:path>
              </a:pathLst>
            </a:custGeom>
            <a:solidFill>
              <a:srgbClr val="ECFDF5"/>
            </a:solidFill>
          </p:spPr>
          <p:txBody>
            <a:bodyPr wrap="square" lIns="0" tIns="0" rIns="0" bIns="0" rtlCol="0"/>
            <a:lstStyle/>
            <a:p>
              <a:endParaRPr/>
            </a:p>
          </p:txBody>
        </p:sp>
        <p:pic>
          <p:nvPicPr>
            <p:cNvPr id="40" name="object 40"/>
            <p:cNvPicPr/>
            <p:nvPr/>
          </p:nvPicPr>
          <p:blipFill>
            <a:blip r:embed="rId14" cstate="print"/>
            <a:stretch>
              <a:fillRect/>
            </a:stretch>
          </p:blipFill>
          <p:spPr>
            <a:xfrm>
              <a:off x="3543002" y="6222205"/>
              <a:ext cx="214944" cy="166687"/>
            </a:xfrm>
            <a:prstGeom prst="rect">
              <a:avLst/>
            </a:prstGeom>
          </p:spPr>
        </p:pic>
      </p:grpSp>
      <p:sp>
        <p:nvSpPr>
          <p:cNvPr id="41" name="object 41"/>
          <p:cNvSpPr txBox="1"/>
          <p:nvPr/>
        </p:nvSpPr>
        <p:spPr>
          <a:xfrm>
            <a:off x="3174007" y="6546691"/>
            <a:ext cx="956944"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4A5462"/>
                </a:solidFill>
                <a:latin typeface="Roboto"/>
                <a:cs typeface="Roboto"/>
              </a:rPr>
              <a:t>Visually</a:t>
            </a:r>
            <a:r>
              <a:rPr sz="1000" spc="-10" dirty="0">
                <a:solidFill>
                  <a:srgbClr val="4A5462"/>
                </a:solidFill>
                <a:latin typeface="Roboto"/>
                <a:cs typeface="Roboto"/>
              </a:rPr>
              <a:t> </a:t>
            </a:r>
            <a:r>
              <a:rPr sz="1000" spc="-50" dirty="0">
                <a:solidFill>
                  <a:srgbClr val="4A5462"/>
                </a:solidFill>
                <a:latin typeface="Roboto"/>
                <a:cs typeface="Roboto"/>
              </a:rPr>
              <a:t>Appealing</a:t>
            </a:r>
            <a:endParaRPr sz="1000">
              <a:latin typeface="Roboto"/>
              <a:cs typeface="Roboto"/>
            </a:endParaRPr>
          </a:p>
        </p:txBody>
      </p:sp>
      <p:grpSp>
        <p:nvGrpSpPr>
          <p:cNvPr id="42" name="object 42"/>
          <p:cNvGrpSpPr/>
          <p:nvPr/>
        </p:nvGrpSpPr>
        <p:grpSpPr>
          <a:xfrm>
            <a:off x="5838823" y="6076950"/>
            <a:ext cx="457200" cy="457200"/>
            <a:chOff x="5838823" y="6076950"/>
            <a:chExt cx="457200" cy="457200"/>
          </a:xfrm>
        </p:grpSpPr>
        <p:sp>
          <p:nvSpPr>
            <p:cNvPr id="43" name="object 43"/>
            <p:cNvSpPr/>
            <p:nvPr/>
          </p:nvSpPr>
          <p:spPr>
            <a:xfrm>
              <a:off x="5838823" y="6076950"/>
              <a:ext cx="457200" cy="457200"/>
            </a:xfrm>
            <a:custGeom>
              <a:avLst/>
              <a:gdLst/>
              <a:ahLst/>
              <a:cxnLst/>
              <a:rect l="l" t="t" r="r" b="b"/>
              <a:pathLst>
                <a:path w="457200" h="457200">
                  <a:moveTo>
                    <a:pt x="236087" y="457199"/>
                  </a:moveTo>
                  <a:lnTo>
                    <a:pt x="221114" y="457199"/>
                  </a:lnTo>
                  <a:lnTo>
                    <a:pt x="213645" y="456832"/>
                  </a:lnTo>
                  <a:lnTo>
                    <a:pt x="169405" y="449529"/>
                  </a:lnTo>
                  <a:lnTo>
                    <a:pt x="127441" y="433735"/>
                  </a:lnTo>
                  <a:lnTo>
                    <a:pt x="89365" y="410058"/>
                  </a:lnTo>
                  <a:lnTo>
                    <a:pt x="56639" y="379408"/>
                  </a:lnTo>
                  <a:lnTo>
                    <a:pt x="30522" y="342962"/>
                  </a:lnTo>
                  <a:lnTo>
                    <a:pt x="12016" y="302122"/>
                  </a:lnTo>
                  <a:lnTo>
                    <a:pt x="1835" y="258456"/>
                  </a:lnTo>
                  <a:lnTo>
                    <a:pt x="0" y="236086"/>
                  </a:lnTo>
                  <a:lnTo>
                    <a:pt x="0" y="221112"/>
                  </a:lnTo>
                  <a:lnTo>
                    <a:pt x="5853" y="176657"/>
                  </a:lnTo>
                  <a:lnTo>
                    <a:pt x="20266" y="134200"/>
                  </a:lnTo>
                  <a:lnTo>
                    <a:pt x="42685" y="95370"/>
                  </a:lnTo>
                  <a:lnTo>
                    <a:pt x="72249" y="61660"/>
                  </a:lnTo>
                  <a:lnTo>
                    <a:pt x="107821" y="34365"/>
                  </a:lnTo>
                  <a:lnTo>
                    <a:pt x="148035" y="14535"/>
                  </a:lnTo>
                  <a:lnTo>
                    <a:pt x="191345" y="2931"/>
                  </a:lnTo>
                  <a:lnTo>
                    <a:pt x="221114" y="0"/>
                  </a:lnTo>
                  <a:lnTo>
                    <a:pt x="236087" y="0"/>
                  </a:lnTo>
                  <a:lnTo>
                    <a:pt x="280540" y="5853"/>
                  </a:lnTo>
                  <a:lnTo>
                    <a:pt x="322998" y="20266"/>
                  </a:lnTo>
                  <a:lnTo>
                    <a:pt x="361829" y="42684"/>
                  </a:lnTo>
                  <a:lnTo>
                    <a:pt x="395539" y="72249"/>
                  </a:lnTo>
                  <a:lnTo>
                    <a:pt x="422832" y="107820"/>
                  </a:lnTo>
                  <a:lnTo>
                    <a:pt x="442663" y="148034"/>
                  </a:lnTo>
                  <a:lnTo>
                    <a:pt x="454268" y="191344"/>
                  </a:lnTo>
                  <a:lnTo>
                    <a:pt x="457201" y="221112"/>
                  </a:lnTo>
                  <a:lnTo>
                    <a:pt x="457200" y="228599"/>
                  </a:lnTo>
                  <a:lnTo>
                    <a:pt x="457201" y="236086"/>
                  </a:lnTo>
                  <a:lnTo>
                    <a:pt x="451346" y="280539"/>
                  </a:lnTo>
                  <a:lnTo>
                    <a:pt x="436933" y="322997"/>
                  </a:lnTo>
                  <a:lnTo>
                    <a:pt x="414514" y="361826"/>
                  </a:lnTo>
                  <a:lnTo>
                    <a:pt x="384951" y="395537"/>
                  </a:lnTo>
                  <a:lnTo>
                    <a:pt x="349378" y="422831"/>
                  </a:lnTo>
                  <a:lnTo>
                    <a:pt x="309164" y="442663"/>
                  </a:lnTo>
                  <a:lnTo>
                    <a:pt x="265854" y="454267"/>
                  </a:lnTo>
                  <a:lnTo>
                    <a:pt x="243556" y="456832"/>
                  </a:lnTo>
                  <a:lnTo>
                    <a:pt x="236087" y="457199"/>
                  </a:lnTo>
                  <a:close/>
                </a:path>
              </a:pathLst>
            </a:custGeom>
            <a:solidFill>
              <a:srgbClr val="F5F2FF"/>
            </a:solidFill>
          </p:spPr>
          <p:txBody>
            <a:bodyPr wrap="square" lIns="0" tIns="0" rIns="0" bIns="0" rtlCol="0"/>
            <a:lstStyle/>
            <a:p>
              <a:endParaRPr/>
            </a:p>
          </p:txBody>
        </p:sp>
        <p:pic>
          <p:nvPicPr>
            <p:cNvPr id="44" name="object 44"/>
            <p:cNvPicPr/>
            <p:nvPr/>
          </p:nvPicPr>
          <p:blipFill>
            <a:blip r:embed="rId15" cstate="print"/>
            <a:stretch>
              <a:fillRect/>
            </a:stretch>
          </p:blipFill>
          <p:spPr>
            <a:xfrm>
              <a:off x="5962649" y="6222205"/>
              <a:ext cx="214312" cy="166687"/>
            </a:xfrm>
            <a:prstGeom prst="rect">
              <a:avLst/>
            </a:prstGeom>
          </p:spPr>
        </p:pic>
      </p:grpSp>
      <p:sp>
        <p:nvSpPr>
          <p:cNvPr id="45" name="object 45"/>
          <p:cNvSpPr txBox="1"/>
          <p:nvPr/>
        </p:nvSpPr>
        <p:spPr>
          <a:xfrm>
            <a:off x="5671045" y="6546691"/>
            <a:ext cx="800100" cy="178435"/>
          </a:xfrm>
          <a:prstGeom prst="rect">
            <a:avLst/>
          </a:prstGeom>
        </p:spPr>
        <p:txBody>
          <a:bodyPr vert="horz" wrap="square" lIns="0" tIns="12700" rIns="0" bIns="0" rtlCol="0">
            <a:spAutoFit/>
          </a:bodyPr>
          <a:lstStyle/>
          <a:p>
            <a:pPr marL="12700">
              <a:lnSpc>
                <a:spcPct val="100000"/>
              </a:lnSpc>
              <a:spcBef>
                <a:spcPts val="100"/>
              </a:spcBef>
            </a:pPr>
            <a:r>
              <a:rPr sz="1000" spc="-60" dirty="0">
                <a:solidFill>
                  <a:srgbClr val="4A5462"/>
                </a:solidFill>
                <a:latin typeface="Roboto"/>
                <a:cs typeface="Roboto"/>
              </a:rPr>
              <a:t>Well</a:t>
            </a:r>
            <a:r>
              <a:rPr sz="1000" spc="10" dirty="0">
                <a:solidFill>
                  <a:srgbClr val="4A5462"/>
                </a:solidFill>
                <a:latin typeface="Roboto"/>
                <a:cs typeface="Roboto"/>
              </a:rPr>
              <a:t> </a:t>
            </a:r>
            <a:r>
              <a:rPr sz="1000" spc="-45" dirty="0">
                <a:solidFill>
                  <a:srgbClr val="4A5462"/>
                </a:solidFill>
                <a:latin typeface="Roboto"/>
                <a:cs typeface="Roboto"/>
              </a:rPr>
              <a:t>Structured</a:t>
            </a:r>
            <a:endParaRPr sz="1000">
              <a:latin typeface="Roboto"/>
              <a:cs typeface="Roboto"/>
            </a:endParaRPr>
          </a:p>
        </p:txBody>
      </p:sp>
      <p:grpSp>
        <p:nvGrpSpPr>
          <p:cNvPr id="46" name="object 46"/>
          <p:cNvGrpSpPr/>
          <p:nvPr/>
        </p:nvGrpSpPr>
        <p:grpSpPr>
          <a:xfrm>
            <a:off x="8334375" y="6076950"/>
            <a:ext cx="2590800" cy="457200"/>
            <a:chOff x="8334375" y="6076950"/>
            <a:chExt cx="2590800" cy="457200"/>
          </a:xfrm>
        </p:grpSpPr>
        <p:pic>
          <p:nvPicPr>
            <p:cNvPr id="47" name="object 47"/>
            <p:cNvPicPr/>
            <p:nvPr/>
          </p:nvPicPr>
          <p:blipFill>
            <a:blip r:embed="rId16" cstate="print"/>
            <a:stretch>
              <a:fillRect/>
            </a:stretch>
          </p:blipFill>
          <p:spPr>
            <a:xfrm>
              <a:off x="8334375" y="6221865"/>
              <a:ext cx="161925" cy="161925"/>
            </a:xfrm>
            <a:prstGeom prst="rect">
              <a:avLst/>
            </a:prstGeom>
          </p:spPr>
        </p:pic>
        <p:sp>
          <p:nvSpPr>
            <p:cNvPr id="48" name="object 48"/>
            <p:cNvSpPr/>
            <p:nvPr/>
          </p:nvSpPr>
          <p:spPr>
            <a:xfrm>
              <a:off x="10467975" y="6076950"/>
              <a:ext cx="457200" cy="457200"/>
            </a:xfrm>
            <a:custGeom>
              <a:avLst/>
              <a:gdLst/>
              <a:ahLst/>
              <a:cxnLst/>
              <a:rect l="l" t="t" r="r" b="b"/>
              <a:pathLst>
                <a:path w="457200" h="457200">
                  <a:moveTo>
                    <a:pt x="236085" y="457199"/>
                  </a:moveTo>
                  <a:lnTo>
                    <a:pt x="221113" y="457199"/>
                  </a:lnTo>
                  <a:lnTo>
                    <a:pt x="213645" y="456832"/>
                  </a:lnTo>
                  <a:lnTo>
                    <a:pt x="169404" y="449529"/>
                  </a:lnTo>
                  <a:lnTo>
                    <a:pt x="127439" y="433735"/>
                  </a:lnTo>
                  <a:lnTo>
                    <a:pt x="89364" y="410058"/>
                  </a:lnTo>
                  <a:lnTo>
                    <a:pt x="56639" y="379408"/>
                  </a:lnTo>
                  <a:lnTo>
                    <a:pt x="30519" y="342962"/>
                  </a:lnTo>
                  <a:lnTo>
                    <a:pt x="12014" y="302122"/>
                  </a:lnTo>
                  <a:lnTo>
                    <a:pt x="1833" y="258456"/>
                  </a:lnTo>
                  <a:lnTo>
                    <a:pt x="0" y="236086"/>
                  </a:lnTo>
                  <a:lnTo>
                    <a:pt x="0" y="221112"/>
                  </a:lnTo>
                  <a:lnTo>
                    <a:pt x="5851" y="176657"/>
                  </a:lnTo>
                  <a:lnTo>
                    <a:pt x="20263" y="134200"/>
                  </a:lnTo>
                  <a:lnTo>
                    <a:pt x="42684" y="95370"/>
                  </a:lnTo>
                  <a:lnTo>
                    <a:pt x="72249" y="61660"/>
                  </a:lnTo>
                  <a:lnTo>
                    <a:pt x="107818" y="34365"/>
                  </a:lnTo>
                  <a:lnTo>
                    <a:pt x="148032" y="14535"/>
                  </a:lnTo>
                  <a:lnTo>
                    <a:pt x="191344" y="2931"/>
                  </a:lnTo>
                  <a:lnTo>
                    <a:pt x="221113" y="0"/>
                  </a:lnTo>
                  <a:lnTo>
                    <a:pt x="236085" y="0"/>
                  </a:lnTo>
                  <a:lnTo>
                    <a:pt x="280538" y="5853"/>
                  </a:lnTo>
                  <a:lnTo>
                    <a:pt x="322995" y="20266"/>
                  </a:lnTo>
                  <a:lnTo>
                    <a:pt x="361824" y="42684"/>
                  </a:lnTo>
                  <a:lnTo>
                    <a:pt x="395536" y="72249"/>
                  </a:lnTo>
                  <a:lnTo>
                    <a:pt x="422829" y="107820"/>
                  </a:lnTo>
                  <a:lnTo>
                    <a:pt x="442662" y="148034"/>
                  </a:lnTo>
                  <a:lnTo>
                    <a:pt x="454266" y="191344"/>
                  </a:lnTo>
                  <a:lnTo>
                    <a:pt x="457199" y="221112"/>
                  </a:lnTo>
                  <a:lnTo>
                    <a:pt x="457198" y="228599"/>
                  </a:lnTo>
                  <a:lnTo>
                    <a:pt x="457199" y="236086"/>
                  </a:lnTo>
                  <a:lnTo>
                    <a:pt x="451345" y="280539"/>
                  </a:lnTo>
                  <a:lnTo>
                    <a:pt x="436930" y="322997"/>
                  </a:lnTo>
                  <a:lnTo>
                    <a:pt x="414511" y="361826"/>
                  </a:lnTo>
                  <a:lnTo>
                    <a:pt x="384948" y="395537"/>
                  </a:lnTo>
                  <a:lnTo>
                    <a:pt x="349375" y="422831"/>
                  </a:lnTo>
                  <a:lnTo>
                    <a:pt x="309161" y="442663"/>
                  </a:lnTo>
                  <a:lnTo>
                    <a:pt x="265852" y="454267"/>
                  </a:lnTo>
                  <a:lnTo>
                    <a:pt x="243554" y="456832"/>
                  </a:lnTo>
                  <a:lnTo>
                    <a:pt x="236085" y="457199"/>
                  </a:lnTo>
                  <a:close/>
                </a:path>
              </a:pathLst>
            </a:custGeom>
            <a:solidFill>
              <a:srgbClr val="FEF1F1"/>
            </a:solidFill>
          </p:spPr>
          <p:txBody>
            <a:bodyPr wrap="square" lIns="0" tIns="0" rIns="0" bIns="0" rtlCol="0"/>
            <a:lstStyle/>
            <a:p>
              <a:endParaRPr/>
            </a:p>
          </p:txBody>
        </p:sp>
        <p:pic>
          <p:nvPicPr>
            <p:cNvPr id="49" name="object 49"/>
            <p:cNvPicPr/>
            <p:nvPr/>
          </p:nvPicPr>
          <p:blipFill>
            <a:blip r:embed="rId17" cstate="print"/>
            <a:stretch>
              <a:fillRect/>
            </a:stretch>
          </p:blipFill>
          <p:spPr>
            <a:xfrm>
              <a:off x="10582870" y="6213276"/>
              <a:ext cx="234408" cy="186853"/>
            </a:xfrm>
            <a:prstGeom prst="rect">
              <a:avLst/>
            </a:prstGeom>
          </p:spPr>
        </p:pic>
      </p:grpSp>
      <p:sp>
        <p:nvSpPr>
          <p:cNvPr id="50" name="object 50"/>
          <p:cNvSpPr txBox="1"/>
          <p:nvPr/>
        </p:nvSpPr>
        <p:spPr>
          <a:xfrm>
            <a:off x="8010921" y="6546691"/>
            <a:ext cx="805815" cy="178435"/>
          </a:xfrm>
          <a:prstGeom prst="rect">
            <a:avLst/>
          </a:prstGeom>
        </p:spPr>
        <p:txBody>
          <a:bodyPr vert="horz" wrap="square" lIns="0" tIns="12700" rIns="0" bIns="0" rtlCol="0">
            <a:spAutoFit/>
          </a:bodyPr>
          <a:lstStyle/>
          <a:p>
            <a:pPr marL="12700">
              <a:lnSpc>
                <a:spcPct val="100000"/>
              </a:lnSpc>
              <a:spcBef>
                <a:spcPts val="100"/>
              </a:spcBef>
            </a:pPr>
            <a:r>
              <a:rPr sz="1000" spc="-60" dirty="0">
                <a:solidFill>
                  <a:srgbClr val="4A5462"/>
                </a:solidFill>
                <a:latin typeface="Roboto"/>
                <a:cs typeface="Roboto"/>
              </a:rPr>
              <a:t>Data</a:t>
            </a:r>
            <a:r>
              <a:rPr sz="1000" dirty="0">
                <a:solidFill>
                  <a:srgbClr val="4A5462"/>
                </a:solidFill>
                <a:latin typeface="Roboto"/>
                <a:cs typeface="Roboto"/>
              </a:rPr>
              <a:t> </a:t>
            </a:r>
            <a:r>
              <a:rPr sz="1000" spc="-45" dirty="0">
                <a:solidFill>
                  <a:srgbClr val="4A5462"/>
                </a:solidFill>
                <a:latin typeface="Roboto"/>
                <a:cs typeface="Roboto"/>
              </a:rPr>
              <a:t>Persistent</a:t>
            </a:r>
            <a:endParaRPr sz="1000">
              <a:latin typeface="Roboto"/>
              <a:cs typeface="Roboto"/>
            </a:endParaRPr>
          </a:p>
        </p:txBody>
      </p:sp>
      <p:sp>
        <p:nvSpPr>
          <p:cNvPr id="51" name="object 51"/>
          <p:cNvSpPr txBox="1"/>
          <p:nvPr/>
        </p:nvSpPr>
        <p:spPr>
          <a:xfrm>
            <a:off x="10356750" y="6546691"/>
            <a:ext cx="683895"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4A5462"/>
                </a:solidFill>
                <a:latin typeface="Roboto"/>
                <a:cs typeface="Roboto"/>
              </a:rPr>
              <a:t>Maintainable</a:t>
            </a:r>
            <a:endParaRPr sz="1000">
              <a:latin typeface="Roboto"/>
              <a:cs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grpSp>
        <p:nvGrpSpPr>
          <p:cNvPr id="3" name="object 3"/>
          <p:cNvGrpSpPr/>
          <p:nvPr/>
        </p:nvGrpSpPr>
        <p:grpSpPr>
          <a:xfrm>
            <a:off x="228599" y="3924299"/>
            <a:ext cx="11734800" cy="2171700"/>
            <a:chOff x="228599" y="3924299"/>
            <a:chExt cx="11734800" cy="2171700"/>
          </a:xfrm>
        </p:grpSpPr>
        <p:sp>
          <p:nvSpPr>
            <p:cNvPr id="4" name="object 4"/>
            <p:cNvSpPr/>
            <p:nvPr/>
          </p:nvSpPr>
          <p:spPr>
            <a:xfrm>
              <a:off x="228599" y="3924299"/>
              <a:ext cx="11734800" cy="2171700"/>
            </a:xfrm>
            <a:custGeom>
              <a:avLst/>
              <a:gdLst/>
              <a:ahLst/>
              <a:cxnLst/>
              <a:rect l="l" t="t" r="r" b="b"/>
              <a:pathLst>
                <a:path w="11734800" h="2171700">
                  <a:moveTo>
                    <a:pt x="11663602" y="2171699"/>
                  </a:moveTo>
                  <a:lnTo>
                    <a:pt x="71196" y="2171699"/>
                  </a:lnTo>
                  <a:lnTo>
                    <a:pt x="66241" y="2171210"/>
                  </a:lnTo>
                  <a:lnTo>
                    <a:pt x="29705" y="2156077"/>
                  </a:lnTo>
                  <a:lnTo>
                    <a:pt x="3885" y="2120037"/>
                  </a:lnTo>
                  <a:lnTo>
                    <a:pt x="0" y="2100503"/>
                  </a:lnTo>
                  <a:lnTo>
                    <a:pt x="0" y="2095499"/>
                  </a:lnTo>
                  <a:lnTo>
                    <a:pt x="0" y="71196"/>
                  </a:lnTo>
                  <a:lnTo>
                    <a:pt x="15621" y="29705"/>
                  </a:lnTo>
                  <a:lnTo>
                    <a:pt x="51661" y="3885"/>
                  </a:lnTo>
                  <a:lnTo>
                    <a:pt x="71196" y="0"/>
                  </a:lnTo>
                  <a:lnTo>
                    <a:pt x="11663602" y="0"/>
                  </a:lnTo>
                  <a:lnTo>
                    <a:pt x="11705091" y="15621"/>
                  </a:lnTo>
                  <a:lnTo>
                    <a:pt x="11730912" y="51661"/>
                  </a:lnTo>
                  <a:lnTo>
                    <a:pt x="11734797" y="71196"/>
                  </a:lnTo>
                  <a:lnTo>
                    <a:pt x="11734797" y="2100503"/>
                  </a:lnTo>
                  <a:lnTo>
                    <a:pt x="11719175" y="2141993"/>
                  </a:lnTo>
                  <a:lnTo>
                    <a:pt x="11683135" y="2167813"/>
                  </a:lnTo>
                  <a:lnTo>
                    <a:pt x="11668556" y="2171210"/>
                  </a:lnTo>
                  <a:lnTo>
                    <a:pt x="11663602" y="2171699"/>
                  </a:lnTo>
                  <a:close/>
                </a:path>
              </a:pathLst>
            </a:custGeom>
            <a:solidFill>
              <a:srgbClr val="F9FAFA"/>
            </a:solidFill>
          </p:spPr>
          <p:txBody>
            <a:bodyPr wrap="square" lIns="0" tIns="0" rIns="0" bIns="0" rtlCol="0"/>
            <a:lstStyle/>
            <a:p>
              <a:endParaRPr/>
            </a:p>
          </p:txBody>
        </p:sp>
        <p:sp>
          <p:nvSpPr>
            <p:cNvPr id="5" name="object 5"/>
            <p:cNvSpPr/>
            <p:nvPr/>
          </p:nvSpPr>
          <p:spPr>
            <a:xfrm>
              <a:off x="380999" y="5295899"/>
              <a:ext cx="11430000" cy="647700"/>
            </a:xfrm>
            <a:custGeom>
              <a:avLst/>
              <a:gdLst/>
              <a:ahLst/>
              <a:cxnLst/>
              <a:rect l="l" t="t" r="r" b="b"/>
              <a:pathLst>
                <a:path w="11430000" h="647700">
                  <a:moveTo>
                    <a:pt x="11358802" y="647699"/>
                  </a:moveTo>
                  <a:lnTo>
                    <a:pt x="71196" y="647699"/>
                  </a:lnTo>
                  <a:lnTo>
                    <a:pt x="66241" y="647211"/>
                  </a:lnTo>
                  <a:lnTo>
                    <a:pt x="29705" y="632077"/>
                  </a:lnTo>
                  <a:lnTo>
                    <a:pt x="3885" y="596037"/>
                  </a:lnTo>
                  <a:lnTo>
                    <a:pt x="0" y="576503"/>
                  </a:lnTo>
                  <a:lnTo>
                    <a:pt x="0" y="571499"/>
                  </a:lnTo>
                  <a:lnTo>
                    <a:pt x="0" y="71196"/>
                  </a:lnTo>
                  <a:lnTo>
                    <a:pt x="15621" y="29705"/>
                  </a:lnTo>
                  <a:lnTo>
                    <a:pt x="51661" y="3885"/>
                  </a:lnTo>
                  <a:lnTo>
                    <a:pt x="71196" y="0"/>
                  </a:lnTo>
                  <a:lnTo>
                    <a:pt x="11358802" y="0"/>
                  </a:lnTo>
                  <a:lnTo>
                    <a:pt x="11400293" y="15621"/>
                  </a:lnTo>
                  <a:lnTo>
                    <a:pt x="11426113" y="51661"/>
                  </a:lnTo>
                  <a:lnTo>
                    <a:pt x="11429999" y="71196"/>
                  </a:lnTo>
                  <a:lnTo>
                    <a:pt x="11429999" y="576503"/>
                  </a:lnTo>
                  <a:lnTo>
                    <a:pt x="11414376" y="617993"/>
                  </a:lnTo>
                  <a:lnTo>
                    <a:pt x="11378337" y="643813"/>
                  </a:lnTo>
                  <a:lnTo>
                    <a:pt x="11363757" y="647211"/>
                  </a:lnTo>
                  <a:lnTo>
                    <a:pt x="11358802" y="647699"/>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391583" y="4124324"/>
              <a:ext cx="179585" cy="169333"/>
            </a:xfrm>
            <a:prstGeom prst="rect">
              <a:avLst/>
            </a:prstGeom>
          </p:spPr>
        </p:pic>
      </p:grpSp>
      <p:grpSp>
        <p:nvGrpSpPr>
          <p:cNvPr id="7" name="object 7"/>
          <p:cNvGrpSpPr/>
          <p:nvPr/>
        </p:nvGrpSpPr>
        <p:grpSpPr>
          <a:xfrm>
            <a:off x="228599" y="1295399"/>
            <a:ext cx="2819400" cy="1143000"/>
            <a:chOff x="228599" y="1295399"/>
            <a:chExt cx="2819400" cy="1143000"/>
          </a:xfrm>
        </p:grpSpPr>
        <p:pic>
          <p:nvPicPr>
            <p:cNvPr id="8" name="object 8"/>
            <p:cNvPicPr/>
            <p:nvPr/>
          </p:nvPicPr>
          <p:blipFill>
            <a:blip r:embed="rId3" cstate="print"/>
            <a:stretch>
              <a:fillRect/>
            </a:stretch>
          </p:blipFill>
          <p:spPr>
            <a:xfrm>
              <a:off x="228599" y="1295399"/>
              <a:ext cx="2819399" cy="1142999"/>
            </a:xfrm>
            <a:prstGeom prst="rect">
              <a:avLst/>
            </a:prstGeom>
          </p:spPr>
        </p:pic>
        <p:sp>
          <p:nvSpPr>
            <p:cNvPr id="9" name="object 9"/>
            <p:cNvSpPr/>
            <p:nvPr/>
          </p:nvSpPr>
          <p:spPr>
            <a:xfrm>
              <a:off x="342899" y="1409699"/>
              <a:ext cx="304800" cy="381000"/>
            </a:xfrm>
            <a:custGeom>
              <a:avLst/>
              <a:gdLst/>
              <a:ahLst/>
              <a:cxnLst/>
              <a:rect l="l" t="t" r="r" b="b"/>
              <a:pathLst>
                <a:path w="304800" h="381000">
                  <a:moveTo>
                    <a:pt x="152399" y="380999"/>
                  </a:moveTo>
                  <a:lnTo>
                    <a:pt x="108159" y="374439"/>
                  </a:lnTo>
                  <a:lnTo>
                    <a:pt x="67730" y="355315"/>
                  </a:lnTo>
                  <a:lnTo>
                    <a:pt x="34591" y="325282"/>
                  </a:lnTo>
                  <a:lnTo>
                    <a:pt x="11600" y="286920"/>
                  </a:lnTo>
                  <a:lnTo>
                    <a:pt x="732" y="243537"/>
                  </a:lnTo>
                  <a:lnTo>
                    <a:pt x="0" y="228599"/>
                  </a:lnTo>
                  <a:lnTo>
                    <a:pt x="0" y="152399"/>
                  </a:lnTo>
                  <a:lnTo>
                    <a:pt x="6560" y="108159"/>
                  </a:lnTo>
                  <a:lnTo>
                    <a:pt x="25684" y="67730"/>
                  </a:lnTo>
                  <a:lnTo>
                    <a:pt x="55717" y="34591"/>
                  </a:lnTo>
                  <a:lnTo>
                    <a:pt x="94078" y="11600"/>
                  </a:lnTo>
                  <a:lnTo>
                    <a:pt x="137461" y="732"/>
                  </a:lnTo>
                  <a:lnTo>
                    <a:pt x="152399" y="0"/>
                  </a:lnTo>
                  <a:lnTo>
                    <a:pt x="159886" y="183"/>
                  </a:lnTo>
                  <a:lnTo>
                    <a:pt x="203733" y="8904"/>
                  </a:lnTo>
                  <a:lnTo>
                    <a:pt x="243192" y="29995"/>
                  </a:lnTo>
                  <a:lnTo>
                    <a:pt x="274804" y="61607"/>
                  </a:lnTo>
                  <a:lnTo>
                    <a:pt x="295895" y="101065"/>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FEE2E2"/>
            </a:solidFill>
          </p:spPr>
          <p:txBody>
            <a:bodyPr wrap="square" lIns="0" tIns="0" rIns="0" bIns="0" rtlCol="0"/>
            <a:lstStyle/>
            <a:p>
              <a:endParaRPr/>
            </a:p>
          </p:txBody>
        </p:sp>
        <p:pic>
          <p:nvPicPr>
            <p:cNvPr id="10" name="object 10"/>
            <p:cNvPicPr/>
            <p:nvPr/>
          </p:nvPicPr>
          <p:blipFill>
            <a:blip r:embed="rId4" cstate="print"/>
            <a:stretch>
              <a:fillRect/>
            </a:stretch>
          </p:blipFill>
          <p:spPr>
            <a:xfrm>
              <a:off x="419099" y="1514474"/>
              <a:ext cx="152399" cy="152399"/>
            </a:xfrm>
            <a:prstGeom prst="rect">
              <a:avLst/>
            </a:prstGeom>
          </p:spPr>
        </p:pic>
      </p:grpSp>
      <p:sp>
        <p:nvSpPr>
          <p:cNvPr id="11" name="object 11"/>
          <p:cNvSpPr txBox="1"/>
          <p:nvPr/>
        </p:nvSpPr>
        <p:spPr>
          <a:xfrm>
            <a:off x="330199" y="1841341"/>
            <a:ext cx="2553335" cy="483234"/>
          </a:xfrm>
          <a:prstGeom prst="rect">
            <a:avLst/>
          </a:prstGeom>
        </p:spPr>
        <p:txBody>
          <a:bodyPr vert="horz" wrap="square" lIns="0" tIns="12700" rIns="0" bIns="0" rtlCol="0">
            <a:spAutoFit/>
          </a:bodyPr>
          <a:lstStyle/>
          <a:p>
            <a:pPr marL="12700" marR="5080">
              <a:lnSpc>
                <a:spcPct val="100000"/>
              </a:lnSpc>
              <a:spcBef>
                <a:spcPts val="100"/>
              </a:spcBef>
            </a:pPr>
            <a:r>
              <a:rPr sz="1000" spc="-60" dirty="0">
                <a:solidFill>
                  <a:srgbClr val="374050"/>
                </a:solidFill>
                <a:latin typeface="Roboto"/>
                <a:cs typeface="Roboto"/>
              </a:rPr>
              <a:t>FlowPane-</a:t>
            </a:r>
            <a:r>
              <a:rPr sz="1000" spc="-65" dirty="0">
                <a:solidFill>
                  <a:srgbClr val="374050"/>
                </a:solidFill>
                <a:latin typeface="Roboto"/>
                <a:cs typeface="Roboto"/>
              </a:rPr>
              <a:t>based</a:t>
            </a:r>
            <a:r>
              <a:rPr sz="1000" spc="20" dirty="0">
                <a:solidFill>
                  <a:srgbClr val="374050"/>
                </a:solidFill>
                <a:latin typeface="Roboto"/>
                <a:cs typeface="Roboto"/>
              </a:rPr>
              <a:t> </a:t>
            </a:r>
            <a:r>
              <a:rPr sz="1000" spc="-55" dirty="0">
                <a:solidFill>
                  <a:srgbClr val="374050"/>
                </a:solidFill>
                <a:latin typeface="Roboto"/>
                <a:cs typeface="Roboto"/>
              </a:rPr>
              <a:t>product</a:t>
            </a:r>
            <a:r>
              <a:rPr sz="1000" spc="25" dirty="0">
                <a:solidFill>
                  <a:srgbClr val="374050"/>
                </a:solidFill>
                <a:latin typeface="Roboto"/>
                <a:cs typeface="Roboto"/>
              </a:rPr>
              <a:t> </a:t>
            </a:r>
            <a:r>
              <a:rPr sz="1000" spc="-50" dirty="0">
                <a:solidFill>
                  <a:srgbClr val="374050"/>
                </a:solidFill>
                <a:latin typeface="Roboto"/>
                <a:cs typeface="Roboto"/>
              </a:rPr>
              <a:t>display</a:t>
            </a:r>
            <a:r>
              <a:rPr sz="1000" spc="20" dirty="0">
                <a:solidFill>
                  <a:srgbClr val="374050"/>
                </a:solidFill>
                <a:latin typeface="Roboto"/>
                <a:cs typeface="Roboto"/>
              </a:rPr>
              <a:t> </a:t>
            </a:r>
            <a:r>
              <a:rPr sz="1000" spc="-55" dirty="0">
                <a:solidFill>
                  <a:srgbClr val="374050"/>
                </a:solidFill>
                <a:latin typeface="Roboto"/>
                <a:cs typeface="Roboto"/>
              </a:rPr>
              <a:t>lags</a:t>
            </a:r>
            <a:r>
              <a:rPr sz="1000" spc="25" dirty="0">
                <a:solidFill>
                  <a:srgbClr val="374050"/>
                </a:solidFill>
                <a:latin typeface="Roboto"/>
                <a:cs typeface="Roboto"/>
              </a:rPr>
              <a:t> </a:t>
            </a:r>
            <a:r>
              <a:rPr sz="1000" spc="-50" dirty="0">
                <a:solidFill>
                  <a:srgbClr val="374050"/>
                </a:solidFill>
                <a:latin typeface="Roboto"/>
                <a:cs typeface="Roboto"/>
              </a:rPr>
              <a:t>significantly</a:t>
            </a:r>
            <a:r>
              <a:rPr sz="1000" spc="500" dirty="0">
                <a:solidFill>
                  <a:srgbClr val="374050"/>
                </a:solidFill>
                <a:latin typeface="Roboto"/>
                <a:cs typeface="Roboto"/>
              </a:rPr>
              <a:t> </a:t>
            </a:r>
            <a:r>
              <a:rPr sz="1000" spc="-55" dirty="0">
                <a:solidFill>
                  <a:srgbClr val="374050"/>
                </a:solidFill>
                <a:latin typeface="Roboto"/>
                <a:cs typeface="Roboto"/>
              </a:rPr>
              <a:t>with</a:t>
            </a:r>
            <a:r>
              <a:rPr sz="1000" dirty="0">
                <a:solidFill>
                  <a:srgbClr val="374050"/>
                </a:solidFill>
                <a:latin typeface="Roboto"/>
                <a:cs typeface="Roboto"/>
              </a:rPr>
              <a:t> </a:t>
            </a:r>
            <a:r>
              <a:rPr sz="1000" spc="-45" dirty="0">
                <a:solidFill>
                  <a:srgbClr val="374050"/>
                </a:solidFill>
                <a:latin typeface="Roboto"/>
                <a:cs typeface="Roboto"/>
              </a:rPr>
              <a:t>large</a:t>
            </a:r>
            <a:r>
              <a:rPr sz="1000" spc="5" dirty="0">
                <a:solidFill>
                  <a:srgbClr val="374050"/>
                </a:solidFill>
                <a:latin typeface="Roboto"/>
                <a:cs typeface="Roboto"/>
              </a:rPr>
              <a:t> </a:t>
            </a:r>
            <a:r>
              <a:rPr sz="1000" spc="-55" dirty="0">
                <a:solidFill>
                  <a:srgbClr val="374050"/>
                </a:solidFill>
                <a:latin typeface="Roboto"/>
                <a:cs typeface="Roboto"/>
              </a:rPr>
              <a:t>product</a:t>
            </a:r>
            <a:r>
              <a:rPr sz="1000" spc="5" dirty="0">
                <a:solidFill>
                  <a:srgbClr val="374050"/>
                </a:solidFill>
                <a:latin typeface="Roboto"/>
                <a:cs typeface="Roboto"/>
              </a:rPr>
              <a:t> </a:t>
            </a:r>
            <a:r>
              <a:rPr sz="1000" spc="-45" dirty="0">
                <a:solidFill>
                  <a:srgbClr val="374050"/>
                </a:solidFill>
                <a:latin typeface="Roboto"/>
                <a:cs typeface="Roboto"/>
              </a:rPr>
              <a:t>lists</a:t>
            </a:r>
            <a:r>
              <a:rPr sz="1000" spc="5" dirty="0">
                <a:solidFill>
                  <a:srgbClr val="374050"/>
                </a:solidFill>
                <a:latin typeface="Roboto"/>
                <a:cs typeface="Roboto"/>
              </a:rPr>
              <a:t> </a:t>
            </a:r>
            <a:r>
              <a:rPr sz="1000" spc="-60" dirty="0">
                <a:solidFill>
                  <a:srgbClr val="374050"/>
                </a:solidFill>
                <a:latin typeface="Roboto"/>
                <a:cs typeface="Roboto"/>
              </a:rPr>
              <a:t>without</a:t>
            </a:r>
            <a:r>
              <a:rPr sz="1000" spc="5" dirty="0">
                <a:solidFill>
                  <a:srgbClr val="374050"/>
                </a:solidFill>
                <a:latin typeface="Roboto"/>
                <a:cs typeface="Roboto"/>
              </a:rPr>
              <a:t> </a:t>
            </a:r>
            <a:r>
              <a:rPr sz="1000" spc="-50" dirty="0">
                <a:solidFill>
                  <a:srgbClr val="374050"/>
                </a:solidFill>
                <a:latin typeface="Roboto"/>
                <a:cs typeface="Roboto"/>
              </a:rPr>
              <a:t>pagination</a:t>
            </a:r>
            <a:r>
              <a:rPr sz="1000" spc="5" dirty="0">
                <a:solidFill>
                  <a:srgbClr val="374050"/>
                </a:solidFill>
                <a:latin typeface="Roboto"/>
                <a:cs typeface="Roboto"/>
              </a:rPr>
              <a:t> </a:t>
            </a:r>
            <a:r>
              <a:rPr sz="1000" spc="-25" dirty="0">
                <a:solidFill>
                  <a:srgbClr val="374050"/>
                </a:solidFill>
                <a:latin typeface="Roboto"/>
                <a:cs typeface="Roboto"/>
              </a:rPr>
              <a:t>or </a:t>
            </a:r>
            <a:r>
              <a:rPr sz="1000" spc="-10" dirty="0">
                <a:solidFill>
                  <a:srgbClr val="374050"/>
                </a:solidFill>
                <a:latin typeface="Roboto"/>
                <a:cs typeface="Roboto"/>
              </a:rPr>
              <a:t>virtualization.</a:t>
            </a:r>
            <a:endParaRPr sz="1000">
              <a:latin typeface="Roboto"/>
              <a:cs typeface="Roboto"/>
            </a:endParaRPr>
          </a:p>
        </p:txBody>
      </p:sp>
      <p:pic>
        <p:nvPicPr>
          <p:cNvPr id="12" name="object 12"/>
          <p:cNvPicPr/>
          <p:nvPr/>
        </p:nvPicPr>
        <p:blipFill>
          <a:blip r:embed="rId5" cstate="print"/>
          <a:stretch>
            <a:fillRect/>
          </a:stretch>
        </p:blipFill>
        <p:spPr>
          <a:xfrm>
            <a:off x="3395632" y="1514474"/>
            <a:ext cx="142934" cy="152161"/>
          </a:xfrm>
          <a:prstGeom prst="rect">
            <a:avLst/>
          </a:prstGeom>
        </p:spPr>
      </p:pic>
      <p:sp>
        <p:nvSpPr>
          <p:cNvPr id="13" name="object 13"/>
          <p:cNvSpPr txBox="1"/>
          <p:nvPr/>
        </p:nvSpPr>
        <p:spPr>
          <a:xfrm>
            <a:off x="215900" y="698103"/>
            <a:ext cx="4748530" cy="920750"/>
          </a:xfrm>
          <a:prstGeom prst="rect">
            <a:avLst/>
          </a:prstGeom>
        </p:spPr>
        <p:txBody>
          <a:bodyPr vert="horz" wrap="square" lIns="0" tIns="12700" rIns="0" bIns="0" rtlCol="0">
            <a:spAutoFit/>
          </a:bodyPr>
          <a:lstStyle/>
          <a:p>
            <a:pPr marL="12700">
              <a:lnSpc>
                <a:spcPct val="100000"/>
              </a:lnSpc>
              <a:spcBef>
                <a:spcPts val="100"/>
              </a:spcBef>
            </a:pPr>
            <a:r>
              <a:rPr sz="2500" b="1" spc="-150" dirty="0">
                <a:solidFill>
                  <a:srgbClr val="B91B1B"/>
                </a:solidFill>
                <a:latin typeface="Roboto"/>
                <a:cs typeface="Roboto"/>
              </a:rPr>
              <a:t>Product</a:t>
            </a:r>
            <a:r>
              <a:rPr sz="2500" b="1" spc="10" dirty="0">
                <a:solidFill>
                  <a:srgbClr val="B91B1B"/>
                </a:solidFill>
                <a:latin typeface="Roboto"/>
                <a:cs typeface="Roboto"/>
              </a:rPr>
              <a:t> </a:t>
            </a:r>
            <a:r>
              <a:rPr sz="2500" b="1" spc="-140" dirty="0">
                <a:solidFill>
                  <a:srgbClr val="B91B1B"/>
                </a:solidFill>
                <a:latin typeface="Roboto"/>
                <a:cs typeface="Roboto"/>
              </a:rPr>
              <a:t>Evaluation</a:t>
            </a:r>
            <a:r>
              <a:rPr sz="2500" b="1" spc="10" dirty="0">
                <a:solidFill>
                  <a:srgbClr val="B91B1B"/>
                </a:solidFill>
                <a:latin typeface="Roboto"/>
                <a:cs typeface="Roboto"/>
              </a:rPr>
              <a:t> </a:t>
            </a:r>
            <a:r>
              <a:rPr sz="2500" b="1" spc="-40" dirty="0">
                <a:solidFill>
                  <a:srgbClr val="B91B1B"/>
                </a:solidFill>
                <a:latin typeface="Roboto"/>
                <a:cs typeface="Roboto"/>
              </a:rPr>
              <a:t>(Limitations)</a:t>
            </a:r>
            <a:endParaRPr sz="2500">
              <a:latin typeface="Roboto"/>
              <a:cs typeface="Roboto"/>
            </a:endParaRPr>
          </a:p>
          <a:p>
            <a:pPr marL="507365">
              <a:lnSpc>
                <a:spcPct val="100000"/>
              </a:lnSpc>
              <a:spcBef>
                <a:spcPts val="2475"/>
              </a:spcBef>
              <a:tabLst>
                <a:tab pos="3479165" algn="l"/>
              </a:tabLst>
            </a:pPr>
            <a:r>
              <a:rPr sz="1250" b="1" spc="-30" dirty="0">
                <a:solidFill>
                  <a:srgbClr val="991B1B"/>
                </a:solidFill>
                <a:latin typeface="Roboto"/>
                <a:cs typeface="Roboto"/>
              </a:rPr>
              <a:t>Performance</a:t>
            </a:r>
            <a:r>
              <a:rPr sz="1250" b="1" spc="-5" dirty="0">
                <a:solidFill>
                  <a:srgbClr val="991B1B"/>
                </a:solidFill>
                <a:latin typeface="Roboto"/>
                <a:cs typeface="Roboto"/>
              </a:rPr>
              <a:t> </a:t>
            </a:r>
            <a:r>
              <a:rPr sz="1250" b="1" spc="-10" dirty="0">
                <a:solidFill>
                  <a:srgbClr val="991B1B"/>
                </a:solidFill>
                <a:latin typeface="Roboto"/>
                <a:cs typeface="Roboto"/>
              </a:rPr>
              <a:t>Issues</a:t>
            </a:r>
            <a:r>
              <a:rPr sz="1250" b="1" dirty="0">
                <a:solidFill>
                  <a:srgbClr val="991B1B"/>
                </a:solidFill>
                <a:latin typeface="Roboto"/>
                <a:cs typeface="Roboto"/>
              </a:rPr>
              <a:t>	</a:t>
            </a:r>
            <a:r>
              <a:rPr sz="1300" b="1" spc="-50" dirty="0">
                <a:latin typeface="Roboto"/>
                <a:cs typeface="Roboto"/>
              </a:rPr>
              <a:t>Security</a:t>
            </a:r>
            <a:r>
              <a:rPr sz="1300" b="1" spc="-15" dirty="0">
                <a:latin typeface="Roboto"/>
                <a:cs typeface="Roboto"/>
              </a:rPr>
              <a:t> </a:t>
            </a:r>
            <a:r>
              <a:rPr sz="1300" b="1" spc="-50" dirty="0">
                <a:latin typeface="Roboto"/>
                <a:cs typeface="Roboto"/>
              </a:rPr>
              <a:t>Concerns</a:t>
            </a:r>
            <a:endParaRPr sz="1300">
              <a:latin typeface="Roboto"/>
              <a:cs typeface="Roboto"/>
            </a:endParaRPr>
          </a:p>
        </p:txBody>
      </p:sp>
      <p:sp>
        <p:nvSpPr>
          <p:cNvPr id="14" name="object 14"/>
          <p:cNvSpPr txBox="1"/>
          <p:nvPr/>
        </p:nvSpPr>
        <p:spPr>
          <a:xfrm>
            <a:off x="3302000" y="1841341"/>
            <a:ext cx="2606675" cy="330835"/>
          </a:xfrm>
          <a:prstGeom prst="rect">
            <a:avLst/>
          </a:prstGeom>
        </p:spPr>
        <p:txBody>
          <a:bodyPr vert="horz" wrap="square" lIns="0" tIns="12700" rIns="0" bIns="0" rtlCol="0">
            <a:spAutoFit/>
          </a:bodyPr>
          <a:lstStyle/>
          <a:p>
            <a:pPr marL="12700" marR="5080">
              <a:lnSpc>
                <a:spcPct val="100000"/>
              </a:lnSpc>
              <a:spcBef>
                <a:spcPts val="100"/>
              </a:spcBef>
            </a:pPr>
            <a:r>
              <a:rPr sz="1000" spc="-60" dirty="0">
                <a:solidFill>
                  <a:srgbClr val="374050"/>
                </a:solidFill>
                <a:latin typeface="Roboto"/>
                <a:cs typeface="Roboto"/>
              </a:rPr>
              <a:t>Login</a:t>
            </a:r>
            <a:r>
              <a:rPr sz="1000" spc="10" dirty="0">
                <a:solidFill>
                  <a:srgbClr val="374050"/>
                </a:solidFill>
                <a:latin typeface="Roboto"/>
                <a:cs typeface="Roboto"/>
              </a:rPr>
              <a:t> </a:t>
            </a:r>
            <a:r>
              <a:rPr sz="1000" spc="-50" dirty="0">
                <a:solidFill>
                  <a:srgbClr val="374050"/>
                </a:solidFill>
                <a:latin typeface="Roboto"/>
                <a:cs typeface="Roboto"/>
              </a:rPr>
              <a:t>currently</a:t>
            </a:r>
            <a:r>
              <a:rPr sz="1000" spc="10" dirty="0">
                <a:solidFill>
                  <a:srgbClr val="374050"/>
                </a:solidFill>
                <a:latin typeface="Roboto"/>
                <a:cs typeface="Roboto"/>
              </a:rPr>
              <a:t> </a:t>
            </a:r>
            <a:r>
              <a:rPr sz="1000" spc="-60" dirty="0">
                <a:solidFill>
                  <a:srgbClr val="374050"/>
                </a:solidFill>
                <a:latin typeface="Roboto"/>
                <a:cs typeface="Roboto"/>
              </a:rPr>
              <a:t>uses</a:t>
            </a:r>
            <a:r>
              <a:rPr sz="1000" spc="10" dirty="0">
                <a:solidFill>
                  <a:srgbClr val="374050"/>
                </a:solidFill>
                <a:latin typeface="Roboto"/>
                <a:cs typeface="Roboto"/>
              </a:rPr>
              <a:t> </a:t>
            </a:r>
            <a:r>
              <a:rPr sz="1000" spc="-50" dirty="0">
                <a:solidFill>
                  <a:srgbClr val="374050"/>
                </a:solidFill>
                <a:latin typeface="Roboto"/>
                <a:cs typeface="Roboto"/>
              </a:rPr>
              <a:t>placeholder</a:t>
            </a:r>
            <a:r>
              <a:rPr sz="1000" spc="10" dirty="0">
                <a:solidFill>
                  <a:srgbClr val="374050"/>
                </a:solidFill>
                <a:latin typeface="Roboto"/>
                <a:cs typeface="Roboto"/>
              </a:rPr>
              <a:t> </a:t>
            </a:r>
            <a:r>
              <a:rPr sz="1000" spc="-10" dirty="0">
                <a:solidFill>
                  <a:srgbClr val="374050"/>
                </a:solidFill>
                <a:latin typeface="Roboto"/>
                <a:cs typeface="Roboto"/>
              </a:rPr>
              <a:t>password </a:t>
            </a:r>
            <a:r>
              <a:rPr sz="1000" spc="-55" dirty="0">
                <a:solidFill>
                  <a:srgbClr val="374050"/>
                </a:solidFill>
                <a:latin typeface="Roboto"/>
                <a:cs typeface="Roboto"/>
              </a:rPr>
              <a:t>comparison;</a:t>
            </a:r>
            <a:r>
              <a:rPr sz="1000" spc="5" dirty="0">
                <a:solidFill>
                  <a:srgbClr val="374050"/>
                </a:solidFill>
                <a:latin typeface="Roboto"/>
                <a:cs typeface="Roboto"/>
              </a:rPr>
              <a:t> </a:t>
            </a:r>
            <a:r>
              <a:rPr sz="1000" spc="-55" dirty="0">
                <a:solidFill>
                  <a:srgbClr val="374050"/>
                </a:solidFill>
                <a:latin typeface="Roboto"/>
                <a:cs typeface="Roboto"/>
              </a:rPr>
              <a:t>lacks</a:t>
            </a:r>
            <a:r>
              <a:rPr sz="1000" spc="10" dirty="0">
                <a:solidFill>
                  <a:srgbClr val="374050"/>
                </a:solidFill>
                <a:latin typeface="Roboto"/>
                <a:cs typeface="Roboto"/>
              </a:rPr>
              <a:t> </a:t>
            </a:r>
            <a:r>
              <a:rPr sz="1000" spc="-45" dirty="0">
                <a:solidFill>
                  <a:srgbClr val="374050"/>
                </a:solidFill>
                <a:latin typeface="Roboto"/>
                <a:cs typeface="Roboto"/>
              </a:rPr>
              <a:t>real-</a:t>
            </a:r>
            <a:r>
              <a:rPr sz="1000" spc="-50" dirty="0">
                <a:solidFill>
                  <a:srgbClr val="374050"/>
                </a:solidFill>
                <a:latin typeface="Roboto"/>
                <a:cs typeface="Roboto"/>
              </a:rPr>
              <a:t>world</a:t>
            </a:r>
            <a:r>
              <a:rPr sz="1000" spc="10" dirty="0">
                <a:solidFill>
                  <a:srgbClr val="374050"/>
                </a:solidFill>
                <a:latin typeface="Roboto"/>
                <a:cs typeface="Roboto"/>
              </a:rPr>
              <a:t> </a:t>
            </a:r>
            <a:r>
              <a:rPr sz="1000" spc="-55" dirty="0">
                <a:solidFill>
                  <a:srgbClr val="374050"/>
                </a:solidFill>
                <a:latin typeface="Roboto"/>
                <a:cs typeface="Roboto"/>
              </a:rPr>
              <a:t>hashing</a:t>
            </a:r>
            <a:r>
              <a:rPr sz="1000" spc="10" dirty="0">
                <a:solidFill>
                  <a:srgbClr val="374050"/>
                </a:solidFill>
                <a:latin typeface="Roboto"/>
                <a:cs typeface="Roboto"/>
              </a:rPr>
              <a:t> </a:t>
            </a:r>
            <a:r>
              <a:rPr sz="1000" spc="-45" dirty="0">
                <a:solidFill>
                  <a:srgbClr val="374050"/>
                </a:solidFill>
                <a:latin typeface="Roboto"/>
                <a:cs typeface="Roboto"/>
              </a:rPr>
              <a:t>(bcrypt,</a:t>
            </a:r>
            <a:r>
              <a:rPr sz="1000" spc="10" dirty="0">
                <a:solidFill>
                  <a:srgbClr val="374050"/>
                </a:solidFill>
                <a:latin typeface="Roboto"/>
                <a:cs typeface="Roboto"/>
              </a:rPr>
              <a:t> </a:t>
            </a:r>
            <a:r>
              <a:rPr sz="1000" spc="-45" dirty="0">
                <a:solidFill>
                  <a:srgbClr val="374050"/>
                </a:solidFill>
                <a:latin typeface="Roboto"/>
                <a:cs typeface="Roboto"/>
              </a:rPr>
              <a:t>etc.).</a:t>
            </a:r>
            <a:endParaRPr sz="1000">
              <a:latin typeface="Roboto"/>
              <a:cs typeface="Roboto"/>
            </a:endParaRPr>
          </a:p>
        </p:txBody>
      </p:sp>
      <p:pic>
        <p:nvPicPr>
          <p:cNvPr id="15" name="object 15"/>
          <p:cNvPicPr/>
          <p:nvPr/>
        </p:nvPicPr>
        <p:blipFill>
          <a:blip r:embed="rId6" cstate="print"/>
          <a:stretch>
            <a:fillRect/>
          </a:stretch>
        </p:blipFill>
        <p:spPr>
          <a:xfrm>
            <a:off x="6362700" y="1514474"/>
            <a:ext cx="152399" cy="152399"/>
          </a:xfrm>
          <a:prstGeom prst="rect">
            <a:avLst/>
          </a:prstGeom>
        </p:spPr>
      </p:pic>
      <p:sp>
        <p:nvSpPr>
          <p:cNvPr id="16" name="object 16"/>
          <p:cNvSpPr txBox="1"/>
          <p:nvPr/>
        </p:nvSpPr>
        <p:spPr>
          <a:xfrm>
            <a:off x="6654800" y="1389380"/>
            <a:ext cx="1431290"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Roboto"/>
                <a:cs typeface="Roboto"/>
              </a:rPr>
              <a:t>Incomplete</a:t>
            </a:r>
            <a:r>
              <a:rPr sz="1300" b="1" spc="-5" dirty="0">
                <a:latin typeface="Roboto"/>
                <a:cs typeface="Roboto"/>
              </a:rPr>
              <a:t> </a:t>
            </a:r>
            <a:r>
              <a:rPr sz="1300" b="1" spc="-50" dirty="0">
                <a:latin typeface="Roboto"/>
                <a:cs typeface="Roboto"/>
              </a:rPr>
              <a:t>Features</a:t>
            </a:r>
            <a:endParaRPr sz="1300">
              <a:latin typeface="Roboto"/>
              <a:cs typeface="Roboto"/>
            </a:endParaRPr>
          </a:p>
        </p:txBody>
      </p:sp>
      <p:sp>
        <p:nvSpPr>
          <p:cNvPr id="17" name="object 17"/>
          <p:cNvSpPr txBox="1"/>
          <p:nvPr/>
        </p:nvSpPr>
        <p:spPr>
          <a:xfrm>
            <a:off x="6273799" y="1841341"/>
            <a:ext cx="2407920" cy="483234"/>
          </a:xfrm>
          <a:prstGeom prst="rect">
            <a:avLst/>
          </a:prstGeom>
        </p:spPr>
        <p:txBody>
          <a:bodyPr vert="horz" wrap="square" lIns="0" tIns="12700" rIns="0" bIns="0" rtlCol="0">
            <a:spAutoFit/>
          </a:bodyPr>
          <a:lstStyle/>
          <a:p>
            <a:pPr marL="12700" marR="5080">
              <a:lnSpc>
                <a:spcPct val="100000"/>
              </a:lnSpc>
              <a:spcBef>
                <a:spcPts val="100"/>
              </a:spcBef>
            </a:pPr>
            <a:r>
              <a:rPr sz="1000" spc="-60" dirty="0">
                <a:solidFill>
                  <a:srgbClr val="374050"/>
                </a:solidFill>
                <a:latin typeface="Roboto"/>
                <a:cs typeface="Roboto"/>
              </a:rPr>
              <a:t>Checkout</a:t>
            </a:r>
            <a:r>
              <a:rPr sz="1000" spc="15" dirty="0">
                <a:solidFill>
                  <a:srgbClr val="374050"/>
                </a:solidFill>
                <a:latin typeface="Roboto"/>
                <a:cs typeface="Roboto"/>
              </a:rPr>
              <a:t> </a:t>
            </a:r>
            <a:r>
              <a:rPr sz="1000" spc="-50" dirty="0">
                <a:solidFill>
                  <a:srgbClr val="374050"/>
                </a:solidFill>
                <a:latin typeface="Roboto"/>
                <a:cs typeface="Roboto"/>
              </a:rPr>
              <a:t>process,</a:t>
            </a:r>
            <a:r>
              <a:rPr sz="1000" spc="15" dirty="0">
                <a:solidFill>
                  <a:srgbClr val="374050"/>
                </a:solidFill>
                <a:latin typeface="Roboto"/>
                <a:cs typeface="Roboto"/>
              </a:rPr>
              <a:t> </a:t>
            </a:r>
            <a:r>
              <a:rPr sz="1000" spc="-55" dirty="0">
                <a:solidFill>
                  <a:srgbClr val="374050"/>
                </a:solidFill>
                <a:latin typeface="Roboto"/>
                <a:cs typeface="Roboto"/>
              </a:rPr>
              <a:t>user</a:t>
            </a:r>
            <a:r>
              <a:rPr sz="1000" spc="20" dirty="0">
                <a:solidFill>
                  <a:srgbClr val="374050"/>
                </a:solidFill>
                <a:latin typeface="Roboto"/>
                <a:cs typeface="Roboto"/>
              </a:rPr>
              <a:t> </a:t>
            </a:r>
            <a:r>
              <a:rPr sz="1000" spc="-50" dirty="0">
                <a:solidFill>
                  <a:srgbClr val="374050"/>
                </a:solidFill>
                <a:latin typeface="Roboto"/>
                <a:cs typeface="Roboto"/>
              </a:rPr>
              <a:t>registration,</a:t>
            </a:r>
            <a:r>
              <a:rPr sz="1000" spc="15" dirty="0">
                <a:solidFill>
                  <a:srgbClr val="374050"/>
                </a:solidFill>
                <a:latin typeface="Roboto"/>
                <a:cs typeface="Roboto"/>
              </a:rPr>
              <a:t> </a:t>
            </a:r>
            <a:r>
              <a:rPr sz="1000" spc="-10" dirty="0">
                <a:solidFill>
                  <a:srgbClr val="374050"/>
                </a:solidFill>
                <a:latin typeface="Roboto"/>
                <a:cs typeface="Roboto"/>
              </a:rPr>
              <a:t>advanced </a:t>
            </a:r>
            <a:r>
              <a:rPr sz="1000" spc="-50" dirty="0">
                <a:solidFill>
                  <a:srgbClr val="374050"/>
                </a:solidFill>
                <a:latin typeface="Roboto"/>
                <a:cs typeface="Roboto"/>
              </a:rPr>
              <a:t>search/filtering,</a:t>
            </a:r>
            <a:r>
              <a:rPr sz="1000" spc="15" dirty="0">
                <a:solidFill>
                  <a:srgbClr val="374050"/>
                </a:solidFill>
                <a:latin typeface="Roboto"/>
                <a:cs typeface="Roboto"/>
              </a:rPr>
              <a:t> </a:t>
            </a:r>
            <a:r>
              <a:rPr sz="1000" spc="-65" dirty="0">
                <a:solidFill>
                  <a:srgbClr val="374050"/>
                </a:solidFill>
                <a:latin typeface="Roboto"/>
                <a:cs typeface="Roboto"/>
              </a:rPr>
              <a:t>and</a:t>
            </a:r>
            <a:r>
              <a:rPr sz="1000" spc="15" dirty="0">
                <a:solidFill>
                  <a:srgbClr val="374050"/>
                </a:solidFill>
                <a:latin typeface="Roboto"/>
                <a:cs typeface="Roboto"/>
              </a:rPr>
              <a:t> </a:t>
            </a:r>
            <a:r>
              <a:rPr sz="1000" spc="-55" dirty="0">
                <a:solidFill>
                  <a:srgbClr val="374050"/>
                </a:solidFill>
                <a:latin typeface="Roboto"/>
                <a:cs typeface="Roboto"/>
              </a:rPr>
              <a:t>product</a:t>
            </a:r>
            <a:r>
              <a:rPr sz="1000" spc="15" dirty="0">
                <a:solidFill>
                  <a:srgbClr val="374050"/>
                </a:solidFill>
                <a:latin typeface="Roboto"/>
                <a:cs typeface="Roboto"/>
              </a:rPr>
              <a:t> </a:t>
            </a:r>
            <a:r>
              <a:rPr sz="1000" spc="-50" dirty="0">
                <a:solidFill>
                  <a:srgbClr val="374050"/>
                </a:solidFill>
                <a:latin typeface="Roboto"/>
                <a:cs typeface="Roboto"/>
              </a:rPr>
              <a:t>detail</a:t>
            </a:r>
            <a:r>
              <a:rPr sz="1000" spc="15" dirty="0">
                <a:solidFill>
                  <a:srgbClr val="374050"/>
                </a:solidFill>
                <a:latin typeface="Roboto"/>
                <a:cs typeface="Roboto"/>
              </a:rPr>
              <a:t> </a:t>
            </a:r>
            <a:r>
              <a:rPr sz="1000" spc="-60" dirty="0">
                <a:solidFill>
                  <a:srgbClr val="374050"/>
                </a:solidFill>
                <a:latin typeface="Roboto"/>
                <a:cs typeface="Roboto"/>
              </a:rPr>
              <a:t>view</a:t>
            </a:r>
            <a:r>
              <a:rPr sz="1000" spc="15" dirty="0">
                <a:solidFill>
                  <a:srgbClr val="374050"/>
                </a:solidFill>
                <a:latin typeface="Roboto"/>
                <a:cs typeface="Roboto"/>
              </a:rPr>
              <a:t> </a:t>
            </a:r>
            <a:r>
              <a:rPr sz="1000" spc="-55" dirty="0">
                <a:solidFill>
                  <a:srgbClr val="374050"/>
                </a:solidFill>
                <a:latin typeface="Roboto"/>
                <a:cs typeface="Roboto"/>
              </a:rPr>
              <a:t>are</a:t>
            </a:r>
            <a:r>
              <a:rPr sz="1000" spc="15" dirty="0">
                <a:solidFill>
                  <a:srgbClr val="374050"/>
                </a:solidFill>
                <a:latin typeface="Roboto"/>
                <a:cs typeface="Roboto"/>
              </a:rPr>
              <a:t> </a:t>
            </a:r>
            <a:r>
              <a:rPr sz="1000" spc="-45" dirty="0">
                <a:solidFill>
                  <a:srgbClr val="374050"/>
                </a:solidFill>
                <a:latin typeface="Roboto"/>
                <a:cs typeface="Roboto"/>
              </a:rPr>
              <a:t>not fully</a:t>
            </a:r>
            <a:r>
              <a:rPr sz="1000" spc="15" dirty="0">
                <a:solidFill>
                  <a:srgbClr val="374050"/>
                </a:solidFill>
                <a:latin typeface="Roboto"/>
                <a:cs typeface="Roboto"/>
              </a:rPr>
              <a:t> </a:t>
            </a:r>
            <a:r>
              <a:rPr sz="1000" spc="-10" dirty="0">
                <a:solidFill>
                  <a:srgbClr val="374050"/>
                </a:solidFill>
                <a:latin typeface="Roboto"/>
                <a:cs typeface="Roboto"/>
              </a:rPr>
              <a:t>developed.</a:t>
            </a:r>
            <a:endParaRPr sz="1000">
              <a:latin typeface="Roboto"/>
              <a:cs typeface="Roboto"/>
            </a:endParaRPr>
          </a:p>
        </p:txBody>
      </p:sp>
      <p:grpSp>
        <p:nvGrpSpPr>
          <p:cNvPr id="18" name="object 18"/>
          <p:cNvGrpSpPr/>
          <p:nvPr/>
        </p:nvGrpSpPr>
        <p:grpSpPr>
          <a:xfrm>
            <a:off x="9143999" y="1295399"/>
            <a:ext cx="2819400" cy="1143000"/>
            <a:chOff x="9143999" y="1295399"/>
            <a:chExt cx="2819400" cy="1143000"/>
          </a:xfrm>
        </p:grpSpPr>
        <p:pic>
          <p:nvPicPr>
            <p:cNvPr id="19" name="object 19"/>
            <p:cNvPicPr/>
            <p:nvPr/>
          </p:nvPicPr>
          <p:blipFill>
            <a:blip r:embed="rId7" cstate="print"/>
            <a:stretch>
              <a:fillRect/>
            </a:stretch>
          </p:blipFill>
          <p:spPr>
            <a:xfrm>
              <a:off x="9143999" y="1295399"/>
              <a:ext cx="2819399" cy="1142999"/>
            </a:xfrm>
            <a:prstGeom prst="rect">
              <a:avLst/>
            </a:prstGeom>
          </p:spPr>
        </p:pic>
        <p:sp>
          <p:nvSpPr>
            <p:cNvPr id="20" name="object 20"/>
            <p:cNvSpPr/>
            <p:nvPr/>
          </p:nvSpPr>
          <p:spPr>
            <a:xfrm>
              <a:off x="9258298" y="1409699"/>
              <a:ext cx="342900" cy="381000"/>
            </a:xfrm>
            <a:custGeom>
              <a:avLst/>
              <a:gdLst/>
              <a:ahLst/>
              <a:cxnLst/>
              <a:rect l="l" t="t" r="r" b="b"/>
              <a:pathLst>
                <a:path w="342900" h="381000">
                  <a:moveTo>
                    <a:pt x="171449" y="380999"/>
                  </a:moveTo>
                  <a:lnTo>
                    <a:pt x="129780" y="375860"/>
                  </a:lnTo>
                  <a:lnTo>
                    <a:pt x="90626" y="360756"/>
                  </a:lnTo>
                  <a:lnTo>
                    <a:pt x="56317" y="336593"/>
                  </a:lnTo>
                  <a:lnTo>
                    <a:pt x="28894" y="304802"/>
                  </a:lnTo>
                  <a:lnTo>
                    <a:pt x="10017" y="267300"/>
                  </a:lnTo>
                  <a:lnTo>
                    <a:pt x="823" y="226355"/>
                  </a:lnTo>
                  <a:lnTo>
                    <a:pt x="0" y="209549"/>
                  </a:lnTo>
                  <a:lnTo>
                    <a:pt x="0" y="171449"/>
                  </a:lnTo>
                  <a:lnTo>
                    <a:pt x="5138" y="129780"/>
                  </a:lnTo>
                  <a:lnTo>
                    <a:pt x="20242" y="90627"/>
                  </a:lnTo>
                  <a:lnTo>
                    <a:pt x="44405" y="56317"/>
                  </a:lnTo>
                  <a:lnTo>
                    <a:pt x="76196" y="28894"/>
                  </a:lnTo>
                  <a:lnTo>
                    <a:pt x="113698" y="10017"/>
                  </a:lnTo>
                  <a:lnTo>
                    <a:pt x="154644" y="823"/>
                  </a:lnTo>
                  <a:lnTo>
                    <a:pt x="171449" y="0"/>
                  </a:lnTo>
                  <a:lnTo>
                    <a:pt x="179872" y="205"/>
                  </a:lnTo>
                  <a:lnTo>
                    <a:pt x="221218" y="7380"/>
                  </a:lnTo>
                  <a:lnTo>
                    <a:pt x="259584" y="24386"/>
                  </a:lnTo>
                  <a:lnTo>
                    <a:pt x="292683" y="50216"/>
                  </a:lnTo>
                  <a:lnTo>
                    <a:pt x="318513" y="83315"/>
                  </a:lnTo>
                  <a:lnTo>
                    <a:pt x="335518" y="121679"/>
                  </a:lnTo>
                  <a:lnTo>
                    <a:pt x="342693" y="163027"/>
                  </a:lnTo>
                  <a:lnTo>
                    <a:pt x="342899" y="171449"/>
                  </a:lnTo>
                  <a:lnTo>
                    <a:pt x="342899" y="209549"/>
                  </a:lnTo>
                  <a:lnTo>
                    <a:pt x="337759" y="251218"/>
                  </a:lnTo>
                  <a:lnTo>
                    <a:pt x="322656" y="290371"/>
                  </a:lnTo>
                  <a:lnTo>
                    <a:pt x="298493" y="324681"/>
                  </a:lnTo>
                  <a:lnTo>
                    <a:pt x="266701" y="352105"/>
                  </a:lnTo>
                  <a:lnTo>
                    <a:pt x="229199" y="370981"/>
                  </a:lnTo>
                  <a:lnTo>
                    <a:pt x="188254" y="380176"/>
                  </a:lnTo>
                  <a:lnTo>
                    <a:pt x="171449" y="380999"/>
                  </a:lnTo>
                  <a:close/>
                </a:path>
              </a:pathLst>
            </a:custGeom>
            <a:solidFill>
              <a:srgbClr val="DAE9FE"/>
            </a:solidFill>
          </p:spPr>
          <p:txBody>
            <a:bodyPr wrap="square" lIns="0" tIns="0" rIns="0" bIns="0" rtlCol="0"/>
            <a:lstStyle/>
            <a:p>
              <a:endParaRPr/>
            </a:p>
          </p:txBody>
        </p:sp>
        <p:pic>
          <p:nvPicPr>
            <p:cNvPr id="21" name="object 21"/>
            <p:cNvPicPr/>
            <p:nvPr/>
          </p:nvPicPr>
          <p:blipFill>
            <a:blip r:embed="rId8" cstate="print"/>
            <a:stretch>
              <a:fillRect/>
            </a:stretch>
          </p:blipFill>
          <p:spPr>
            <a:xfrm>
              <a:off x="9334499" y="1514474"/>
              <a:ext cx="186135" cy="152370"/>
            </a:xfrm>
            <a:prstGeom prst="rect">
              <a:avLst/>
            </a:prstGeom>
          </p:spPr>
        </p:pic>
      </p:grpSp>
      <p:sp>
        <p:nvSpPr>
          <p:cNvPr id="22" name="object 22"/>
          <p:cNvSpPr txBox="1"/>
          <p:nvPr/>
        </p:nvSpPr>
        <p:spPr>
          <a:xfrm>
            <a:off x="9664699" y="1389380"/>
            <a:ext cx="1127760" cy="229235"/>
          </a:xfrm>
          <a:prstGeom prst="rect">
            <a:avLst/>
          </a:prstGeom>
        </p:spPr>
        <p:txBody>
          <a:bodyPr vert="horz" wrap="square" lIns="0" tIns="17145" rIns="0" bIns="0" rtlCol="0">
            <a:spAutoFit/>
          </a:bodyPr>
          <a:lstStyle/>
          <a:p>
            <a:pPr marL="12700">
              <a:lnSpc>
                <a:spcPct val="100000"/>
              </a:lnSpc>
              <a:spcBef>
                <a:spcPts val="135"/>
              </a:spcBef>
            </a:pPr>
            <a:r>
              <a:rPr sz="1300" b="1" spc="-80" dirty="0">
                <a:solidFill>
                  <a:srgbClr val="1D40AF"/>
                </a:solidFill>
                <a:latin typeface="Roboto"/>
                <a:cs typeface="Roboto"/>
              </a:rPr>
              <a:t>No</a:t>
            </a:r>
            <a:r>
              <a:rPr sz="1300" b="1" spc="-5" dirty="0">
                <a:solidFill>
                  <a:srgbClr val="1D40AF"/>
                </a:solidFill>
                <a:latin typeface="Roboto"/>
                <a:cs typeface="Roboto"/>
              </a:rPr>
              <a:t> </a:t>
            </a:r>
            <a:r>
              <a:rPr sz="1300" b="1" spc="-70" dirty="0">
                <a:solidFill>
                  <a:srgbClr val="1D40AF"/>
                </a:solidFill>
                <a:latin typeface="Roboto"/>
                <a:cs typeface="Roboto"/>
              </a:rPr>
              <a:t>Admin</a:t>
            </a:r>
            <a:r>
              <a:rPr sz="1300" b="1" spc="-5" dirty="0">
                <a:solidFill>
                  <a:srgbClr val="1D40AF"/>
                </a:solidFill>
                <a:latin typeface="Roboto"/>
                <a:cs typeface="Roboto"/>
              </a:rPr>
              <a:t> </a:t>
            </a:r>
            <a:r>
              <a:rPr sz="1300" b="1" spc="-45" dirty="0">
                <a:solidFill>
                  <a:srgbClr val="1D40AF"/>
                </a:solidFill>
                <a:latin typeface="Roboto"/>
                <a:cs typeface="Roboto"/>
              </a:rPr>
              <a:t>Panel</a:t>
            </a:r>
            <a:endParaRPr sz="1300">
              <a:latin typeface="Roboto"/>
              <a:cs typeface="Roboto"/>
            </a:endParaRPr>
          </a:p>
        </p:txBody>
      </p:sp>
      <p:sp>
        <p:nvSpPr>
          <p:cNvPr id="23" name="object 23"/>
          <p:cNvSpPr txBox="1"/>
          <p:nvPr/>
        </p:nvSpPr>
        <p:spPr>
          <a:xfrm>
            <a:off x="9245600" y="1841341"/>
            <a:ext cx="2411095" cy="483234"/>
          </a:xfrm>
          <a:prstGeom prst="rect">
            <a:avLst/>
          </a:prstGeom>
        </p:spPr>
        <p:txBody>
          <a:bodyPr vert="horz" wrap="square" lIns="0" tIns="12700" rIns="0" bIns="0" rtlCol="0">
            <a:spAutoFit/>
          </a:bodyPr>
          <a:lstStyle/>
          <a:p>
            <a:pPr marL="12700" marR="5080">
              <a:lnSpc>
                <a:spcPct val="100000"/>
              </a:lnSpc>
              <a:spcBef>
                <a:spcPts val="100"/>
              </a:spcBef>
            </a:pPr>
            <a:r>
              <a:rPr sz="1000" spc="-55" dirty="0">
                <a:solidFill>
                  <a:srgbClr val="374050"/>
                </a:solidFill>
                <a:latin typeface="Roboto"/>
                <a:cs typeface="Roboto"/>
              </a:rPr>
              <a:t>Lacks</a:t>
            </a:r>
            <a:r>
              <a:rPr sz="1000" dirty="0">
                <a:solidFill>
                  <a:srgbClr val="374050"/>
                </a:solidFill>
                <a:latin typeface="Roboto"/>
                <a:cs typeface="Roboto"/>
              </a:rPr>
              <a:t> </a:t>
            </a:r>
            <a:r>
              <a:rPr sz="1000" spc="-55" dirty="0">
                <a:solidFill>
                  <a:srgbClr val="374050"/>
                </a:solidFill>
                <a:latin typeface="Roboto"/>
                <a:cs typeface="Roboto"/>
              </a:rPr>
              <a:t>features</a:t>
            </a:r>
            <a:r>
              <a:rPr sz="1000" spc="5" dirty="0">
                <a:solidFill>
                  <a:srgbClr val="374050"/>
                </a:solidFill>
                <a:latin typeface="Roboto"/>
                <a:cs typeface="Roboto"/>
              </a:rPr>
              <a:t> </a:t>
            </a:r>
            <a:r>
              <a:rPr sz="1000" spc="-45" dirty="0">
                <a:solidFill>
                  <a:srgbClr val="374050"/>
                </a:solidFill>
                <a:latin typeface="Roboto"/>
                <a:cs typeface="Roboto"/>
              </a:rPr>
              <a:t>for</a:t>
            </a:r>
            <a:r>
              <a:rPr sz="1000" spc="5" dirty="0">
                <a:solidFill>
                  <a:srgbClr val="374050"/>
                </a:solidFill>
                <a:latin typeface="Roboto"/>
                <a:cs typeface="Roboto"/>
              </a:rPr>
              <a:t> </a:t>
            </a:r>
            <a:r>
              <a:rPr sz="1000" spc="-55" dirty="0">
                <a:solidFill>
                  <a:srgbClr val="374050"/>
                </a:solidFill>
                <a:latin typeface="Roboto"/>
                <a:cs typeface="Roboto"/>
              </a:rPr>
              <a:t>administrators</a:t>
            </a:r>
            <a:r>
              <a:rPr sz="1000" dirty="0">
                <a:solidFill>
                  <a:srgbClr val="374050"/>
                </a:solidFill>
                <a:latin typeface="Roboto"/>
                <a:cs typeface="Roboto"/>
              </a:rPr>
              <a:t> </a:t>
            </a:r>
            <a:r>
              <a:rPr sz="1000" spc="-55" dirty="0">
                <a:solidFill>
                  <a:srgbClr val="374050"/>
                </a:solidFill>
                <a:latin typeface="Roboto"/>
                <a:cs typeface="Roboto"/>
              </a:rPr>
              <a:t>to</a:t>
            </a:r>
            <a:r>
              <a:rPr sz="1000" spc="5" dirty="0">
                <a:solidFill>
                  <a:srgbClr val="374050"/>
                </a:solidFill>
                <a:latin typeface="Roboto"/>
                <a:cs typeface="Roboto"/>
              </a:rPr>
              <a:t> </a:t>
            </a:r>
            <a:r>
              <a:rPr sz="1000" spc="-10" dirty="0">
                <a:solidFill>
                  <a:srgbClr val="374050"/>
                </a:solidFill>
                <a:latin typeface="Roboto"/>
                <a:cs typeface="Roboto"/>
              </a:rPr>
              <a:t>manage </a:t>
            </a:r>
            <a:r>
              <a:rPr sz="1000" spc="-55" dirty="0">
                <a:solidFill>
                  <a:srgbClr val="374050"/>
                </a:solidFill>
                <a:latin typeface="Roboto"/>
                <a:cs typeface="Roboto"/>
              </a:rPr>
              <a:t>products,</a:t>
            </a:r>
            <a:r>
              <a:rPr sz="1000" spc="-10" dirty="0">
                <a:solidFill>
                  <a:srgbClr val="374050"/>
                </a:solidFill>
                <a:latin typeface="Roboto"/>
                <a:cs typeface="Roboto"/>
              </a:rPr>
              <a:t> </a:t>
            </a:r>
            <a:r>
              <a:rPr sz="1000" spc="-45" dirty="0">
                <a:solidFill>
                  <a:srgbClr val="374050"/>
                </a:solidFill>
                <a:latin typeface="Roboto"/>
                <a:cs typeface="Roboto"/>
              </a:rPr>
              <a:t>users,</a:t>
            </a:r>
            <a:r>
              <a:rPr sz="1000" spc="-5" dirty="0">
                <a:solidFill>
                  <a:srgbClr val="374050"/>
                </a:solidFill>
                <a:latin typeface="Roboto"/>
                <a:cs typeface="Roboto"/>
              </a:rPr>
              <a:t> </a:t>
            </a:r>
            <a:r>
              <a:rPr sz="1000" spc="-65" dirty="0">
                <a:solidFill>
                  <a:srgbClr val="374050"/>
                </a:solidFill>
                <a:latin typeface="Roboto"/>
                <a:cs typeface="Roboto"/>
              </a:rPr>
              <a:t>and</a:t>
            </a:r>
            <a:r>
              <a:rPr sz="1000" spc="-5" dirty="0">
                <a:solidFill>
                  <a:srgbClr val="374050"/>
                </a:solidFill>
                <a:latin typeface="Roboto"/>
                <a:cs typeface="Roboto"/>
              </a:rPr>
              <a:t> </a:t>
            </a:r>
            <a:r>
              <a:rPr sz="1000" spc="-50" dirty="0">
                <a:solidFill>
                  <a:srgbClr val="374050"/>
                </a:solidFill>
                <a:latin typeface="Roboto"/>
                <a:cs typeface="Roboto"/>
              </a:rPr>
              <a:t>orders</a:t>
            </a:r>
            <a:r>
              <a:rPr sz="1000" spc="-5" dirty="0">
                <a:solidFill>
                  <a:srgbClr val="374050"/>
                </a:solidFill>
                <a:latin typeface="Roboto"/>
                <a:cs typeface="Roboto"/>
              </a:rPr>
              <a:t> </a:t>
            </a:r>
            <a:r>
              <a:rPr sz="1000" spc="-45" dirty="0">
                <a:solidFill>
                  <a:srgbClr val="374050"/>
                </a:solidFill>
                <a:latin typeface="Roboto"/>
                <a:cs typeface="Roboto"/>
              </a:rPr>
              <a:t>directly</a:t>
            </a:r>
            <a:r>
              <a:rPr sz="1000" spc="-5" dirty="0">
                <a:solidFill>
                  <a:srgbClr val="374050"/>
                </a:solidFill>
                <a:latin typeface="Roboto"/>
                <a:cs typeface="Roboto"/>
              </a:rPr>
              <a:t> </a:t>
            </a:r>
            <a:r>
              <a:rPr sz="1000" spc="-55" dirty="0">
                <a:solidFill>
                  <a:srgbClr val="374050"/>
                </a:solidFill>
                <a:latin typeface="Roboto"/>
                <a:cs typeface="Roboto"/>
              </a:rPr>
              <a:t>through</a:t>
            </a:r>
            <a:r>
              <a:rPr sz="1000" spc="-5" dirty="0">
                <a:solidFill>
                  <a:srgbClr val="374050"/>
                </a:solidFill>
                <a:latin typeface="Roboto"/>
                <a:cs typeface="Roboto"/>
              </a:rPr>
              <a:t> </a:t>
            </a:r>
            <a:r>
              <a:rPr sz="1000" spc="-40" dirty="0">
                <a:solidFill>
                  <a:srgbClr val="374050"/>
                </a:solidFill>
                <a:latin typeface="Roboto"/>
                <a:cs typeface="Roboto"/>
              </a:rPr>
              <a:t>the </a:t>
            </a:r>
            <a:r>
              <a:rPr sz="1000" spc="-10" dirty="0">
                <a:solidFill>
                  <a:srgbClr val="374050"/>
                </a:solidFill>
                <a:latin typeface="Roboto"/>
                <a:cs typeface="Roboto"/>
              </a:rPr>
              <a:t>application.</a:t>
            </a:r>
            <a:endParaRPr sz="1000">
              <a:latin typeface="Roboto"/>
              <a:cs typeface="Roboto"/>
            </a:endParaRPr>
          </a:p>
        </p:txBody>
      </p:sp>
      <p:grpSp>
        <p:nvGrpSpPr>
          <p:cNvPr id="24" name="object 24"/>
          <p:cNvGrpSpPr/>
          <p:nvPr/>
        </p:nvGrpSpPr>
        <p:grpSpPr>
          <a:xfrm>
            <a:off x="228599" y="2590799"/>
            <a:ext cx="2819400" cy="1143000"/>
            <a:chOff x="228599" y="2590799"/>
            <a:chExt cx="2819400" cy="1143000"/>
          </a:xfrm>
        </p:grpSpPr>
        <p:pic>
          <p:nvPicPr>
            <p:cNvPr id="25" name="object 25"/>
            <p:cNvPicPr/>
            <p:nvPr/>
          </p:nvPicPr>
          <p:blipFill>
            <a:blip r:embed="rId9" cstate="print"/>
            <a:stretch>
              <a:fillRect/>
            </a:stretch>
          </p:blipFill>
          <p:spPr>
            <a:xfrm>
              <a:off x="228599" y="2590799"/>
              <a:ext cx="2819399" cy="1142999"/>
            </a:xfrm>
            <a:prstGeom prst="rect">
              <a:avLst/>
            </a:prstGeom>
          </p:spPr>
        </p:pic>
        <p:sp>
          <p:nvSpPr>
            <p:cNvPr id="26" name="object 26"/>
            <p:cNvSpPr/>
            <p:nvPr/>
          </p:nvSpPr>
          <p:spPr>
            <a:xfrm>
              <a:off x="342899" y="2705099"/>
              <a:ext cx="304800" cy="381000"/>
            </a:xfrm>
            <a:custGeom>
              <a:avLst/>
              <a:gdLst/>
              <a:ahLst/>
              <a:cxnLst/>
              <a:rect l="l" t="t" r="r" b="b"/>
              <a:pathLst>
                <a:path w="304800" h="381000">
                  <a:moveTo>
                    <a:pt x="152399" y="380999"/>
                  </a:moveTo>
                  <a:lnTo>
                    <a:pt x="108159" y="374438"/>
                  </a:lnTo>
                  <a:lnTo>
                    <a:pt x="67730" y="355315"/>
                  </a:lnTo>
                  <a:lnTo>
                    <a:pt x="34591" y="325282"/>
                  </a:lnTo>
                  <a:lnTo>
                    <a:pt x="11600" y="286920"/>
                  </a:lnTo>
                  <a:lnTo>
                    <a:pt x="732" y="243537"/>
                  </a:lnTo>
                  <a:lnTo>
                    <a:pt x="0" y="228599"/>
                  </a:lnTo>
                  <a:lnTo>
                    <a:pt x="0" y="152399"/>
                  </a:lnTo>
                  <a:lnTo>
                    <a:pt x="6560" y="108159"/>
                  </a:lnTo>
                  <a:lnTo>
                    <a:pt x="25684" y="67730"/>
                  </a:lnTo>
                  <a:lnTo>
                    <a:pt x="55717" y="34591"/>
                  </a:lnTo>
                  <a:lnTo>
                    <a:pt x="94078" y="11600"/>
                  </a:lnTo>
                  <a:lnTo>
                    <a:pt x="137461" y="732"/>
                  </a:lnTo>
                  <a:lnTo>
                    <a:pt x="152399" y="0"/>
                  </a:lnTo>
                  <a:lnTo>
                    <a:pt x="159886" y="183"/>
                  </a:lnTo>
                  <a:lnTo>
                    <a:pt x="203733" y="8904"/>
                  </a:lnTo>
                  <a:lnTo>
                    <a:pt x="243192" y="29995"/>
                  </a:lnTo>
                  <a:lnTo>
                    <a:pt x="274804" y="61607"/>
                  </a:lnTo>
                  <a:lnTo>
                    <a:pt x="295895" y="101065"/>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ECE8FE"/>
            </a:solidFill>
          </p:spPr>
          <p:txBody>
            <a:bodyPr wrap="square" lIns="0" tIns="0" rIns="0" bIns="0" rtlCol="0"/>
            <a:lstStyle/>
            <a:p>
              <a:endParaRPr/>
            </a:p>
          </p:txBody>
        </p:sp>
        <p:pic>
          <p:nvPicPr>
            <p:cNvPr id="27" name="object 27"/>
            <p:cNvPicPr/>
            <p:nvPr/>
          </p:nvPicPr>
          <p:blipFill>
            <a:blip r:embed="rId10" cstate="print"/>
            <a:stretch>
              <a:fillRect/>
            </a:stretch>
          </p:blipFill>
          <p:spPr>
            <a:xfrm>
              <a:off x="418564" y="2819399"/>
              <a:ext cx="153471" cy="133349"/>
            </a:xfrm>
            <a:prstGeom prst="rect">
              <a:avLst/>
            </a:prstGeom>
          </p:spPr>
        </p:pic>
      </p:grpSp>
      <p:sp>
        <p:nvSpPr>
          <p:cNvPr id="28" name="object 28"/>
          <p:cNvSpPr txBox="1"/>
          <p:nvPr/>
        </p:nvSpPr>
        <p:spPr>
          <a:xfrm>
            <a:off x="711199" y="2684779"/>
            <a:ext cx="1014094" cy="229235"/>
          </a:xfrm>
          <a:prstGeom prst="rect">
            <a:avLst/>
          </a:prstGeom>
        </p:spPr>
        <p:txBody>
          <a:bodyPr vert="horz" wrap="square" lIns="0" tIns="17145" rIns="0" bIns="0" rtlCol="0">
            <a:spAutoFit/>
          </a:bodyPr>
          <a:lstStyle/>
          <a:p>
            <a:pPr marL="12700">
              <a:lnSpc>
                <a:spcPct val="100000"/>
              </a:lnSpc>
              <a:spcBef>
                <a:spcPts val="135"/>
              </a:spcBef>
            </a:pPr>
            <a:r>
              <a:rPr sz="1300" b="1" spc="-60" dirty="0">
                <a:solidFill>
                  <a:srgbClr val="5B20B5"/>
                </a:solidFill>
                <a:latin typeface="Roboto"/>
                <a:cs typeface="Roboto"/>
              </a:rPr>
              <a:t>Error</a:t>
            </a:r>
            <a:r>
              <a:rPr sz="1300" b="1" spc="15" dirty="0">
                <a:solidFill>
                  <a:srgbClr val="5B20B5"/>
                </a:solidFill>
                <a:latin typeface="Roboto"/>
                <a:cs typeface="Roboto"/>
              </a:rPr>
              <a:t> </a:t>
            </a:r>
            <a:r>
              <a:rPr sz="1300" b="1" spc="-50" dirty="0">
                <a:solidFill>
                  <a:srgbClr val="5B20B5"/>
                </a:solidFill>
                <a:latin typeface="Roboto"/>
                <a:cs typeface="Roboto"/>
              </a:rPr>
              <a:t>Handling</a:t>
            </a:r>
            <a:endParaRPr sz="1300">
              <a:latin typeface="Roboto"/>
              <a:cs typeface="Roboto"/>
            </a:endParaRPr>
          </a:p>
        </p:txBody>
      </p:sp>
      <p:sp>
        <p:nvSpPr>
          <p:cNvPr id="29" name="object 29"/>
          <p:cNvSpPr txBox="1"/>
          <p:nvPr/>
        </p:nvSpPr>
        <p:spPr>
          <a:xfrm>
            <a:off x="330199" y="3136741"/>
            <a:ext cx="2411095" cy="483234"/>
          </a:xfrm>
          <a:prstGeom prst="rect">
            <a:avLst/>
          </a:prstGeom>
        </p:spPr>
        <p:txBody>
          <a:bodyPr vert="horz" wrap="square" lIns="0" tIns="12700" rIns="0" bIns="0" rtlCol="0">
            <a:spAutoFit/>
          </a:bodyPr>
          <a:lstStyle/>
          <a:p>
            <a:pPr marL="12700" marR="5080">
              <a:lnSpc>
                <a:spcPct val="100000"/>
              </a:lnSpc>
              <a:spcBef>
                <a:spcPts val="100"/>
              </a:spcBef>
            </a:pPr>
            <a:r>
              <a:rPr sz="1000" spc="-50" dirty="0">
                <a:solidFill>
                  <a:srgbClr val="374050"/>
                </a:solidFill>
                <a:latin typeface="Roboto"/>
                <a:cs typeface="Roboto"/>
              </a:rPr>
              <a:t>While</a:t>
            </a:r>
            <a:r>
              <a:rPr sz="1000" spc="-15" dirty="0">
                <a:solidFill>
                  <a:srgbClr val="374050"/>
                </a:solidFill>
                <a:latin typeface="Roboto"/>
                <a:cs typeface="Roboto"/>
              </a:rPr>
              <a:t> </a:t>
            </a:r>
            <a:r>
              <a:rPr sz="1000" spc="-50" dirty="0">
                <a:solidFill>
                  <a:srgbClr val="374050"/>
                </a:solidFill>
                <a:latin typeface="Roboto"/>
                <a:cs typeface="Roboto"/>
              </a:rPr>
              <a:t>basic</a:t>
            </a:r>
            <a:r>
              <a:rPr sz="1000" spc="-10" dirty="0">
                <a:solidFill>
                  <a:srgbClr val="374050"/>
                </a:solidFill>
                <a:latin typeface="Roboto"/>
                <a:cs typeface="Roboto"/>
              </a:rPr>
              <a:t> </a:t>
            </a:r>
            <a:r>
              <a:rPr sz="1000" spc="-40" dirty="0">
                <a:solidFill>
                  <a:srgbClr val="374050"/>
                </a:solidFill>
                <a:latin typeface="Roboto"/>
                <a:cs typeface="Roboto"/>
              </a:rPr>
              <a:t>alerts</a:t>
            </a:r>
            <a:r>
              <a:rPr sz="1000" spc="-10" dirty="0">
                <a:solidFill>
                  <a:srgbClr val="374050"/>
                </a:solidFill>
                <a:latin typeface="Roboto"/>
                <a:cs typeface="Roboto"/>
              </a:rPr>
              <a:t> </a:t>
            </a:r>
            <a:r>
              <a:rPr sz="1000" spc="-55" dirty="0">
                <a:solidFill>
                  <a:srgbClr val="374050"/>
                </a:solidFill>
                <a:latin typeface="Roboto"/>
                <a:cs typeface="Roboto"/>
              </a:rPr>
              <a:t>are</a:t>
            </a:r>
            <a:r>
              <a:rPr sz="1000" spc="-10" dirty="0">
                <a:solidFill>
                  <a:srgbClr val="374050"/>
                </a:solidFill>
                <a:latin typeface="Roboto"/>
                <a:cs typeface="Roboto"/>
              </a:rPr>
              <a:t> </a:t>
            </a:r>
            <a:r>
              <a:rPr sz="1000" spc="-50" dirty="0">
                <a:solidFill>
                  <a:srgbClr val="374050"/>
                </a:solidFill>
                <a:latin typeface="Roboto"/>
                <a:cs typeface="Roboto"/>
              </a:rPr>
              <a:t>present,</a:t>
            </a:r>
            <a:r>
              <a:rPr sz="1000" spc="-10" dirty="0">
                <a:solidFill>
                  <a:srgbClr val="374050"/>
                </a:solidFill>
                <a:latin typeface="Roboto"/>
                <a:cs typeface="Roboto"/>
              </a:rPr>
              <a:t> </a:t>
            </a:r>
            <a:r>
              <a:rPr sz="1000" spc="-20" dirty="0">
                <a:solidFill>
                  <a:srgbClr val="374050"/>
                </a:solidFill>
                <a:latin typeface="Roboto"/>
                <a:cs typeface="Roboto"/>
              </a:rPr>
              <a:t>more </a:t>
            </a:r>
            <a:r>
              <a:rPr sz="1000" spc="-60" dirty="0">
                <a:solidFill>
                  <a:srgbClr val="374050"/>
                </a:solidFill>
                <a:latin typeface="Roboto"/>
                <a:cs typeface="Roboto"/>
              </a:rPr>
              <a:t>comprehensive</a:t>
            </a:r>
            <a:r>
              <a:rPr sz="1000" spc="10" dirty="0">
                <a:solidFill>
                  <a:srgbClr val="374050"/>
                </a:solidFill>
                <a:latin typeface="Roboto"/>
                <a:cs typeface="Roboto"/>
              </a:rPr>
              <a:t> </a:t>
            </a:r>
            <a:r>
              <a:rPr sz="1000" spc="-65" dirty="0">
                <a:solidFill>
                  <a:srgbClr val="374050"/>
                </a:solidFill>
                <a:latin typeface="Roboto"/>
                <a:cs typeface="Roboto"/>
              </a:rPr>
              <a:t>and</a:t>
            </a:r>
            <a:r>
              <a:rPr sz="1000" spc="15" dirty="0">
                <a:solidFill>
                  <a:srgbClr val="374050"/>
                </a:solidFill>
                <a:latin typeface="Roboto"/>
                <a:cs typeface="Roboto"/>
              </a:rPr>
              <a:t> </a:t>
            </a:r>
            <a:r>
              <a:rPr sz="1000" spc="-45" dirty="0">
                <a:solidFill>
                  <a:srgbClr val="374050"/>
                </a:solidFill>
                <a:latin typeface="Roboto"/>
                <a:cs typeface="Roboto"/>
              </a:rPr>
              <a:t>user-friendly</a:t>
            </a:r>
            <a:r>
              <a:rPr sz="1000" spc="15" dirty="0">
                <a:solidFill>
                  <a:srgbClr val="374050"/>
                </a:solidFill>
                <a:latin typeface="Roboto"/>
                <a:cs typeface="Roboto"/>
              </a:rPr>
              <a:t> </a:t>
            </a:r>
            <a:r>
              <a:rPr sz="1000" spc="-50" dirty="0">
                <a:solidFill>
                  <a:srgbClr val="374050"/>
                </a:solidFill>
                <a:latin typeface="Roboto"/>
                <a:cs typeface="Roboto"/>
              </a:rPr>
              <a:t>error</a:t>
            </a:r>
            <a:r>
              <a:rPr sz="1000" spc="15" dirty="0">
                <a:solidFill>
                  <a:srgbClr val="374050"/>
                </a:solidFill>
                <a:latin typeface="Roboto"/>
                <a:cs typeface="Roboto"/>
              </a:rPr>
              <a:t> </a:t>
            </a:r>
            <a:r>
              <a:rPr sz="1000" spc="-50" dirty="0">
                <a:solidFill>
                  <a:srgbClr val="374050"/>
                </a:solidFill>
                <a:latin typeface="Roboto"/>
                <a:cs typeface="Roboto"/>
              </a:rPr>
              <a:t>handling</a:t>
            </a:r>
            <a:r>
              <a:rPr sz="1000" spc="500" dirty="0">
                <a:solidFill>
                  <a:srgbClr val="374050"/>
                </a:solidFill>
                <a:latin typeface="Roboto"/>
                <a:cs typeface="Roboto"/>
              </a:rPr>
              <a:t> </a:t>
            </a:r>
            <a:r>
              <a:rPr sz="1000" spc="-65" dirty="0">
                <a:solidFill>
                  <a:srgbClr val="374050"/>
                </a:solidFill>
                <a:latin typeface="Roboto"/>
                <a:cs typeface="Roboto"/>
              </a:rPr>
              <a:t>and</a:t>
            </a:r>
            <a:r>
              <a:rPr sz="1000" spc="-15" dirty="0">
                <a:solidFill>
                  <a:srgbClr val="374050"/>
                </a:solidFill>
                <a:latin typeface="Roboto"/>
                <a:cs typeface="Roboto"/>
              </a:rPr>
              <a:t> </a:t>
            </a:r>
            <a:r>
              <a:rPr sz="1000" spc="-50" dirty="0">
                <a:solidFill>
                  <a:srgbClr val="374050"/>
                </a:solidFill>
                <a:latin typeface="Roboto"/>
                <a:cs typeface="Roboto"/>
              </a:rPr>
              <a:t>logging</a:t>
            </a:r>
            <a:r>
              <a:rPr sz="1000" spc="-10" dirty="0">
                <a:solidFill>
                  <a:srgbClr val="374050"/>
                </a:solidFill>
                <a:latin typeface="Roboto"/>
                <a:cs typeface="Roboto"/>
              </a:rPr>
              <a:t> </a:t>
            </a:r>
            <a:r>
              <a:rPr sz="1000" spc="-35" dirty="0">
                <a:solidFill>
                  <a:srgbClr val="374050"/>
                </a:solidFill>
                <a:latin typeface="Roboto"/>
                <a:cs typeface="Roboto"/>
              </a:rPr>
              <a:t>is</a:t>
            </a:r>
            <a:r>
              <a:rPr sz="1000" spc="-10" dirty="0">
                <a:solidFill>
                  <a:srgbClr val="374050"/>
                </a:solidFill>
                <a:latin typeface="Roboto"/>
                <a:cs typeface="Roboto"/>
              </a:rPr>
              <a:t> needed.</a:t>
            </a:r>
            <a:endParaRPr sz="1000">
              <a:latin typeface="Roboto"/>
              <a:cs typeface="Roboto"/>
            </a:endParaRPr>
          </a:p>
        </p:txBody>
      </p:sp>
      <p:grpSp>
        <p:nvGrpSpPr>
          <p:cNvPr id="30" name="object 30"/>
          <p:cNvGrpSpPr/>
          <p:nvPr/>
        </p:nvGrpSpPr>
        <p:grpSpPr>
          <a:xfrm>
            <a:off x="3200399" y="2590799"/>
            <a:ext cx="2819400" cy="1143000"/>
            <a:chOff x="3200399" y="2590799"/>
            <a:chExt cx="2819400" cy="1143000"/>
          </a:xfrm>
        </p:grpSpPr>
        <p:pic>
          <p:nvPicPr>
            <p:cNvPr id="31" name="object 31"/>
            <p:cNvPicPr/>
            <p:nvPr/>
          </p:nvPicPr>
          <p:blipFill>
            <a:blip r:embed="rId11" cstate="print"/>
            <a:stretch>
              <a:fillRect/>
            </a:stretch>
          </p:blipFill>
          <p:spPr>
            <a:xfrm>
              <a:off x="3200399" y="2590799"/>
              <a:ext cx="2819399" cy="1142999"/>
            </a:xfrm>
            <a:prstGeom prst="rect">
              <a:avLst/>
            </a:prstGeom>
          </p:spPr>
        </p:pic>
        <p:sp>
          <p:nvSpPr>
            <p:cNvPr id="32" name="object 32"/>
            <p:cNvSpPr/>
            <p:nvPr/>
          </p:nvSpPr>
          <p:spPr>
            <a:xfrm>
              <a:off x="3314699" y="2705099"/>
              <a:ext cx="304800" cy="381000"/>
            </a:xfrm>
            <a:custGeom>
              <a:avLst/>
              <a:gdLst/>
              <a:ahLst/>
              <a:cxnLst/>
              <a:rect l="l" t="t" r="r" b="b"/>
              <a:pathLst>
                <a:path w="304800" h="381000">
                  <a:moveTo>
                    <a:pt x="152399" y="380999"/>
                  </a:moveTo>
                  <a:lnTo>
                    <a:pt x="108159" y="374438"/>
                  </a:lnTo>
                  <a:lnTo>
                    <a:pt x="67730" y="355315"/>
                  </a:lnTo>
                  <a:lnTo>
                    <a:pt x="34591" y="325282"/>
                  </a:lnTo>
                  <a:lnTo>
                    <a:pt x="11600" y="286920"/>
                  </a:lnTo>
                  <a:lnTo>
                    <a:pt x="731" y="243537"/>
                  </a:lnTo>
                  <a:lnTo>
                    <a:pt x="0" y="228599"/>
                  </a:lnTo>
                  <a:lnTo>
                    <a:pt x="0" y="152399"/>
                  </a:lnTo>
                  <a:lnTo>
                    <a:pt x="6560" y="108159"/>
                  </a:lnTo>
                  <a:lnTo>
                    <a:pt x="25683" y="67730"/>
                  </a:lnTo>
                  <a:lnTo>
                    <a:pt x="55716" y="34591"/>
                  </a:lnTo>
                  <a:lnTo>
                    <a:pt x="94078" y="11600"/>
                  </a:lnTo>
                  <a:lnTo>
                    <a:pt x="137461" y="732"/>
                  </a:lnTo>
                  <a:lnTo>
                    <a:pt x="152399" y="0"/>
                  </a:lnTo>
                  <a:lnTo>
                    <a:pt x="159886" y="183"/>
                  </a:lnTo>
                  <a:lnTo>
                    <a:pt x="203733" y="8904"/>
                  </a:lnTo>
                  <a:lnTo>
                    <a:pt x="243191" y="29995"/>
                  </a:lnTo>
                  <a:lnTo>
                    <a:pt x="274803" y="61607"/>
                  </a:lnTo>
                  <a:lnTo>
                    <a:pt x="295894" y="101065"/>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DFE7FF"/>
            </a:solidFill>
          </p:spPr>
          <p:txBody>
            <a:bodyPr wrap="square" lIns="0" tIns="0" rIns="0" bIns="0" rtlCol="0"/>
            <a:lstStyle/>
            <a:p>
              <a:endParaRPr/>
            </a:p>
          </p:txBody>
        </p:sp>
        <p:pic>
          <p:nvPicPr>
            <p:cNvPr id="33" name="object 33"/>
            <p:cNvPicPr/>
            <p:nvPr/>
          </p:nvPicPr>
          <p:blipFill>
            <a:blip r:embed="rId12" cstate="print"/>
            <a:stretch>
              <a:fillRect/>
            </a:stretch>
          </p:blipFill>
          <p:spPr>
            <a:xfrm>
              <a:off x="3390899" y="2808952"/>
              <a:ext cx="153352" cy="153322"/>
            </a:xfrm>
            <a:prstGeom prst="rect">
              <a:avLst/>
            </a:prstGeom>
          </p:spPr>
        </p:pic>
      </p:grpSp>
      <p:sp>
        <p:nvSpPr>
          <p:cNvPr id="34" name="object 34"/>
          <p:cNvSpPr txBox="1"/>
          <p:nvPr/>
        </p:nvSpPr>
        <p:spPr>
          <a:xfrm>
            <a:off x="3683000" y="2684779"/>
            <a:ext cx="1559560" cy="229235"/>
          </a:xfrm>
          <a:prstGeom prst="rect">
            <a:avLst/>
          </a:prstGeom>
        </p:spPr>
        <p:txBody>
          <a:bodyPr vert="horz" wrap="square" lIns="0" tIns="17145" rIns="0" bIns="0" rtlCol="0">
            <a:spAutoFit/>
          </a:bodyPr>
          <a:lstStyle/>
          <a:p>
            <a:pPr marL="12700">
              <a:lnSpc>
                <a:spcPct val="100000"/>
              </a:lnSpc>
              <a:spcBef>
                <a:spcPts val="135"/>
              </a:spcBef>
            </a:pPr>
            <a:r>
              <a:rPr sz="1300" b="1" spc="-80" dirty="0">
                <a:solidFill>
                  <a:srgbClr val="372FA2"/>
                </a:solidFill>
                <a:latin typeface="Roboto"/>
                <a:cs typeface="Roboto"/>
              </a:rPr>
              <a:t>No</a:t>
            </a:r>
            <a:r>
              <a:rPr sz="1300" b="1" spc="-5" dirty="0">
                <a:solidFill>
                  <a:srgbClr val="372FA2"/>
                </a:solidFill>
                <a:latin typeface="Roboto"/>
                <a:cs typeface="Roboto"/>
              </a:rPr>
              <a:t> </a:t>
            </a:r>
            <a:r>
              <a:rPr sz="1300" b="1" spc="-65" dirty="0">
                <a:solidFill>
                  <a:srgbClr val="372FA2"/>
                </a:solidFill>
                <a:latin typeface="Roboto"/>
                <a:cs typeface="Roboto"/>
              </a:rPr>
              <a:t>Automated</a:t>
            </a:r>
            <a:r>
              <a:rPr sz="1300" b="1" spc="-40" dirty="0">
                <a:solidFill>
                  <a:srgbClr val="372FA2"/>
                </a:solidFill>
                <a:latin typeface="Roboto"/>
                <a:cs typeface="Roboto"/>
              </a:rPr>
              <a:t> </a:t>
            </a:r>
            <a:r>
              <a:rPr sz="1300" b="1" spc="-45" dirty="0">
                <a:solidFill>
                  <a:srgbClr val="372FA2"/>
                </a:solidFill>
                <a:latin typeface="Roboto"/>
                <a:cs typeface="Roboto"/>
              </a:rPr>
              <a:t>Testing</a:t>
            </a:r>
            <a:endParaRPr sz="1300">
              <a:latin typeface="Roboto"/>
              <a:cs typeface="Roboto"/>
            </a:endParaRPr>
          </a:p>
        </p:txBody>
      </p:sp>
      <p:sp>
        <p:nvSpPr>
          <p:cNvPr id="35" name="object 35"/>
          <p:cNvSpPr txBox="1"/>
          <p:nvPr/>
        </p:nvSpPr>
        <p:spPr>
          <a:xfrm>
            <a:off x="3302000" y="3136741"/>
            <a:ext cx="2603500" cy="483234"/>
          </a:xfrm>
          <a:prstGeom prst="rect">
            <a:avLst/>
          </a:prstGeom>
        </p:spPr>
        <p:txBody>
          <a:bodyPr vert="horz" wrap="square" lIns="0" tIns="12700" rIns="0" bIns="0" rtlCol="0">
            <a:spAutoFit/>
          </a:bodyPr>
          <a:lstStyle/>
          <a:p>
            <a:pPr marL="12700" marR="5080">
              <a:lnSpc>
                <a:spcPct val="100000"/>
              </a:lnSpc>
              <a:spcBef>
                <a:spcPts val="100"/>
              </a:spcBef>
            </a:pPr>
            <a:r>
              <a:rPr sz="1000" spc="-55" dirty="0">
                <a:solidFill>
                  <a:srgbClr val="374050"/>
                </a:solidFill>
                <a:latin typeface="Roboto"/>
                <a:cs typeface="Roboto"/>
              </a:rPr>
              <a:t>Lack</a:t>
            </a:r>
            <a:r>
              <a:rPr sz="1000" spc="-5" dirty="0">
                <a:solidFill>
                  <a:srgbClr val="374050"/>
                </a:solidFill>
                <a:latin typeface="Roboto"/>
                <a:cs typeface="Roboto"/>
              </a:rPr>
              <a:t> </a:t>
            </a:r>
            <a:r>
              <a:rPr sz="1000" spc="-50" dirty="0">
                <a:solidFill>
                  <a:srgbClr val="374050"/>
                </a:solidFill>
                <a:latin typeface="Roboto"/>
                <a:cs typeface="Roboto"/>
              </a:rPr>
              <a:t>of</a:t>
            </a:r>
            <a:r>
              <a:rPr sz="1000" spc="-5" dirty="0">
                <a:solidFill>
                  <a:srgbClr val="374050"/>
                </a:solidFill>
                <a:latin typeface="Roboto"/>
                <a:cs typeface="Roboto"/>
              </a:rPr>
              <a:t> </a:t>
            </a:r>
            <a:r>
              <a:rPr sz="1000" spc="-45" dirty="0">
                <a:solidFill>
                  <a:srgbClr val="374050"/>
                </a:solidFill>
                <a:latin typeface="Roboto"/>
                <a:cs typeface="Roboto"/>
              </a:rPr>
              <a:t>unit</a:t>
            </a:r>
            <a:r>
              <a:rPr sz="1000" spc="-5" dirty="0">
                <a:solidFill>
                  <a:srgbClr val="374050"/>
                </a:solidFill>
                <a:latin typeface="Roboto"/>
                <a:cs typeface="Roboto"/>
              </a:rPr>
              <a:t> </a:t>
            </a:r>
            <a:r>
              <a:rPr sz="1000" spc="-45" dirty="0">
                <a:solidFill>
                  <a:srgbClr val="374050"/>
                </a:solidFill>
                <a:latin typeface="Roboto"/>
                <a:cs typeface="Roboto"/>
              </a:rPr>
              <a:t>or</a:t>
            </a:r>
            <a:r>
              <a:rPr sz="1000" spc="-5" dirty="0">
                <a:solidFill>
                  <a:srgbClr val="374050"/>
                </a:solidFill>
                <a:latin typeface="Roboto"/>
                <a:cs typeface="Roboto"/>
              </a:rPr>
              <a:t> </a:t>
            </a:r>
            <a:r>
              <a:rPr sz="1000" spc="-50" dirty="0">
                <a:solidFill>
                  <a:srgbClr val="374050"/>
                </a:solidFill>
                <a:latin typeface="Roboto"/>
                <a:cs typeface="Roboto"/>
              </a:rPr>
              <a:t>integration</a:t>
            </a:r>
            <a:r>
              <a:rPr sz="1000" spc="-5" dirty="0">
                <a:solidFill>
                  <a:srgbClr val="374050"/>
                </a:solidFill>
                <a:latin typeface="Roboto"/>
                <a:cs typeface="Roboto"/>
              </a:rPr>
              <a:t> </a:t>
            </a:r>
            <a:r>
              <a:rPr sz="1000" spc="-55" dirty="0">
                <a:solidFill>
                  <a:srgbClr val="374050"/>
                </a:solidFill>
                <a:latin typeface="Roboto"/>
                <a:cs typeface="Roboto"/>
              </a:rPr>
              <a:t>tests</a:t>
            </a:r>
            <a:r>
              <a:rPr sz="1000" spc="-5" dirty="0">
                <a:solidFill>
                  <a:srgbClr val="374050"/>
                </a:solidFill>
                <a:latin typeface="Roboto"/>
                <a:cs typeface="Roboto"/>
              </a:rPr>
              <a:t> </a:t>
            </a:r>
            <a:r>
              <a:rPr sz="1000" spc="-70" dirty="0">
                <a:solidFill>
                  <a:srgbClr val="374050"/>
                </a:solidFill>
                <a:latin typeface="Roboto"/>
                <a:cs typeface="Roboto"/>
              </a:rPr>
              <a:t>makes</a:t>
            </a:r>
            <a:r>
              <a:rPr sz="1000" spc="-5" dirty="0">
                <a:solidFill>
                  <a:srgbClr val="374050"/>
                </a:solidFill>
                <a:latin typeface="Roboto"/>
                <a:cs typeface="Roboto"/>
              </a:rPr>
              <a:t> </a:t>
            </a:r>
            <a:r>
              <a:rPr sz="1000" spc="-20" dirty="0">
                <a:solidFill>
                  <a:srgbClr val="374050"/>
                </a:solidFill>
                <a:latin typeface="Roboto"/>
                <a:cs typeface="Roboto"/>
              </a:rPr>
              <a:t>refactoring </a:t>
            </a:r>
            <a:r>
              <a:rPr sz="1000" spc="-40" dirty="0">
                <a:solidFill>
                  <a:srgbClr val="374050"/>
                </a:solidFill>
                <a:latin typeface="Roboto"/>
                <a:cs typeface="Roboto"/>
              </a:rPr>
              <a:t>risky</a:t>
            </a:r>
            <a:r>
              <a:rPr sz="1000" spc="-10" dirty="0">
                <a:solidFill>
                  <a:srgbClr val="374050"/>
                </a:solidFill>
                <a:latin typeface="Roboto"/>
                <a:cs typeface="Roboto"/>
              </a:rPr>
              <a:t> </a:t>
            </a:r>
            <a:r>
              <a:rPr sz="1000" spc="-65" dirty="0">
                <a:solidFill>
                  <a:srgbClr val="374050"/>
                </a:solidFill>
                <a:latin typeface="Roboto"/>
                <a:cs typeface="Roboto"/>
              </a:rPr>
              <a:t>and</a:t>
            </a:r>
            <a:r>
              <a:rPr sz="1000" spc="-5" dirty="0">
                <a:solidFill>
                  <a:srgbClr val="374050"/>
                </a:solidFill>
                <a:latin typeface="Roboto"/>
                <a:cs typeface="Roboto"/>
              </a:rPr>
              <a:t> </a:t>
            </a:r>
            <a:r>
              <a:rPr sz="1000" spc="-45" dirty="0">
                <a:solidFill>
                  <a:srgbClr val="374050"/>
                </a:solidFill>
                <a:latin typeface="Roboto"/>
                <a:cs typeface="Roboto"/>
              </a:rPr>
              <a:t>quality</a:t>
            </a:r>
            <a:r>
              <a:rPr sz="1000" spc="-10" dirty="0">
                <a:solidFill>
                  <a:srgbClr val="374050"/>
                </a:solidFill>
                <a:latin typeface="Roboto"/>
                <a:cs typeface="Roboto"/>
              </a:rPr>
              <a:t> </a:t>
            </a:r>
            <a:r>
              <a:rPr sz="1000" spc="-60" dirty="0">
                <a:solidFill>
                  <a:srgbClr val="374050"/>
                </a:solidFill>
                <a:latin typeface="Roboto"/>
                <a:cs typeface="Roboto"/>
              </a:rPr>
              <a:t>assurance</a:t>
            </a:r>
            <a:r>
              <a:rPr sz="1000" spc="-5" dirty="0">
                <a:solidFill>
                  <a:srgbClr val="374050"/>
                </a:solidFill>
                <a:latin typeface="Roboto"/>
                <a:cs typeface="Roboto"/>
              </a:rPr>
              <a:t> </a:t>
            </a:r>
            <a:r>
              <a:rPr sz="1000" spc="-60" dirty="0">
                <a:solidFill>
                  <a:srgbClr val="374050"/>
                </a:solidFill>
                <a:latin typeface="Roboto"/>
                <a:cs typeface="Roboto"/>
              </a:rPr>
              <a:t>more</a:t>
            </a:r>
            <a:r>
              <a:rPr sz="1000" spc="-10" dirty="0">
                <a:solidFill>
                  <a:srgbClr val="374050"/>
                </a:solidFill>
                <a:latin typeface="Roboto"/>
                <a:cs typeface="Roboto"/>
              </a:rPr>
              <a:t> </a:t>
            </a:r>
            <a:r>
              <a:rPr sz="1000" spc="-60" dirty="0">
                <a:solidFill>
                  <a:srgbClr val="374050"/>
                </a:solidFill>
                <a:latin typeface="Roboto"/>
                <a:cs typeface="Roboto"/>
              </a:rPr>
              <a:t>manual</a:t>
            </a:r>
            <a:r>
              <a:rPr sz="1000" spc="-5" dirty="0">
                <a:solidFill>
                  <a:srgbClr val="374050"/>
                </a:solidFill>
                <a:latin typeface="Roboto"/>
                <a:cs typeface="Roboto"/>
              </a:rPr>
              <a:t> </a:t>
            </a:r>
            <a:r>
              <a:rPr sz="1000" spc="-65" dirty="0">
                <a:solidFill>
                  <a:srgbClr val="374050"/>
                </a:solidFill>
                <a:latin typeface="Roboto"/>
                <a:cs typeface="Roboto"/>
              </a:rPr>
              <a:t>and</a:t>
            </a:r>
            <a:r>
              <a:rPr sz="1000" spc="-10" dirty="0">
                <a:solidFill>
                  <a:srgbClr val="374050"/>
                </a:solidFill>
                <a:latin typeface="Roboto"/>
                <a:cs typeface="Roboto"/>
              </a:rPr>
              <a:t> </a:t>
            </a:r>
            <a:r>
              <a:rPr sz="1000" spc="-50" dirty="0">
                <a:solidFill>
                  <a:srgbClr val="374050"/>
                </a:solidFill>
                <a:latin typeface="Roboto"/>
                <a:cs typeface="Roboto"/>
              </a:rPr>
              <a:t>time-</a:t>
            </a:r>
            <a:r>
              <a:rPr sz="1000" spc="-10" dirty="0">
                <a:solidFill>
                  <a:srgbClr val="374050"/>
                </a:solidFill>
                <a:latin typeface="Roboto"/>
                <a:cs typeface="Roboto"/>
              </a:rPr>
              <a:t> consuming.</a:t>
            </a:r>
            <a:endParaRPr sz="1000">
              <a:latin typeface="Roboto"/>
              <a:cs typeface="Roboto"/>
            </a:endParaRPr>
          </a:p>
        </p:txBody>
      </p:sp>
      <p:pic>
        <p:nvPicPr>
          <p:cNvPr id="36" name="object 36"/>
          <p:cNvPicPr/>
          <p:nvPr/>
        </p:nvPicPr>
        <p:blipFill>
          <a:blip r:embed="rId13" cstate="print"/>
          <a:stretch>
            <a:fillRect/>
          </a:stretch>
        </p:blipFill>
        <p:spPr>
          <a:xfrm>
            <a:off x="6362700" y="2819399"/>
            <a:ext cx="171449" cy="133349"/>
          </a:xfrm>
          <a:prstGeom prst="rect">
            <a:avLst/>
          </a:prstGeom>
        </p:spPr>
      </p:pic>
      <p:sp>
        <p:nvSpPr>
          <p:cNvPr id="37" name="object 37"/>
          <p:cNvSpPr txBox="1"/>
          <p:nvPr/>
        </p:nvSpPr>
        <p:spPr>
          <a:xfrm>
            <a:off x="6673850" y="2684779"/>
            <a:ext cx="1393825" cy="229235"/>
          </a:xfrm>
          <a:prstGeom prst="rect">
            <a:avLst/>
          </a:prstGeom>
        </p:spPr>
        <p:txBody>
          <a:bodyPr vert="horz" wrap="square" lIns="0" tIns="17145" rIns="0" bIns="0" rtlCol="0">
            <a:spAutoFit/>
          </a:bodyPr>
          <a:lstStyle/>
          <a:p>
            <a:pPr marL="12700">
              <a:lnSpc>
                <a:spcPct val="100000"/>
              </a:lnSpc>
              <a:spcBef>
                <a:spcPts val="135"/>
              </a:spcBef>
            </a:pPr>
            <a:r>
              <a:rPr sz="1300" b="1" spc="-65" dirty="0">
                <a:latin typeface="Roboto"/>
                <a:cs typeface="Roboto"/>
              </a:rPr>
              <a:t>Image</a:t>
            </a:r>
            <a:r>
              <a:rPr sz="1300" b="1" dirty="0">
                <a:latin typeface="Roboto"/>
                <a:cs typeface="Roboto"/>
              </a:rPr>
              <a:t> </a:t>
            </a:r>
            <a:r>
              <a:rPr sz="1300" b="1" spc="-60" dirty="0">
                <a:latin typeface="Roboto"/>
                <a:cs typeface="Roboto"/>
              </a:rPr>
              <a:t>Management</a:t>
            </a:r>
            <a:endParaRPr sz="1300">
              <a:latin typeface="Roboto"/>
              <a:cs typeface="Roboto"/>
            </a:endParaRPr>
          </a:p>
        </p:txBody>
      </p:sp>
      <p:sp>
        <p:nvSpPr>
          <p:cNvPr id="38" name="object 38"/>
          <p:cNvSpPr txBox="1"/>
          <p:nvPr/>
        </p:nvSpPr>
        <p:spPr>
          <a:xfrm>
            <a:off x="6273799" y="3136741"/>
            <a:ext cx="2552700" cy="483234"/>
          </a:xfrm>
          <a:prstGeom prst="rect">
            <a:avLst/>
          </a:prstGeom>
        </p:spPr>
        <p:txBody>
          <a:bodyPr vert="horz" wrap="square" lIns="0" tIns="12700" rIns="0" bIns="0" rtlCol="0">
            <a:spAutoFit/>
          </a:bodyPr>
          <a:lstStyle/>
          <a:p>
            <a:pPr marL="12700" marR="5080">
              <a:lnSpc>
                <a:spcPct val="100000"/>
              </a:lnSpc>
              <a:spcBef>
                <a:spcPts val="100"/>
              </a:spcBef>
            </a:pPr>
            <a:r>
              <a:rPr sz="1000" spc="-55" dirty="0">
                <a:solidFill>
                  <a:srgbClr val="374050"/>
                </a:solidFill>
                <a:latin typeface="Roboto"/>
                <a:cs typeface="Roboto"/>
              </a:rPr>
              <a:t>Product</a:t>
            </a:r>
            <a:r>
              <a:rPr sz="1000" spc="-15" dirty="0">
                <a:solidFill>
                  <a:srgbClr val="374050"/>
                </a:solidFill>
                <a:latin typeface="Roboto"/>
                <a:cs typeface="Roboto"/>
              </a:rPr>
              <a:t> </a:t>
            </a:r>
            <a:r>
              <a:rPr sz="1000" spc="-55" dirty="0">
                <a:solidFill>
                  <a:srgbClr val="374050"/>
                </a:solidFill>
                <a:latin typeface="Roboto"/>
                <a:cs typeface="Roboto"/>
              </a:rPr>
              <a:t>images</a:t>
            </a:r>
            <a:r>
              <a:rPr sz="1000" spc="-10" dirty="0">
                <a:solidFill>
                  <a:srgbClr val="374050"/>
                </a:solidFill>
                <a:latin typeface="Roboto"/>
                <a:cs typeface="Roboto"/>
              </a:rPr>
              <a:t> </a:t>
            </a:r>
            <a:r>
              <a:rPr sz="1000" spc="-40" dirty="0">
                <a:solidFill>
                  <a:srgbClr val="374050"/>
                </a:solidFill>
                <a:latin typeface="Roboto"/>
                <a:cs typeface="Roboto"/>
              </a:rPr>
              <a:t>rely</a:t>
            </a:r>
            <a:r>
              <a:rPr sz="1000" spc="-15" dirty="0">
                <a:solidFill>
                  <a:srgbClr val="374050"/>
                </a:solidFill>
                <a:latin typeface="Roboto"/>
                <a:cs typeface="Roboto"/>
              </a:rPr>
              <a:t> </a:t>
            </a:r>
            <a:r>
              <a:rPr sz="1000" spc="-65" dirty="0">
                <a:solidFill>
                  <a:srgbClr val="374050"/>
                </a:solidFill>
                <a:latin typeface="Roboto"/>
                <a:cs typeface="Roboto"/>
              </a:rPr>
              <a:t>on</a:t>
            </a:r>
            <a:r>
              <a:rPr sz="1000" spc="-10" dirty="0">
                <a:solidFill>
                  <a:srgbClr val="374050"/>
                </a:solidFill>
                <a:latin typeface="Roboto"/>
                <a:cs typeface="Roboto"/>
              </a:rPr>
              <a:t> </a:t>
            </a:r>
            <a:r>
              <a:rPr sz="1000" spc="-50" dirty="0">
                <a:solidFill>
                  <a:srgbClr val="374050"/>
                </a:solidFill>
                <a:latin typeface="Roboto"/>
                <a:cs typeface="Roboto"/>
              </a:rPr>
              <a:t>simple</a:t>
            </a:r>
            <a:r>
              <a:rPr sz="1000" spc="-15" dirty="0">
                <a:solidFill>
                  <a:srgbClr val="374050"/>
                </a:solidFill>
                <a:latin typeface="Roboto"/>
                <a:cs typeface="Roboto"/>
              </a:rPr>
              <a:t> </a:t>
            </a:r>
            <a:r>
              <a:rPr sz="1000" spc="-50" dirty="0">
                <a:solidFill>
                  <a:srgbClr val="374050"/>
                </a:solidFill>
                <a:latin typeface="Roboto"/>
                <a:cs typeface="Roboto"/>
              </a:rPr>
              <a:t>local</a:t>
            </a:r>
            <a:r>
              <a:rPr sz="1000" spc="-10" dirty="0">
                <a:solidFill>
                  <a:srgbClr val="374050"/>
                </a:solidFill>
                <a:latin typeface="Roboto"/>
                <a:cs typeface="Roboto"/>
              </a:rPr>
              <a:t> </a:t>
            </a:r>
            <a:r>
              <a:rPr sz="1000" spc="-50" dirty="0">
                <a:solidFill>
                  <a:srgbClr val="374050"/>
                </a:solidFill>
                <a:latin typeface="Roboto"/>
                <a:cs typeface="Roboto"/>
              </a:rPr>
              <a:t>paths;</a:t>
            </a:r>
            <a:r>
              <a:rPr sz="1000" spc="-15" dirty="0">
                <a:solidFill>
                  <a:srgbClr val="374050"/>
                </a:solidFill>
                <a:latin typeface="Roboto"/>
                <a:cs typeface="Roboto"/>
              </a:rPr>
              <a:t> </a:t>
            </a:r>
            <a:r>
              <a:rPr sz="1000" spc="-55" dirty="0">
                <a:solidFill>
                  <a:srgbClr val="374050"/>
                </a:solidFill>
                <a:latin typeface="Roboto"/>
                <a:cs typeface="Roboto"/>
              </a:rPr>
              <a:t>a</a:t>
            </a:r>
            <a:r>
              <a:rPr sz="1000" spc="-10" dirty="0">
                <a:solidFill>
                  <a:srgbClr val="374050"/>
                </a:solidFill>
                <a:latin typeface="Roboto"/>
                <a:cs typeface="Roboto"/>
              </a:rPr>
              <a:t> </a:t>
            </a:r>
            <a:r>
              <a:rPr sz="1000" spc="-70" dirty="0">
                <a:solidFill>
                  <a:srgbClr val="374050"/>
                </a:solidFill>
                <a:latin typeface="Roboto"/>
                <a:cs typeface="Roboto"/>
              </a:rPr>
              <a:t>more</a:t>
            </a:r>
            <a:r>
              <a:rPr sz="1000" spc="500" dirty="0">
                <a:solidFill>
                  <a:srgbClr val="374050"/>
                </a:solidFill>
                <a:latin typeface="Roboto"/>
                <a:cs typeface="Roboto"/>
              </a:rPr>
              <a:t> </a:t>
            </a:r>
            <a:r>
              <a:rPr sz="1000" spc="-60" dirty="0">
                <a:solidFill>
                  <a:srgbClr val="374050"/>
                </a:solidFill>
                <a:latin typeface="Roboto"/>
                <a:cs typeface="Roboto"/>
              </a:rPr>
              <a:t>robust</a:t>
            </a:r>
            <a:r>
              <a:rPr sz="1000" spc="-10" dirty="0">
                <a:solidFill>
                  <a:srgbClr val="374050"/>
                </a:solidFill>
                <a:latin typeface="Roboto"/>
                <a:cs typeface="Roboto"/>
              </a:rPr>
              <a:t> </a:t>
            </a:r>
            <a:r>
              <a:rPr sz="1000" spc="-55" dirty="0">
                <a:solidFill>
                  <a:srgbClr val="374050"/>
                </a:solidFill>
                <a:latin typeface="Roboto"/>
                <a:cs typeface="Roboto"/>
              </a:rPr>
              <a:t>system</a:t>
            </a:r>
            <a:r>
              <a:rPr sz="1000" spc="-5" dirty="0">
                <a:solidFill>
                  <a:srgbClr val="374050"/>
                </a:solidFill>
                <a:latin typeface="Roboto"/>
                <a:cs typeface="Roboto"/>
              </a:rPr>
              <a:t> </a:t>
            </a:r>
            <a:r>
              <a:rPr sz="1000" spc="-45" dirty="0">
                <a:solidFill>
                  <a:srgbClr val="374050"/>
                </a:solidFill>
                <a:latin typeface="Roboto"/>
                <a:cs typeface="Roboto"/>
              </a:rPr>
              <a:t>for</a:t>
            </a:r>
            <a:r>
              <a:rPr sz="1000" spc="-5" dirty="0">
                <a:solidFill>
                  <a:srgbClr val="374050"/>
                </a:solidFill>
                <a:latin typeface="Roboto"/>
                <a:cs typeface="Roboto"/>
              </a:rPr>
              <a:t> </a:t>
            </a:r>
            <a:r>
              <a:rPr sz="1000" spc="-60" dirty="0">
                <a:solidFill>
                  <a:srgbClr val="374050"/>
                </a:solidFill>
                <a:latin typeface="Roboto"/>
                <a:cs typeface="Roboto"/>
              </a:rPr>
              <a:t>managing</a:t>
            </a:r>
            <a:r>
              <a:rPr sz="1000" spc="-5" dirty="0">
                <a:solidFill>
                  <a:srgbClr val="374050"/>
                </a:solidFill>
                <a:latin typeface="Roboto"/>
                <a:cs typeface="Roboto"/>
              </a:rPr>
              <a:t> </a:t>
            </a:r>
            <a:r>
              <a:rPr sz="1000" spc="-55" dirty="0">
                <a:solidFill>
                  <a:srgbClr val="374050"/>
                </a:solidFill>
                <a:latin typeface="Roboto"/>
                <a:cs typeface="Roboto"/>
              </a:rPr>
              <a:t>product</a:t>
            </a:r>
            <a:r>
              <a:rPr sz="1000" spc="-5" dirty="0">
                <a:solidFill>
                  <a:srgbClr val="374050"/>
                </a:solidFill>
                <a:latin typeface="Roboto"/>
                <a:cs typeface="Roboto"/>
              </a:rPr>
              <a:t> </a:t>
            </a:r>
            <a:r>
              <a:rPr sz="1000" spc="-55" dirty="0">
                <a:solidFill>
                  <a:srgbClr val="374050"/>
                </a:solidFill>
                <a:latin typeface="Roboto"/>
                <a:cs typeface="Roboto"/>
              </a:rPr>
              <a:t>images</a:t>
            </a:r>
            <a:r>
              <a:rPr sz="1000" spc="-5" dirty="0">
                <a:solidFill>
                  <a:srgbClr val="374050"/>
                </a:solidFill>
                <a:latin typeface="Roboto"/>
                <a:cs typeface="Roboto"/>
              </a:rPr>
              <a:t> </a:t>
            </a:r>
            <a:r>
              <a:rPr sz="1000" spc="-25" dirty="0">
                <a:solidFill>
                  <a:srgbClr val="374050"/>
                </a:solidFill>
                <a:latin typeface="Roboto"/>
                <a:cs typeface="Roboto"/>
              </a:rPr>
              <a:t>is </a:t>
            </a:r>
            <a:r>
              <a:rPr sz="1000" spc="-10" dirty="0">
                <a:solidFill>
                  <a:srgbClr val="374050"/>
                </a:solidFill>
                <a:latin typeface="Roboto"/>
                <a:cs typeface="Roboto"/>
              </a:rPr>
              <a:t>needed.</a:t>
            </a:r>
            <a:endParaRPr sz="1000">
              <a:latin typeface="Roboto"/>
              <a:cs typeface="Roboto"/>
            </a:endParaRPr>
          </a:p>
        </p:txBody>
      </p:sp>
      <p:pic>
        <p:nvPicPr>
          <p:cNvPr id="39" name="object 39"/>
          <p:cNvPicPr/>
          <p:nvPr/>
        </p:nvPicPr>
        <p:blipFill>
          <a:blip r:embed="rId14" cstate="print"/>
          <a:stretch>
            <a:fillRect/>
          </a:stretch>
        </p:blipFill>
        <p:spPr>
          <a:xfrm>
            <a:off x="9334499" y="2809874"/>
            <a:ext cx="152399" cy="152399"/>
          </a:xfrm>
          <a:prstGeom prst="rect">
            <a:avLst/>
          </a:prstGeom>
        </p:spPr>
      </p:pic>
      <p:sp>
        <p:nvSpPr>
          <p:cNvPr id="40" name="object 40"/>
          <p:cNvSpPr txBox="1"/>
          <p:nvPr/>
        </p:nvSpPr>
        <p:spPr>
          <a:xfrm>
            <a:off x="9626599" y="2684779"/>
            <a:ext cx="1066165"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Roboto"/>
                <a:cs typeface="Roboto"/>
              </a:rPr>
              <a:t>Data</a:t>
            </a:r>
            <a:r>
              <a:rPr sz="1300" b="1" spc="-25" dirty="0">
                <a:latin typeface="Roboto"/>
                <a:cs typeface="Roboto"/>
              </a:rPr>
              <a:t> </a:t>
            </a:r>
            <a:r>
              <a:rPr sz="1300" b="1" spc="-55" dirty="0">
                <a:latin typeface="Roboto"/>
                <a:cs typeface="Roboto"/>
              </a:rPr>
              <a:t>Validation</a:t>
            </a:r>
            <a:endParaRPr sz="1300">
              <a:latin typeface="Roboto"/>
              <a:cs typeface="Roboto"/>
            </a:endParaRPr>
          </a:p>
        </p:txBody>
      </p:sp>
      <p:sp>
        <p:nvSpPr>
          <p:cNvPr id="41" name="object 41"/>
          <p:cNvSpPr txBox="1"/>
          <p:nvPr/>
        </p:nvSpPr>
        <p:spPr>
          <a:xfrm>
            <a:off x="9245600" y="3136741"/>
            <a:ext cx="2487295" cy="483234"/>
          </a:xfrm>
          <a:prstGeom prst="rect">
            <a:avLst/>
          </a:prstGeom>
        </p:spPr>
        <p:txBody>
          <a:bodyPr vert="horz" wrap="square" lIns="0" tIns="12700" rIns="0" bIns="0" rtlCol="0">
            <a:spAutoFit/>
          </a:bodyPr>
          <a:lstStyle/>
          <a:p>
            <a:pPr marL="12700" marR="5080">
              <a:lnSpc>
                <a:spcPct val="100000"/>
              </a:lnSpc>
              <a:spcBef>
                <a:spcPts val="100"/>
              </a:spcBef>
            </a:pPr>
            <a:r>
              <a:rPr sz="1000" spc="-50" dirty="0">
                <a:solidFill>
                  <a:srgbClr val="374050"/>
                </a:solidFill>
                <a:latin typeface="Roboto"/>
                <a:cs typeface="Roboto"/>
              </a:rPr>
              <a:t>Input</a:t>
            </a:r>
            <a:r>
              <a:rPr sz="1000" spc="5" dirty="0">
                <a:solidFill>
                  <a:srgbClr val="374050"/>
                </a:solidFill>
                <a:latin typeface="Roboto"/>
                <a:cs typeface="Roboto"/>
              </a:rPr>
              <a:t> </a:t>
            </a:r>
            <a:r>
              <a:rPr sz="1000" spc="-50" dirty="0">
                <a:solidFill>
                  <a:srgbClr val="374050"/>
                </a:solidFill>
                <a:latin typeface="Roboto"/>
                <a:cs typeface="Roboto"/>
              </a:rPr>
              <a:t>validation</a:t>
            </a:r>
            <a:r>
              <a:rPr sz="1000" spc="10" dirty="0">
                <a:solidFill>
                  <a:srgbClr val="374050"/>
                </a:solidFill>
                <a:latin typeface="Roboto"/>
                <a:cs typeface="Roboto"/>
              </a:rPr>
              <a:t> </a:t>
            </a:r>
            <a:r>
              <a:rPr sz="1000" spc="-55" dirty="0">
                <a:solidFill>
                  <a:srgbClr val="374050"/>
                </a:solidFill>
                <a:latin typeface="Roboto"/>
                <a:cs typeface="Roboto"/>
              </a:rPr>
              <a:t>(email</a:t>
            </a:r>
            <a:r>
              <a:rPr sz="1000" spc="10" dirty="0">
                <a:solidFill>
                  <a:srgbClr val="374050"/>
                </a:solidFill>
                <a:latin typeface="Roboto"/>
                <a:cs typeface="Roboto"/>
              </a:rPr>
              <a:t> </a:t>
            </a:r>
            <a:r>
              <a:rPr sz="1000" spc="-50" dirty="0">
                <a:solidFill>
                  <a:srgbClr val="374050"/>
                </a:solidFill>
                <a:latin typeface="Roboto"/>
                <a:cs typeface="Roboto"/>
              </a:rPr>
              <a:t>format,</a:t>
            </a:r>
            <a:r>
              <a:rPr sz="1000" spc="10" dirty="0">
                <a:solidFill>
                  <a:srgbClr val="374050"/>
                </a:solidFill>
                <a:latin typeface="Roboto"/>
                <a:cs typeface="Roboto"/>
              </a:rPr>
              <a:t> </a:t>
            </a:r>
            <a:r>
              <a:rPr sz="1000" spc="-65" dirty="0">
                <a:solidFill>
                  <a:srgbClr val="374050"/>
                </a:solidFill>
                <a:latin typeface="Roboto"/>
                <a:cs typeface="Roboto"/>
              </a:rPr>
              <a:t>phone</a:t>
            </a:r>
            <a:r>
              <a:rPr sz="1000" spc="10" dirty="0">
                <a:solidFill>
                  <a:srgbClr val="374050"/>
                </a:solidFill>
                <a:latin typeface="Roboto"/>
                <a:cs typeface="Roboto"/>
              </a:rPr>
              <a:t> </a:t>
            </a:r>
            <a:r>
              <a:rPr sz="1000" spc="-10" dirty="0">
                <a:solidFill>
                  <a:srgbClr val="374050"/>
                </a:solidFill>
                <a:latin typeface="Roboto"/>
                <a:cs typeface="Roboto"/>
              </a:rPr>
              <a:t>number </a:t>
            </a:r>
            <a:r>
              <a:rPr sz="1000" spc="-50" dirty="0">
                <a:solidFill>
                  <a:srgbClr val="374050"/>
                </a:solidFill>
                <a:latin typeface="Roboto"/>
                <a:cs typeface="Roboto"/>
              </a:rPr>
              <a:t>format,</a:t>
            </a:r>
            <a:r>
              <a:rPr sz="1000" spc="-10" dirty="0">
                <a:solidFill>
                  <a:srgbClr val="374050"/>
                </a:solidFill>
                <a:latin typeface="Roboto"/>
                <a:cs typeface="Roboto"/>
              </a:rPr>
              <a:t> </a:t>
            </a:r>
            <a:r>
              <a:rPr sz="1000" spc="-60" dirty="0">
                <a:solidFill>
                  <a:srgbClr val="374050"/>
                </a:solidFill>
                <a:latin typeface="Roboto"/>
                <a:cs typeface="Roboto"/>
              </a:rPr>
              <a:t>password</a:t>
            </a:r>
            <a:r>
              <a:rPr sz="1000" spc="-10" dirty="0">
                <a:solidFill>
                  <a:srgbClr val="374050"/>
                </a:solidFill>
                <a:latin typeface="Roboto"/>
                <a:cs typeface="Roboto"/>
              </a:rPr>
              <a:t> </a:t>
            </a:r>
            <a:r>
              <a:rPr sz="1000" spc="-50" dirty="0">
                <a:solidFill>
                  <a:srgbClr val="374050"/>
                </a:solidFill>
                <a:latin typeface="Roboto"/>
                <a:cs typeface="Roboto"/>
              </a:rPr>
              <a:t>strength)</a:t>
            </a:r>
            <a:r>
              <a:rPr sz="1000" spc="-10" dirty="0">
                <a:solidFill>
                  <a:srgbClr val="374050"/>
                </a:solidFill>
                <a:latin typeface="Roboto"/>
                <a:cs typeface="Roboto"/>
              </a:rPr>
              <a:t> </a:t>
            </a:r>
            <a:r>
              <a:rPr sz="1000" spc="-35" dirty="0">
                <a:solidFill>
                  <a:srgbClr val="374050"/>
                </a:solidFill>
                <a:latin typeface="Roboto"/>
                <a:cs typeface="Roboto"/>
              </a:rPr>
              <a:t>is</a:t>
            </a:r>
            <a:r>
              <a:rPr sz="1000" spc="-10" dirty="0">
                <a:solidFill>
                  <a:srgbClr val="374050"/>
                </a:solidFill>
                <a:latin typeface="Roboto"/>
                <a:cs typeface="Roboto"/>
              </a:rPr>
              <a:t> </a:t>
            </a:r>
            <a:r>
              <a:rPr sz="1000" spc="-50" dirty="0">
                <a:solidFill>
                  <a:srgbClr val="374050"/>
                </a:solidFill>
                <a:latin typeface="Roboto"/>
                <a:cs typeface="Roboto"/>
              </a:rPr>
              <a:t>minimal</a:t>
            </a:r>
            <a:r>
              <a:rPr sz="1000" spc="-10" dirty="0">
                <a:solidFill>
                  <a:srgbClr val="374050"/>
                </a:solidFill>
                <a:latin typeface="Roboto"/>
                <a:cs typeface="Roboto"/>
              </a:rPr>
              <a:t> </a:t>
            </a:r>
            <a:r>
              <a:rPr sz="1000" spc="-65" dirty="0">
                <a:solidFill>
                  <a:srgbClr val="374050"/>
                </a:solidFill>
                <a:latin typeface="Roboto"/>
                <a:cs typeface="Roboto"/>
              </a:rPr>
              <a:t>and</a:t>
            </a:r>
            <a:r>
              <a:rPr sz="1000" spc="-10" dirty="0">
                <a:solidFill>
                  <a:srgbClr val="374050"/>
                </a:solidFill>
                <a:latin typeface="Roboto"/>
                <a:cs typeface="Roboto"/>
              </a:rPr>
              <a:t> </a:t>
            </a:r>
            <a:r>
              <a:rPr sz="1000" spc="-55" dirty="0">
                <a:solidFill>
                  <a:srgbClr val="374050"/>
                </a:solidFill>
                <a:latin typeface="Roboto"/>
                <a:cs typeface="Roboto"/>
              </a:rPr>
              <a:t>could</a:t>
            </a:r>
            <a:r>
              <a:rPr sz="1000" spc="500" dirty="0">
                <a:solidFill>
                  <a:srgbClr val="374050"/>
                </a:solidFill>
                <a:latin typeface="Roboto"/>
                <a:cs typeface="Roboto"/>
              </a:rPr>
              <a:t> </a:t>
            </a:r>
            <a:r>
              <a:rPr sz="1000" spc="-60" dirty="0">
                <a:solidFill>
                  <a:srgbClr val="374050"/>
                </a:solidFill>
                <a:latin typeface="Roboto"/>
                <a:cs typeface="Roboto"/>
              </a:rPr>
              <a:t>be</a:t>
            </a:r>
            <a:r>
              <a:rPr sz="1000" spc="-15" dirty="0">
                <a:solidFill>
                  <a:srgbClr val="374050"/>
                </a:solidFill>
                <a:latin typeface="Roboto"/>
                <a:cs typeface="Roboto"/>
              </a:rPr>
              <a:t> </a:t>
            </a:r>
            <a:r>
              <a:rPr sz="1000" spc="-10" dirty="0">
                <a:solidFill>
                  <a:srgbClr val="374050"/>
                </a:solidFill>
                <a:latin typeface="Roboto"/>
                <a:cs typeface="Roboto"/>
              </a:rPr>
              <a:t>improved.</a:t>
            </a:r>
            <a:endParaRPr sz="1000">
              <a:latin typeface="Roboto"/>
              <a:cs typeface="Roboto"/>
            </a:endParaRPr>
          </a:p>
        </p:txBody>
      </p:sp>
      <p:sp>
        <p:nvSpPr>
          <p:cNvPr id="42" name="object 42"/>
          <p:cNvSpPr txBox="1"/>
          <p:nvPr/>
        </p:nvSpPr>
        <p:spPr>
          <a:xfrm>
            <a:off x="637381" y="4071463"/>
            <a:ext cx="1557655" cy="245110"/>
          </a:xfrm>
          <a:prstGeom prst="rect">
            <a:avLst/>
          </a:prstGeom>
        </p:spPr>
        <p:txBody>
          <a:bodyPr vert="horz" wrap="square" lIns="0" tIns="11430" rIns="0" bIns="0" rtlCol="0">
            <a:spAutoFit/>
          </a:bodyPr>
          <a:lstStyle/>
          <a:p>
            <a:pPr marL="12700">
              <a:lnSpc>
                <a:spcPct val="100000"/>
              </a:lnSpc>
              <a:spcBef>
                <a:spcPts val="90"/>
              </a:spcBef>
            </a:pPr>
            <a:r>
              <a:rPr sz="1450" b="1" spc="-60" dirty="0">
                <a:solidFill>
                  <a:srgbClr val="1F2937"/>
                </a:solidFill>
                <a:latin typeface="Roboto"/>
                <a:cs typeface="Roboto"/>
              </a:rPr>
              <a:t>Impact</a:t>
            </a:r>
            <a:r>
              <a:rPr sz="1450" b="1" spc="5" dirty="0">
                <a:solidFill>
                  <a:srgbClr val="1F2937"/>
                </a:solidFill>
                <a:latin typeface="Roboto"/>
                <a:cs typeface="Roboto"/>
              </a:rPr>
              <a:t> </a:t>
            </a:r>
            <a:r>
              <a:rPr sz="1450" b="1" spc="-55" dirty="0">
                <a:solidFill>
                  <a:srgbClr val="1F2937"/>
                </a:solidFill>
                <a:latin typeface="Roboto"/>
                <a:cs typeface="Roboto"/>
              </a:rPr>
              <a:t>Assessment</a:t>
            </a:r>
            <a:endParaRPr sz="1450">
              <a:latin typeface="Roboto"/>
              <a:cs typeface="Roboto"/>
            </a:endParaRPr>
          </a:p>
        </p:txBody>
      </p:sp>
      <p:grpSp>
        <p:nvGrpSpPr>
          <p:cNvPr id="43" name="object 43"/>
          <p:cNvGrpSpPr/>
          <p:nvPr/>
        </p:nvGrpSpPr>
        <p:grpSpPr>
          <a:xfrm>
            <a:off x="380999" y="4457700"/>
            <a:ext cx="5638800" cy="723900"/>
            <a:chOff x="380999" y="4457700"/>
            <a:chExt cx="5638800" cy="723900"/>
          </a:xfrm>
        </p:grpSpPr>
        <p:sp>
          <p:nvSpPr>
            <p:cNvPr id="44" name="object 44"/>
            <p:cNvSpPr/>
            <p:nvPr/>
          </p:nvSpPr>
          <p:spPr>
            <a:xfrm>
              <a:off x="380999" y="4457700"/>
              <a:ext cx="5638800" cy="723900"/>
            </a:xfrm>
            <a:custGeom>
              <a:avLst/>
              <a:gdLst/>
              <a:ahLst/>
              <a:cxnLst/>
              <a:rect l="l" t="t" r="r" b="b"/>
              <a:pathLst>
                <a:path w="5638800" h="723900">
                  <a:moveTo>
                    <a:pt x="5567602" y="723899"/>
                  </a:moveTo>
                  <a:lnTo>
                    <a:pt x="71196" y="723899"/>
                  </a:lnTo>
                  <a:lnTo>
                    <a:pt x="66241" y="723410"/>
                  </a:lnTo>
                  <a:lnTo>
                    <a:pt x="29705" y="708277"/>
                  </a:lnTo>
                  <a:lnTo>
                    <a:pt x="3885" y="672237"/>
                  </a:lnTo>
                  <a:lnTo>
                    <a:pt x="0" y="652702"/>
                  </a:lnTo>
                  <a:lnTo>
                    <a:pt x="0" y="647699"/>
                  </a:lnTo>
                  <a:lnTo>
                    <a:pt x="0" y="71196"/>
                  </a:lnTo>
                  <a:lnTo>
                    <a:pt x="15621" y="29704"/>
                  </a:lnTo>
                  <a:lnTo>
                    <a:pt x="51661" y="3884"/>
                  </a:lnTo>
                  <a:lnTo>
                    <a:pt x="71196" y="0"/>
                  </a:lnTo>
                  <a:lnTo>
                    <a:pt x="5567602" y="0"/>
                  </a:lnTo>
                  <a:lnTo>
                    <a:pt x="5609093" y="15621"/>
                  </a:lnTo>
                  <a:lnTo>
                    <a:pt x="5634913" y="51661"/>
                  </a:lnTo>
                  <a:lnTo>
                    <a:pt x="5638799" y="71196"/>
                  </a:lnTo>
                  <a:lnTo>
                    <a:pt x="5638799" y="652702"/>
                  </a:lnTo>
                  <a:lnTo>
                    <a:pt x="5623176" y="694193"/>
                  </a:lnTo>
                  <a:lnTo>
                    <a:pt x="5587136" y="720012"/>
                  </a:lnTo>
                  <a:lnTo>
                    <a:pt x="5572557" y="723410"/>
                  </a:lnTo>
                  <a:lnTo>
                    <a:pt x="5567602" y="723899"/>
                  </a:lnTo>
                  <a:close/>
                </a:path>
              </a:pathLst>
            </a:custGeom>
            <a:solidFill>
              <a:srgbClr val="FFFFFF"/>
            </a:solidFill>
          </p:spPr>
          <p:txBody>
            <a:bodyPr wrap="square" lIns="0" tIns="0" rIns="0" bIns="0" rtlCol="0"/>
            <a:lstStyle/>
            <a:p>
              <a:endParaRPr/>
            </a:p>
          </p:txBody>
        </p:sp>
        <p:sp>
          <p:nvSpPr>
            <p:cNvPr id="45" name="object 45"/>
            <p:cNvSpPr/>
            <p:nvPr/>
          </p:nvSpPr>
          <p:spPr>
            <a:xfrm>
              <a:off x="495299" y="4838699"/>
              <a:ext cx="752475" cy="228600"/>
            </a:xfrm>
            <a:custGeom>
              <a:avLst/>
              <a:gdLst/>
              <a:ahLst/>
              <a:cxnLst/>
              <a:rect l="l" t="t" r="r" b="b"/>
              <a:pathLst>
                <a:path w="752475" h="228600">
                  <a:moveTo>
                    <a:pt x="645679" y="228599"/>
                  </a:moveTo>
                  <a:lnTo>
                    <a:pt x="106794" y="228599"/>
                  </a:lnTo>
                  <a:lnTo>
                    <a:pt x="99361" y="227867"/>
                  </a:lnTo>
                  <a:lnTo>
                    <a:pt x="57038" y="213505"/>
                  </a:lnTo>
                  <a:lnTo>
                    <a:pt x="23432" y="184041"/>
                  </a:lnTo>
                  <a:lnTo>
                    <a:pt x="3660" y="143959"/>
                  </a:lnTo>
                  <a:lnTo>
                    <a:pt x="0" y="121804"/>
                  </a:lnTo>
                  <a:lnTo>
                    <a:pt x="0" y="114299"/>
                  </a:lnTo>
                  <a:lnTo>
                    <a:pt x="0" y="106794"/>
                  </a:lnTo>
                  <a:lnTo>
                    <a:pt x="11572" y="63624"/>
                  </a:lnTo>
                  <a:lnTo>
                    <a:pt x="38784" y="28170"/>
                  </a:lnTo>
                  <a:lnTo>
                    <a:pt x="77493" y="5828"/>
                  </a:lnTo>
                  <a:lnTo>
                    <a:pt x="106794" y="0"/>
                  </a:lnTo>
                  <a:lnTo>
                    <a:pt x="645679" y="0"/>
                  </a:lnTo>
                  <a:lnTo>
                    <a:pt x="688849" y="11571"/>
                  </a:lnTo>
                  <a:lnTo>
                    <a:pt x="724304" y="38783"/>
                  </a:lnTo>
                  <a:lnTo>
                    <a:pt x="746646" y="77492"/>
                  </a:lnTo>
                  <a:lnTo>
                    <a:pt x="752474" y="106794"/>
                  </a:lnTo>
                  <a:lnTo>
                    <a:pt x="752474" y="121804"/>
                  </a:lnTo>
                  <a:lnTo>
                    <a:pt x="740902" y="164973"/>
                  </a:lnTo>
                  <a:lnTo>
                    <a:pt x="713690" y="200429"/>
                  </a:lnTo>
                  <a:lnTo>
                    <a:pt x="674981" y="222771"/>
                  </a:lnTo>
                  <a:lnTo>
                    <a:pt x="653112" y="227867"/>
                  </a:lnTo>
                  <a:lnTo>
                    <a:pt x="645679" y="228599"/>
                  </a:lnTo>
                  <a:close/>
                </a:path>
              </a:pathLst>
            </a:custGeom>
            <a:solidFill>
              <a:srgbClr val="FEF1F1"/>
            </a:solidFill>
          </p:spPr>
          <p:txBody>
            <a:bodyPr wrap="square" lIns="0" tIns="0" rIns="0" bIns="0" rtlCol="0"/>
            <a:lstStyle/>
            <a:p>
              <a:endParaRPr/>
            </a:p>
          </p:txBody>
        </p:sp>
        <p:pic>
          <p:nvPicPr>
            <p:cNvPr id="46" name="object 46"/>
            <p:cNvPicPr/>
            <p:nvPr/>
          </p:nvPicPr>
          <p:blipFill>
            <a:blip r:embed="rId15" cstate="print"/>
            <a:stretch>
              <a:fillRect/>
            </a:stretch>
          </p:blipFill>
          <p:spPr>
            <a:xfrm>
              <a:off x="609599" y="4914899"/>
              <a:ext cx="76200" cy="76199"/>
            </a:xfrm>
            <a:prstGeom prst="rect">
              <a:avLst/>
            </a:prstGeom>
          </p:spPr>
        </p:pic>
        <p:sp>
          <p:nvSpPr>
            <p:cNvPr id="47" name="object 47"/>
            <p:cNvSpPr/>
            <p:nvPr/>
          </p:nvSpPr>
          <p:spPr>
            <a:xfrm>
              <a:off x="1323974" y="4838699"/>
              <a:ext cx="1000125" cy="228600"/>
            </a:xfrm>
            <a:custGeom>
              <a:avLst/>
              <a:gdLst/>
              <a:ahLst/>
              <a:cxnLst/>
              <a:rect l="l" t="t" r="r" b="b"/>
              <a:pathLst>
                <a:path w="1000125" h="228600">
                  <a:moveTo>
                    <a:pt x="893329" y="228599"/>
                  </a:moveTo>
                  <a:lnTo>
                    <a:pt x="106794" y="228599"/>
                  </a:lnTo>
                  <a:lnTo>
                    <a:pt x="99361" y="227867"/>
                  </a:lnTo>
                  <a:lnTo>
                    <a:pt x="57038" y="213505"/>
                  </a:lnTo>
                  <a:lnTo>
                    <a:pt x="23432" y="184041"/>
                  </a:lnTo>
                  <a:lnTo>
                    <a:pt x="3660" y="143959"/>
                  </a:lnTo>
                  <a:lnTo>
                    <a:pt x="0" y="121804"/>
                  </a:lnTo>
                  <a:lnTo>
                    <a:pt x="0" y="114299"/>
                  </a:lnTo>
                  <a:lnTo>
                    <a:pt x="0" y="106794"/>
                  </a:lnTo>
                  <a:lnTo>
                    <a:pt x="11572" y="63624"/>
                  </a:lnTo>
                  <a:lnTo>
                    <a:pt x="38784" y="28170"/>
                  </a:lnTo>
                  <a:lnTo>
                    <a:pt x="77492" y="5828"/>
                  </a:lnTo>
                  <a:lnTo>
                    <a:pt x="106794" y="0"/>
                  </a:lnTo>
                  <a:lnTo>
                    <a:pt x="893329" y="0"/>
                  </a:lnTo>
                  <a:lnTo>
                    <a:pt x="936499" y="11571"/>
                  </a:lnTo>
                  <a:lnTo>
                    <a:pt x="971953" y="38783"/>
                  </a:lnTo>
                  <a:lnTo>
                    <a:pt x="994296" y="77492"/>
                  </a:lnTo>
                  <a:lnTo>
                    <a:pt x="1000124" y="106794"/>
                  </a:lnTo>
                  <a:lnTo>
                    <a:pt x="1000124" y="121804"/>
                  </a:lnTo>
                  <a:lnTo>
                    <a:pt x="988552" y="164973"/>
                  </a:lnTo>
                  <a:lnTo>
                    <a:pt x="961340" y="200429"/>
                  </a:lnTo>
                  <a:lnTo>
                    <a:pt x="922631" y="222771"/>
                  </a:lnTo>
                  <a:lnTo>
                    <a:pt x="900762" y="227867"/>
                  </a:lnTo>
                  <a:lnTo>
                    <a:pt x="893329" y="228599"/>
                  </a:lnTo>
                  <a:close/>
                </a:path>
              </a:pathLst>
            </a:custGeom>
            <a:solidFill>
              <a:srgbClr val="FEF1F1"/>
            </a:solidFill>
          </p:spPr>
          <p:txBody>
            <a:bodyPr wrap="square" lIns="0" tIns="0" rIns="0" bIns="0" rtlCol="0"/>
            <a:lstStyle/>
            <a:p>
              <a:endParaRPr/>
            </a:p>
          </p:txBody>
        </p:sp>
        <p:pic>
          <p:nvPicPr>
            <p:cNvPr id="48" name="object 48"/>
            <p:cNvPicPr/>
            <p:nvPr/>
          </p:nvPicPr>
          <p:blipFill>
            <a:blip r:embed="rId15" cstate="print"/>
            <a:stretch>
              <a:fillRect/>
            </a:stretch>
          </p:blipFill>
          <p:spPr>
            <a:xfrm>
              <a:off x="1438274" y="4914899"/>
              <a:ext cx="76200" cy="76199"/>
            </a:xfrm>
            <a:prstGeom prst="rect">
              <a:avLst/>
            </a:prstGeom>
          </p:spPr>
        </p:pic>
      </p:grpSp>
      <p:sp>
        <p:nvSpPr>
          <p:cNvPr id="49" name="object 49"/>
          <p:cNvSpPr txBox="1"/>
          <p:nvPr/>
        </p:nvSpPr>
        <p:spPr>
          <a:xfrm>
            <a:off x="482600" y="4553772"/>
            <a:ext cx="1743710" cy="475615"/>
          </a:xfrm>
          <a:prstGeom prst="rect">
            <a:avLst/>
          </a:prstGeom>
        </p:spPr>
        <p:txBody>
          <a:bodyPr vert="horz" wrap="square" lIns="0" tIns="14604" rIns="0" bIns="0" rtlCol="0">
            <a:spAutoFit/>
          </a:bodyPr>
          <a:lstStyle/>
          <a:p>
            <a:pPr marL="12700">
              <a:lnSpc>
                <a:spcPct val="100000"/>
              </a:lnSpc>
              <a:spcBef>
                <a:spcPts val="114"/>
              </a:spcBef>
            </a:pPr>
            <a:r>
              <a:rPr sz="1150" b="1" spc="-45" dirty="0">
                <a:solidFill>
                  <a:srgbClr val="374050"/>
                </a:solidFill>
                <a:latin typeface="Roboto"/>
                <a:cs typeface="Roboto"/>
              </a:rPr>
              <a:t>Critical</a:t>
            </a:r>
            <a:r>
              <a:rPr sz="1150" b="1" dirty="0">
                <a:solidFill>
                  <a:srgbClr val="374050"/>
                </a:solidFill>
                <a:latin typeface="Roboto"/>
                <a:cs typeface="Roboto"/>
              </a:rPr>
              <a:t> </a:t>
            </a:r>
            <a:r>
              <a:rPr sz="1150" b="1" spc="-10" dirty="0">
                <a:solidFill>
                  <a:srgbClr val="374050"/>
                </a:solidFill>
                <a:latin typeface="Roboto"/>
                <a:cs typeface="Roboto"/>
              </a:rPr>
              <a:t>Limitations</a:t>
            </a:r>
            <a:endParaRPr sz="1150">
              <a:latin typeface="Roboto"/>
              <a:cs typeface="Roboto"/>
            </a:endParaRPr>
          </a:p>
          <a:p>
            <a:pPr marL="240665">
              <a:lnSpc>
                <a:spcPct val="100000"/>
              </a:lnSpc>
              <a:spcBef>
                <a:spcPts val="944"/>
              </a:spcBef>
              <a:tabLst>
                <a:tab pos="1069340" algn="l"/>
              </a:tabLst>
            </a:pPr>
            <a:r>
              <a:rPr sz="1000" spc="-10" dirty="0">
                <a:latin typeface="Roboto"/>
                <a:cs typeface="Roboto"/>
              </a:rPr>
              <a:t>Security</a:t>
            </a:r>
            <a:r>
              <a:rPr sz="1000" dirty="0">
                <a:latin typeface="Roboto"/>
                <a:cs typeface="Roboto"/>
              </a:rPr>
              <a:t>	</a:t>
            </a:r>
            <a:r>
              <a:rPr sz="1000" spc="-55" dirty="0">
                <a:latin typeface="Roboto"/>
                <a:cs typeface="Roboto"/>
              </a:rPr>
              <a:t>Performance</a:t>
            </a:r>
            <a:endParaRPr sz="1000">
              <a:latin typeface="Roboto"/>
              <a:cs typeface="Roboto"/>
            </a:endParaRPr>
          </a:p>
        </p:txBody>
      </p:sp>
      <p:sp>
        <p:nvSpPr>
          <p:cNvPr id="50" name="object 50"/>
          <p:cNvSpPr/>
          <p:nvPr/>
        </p:nvSpPr>
        <p:spPr>
          <a:xfrm>
            <a:off x="6172199" y="4457700"/>
            <a:ext cx="5638800" cy="723900"/>
          </a:xfrm>
          <a:custGeom>
            <a:avLst/>
            <a:gdLst/>
            <a:ahLst/>
            <a:cxnLst/>
            <a:rect l="l" t="t" r="r" b="b"/>
            <a:pathLst>
              <a:path w="5638800" h="723900">
                <a:moveTo>
                  <a:pt x="5567602" y="723899"/>
                </a:moveTo>
                <a:lnTo>
                  <a:pt x="71196" y="723899"/>
                </a:lnTo>
                <a:lnTo>
                  <a:pt x="66241" y="723410"/>
                </a:lnTo>
                <a:lnTo>
                  <a:pt x="29705" y="708277"/>
                </a:lnTo>
                <a:lnTo>
                  <a:pt x="3885" y="672237"/>
                </a:lnTo>
                <a:lnTo>
                  <a:pt x="0" y="652702"/>
                </a:lnTo>
                <a:lnTo>
                  <a:pt x="0" y="647699"/>
                </a:lnTo>
                <a:lnTo>
                  <a:pt x="0" y="71196"/>
                </a:lnTo>
                <a:lnTo>
                  <a:pt x="15621" y="29704"/>
                </a:lnTo>
                <a:lnTo>
                  <a:pt x="51661" y="3884"/>
                </a:lnTo>
                <a:lnTo>
                  <a:pt x="71196" y="0"/>
                </a:lnTo>
                <a:lnTo>
                  <a:pt x="5567602" y="0"/>
                </a:lnTo>
                <a:lnTo>
                  <a:pt x="5609094" y="15621"/>
                </a:lnTo>
                <a:lnTo>
                  <a:pt x="5634913" y="51661"/>
                </a:lnTo>
                <a:lnTo>
                  <a:pt x="5638799" y="71196"/>
                </a:lnTo>
                <a:lnTo>
                  <a:pt x="5638799" y="652702"/>
                </a:lnTo>
                <a:lnTo>
                  <a:pt x="5623177" y="694193"/>
                </a:lnTo>
                <a:lnTo>
                  <a:pt x="5587137" y="720012"/>
                </a:lnTo>
                <a:lnTo>
                  <a:pt x="5572558" y="723410"/>
                </a:lnTo>
                <a:lnTo>
                  <a:pt x="5567602" y="723899"/>
                </a:lnTo>
                <a:close/>
              </a:path>
            </a:pathLst>
          </a:custGeom>
          <a:solidFill>
            <a:srgbClr val="FFFFFF"/>
          </a:solidFill>
        </p:spPr>
        <p:txBody>
          <a:bodyPr wrap="square" lIns="0" tIns="0" rIns="0" bIns="0" rtlCol="0"/>
          <a:lstStyle/>
          <a:p>
            <a:endParaRPr/>
          </a:p>
        </p:txBody>
      </p:sp>
      <p:sp>
        <p:nvSpPr>
          <p:cNvPr id="51" name="object 51"/>
          <p:cNvSpPr txBox="1"/>
          <p:nvPr/>
        </p:nvSpPr>
        <p:spPr>
          <a:xfrm>
            <a:off x="6273799" y="4553772"/>
            <a:ext cx="963930" cy="203835"/>
          </a:xfrm>
          <a:prstGeom prst="rect">
            <a:avLst/>
          </a:prstGeom>
        </p:spPr>
        <p:txBody>
          <a:bodyPr vert="horz" wrap="square" lIns="0" tIns="14604" rIns="0" bIns="0" rtlCol="0">
            <a:spAutoFit/>
          </a:bodyPr>
          <a:lstStyle/>
          <a:p>
            <a:pPr marL="12700">
              <a:lnSpc>
                <a:spcPct val="100000"/>
              </a:lnSpc>
              <a:spcBef>
                <a:spcPts val="114"/>
              </a:spcBef>
            </a:pPr>
            <a:r>
              <a:rPr sz="1150" b="1" spc="-65" dirty="0">
                <a:solidFill>
                  <a:srgbClr val="374050"/>
                </a:solidFill>
                <a:latin typeface="Roboto"/>
                <a:cs typeface="Roboto"/>
              </a:rPr>
              <a:t>Medium</a:t>
            </a:r>
            <a:r>
              <a:rPr sz="1150" b="1" spc="-25" dirty="0">
                <a:solidFill>
                  <a:srgbClr val="374050"/>
                </a:solidFill>
                <a:latin typeface="Roboto"/>
                <a:cs typeface="Roboto"/>
              </a:rPr>
              <a:t> </a:t>
            </a:r>
            <a:r>
              <a:rPr sz="1150" b="1" spc="-50" dirty="0">
                <a:solidFill>
                  <a:srgbClr val="374050"/>
                </a:solidFill>
                <a:latin typeface="Roboto"/>
                <a:cs typeface="Roboto"/>
              </a:rPr>
              <a:t>Impact</a:t>
            </a:r>
            <a:endParaRPr sz="1150">
              <a:latin typeface="Roboto"/>
              <a:cs typeface="Roboto"/>
            </a:endParaRPr>
          </a:p>
        </p:txBody>
      </p:sp>
      <p:sp>
        <p:nvSpPr>
          <p:cNvPr id="52" name="object 52"/>
          <p:cNvSpPr txBox="1"/>
          <p:nvPr/>
        </p:nvSpPr>
        <p:spPr>
          <a:xfrm>
            <a:off x="6502399" y="4851241"/>
            <a:ext cx="573405" cy="178435"/>
          </a:xfrm>
          <a:prstGeom prst="rect">
            <a:avLst/>
          </a:prstGeom>
        </p:spPr>
        <p:txBody>
          <a:bodyPr vert="horz" wrap="square" lIns="0" tIns="12700" rIns="0" bIns="0" rtlCol="0">
            <a:spAutoFit/>
          </a:bodyPr>
          <a:lstStyle/>
          <a:p>
            <a:pPr marL="12700">
              <a:lnSpc>
                <a:spcPct val="100000"/>
              </a:lnSpc>
              <a:spcBef>
                <a:spcPts val="100"/>
              </a:spcBef>
            </a:pPr>
            <a:r>
              <a:rPr sz="1000" spc="-65" dirty="0">
                <a:latin typeface="Roboto"/>
                <a:cs typeface="Roboto"/>
              </a:rPr>
              <a:t>No</a:t>
            </a:r>
            <a:r>
              <a:rPr sz="1000" spc="-45" dirty="0">
                <a:latin typeface="Roboto"/>
                <a:cs typeface="Roboto"/>
              </a:rPr>
              <a:t> </a:t>
            </a:r>
            <a:r>
              <a:rPr sz="1000" spc="-50" dirty="0">
                <a:latin typeface="Roboto"/>
                <a:cs typeface="Roboto"/>
              </a:rPr>
              <a:t>Testing</a:t>
            </a:r>
            <a:endParaRPr sz="1000">
              <a:latin typeface="Roboto"/>
              <a:cs typeface="Roboto"/>
            </a:endParaRPr>
          </a:p>
        </p:txBody>
      </p:sp>
      <p:sp>
        <p:nvSpPr>
          <p:cNvPr id="53" name="object 53"/>
          <p:cNvSpPr txBox="1"/>
          <p:nvPr/>
        </p:nvSpPr>
        <p:spPr>
          <a:xfrm>
            <a:off x="7469187" y="4851241"/>
            <a:ext cx="753745" cy="178435"/>
          </a:xfrm>
          <a:prstGeom prst="rect">
            <a:avLst/>
          </a:prstGeom>
        </p:spPr>
        <p:txBody>
          <a:bodyPr vert="horz" wrap="square" lIns="0" tIns="12700" rIns="0" bIns="0" rtlCol="0">
            <a:spAutoFit/>
          </a:bodyPr>
          <a:lstStyle/>
          <a:p>
            <a:pPr marL="12700">
              <a:lnSpc>
                <a:spcPct val="100000"/>
              </a:lnSpc>
              <a:spcBef>
                <a:spcPts val="100"/>
              </a:spcBef>
            </a:pPr>
            <a:r>
              <a:rPr sz="1000" spc="-45" dirty="0">
                <a:latin typeface="Roboto"/>
                <a:cs typeface="Roboto"/>
              </a:rPr>
              <a:t>Error</a:t>
            </a:r>
            <a:r>
              <a:rPr sz="1000" spc="-25" dirty="0">
                <a:latin typeface="Roboto"/>
                <a:cs typeface="Roboto"/>
              </a:rPr>
              <a:t> </a:t>
            </a:r>
            <a:r>
              <a:rPr sz="1000" spc="-50" dirty="0">
                <a:latin typeface="Roboto"/>
                <a:cs typeface="Roboto"/>
              </a:rPr>
              <a:t>Handling</a:t>
            </a:r>
            <a:endParaRPr sz="1000">
              <a:latin typeface="Roboto"/>
              <a:cs typeface="Roboto"/>
            </a:endParaRPr>
          </a:p>
        </p:txBody>
      </p:sp>
      <p:sp>
        <p:nvSpPr>
          <p:cNvPr id="54" name="object 54"/>
          <p:cNvSpPr txBox="1"/>
          <p:nvPr/>
        </p:nvSpPr>
        <p:spPr>
          <a:xfrm>
            <a:off x="482600" y="5297106"/>
            <a:ext cx="9396730" cy="532765"/>
          </a:xfrm>
          <a:prstGeom prst="rect">
            <a:avLst/>
          </a:prstGeom>
        </p:spPr>
        <p:txBody>
          <a:bodyPr vert="horz" wrap="square" lIns="0" tIns="109855" rIns="0" bIns="0" rtlCol="0">
            <a:spAutoFit/>
          </a:bodyPr>
          <a:lstStyle/>
          <a:p>
            <a:pPr marL="12700">
              <a:lnSpc>
                <a:spcPct val="100000"/>
              </a:lnSpc>
              <a:spcBef>
                <a:spcPts val="865"/>
              </a:spcBef>
            </a:pPr>
            <a:r>
              <a:rPr sz="1150" b="1" spc="-60" dirty="0">
                <a:solidFill>
                  <a:srgbClr val="374050"/>
                </a:solidFill>
                <a:latin typeface="Roboto"/>
                <a:cs typeface="Roboto"/>
              </a:rPr>
              <a:t>Risk</a:t>
            </a:r>
            <a:r>
              <a:rPr sz="1150" b="1" dirty="0">
                <a:solidFill>
                  <a:srgbClr val="374050"/>
                </a:solidFill>
                <a:latin typeface="Roboto"/>
                <a:cs typeface="Roboto"/>
              </a:rPr>
              <a:t> </a:t>
            </a:r>
            <a:r>
              <a:rPr sz="1150" b="1" spc="-10" dirty="0">
                <a:solidFill>
                  <a:srgbClr val="374050"/>
                </a:solidFill>
                <a:latin typeface="Roboto"/>
                <a:cs typeface="Roboto"/>
              </a:rPr>
              <a:t>Analysis</a:t>
            </a:r>
            <a:endParaRPr sz="1150">
              <a:latin typeface="Roboto"/>
              <a:cs typeface="Roboto"/>
            </a:endParaRPr>
          </a:p>
          <a:p>
            <a:pPr marL="12700">
              <a:lnSpc>
                <a:spcPct val="100000"/>
              </a:lnSpc>
              <a:spcBef>
                <a:spcPts val="645"/>
              </a:spcBef>
            </a:pPr>
            <a:r>
              <a:rPr sz="1000" spc="-65" dirty="0">
                <a:solidFill>
                  <a:srgbClr val="4A5462"/>
                </a:solidFill>
                <a:latin typeface="Roboto"/>
                <a:cs typeface="Roboto"/>
              </a:rPr>
              <a:t>These</a:t>
            </a:r>
            <a:r>
              <a:rPr sz="1000" dirty="0">
                <a:solidFill>
                  <a:srgbClr val="4A5462"/>
                </a:solidFill>
                <a:latin typeface="Roboto"/>
                <a:cs typeface="Roboto"/>
              </a:rPr>
              <a:t> </a:t>
            </a:r>
            <a:r>
              <a:rPr sz="1000" spc="-45" dirty="0">
                <a:solidFill>
                  <a:srgbClr val="4A5462"/>
                </a:solidFill>
                <a:latin typeface="Roboto"/>
                <a:cs typeface="Roboto"/>
              </a:rPr>
              <a:t>limitations</a:t>
            </a:r>
            <a:r>
              <a:rPr sz="1000" spc="5" dirty="0">
                <a:solidFill>
                  <a:srgbClr val="4A5462"/>
                </a:solidFill>
                <a:latin typeface="Roboto"/>
                <a:cs typeface="Roboto"/>
              </a:rPr>
              <a:t> </a:t>
            </a:r>
            <a:r>
              <a:rPr sz="1000" spc="-55" dirty="0">
                <a:solidFill>
                  <a:srgbClr val="4A5462"/>
                </a:solidFill>
                <a:latin typeface="Roboto"/>
                <a:cs typeface="Roboto"/>
              </a:rPr>
              <a:t>are</a:t>
            </a:r>
            <a:r>
              <a:rPr sz="1000" dirty="0">
                <a:solidFill>
                  <a:srgbClr val="4A5462"/>
                </a:solidFill>
                <a:latin typeface="Roboto"/>
                <a:cs typeface="Roboto"/>
              </a:rPr>
              <a:t> </a:t>
            </a:r>
            <a:r>
              <a:rPr sz="1000" spc="-45" dirty="0">
                <a:solidFill>
                  <a:srgbClr val="4A5462"/>
                </a:solidFill>
                <a:latin typeface="Roboto"/>
                <a:cs typeface="Roboto"/>
              </a:rPr>
              <a:t>typical</a:t>
            </a:r>
            <a:r>
              <a:rPr sz="1000" spc="5" dirty="0">
                <a:solidFill>
                  <a:srgbClr val="4A5462"/>
                </a:solidFill>
                <a:latin typeface="Roboto"/>
                <a:cs typeface="Roboto"/>
              </a:rPr>
              <a:t> </a:t>
            </a:r>
            <a:r>
              <a:rPr sz="1000" spc="-45" dirty="0">
                <a:solidFill>
                  <a:srgbClr val="4A5462"/>
                </a:solidFill>
                <a:latin typeface="Roboto"/>
                <a:cs typeface="Roboto"/>
              </a:rPr>
              <a:t>for</a:t>
            </a:r>
            <a:r>
              <a:rPr sz="1000" dirty="0">
                <a:solidFill>
                  <a:srgbClr val="4A5462"/>
                </a:solidFill>
                <a:latin typeface="Roboto"/>
                <a:cs typeface="Roboto"/>
              </a:rPr>
              <a:t> </a:t>
            </a:r>
            <a:r>
              <a:rPr sz="1000" spc="-65" dirty="0">
                <a:solidFill>
                  <a:srgbClr val="4A5462"/>
                </a:solidFill>
                <a:latin typeface="Roboto"/>
                <a:cs typeface="Roboto"/>
              </a:rPr>
              <a:t>an</a:t>
            </a:r>
            <a:r>
              <a:rPr sz="1000" spc="5" dirty="0">
                <a:solidFill>
                  <a:srgbClr val="4A5462"/>
                </a:solidFill>
                <a:latin typeface="Roboto"/>
                <a:cs typeface="Roboto"/>
              </a:rPr>
              <a:t> </a:t>
            </a:r>
            <a:r>
              <a:rPr sz="1000" spc="-60" dirty="0">
                <a:solidFill>
                  <a:srgbClr val="4A5462"/>
                </a:solidFill>
                <a:latin typeface="Roboto"/>
                <a:cs typeface="Roboto"/>
              </a:rPr>
              <a:t>academic</a:t>
            </a:r>
            <a:r>
              <a:rPr sz="1000" spc="5" dirty="0">
                <a:solidFill>
                  <a:srgbClr val="4A5462"/>
                </a:solidFill>
                <a:latin typeface="Roboto"/>
                <a:cs typeface="Roboto"/>
              </a:rPr>
              <a:t> </a:t>
            </a:r>
            <a:r>
              <a:rPr sz="1000" spc="-50" dirty="0">
                <a:solidFill>
                  <a:srgbClr val="4A5462"/>
                </a:solidFill>
                <a:latin typeface="Roboto"/>
                <a:cs typeface="Roboto"/>
              </a:rPr>
              <a:t>project</a:t>
            </a:r>
            <a:r>
              <a:rPr sz="1000" dirty="0">
                <a:solidFill>
                  <a:srgbClr val="4A5462"/>
                </a:solidFill>
                <a:latin typeface="Roboto"/>
                <a:cs typeface="Roboto"/>
              </a:rPr>
              <a:t> </a:t>
            </a:r>
            <a:r>
              <a:rPr sz="1000" spc="-50" dirty="0">
                <a:solidFill>
                  <a:srgbClr val="4A5462"/>
                </a:solidFill>
                <a:latin typeface="Roboto"/>
                <a:cs typeface="Roboto"/>
              </a:rPr>
              <a:t>at</a:t>
            </a:r>
            <a:r>
              <a:rPr sz="1000" spc="5" dirty="0">
                <a:solidFill>
                  <a:srgbClr val="4A5462"/>
                </a:solidFill>
                <a:latin typeface="Roboto"/>
                <a:cs typeface="Roboto"/>
              </a:rPr>
              <a:t> </a:t>
            </a:r>
            <a:r>
              <a:rPr sz="1000" spc="-50" dirty="0">
                <a:solidFill>
                  <a:srgbClr val="4A5462"/>
                </a:solidFill>
                <a:latin typeface="Roboto"/>
                <a:cs typeface="Roboto"/>
              </a:rPr>
              <a:t>this</a:t>
            </a:r>
            <a:r>
              <a:rPr sz="1000" dirty="0">
                <a:solidFill>
                  <a:srgbClr val="4A5462"/>
                </a:solidFill>
                <a:latin typeface="Roboto"/>
                <a:cs typeface="Roboto"/>
              </a:rPr>
              <a:t> </a:t>
            </a:r>
            <a:r>
              <a:rPr sz="1000" spc="-60" dirty="0">
                <a:solidFill>
                  <a:srgbClr val="4A5462"/>
                </a:solidFill>
                <a:latin typeface="Roboto"/>
                <a:cs typeface="Roboto"/>
              </a:rPr>
              <a:t>stage</a:t>
            </a:r>
            <a:r>
              <a:rPr sz="1000" spc="5" dirty="0">
                <a:solidFill>
                  <a:srgbClr val="4A5462"/>
                </a:solidFill>
                <a:latin typeface="Roboto"/>
                <a:cs typeface="Roboto"/>
              </a:rPr>
              <a:t> </a:t>
            </a:r>
            <a:r>
              <a:rPr sz="1000" spc="-65" dirty="0">
                <a:solidFill>
                  <a:srgbClr val="4A5462"/>
                </a:solidFill>
                <a:latin typeface="Roboto"/>
                <a:cs typeface="Roboto"/>
              </a:rPr>
              <a:t>and</a:t>
            </a:r>
            <a:r>
              <a:rPr sz="1000" spc="5" dirty="0">
                <a:solidFill>
                  <a:srgbClr val="4A5462"/>
                </a:solidFill>
                <a:latin typeface="Roboto"/>
                <a:cs typeface="Roboto"/>
              </a:rPr>
              <a:t> </a:t>
            </a:r>
            <a:r>
              <a:rPr sz="1000" spc="-60" dirty="0">
                <a:solidFill>
                  <a:srgbClr val="4A5462"/>
                </a:solidFill>
                <a:latin typeface="Roboto"/>
                <a:cs typeface="Roboto"/>
              </a:rPr>
              <a:t>provide</a:t>
            </a:r>
            <a:r>
              <a:rPr sz="1000" dirty="0">
                <a:solidFill>
                  <a:srgbClr val="4A5462"/>
                </a:solidFill>
                <a:latin typeface="Roboto"/>
                <a:cs typeface="Roboto"/>
              </a:rPr>
              <a:t> </a:t>
            </a:r>
            <a:r>
              <a:rPr sz="1000" spc="-45" dirty="0">
                <a:solidFill>
                  <a:srgbClr val="4A5462"/>
                </a:solidFill>
                <a:latin typeface="Roboto"/>
                <a:cs typeface="Roboto"/>
              </a:rPr>
              <a:t>clear</a:t>
            </a:r>
            <a:r>
              <a:rPr sz="1000" spc="5" dirty="0">
                <a:solidFill>
                  <a:srgbClr val="4A5462"/>
                </a:solidFill>
                <a:latin typeface="Roboto"/>
                <a:cs typeface="Roboto"/>
              </a:rPr>
              <a:t> </a:t>
            </a:r>
            <a:r>
              <a:rPr sz="1000" spc="-60" dirty="0">
                <a:solidFill>
                  <a:srgbClr val="4A5462"/>
                </a:solidFill>
                <a:latin typeface="Roboto"/>
                <a:cs typeface="Roboto"/>
              </a:rPr>
              <a:t>paths</a:t>
            </a:r>
            <a:r>
              <a:rPr sz="1000" dirty="0">
                <a:solidFill>
                  <a:srgbClr val="4A5462"/>
                </a:solidFill>
                <a:latin typeface="Roboto"/>
                <a:cs typeface="Roboto"/>
              </a:rPr>
              <a:t> </a:t>
            </a:r>
            <a:r>
              <a:rPr sz="1000" spc="-45" dirty="0">
                <a:solidFill>
                  <a:srgbClr val="4A5462"/>
                </a:solidFill>
                <a:latin typeface="Roboto"/>
                <a:cs typeface="Roboto"/>
              </a:rPr>
              <a:t>for</a:t>
            </a:r>
            <a:r>
              <a:rPr sz="1000" spc="5" dirty="0">
                <a:solidFill>
                  <a:srgbClr val="4A5462"/>
                </a:solidFill>
                <a:latin typeface="Roboto"/>
                <a:cs typeface="Roboto"/>
              </a:rPr>
              <a:t> </a:t>
            </a:r>
            <a:r>
              <a:rPr sz="1000" spc="-50" dirty="0">
                <a:solidFill>
                  <a:srgbClr val="4A5462"/>
                </a:solidFill>
                <a:latin typeface="Roboto"/>
                <a:cs typeface="Roboto"/>
              </a:rPr>
              <a:t>future</a:t>
            </a:r>
            <a:r>
              <a:rPr sz="1000" spc="5" dirty="0">
                <a:solidFill>
                  <a:srgbClr val="4A5462"/>
                </a:solidFill>
                <a:latin typeface="Roboto"/>
                <a:cs typeface="Roboto"/>
              </a:rPr>
              <a:t> </a:t>
            </a:r>
            <a:r>
              <a:rPr sz="1000" spc="-60" dirty="0">
                <a:solidFill>
                  <a:srgbClr val="4A5462"/>
                </a:solidFill>
                <a:latin typeface="Roboto"/>
                <a:cs typeface="Roboto"/>
              </a:rPr>
              <a:t>development.</a:t>
            </a:r>
            <a:r>
              <a:rPr sz="1000" dirty="0">
                <a:solidFill>
                  <a:srgbClr val="4A5462"/>
                </a:solidFill>
                <a:latin typeface="Roboto"/>
                <a:cs typeface="Roboto"/>
              </a:rPr>
              <a:t> </a:t>
            </a:r>
            <a:r>
              <a:rPr sz="1000" spc="-50" dirty="0">
                <a:solidFill>
                  <a:srgbClr val="4A5462"/>
                </a:solidFill>
                <a:latin typeface="Roboto"/>
                <a:cs typeface="Roboto"/>
              </a:rPr>
              <a:t>Security</a:t>
            </a:r>
            <a:r>
              <a:rPr sz="1000" spc="5"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55" dirty="0">
                <a:solidFill>
                  <a:srgbClr val="4A5462"/>
                </a:solidFill>
                <a:latin typeface="Roboto"/>
                <a:cs typeface="Roboto"/>
              </a:rPr>
              <a:t>performance</a:t>
            </a:r>
            <a:r>
              <a:rPr sz="1000" spc="5" dirty="0">
                <a:solidFill>
                  <a:srgbClr val="4A5462"/>
                </a:solidFill>
                <a:latin typeface="Roboto"/>
                <a:cs typeface="Roboto"/>
              </a:rPr>
              <a:t> </a:t>
            </a:r>
            <a:r>
              <a:rPr sz="1000" spc="-55" dirty="0">
                <a:solidFill>
                  <a:srgbClr val="4A5462"/>
                </a:solidFill>
                <a:latin typeface="Roboto"/>
                <a:cs typeface="Roboto"/>
              </a:rPr>
              <a:t>should</a:t>
            </a:r>
            <a:r>
              <a:rPr sz="1000" dirty="0">
                <a:solidFill>
                  <a:srgbClr val="4A5462"/>
                </a:solidFill>
                <a:latin typeface="Roboto"/>
                <a:cs typeface="Roboto"/>
              </a:rPr>
              <a:t> </a:t>
            </a:r>
            <a:r>
              <a:rPr sz="1000" spc="-60" dirty="0">
                <a:solidFill>
                  <a:srgbClr val="4A5462"/>
                </a:solidFill>
                <a:latin typeface="Roboto"/>
                <a:cs typeface="Roboto"/>
              </a:rPr>
              <a:t>be</a:t>
            </a:r>
            <a:r>
              <a:rPr sz="1000" spc="5" dirty="0">
                <a:solidFill>
                  <a:srgbClr val="4A5462"/>
                </a:solidFill>
                <a:latin typeface="Roboto"/>
                <a:cs typeface="Roboto"/>
              </a:rPr>
              <a:t> </a:t>
            </a:r>
            <a:r>
              <a:rPr sz="1000" spc="-45" dirty="0">
                <a:solidFill>
                  <a:srgbClr val="4A5462"/>
                </a:solidFill>
                <a:latin typeface="Roboto"/>
                <a:cs typeface="Roboto"/>
              </a:rPr>
              <a:t>prioritized</a:t>
            </a:r>
            <a:r>
              <a:rPr sz="1000" spc="5" dirty="0">
                <a:solidFill>
                  <a:srgbClr val="4A5462"/>
                </a:solidFill>
                <a:latin typeface="Roboto"/>
                <a:cs typeface="Roboto"/>
              </a:rPr>
              <a:t> </a:t>
            </a:r>
            <a:r>
              <a:rPr sz="1000" spc="-40" dirty="0">
                <a:solidFill>
                  <a:srgbClr val="4A5462"/>
                </a:solidFill>
                <a:latin typeface="Roboto"/>
                <a:cs typeface="Roboto"/>
              </a:rPr>
              <a:t>in</a:t>
            </a:r>
            <a:r>
              <a:rPr sz="1000" dirty="0">
                <a:solidFill>
                  <a:srgbClr val="4A5462"/>
                </a:solidFill>
                <a:latin typeface="Roboto"/>
                <a:cs typeface="Roboto"/>
              </a:rPr>
              <a:t> </a:t>
            </a:r>
            <a:r>
              <a:rPr sz="1000" spc="-60" dirty="0">
                <a:solidFill>
                  <a:srgbClr val="4A5462"/>
                </a:solidFill>
                <a:latin typeface="Roboto"/>
                <a:cs typeface="Roboto"/>
              </a:rPr>
              <a:t>subsequent</a:t>
            </a:r>
            <a:r>
              <a:rPr sz="1000" spc="5" dirty="0">
                <a:solidFill>
                  <a:srgbClr val="4A5462"/>
                </a:solidFill>
                <a:latin typeface="Roboto"/>
                <a:cs typeface="Roboto"/>
              </a:rPr>
              <a:t> </a:t>
            </a:r>
            <a:r>
              <a:rPr sz="1000" spc="-10" dirty="0">
                <a:solidFill>
                  <a:srgbClr val="4A5462"/>
                </a:solidFill>
                <a:latin typeface="Roboto"/>
                <a:cs typeface="Roboto"/>
              </a:rPr>
              <a:t>versions.</a:t>
            </a:r>
            <a:endParaRPr sz="1000">
              <a:latin typeface="Roboto"/>
              <a:cs typeface="Roboto"/>
            </a:endParaRPr>
          </a:p>
        </p:txBody>
      </p:sp>
      <p:sp>
        <p:nvSpPr>
          <p:cNvPr id="58" name="object 58"/>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r>
              <a:rPr spc="-75" dirty="0"/>
              <a:t>Made</a:t>
            </a:r>
            <a:r>
              <a:rPr spc="5" dirty="0"/>
              <a:t> </a:t>
            </a:r>
            <a:r>
              <a:rPr spc="-55" dirty="0"/>
              <a:t>with</a:t>
            </a:r>
            <a:r>
              <a:rPr spc="5" dirty="0"/>
              <a:t> </a:t>
            </a:r>
            <a:r>
              <a:rPr spc="-50" dirty="0"/>
              <a:t>Genspark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pic>
        <p:nvPicPr>
          <p:cNvPr id="3" name="object 3"/>
          <p:cNvPicPr/>
          <p:nvPr/>
        </p:nvPicPr>
        <p:blipFill>
          <a:blip r:embed="rId2" cstate="print"/>
          <a:stretch>
            <a:fillRect/>
          </a:stretch>
        </p:blipFill>
        <p:spPr>
          <a:xfrm>
            <a:off x="228599" y="1295399"/>
            <a:ext cx="11734799" cy="952499"/>
          </a:xfrm>
          <a:prstGeom prst="rect">
            <a:avLst/>
          </a:prstGeom>
        </p:spPr>
      </p:pic>
      <p:sp>
        <p:nvSpPr>
          <p:cNvPr id="4" name="object 4"/>
          <p:cNvSpPr txBox="1"/>
          <p:nvPr/>
        </p:nvSpPr>
        <p:spPr>
          <a:xfrm>
            <a:off x="215900" y="698103"/>
            <a:ext cx="1462405" cy="407034"/>
          </a:xfrm>
          <a:prstGeom prst="rect">
            <a:avLst/>
          </a:prstGeom>
        </p:spPr>
        <p:txBody>
          <a:bodyPr vert="horz" wrap="square" lIns="0" tIns="12700" rIns="0" bIns="0" rtlCol="0">
            <a:spAutoFit/>
          </a:bodyPr>
          <a:lstStyle/>
          <a:p>
            <a:pPr marL="12700">
              <a:lnSpc>
                <a:spcPct val="100000"/>
              </a:lnSpc>
              <a:spcBef>
                <a:spcPts val="100"/>
              </a:spcBef>
            </a:pPr>
            <a:r>
              <a:rPr sz="2500" b="1" spc="-130" dirty="0">
                <a:solidFill>
                  <a:srgbClr val="1C4ED8"/>
                </a:solidFill>
                <a:latin typeface="Roboto"/>
                <a:cs typeface="Roboto"/>
              </a:rPr>
              <a:t>Conclusion</a:t>
            </a:r>
            <a:endParaRPr sz="2500">
              <a:latin typeface="Roboto"/>
              <a:cs typeface="Roboto"/>
            </a:endParaRPr>
          </a:p>
        </p:txBody>
      </p:sp>
      <p:pic>
        <p:nvPicPr>
          <p:cNvPr id="5" name="object 5"/>
          <p:cNvPicPr/>
          <p:nvPr/>
        </p:nvPicPr>
        <p:blipFill>
          <a:blip r:embed="rId3" cstate="print"/>
          <a:stretch>
            <a:fillRect/>
          </a:stretch>
        </p:blipFill>
        <p:spPr>
          <a:xfrm>
            <a:off x="228600" y="2514599"/>
            <a:ext cx="214312" cy="190499"/>
          </a:xfrm>
          <a:prstGeom prst="rect">
            <a:avLst/>
          </a:prstGeom>
        </p:spPr>
      </p:pic>
      <p:sp>
        <p:nvSpPr>
          <p:cNvPr id="6" name="object 6"/>
          <p:cNvSpPr txBox="1"/>
          <p:nvPr/>
        </p:nvSpPr>
        <p:spPr>
          <a:xfrm>
            <a:off x="368299" y="1398095"/>
            <a:ext cx="11302365" cy="1334135"/>
          </a:xfrm>
          <a:prstGeom prst="rect">
            <a:avLst/>
          </a:prstGeom>
        </p:spPr>
        <p:txBody>
          <a:bodyPr vert="horz" wrap="square" lIns="0" tIns="12065" rIns="0" bIns="0" rtlCol="0">
            <a:spAutoFit/>
          </a:bodyPr>
          <a:lstStyle/>
          <a:p>
            <a:pPr marL="12700" marR="5080">
              <a:lnSpc>
                <a:spcPct val="125000"/>
              </a:lnSpc>
              <a:spcBef>
                <a:spcPts val="95"/>
              </a:spcBef>
            </a:pPr>
            <a:r>
              <a:rPr sz="1150" b="1" spc="-60" dirty="0">
                <a:solidFill>
                  <a:srgbClr val="2562EB"/>
                </a:solidFill>
                <a:latin typeface="Roboto"/>
                <a:cs typeface="Roboto"/>
              </a:rPr>
              <a:t>OnlineShop2025</a:t>
            </a:r>
            <a:r>
              <a:rPr sz="1150" b="1" dirty="0">
                <a:solidFill>
                  <a:srgbClr val="2562EB"/>
                </a:solidFill>
                <a:latin typeface="Roboto"/>
                <a:cs typeface="Roboto"/>
              </a:rPr>
              <a:t> </a:t>
            </a:r>
            <a:r>
              <a:rPr sz="1150" spc="-50" dirty="0">
                <a:solidFill>
                  <a:srgbClr val="374050"/>
                </a:solidFill>
                <a:latin typeface="Roboto"/>
                <a:cs typeface="Roboto"/>
              </a:rPr>
              <a:t>successfully</a:t>
            </a:r>
            <a:r>
              <a:rPr sz="1150" spc="5" dirty="0">
                <a:solidFill>
                  <a:srgbClr val="374050"/>
                </a:solidFill>
                <a:latin typeface="Roboto"/>
                <a:cs typeface="Roboto"/>
              </a:rPr>
              <a:t> </a:t>
            </a:r>
            <a:r>
              <a:rPr sz="1150" spc="-60" dirty="0">
                <a:solidFill>
                  <a:srgbClr val="374050"/>
                </a:solidFill>
                <a:latin typeface="Roboto"/>
                <a:cs typeface="Roboto"/>
              </a:rPr>
              <a:t>demonstrates</a:t>
            </a:r>
            <a:r>
              <a:rPr sz="1150" spc="10" dirty="0">
                <a:solidFill>
                  <a:srgbClr val="374050"/>
                </a:solidFill>
                <a:latin typeface="Roboto"/>
                <a:cs typeface="Roboto"/>
              </a:rPr>
              <a:t> </a:t>
            </a:r>
            <a:r>
              <a:rPr sz="1150" spc="-50" dirty="0">
                <a:solidFill>
                  <a:srgbClr val="374050"/>
                </a:solidFill>
                <a:latin typeface="Roboto"/>
                <a:cs typeface="Roboto"/>
              </a:rPr>
              <a:t>the</a:t>
            </a:r>
            <a:r>
              <a:rPr sz="1150" spc="5" dirty="0">
                <a:solidFill>
                  <a:srgbClr val="374050"/>
                </a:solidFill>
                <a:latin typeface="Roboto"/>
                <a:cs typeface="Roboto"/>
              </a:rPr>
              <a:t> </a:t>
            </a:r>
            <a:r>
              <a:rPr sz="1150" spc="-60" dirty="0">
                <a:solidFill>
                  <a:srgbClr val="374050"/>
                </a:solidFill>
                <a:latin typeface="Roboto"/>
                <a:cs typeface="Roboto"/>
              </a:rPr>
              <a:t>development</a:t>
            </a:r>
            <a:r>
              <a:rPr sz="1150" spc="5" dirty="0">
                <a:solidFill>
                  <a:srgbClr val="374050"/>
                </a:solidFill>
                <a:latin typeface="Roboto"/>
                <a:cs typeface="Roboto"/>
              </a:rPr>
              <a:t> </a:t>
            </a:r>
            <a:r>
              <a:rPr sz="1150" spc="-50" dirty="0">
                <a:solidFill>
                  <a:srgbClr val="374050"/>
                </a:solidFill>
                <a:latin typeface="Roboto"/>
                <a:cs typeface="Roboto"/>
              </a:rPr>
              <a:t>of</a:t>
            </a:r>
            <a:r>
              <a:rPr sz="1150" spc="10" dirty="0">
                <a:solidFill>
                  <a:srgbClr val="374050"/>
                </a:solidFill>
                <a:latin typeface="Roboto"/>
                <a:cs typeface="Roboto"/>
              </a:rPr>
              <a:t> </a:t>
            </a:r>
            <a:r>
              <a:rPr sz="1150" spc="-70" dirty="0">
                <a:solidFill>
                  <a:srgbClr val="374050"/>
                </a:solidFill>
                <a:latin typeface="Roboto"/>
                <a:cs typeface="Roboto"/>
              </a:rPr>
              <a:t>a</a:t>
            </a:r>
            <a:r>
              <a:rPr sz="1150" spc="5" dirty="0">
                <a:solidFill>
                  <a:srgbClr val="374050"/>
                </a:solidFill>
                <a:latin typeface="Roboto"/>
                <a:cs typeface="Roboto"/>
              </a:rPr>
              <a:t> </a:t>
            </a:r>
            <a:r>
              <a:rPr sz="1150" spc="-55" dirty="0">
                <a:solidFill>
                  <a:srgbClr val="374050"/>
                </a:solidFill>
                <a:latin typeface="Roboto"/>
                <a:cs typeface="Roboto"/>
              </a:rPr>
              <a:t>desktop</a:t>
            </a:r>
            <a:r>
              <a:rPr sz="1150" spc="10" dirty="0">
                <a:solidFill>
                  <a:srgbClr val="374050"/>
                </a:solidFill>
                <a:latin typeface="Roboto"/>
                <a:cs typeface="Roboto"/>
              </a:rPr>
              <a:t> </a:t>
            </a:r>
            <a:r>
              <a:rPr sz="1150" spc="-50" dirty="0">
                <a:solidFill>
                  <a:srgbClr val="374050"/>
                </a:solidFill>
                <a:latin typeface="Roboto"/>
                <a:cs typeface="Roboto"/>
              </a:rPr>
              <a:t>e-</a:t>
            </a:r>
            <a:r>
              <a:rPr sz="1150" spc="-70" dirty="0">
                <a:solidFill>
                  <a:srgbClr val="374050"/>
                </a:solidFill>
                <a:latin typeface="Roboto"/>
                <a:cs typeface="Roboto"/>
              </a:rPr>
              <a:t>commerce</a:t>
            </a:r>
            <a:r>
              <a:rPr sz="1150" spc="5" dirty="0">
                <a:solidFill>
                  <a:srgbClr val="374050"/>
                </a:solidFill>
                <a:latin typeface="Roboto"/>
                <a:cs typeface="Roboto"/>
              </a:rPr>
              <a:t> </a:t>
            </a:r>
            <a:r>
              <a:rPr sz="1150" spc="-50" dirty="0">
                <a:solidFill>
                  <a:srgbClr val="374050"/>
                </a:solidFill>
                <a:latin typeface="Roboto"/>
                <a:cs typeface="Roboto"/>
              </a:rPr>
              <a:t>application</a:t>
            </a:r>
            <a:r>
              <a:rPr sz="1150" spc="10" dirty="0">
                <a:solidFill>
                  <a:srgbClr val="374050"/>
                </a:solidFill>
                <a:latin typeface="Roboto"/>
                <a:cs typeface="Roboto"/>
              </a:rPr>
              <a:t> </a:t>
            </a:r>
            <a:r>
              <a:rPr sz="1150" spc="-55" dirty="0">
                <a:solidFill>
                  <a:srgbClr val="374050"/>
                </a:solidFill>
                <a:latin typeface="Roboto"/>
                <a:cs typeface="Roboto"/>
              </a:rPr>
              <a:t>prototype</a:t>
            </a:r>
            <a:r>
              <a:rPr sz="1150" spc="5" dirty="0">
                <a:solidFill>
                  <a:srgbClr val="374050"/>
                </a:solidFill>
                <a:latin typeface="Roboto"/>
                <a:cs typeface="Roboto"/>
              </a:rPr>
              <a:t> </a:t>
            </a:r>
            <a:r>
              <a:rPr sz="1150" spc="-55" dirty="0">
                <a:solidFill>
                  <a:srgbClr val="374050"/>
                </a:solidFill>
                <a:latin typeface="Roboto"/>
                <a:cs typeface="Roboto"/>
              </a:rPr>
              <a:t>using</a:t>
            </a:r>
            <a:r>
              <a:rPr sz="1150" spc="5" dirty="0">
                <a:solidFill>
                  <a:srgbClr val="374050"/>
                </a:solidFill>
                <a:latin typeface="Roboto"/>
                <a:cs typeface="Roboto"/>
              </a:rPr>
              <a:t> </a:t>
            </a:r>
            <a:r>
              <a:rPr sz="1150" spc="-55" dirty="0">
                <a:solidFill>
                  <a:srgbClr val="374050"/>
                </a:solidFill>
                <a:latin typeface="Roboto"/>
                <a:cs typeface="Roboto"/>
              </a:rPr>
              <a:t>Java,</a:t>
            </a:r>
            <a:r>
              <a:rPr sz="1150" spc="10" dirty="0">
                <a:solidFill>
                  <a:srgbClr val="374050"/>
                </a:solidFill>
                <a:latin typeface="Roboto"/>
                <a:cs typeface="Roboto"/>
              </a:rPr>
              <a:t> </a:t>
            </a:r>
            <a:r>
              <a:rPr sz="1150" spc="-65" dirty="0">
                <a:solidFill>
                  <a:srgbClr val="374050"/>
                </a:solidFill>
                <a:latin typeface="Roboto"/>
                <a:cs typeface="Roboto"/>
              </a:rPr>
              <a:t>JavaFX,</a:t>
            </a:r>
            <a:r>
              <a:rPr sz="1150" spc="5" dirty="0">
                <a:solidFill>
                  <a:srgbClr val="374050"/>
                </a:solidFill>
                <a:latin typeface="Roboto"/>
                <a:cs typeface="Roboto"/>
              </a:rPr>
              <a:t> </a:t>
            </a:r>
            <a:r>
              <a:rPr sz="1150" spc="-60" dirty="0">
                <a:solidFill>
                  <a:srgbClr val="374050"/>
                </a:solidFill>
                <a:latin typeface="Roboto"/>
                <a:cs typeface="Roboto"/>
              </a:rPr>
              <a:t>and</a:t>
            </a:r>
            <a:r>
              <a:rPr sz="1150" spc="10" dirty="0">
                <a:solidFill>
                  <a:srgbClr val="374050"/>
                </a:solidFill>
                <a:latin typeface="Roboto"/>
                <a:cs typeface="Roboto"/>
              </a:rPr>
              <a:t> </a:t>
            </a:r>
            <a:r>
              <a:rPr sz="1150" spc="-70" dirty="0">
                <a:solidFill>
                  <a:srgbClr val="374050"/>
                </a:solidFill>
                <a:latin typeface="Roboto"/>
                <a:cs typeface="Roboto"/>
              </a:rPr>
              <a:t>MySQL.</a:t>
            </a:r>
            <a:r>
              <a:rPr sz="1150" spc="5" dirty="0">
                <a:solidFill>
                  <a:srgbClr val="374050"/>
                </a:solidFill>
                <a:latin typeface="Roboto"/>
                <a:cs typeface="Roboto"/>
              </a:rPr>
              <a:t> </a:t>
            </a:r>
            <a:r>
              <a:rPr sz="1150" spc="-65" dirty="0">
                <a:solidFill>
                  <a:srgbClr val="374050"/>
                </a:solidFill>
                <a:latin typeface="Roboto"/>
                <a:cs typeface="Roboto"/>
              </a:rPr>
              <a:t>Core</a:t>
            </a:r>
            <a:r>
              <a:rPr sz="1150" spc="5" dirty="0">
                <a:solidFill>
                  <a:srgbClr val="374050"/>
                </a:solidFill>
                <a:latin typeface="Roboto"/>
                <a:cs typeface="Roboto"/>
              </a:rPr>
              <a:t> </a:t>
            </a:r>
            <a:r>
              <a:rPr sz="1150" spc="-45" dirty="0">
                <a:solidFill>
                  <a:srgbClr val="374050"/>
                </a:solidFill>
                <a:latin typeface="Roboto"/>
                <a:cs typeface="Roboto"/>
              </a:rPr>
              <a:t>functionalities</a:t>
            </a:r>
            <a:r>
              <a:rPr sz="1150" spc="10" dirty="0">
                <a:solidFill>
                  <a:srgbClr val="374050"/>
                </a:solidFill>
                <a:latin typeface="Roboto"/>
                <a:cs typeface="Roboto"/>
              </a:rPr>
              <a:t> </a:t>
            </a:r>
            <a:r>
              <a:rPr sz="1150" spc="-45" dirty="0">
                <a:solidFill>
                  <a:srgbClr val="374050"/>
                </a:solidFill>
                <a:latin typeface="Roboto"/>
                <a:cs typeface="Roboto"/>
              </a:rPr>
              <a:t>for</a:t>
            </a:r>
            <a:r>
              <a:rPr sz="1150" spc="5" dirty="0">
                <a:solidFill>
                  <a:srgbClr val="374050"/>
                </a:solidFill>
                <a:latin typeface="Roboto"/>
                <a:cs typeface="Roboto"/>
              </a:rPr>
              <a:t> </a:t>
            </a:r>
            <a:r>
              <a:rPr sz="1150" spc="-55" dirty="0">
                <a:solidFill>
                  <a:srgbClr val="374050"/>
                </a:solidFill>
                <a:latin typeface="Roboto"/>
                <a:cs typeface="Roboto"/>
              </a:rPr>
              <a:t>user</a:t>
            </a:r>
            <a:r>
              <a:rPr sz="1150" spc="10" dirty="0">
                <a:solidFill>
                  <a:srgbClr val="374050"/>
                </a:solidFill>
                <a:latin typeface="Roboto"/>
                <a:cs typeface="Roboto"/>
              </a:rPr>
              <a:t> </a:t>
            </a:r>
            <a:r>
              <a:rPr sz="1150" spc="-45" dirty="0">
                <a:solidFill>
                  <a:srgbClr val="374050"/>
                </a:solidFill>
                <a:latin typeface="Roboto"/>
                <a:cs typeface="Roboto"/>
              </a:rPr>
              <a:t>interaction,</a:t>
            </a:r>
            <a:r>
              <a:rPr sz="1150" spc="5" dirty="0">
                <a:solidFill>
                  <a:srgbClr val="374050"/>
                </a:solidFill>
                <a:latin typeface="Roboto"/>
                <a:cs typeface="Roboto"/>
              </a:rPr>
              <a:t> </a:t>
            </a:r>
            <a:r>
              <a:rPr sz="1150" spc="-30" dirty="0">
                <a:solidFill>
                  <a:srgbClr val="374050"/>
                </a:solidFill>
                <a:latin typeface="Roboto"/>
                <a:cs typeface="Roboto"/>
              </a:rPr>
              <a:t>product </a:t>
            </a:r>
            <a:r>
              <a:rPr sz="1150" spc="-50" dirty="0">
                <a:solidFill>
                  <a:srgbClr val="374050"/>
                </a:solidFill>
                <a:latin typeface="Roboto"/>
                <a:cs typeface="Roboto"/>
              </a:rPr>
              <a:t>display,</a:t>
            </a:r>
            <a:r>
              <a:rPr sz="1150" spc="-5" dirty="0">
                <a:solidFill>
                  <a:srgbClr val="374050"/>
                </a:solidFill>
                <a:latin typeface="Roboto"/>
                <a:cs typeface="Roboto"/>
              </a:rPr>
              <a:t> </a:t>
            </a:r>
            <a:r>
              <a:rPr sz="1150" spc="-60" dirty="0">
                <a:solidFill>
                  <a:srgbClr val="374050"/>
                </a:solidFill>
                <a:latin typeface="Roboto"/>
                <a:cs typeface="Roboto"/>
              </a:rPr>
              <a:t>and</a:t>
            </a:r>
            <a:r>
              <a:rPr sz="1150" dirty="0">
                <a:solidFill>
                  <a:srgbClr val="374050"/>
                </a:solidFill>
                <a:latin typeface="Roboto"/>
                <a:cs typeface="Roboto"/>
              </a:rPr>
              <a:t> </a:t>
            </a:r>
            <a:r>
              <a:rPr sz="1150" spc="-55" dirty="0">
                <a:solidFill>
                  <a:srgbClr val="374050"/>
                </a:solidFill>
                <a:latin typeface="Roboto"/>
                <a:cs typeface="Roboto"/>
              </a:rPr>
              <a:t>basic</a:t>
            </a:r>
            <a:r>
              <a:rPr sz="1150" dirty="0">
                <a:solidFill>
                  <a:srgbClr val="374050"/>
                </a:solidFill>
                <a:latin typeface="Roboto"/>
                <a:cs typeface="Roboto"/>
              </a:rPr>
              <a:t> </a:t>
            </a:r>
            <a:r>
              <a:rPr sz="1150" spc="-60" dirty="0">
                <a:solidFill>
                  <a:srgbClr val="374050"/>
                </a:solidFill>
                <a:latin typeface="Roboto"/>
                <a:cs typeface="Roboto"/>
              </a:rPr>
              <a:t>data</a:t>
            </a:r>
            <a:r>
              <a:rPr sz="1150" dirty="0">
                <a:solidFill>
                  <a:srgbClr val="374050"/>
                </a:solidFill>
                <a:latin typeface="Roboto"/>
                <a:cs typeface="Roboto"/>
              </a:rPr>
              <a:t> </a:t>
            </a:r>
            <a:r>
              <a:rPr sz="1150" spc="-65" dirty="0">
                <a:solidFill>
                  <a:srgbClr val="374050"/>
                </a:solidFill>
                <a:latin typeface="Roboto"/>
                <a:cs typeface="Roboto"/>
              </a:rPr>
              <a:t>management</a:t>
            </a:r>
            <a:r>
              <a:rPr sz="1150" dirty="0">
                <a:solidFill>
                  <a:srgbClr val="374050"/>
                </a:solidFill>
                <a:latin typeface="Roboto"/>
                <a:cs typeface="Roboto"/>
              </a:rPr>
              <a:t> </a:t>
            </a:r>
            <a:r>
              <a:rPr sz="1150" spc="-70" dirty="0">
                <a:solidFill>
                  <a:srgbClr val="374050"/>
                </a:solidFill>
                <a:latin typeface="Roboto"/>
                <a:cs typeface="Roboto"/>
              </a:rPr>
              <a:t>have</a:t>
            </a:r>
            <a:r>
              <a:rPr sz="1150" dirty="0">
                <a:solidFill>
                  <a:srgbClr val="374050"/>
                </a:solidFill>
                <a:latin typeface="Roboto"/>
                <a:cs typeface="Roboto"/>
              </a:rPr>
              <a:t> </a:t>
            </a:r>
            <a:r>
              <a:rPr sz="1150" spc="-65" dirty="0">
                <a:solidFill>
                  <a:srgbClr val="374050"/>
                </a:solidFill>
                <a:latin typeface="Roboto"/>
                <a:cs typeface="Roboto"/>
              </a:rPr>
              <a:t>been</a:t>
            </a:r>
            <a:r>
              <a:rPr sz="1150" dirty="0">
                <a:solidFill>
                  <a:srgbClr val="374050"/>
                </a:solidFill>
                <a:latin typeface="Roboto"/>
                <a:cs typeface="Roboto"/>
              </a:rPr>
              <a:t> </a:t>
            </a:r>
            <a:r>
              <a:rPr sz="1150" spc="-55" dirty="0">
                <a:solidFill>
                  <a:srgbClr val="374050"/>
                </a:solidFill>
                <a:latin typeface="Roboto"/>
                <a:cs typeface="Roboto"/>
              </a:rPr>
              <a:t>implemented,</a:t>
            </a:r>
            <a:r>
              <a:rPr sz="1150" spc="-5" dirty="0">
                <a:solidFill>
                  <a:srgbClr val="374050"/>
                </a:solidFill>
                <a:latin typeface="Roboto"/>
                <a:cs typeface="Roboto"/>
              </a:rPr>
              <a:t> </a:t>
            </a:r>
            <a:r>
              <a:rPr sz="1150" spc="-55" dirty="0">
                <a:solidFill>
                  <a:srgbClr val="374050"/>
                </a:solidFill>
                <a:latin typeface="Roboto"/>
                <a:cs typeface="Roboto"/>
              </a:rPr>
              <a:t>showcasing</a:t>
            </a:r>
            <a:r>
              <a:rPr sz="1150" dirty="0">
                <a:solidFill>
                  <a:srgbClr val="374050"/>
                </a:solidFill>
                <a:latin typeface="Roboto"/>
                <a:cs typeface="Roboto"/>
              </a:rPr>
              <a:t> </a:t>
            </a:r>
            <a:r>
              <a:rPr sz="1150" spc="-75" dirty="0">
                <a:solidFill>
                  <a:srgbClr val="374050"/>
                </a:solidFill>
                <a:latin typeface="Roboto"/>
                <a:cs typeface="Roboto"/>
              </a:rPr>
              <a:t>key</a:t>
            </a:r>
            <a:r>
              <a:rPr sz="1150" dirty="0">
                <a:solidFill>
                  <a:srgbClr val="374050"/>
                </a:solidFill>
                <a:latin typeface="Roboto"/>
                <a:cs typeface="Roboto"/>
              </a:rPr>
              <a:t> </a:t>
            </a:r>
            <a:r>
              <a:rPr sz="1150" spc="-80" dirty="0">
                <a:solidFill>
                  <a:srgbClr val="374050"/>
                </a:solidFill>
                <a:latin typeface="Roboto"/>
                <a:cs typeface="Roboto"/>
              </a:rPr>
              <a:t>OOP</a:t>
            </a:r>
            <a:r>
              <a:rPr sz="1150" dirty="0">
                <a:solidFill>
                  <a:srgbClr val="374050"/>
                </a:solidFill>
                <a:latin typeface="Roboto"/>
                <a:cs typeface="Roboto"/>
              </a:rPr>
              <a:t> </a:t>
            </a:r>
            <a:r>
              <a:rPr sz="1150" spc="-45" dirty="0">
                <a:solidFill>
                  <a:srgbClr val="374050"/>
                </a:solidFill>
                <a:latin typeface="Roboto"/>
                <a:cs typeface="Roboto"/>
              </a:rPr>
              <a:t>principles</a:t>
            </a:r>
            <a:r>
              <a:rPr sz="1150" dirty="0">
                <a:solidFill>
                  <a:srgbClr val="374050"/>
                </a:solidFill>
                <a:latin typeface="Roboto"/>
                <a:cs typeface="Roboto"/>
              </a:rPr>
              <a:t> </a:t>
            </a:r>
            <a:r>
              <a:rPr sz="1150" spc="-60" dirty="0">
                <a:solidFill>
                  <a:srgbClr val="374050"/>
                </a:solidFill>
                <a:latin typeface="Roboto"/>
                <a:cs typeface="Roboto"/>
              </a:rPr>
              <a:t>and</a:t>
            </a:r>
            <a:r>
              <a:rPr sz="1150" dirty="0">
                <a:solidFill>
                  <a:srgbClr val="374050"/>
                </a:solidFill>
                <a:latin typeface="Roboto"/>
                <a:cs typeface="Roboto"/>
              </a:rPr>
              <a:t> </a:t>
            </a:r>
            <a:r>
              <a:rPr sz="1150" spc="-60" dirty="0">
                <a:solidFill>
                  <a:srgbClr val="374050"/>
                </a:solidFill>
                <a:latin typeface="Roboto"/>
                <a:cs typeface="Roboto"/>
              </a:rPr>
              <a:t>GUI</a:t>
            </a:r>
            <a:r>
              <a:rPr sz="1150" dirty="0">
                <a:solidFill>
                  <a:srgbClr val="374050"/>
                </a:solidFill>
                <a:latin typeface="Roboto"/>
                <a:cs typeface="Roboto"/>
              </a:rPr>
              <a:t> </a:t>
            </a:r>
            <a:r>
              <a:rPr sz="1150" spc="-50" dirty="0">
                <a:solidFill>
                  <a:srgbClr val="374050"/>
                </a:solidFill>
                <a:latin typeface="Roboto"/>
                <a:cs typeface="Roboto"/>
              </a:rPr>
              <a:t>design</a:t>
            </a:r>
            <a:r>
              <a:rPr sz="1150" dirty="0">
                <a:solidFill>
                  <a:srgbClr val="374050"/>
                </a:solidFill>
                <a:latin typeface="Roboto"/>
                <a:cs typeface="Roboto"/>
              </a:rPr>
              <a:t> </a:t>
            </a:r>
            <a:r>
              <a:rPr sz="1150" spc="-55" dirty="0">
                <a:solidFill>
                  <a:srgbClr val="374050"/>
                </a:solidFill>
                <a:latin typeface="Roboto"/>
                <a:cs typeface="Roboto"/>
              </a:rPr>
              <a:t>techniques.</a:t>
            </a:r>
            <a:r>
              <a:rPr sz="1150" spc="-25" dirty="0">
                <a:solidFill>
                  <a:srgbClr val="374050"/>
                </a:solidFill>
                <a:latin typeface="Roboto"/>
                <a:cs typeface="Roboto"/>
              </a:rPr>
              <a:t> </a:t>
            </a:r>
            <a:r>
              <a:rPr sz="1150" spc="-65" dirty="0">
                <a:solidFill>
                  <a:srgbClr val="374050"/>
                </a:solidFill>
                <a:latin typeface="Roboto"/>
                <a:cs typeface="Roboto"/>
              </a:rPr>
              <a:t>The</a:t>
            </a:r>
            <a:r>
              <a:rPr sz="1150" dirty="0">
                <a:solidFill>
                  <a:srgbClr val="374050"/>
                </a:solidFill>
                <a:latin typeface="Roboto"/>
                <a:cs typeface="Roboto"/>
              </a:rPr>
              <a:t> </a:t>
            </a:r>
            <a:r>
              <a:rPr sz="1150" spc="-50" dirty="0">
                <a:solidFill>
                  <a:srgbClr val="374050"/>
                </a:solidFill>
                <a:latin typeface="Roboto"/>
                <a:cs typeface="Roboto"/>
              </a:rPr>
              <a:t>project</a:t>
            </a:r>
            <a:r>
              <a:rPr sz="1150" dirty="0">
                <a:solidFill>
                  <a:srgbClr val="374050"/>
                </a:solidFill>
                <a:latin typeface="Roboto"/>
                <a:cs typeface="Roboto"/>
              </a:rPr>
              <a:t> </a:t>
            </a:r>
            <a:r>
              <a:rPr sz="1150" spc="-60" dirty="0">
                <a:solidFill>
                  <a:srgbClr val="374050"/>
                </a:solidFill>
                <a:latin typeface="Roboto"/>
                <a:cs typeface="Roboto"/>
              </a:rPr>
              <a:t>serves</a:t>
            </a:r>
            <a:r>
              <a:rPr sz="1150" dirty="0">
                <a:solidFill>
                  <a:srgbClr val="374050"/>
                </a:solidFill>
                <a:latin typeface="Roboto"/>
                <a:cs typeface="Roboto"/>
              </a:rPr>
              <a:t> </a:t>
            </a:r>
            <a:r>
              <a:rPr sz="1150" spc="-55" dirty="0">
                <a:solidFill>
                  <a:srgbClr val="374050"/>
                </a:solidFill>
                <a:latin typeface="Roboto"/>
                <a:cs typeface="Roboto"/>
              </a:rPr>
              <a:t>as</a:t>
            </a:r>
            <a:r>
              <a:rPr sz="1150" dirty="0">
                <a:solidFill>
                  <a:srgbClr val="374050"/>
                </a:solidFill>
                <a:latin typeface="Roboto"/>
                <a:cs typeface="Roboto"/>
              </a:rPr>
              <a:t> </a:t>
            </a:r>
            <a:r>
              <a:rPr sz="1150" spc="-70" dirty="0">
                <a:solidFill>
                  <a:srgbClr val="374050"/>
                </a:solidFill>
                <a:latin typeface="Roboto"/>
                <a:cs typeface="Roboto"/>
              </a:rPr>
              <a:t>a</a:t>
            </a:r>
            <a:r>
              <a:rPr sz="1150" spc="-5" dirty="0">
                <a:solidFill>
                  <a:srgbClr val="374050"/>
                </a:solidFill>
                <a:latin typeface="Roboto"/>
                <a:cs typeface="Roboto"/>
              </a:rPr>
              <a:t> </a:t>
            </a:r>
            <a:r>
              <a:rPr sz="1150" spc="-45" dirty="0">
                <a:solidFill>
                  <a:srgbClr val="374050"/>
                </a:solidFill>
                <a:latin typeface="Roboto"/>
                <a:cs typeface="Roboto"/>
              </a:rPr>
              <a:t>solid</a:t>
            </a:r>
            <a:r>
              <a:rPr sz="1150" dirty="0">
                <a:solidFill>
                  <a:srgbClr val="374050"/>
                </a:solidFill>
                <a:latin typeface="Roboto"/>
                <a:cs typeface="Roboto"/>
              </a:rPr>
              <a:t> </a:t>
            </a:r>
            <a:r>
              <a:rPr sz="1150" spc="-50" dirty="0">
                <a:solidFill>
                  <a:srgbClr val="374050"/>
                </a:solidFill>
                <a:latin typeface="Roboto"/>
                <a:cs typeface="Roboto"/>
              </a:rPr>
              <a:t>foundation</a:t>
            </a:r>
            <a:r>
              <a:rPr sz="1150"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70" dirty="0">
                <a:solidFill>
                  <a:srgbClr val="374050"/>
                </a:solidFill>
                <a:latin typeface="Roboto"/>
                <a:cs typeface="Roboto"/>
              </a:rPr>
              <a:t>a</a:t>
            </a:r>
            <a:r>
              <a:rPr sz="1150" dirty="0">
                <a:solidFill>
                  <a:srgbClr val="374050"/>
                </a:solidFill>
                <a:latin typeface="Roboto"/>
                <a:cs typeface="Roboto"/>
              </a:rPr>
              <a:t> </a:t>
            </a:r>
            <a:r>
              <a:rPr sz="1150" spc="-75" dirty="0">
                <a:solidFill>
                  <a:srgbClr val="374050"/>
                </a:solidFill>
                <a:latin typeface="Roboto"/>
                <a:cs typeface="Roboto"/>
              </a:rPr>
              <a:t>more</a:t>
            </a:r>
            <a:r>
              <a:rPr sz="1150" dirty="0">
                <a:solidFill>
                  <a:srgbClr val="374050"/>
                </a:solidFill>
                <a:latin typeface="Roboto"/>
                <a:cs typeface="Roboto"/>
              </a:rPr>
              <a:t> </a:t>
            </a:r>
            <a:r>
              <a:rPr sz="1150" spc="-55" dirty="0">
                <a:solidFill>
                  <a:srgbClr val="374050"/>
                </a:solidFill>
                <a:latin typeface="Roboto"/>
                <a:cs typeface="Roboto"/>
              </a:rPr>
              <a:t>feature-</a:t>
            </a:r>
            <a:r>
              <a:rPr sz="1150" spc="-45" dirty="0">
                <a:solidFill>
                  <a:srgbClr val="374050"/>
                </a:solidFill>
                <a:latin typeface="Roboto"/>
                <a:cs typeface="Roboto"/>
              </a:rPr>
              <a:t>rich</a:t>
            </a:r>
            <a:r>
              <a:rPr sz="1150" dirty="0">
                <a:solidFill>
                  <a:srgbClr val="374050"/>
                </a:solidFill>
                <a:latin typeface="Roboto"/>
                <a:cs typeface="Roboto"/>
              </a:rPr>
              <a:t> </a:t>
            </a:r>
            <a:r>
              <a:rPr sz="1150" spc="-25" dirty="0">
                <a:solidFill>
                  <a:srgbClr val="374050"/>
                </a:solidFill>
                <a:latin typeface="Roboto"/>
                <a:cs typeface="Roboto"/>
              </a:rPr>
              <a:t>e- </a:t>
            </a:r>
            <a:r>
              <a:rPr sz="1150" spc="-70" dirty="0">
                <a:solidFill>
                  <a:srgbClr val="374050"/>
                </a:solidFill>
                <a:latin typeface="Roboto"/>
                <a:cs typeface="Roboto"/>
              </a:rPr>
              <a:t>commerce</a:t>
            </a:r>
            <a:r>
              <a:rPr sz="1150" dirty="0">
                <a:solidFill>
                  <a:srgbClr val="374050"/>
                </a:solidFill>
                <a:latin typeface="Roboto"/>
                <a:cs typeface="Roboto"/>
              </a:rPr>
              <a:t> </a:t>
            </a:r>
            <a:r>
              <a:rPr sz="1150" spc="-10" dirty="0">
                <a:solidFill>
                  <a:srgbClr val="374050"/>
                </a:solidFill>
                <a:latin typeface="Roboto"/>
                <a:cs typeface="Roboto"/>
              </a:rPr>
              <a:t>platform.</a:t>
            </a:r>
            <a:endParaRPr sz="1150">
              <a:latin typeface="Roboto"/>
              <a:cs typeface="Roboto"/>
            </a:endParaRPr>
          </a:p>
          <a:p>
            <a:pPr>
              <a:lnSpc>
                <a:spcPct val="100000"/>
              </a:lnSpc>
            </a:pPr>
            <a:endParaRPr sz="1050">
              <a:latin typeface="Roboto"/>
              <a:cs typeface="Roboto"/>
            </a:endParaRPr>
          </a:p>
          <a:p>
            <a:pPr>
              <a:lnSpc>
                <a:spcPct val="100000"/>
              </a:lnSpc>
              <a:spcBef>
                <a:spcPts val="625"/>
              </a:spcBef>
            </a:pPr>
            <a:endParaRPr sz="1050">
              <a:latin typeface="Roboto"/>
              <a:cs typeface="Roboto"/>
            </a:endParaRPr>
          </a:p>
          <a:p>
            <a:pPr marL="150495">
              <a:lnSpc>
                <a:spcPct val="100000"/>
              </a:lnSpc>
            </a:pPr>
            <a:r>
              <a:rPr sz="1650" b="1" spc="-105" dirty="0">
                <a:solidFill>
                  <a:srgbClr val="1D40AF"/>
                </a:solidFill>
                <a:latin typeface="Roboto"/>
                <a:cs typeface="Roboto"/>
              </a:rPr>
              <a:t>Key</a:t>
            </a:r>
            <a:r>
              <a:rPr sz="1650" b="1" spc="-15" dirty="0">
                <a:solidFill>
                  <a:srgbClr val="1D40AF"/>
                </a:solidFill>
                <a:latin typeface="Roboto"/>
                <a:cs typeface="Roboto"/>
              </a:rPr>
              <a:t> </a:t>
            </a:r>
            <a:r>
              <a:rPr sz="1650" b="1" spc="-10" dirty="0">
                <a:solidFill>
                  <a:srgbClr val="1D40AF"/>
                </a:solidFill>
                <a:latin typeface="Roboto"/>
                <a:cs typeface="Roboto"/>
              </a:rPr>
              <a:t>Achievements</a:t>
            </a:r>
            <a:endParaRPr sz="1650">
              <a:latin typeface="Roboto"/>
              <a:cs typeface="Roboto"/>
            </a:endParaRPr>
          </a:p>
        </p:txBody>
      </p:sp>
      <p:sp>
        <p:nvSpPr>
          <p:cNvPr id="7" name="object 7"/>
          <p:cNvSpPr/>
          <p:nvPr/>
        </p:nvSpPr>
        <p:spPr>
          <a:xfrm>
            <a:off x="228599" y="2857777"/>
            <a:ext cx="70485" cy="609600"/>
          </a:xfrm>
          <a:custGeom>
            <a:avLst/>
            <a:gdLst/>
            <a:ahLst/>
            <a:cxnLst/>
            <a:rect l="l" t="t" r="r" b="b"/>
            <a:pathLst>
              <a:path w="70485" h="609600">
                <a:moveTo>
                  <a:pt x="70449" y="609044"/>
                </a:moveTo>
                <a:lnTo>
                  <a:pt x="33857" y="596491"/>
                </a:lnTo>
                <a:lnTo>
                  <a:pt x="5800" y="562282"/>
                </a:lnTo>
                <a:lnTo>
                  <a:pt x="0" y="533122"/>
                </a:lnTo>
                <a:lnTo>
                  <a:pt x="0" y="75922"/>
                </a:lnTo>
                <a:lnTo>
                  <a:pt x="12830" y="33579"/>
                </a:lnTo>
                <a:lnTo>
                  <a:pt x="47039" y="5522"/>
                </a:lnTo>
                <a:lnTo>
                  <a:pt x="70449" y="0"/>
                </a:lnTo>
                <a:lnTo>
                  <a:pt x="66287" y="1655"/>
                </a:lnTo>
                <a:lnTo>
                  <a:pt x="56951" y="9389"/>
                </a:lnTo>
                <a:lnTo>
                  <a:pt x="41000" y="46761"/>
                </a:lnTo>
                <a:lnTo>
                  <a:pt x="38100" y="75922"/>
                </a:lnTo>
                <a:lnTo>
                  <a:pt x="38100" y="533122"/>
                </a:lnTo>
                <a:lnTo>
                  <a:pt x="44515" y="575464"/>
                </a:lnTo>
                <a:lnTo>
                  <a:pt x="66287" y="607388"/>
                </a:lnTo>
                <a:lnTo>
                  <a:pt x="70449" y="609044"/>
                </a:lnTo>
                <a:close/>
              </a:path>
            </a:pathLst>
          </a:custGeom>
          <a:solidFill>
            <a:srgbClr val="33D399"/>
          </a:solidFill>
        </p:spPr>
        <p:txBody>
          <a:bodyPr wrap="square" lIns="0" tIns="0" rIns="0" bIns="0" rtlCol="0"/>
          <a:lstStyle/>
          <a:p>
            <a:endParaRPr/>
          </a:p>
        </p:txBody>
      </p:sp>
      <p:grpSp>
        <p:nvGrpSpPr>
          <p:cNvPr id="8" name="object 8"/>
          <p:cNvGrpSpPr/>
          <p:nvPr/>
        </p:nvGrpSpPr>
        <p:grpSpPr>
          <a:xfrm>
            <a:off x="380999" y="2971799"/>
            <a:ext cx="342900" cy="381000"/>
            <a:chOff x="380999" y="2971799"/>
            <a:chExt cx="342900" cy="381000"/>
          </a:xfrm>
        </p:grpSpPr>
        <p:sp>
          <p:nvSpPr>
            <p:cNvPr id="9" name="object 9"/>
            <p:cNvSpPr/>
            <p:nvPr/>
          </p:nvSpPr>
          <p:spPr>
            <a:xfrm>
              <a:off x="380999" y="2971799"/>
              <a:ext cx="342900" cy="381000"/>
            </a:xfrm>
            <a:custGeom>
              <a:avLst/>
              <a:gdLst/>
              <a:ahLst/>
              <a:cxnLst/>
              <a:rect l="l" t="t" r="r" b="b"/>
              <a:pathLst>
                <a:path w="342900" h="381000">
                  <a:moveTo>
                    <a:pt x="171449" y="380999"/>
                  </a:moveTo>
                  <a:lnTo>
                    <a:pt x="129780" y="375860"/>
                  </a:lnTo>
                  <a:lnTo>
                    <a:pt x="90628" y="360756"/>
                  </a:lnTo>
                  <a:lnTo>
                    <a:pt x="56317" y="336593"/>
                  </a:lnTo>
                  <a:lnTo>
                    <a:pt x="28894" y="304802"/>
                  </a:lnTo>
                  <a:lnTo>
                    <a:pt x="10017" y="267300"/>
                  </a:lnTo>
                  <a:lnTo>
                    <a:pt x="823" y="226355"/>
                  </a:lnTo>
                  <a:lnTo>
                    <a:pt x="0" y="209549"/>
                  </a:lnTo>
                  <a:lnTo>
                    <a:pt x="0" y="171449"/>
                  </a:lnTo>
                  <a:lnTo>
                    <a:pt x="5139" y="129780"/>
                  </a:lnTo>
                  <a:lnTo>
                    <a:pt x="20242" y="90627"/>
                  </a:lnTo>
                  <a:lnTo>
                    <a:pt x="44406" y="56317"/>
                  </a:lnTo>
                  <a:lnTo>
                    <a:pt x="76197" y="28894"/>
                  </a:lnTo>
                  <a:lnTo>
                    <a:pt x="113699" y="10017"/>
                  </a:lnTo>
                  <a:lnTo>
                    <a:pt x="154644" y="823"/>
                  </a:lnTo>
                  <a:lnTo>
                    <a:pt x="171449" y="0"/>
                  </a:lnTo>
                  <a:lnTo>
                    <a:pt x="179872" y="205"/>
                  </a:lnTo>
                  <a:lnTo>
                    <a:pt x="221219" y="7380"/>
                  </a:lnTo>
                  <a:lnTo>
                    <a:pt x="259584" y="24386"/>
                  </a:lnTo>
                  <a:lnTo>
                    <a:pt x="292683" y="50216"/>
                  </a:lnTo>
                  <a:lnTo>
                    <a:pt x="318513" y="83315"/>
                  </a:lnTo>
                  <a:lnTo>
                    <a:pt x="335519" y="121679"/>
                  </a:lnTo>
                  <a:lnTo>
                    <a:pt x="342694" y="163026"/>
                  </a:lnTo>
                  <a:lnTo>
                    <a:pt x="342899" y="171449"/>
                  </a:lnTo>
                  <a:lnTo>
                    <a:pt x="342899" y="209549"/>
                  </a:lnTo>
                  <a:lnTo>
                    <a:pt x="337760" y="251218"/>
                  </a:lnTo>
                  <a:lnTo>
                    <a:pt x="322657" y="290371"/>
                  </a:lnTo>
                  <a:lnTo>
                    <a:pt x="298493" y="324681"/>
                  </a:lnTo>
                  <a:lnTo>
                    <a:pt x="266702" y="352104"/>
                  </a:lnTo>
                  <a:lnTo>
                    <a:pt x="229200" y="370982"/>
                  </a:lnTo>
                  <a:lnTo>
                    <a:pt x="188255" y="380176"/>
                  </a:lnTo>
                  <a:lnTo>
                    <a:pt x="171449" y="380999"/>
                  </a:lnTo>
                  <a:close/>
                </a:path>
              </a:pathLst>
            </a:custGeom>
            <a:solidFill>
              <a:srgbClr val="D0FAE4"/>
            </a:solidFill>
          </p:spPr>
          <p:txBody>
            <a:bodyPr wrap="square" lIns="0" tIns="0" rIns="0" bIns="0" rtlCol="0"/>
            <a:lstStyle/>
            <a:p>
              <a:endParaRPr/>
            </a:p>
          </p:txBody>
        </p:sp>
        <p:pic>
          <p:nvPicPr>
            <p:cNvPr id="10" name="object 10"/>
            <p:cNvPicPr/>
            <p:nvPr/>
          </p:nvPicPr>
          <p:blipFill>
            <a:blip r:embed="rId4" cstate="print"/>
            <a:stretch>
              <a:fillRect/>
            </a:stretch>
          </p:blipFill>
          <p:spPr>
            <a:xfrm>
              <a:off x="457199" y="3076574"/>
              <a:ext cx="190499" cy="152608"/>
            </a:xfrm>
            <a:prstGeom prst="rect">
              <a:avLst/>
            </a:prstGeom>
          </p:spPr>
        </p:pic>
      </p:grpSp>
      <p:sp>
        <p:nvSpPr>
          <p:cNvPr id="11" name="object 11"/>
          <p:cNvSpPr txBox="1"/>
          <p:nvPr/>
        </p:nvSpPr>
        <p:spPr>
          <a:xfrm>
            <a:off x="825500" y="2924936"/>
            <a:ext cx="3286760" cy="427990"/>
          </a:xfrm>
          <a:prstGeom prst="rect">
            <a:avLst/>
          </a:prstGeom>
        </p:spPr>
        <p:txBody>
          <a:bodyPr vert="horz" wrap="square" lIns="0" tIns="43815" rIns="0" bIns="0" rtlCol="0">
            <a:spAutoFit/>
          </a:bodyPr>
          <a:lstStyle/>
          <a:p>
            <a:pPr marL="12700">
              <a:lnSpc>
                <a:spcPct val="100000"/>
              </a:lnSpc>
              <a:spcBef>
                <a:spcPts val="345"/>
              </a:spcBef>
            </a:pPr>
            <a:r>
              <a:rPr sz="1300" b="1" spc="-60" dirty="0">
                <a:solidFill>
                  <a:srgbClr val="055E45"/>
                </a:solidFill>
                <a:latin typeface="Roboto"/>
                <a:cs typeface="Roboto"/>
              </a:rPr>
              <a:t>User</a:t>
            </a:r>
            <a:r>
              <a:rPr sz="1300" b="1" spc="-5" dirty="0">
                <a:solidFill>
                  <a:srgbClr val="055E45"/>
                </a:solidFill>
                <a:latin typeface="Roboto"/>
                <a:cs typeface="Roboto"/>
              </a:rPr>
              <a:t> </a:t>
            </a:r>
            <a:r>
              <a:rPr sz="1300" b="1" spc="-55" dirty="0">
                <a:solidFill>
                  <a:srgbClr val="055E45"/>
                </a:solidFill>
                <a:latin typeface="Roboto"/>
                <a:cs typeface="Roboto"/>
              </a:rPr>
              <a:t>Authentication</a:t>
            </a:r>
            <a:r>
              <a:rPr sz="1300" b="1" spc="-5" dirty="0">
                <a:solidFill>
                  <a:srgbClr val="055E45"/>
                </a:solidFill>
                <a:latin typeface="Roboto"/>
                <a:cs typeface="Roboto"/>
              </a:rPr>
              <a:t> </a:t>
            </a:r>
            <a:r>
              <a:rPr sz="1300" b="1" spc="-70" dirty="0">
                <a:solidFill>
                  <a:srgbClr val="055E45"/>
                </a:solidFill>
                <a:latin typeface="Roboto"/>
                <a:cs typeface="Roboto"/>
              </a:rPr>
              <a:t>&amp;</a:t>
            </a:r>
            <a:r>
              <a:rPr sz="1300" b="1" dirty="0">
                <a:solidFill>
                  <a:srgbClr val="055E45"/>
                </a:solidFill>
                <a:latin typeface="Roboto"/>
                <a:cs typeface="Roboto"/>
              </a:rPr>
              <a:t> </a:t>
            </a:r>
            <a:r>
              <a:rPr sz="1300" b="1" spc="-10" dirty="0">
                <a:solidFill>
                  <a:srgbClr val="055E45"/>
                </a:solidFill>
                <a:latin typeface="Roboto"/>
                <a:cs typeface="Roboto"/>
              </a:rPr>
              <a:t>Session</a:t>
            </a:r>
            <a:endParaRPr sz="1300">
              <a:latin typeface="Roboto"/>
              <a:cs typeface="Roboto"/>
            </a:endParaRPr>
          </a:p>
          <a:p>
            <a:pPr marL="12700">
              <a:lnSpc>
                <a:spcPct val="100000"/>
              </a:lnSpc>
              <a:spcBef>
                <a:spcPts val="165"/>
              </a:spcBef>
            </a:pPr>
            <a:r>
              <a:rPr sz="1000" spc="-55" dirty="0">
                <a:solidFill>
                  <a:srgbClr val="4A5462"/>
                </a:solidFill>
                <a:latin typeface="Roboto"/>
                <a:cs typeface="Roboto"/>
              </a:rPr>
              <a:t>Functional</a:t>
            </a:r>
            <a:r>
              <a:rPr sz="1000" dirty="0">
                <a:solidFill>
                  <a:srgbClr val="4A5462"/>
                </a:solidFill>
                <a:latin typeface="Roboto"/>
                <a:cs typeface="Roboto"/>
              </a:rPr>
              <a:t> </a:t>
            </a:r>
            <a:r>
              <a:rPr sz="1000" spc="-50" dirty="0">
                <a:solidFill>
                  <a:srgbClr val="4A5462"/>
                </a:solidFill>
                <a:latin typeface="Roboto"/>
                <a:cs typeface="Roboto"/>
              </a:rPr>
              <a:t>login</a:t>
            </a:r>
            <a:r>
              <a:rPr sz="1000" dirty="0">
                <a:solidFill>
                  <a:srgbClr val="4A5462"/>
                </a:solidFill>
                <a:latin typeface="Roboto"/>
                <a:cs typeface="Roboto"/>
              </a:rPr>
              <a:t> </a:t>
            </a:r>
            <a:r>
              <a:rPr sz="1000" spc="-55" dirty="0">
                <a:solidFill>
                  <a:srgbClr val="4A5462"/>
                </a:solidFill>
                <a:latin typeface="Roboto"/>
                <a:cs typeface="Roboto"/>
              </a:rPr>
              <a:t>system</a:t>
            </a:r>
            <a:r>
              <a:rPr sz="1000" dirty="0">
                <a:solidFill>
                  <a:srgbClr val="4A5462"/>
                </a:solidFill>
                <a:latin typeface="Roboto"/>
                <a:cs typeface="Roboto"/>
              </a:rPr>
              <a:t> </a:t>
            </a:r>
            <a:r>
              <a:rPr sz="1000" spc="-55" dirty="0">
                <a:solidFill>
                  <a:srgbClr val="4A5462"/>
                </a:solidFill>
                <a:latin typeface="Roboto"/>
                <a:cs typeface="Roboto"/>
              </a:rPr>
              <a:t>with</a:t>
            </a:r>
            <a:r>
              <a:rPr sz="1000" dirty="0">
                <a:solidFill>
                  <a:srgbClr val="4A5462"/>
                </a:solidFill>
                <a:latin typeface="Roboto"/>
                <a:cs typeface="Roboto"/>
              </a:rPr>
              <a:t> </a:t>
            </a:r>
            <a:r>
              <a:rPr sz="1000" spc="-50" dirty="0">
                <a:solidFill>
                  <a:srgbClr val="4A5462"/>
                </a:solidFill>
                <a:latin typeface="Roboto"/>
                <a:cs typeface="Roboto"/>
              </a:rPr>
              <a:t>session</a:t>
            </a:r>
            <a:r>
              <a:rPr sz="1000" spc="5" dirty="0">
                <a:solidFill>
                  <a:srgbClr val="4A5462"/>
                </a:solidFill>
                <a:latin typeface="Roboto"/>
                <a:cs typeface="Roboto"/>
              </a:rPr>
              <a:t> </a:t>
            </a:r>
            <a:r>
              <a:rPr sz="1000" spc="-65" dirty="0">
                <a:solidFill>
                  <a:srgbClr val="4A5462"/>
                </a:solidFill>
                <a:latin typeface="Roboto"/>
                <a:cs typeface="Roboto"/>
              </a:rPr>
              <a:t>management</a:t>
            </a:r>
            <a:r>
              <a:rPr sz="1000" dirty="0">
                <a:solidFill>
                  <a:srgbClr val="4A5462"/>
                </a:solidFill>
                <a:latin typeface="Roboto"/>
                <a:cs typeface="Roboto"/>
              </a:rPr>
              <a:t> </a:t>
            </a:r>
            <a:r>
              <a:rPr sz="1000" spc="-55" dirty="0">
                <a:solidFill>
                  <a:srgbClr val="4A5462"/>
                </a:solidFill>
                <a:latin typeface="Roboto"/>
                <a:cs typeface="Roboto"/>
              </a:rPr>
              <a:t>across</a:t>
            </a:r>
            <a:r>
              <a:rPr sz="1000" dirty="0">
                <a:solidFill>
                  <a:srgbClr val="4A5462"/>
                </a:solidFill>
                <a:latin typeface="Roboto"/>
                <a:cs typeface="Roboto"/>
              </a:rPr>
              <a:t> </a:t>
            </a:r>
            <a:r>
              <a:rPr sz="1000" spc="-25" dirty="0">
                <a:solidFill>
                  <a:srgbClr val="4A5462"/>
                </a:solidFill>
                <a:latin typeface="Roboto"/>
                <a:cs typeface="Roboto"/>
              </a:rPr>
              <a:t>views</a:t>
            </a:r>
            <a:endParaRPr sz="1000">
              <a:latin typeface="Roboto"/>
              <a:cs typeface="Roboto"/>
            </a:endParaRPr>
          </a:p>
        </p:txBody>
      </p:sp>
      <p:sp>
        <p:nvSpPr>
          <p:cNvPr id="12" name="object 12"/>
          <p:cNvSpPr/>
          <p:nvPr/>
        </p:nvSpPr>
        <p:spPr>
          <a:xfrm>
            <a:off x="6172199" y="2857777"/>
            <a:ext cx="70485" cy="609600"/>
          </a:xfrm>
          <a:custGeom>
            <a:avLst/>
            <a:gdLst/>
            <a:ahLst/>
            <a:cxnLst/>
            <a:rect l="l" t="t" r="r" b="b"/>
            <a:pathLst>
              <a:path w="70485" h="609600">
                <a:moveTo>
                  <a:pt x="70449" y="609044"/>
                </a:moveTo>
                <a:lnTo>
                  <a:pt x="33857" y="596491"/>
                </a:lnTo>
                <a:lnTo>
                  <a:pt x="5799" y="562282"/>
                </a:lnTo>
                <a:lnTo>
                  <a:pt x="0" y="533122"/>
                </a:lnTo>
                <a:lnTo>
                  <a:pt x="0" y="75922"/>
                </a:lnTo>
                <a:lnTo>
                  <a:pt x="12829" y="33579"/>
                </a:lnTo>
                <a:lnTo>
                  <a:pt x="47038" y="5522"/>
                </a:lnTo>
                <a:lnTo>
                  <a:pt x="70449" y="0"/>
                </a:lnTo>
                <a:lnTo>
                  <a:pt x="66287" y="1655"/>
                </a:lnTo>
                <a:lnTo>
                  <a:pt x="56951" y="9389"/>
                </a:lnTo>
                <a:lnTo>
                  <a:pt x="40999" y="46761"/>
                </a:lnTo>
                <a:lnTo>
                  <a:pt x="38100" y="75922"/>
                </a:lnTo>
                <a:lnTo>
                  <a:pt x="38100" y="533122"/>
                </a:lnTo>
                <a:lnTo>
                  <a:pt x="44514" y="575464"/>
                </a:lnTo>
                <a:lnTo>
                  <a:pt x="66287" y="607388"/>
                </a:lnTo>
                <a:lnTo>
                  <a:pt x="70449" y="609044"/>
                </a:lnTo>
                <a:close/>
              </a:path>
            </a:pathLst>
          </a:custGeom>
          <a:solidFill>
            <a:srgbClr val="60A5FA"/>
          </a:solidFill>
        </p:spPr>
        <p:txBody>
          <a:bodyPr wrap="square" lIns="0" tIns="0" rIns="0" bIns="0" rtlCol="0"/>
          <a:lstStyle/>
          <a:p>
            <a:endParaRPr/>
          </a:p>
        </p:txBody>
      </p:sp>
      <p:grpSp>
        <p:nvGrpSpPr>
          <p:cNvPr id="13" name="object 13"/>
          <p:cNvGrpSpPr/>
          <p:nvPr/>
        </p:nvGrpSpPr>
        <p:grpSpPr>
          <a:xfrm>
            <a:off x="6324599" y="2971799"/>
            <a:ext cx="304800" cy="381000"/>
            <a:chOff x="6324599" y="2971799"/>
            <a:chExt cx="304800" cy="381000"/>
          </a:xfrm>
        </p:grpSpPr>
        <p:sp>
          <p:nvSpPr>
            <p:cNvPr id="14" name="object 14"/>
            <p:cNvSpPr/>
            <p:nvPr/>
          </p:nvSpPr>
          <p:spPr>
            <a:xfrm>
              <a:off x="6324599" y="2971799"/>
              <a:ext cx="304800" cy="381000"/>
            </a:xfrm>
            <a:custGeom>
              <a:avLst/>
              <a:gdLst/>
              <a:ahLst/>
              <a:cxnLst/>
              <a:rect l="l" t="t" r="r" b="b"/>
              <a:pathLst>
                <a:path w="304800" h="381000">
                  <a:moveTo>
                    <a:pt x="152399" y="380999"/>
                  </a:moveTo>
                  <a:lnTo>
                    <a:pt x="108159" y="374439"/>
                  </a:lnTo>
                  <a:lnTo>
                    <a:pt x="67730" y="355315"/>
                  </a:lnTo>
                  <a:lnTo>
                    <a:pt x="34591" y="325282"/>
                  </a:lnTo>
                  <a:lnTo>
                    <a:pt x="11600" y="286920"/>
                  </a:lnTo>
                  <a:lnTo>
                    <a:pt x="732" y="243537"/>
                  </a:lnTo>
                  <a:lnTo>
                    <a:pt x="0" y="228599"/>
                  </a:lnTo>
                  <a:lnTo>
                    <a:pt x="0" y="152399"/>
                  </a:lnTo>
                  <a:lnTo>
                    <a:pt x="6560" y="108159"/>
                  </a:lnTo>
                  <a:lnTo>
                    <a:pt x="25683" y="67730"/>
                  </a:lnTo>
                  <a:lnTo>
                    <a:pt x="55717" y="34591"/>
                  </a:lnTo>
                  <a:lnTo>
                    <a:pt x="94078" y="11600"/>
                  </a:lnTo>
                  <a:lnTo>
                    <a:pt x="137461" y="732"/>
                  </a:lnTo>
                  <a:lnTo>
                    <a:pt x="152399" y="0"/>
                  </a:lnTo>
                  <a:lnTo>
                    <a:pt x="159887" y="183"/>
                  </a:lnTo>
                  <a:lnTo>
                    <a:pt x="203732" y="8904"/>
                  </a:lnTo>
                  <a:lnTo>
                    <a:pt x="243191" y="29995"/>
                  </a:lnTo>
                  <a:lnTo>
                    <a:pt x="274803" y="61607"/>
                  </a:lnTo>
                  <a:lnTo>
                    <a:pt x="295894" y="101066"/>
                  </a:lnTo>
                  <a:lnTo>
                    <a:pt x="304616" y="144912"/>
                  </a:lnTo>
                  <a:lnTo>
                    <a:pt x="304799" y="152399"/>
                  </a:lnTo>
                  <a:lnTo>
                    <a:pt x="304799" y="228599"/>
                  </a:lnTo>
                  <a:lnTo>
                    <a:pt x="298238" y="272839"/>
                  </a:lnTo>
                  <a:lnTo>
                    <a:pt x="279114" y="313268"/>
                  </a:lnTo>
                  <a:lnTo>
                    <a:pt x="249081" y="346407"/>
                  </a:lnTo>
                  <a:lnTo>
                    <a:pt x="210720" y="369398"/>
                  </a:lnTo>
                  <a:lnTo>
                    <a:pt x="167338" y="380267"/>
                  </a:lnTo>
                  <a:lnTo>
                    <a:pt x="152399" y="380999"/>
                  </a:lnTo>
                  <a:close/>
                </a:path>
              </a:pathLst>
            </a:custGeom>
            <a:solidFill>
              <a:srgbClr val="DAE9FE"/>
            </a:solidFill>
          </p:spPr>
          <p:txBody>
            <a:bodyPr wrap="square" lIns="0" tIns="0" rIns="0" bIns="0" rtlCol="0"/>
            <a:lstStyle/>
            <a:p>
              <a:endParaRPr/>
            </a:p>
          </p:txBody>
        </p:sp>
        <p:pic>
          <p:nvPicPr>
            <p:cNvPr id="15" name="object 15"/>
            <p:cNvPicPr/>
            <p:nvPr/>
          </p:nvPicPr>
          <p:blipFill>
            <a:blip r:embed="rId5" cstate="print"/>
            <a:stretch>
              <a:fillRect/>
            </a:stretch>
          </p:blipFill>
          <p:spPr>
            <a:xfrm>
              <a:off x="6400799" y="3086099"/>
              <a:ext cx="152399" cy="133349"/>
            </a:xfrm>
            <a:prstGeom prst="rect">
              <a:avLst/>
            </a:prstGeom>
          </p:spPr>
        </p:pic>
      </p:grpSp>
      <p:sp>
        <p:nvSpPr>
          <p:cNvPr id="16" name="object 16"/>
          <p:cNvSpPr txBox="1"/>
          <p:nvPr/>
        </p:nvSpPr>
        <p:spPr>
          <a:xfrm>
            <a:off x="6731000" y="2924936"/>
            <a:ext cx="2590800" cy="427990"/>
          </a:xfrm>
          <a:prstGeom prst="rect">
            <a:avLst/>
          </a:prstGeom>
        </p:spPr>
        <p:txBody>
          <a:bodyPr vert="horz" wrap="square" lIns="0" tIns="43815" rIns="0" bIns="0" rtlCol="0">
            <a:spAutoFit/>
          </a:bodyPr>
          <a:lstStyle/>
          <a:p>
            <a:pPr marL="12700">
              <a:lnSpc>
                <a:spcPct val="100000"/>
              </a:lnSpc>
              <a:spcBef>
                <a:spcPts val="345"/>
              </a:spcBef>
            </a:pPr>
            <a:r>
              <a:rPr sz="1300" b="1" spc="-60" dirty="0">
                <a:solidFill>
                  <a:srgbClr val="1D40AF"/>
                </a:solidFill>
                <a:latin typeface="Roboto"/>
                <a:cs typeface="Roboto"/>
              </a:rPr>
              <a:t>Dynamic</a:t>
            </a:r>
            <a:r>
              <a:rPr sz="1300" b="1" spc="5" dirty="0">
                <a:solidFill>
                  <a:srgbClr val="1D40AF"/>
                </a:solidFill>
                <a:latin typeface="Roboto"/>
                <a:cs typeface="Roboto"/>
              </a:rPr>
              <a:t> </a:t>
            </a:r>
            <a:r>
              <a:rPr sz="1300" b="1" spc="-65" dirty="0">
                <a:solidFill>
                  <a:srgbClr val="1D40AF"/>
                </a:solidFill>
                <a:latin typeface="Roboto"/>
                <a:cs typeface="Roboto"/>
              </a:rPr>
              <a:t>Product</a:t>
            </a:r>
            <a:r>
              <a:rPr sz="1300" b="1" spc="5" dirty="0">
                <a:solidFill>
                  <a:srgbClr val="1D40AF"/>
                </a:solidFill>
                <a:latin typeface="Roboto"/>
                <a:cs typeface="Roboto"/>
              </a:rPr>
              <a:t> </a:t>
            </a:r>
            <a:r>
              <a:rPr sz="1300" b="1" spc="-10" dirty="0">
                <a:solidFill>
                  <a:srgbClr val="1D40AF"/>
                </a:solidFill>
                <a:latin typeface="Roboto"/>
                <a:cs typeface="Roboto"/>
              </a:rPr>
              <a:t>Display</a:t>
            </a:r>
            <a:endParaRPr sz="1300">
              <a:latin typeface="Roboto"/>
              <a:cs typeface="Roboto"/>
            </a:endParaRPr>
          </a:p>
          <a:p>
            <a:pPr marL="12700">
              <a:lnSpc>
                <a:spcPct val="100000"/>
              </a:lnSpc>
              <a:spcBef>
                <a:spcPts val="165"/>
              </a:spcBef>
            </a:pPr>
            <a:r>
              <a:rPr sz="1000" spc="-55" dirty="0">
                <a:solidFill>
                  <a:srgbClr val="4A5462"/>
                </a:solidFill>
                <a:latin typeface="Roboto"/>
                <a:cs typeface="Roboto"/>
              </a:rPr>
              <a:t>Category-</a:t>
            </a:r>
            <a:r>
              <a:rPr sz="1000" spc="-65" dirty="0">
                <a:solidFill>
                  <a:srgbClr val="4A5462"/>
                </a:solidFill>
                <a:latin typeface="Roboto"/>
                <a:cs typeface="Roboto"/>
              </a:rPr>
              <a:t>based</a:t>
            </a:r>
            <a:r>
              <a:rPr sz="1000" spc="15" dirty="0">
                <a:solidFill>
                  <a:srgbClr val="4A5462"/>
                </a:solidFill>
                <a:latin typeface="Roboto"/>
                <a:cs typeface="Roboto"/>
              </a:rPr>
              <a:t> </a:t>
            </a:r>
            <a:r>
              <a:rPr sz="1000" spc="-55" dirty="0">
                <a:solidFill>
                  <a:srgbClr val="4A5462"/>
                </a:solidFill>
                <a:latin typeface="Roboto"/>
                <a:cs typeface="Roboto"/>
              </a:rPr>
              <a:t>browsing</a:t>
            </a:r>
            <a:r>
              <a:rPr sz="1000" spc="20" dirty="0">
                <a:solidFill>
                  <a:srgbClr val="4A5462"/>
                </a:solidFill>
                <a:latin typeface="Roboto"/>
                <a:cs typeface="Roboto"/>
              </a:rPr>
              <a:t> </a:t>
            </a:r>
            <a:r>
              <a:rPr sz="1000" spc="-55" dirty="0">
                <a:solidFill>
                  <a:srgbClr val="4A5462"/>
                </a:solidFill>
                <a:latin typeface="Roboto"/>
                <a:cs typeface="Roboto"/>
              </a:rPr>
              <a:t>with</a:t>
            </a:r>
            <a:r>
              <a:rPr sz="1000" spc="15" dirty="0">
                <a:solidFill>
                  <a:srgbClr val="4A5462"/>
                </a:solidFill>
                <a:latin typeface="Roboto"/>
                <a:cs typeface="Roboto"/>
              </a:rPr>
              <a:t> </a:t>
            </a:r>
            <a:r>
              <a:rPr sz="1000" spc="-55" dirty="0">
                <a:solidFill>
                  <a:srgbClr val="4A5462"/>
                </a:solidFill>
                <a:latin typeface="Roboto"/>
                <a:cs typeface="Roboto"/>
              </a:rPr>
              <a:t>search</a:t>
            </a:r>
            <a:r>
              <a:rPr sz="1000" spc="20" dirty="0">
                <a:solidFill>
                  <a:srgbClr val="4A5462"/>
                </a:solidFill>
                <a:latin typeface="Roboto"/>
                <a:cs typeface="Roboto"/>
              </a:rPr>
              <a:t> </a:t>
            </a:r>
            <a:r>
              <a:rPr sz="1000" spc="-40" dirty="0">
                <a:solidFill>
                  <a:srgbClr val="4A5462"/>
                </a:solidFill>
                <a:latin typeface="Roboto"/>
                <a:cs typeface="Roboto"/>
              </a:rPr>
              <a:t>functionality</a:t>
            </a:r>
            <a:endParaRPr sz="1000">
              <a:latin typeface="Roboto"/>
              <a:cs typeface="Roboto"/>
            </a:endParaRPr>
          </a:p>
        </p:txBody>
      </p:sp>
      <p:sp>
        <p:nvSpPr>
          <p:cNvPr id="17" name="object 17"/>
          <p:cNvSpPr/>
          <p:nvPr/>
        </p:nvSpPr>
        <p:spPr>
          <a:xfrm>
            <a:off x="228599" y="3619777"/>
            <a:ext cx="70485" cy="609600"/>
          </a:xfrm>
          <a:custGeom>
            <a:avLst/>
            <a:gdLst/>
            <a:ahLst/>
            <a:cxnLst/>
            <a:rect l="l" t="t" r="r" b="b"/>
            <a:pathLst>
              <a:path w="70485" h="609600">
                <a:moveTo>
                  <a:pt x="70450" y="609044"/>
                </a:moveTo>
                <a:lnTo>
                  <a:pt x="33857" y="596491"/>
                </a:lnTo>
                <a:lnTo>
                  <a:pt x="5800" y="562282"/>
                </a:lnTo>
                <a:lnTo>
                  <a:pt x="0" y="533122"/>
                </a:lnTo>
                <a:lnTo>
                  <a:pt x="0" y="75922"/>
                </a:lnTo>
                <a:lnTo>
                  <a:pt x="12830" y="33579"/>
                </a:lnTo>
                <a:lnTo>
                  <a:pt x="47039" y="5522"/>
                </a:lnTo>
                <a:lnTo>
                  <a:pt x="70449" y="0"/>
                </a:lnTo>
                <a:lnTo>
                  <a:pt x="66287" y="1655"/>
                </a:lnTo>
                <a:lnTo>
                  <a:pt x="56951" y="9389"/>
                </a:lnTo>
                <a:lnTo>
                  <a:pt x="41000" y="46761"/>
                </a:lnTo>
                <a:lnTo>
                  <a:pt x="38100" y="75922"/>
                </a:lnTo>
                <a:lnTo>
                  <a:pt x="38100" y="533122"/>
                </a:lnTo>
                <a:lnTo>
                  <a:pt x="44515" y="575463"/>
                </a:lnTo>
                <a:lnTo>
                  <a:pt x="66287" y="607388"/>
                </a:lnTo>
                <a:lnTo>
                  <a:pt x="70450" y="609044"/>
                </a:lnTo>
                <a:close/>
              </a:path>
            </a:pathLst>
          </a:custGeom>
          <a:solidFill>
            <a:srgbClr val="A68BFA"/>
          </a:solidFill>
        </p:spPr>
        <p:txBody>
          <a:bodyPr wrap="square" lIns="0" tIns="0" rIns="0" bIns="0" rtlCol="0"/>
          <a:lstStyle/>
          <a:p>
            <a:endParaRPr/>
          </a:p>
        </p:txBody>
      </p:sp>
      <p:grpSp>
        <p:nvGrpSpPr>
          <p:cNvPr id="18" name="object 18"/>
          <p:cNvGrpSpPr/>
          <p:nvPr/>
        </p:nvGrpSpPr>
        <p:grpSpPr>
          <a:xfrm>
            <a:off x="380999" y="3733799"/>
            <a:ext cx="323850" cy="381000"/>
            <a:chOff x="380999" y="3733799"/>
            <a:chExt cx="323850" cy="381000"/>
          </a:xfrm>
        </p:grpSpPr>
        <p:sp>
          <p:nvSpPr>
            <p:cNvPr id="19" name="object 19"/>
            <p:cNvSpPr/>
            <p:nvPr/>
          </p:nvSpPr>
          <p:spPr>
            <a:xfrm>
              <a:off x="380999" y="3733799"/>
              <a:ext cx="323850" cy="381000"/>
            </a:xfrm>
            <a:custGeom>
              <a:avLst/>
              <a:gdLst/>
              <a:ahLst/>
              <a:cxnLst/>
              <a:rect l="l" t="t" r="r" b="b"/>
              <a:pathLst>
                <a:path w="323850" h="381000">
                  <a:moveTo>
                    <a:pt x="161924" y="380999"/>
                  </a:moveTo>
                  <a:lnTo>
                    <a:pt x="122570" y="376145"/>
                  </a:lnTo>
                  <a:lnTo>
                    <a:pt x="85593" y="361881"/>
                  </a:lnTo>
                  <a:lnTo>
                    <a:pt x="53189" y="339060"/>
                  </a:lnTo>
                  <a:lnTo>
                    <a:pt x="27289" y="309035"/>
                  </a:lnTo>
                  <a:lnTo>
                    <a:pt x="9461" y="273616"/>
                  </a:lnTo>
                  <a:lnTo>
                    <a:pt x="777" y="234946"/>
                  </a:lnTo>
                  <a:lnTo>
                    <a:pt x="0" y="219074"/>
                  </a:lnTo>
                  <a:lnTo>
                    <a:pt x="0" y="161924"/>
                  </a:lnTo>
                  <a:lnTo>
                    <a:pt x="4853" y="122570"/>
                  </a:lnTo>
                  <a:lnTo>
                    <a:pt x="19118" y="85592"/>
                  </a:lnTo>
                  <a:lnTo>
                    <a:pt x="41939" y="53188"/>
                  </a:lnTo>
                  <a:lnTo>
                    <a:pt x="71964" y="27289"/>
                  </a:lnTo>
                  <a:lnTo>
                    <a:pt x="107382" y="9461"/>
                  </a:lnTo>
                  <a:lnTo>
                    <a:pt x="146053" y="777"/>
                  </a:lnTo>
                  <a:lnTo>
                    <a:pt x="161924" y="0"/>
                  </a:lnTo>
                  <a:lnTo>
                    <a:pt x="169879" y="194"/>
                  </a:lnTo>
                  <a:lnTo>
                    <a:pt x="208929" y="6970"/>
                  </a:lnTo>
                  <a:lnTo>
                    <a:pt x="245163" y="23031"/>
                  </a:lnTo>
                  <a:lnTo>
                    <a:pt x="276423" y="47426"/>
                  </a:lnTo>
                  <a:lnTo>
                    <a:pt x="300818" y="78686"/>
                  </a:lnTo>
                  <a:lnTo>
                    <a:pt x="316879" y="114919"/>
                  </a:lnTo>
                  <a:lnTo>
                    <a:pt x="323655" y="153969"/>
                  </a:lnTo>
                  <a:lnTo>
                    <a:pt x="323849" y="161924"/>
                  </a:lnTo>
                  <a:lnTo>
                    <a:pt x="323849" y="219074"/>
                  </a:lnTo>
                  <a:lnTo>
                    <a:pt x="318995" y="258429"/>
                  </a:lnTo>
                  <a:lnTo>
                    <a:pt x="304731" y="295406"/>
                  </a:lnTo>
                  <a:lnTo>
                    <a:pt x="281910" y="327810"/>
                  </a:lnTo>
                  <a:lnTo>
                    <a:pt x="251885" y="353710"/>
                  </a:lnTo>
                  <a:lnTo>
                    <a:pt x="216467" y="371537"/>
                  </a:lnTo>
                  <a:lnTo>
                    <a:pt x="177796" y="380221"/>
                  </a:lnTo>
                  <a:lnTo>
                    <a:pt x="161924" y="380999"/>
                  </a:lnTo>
                  <a:close/>
                </a:path>
              </a:pathLst>
            </a:custGeom>
            <a:solidFill>
              <a:srgbClr val="ECE8FE"/>
            </a:solidFill>
          </p:spPr>
          <p:txBody>
            <a:bodyPr wrap="square" lIns="0" tIns="0" rIns="0" bIns="0" rtlCol="0"/>
            <a:lstStyle/>
            <a:p>
              <a:endParaRPr/>
            </a:p>
          </p:txBody>
        </p:sp>
        <p:pic>
          <p:nvPicPr>
            <p:cNvPr id="20" name="object 20"/>
            <p:cNvPicPr/>
            <p:nvPr/>
          </p:nvPicPr>
          <p:blipFill>
            <a:blip r:embed="rId6" cstate="print"/>
            <a:stretch>
              <a:fillRect/>
            </a:stretch>
          </p:blipFill>
          <p:spPr>
            <a:xfrm>
              <a:off x="457199" y="3838574"/>
              <a:ext cx="171628" cy="152399"/>
            </a:xfrm>
            <a:prstGeom prst="rect">
              <a:avLst/>
            </a:prstGeom>
          </p:spPr>
        </p:pic>
      </p:grpSp>
      <p:sp>
        <p:nvSpPr>
          <p:cNvPr id="21" name="object 21"/>
          <p:cNvSpPr txBox="1"/>
          <p:nvPr/>
        </p:nvSpPr>
        <p:spPr>
          <a:xfrm>
            <a:off x="806449" y="3686936"/>
            <a:ext cx="3777615" cy="427990"/>
          </a:xfrm>
          <a:prstGeom prst="rect">
            <a:avLst/>
          </a:prstGeom>
        </p:spPr>
        <p:txBody>
          <a:bodyPr vert="horz" wrap="square" lIns="0" tIns="43815" rIns="0" bIns="0" rtlCol="0">
            <a:spAutoFit/>
          </a:bodyPr>
          <a:lstStyle/>
          <a:p>
            <a:pPr marL="12700">
              <a:lnSpc>
                <a:spcPct val="100000"/>
              </a:lnSpc>
              <a:spcBef>
                <a:spcPts val="345"/>
              </a:spcBef>
            </a:pPr>
            <a:r>
              <a:rPr sz="1300" b="1" spc="-60" dirty="0">
                <a:solidFill>
                  <a:srgbClr val="5B20B5"/>
                </a:solidFill>
                <a:latin typeface="Roboto"/>
                <a:cs typeface="Roboto"/>
              </a:rPr>
              <a:t>Shopping</a:t>
            </a:r>
            <a:r>
              <a:rPr sz="1300" b="1" spc="-15" dirty="0">
                <a:solidFill>
                  <a:srgbClr val="5B20B5"/>
                </a:solidFill>
                <a:latin typeface="Roboto"/>
                <a:cs typeface="Roboto"/>
              </a:rPr>
              <a:t> </a:t>
            </a:r>
            <a:r>
              <a:rPr sz="1300" b="1" spc="-45" dirty="0">
                <a:solidFill>
                  <a:srgbClr val="5B20B5"/>
                </a:solidFill>
                <a:latin typeface="Roboto"/>
                <a:cs typeface="Roboto"/>
              </a:rPr>
              <a:t>Cart</a:t>
            </a:r>
            <a:r>
              <a:rPr sz="1300" b="1" spc="-10" dirty="0">
                <a:solidFill>
                  <a:srgbClr val="5B20B5"/>
                </a:solidFill>
                <a:latin typeface="Roboto"/>
                <a:cs typeface="Roboto"/>
              </a:rPr>
              <a:t> Operations</a:t>
            </a:r>
            <a:endParaRPr sz="1300">
              <a:latin typeface="Roboto"/>
              <a:cs typeface="Roboto"/>
            </a:endParaRPr>
          </a:p>
          <a:p>
            <a:pPr marL="12700">
              <a:lnSpc>
                <a:spcPct val="100000"/>
              </a:lnSpc>
              <a:spcBef>
                <a:spcPts val="165"/>
              </a:spcBef>
            </a:pPr>
            <a:r>
              <a:rPr sz="1000" spc="-55" dirty="0">
                <a:solidFill>
                  <a:srgbClr val="4A5462"/>
                </a:solidFill>
                <a:latin typeface="Roboto"/>
                <a:cs typeface="Roboto"/>
              </a:rPr>
              <a:t>Complete</a:t>
            </a:r>
            <a:r>
              <a:rPr sz="1000" spc="-5" dirty="0">
                <a:solidFill>
                  <a:srgbClr val="4A5462"/>
                </a:solidFill>
                <a:latin typeface="Roboto"/>
                <a:cs typeface="Roboto"/>
              </a:rPr>
              <a:t> </a:t>
            </a:r>
            <a:r>
              <a:rPr sz="1000" spc="-50" dirty="0">
                <a:solidFill>
                  <a:srgbClr val="4A5462"/>
                </a:solidFill>
                <a:latin typeface="Roboto"/>
                <a:cs typeface="Roboto"/>
              </a:rPr>
              <a:t>cart</a:t>
            </a:r>
            <a:r>
              <a:rPr sz="1000" dirty="0">
                <a:solidFill>
                  <a:srgbClr val="4A5462"/>
                </a:solidFill>
                <a:latin typeface="Roboto"/>
                <a:cs typeface="Roboto"/>
              </a:rPr>
              <a:t> </a:t>
            </a:r>
            <a:r>
              <a:rPr sz="1000" spc="-50" dirty="0">
                <a:solidFill>
                  <a:srgbClr val="4A5462"/>
                </a:solidFill>
                <a:latin typeface="Roboto"/>
                <a:cs typeface="Roboto"/>
              </a:rPr>
              <a:t>functionality</a:t>
            </a:r>
            <a:r>
              <a:rPr sz="1000" spc="-5" dirty="0">
                <a:solidFill>
                  <a:srgbClr val="4A5462"/>
                </a:solidFill>
                <a:latin typeface="Roboto"/>
                <a:cs typeface="Roboto"/>
              </a:rPr>
              <a:t> </a:t>
            </a:r>
            <a:r>
              <a:rPr sz="1000" spc="-55" dirty="0">
                <a:solidFill>
                  <a:srgbClr val="4A5462"/>
                </a:solidFill>
                <a:latin typeface="Roboto"/>
                <a:cs typeface="Roboto"/>
              </a:rPr>
              <a:t>with</a:t>
            </a:r>
            <a:r>
              <a:rPr sz="1000" dirty="0">
                <a:solidFill>
                  <a:srgbClr val="4A5462"/>
                </a:solidFill>
                <a:latin typeface="Roboto"/>
                <a:cs typeface="Roboto"/>
              </a:rPr>
              <a:t> </a:t>
            </a:r>
            <a:r>
              <a:rPr sz="1000" spc="-55" dirty="0">
                <a:solidFill>
                  <a:srgbClr val="4A5462"/>
                </a:solidFill>
                <a:latin typeface="Roboto"/>
                <a:cs typeface="Roboto"/>
              </a:rPr>
              <a:t>add,</a:t>
            </a:r>
            <a:r>
              <a:rPr sz="1000" spc="-5" dirty="0">
                <a:solidFill>
                  <a:srgbClr val="4A5462"/>
                </a:solidFill>
                <a:latin typeface="Roboto"/>
                <a:cs typeface="Roboto"/>
              </a:rPr>
              <a:t> </a:t>
            </a:r>
            <a:r>
              <a:rPr sz="1000" spc="-55" dirty="0">
                <a:solidFill>
                  <a:srgbClr val="4A5462"/>
                </a:solidFill>
                <a:latin typeface="Roboto"/>
                <a:cs typeface="Roboto"/>
              </a:rPr>
              <a:t>remove,</a:t>
            </a:r>
            <a:r>
              <a:rPr sz="1000" dirty="0">
                <a:solidFill>
                  <a:srgbClr val="4A5462"/>
                </a:solidFill>
                <a:latin typeface="Roboto"/>
                <a:cs typeface="Roboto"/>
              </a:rPr>
              <a:t> </a:t>
            </a:r>
            <a:r>
              <a:rPr sz="1000" spc="-50" dirty="0">
                <a:solidFill>
                  <a:srgbClr val="4A5462"/>
                </a:solidFill>
                <a:latin typeface="Roboto"/>
                <a:cs typeface="Roboto"/>
              </a:rPr>
              <a:t>update,</a:t>
            </a:r>
            <a:r>
              <a:rPr sz="1000" spc="-5"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45" dirty="0">
                <a:solidFill>
                  <a:srgbClr val="4A5462"/>
                </a:solidFill>
                <a:latin typeface="Roboto"/>
                <a:cs typeface="Roboto"/>
              </a:rPr>
              <a:t>total</a:t>
            </a:r>
            <a:r>
              <a:rPr sz="1000" dirty="0">
                <a:solidFill>
                  <a:srgbClr val="4A5462"/>
                </a:solidFill>
                <a:latin typeface="Roboto"/>
                <a:cs typeface="Roboto"/>
              </a:rPr>
              <a:t> </a:t>
            </a:r>
            <a:r>
              <a:rPr sz="1000" spc="-35" dirty="0">
                <a:solidFill>
                  <a:srgbClr val="4A5462"/>
                </a:solidFill>
                <a:latin typeface="Roboto"/>
                <a:cs typeface="Roboto"/>
              </a:rPr>
              <a:t>calculation</a:t>
            </a:r>
            <a:endParaRPr sz="1000">
              <a:latin typeface="Roboto"/>
              <a:cs typeface="Roboto"/>
            </a:endParaRPr>
          </a:p>
        </p:txBody>
      </p:sp>
      <p:sp>
        <p:nvSpPr>
          <p:cNvPr id="22" name="object 22"/>
          <p:cNvSpPr/>
          <p:nvPr/>
        </p:nvSpPr>
        <p:spPr>
          <a:xfrm>
            <a:off x="6172199" y="3619777"/>
            <a:ext cx="70485" cy="609600"/>
          </a:xfrm>
          <a:custGeom>
            <a:avLst/>
            <a:gdLst/>
            <a:ahLst/>
            <a:cxnLst/>
            <a:rect l="l" t="t" r="r" b="b"/>
            <a:pathLst>
              <a:path w="70485" h="609600">
                <a:moveTo>
                  <a:pt x="70450" y="609044"/>
                </a:moveTo>
                <a:lnTo>
                  <a:pt x="33857" y="596491"/>
                </a:lnTo>
                <a:lnTo>
                  <a:pt x="5799" y="562282"/>
                </a:lnTo>
                <a:lnTo>
                  <a:pt x="0" y="533122"/>
                </a:lnTo>
                <a:lnTo>
                  <a:pt x="0" y="75922"/>
                </a:lnTo>
                <a:lnTo>
                  <a:pt x="12829" y="33579"/>
                </a:lnTo>
                <a:lnTo>
                  <a:pt x="47038" y="5522"/>
                </a:lnTo>
                <a:lnTo>
                  <a:pt x="70449" y="0"/>
                </a:lnTo>
                <a:lnTo>
                  <a:pt x="66287" y="1655"/>
                </a:lnTo>
                <a:lnTo>
                  <a:pt x="56951" y="9389"/>
                </a:lnTo>
                <a:lnTo>
                  <a:pt x="40999" y="46761"/>
                </a:lnTo>
                <a:lnTo>
                  <a:pt x="38100" y="75922"/>
                </a:lnTo>
                <a:lnTo>
                  <a:pt x="38100" y="533122"/>
                </a:lnTo>
                <a:lnTo>
                  <a:pt x="44514" y="575463"/>
                </a:lnTo>
                <a:lnTo>
                  <a:pt x="66287" y="607388"/>
                </a:lnTo>
                <a:lnTo>
                  <a:pt x="70450" y="609044"/>
                </a:lnTo>
                <a:close/>
              </a:path>
            </a:pathLst>
          </a:custGeom>
          <a:solidFill>
            <a:srgbClr val="E4E7EB"/>
          </a:solidFill>
        </p:spPr>
        <p:txBody>
          <a:bodyPr wrap="square" lIns="0" tIns="0" rIns="0" bIns="0" rtlCol="0"/>
          <a:lstStyle/>
          <a:p>
            <a:endParaRPr/>
          </a:p>
        </p:txBody>
      </p:sp>
      <p:pic>
        <p:nvPicPr>
          <p:cNvPr id="23" name="object 23"/>
          <p:cNvPicPr/>
          <p:nvPr/>
        </p:nvPicPr>
        <p:blipFill>
          <a:blip r:embed="rId7" cstate="print"/>
          <a:stretch>
            <a:fillRect/>
          </a:stretch>
        </p:blipFill>
        <p:spPr>
          <a:xfrm>
            <a:off x="6400799" y="3838575"/>
            <a:ext cx="133349" cy="152399"/>
          </a:xfrm>
          <a:prstGeom prst="rect">
            <a:avLst/>
          </a:prstGeom>
        </p:spPr>
      </p:pic>
      <p:sp>
        <p:nvSpPr>
          <p:cNvPr id="24" name="object 24"/>
          <p:cNvSpPr txBox="1"/>
          <p:nvPr/>
        </p:nvSpPr>
        <p:spPr>
          <a:xfrm>
            <a:off x="6711950" y="3686936"/>
            <a:ext cx="2703195" cy="427990"/>
          </a:xfrm>
          <a:prstGeom prst="rect">
            <a:avLst/>
          </a:prstGeom>
        </p:spPr>
        <p:txBody>
          <a:bodyPr vert="horz" wrap="square" lIns="0" tIns="43815" rIns="0" bIns="0" rtlCol="0">
            <a:spAutoFit/>
          </a:bodyPr>
          <a:lstStyle/>
          <a:p>
            <a:pPr marL="12700">
              <a:lnSpc>
                <a:spcPct val="100000"/>
              </a:lnSpc>
              <a:spcBef>
                <a:spcPts val="345"/>
              </a:spcBef>
            </a:pPr>
            <a:r>
              <a:rPr sz="1300" b="1" spc="-60" dirty="0">
                <a:latin typeface="Roboto"/>
                <a:cs typeface="Roboto"/>
              </a:rPr>
              <a:t>Layered</a:t>
            </a:r>
            <a:r>
              <a:rPr sz="1300" b="1" spc="-20" dirty="0">
                <a:latin typeface="Roboto"/>
                <a:cs typeface="Roboto"/>
              </a:rPr>
              <a:t> </a:t>
            </a:r>
            <a:r>
              <a:rPr sz="1300" b="1" spc="-10" dirty="0">
                <a:latin typeface="Roboto"/>
                <a:cs typeface="Roboto"/>
              </a:rPr>
              <a:t>Architecture</a:t>
            </a:r>
            <a:endParaRPr sz="1300">
              <a:latin typeface="Roboto"/>
              <a:cs typeface="Roboto"/>
            </a:endParaRPr>
          </a:p>
          <a:p>
            <a:pPr marL="12700">
              <a:lnSpc>
                <a:spcPct val="100000"/>
              </a:lnSpc>
              <a:spcBef>
                <a:spcPts val="165"/>
              </a:spcBef>
            </a:pPr>
            <a:r>
              <a:rPr sz="1000" spc="-75" dirty="0">
                <a:solidFill>
                  <a:srgbClr val="4A5462"/>
                </a:solidFill>
                <a:latin typeface="Roboto"/>
                <a:cs typeface="Roboto"/>
              </a:rPr>
              <a:t>MVC-</a:t>
            </a:r>
            <a:r>
              <a:rPr sz="1000" spc="-45" dirty="0">
                <a:solidFill>
                  <a:srgbClr val="4A5462"/>
                </a:solidFill>
                <a:latin typeface="Roboto"/>
                <a:cs typeface="Roboto"/>
              </a:rPr>
              <a:t>like</a:t>
            </a:r>
            <a:r>
              <a:rPr sz="1000" dirty="0">
                <a:solidFill>
                  <a:srgbClr val="4A5462"/>
                </a:solidFill>
                <a:latin typeface="Roboto"/>
                <a:cs typeface="Roboto"/>
              </a:rPr>
              <a:t> </a:t>
            </a:r>
            <a:r>
              <a:rPr sz="1000" spc="-50" dirty="0">
                <a:solidFill>
                  <a:srgbClr val="4A5462"/>
                </a:solidFill>
                <a:latin typeface="Roboto"/>
                <a:cs typeface="Roboto"/>
              </a:rPr>
              <a:t>structure</a:t>
            </a:r>
            <a:r>
              <a:rPr sz="1000" spc="5" dirty="0">
                <a:solidFill>
                  <a:srgbClr val="4A5462"/>
                </a:solidFill>
                <a:latin typeface="Roboto"/>
                <a:cs typeface="Roboto"/>
              </a:rPr>
              <a:t> </a:t>
            </a:r>
            <a:r>
              <a:rPr sz="1000" spc="-55" dirty="0">
                <a:solidFill>
                  <a:srgbClr val="4A5462"/>
                </a:solidFill>
                <a:latin typeface="Roboto"/>
                <a:cs typeface="Roboto"/>
              </a:rPr>
              <a:t>with</a:t>
            </a:r>
            <a:r>
              <a:rPr sz="1000" dirty="0">
                <a:solidFill>
                  <a:srgbClr val="4A5462"/>
                </a:solidFill>
                <a:latin typeface="Roboto"/>
                <a:cs typeface="Roboto"/>
              </a:rPr>
              <a:t> </a:t>
            </a:r>
            <a:r>
              <a:rPr sz="1000" spc="-50" dirty="0">
                <a:solidFill>
                  <a:srgbClr val="4A5462"/>
                </a:solidFill>
                <a:latin typeface="Roboto"/>
                <a:cs typeface="Roboto"/>
              </a:rPr>
              <a:t>clean</a:t>
            </a:r>
            <a:r>
              <a:rPr sz="1000" spc="5" dirty="0">
                <a:solidFill>
                  <a:srgbClr val="4A5462"/>
                </a:solidFill>
                <a:latin typeface="Roboto"/>
                <a:cs typeface="Roboto"/>
              </a:rPr>
              <a:t> </a:t>
            </a:r>
            <a:r>
              <a:rPr sz="1000" spc="-55" dirty="0">
                <a:solidFill>
                  <a:srgbClr val="4A5462"/>
                </a:solidFill>
                <a:latin typeface="Roboto"/>
                <a:cs typeface="Roboto"/>
              </a:rPr>
              <a:t>separation</a:t>
            </a:r>
            <a:r>
              <a:rPr sz="1000" dirty="0">
                <a:solidFill>
                  <a:srgbClr val="4A5462"/>
                </a:solidFill>
                <a:latin typeface="Roboto"/>
                <a:cs typeface="Roboto"/>
              </a:rPr>
              <a:t> </a:t>
            </a:r>
            <a:r>
              <a:rPr sz="1000" spc="-50" dirty="0">
                <a:solidFill>
                  <a:srgbClr val="4A5462"/>
                </a:solidFill>
                <a:latin typeface="Roboto"/>
                <a:cs typeface="Roboto"/>
              </a:rPr>
              <a:t>of</a:t>
            </a:r>
            <a:r>
              <a:rPr sz="1000" spc="5" dirty="0">
                <a:solidFill>
                  <a:srgbClr val="4A5462"/>
                </a:solidFill>
                <a:latin typeface="Roboto"/>
                <a:cs typeface="Roboto"/>
              </a:rPr>
              <a:t> </a:t>
            </a:r>
            <a:r>
              <a:rPr sz="1000" spc="-40" dirty="0">
                <a:solidFill>
                  <a:srgbClr val="4A5462"/>
                </a:solidFill>
                <a:latin typeface="Roboto"/>
                <a:cs typeface="Roboto"/>
              </a:rPr>
              <a:t>concerns</a:t>
            </a:r>
            <a:endParaRPr sz="1000">
              <a:latin typeface="Roboto"/>
              <a:cs typeface="Roboto"/>
            </a:endParaRPr>
          </a:p>
        </p:txBody>
      </p:sp>
      <p:sp>
        <p:nvSpPr>
          <p:cNvPr id="25" name="object 25"/>
          <p:cNvSpPr txBox="1"/>
          <p:nvPr/>
        </p:nvSpPr>
        <p:spPr>
          <a:xfrm>
            <a:off x="368299" y="4671114"/>
            <a:ext cx="996315" cy="222885"/>
          </a:xfrm>
          <a:prstGeom prst="rect">
            <a:avLst/>
          </a:prstGeom>
        </p:spPr>
        <p:txBody>
          <a:bodyPr vert="horz" wrap="square" lIns="0" tIns="12065" rIns="0" bIns="0" rtlCol="0">
            <a:spAutoFit/>
          </a:bodyPr>
          <a:lstStyle/>
          <a:p>
            <a:pPr marL="12700">
              <a:lnSpc>
                <a:spcPct val="100000"/>
              </a:lnSpc>
              <a:spcBef>
                <a:spcPts val="95"/>
              </a:spcBef>
            </a:pPr>
            <a:r>
              <a:rPr sz="1300" b="1" spc="-60" dirty="0">
                <a:solidFill>
                  <a:srgbClr val="374050"/>
                </a:solidFill>
                <a:latin typeface="Roboto"/>
                <a:cs typeface="Roboto"/>
              </a:rPr>
              <a:t>Project</a:t>
            </a:r>
            <a:r>
              <a:rPr sz="1300" b="1" spc="35" dirty="0">
                <a:solidFill>
                  <a:srgbClr val="374050"/>
                </a:solidFill>
                <a:latin typeface="Roboto"/>
                <a:cs typeface="Roboto"/>
              </a:rPr>
              <a:t> </a:t>
            </a:r>
            <a:r>
              <a:rPr sz="1300" b="1" spc="-45" dirty="0">
                <a:solidFill>
                  <a:srgbClr val="374050"/>
                </a:solidFill>
                <a:latin typeface="Roboto"/>
                <a:cs typeface="Roboto"/>
              </a:rPr>
              <a:t>Status</a:t>
            </a:r>
            <a:endParaRPr sz="1300">
              <a:latin typeface="Roboto"/>
              <a:cs typeface="Roboto"/>
            </a:endParaRPr>
          </a:p>
        </p:txBody>
      </p:sp>
      <p:sp>
        <p:nvSpPr>
          <p:cNvPr id="26" name="object 26"/>
          <p:cNvSpPr txBox="1"/>
          <p:nvPr/>
        </p:nvSpPr>
        <p:spPr>
          <a:xfrm>
            <a:off x="368299" y="4965541"/>
            <a:ext cx="734695" cy="178435"/>
          </a:xfrm>
          <a:prstGeom prst="rect">
            <a:avLst/>
          </a:prstGeom>
        </p:spPr>
        <p:txBody>
          <a:bodyPr vert="horz" wrap="square" lIns="0" tIns="12700" rIns="0" bIns="0" rtlCol="0">
            <a:spAutoFit/>
          </a:bodyPr>
          <a:lstStyle/>
          <a:p>
            <a:pPr marL="12700">
              <a:lnSpc>
                <a:spcPct val="100000"/>
              </a:lnSpc>
              <a:spcBef>
                <a:spcPts val="100"/>
              </a:spcBef>
            </a:pPr>
            <a:r>
              <a:rPr sz="1000" spc="-65" dirty="0">
                <a:solidFill>
                  <a:srgbClr val="4A5462"/>
                </a:solidFill>
                <a:latin typeface="Roboto"/>
                <a:cs typeface="Roboto"/>
              </a:rPr>
              <a:t>Core</a:t>
            </a:r>
            <a:r>
              <a:rPr sz="1000" spc="10" dirty="0">
                <a:solidFill>
                  <a:srgbClr val="4A5462"/>
                </a:solidFill>
                <a:latin typeface="Roboto"/>
                <a:cs typeface="Roboto"/>
              </a:rPr>
              <a:t> </a:t>
            </a:r>
            <a:r>
              <a:rPr sz="1000" spc="-50" dirty="0">
                <a:solidFill>
                  <a:srgbClr val="4A5462"/>
                </a:solidFill>
                <a:latin typeface="Roboto"/>
                <a:cs typeface="Roboto"/>
              </a:rPr>
              <a:t>Features</a:t>
            </a:r>
            <a:endParaRPr sz="1000">
              <a:latin typeface="Roboto"/>
              <a:cs typeface="Roboto"/>
            </a:endParaRPr>
          </a:p>
        </p:txBody>
      </p:sp>
      <p:grpSp>
        <p:nvGrpSpPr>
          <p:cNvPr id="27" name="object 27"/>
          <p:cNvGrpSpPr/>
          <p:nvPr/>
        </p:nvGrpSpPr>
        <p:grpSpPr>
          <a:xfrm>
            <a:off x="1371599" y="5029199"/>
            <a:ext cx="4438650" cy="76200"/>
            <a:chOff x="1371599" y="5029199"/>
            <a:chExt cx="4438650" cy="76200"/>
          </a:xfrm>
        </p:grpSpPr>
        <p:sp>
          <p:nvSpPr>
            <p:cNvPr id="28" name="object 28"/>
            <p:cNvSpPr/>
            <p:nvPr/>
          </p:nvSpPr>
          <p:spPr>
            <a:xfrm>
              <a:off x="1371599" y="5029199"/>
              <a:ext cx="4438650" cy="76200"/>
            </a:xfrm>
            <a:custGeom>
              <a:avLst/>
              <a:gdLst/>
              <a:ahLst/>
              <a:cxnLst/>
              <a:rect l="l" t="t" r="r" b="b"/>
              <a:pathLst>
                <a:path w="4438650" h="76200">
                  <a:moveTo>
                    <a:pt x="4405601" y="76199"/>
                  </a:moveTo>
                  <a:lnTo>
                    <a:pt x="33047" y="76199"/>
                  </a:lnTo>
                  <a:lnTo>
                    <a:pt x="28187" y="75233"/>
                  </a:lnTo>
                  <a:lnTo>
                    <a:pt x="966" y="48011"/>
                  </a:lnTo>
                  <a:lnTo>
                    <a:pt x="0" y="43152"/>
                  </a:lnTo>
                  <a:lnTo>
                    <a:pt x="0" y="38099"/>
                  </a:lnTo>
                  <a:lnTo>
                    <a:pt x="0" y="33047"/>
                  </a:lnTo>
                  <a:lnTo>
                    <a:pt x="28187" y="966"/>
                  </a:lnTo>
                  <a:lnTo>
                    <a:pt x="33047" y="0"/>
                  </a:lnTo>
                  <a:lnTo>
                    <a:pt x="4405601" y="0"/>
                  </a:lnTo>
                  <a:lnTo>
                    <a:pt x="4437682" y="28187"/>
                  </a:lnTo>
                  <a:lnTo>
                    <a:pt x="4438649" y="33047"/>
                  </a:lnTo>
                  <a:lnTo>
                    <a:pt x="4438649" y="43152"/>
                  </a:lnTo>
                  <a:lnTo>
                    <a:pt x="4410461" y="75233"/>
                  </a:lnTo>
                  <a:lnTo>
                    <a:pt x="4405601" y="76199"/>
                  </a:lnTo>
                  <a:close/>
                </a:path>
              </a:pathLst>
            </a:custGeom>
            <a:solidFill>
              <a:srgbClr val="E4E7EB"/>
            </a:solidFill>
          </p:spPr>
          <p:txBody>
            <a:bodyPr wrap="square" lIns="0" tIns="0" rIns="0" bIns="0" rtlCol="0"/>
            <a:lstStyle/>
            <a:p>
              <a:endParaRPr/>
            </a:p>
          </p:txBody>
        </p:sp>
        <p:sp>
          <p:nvSpPr>
            <p:cNvPr id="29" name="object 29"/>
            <p:cNvSpPr/>
            <p:nvPr/>
          </p:nvSpPr>
          <p:spPr>
            <a:xfrm>
              <a:off x="1371599" y="5029199"/>
              <a:ext cx="3771900" cy="76200"/>
            </a:xfrm>
            <a:custGeom>
              <a:avLst/>
              <a:gdLst/>
              <a:ahLst/>
              <a:cxnLst/>
              <a:rect l="l" t="t" r="r" b="b"/>
              <a:pathLst>
                <a:path w="3771900" h="76200">
                  <a:moveTo>
                    <a:pt x="3738851" y="76199"/>
                  </a:moveTo>
                  <a:lnTo>
                    <a:pt x="33047" y="76199"/>
                  </a:lnTo>
                  <a:lnTo>
                    <a:pt x="28187" y="75233"/>
                  </a:lnTo>
                  <a:lnTo>
                    <a:pt x="966" y="48011"/>
                  </a:lnTo>
                  <a:lnTo>
                    <a:pt x="0" y="43152"/>
                  </a:lnTo>
                  <a:lnTo>
                    <a:pt x="0" y="38099"/>
                  </a:lnTo>
                  <a:lnTo>
                    <a:pt x="0" y="33047"/>
                  </a:lnTo>
                  <a:lnTo>
                    <a:pt x="28187" y="966"/>
                  </a:lnTo>
                  <a:lnTo>
                    <a:pt x="33047" y="0"/>
                  </a:lnTo>
                  <a:lnTo>
                    <a:pt x="3738851" y="0"/>
                  </a:lnTo>
                  <a:lnTo>
                    <a:pt x="3770932" y="28187"/>
                  </a:lnTo>
                  <a:lnTo>
                    <a:pt x="3771899" y="33047"/>
                  </a:lnTo>
                  <a:lnTo>
                    <a:pt x="3771899" y="43152"/>
                  </a:lnTo>
                  <a:lnTo>
                    <a:pt x="3743711" y="75233"/>
                  </a:lnTo>
                  <a:lnTo>
                    <a:pt x="3738851" y="76199"/>
                  </a:lnTo>
                  <a:close/>
                </a:path>
              </a:pathLst>
            </a:custGeom>
            <a:solidFill>
              <a:srgbClr val="0FB981"/>
            </a:solidFill>
          </p:spPr>
          <p:txBody>
            <a:bodyPr wrap="square" lIns="0" tIns="0" rIns="0" bIns="0" rtlCol="0"/>
            <a:lstStyle/>
            <a:p>
              <a:endParaRPr/>
            </a:p>
          </p:txBody>
        </p:sp>
      </p:grpSp>
      <p:sp>
        <p:nvSpPr>
          <p:cNvPr id="30" name="object 30"/>
          <p:cNvSpPr txBox="1"/>
          <p:nvPr/>
        </p:nvSpPr>
        <p:spPr>
          <a:xfrm>
            <a:off x="5871070" y="4965541"/>
            <a:ext cx="238125"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4A5462"/>
                </a:solidFill>
                <a:latin typeface="Roboto"/>
                <a:cs typeface="Roboto"/>
              </a:rPr>
              <a:t>85%</a:t>
            </a:r>
            <a:endParaRPr sz="1000">
              <a:latin typeface="Roboto"/>
              <a:cs typeface="Roboto"/>
            </a:endParaRPr>
          </a:p>
        </p:txBody>
      </p:sp>
      <p:sp>
        <p:nvSpPr>
          <p:cNvPr id="31" name="object 31"/>
          <p:cNvSpPr txBox="1"/>
          <p:nvPr/>
        </p:nvSpPr>
        <p:spPr>
          <a:xfrm>
            <a:off x="368299" y="5194141"/>
            <a:ext cx="434975" cy="178435"/>
          </a:xfrm>
          <a:prstGeom prst="rect">
            <a:avLst/>
          </a:prstGeom>
        </p:spPr>
        <p:txBody>
          <a:bodyPr vert="horz" wrap="square" lIns="0" tIns="12700" rIns="0" bIns="0" rtlCol="0">
            <a:spAutoFit/>
          </a:bodyPr>
          <a:lstStyle/>
          <a:p>
            <a:pPr marL="12700">
              <a:lnSpc>
                <a:spcPct val="100000"/>
              </a:lnSpc>
              <a:spcBef>
                <a:spcPts val="100"/>
              </a:spcBef>
            </a:pPr>
            <a:r>
              <a:rPr sz="1000" spc="-45" dirty="0">
                <a:solidFill>
                  <a:srgbClr val="4A5462"/>
                </a:solidFill>
                <a:latin typeface="Roboto"/>
                <a:cs typeface="Roboto"/>
              </a:rPr>
              <a:t>Security</a:t>
            </a:r>
            <a:endParaRPr sz="1000">
              <a:latin typeface="Roboto"/>
              <a:cs typeface="Roboto"/>
            </a:endParaRPr>
          </a:p>
        </p:txBody>
      </p:sp>
      <p:grpSp>
        <p:nvGrpSpPr>
          <p:cNvPr id="32" name="object 32"/>
          <p:cNvGrpSpPr/>
          <p:nvPr/>
        </p:nvGrpSpPr>
        <p:grpSpPr>
          <a:xfrm>
            <a:off x="1371599" y="5257799"/>
            <a:ext cx="4438650" cy="76200"/>
            <a:chOff x="1371599" y="5257799"/>
            <a:chExt cx="4438650" cy="76200"/>
          </a:xfrm>
        </p:grpSpPr>
        <p:sp>
          <p:nvSpPr>
            <p:cNvPr id="33" name="object 33"/>
            <p:cNvSpPr/>
            <p:nvPr/>
          </p:nvSpPr>
          <p:spPr>
            <a:xfrm>
              <a:off x="1371599" y="5257799"/>
              <a:ext cx="4438650" cy="76200"/>
            </a:xfrm>
            <a:custGeom>
              <a:avLst/>
              <a:gdLst/>
              <a:ahLst/>
              <a:cxnLst/>
              <a:rect l="l" t="t" r="r" b="b"/>
              <a:pathLst>
                <a:path w="4438650" h="76200">
                  <a:moveTo>
                    <a:pt x="4405601" y="76199"/>
                  </a:moveTo>
                  <a:lnTo>
                    <a:pt x="33047" y="76199"/>
                  </a:lnTo>
                  <a:lnTo>
                    <a:pt x="28187" y="75232"/>
                  </a:lnTo>
                  <a:lnTo>
                    <a:pt x="966" y="48011"/>
                  </a:lnTo>
                  <a:lnTo>
                    <a:pt x="0" y="43152"/>
                  </a:lnTo>
                  <a:lnTo>
                    <a:pt x="0" y="38099"/>
                  </a:lnTo>
                  <a:lnTo>
                    <a:pt x="0" y="33047"/>
                  </a:lnTo>
                  <a:lnTo>
                    <a:pt x="28187" y="966"/>
                  </a:lnTo>
                  <a:lnTo>
                    <a:pt x="33047" y="0"/>
                  </a:lnTo>
                  <a:lnTo>
                    <a:pt x="4405601" y="0"/>
                  </a:lnTo>
                  <a:lnTo>
                    <a:pt x="4437682" y="28186"/>
                  </a:lnTo>
                  <a:lnTo>
                    <a:pt x="4438649" y="33047"/>
                  </a:lnTo>
                  <a:lnTo>
                    <a:pt x="4438649" y="43152"/>
                  </a:lnTo>
                  <a:lnTo>
                    <a:pt x="4410461" y="75232"/>
                  </a:lnTo>
                  <a:lnTo>
                    <a:pt x="4405601" y="76199"/>
                  </a:lnTo>
                  <a:close/>
                </a:path>
              </a:pathLst>
            </a:custGeom>
            <a:solidFill>
              <a:srgbClr val="E4E7EB"/>
            </a:solidFill>
          </p:spPr>
          <p:txBody>
            <a:bodyPr wrap="square" lIns="0" tIns="0" rIns="0" bIns="0" rtlCol="0"/>
            <a:lstStyle/>
            <a:p>
              <a:endParaRPr/>
            </a:p>
          </p:txBody>
        </p:sp>
        <p:sp>
          <p:nvSpPr>
            <p:cNvPr id="34" name="object 34"/>
            <p:cNvSpPr/>
            <p:nvPr/>
          </p:nvSpPr>
          <p:spPr>
            <a:xfrm>
              <a:off x="1371599" y="5257799"/>
              <a:ext cx="2000250" cy="76200"/>
            </a:xfrm>
            <a:custGeom>
              <a:avLst/>
              <a:gdLst/>
              <a:ahLst/>
              <a:cxnLst/>
              <a:rect l="l" t="t" r="r" b="b"/>
              <a:pathLst>
                <a:path w="2000250" h="76200">
                  <a:moveTo>
                    <a:pt x="1967202" y="76199"/>
                  </a:moveTo>
                  <a:lnTo>
                    <a:pt x="33047" y="76199"/>
                  </a:lnTo>
                  <a:lnTo>
                    <a:pt x="28187" y="75232"/>
                  </a:lnTo>
                  <a:lnTo>
                    <a:pt x="966" y="48011"/>
                  </a:lnTo>
                  <a:lnTo>
                    <a:pt x="0" y="43152"/>
                  </a:lnTo>
                  <a:lnTo>
                    <a:pt x="0" y="38099"/>
                  </a:lnTo>
                  <a:lnTo>
                    <a:pt x="0" y="33047"/>
                  </a:lnTo>
                  <a:lnTo>
                    <a:pt x="28187" y="966"/>
                  </a:lnTo>
                  <a:lnTo>
                    <a:pt x="33047" y="0"/>
                  </a:lnTo>
                  <a:lnTo>
                    <a:pt x="1967202" y="0"/>
                  </a:lnTo>
                  <a:lnTo>
                    <a:pt x="1999282" y="28186"/>
                  </a:lnTo>
                  <a:lnTo>
                    <a:pt x="2000249" y="33047"/>
                  </a:lnTo>
                  <a:lnTo>
                    <a:pt x="2000249" y="43152"/>
                  </a:lnTo>
                  <a:lnTo>
                    <a:pt x="1972062" y="75232"/>
                  </a:lnTo>
                  <a:lnTo>
                    <a:pt x="1967202" y="76199"/>
                  </a:lnTo>
                  <a:close/>
                </a:path>
              </a:pathLst>
            </a:custGeom>
            <a:solidFill>
              <a:srgbClr val="F59D0A"/>
            </a:solidFill>
          </p:spPr>
          <p:txBody>
            <a:bodyPr wrap="square" lIns="0" tIns="0" rIns="0" bIns="0" rtlCol="0"/>
            <a:lstStyle/>
            <a:p>
              <a:endParaRPr/>
            </a:p>
          </p:txBody>
        </p:sp>
      </p:grpSp>
      <p:sp>
        <p:nvSpPr>
          <p:cNvPr id="35" name="object 35"/>
          <p:cNvSpPr txBox="1"/>
          <p:nvPr/>
        </p:nvSpPr>
        <p:spPr>
          <a:xfrm>
            <a:off x="5871070" y="5194141"/>
            <a:ext cx="238125"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4A5462"/>
                </a:solidFill>
                <a:latin typeface="Roboto"/>
                <a:cs typeface="Roboto"/>
              </a:rPr>
              <a:t>45%</a:t>
            </a:r>
            <a:endParaRPr sz="1000">
              <a:latin typeface="Roboto"/>
              <a:cs typeface="Roboto"/>
            </a:endParaRPr>
          </a:p>
        </p:txBody>
      </p:sp>
      <p:sp>
        <p:nvSpPr>
          <p:cNvPr id="36" name="object 36"/>
          <p:cNvSpPr txBox="1"/>
          <p:nvPr/>
        </p:nvSpPr>
        <p:spPr>
          <a:xfrm>
            <a:off x="368299" y="5422741"/>
            <a:ext cx="645160" cy="178435"/>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4A5462"/>
                </a:solidFill>
                <a:latin typeface="Roboto"/>
                <a:cs typeface="Roboto"/>
              </a:rPr>
              <a:t>Architecture</a:t>
            </a:r>
            <a:endParaRPr sz="1000">
              <a:latin typeface="Roboto"/>
              <a:cs typeface="Roboto"/>
            </a:endParaRPr>
          </a:p>
        </p:txBody>
      </p:sp>
      <p:grpSp>
        <p:nvGrpSpPr>
          <p:cNvPr id="37" name="object 37"/>
          <p:cNvGrpSpPr/>
          <p:nvPr/>
        </p:nvGrpSpPr>
        <p:grpSpPr>
          <a:xfrm>
            <a:off x="1371599" y="5486399"/>
            <a:ext cx="4438650" cy="76200"/>
            <a:chOff x="1371599" y="5486399"/>
            <a:chExt cx="4438650" cy="76200"/>
          </a:xfrm>
        </p:grpSpPr>
        <p:sp>
          <p:nvSpPr>
            <p:cNvPr id="38" name="object 38"/>
            <p:cNvSpPr/>
            <p:nvPr/>
          </p:nvSpPr>
          <p:spPr>
            <a:xfrm>
              <a:off x="1371599" y="5486399"/>
              <a:ext cx="4438650" cy="76200"/>
            </a:xfrm>
            <a:custGeom>
              <a:avLst/>
              <a:gdLst/>
              <a:ahLst/>
              <a:cxnLst/>
              <a:rect l="l" t="t" r="r" b="b"/>
              <a:pathLst>
                <a:path w="4438650" h="76200">
                  <a:moveTo>
                    <a:pt x="4405601" y="76199"/>
                  </a:moveTo>
                  <a:lnTo>
                    <a:pt x="33047" y="76199"/>
                  </a:lnTo>
                  <a:lnTo>
                    <a:pt x="28187" y="75232"/>
                  </a:lnTo>
                  <a:lnTo>
                    <a:pt x="966" y="48011"/>
                  </a:lnTo>
                  <a:lnTo>
                    <a:pt x="0" y="43152"/>
                  </a:lnTo>
                  <a:lnTo>
                    <a:pt x="0" y="38099"/>
                  </a:lnTo>
                  <a:lnTo>
                    <a:pt x="0" y="33047"/>
                  </a:lnTo>
                  <a:lnTo>
                    <a:pt x="28187" y="966"/>
                  </a:lnTo>
                  <a:lnTo>
                    <a:pt x="33047" y="0"/>
                  </a:lnTo>
                  <a:lnTo>
                    <a:pt x="4405601" y="0"/>
                  </a:lnTo>
                  <a:lnTo>
                    <a:pt x="4437682" y="28186"/>
                  </a:lnTo>
                  <a:lnTo>
                    <a:pt x="4438649" y="33047"/>
                  </a:lnTo>
                  <a:lnTo>
                    <a:pt x="4438649" y="43152"/>
                  </a:lnTo>
                  <a:lnTo>
                    <a:pt x="4410461" y="75232"/>
                  </a:lnTo>
                  <a:lnTo>
                    <a:pt x="4405601" y="76199"/>
                  </a:lnTo>
                  <a:close/>
                </a:path>
              </a:pathLst>
            </a:custGeom>
            <a:solidFill>
              <a:srgbClr val="E4E7EB"/>
            </a:solidFill>
          </p:spPr>
          <p:txBody>
            <a:bodyPr wrap="square" lIns="0" tIns="0" rIns="0" bIns="0" rtlCol="0"/>
            <a:lstStyle/>
            <a:p>
              <a:endParaRPr/>
            </a:p>
          </p:txBody>
        </p:sp>
        <p:sp>
          <p:nvSpPr>
            <p:cNvPr id="39" name="object 39"/>
            <p:cNvSpPr/>
            <p:nvPr/>
          </p:nvSpPr>
          <p:spPr>
            <a:xfrm>
              <a:off x="1371599" y="5486399"/>
              <a:ext cx="3990975" cy="76200"/>
            </a:xfrm>
            <a:custGeom>
              <a:avLst/>
              <a:gdLst/>
              <a:ahLst/>
              <a:cxnLst/>
              <a:rect l="l" t="t" r="r" b="b"/>
              <a:pathLst>
                <a:path w="3990975" h="76200">
                  <a:moveTo>
                    <a:pt x="3957926" y="76199"/>
                  </a:moveTo>
                  <a:lnTo>
                    <a:pt x="33047" y="76199"/>
                  </a:lnTo>
                  <a:lnTo>
                    <a:pt x="28187" y="75232"/>
                  </a:lnTo>
                  <a:lnTo>
                    <a:pt x="966" y="48011"/>
                  </a:lnTo>
                  <a:lnTo>
                    <a:pt x="0" y="43152"/>
                  </a:lnTo>
                  <a:lnTo>
                    <a:pt x="0" y="38099"/>
                  </a:lnTo>
                  <a:lnTo>
                    <a:pt x="0" y="33047"/>
                  </a:lnTo>
                  <a:lnTo>
                    <a:pt x="28187" y="966"/>
                  </a:lnTo>
                  <a:lnTo>
                    <a:pt x="33047" y="0"/>
                  </a:lnTo>
                  <a:lnTo>
                    <a:pt x="3957926" y="0"/>
                  </a:lnTo>
                  <a:lnTo>
                    <a:pt x="3990007" y="28186"/>
                  </a:lnTo>
                  <a:lnTo>
                    <a:pt x="3990974" y="33047"/>
                  </a:lnTo>
                  <a:lnTo>
                    <a:pt x="3990974" y="43152"/>
                  </a:lnTo>
                  <a:lnTo>
                    <a:pt x="3962786" y="75232"/>
                  </a:lnTo>
                  <a:lnTo>
                    <a:pt x="3957926" y="76199"/>
                  </a:lnTo>
                  <a:close/>
                </a:path>
              </a:pathLst>
            </a:custGeom>
            <a:solidFill>
              <a:srgbClr val="3B81F5"/>
            </a:solidFill>
          </p:spPr>
          <p:txBody>
            <a:bodyPr wrap="square" lIns="0" tIns="0" rIns="0" bIns="0" rtlCol="0"/>
            <a:lstStyle/>
            <a:p>
              <a:endParaRPr/>
            </a:p>
          </p:txBody>
        </p:sp>
      </p:grpSp>
      <p:sp>
        <p:nvSpPr>
          <p:cNvPr id="40" name="object 40"/>
          <p:cNvSpPr txBox="1"/>
          <p:nvPr/>
        </p:nvSpPr>
        <p:spPr>
          <a:xfrm>
            <a:off x="5871070" y="5422741"/>
            <a:ext cx="238125" cy="178435"/>
          </a:xfrm>
          <a:prstGeom prst="rect">
            <a:avLst/>
          </a:prstGeom>
        </p:spPr>
        <p:txBody>
          <a:bodyPr vert="horz" wrap="square" lIns="0" tIns="12700" rIns="0" bIns="0" rtlCol="0">
            <a:spAutoFit/>
          </a:bodyPr>
          <a:lstStyle/>
          <a:p>
            <a:pPr marL="12700">
              <a:lnSpc>
                <a:spcPct val="100000"/>
              </a:lnSpc>
              <a:spcBef>
                <a:spcPts val="100"/>
              </a:spcBef>
            </a:pPr>
            <a:r>
              <a:rPr sz="1000" spc="-55" dirty="0">
                <a:solidFill>
                  <a:srgbClr val="4A5462"/>
                </a:solidFill>
                <a:latin typeface="Roboto"/>
                <a:cs typeface="Roboto"/>
              </a:rPr>
              <a:t>90%</a:t>
            </a:r>
            <a:endParaRPr sz="1000">
              <a:latin typeface="Roboto"/>
              <a:cs typeface="Roboto"/>
            </a:endParaRPr>
          </a:p>
        </p:txBody>
      </p:sp>
      <p:pic>
        <p:nvPicPr>
          <p:cNvPr id="41" name="object 41"/>
          <p:cNvPicPr/>
          <p:nvPr/>
        </p:nvPicPr>
        <p:blipFill>
          <a:blip r:embed="rId8" cstate="print"/>
          <a:stretch>
            <a:fillRect/>
          </a:stretch>
        </p:blipFill>
        <p:spPr>
          <a:xfrm>
            <a:off x="7048499" y="4610099"/>
            <a:ext cx="4762499" cy="1066799"/>
          </a:xfrm>
          <a:prstGeom prst="rect">
            <a:avLst/>
          </a:prstGeom>
        </p:spPr>
      </p:pic>
      <p:sp>
        <p:nvSpPr>
          <p:cNvPr id="42" name="object 42"/>
          <p:cNvSpPr txBox="1"/>
          <p:nvPr/>
        </p:nvSpPr>
        <p:spPr>
          <a:xfrm>
            <a:off x="7150100" y="4706222"/>
            <a:ext cx="2145665" cy="203835"/>
          </a:xfrm>
          <a:prstGeom prst="rect">
            <a:avLst/>
          </a:prstGeom>
        </p:spPr>
        <p:txBody>
          <a:bodyPr vert="horz" wrap="square" lIns="0" tIns="14604" rIns="0" bIns="0" rtlCol="0">
            <a:spAutoFit/>
          </a:bodyPr>
          <a:lstStyle/>
          <a:p>
            <a:pPr marL="12700">
              <a:lnSpc>
                <a:spcPct val="100000"/>
              </a:lnSpc>
              <a:spcBef>
                <a:spcPts val="114"/>
              </a:spcBef>
            </a:pPr>
            <a:r>
              <a:rPr sz="1150" b="1" spc="-55" dirty="0">
                <a:solidFill>
                  <a:srgbClr val="1D40AF"/>
                </a:solidFill>
                <a:latin typeface="Roboto"/>
                <a:cs typeface="Roboto"/>
              </a:rPr>
              <a:t>Foundation</a:t>
            </a:r>
            <a:r>
              <a:rPr sz="1150" b="1" spc="-15" dirty="0">
                <a:solidFill>
                  <a:srgbClr val="1D40AF"/>
                </a:solidFill>
                <a:latin typeface="Roboto"/>
                <a:cs typeface="Roboto"/>
              </a:rPr>
              <a:t> </a:t>
            </a:r>
            <a:r>
              <a:rPr sz="1150" b="1" spc="-45" dirty="0">
                <a:solidFill>
                  <a:srgbClr val="1D40AF"/>
                </a:solidFill>
                <a:latin typeface="Roboto"/>
                <a:cs typeface="Roboto"/>
              </a:rPr>
              <a:t>for</a:t>
            </a:r>
            <a:r>
              <a:rPr sz="1150" b="1" spc="-15" dirty="0">
                <a:solidFill>
                  <a:srgbClr val="1D40AF"/>
                </a:solidFill>
                <a:latin typeface="Roboto"/>
                <a:cs typeface="Roboto"/>
              </a:rPr>
              <a:t> </a:t>
            </a:r>
            <a:r>
              <a:rPr sz="1150" b="1" spc="-55" dirty="0">
                <a:solidFill>
                  <a:srgbClr val="1D40AF"/>
                </a:solidFill>
                <a:latin typeface="Roboto"/>
                <a:cs typeface="Roboto"/>
              </a:rPr>
              <a:t>Future</a:t>
            </a:r>
            <a:r>
              <a:rPr sz="1150" b="1" spc="-15" dirty="0">
                <a:solidFill>
                  <a:srgbClr val="1D40AF"/>
                </a:solidFill>
                <a:latin typeface="Roboto"/>
                <a:cs typeface="Roboto"/>
              </a:rPr>
              <a:t> </a:t>
            </a:r>
            <a:r>
              <a:rPr sz="1150" b="1" spc="-55" dirty="0">
                <a:solidFill>
                  <a:srgbClr val="1D40AF"/>
                </a:solidFill>
                <a:latin typeface="Roboto"/>
                <a:cs typeface="Roboto"/>
              </a:rPr>
              <a:t>Development</a:t>
            </a:r>
            <a:endParaRPr sz="1150">
              <a:latin typeface="Roboto"/>
              <a:cs typeface="Roboto"/>
            </a:endParaRPr>
          </a:p>
        </p:txBody>
      </p:sp>
      <p:sp>
        <p:nvSpPr>
          <p:cNvPr id="43" name="object 43"/>
          <p:cNvSpPr txBox="1"/>
          <p:nvPr/>
        </p:nvSpPr>
        <p:spPr>
          <a:xfrm>
            <a:off x="7150100" y="4927441"/>
            <a:ext cx="4358005" cy="330835"/>
          </a:xfrm>
          <a:prstGeom prst="rect">
            <a:avLst/>
          </a:prstGeom>
        </p:spPr>
        <p:txBody>
          <a:bodyPr vert="horz" wrap="square" lIns="0" tIns="12700" rIns="0" bIns="0" rtlCol="0">
            <a:spAutoFit/>
          </a:bodyPr>
          <a:lstStyle/>
          <a:p>
            <a:pPr marL="12700" marR="5080">
              <a:lnSpc>
                <a:spcPct val="100000"/>
              </a:lnSpc>
              <a:spcBef>
                <a:spcPts val="100"/>
              </a:spcBef>
            </a:pPr>
            <a:r>
              <a:rPr sz="1000" spc="-50" dirty="0">
                <a:solidFill>
                  <a:srgbClr val="4A5462"/>
                </a:solidFill>
                <a:latin typeface="Roboto"/>
                <a:cs typeface="Roboto"/>
              </a:rPr>
              <a:t>Identified</a:t>
            </a:r>
            <a:r>
              <a:rPr sz="1000" dirty="0">
                <a:solidFill>
                  <a:srgbClr val="4A5462"/>
                </a:solidFill>
                <a:latin typeface="Roboto"/>
                <a:cs typeface="Roboto"/>
              </a:rPr>
              <a:t> </a:t>
            </a:r>
            <a:r>
              <a:rPr sz="1000" spc="-45" dirty="0">
                <a:solidFill>
                  <a:srgbClr val="4A5462"/>
                </a:solidFill>
                <a:latin typeface="Roboto"/>
                <a:cs typeface="Roboto"/>
              </a:rPr>
              <a:t>limitations</a:t>
            </a:r>
            <a:r>
              <a:rPr sz="1000" spc="5" dirty="0">
                <a:solidFill>
                  <a:srgbClr val="4A5462"/>
                </a:solidFill>
                <a:latin typeface="Roboto"/>
                <a:cs typeface="Roboto"/>
              </a:rPr>
              <a:t> </a:t>
            </a:r>
            <a:r>
              <a:rPr sz="1000" spc="-60" dirty="0">
                <a:solidFill>
                  <a:srgbClr val="4A5462"/>
                </a:solidFill>
                <a:latin typeface="Roboto"/>
                <a:cs typeface="Roboto"/>
              </a:rPr>
              <a:t>provide</a:t>
            </a:r>
            <a:r>
              <a:rPr sz="1000" dirty="0">
                <a:solidFill>
                  <a:srgbClr val="4A5462"/>
                </a:solidFill>
                <a:latin typeface="Roboto"/>
                <a:cs typeface="Roboto"/>
              </a:rPr>
              <a:t> </a:t>
            </a:r>
            <a:r>
              <a:rPr sz="1000" spc="-45" dirty="0">
                <a:solidFill>
                  <a:srgbClr val="4A5462"/>
                </a:solidFill>
                <a:latin typeface="Roboto"/>
                <a:cs typeface="Roboto"/>
              </a:rPr>
              <a:t>clear</a:t>
            </a:r>
            <a:r>
              <a:rPr sz="1000" spc="5" dirty="0">
                <a:solidFill>
                  <a:srgbClr val="4A5462"/>
                </a:solidFill>
                <a:latin typeface="Roboto"/>
                <a:cs typeface="Roboto"/>
              </a:rPr>
              <a:t> </a:t>
            </a:r>
            <a:r>
              <a:rPr sz="1000" spc="-50" dirty="0">
                <a:solidFill>
                  <a:srgbClr val="4A5462"/>
                </a:solidFill>
                <a:latin typeface="Roboto"/>
                <a:cs typeface="Roboto"/>
              </a:rPr>
              <a:t>directions</a:t>
            </a:r>
            <a:r>
              <a:rPr sz="1000" dirty="0">
                <a:solidFill>
                  <a:srgbClr val="4A5462"/>
                </a:solidFill>
                <a:latin typeface="Roboto"/>
                <a:cs typeface="Roboto"/>
              </a:rPr>
              <a:t> </a:t>
            </a:r>
            <a:r>
              <a:rPr sz="1000" spc="-45" dirty="0">
                <a:solidFill>
                  <a:srgbClr val="4A5462"/>
                </a:solidFill>
                <a:latin typeface="Roboto"/>
                <a:cs typeface="Roboto"/>
              </a:rPr>
              <a:t>for</a:t>
            </a:r>
            <a:r>
              <a:rPr sz="1000" spc="5" dirty="0">
                <a:solidFill>
                  <a:srgbClr val="4A5462"/>
                </a:solidFill>
                <a:latin typeface="Roboto"/>
                <a:cs typeface="Roboto"/>
              </a:rPr>
              <a:t> </a:t>
            </a:r>
            <a:r>
              <a:rPr sz="1000" spc="-50" dirty="0">
                <a:solidFill>
                  <a:srgbClr val="4A5462"/>
                </a:solidFill>
                <a:latin typeface="Roboto"/>
                <a:cs typeface="Roboto"/>
              </a:rPr>
              <a:t>future</a:t>
            </a:r>
            <a:r>
              <a:rPr sz="1000" dirty="0">
                <a:solidFill>
                  <a:srgbClr val="4A5462"/>
                </a:solidFill>
                <a:latin typeface="Roboto"/>
                <a:cs typeface="Roboto"/>
              </a:rPr>
              <a:t> </a:t>
            </a:r>
            <a:r>
              <a:rPr sz="1000" spc="-60" dirty="0">
                <a:solidFill>
                  <a:srgbClr val="4A5462"/>
                </a:solidFill>
                <a:latin typeface="Roboto"/>
                <a:cs typeface="Roboto"/>
              </a:rPr>
              <a:t>improvements</a:t>
            </a:r>
            <a:r>
              <a:rPr sz="1000" spc="5" dirty="0">
                <a:solidFill>
                  <a:srgbClr val="4A5462"/>
                </a:solidFill>
                <a:latin typeface="Roboto"/>
                <a:cs typeface="Roboto"/>
              </a:rPr>
              <a:t> </a:t>
            </a:r>
            <a:r>
              <a:rPr sz="1000" spc="-40" dirty="0">
                <a:solidFill>
                  <a:srgbClr val="4A5462"/>
                </a:solidFill>
                <a:latin typeface="Roboto"/>
                <a:cs typeface="Roboto"/>
              </a:rPr>
              <a:t>in</a:t>
            </a:r>
            <a:r>
              <a:rPr sz="1000" dirty="0">
                <a:solidFill>
                  <a:srgbClr val="4A5462"/>
                </a:solidFill>
                <a:latin typeface="Roboto"/>
                <a:cs typeface="Roboto"/>
              </a:rPr>
              <a:t> </a:t>
            </a:r>
            <a:r>
              <a:rPr sz="1000" spc="-45" dirty="0">
                <a:solidFill>
                  <a:srgbClr val="4A5462"/>
                </a:solidFill>
                <a:latin typeface="Roboto"/>
                <a:cs typeface="Roboto"/>
              </a:rPr>
              <a:t>performance, </a:t>
            </a:r>
            <a:r>
              <a:rPr sz="1000" spc="-50" dirty="0">
                <a:solidFill>
                  <a:srgbClr val="4A5462"/>
                </a:solidFill>
                <a:latin typeface="Roboto"/>
                <a:cs typeface="Roboto"/>
              </a:rPr>
              <a:t>security,</a:t>
            </a:r>
            <a:r>
              <a:rPr sz="1000" spc="-15" dirty="0">
                <a:solidFill>
                  <a:srgbClr val="4A5462"/>
                </a:solidFill>
                <a:latin typeface="Roboto"/>
                <a:cs typeface="Roboto"/>
              </a:rPr>
              <a:t> </a:t>
            </a:r>
            <a:r>
              <a:rPr sz="1000" spc="-65" dirty="0">
                <a:solidFill>
                  <a:srgbClr val="4A5462"/>
                </a:solidFill>
                <a:latin typeface="Roboto"/>
                <a:cs typeface="Roboto"/>
              </a:rPr>
              <a:t>and</a:t>
            </a:r>
            <a:r>
              <a:rPr sz="1000" spc="-10" dirty="0">
                <a:solidFill>
                  <a:srgbClr val="4A5462"/>
                </a:solidFill>
                <a:latin typeface="Roboto"/>
                <a:cs typeface="Roboto"/>
              </a:rPr>
              <a:t> </a:t>
            </a:r>
            <a:r>
              <a:rPr sz="1000" spc="-50" dirty="0">
                <a:solidFill>
                  <a:srgbClr val="4A5462"/>
                </a:solidFill>
                <a:latin typeface="Roboto"/>
                <a:cs typeface="Roboto"/>
              </a:rPr>
              <a:t>feature</a:t>
            </a:r>
            <a:r>
              <a:rPr sz="1000" spc="-10" dirty="0">
                <a:solidFill>
                  <a:srgbClr val="4A5462"/>
                </a:solidFill>
                <a:latin typeface="Roboto"/>
                <a:cs typeface="Roboto"/>
              </a:rPr>
              <a:t> completeness.</a:t>
            </a:r>
            <a:endParaRPr sz="1000">
              <a:latin typeface="Roboto"/>
              <a:cs typeface="Roboto"/>
            </a:endParaRPr>
          </a:p>
        </p:txBody>
      </p:sp>
      <p:grpSp>
        <p:nvGrpSpPr>
          <p:cNvPr id="44" name="object 44"/>
          <p:cNvGrpSpPr/>
          <p:nvPr/>
        </p:nvGrpSpPr>
        <p:grpSpPr>
          <a:xfrm>
            <a:off x="8991600" y="5334029"/>
            <a:ext cx="762000" cy="229235"/>
            <a:chOff x="8991600" y="5334029"/>
            <a:chExt cx="762000" cy="229235"/>
          </a:xfrm>
        </p:grpSpPr>
        <p:pic>
          <p:nvPicPr>
            <p:cNvPr id="45" name="object 45"/>
            <p:cNvPicPr/>
            <p:nvPr/>
          </p:nvPicPr>
          <p:blipFill>
            <a:blip r:embed="rId9" cstate="print"/>
            <a:stretch>
              <a:fillRect/>
            </a:stretch>
          </p:blipFill>
          <p:spPr>
            <a:xfrm>
              <a:off x="9277350" y="5390197"/>
              <a:ext cx="134272" cy="116204"/>
            </a:xfrm>
            <a:prstGeom prst="rect">
              <a:avLst/>
            </a:prstGeom>
          </p:spPr>
        </p:pic>
        <p:pic>
          <p:nvPicPr>
            <p:cNvPr id="46" name="object 46"/>
            <p:cNvPicPr/>
            <p:nvPr/>
          </p:nvPicPr>
          <p:blipFill>
            <a:blip r:embed="rId10" cstate="print"/>
            <a:stretch>
              <a:fillRect/>
            </a:stretch>
          </p:blipFill>
          <p:spPr>
            <a:xfrm>
              <a:off x="8991600" y="5353049"/>
              <a:ext cx="166687" cy="190499"/>
            </a:xfrm>
            <a:prstGeom prst="rect">
              <a:avLst/>
            </a:prstGeom>
          </p:spPr>
        </p:pic>
        <p:pic>
          <p:nvPicPr>
            <p:cNvPr id="47" name="object 47"/>
            <p:cNvPicPr/>
            <p:nvPr/>
          </p:nvPicPr>
          <p:blipFill>
            <a:blip r:embed="rId11" cstate="print"/>
            <a:stretch>
              <a:fillRect/>
            </a:stretch>
          </p:blipFill>
          <p:spPr>
            <a:xfrm>
              <a:off x="9524464" y="5334029"/>
              <a:ext cx="229100" cy="229061"/>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sp>
        <p:nvSpPr>
          <p:cNvPr id="4" name="object 4"/>
          <p:cNvSpPr/>
          <p:nvPr/>
        </p:nvSpPr>
        <p:spPr>
          <a:xfrm>
            <a:off x="0" y="5905571"/>
            <a:ext cx="1428750" cy="952500"/>
          </a:xfrm>
          <a:custGeom>
            <a:avLst/>
            <a:gdLst/>
            <a:ahLst/>
            <a:cxnLst/>
            <a:rect l="l" t="t" r="r" b="b"/>
            <a:pathLst>
              <a:path w="1428750" h="952500">
                <a:moveTo>
                  <a:pt x="1428749" y="952428"/>
                </a:moveTo>
                <a:lnTo>
                  <a:pt x="0" y="952428"/>
                </a:lnTo>
                <a:lnTo>
                  <a:pt x="0" y="127557"/>
                </a:lnTo>
                <a:lnTo>
                  <a:pt x="37587" y="106951"/>
                </a:lnTo>
                <a:lnTo>
                  <a:pt x="79601" y="86444"/>
                </a:lnTo>
                <a:lnTo>
                  <a:pt x="122571" y="68025"/>
                </a:lnTo>
                <a:lnTo>
                  <a:pt x="166392" y="51736"/>
                </a:lnTo>
                <a:lnTo>
                  <a:pt x="210960" y="37617"/>
                </a:lnTo>
                <a:lnTo>
                  <a:pt x="256167" y="25702"/>
                </a:lnTo>
                <a:lnTo>
                  <a:pt x="301905" y="16020"/>
                </a:lnTo>
                <a:lnTo>
                  <a:pt x="348062" y="8594"/>
                </a:lnTo>
                <a:lnTo>
                  <a:pt x="394528" y="3441"/>
                </a:lnTo>
                <a:lnTo>
                  <a:pt x="441191" y="573"/>
                </a:lnTo>
                <a:lnTo>
                  <a:pt x="464560" y="0"/>
                </a:lnTo>
                <a:lnTo>
                  <a:pt x="487939" y="0"/>
                </a:lnTo>
                <a:lnTo>
                  <a:pt x="534658" y="1721"/>
                </a:lnTo>
                <a:lnTo>
                  <a:pt x="581237" y="5732"/>
                </a:lnTo>
                <a:lnTo>
                  <a:pt x="627563" y="12024"/>
                </a:lnTo>
                <a:lnTo>
                  <a:pt x="673524" y="20581"/>
                </a:lnTo>
                <a:lnTo>
                  <a:pt x="719010" y="31383"/>
                </a:lnTo>
                <a:lnTo>
                  <a:pt x="763911" y="44404"/>
                </a:lnTo>
                <a:lnTo>
                  <a:pt x="808118" y="59612"/>
                </a:lnTo>
                <a:lnTo>
                  <a:pt x="851528" y="76972"/>
                </a:lnTo>
                <a:lnTo>
                  <a:pt x="894032" y="96440"/>
                </a:lnTo>
                <a:lnTo>
                  <a:pt x="935530" y="117971"/>
                </a:lnTo>
                <a:lnTo>
                  <a:pt x="975922" y="141512"/>
                </a:lnTo>
                <a:lnTo>
                  <a:pt x="1015110" y="167007"/>
                </a:lnTo>
                <a:lnTo>
                  <a:pt x="1052999" y="194394"/>
                </a:lnTo>
                <a:lnTo>
                  <a:pt x="1089499" y="223606"/>
                </a:lnTo>
                <a:lnTo>
                  <a:pt x="1124522" y="254575"/>
                </a:lnTo>
                <a:lnTo>
                  <a:pt x="1157983" y="287225"/>
                </a:lnTo>
                <a:lnTo>
                  <a:pt x="1189802" y="321478"/>
                </a:lnTo>
                <a:lnTo>
                  <a:pt x="1219902" y="357250"/>
                </a:lnTo>
                <a:lnTo>
                  <a:pt x="1248210" y="394456"/>
                </a:lnTo>
                <a:lnTo>
                  <a:pt x="1274659" y="433006"/>
                </a:lnTo>
                <a:lnTo>
                  <a:pt x="1299184" y="472808"/>
                </a:lnTo>
                <a:lnTo>
                  <a:pt x="1321726" y="513765"/>
                </a:lnTo>
                <a:lnTo>
                  <a:pt x="1342232" y="555778"/>
                </a:lnTo>
                <a:lnTo>
                  <a:pt x="1360652" y="598748"/>
                </a:lnTo>
                <a:lnTo>
                  <a:pt x="1376940" y="642570"/>
                </a:lnTo>
                <a:lnTo>
                  <a:pt x="1391060" y="687138"/>
                </a:lnTo>
                <a:lnTo>
                  <a:pt x="1402975" y="732346"/>
                </a:lnTo>
                <a:lnTo>
                  <a:pt x="1412657" y="778083"/>
                </a:lnTo>
                <a:lnTo>
                  <a:pt x="1420084" y="824240"/>
                </a:lnTo>
                <a:lnTo>
                  <a:pt x="1425237" y="870707"/>
                </a:lnTo>
                <a:lnTo>
                  <a:pt x="1428104" y="917369"/>
                </a:lnTo>
                <a:lnTo>
                  <a:pt x="1428749" y="952428"/>
                </a:lnTo>
                <a:close/>
              </a:path>
            </a:pathLst>
          </a:custGeom>
          <a:solidFill>
            <a:srgbClr val="2562EB">
              <a:alpha val="10198"/>
            </a:srgbClr>
          </a:solidFill>
        </p:spPr>
        <p:txBody>
          <a:bodyPr wrap="square" lIns="0" tIns="0" rIns="0" bIns="0" rtlCol="0"/>
          <a:lstStyle/>
          <a:p>
            <a:endParaRPr/>
          </a:p>
        </p:txBody>
      </p:sp>
      <p:sp>
        <p:nvSpPr>
          <p:cNvPr id="5" name="object 5"/>
          <p:cNvSpPr txBox="1"/>
          <p:nvPr/>
        </p:nvSpPr>
        <p:spPr>
          <a:xfrm>
            <a:off x="368299" y="825023"/>
            <a:ext cx="2747645" cy="483234"/>
          </a:xfrm>
          <a:prstGeom prst="rect">
            <a:avLst/>
          </a:prstGeom>
        </p:spPr>
        <p:txBody>
          <a:bodyPr vert="horz" wrap="square" lIns="0" tIns="12700" rIns="0" bIns="0" rtlCol="0">
            <a:spAutoFit/>
          </a:bodyPr>
          <a:lstStyle/>
          <a:p>
            <a:pPr marL="12700">
              <a:lnSpc>
                <a:spcPct val="100000"/>
              </a:lnSpc>
              <a:spcBef>
                <a:spcPts val="100"/>
              </a:spcBef>
            </a:pPr>
            <a:r>
              <a:rPr sz="3000" b="1" spc="-215" dirty="0">
                <a:solidFill>
                  <a:srgbClr val="1C4ED8"/>
                </a:solidFill>
                <a:latin typeface="Roboto"/>
                <a:cs typeface="Roboto"/>
              </a:rPr>
              <a:t>Table</a:t>
            </a:r>
            <a:r>
              <a:rPr sz="3000" b="1" spc="-50" dirty="0">
                <a:solidFill>
                  <a:srgbClr val="1C4ED8"/>
                </a:solidFill>
                <a:latin typeface="Roboto"/>
                <a:cs typeface="Roboto"/>
              </a:rPr>
              <a:t> </a:t>
            </a:r>
            <a:r>
              <a:rPr sz="3000" b="1" spc="-155" dirty="0">
                <a:solidFill>
                  <a:srgbClr val="1C4ED8"/>
                </a:solidFill>
                <a:latin typeface="Roboto"/>
                <a:cs typeface="Roboto"/>
              </a:rPr>
              <a:t>of</a:t>
            </a:r>
            <a:r>
              <a:rPr sz="3000" b="1" spc="-45" dirty="0">
                <a:solidFill>
                  <a:srgbClr val="1C4ED8"/>
                </a:solidFill>
                <a:latin typeface="Roboto"/>
                <a:cs typeface="Roboto"/>
              </a:rPr>
              <a:t> </a:t>
            </a:r>
            <a:r>
              <a:rPr sz="3000" b="1" spc="-145" dirty="0">
                <a:solidFill>
                  <a:srgbClr val="1C4ED8"/>
                </a:solidFill>
                <a:latin typeface="Roboto"/>
                <a:cs typeface="Roboto"/>
              </a:rPr>
              <a:t>Contents</a:t>
            </a:r>
            <a:endParaRPr sz="3000">
              <a:latin typeface="Roboto"/>
              <a:cs typeface="Roboto"/>
            </a:endParaRPr>
          </a:p>
        </p:txBody>
      </p:sp>
      <p:pic>
        <p:nvPicPr>
          <p:cNvPr id="6" name="object 6"/>
          <p:cNvPicPr/>
          <p:nvPr/>
        </p:nvPicPr>
        <p:blipFill>
          <a:blip r:embed="rId2" cstate="print"/>
          <a:stretch>
            <a:fillRect/>
          </a:stretch>
        </p:blipFill>
        <p:spPr>
          <a:xfrm>
            <a:off x="380999" y="1600199"/>
            <a:ext cx="266699" cy="266699"/>
          </a:xfrm>
          <a:prstGeom prst="rect">
            <a:avLst/>
          </a:prstGeom>
        </p:spPr>
      </p:pic>
      <p:pic>
        <p:nvPicPr>
          <p:cNvPr id="7" name="object 7"/>
          <p:cNvPicPr/>
          <p:nvPr/>
        </p:nvPicPr>
        <p:blipFill>
          <a:blip r:embed="rId2" cstate="print"/>
          <a:stretch>
            <a:fillRect/>
          </a:stretch>
        </p:blipFill>
        <p:spPr>
          <a:xfrm>
            <a:off x="6286499" y="1600199"/>
            <a:ext cx="266699" cy="266699"/>
          </a:xfrm>
          <a:prstGeom prst="rect">
            <a:avLst/>
          </a:prstGeom>
        </p:spPr>
      </p:pic>
      <p:pic>
        <p:nvPicPr>
          <p:cNvPr id="8" name="object 8"/>
          <p:cNvPicPr/>
          <p:nvPr/>
        </p:nvPicPr>
        <p:blipFill>
          <a:blip r:embed="rId2" cstate="print"/>
          <a:stretch>
            <a:fillRect/>
          </a:stretch>
        </p:blipFill>
        <p:spPr>
          <a:xfrm>
            <a:off x="380999" y="2019299"/>
            <a:ext cx="266699" cy="266699"/>
          </a:xfrm>
          <a:prstGeom prst="rect">
            <a:avLst/>
          </a:prstGeom>
        </p:spPr>
      </p:pic>
      <p:pic>
        <p:nvPicPr>
          <p:cNvPr id="9" name="object 9"/>
          <p:cNvPicPr/>
          <p:nvPr/>
        </p:nvPicPr>
        <p:blipFill>
          <a:blip r:embed="rId2" cstate="print"/>
          <a:stretch>
            <a:fillRect/>
          </a:stretch>
        </p:blipFill>
        <p:spPr>
          <a:xfrm>
            <a:off x="6286499" y="2019299"/>
            <a:ext cx="266699" cy="266699"/>
          </a:xfrm>
          <a:prstGeom prst="rect">
            <a:avLst/>
          </a:prstGeom>
        </p:spPr>
      </p:pic>
      <p:pic>
        <p:nvPicPr>
          <p:cNvPr id="10" name="object 10"/>
          <p:cNvPicPr/>
          <p:nvPr/>
        </p:nvPicPr>
        <p:blipFill>
          <a:blip r:embed="rId2" cstate="print"/>
          <a:stretch>
            <a:fillRect/>
          </a:stretch>
        </p:blipFill>
        <p:spPr>
          <a:xfrm>
            <a:off x="380999" y="2438399"/>
            <a:ext cx="266699" cy="266699"/>
          </a:xfrm>
          <a:prstGeom prst="rect">
            <a:avLst/>
          </a:prstGeom>
        </p:spPr>
      </p:pic>
      <p:pic>
        <p:nvPicPr>
          <p:cNvPr id="11" name="object 11"/>
          <p:cNvPicPr/>
          <p:nvPr/>
        </p:nvPicPr>
        <p:blipFill>
          <a:blip r:embed="rId2" cstate="print"/>
          <a:stretch>
            <a:fillRect/>
          </a:stretch>
        </p:blipFill>
        <p:spPr>
          <a:xfrm>
            <a:off x="6286499" y="2438399"/>
            <a:ext cx="266699" cy="266699"/>
          </a:xfrm>
          <a:prstGeom prst="rect">
            <a:avLst/>
          </a:prstGeom>
        </p:spPr>
      </p:pic>
      <p:pic>
        <p:nvPicPr>
          <p:cNvPr id="12" name="object 12"/>
          <p:cNvPicPr/>
          <p:nvPr/>
        </p:nvPicPr>
        <p:blipFill>
          <a:blip r:embed="rId2" cstate="print"/>
          <a:stretch>
            <a:fillRect/>
          </a:stretch>
        </p:blipFill>
        <p:spPr>
          <a:xfrm>
            <a:off x="380999" y="2857499"/>
            <a:ext cx="266699" cy="266699"/>
          </a:xfrm>
          <a:prstGeom prst="rect">
            <a:avLst/>
          </a:prstGeom>
        </p:spPr>
      </p:pic>
      <p:pic>
        <p:nvPicPr>
          <p:cNvPr id="13" name="object 13"/>
          <p:cNvPicPr/>
          <p:nvPr/>
        </p:nvPicPr>
        <p:blipFill>
          <a:blip r:embed="rId2" cstate="print"/>
          <a:stretch>
            <a:fillRect/>
          </a:stretch>
        </p:blipFill>
        <p:spPr>
          <a:xfrm>
            <a:off x="6286499" y="2857499"/>
            <a:ext cx="266699" cy="266699"/>
          </a:xfrm>
          <a:prstGeom prst="rect">
            <a:avLst/>
          </a:prstGeom>
        </p:spPr>
      </p:pic>
      <p:pic>
        <p:nvPicPr>
          <p:cNvPr id="14" name="object 14"/>
          <p:cNvPicPr/>
          <p:nvPr/>
        </p:nvPicPr>
        <p:blipFill>
          <a:blip r:embed="rId2" cstate="print"/>
          <a:stretch>
            <a:fillRect/>
          </a:stretch>
        </p:blipFill>
        <p:spPr>
          <a:xfrm>
            <a:off x="380999" y="3276599"/>
            <a:ext cx="266699" cy="266699"/>
          </a:xfrm>
          <a:prstGeom prst="rect">
            <a:avLst/>
          </a:prstGeom>
        </p:spPr>
      </p:pic>
      <p:pic>
        <p:nvPicPr>
          <p:cNvPr id="15" name="object 15"/>
          <p:cNvPicPr/>
          <p:nvPr/>
        </p:nvPicPr>
        <p:blipFill>
          <a:blip r:embed="rId2" cstate="print"/>
          <a:stretch>
            <a:fillRect/>
          </a:stretch>
        </p:blipFill>
        <p:spPr>
          <a:xfrm>
            <a:off x="6286499" y="3276599"/>
            <a:ext cx="266699" cy="266699"/>
          </a:xfrm>
          <a:prstGeom prst="rect">
            <a:avLst/>
          </a:prstGeom>
        </p:spPr>
      </p:pic>
      <p:pic>
        <p:nvPicPr>
          <p:cNvPr id="16" name="object 16"/>
          <p:cNvPicPr/>
          <p:nvPr/>
        </p:nvPicPr>
        <p:blipFill>
          <a:blip r:embed="rId2" cstate="print"/>
          <a:stretch>
            <a:fillRect/>
          </a:stretch>
        </p:blipFill>
        <p:spPr>
          <a:xfrm>
            <a:off x="380999" y="3695699"/>
            <a:ext cx="266699" cy="266699"/>
          </a:xfrm>
          <a:prstGeom prst="rect">
            <a:avLst/>
          </a:prstGeom>
        </p:spPr>
      </p:pic>
      <p:pic>
        <p:nvPicPr>
          <p:cNvPr id="17" name="object 17"/>
          <p:cNvPicPr/>
          <p:nvPr/>
        </p:nvPicPr>
        <p:blipFill>
          <a:blip r:embed="rId2" cstate="print"/>
          <a:stretch>
            <a:fillRect/>
          </a:stretch>
        </p:blipFill>
        <p:spPr>
          <a:xfrm>
            <a:off x="6286499" y="3695699"/>
            <a:ext cx="266699" cy="266699"/>
          </a:xfrm>
          <a:prstGeom prst="rect">
            <a:avLst/>
          </a:prstGeom>
        </p:spPr>
      </p:pic>
      <p:pic>
        <p:nvPicPr>
          <p:cNvPr id="18" name="object 18"/>
          <p:cNvPicPr/>
          <p:nvPr/>
        </p:nvPicPr>
        <p:blipFill>
          <a:blip r:embed="rId2" cstate="print"/>
          <a:stretch>
            <a:fillRect/>
          </a:stretch>
        </p:blipFill>
        <p:spPr>
          <a:xfrm>
            <a:off x="380999" y="4114799"/>
            <a:ext cx="266699" cy="266699"/>
          </a:xfrm>
          <a:prstGeom prst="rect">
            <a:avLst/>
          </a:prstGeom>
        </p:spPr>
      </p:pic>
      <p:pic>
        <p:nvPicPr>
          <p:cNvPr id="19" name="object 19"/>
          <p:cNvPicPr/>
          <p:nvPr/>
        </p:nvPicPr>
        <p:blipFill>
          <a:blip r:embed="rId2" cstate="print"/>
          <a:stretch>
            <a:fillRect/>
          </a:stretch>
        </p:blipFill>
        <p:spPr>
          <a:xfrm>
            <a:off x="6286499" y="4114799"/>
            <a:ext cx="266699" cy="266699"/>
          </a:xfrm>
          <a:prstGeom prst="rect">
            <a:avLst/>
          </a:prstGeom>
        </p:spPr>
      </p:pic>
      <p:pic>
        <p:nvPicPr>
          <p:cNvPr id="20" name="object 20"/>
          <p:cNvPicPr/>
          <p:nvPr/>
        </p:nvPicPr>
        <p:blipFill>
          <a:blip r:embed="rId2" cstate="print"/>
          <a:stretch>
            <a:fillRect/>
          </a:stretch>
        </p:blipFill>
        <p:spPr>
          <a:xfrm>
            <a:off x="380999" y="4533899"/>
            <a:ext cx="266699" cy="266699"/>
          </a:xfrm>
          <a:prstGeom prst="rect">
            <a:avLst/>
          </a:prstGeom>
        </p:spPr>
      </p:pic>
      <p:pic>
        <p:nvPicPr>
          <p:cNvPr id="21" name="object 21"/>
          <p:cNvPicPr/>
          <p:nvPr/>
        </p:nvPicPr>
        <p:blipFill>
          <a:blip r:embed="rId2" cstate="print"/>
          <a:stretch>
            <a:fillRect/>
          </a:stretch>
        </p:blipFill>
        <p:spPr>
          <a:xfrm>
            <a:off x="6286499" y="4533899"/>
            <a:ext cx="266699" cy="266699"/>
          </a:xfrm>
          <a:prstGeom prst="rect">
            <a:avLst/>
          </a:prstGeom>
        </p:spPr>
      </p:pic>
      <p:pic>
        <p:nvPicPr>
          <p:cNvPr id="22" name="object 22"/>
          <p:cNvPicPr/>
          <p:nvPr/>
        </p:nvPicPr>
        <p:blipFill>
          <a:blip r:embed="rId2" cstate="print"/>
          <a:stretch>
            <a:fillRect/>
          </a:stretch>
        </p:blipFill>
        <p:spPr>
          <a:xfrm>
            <a:off x="380999" y="4952999"/>
            <a:ext cx="266699" cy="266699"/>
          </a:xfrm>
          <a:prstGeom prst="rect">
            <a:avLst/>
          </a:prstGeom>
        </p:spPr>
      </p:pic>
      <p:graphicFrame>
        <p:nvGraphicFramePr>
          <p:cNvPr id="23" name="object 23"/>
          <p:cNvGraphicFramePr>
            <a:graphicFrameLocks noGrp="1"/>
          </p:cNvGraphicFramePr>
          <p:nvPr/>
        </p:nvGraphicFramePr>
        <p:xfrm>
          <a:off x="439290" y="1653154"/>
          <a:ext cx="9213215" cy="3524885"/>
        </p:xfrm>
        <a:graphic>
          <a:graphicData uri="http://schemas.openxmlformats.org/drawingml/2006/table">
            <a:tbl>
              <a:tblPr firstRow="1" bandRow="1">
                <a:tableStyleId>{2D5ABB26-0587-4C30-8999-92F81FD0307C}</a:tableStyleId>
              </a:tblPr>
              <a:tblGrid>
                <a:gridCol w="4696460">
                  <a:extLst>
                    <a:ext uri="{9D8B030D-6E8A-4147-A177-3AD203B41FA5}">
                      <a16:colId xmlns:a16="http://schemas.microsoft.com/office/drawing/2014/main" val="20000"/>
                    </a:ext>
                  </a:extLst>
                </a:gridCol>
                <a:gridCol w="1450975">
                  <a:extLst>
                    <a:ext uri="{9D8B030D-6E8A-4147-A177-3AD203B41FA5}">
                      <a16:colId xmlns:a16="http://schemas.microsoft.com/office/drawing/2014/main" val="20001"/>
                    </a:ext>
                  </a:extLst>
                </a:gridCol>
                <a:gridCol w="3065780">
                  <a:extLst>
                    <a:ext uri="{9D8B030D-6E8A-4147-A177-3AD203B41FA5}">
                      <a16:colId xmlns:a16="http://schemas.microsoft.com/office/drawing/2014/main" val="20002"/>
                    </a:ext>
                  </a:extLst>
                </a:gridCol>
              </a:tblGrid>
              <a:tr h="297815">
                <a:tc>
                  <a:txBody>
                    <a:bodyPr/>
                    <a:lstStyle/>
                    <a:p>
                      <a:pPr marL="31750">
                        <a:lnSpc>
                          <a:spcPts val="1385"/>
                        </a:lnSpc>
                        <a:tabLst>
                          <a:tab pos="322580" algn="l"/>
                        </a:tabLst>
                      </a:pPr>
                      <a:r>
                        <a:rPr sz="1950" b="0" spc="-75" baseline="2136" dirty="0">
                          <a:solidFill>
                            <a:srgbClr val="FFFFFF"/>
                          </a:solidFill>
                          <a:latin typeface="Ubuntu Light"/>
                          <a:cs typeface="Ubuntu Light"/>
                        </a:rPr>
                        <a:t>1</a:t>
                      </a:r>
                      <a:r>
                        <a:rPr sz="1950" b="0" baseline="2136" dirty="0">
                          <a:solidFill>
                            <a:srgbClr val="FFFFFF"/>
                          </a:solidFill>
                          <a:latin typeface="Ubuntu Light"/>
                          <a:cs typeface="Ubuntu Light"/>
                        </a:rPr>
                        <a:t>	</a:t>
                      </a:r>
                      <a:r>
                        <a:rPr sz="1500" spc="-75" dirty="0">
                          <a:latin typeface="Roboto"/>
                          <a:cs typeface="Roboto"/>
                        </a:rPr>
                        <a:t>Project</a:t>
                      </a:r>
                      <a:r>
                        <a:rPr sz="1500" spc="-35" dirty="0">
                          <a:latin typeface="Roboto"/>
                          <a:cs typeface="Roboto"/>
                        </a:rPr>
                        <a:t> </a:t>
                      </a:r>
                      <a:r>
                        <a:rPr sz="1500" spc="-10" dirty="0">
                          <a:latin typeface="Roboto"/>
                          <a:cs typeface="Roboto"/>
                        </a:rPr>
                        <a:t>Introduction</a:t>
                      </a:r>
                      <a:endParaRPr sz="1500">
                        <a:latin typeface="Roboto"/>
                        <a:cs typeface="Roboto"/>
                      </a:endParaRPr>
                    </a:p>
                  </a:txBody>
                  <a:tcPr marL="0" marR="0" marT="0" marB="0"/>
                </a:tc>
                <a:tc>
                  <a:txBody>
                    <a:bodyPr/>
                    <a:lstStyle/>
                    <a:p>
                      <a:pPr marR="72390" algn="r">
                        <a:lnSpc>
                          <a:spcPts val="1270"/>
                        </a:lnSpc>
                      </a:pPr>
                      <a:r>
                        <a:rPr sz="1300" b="0" spc="-25" dirty="0">
                          <a:solidFill>
                            <a:srgbClr val="FFFFFF"/>
                          </a:solidFill>
                          <a:latin typeface="Ubuntu Light"/>
                          <a:cs typeface="Ubuntu Light"/>
                        </a:rPr>
                        <a:t>10</a:t>
                      </a:r>
                      <a:endParaRPr sz="1300">
                        <a:latin typeface="Ubuntu Light"/>
                        <a:cs typeface="Ubuntu Light"/>
                      </a:endParaRPr>
                    </a:p>
                  </a:txBody>
                  <a:tcPr marL="0" marR="0" marT="0" marB="0"/>
                </a:tc>
                <a:tc>
                  <a:txBody>
                    <a:bodyPr/>
                    <a:lstStyle/>
                    <a:p>
                      <a:pPr marL="80010">
                        <a:lnSpc>
                          <a:spcPts val="1385"/>
                        </a:lnSpc>
                      </a:pPr>
                      <a:r>
                        <a:rPr sz="1500" spc="-75" dirty="0">
                          <a:latin typeface="Roboto"/>
                          <a:cs typeface="Roboto"/>
                        </a:rPr>
                        <a:t>Internal</a:t>
                      </a:r>
                      <a:r>
                        <a:rPr sz="1500" spc="-5" dirty="0">
                          <a:latin typeface="Roboto"/>
                          <a:cs typeface="Roboto"/>
                        </a:rPr>
                        <a:t> </a:t>
                      </a:r>
                      <a:r>
                        <a:rPr sz="1500" spc="-95" dirty="0">
                          <a:latin typeface="Roboto"/>
                          <a:cs typeface="Roboto"/>
                        </a:rPr>
                        <a:t>Mechanics</a:t>
                      </a:r>
                      <a:r>
                        <a:rPr sz="1500" dirty="0">
                          <a:latin typeface="Roboto"/>
                          <a:cs typeface="Roboto"/>
                        </a:rPr>
                        <a:t> </a:t>
                      </a:r>
                      <a:r>
                        <a:rPr sz="1500" spc="-70" dirty="0">
                          <a:latin typeface="Roboto"/>
                          <a:cs typeface="Roboto"/>
                        </a:rPr>
                        <a:t>(Part</a:t>
                      </a:r>
                      <a:r>
                        <a:rPr sz="1500" dirty="0">
                          <a:latin typeface="Roboto"/>
                          <a:cs typeface="Roboto"/>
                        </a:rPr>
                        <a:t> </a:t>
                      </a:r>
                      <a:r>
                        <a:rPr sz="1500" spc="-70" dirty="0">
                          <a:latin typeface="Roboto"/>
                          <a:cs typeface="Roboto"/>
                        </a:rPr>
                        <a:t>2:</a:t>
                      </a:r>
                      <a:r>
                        <a:rPr sz="1500" dirty="0">
                          <a:latin typeface="Roboto"/>
                          <a:cs typeface="Roboto"/>
                        </a:rPr>
                        <a:t> </a:t>
                      </a:r>
                      <a:r>
                        <a:rPr sz="1500" spc="-70" dirty="0">
                          <a:latin typeface="Roboto"/>
                          <a:cs typeface="Roboto"/>
                        </a:rPr>
                        <a:t>UI</a:t>
                      </a:r>
                      <a:r>
                        <a:rPr sz="1500" dirty="0">
                          <a:latin typeface="Roboto"/>
                          <a:cs typeface="Roboto"/>
                        </a:rPr>
                        <a:t> </a:t>
                      </a:r>
                      <a:r>
                        <a:rPr sz="1500" spc="-10" dirty="0">
                          <a:latin typeface="Roboto"/>
                          <a:cs typeface="Roboto"/>
                        </a:rPr>
                        <a:t>Logic)</a:t>
                      </a:r>
                      <a:endParaRPr sz="1500">
                        <a:latin typeface="Roboto"/>
                        <a:cs typeface="Roboto"/>
                      </a:endParaRPr>
                    </a:p>
                  </a:txBody>
                  <a:tcPr marL="0" marR="0" marT="0" marB="0"/>
                </a:tc>
                <a:extLst>
                  <a:ext uri="{0D108BD9-81ED-4DB2-BD59-A6C34878D82A}">
                    <a16:rowId xmlns:a16="http://schemas.microsoft.com/office/drawing/2014/main" val="10000"/>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2</a:t>
                      </a:r>
                      <a:r>
                        <a:rPr sz="1950" b="0" baseline="2136" dirty="0">
                          <a:solidFill>
                            <a:srgbClr val="FFFFFF"/>
                          </a:solidFill>
                          <a:latin typeface="Ubuntu Light"/>
                          <a:cs typeface="Ubuntu Light"/>
                        </a:rPr>
                        <a:t>	</a:t>
                      </a:r>
                      <a:r>
                        <a:rPr sz="1500" spc="-90" dirty="0">
                          <a:latin typeface="Roboto"/>
                          <a:cs typeface="Roboto"/>
                        </a:rPr>
                        <a:t>Technology</a:t>
                      </a:r>
                      <a:r>
                        <a:rPr sz="1500" spc="-20" dirty="0">
                          <a:latin typeface="Roboto"/>
                          <a:cs typeface="Roboto"/>
                        </a:rPr>
                        <a:t> </a:t>
                      </a:r>
                      <a:r>
                        <a:rPr sz="1500" spc="-85" dirty="0">
                          <a:latin typeface="Roboto"/>
                          <a:cs typeface="Roboto"/>
                        </a:rPr>
                        <a:t>Stack</a:t>
                      </a:r>
                      <a:r>
                        <a:rPr sz="1500" spc="-20" dirty="0">
                          <a:latin typeface="Roboto"/>
                          <a:cs typeface="Roboto"/>
                        </a:rPr>
                        <a:t> </a:t>
                      </a:r>
                      <a:r>
                        <a:rPr sz="1500" spc="-10" dirty="0">
                          <a:latin typeface="Roboto"/>
                          <a:cs typeface="Roboto"/>
                        </a:rPr>
                        <a:t>Overview</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11</a:t>
                      </a:r>
                      <a:endParaRPr sz="1300">
                        <a:latin typeface="Ubuntu Light"/>
                        <a:cs typeface="Ubuntu Light"/>
                      </a:endParaRPr>
                    </a:p>
                  </a:txBody>
                  <a:tcPr marL="0" marR="0" marT="83820" marB="0"/>
                </a:tc>
                <a:tc>
                  <a:txBody>
                    <a:bodyPr/>
                    <a:lstStyle/>
                    <a:p>
                      <a:pPr marL="80010">
                        <a:lnSpc>
                          <a:spcPct val="100000"/>
                        </a:lnSpc>
                        <a:spcBef>
                          <a:spcPts val="535"/>
                        </a:spcBef>
                      </a:pPr>
                      <a:r>
                        <a:rPr sz="1500" spc="-85" dirty="0">
                          <a:latin typeface="Roboto"/>
                          <a:cs typeface="Roboto"/>
                        </a:rPr>
                        <a:t>Testing</a:t>
                      </a:r>
                      <a:r>
                        <a:rPr sz="1500" spc="-30" dirty="0">
                          <a:latin typeface="Roboto"/>
                          <a:cs typeface="Roboto"/>
                        </a:rPr>
                        <a:t> </a:t>
                      </a:r>
                      <a:r>
                        <a:rPr sz="1500" spc="-85" dirty="0">
                          <a:latin typeface="Roboto"/>
                          <a:cs typeface="Roboto"/>
                        </a:rPr>
                        <a:t>Environment</a:t>
                      </a:r>
                      <a:r>
                        <a:rPr sz="1500" spc="-25" dirty="0">
                          <a:latin typeface="Roboto"/>
                          <a:cs typeface="Roboto"/>
                        </a:rPr>
                        <a:t> </a:t>
                      </a:r>
                      <a:r>
                        <a:rPr sz="1500" spc="-100" dirty="0">
                          <a:latin typeface="Roboto"/>
                          <a:cs typeface="Roboto"/>
                        </a:rPr>
                        <a:t>&amp;</a:t>
                      </a:r>
                      <a:r>
                        <a:rPr sz="1500" spc="-30" dirty="0">
                          <a:latin typeface="Roboto"/>
                          <a:cs typeface="Roboto"/>
                        </a:rPr>
                        <a:t> </a:t>
                      </a:r>
                      <a:r>
                        <a:rPr sz="1500" spc="-10" dirty="0">
                          <a:latin typeface="Roboto"/>
                          <a:cs typeface="Roboto"/>
                        </a:rPr>
                        <a:t>Scenarios</a:t>
                      </a:r>
                      <a:endParaRPr sz="1500">
                        <a:latin typeface="Roboto"/>
                        <a:cs typeface="Roboto"/>
                      </a:endParaRPr>
                    </a:p>
                  </a:txBody>
                  <a:tcPr marL="0" marR="0" marT="67945" marB="0"/>
                </a:tc>
                <a:extLst>
                  <a:ext uri="{0D108BD9-81ED-4DB2-BD59-A6C34878D82A}">
                    <a16:rowId xmlns:a16="http://schemas.microsoft.com/office/drawing/2014/main" val="10001"/>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3</a:t>
                      </a:r>
                      <a:r>
                        <a:rPr sz="1950" b="0" baseline="2136" dirty="0">
                          <a:solidFill>
                            <a:srgbClr val="FFFFFF"/>
                          </a:solidFill>
                          <a:latin typeface="Ubuntu Light"/>
                          <a:cs typeface="Ubuntu Light"/>
                        </a:rPr>
                        <a:t>	</a:t>
                      </a:r>
                      <a:r>
                        <a:rPr sz="1500" spc="-100" dirty="0">
                          <a:latin typeface="Roboto"/>
                          <a:cs typeface="Roboto"/>
                        </a:rPr>
                        <a:t>Key</a:t>
                      </a:r>
                      <a:r>
                        <a:rPr sz="1500" spc="-20" dirty="0">
                          <a:latin typeface="Roboto"/>
                          <a:cs typeface="Roboto"/>
                        </a:rPr>
                        <a:t> </a:t>
                      </a:r>
                      <a:r>
                        <a:rPr sz="1500" spc="-75" dirty="0">
                          <a:latin typeface="Roboto"/>
                          <a:cs typeface="Roboto"/>
                        </a:rPr>
                        <a:t>Libraries</a:t>
                      </a:r>
                      <a:r>
                        <a:rPr sz="1500" spc="-15" dirty="0">
                          <a:latin typeface="Roboto"/>
                          <a:cs typeface="Roboto"/>
                        </a:rPr>
                        <a:t> </a:t>
                      </a:r>
                      <a:r>
                        <a:rPr sz="1500" spc="-100" dirty="0">
                          <a:latin typeface="Roboto"/>
                          <a:cs typeface="Roboto"/>
                        </a:rPr>
                        <a:t>and</a:t>
                      </a:r>
                      <a:r>
                        <a:rPr sz="1500" spc="-15" dirty="0">
                          <a:latin typeface="Roboto"/>
                          <a:cs typeface="Roboto"/>
                        </a:rPr>
                        <a:t> </a:t>
                      </a:r>
                      <a:r>
                        <a:rPr sz="1500" spc="-10" dirty="0">
                          <a:latin typeface="Roboto"/>
                          <a:cs typeface="Roboto"/>
                        </a:rPr>
                        <a:t>Frameworks</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12</a:t>
                      </a:r>
                      <a:endParaRPr sz="1300">
                        <a:latin typeface="Ubuntu Light"/>
                        <a:cs typeface="Ubuntu Light"/>
                      </a:endParaRPr>
                    </a:p>
                  </a:txBody>
                  <a:tcPr marL="0" marR="0" marT="83820" marB="0"/>
                </a:tc>
                <a:tc>
                  <a:txBody>
                    <a:bodyPr/>
                    <a:lstStyle/>
                    <a:p>
                      <a:pPr marL="80010">
                        <a:lnSpc>
                          <a:spcPct val="100000"/>
                        </a:lnSpc>
                        <a:spcBef>
                          <a:spcPts val="535"/>
                        </a:spcBef>
                      </a:pPr>
                      <a:r>
                        <a:rPr sz="1500" spc="-100" dirty="0">
                          <a:latin typeface="Roboto"/>
                          <a:cs typeface="Roboto"/>
                        </a:rPr>
                        <a:t>Test</a:t>
                      </a:r>
                      <a:r>
                        <a:rPr sz="1500" spc="-30" dirty="0">
                          <a:latin typeface="Roboto"/>
                          <a:cs typeface="Roboto"/>
                        </a:rPr>
                        <a:t> </a:t>
                      </a:r>
                      <a:r>
                        <a:rPr sz="1500" spc="-75" dirty="0">
                          <a:latin typeface="Roboto"/>
                          <a:cs typeface="Roboto"/>
                        </a:rPr>
                        <a:t>Results</a:t>
                      </a:r>
                      <a:r>
                        <a:rPr sz="1500" spc="-30" dirty="0">
                          <a:latin typeface="Roboto"/>
                          <a:cs typeface="Roboto"/>
                        </a:rPr>
                        <a:t> </a:t>
                      </a:r>
                      <a:r>
                        <a:rPr sz="1500" spc="-100" dirty="0">
                          <a:latin typeface="Roboto"/>
                          <a:cs typeface="Roboto"/>
                        </a:rPr>
                        <a:t>&amp;</a:t>
                      </a:r>
                      <a:r>
                        <a:rPr sz="1500" spc="-25" dirty="0">
                          <a:latin typeface="Roboto"/>
                          <a:cs typeface="Roboto"/>
                        </a:rPr>
                        <a:t> </a:t>
                      </a:r>
                      <a:r>
                        <a:rPr sz="1500" spc="-85" dirty="0">
                          <a:latin typeface="Roboto"/>
                          <a:cs typeface="Roboto"/>
                        </a:rPr>
                        <a:t>Performance</a:t>
                      </a:r>
                      <a:r>
                        <a:rPr sz="1500" spc="-30" dirty="0">
                          <a:latin typeface="Roboto"/>
                          <a:cs typeface="Roboto"/>
                        </a:rPr>
                        <a:t> </a:t>
                      </a:r>
                      <a:r>
                        <a:rPr sz="1500" spc="-50" dirty="0">
                          <a:latin typeface="Roboto"/>
                          <a:cs typeface="Roboto"/>
                        </a:rPr>
                        <a:t>Evaluation</a:t>
                      </a:r>
                      <a:endParaRPr sz="1500">
                        <a:latin typeface="Roboto"/>
                        <a:cs typeface="Roboto"/>
                      </a:endParaRPr>
                    </a:p>
                  </a:txBody>
                  <a:tcPr marL="0" marR="0" marT="67945" marB="0"/>
                </a:tc>
                <a:extLst>
                  <a:ext uri="{0D108BD9-81ED-4DB2-BD59-A6C34878D82A}">
                    <a16:rowId xmlns:a16="http://schemas.microsoft.com/office/drawing/2014/main" val="10002"/>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4</a:t>
                      </a:r>
                      <a:r>
                        <a:rPr sz="1950" b="0" baseline="2136" dirty="0">
                          <a:solidFill>
                            <a:srgbClr val="FFFFFF"/>
                          </a:solidFill>
                          <a:latin typeface="Ubuntu Light"/>
                          <a:cs typeface="Ubuntu Light"/>
                        </a:rPr>
                        <a:t>	</a:t>
                      </a:r>
                      <a:r>
                        <a:rPr sz="1500" spc="-95" dirty="0">
                          <a:latin typeface="Roboto"/>
                          <a:cs typeface="Roboto"/>
                        </a:rPr>
                        <a:t>Problem</a:t>
                      </a:r>
                      <a:r>
                        <a:rPr sz="1500" spc="-25" dirty="0">
                          <a:latin typeface="Roboto"/>
                          <a:cs typeface="Roboto"/>
                        </a:rPr>
                        <a:t> </a:t>
                      </a:r>
                      <a:r>
                        <a:rPr sz="1500" spc="-80" dirty="0">
                          <a:latin typeface="Roboto"/>
                          <a:cs typeface="Roboto"/>
                        </a:rPr>
                        <a:t>Statement</a:t>
                      </a:r>
                      <a:r>
                        <a:rPr sz="1500" spc="-20" dirty="0">
                          <a:latin typeface="Roboto"/>
                          <a:cs typeface="Roboto"/>
                        </a:rPr>
                        <a:t> </a:t>
                      </a:r>
                      <a:r>
                        <a:rPr sz="1500" spc="-100" dirty="0">
                          <a:latin typeface="Roboto"/>
                          <a:cs typeface="Roboto"/>
                        </a:rPr>
                        <a:t>&amp;</a:t>
                      </a:r>
                      <a:r>
                        <a:rPr sz="1500" spc="-25" dirty="0">
                          <a:latin typeface="Roboto"/>
                          <a:cs typeface="Roboto"/>
                        </a:rPr>
                        <a:t> </a:t>
                      </a:r>
                      <a:r>
                        <a:rPr sz="1500" spc="-85" dirty="0">
                          <a:latin typeface="Roboto"/>
                          <a:cs typeface="Roboto"/>
                        </a:rPr>
                        <a:t>Research</a:t>
                      </a:r>
                      <a:r>
                        <a:rPr sz="1500" spc="-20" dirty="0">
                          <a:latin typeface="Roboto"/>
                          <a:cs typeface="Roboto"/>
                        </a:rPr>
                        <a:t> </a:t>
                      </a:r>
                      <a:r>
                        <a:rPr sz="1500" spc="-10" dirty="0">
                          <a:latin typeface="Roboto"/>
                          <a:cs typeface="Roboto"/>
                        </a:rPr>
                        <a:t>Context</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13</a:t>
                      </a:r>
                      <a:endParaRPr sz="1300">
                        <a:latin typeface="Ubuntu Light"/>
                        <a:cs typeface="Ubuntu Light"/>
                      </a:endParaRPr>
                    </a:p>
                  </a:txBody>
                  <a:tcPr marL="0" marR="0" marT="83820" marB="0"/>
                </a:tc>
                <a:tc>
                  <a:txBody>
                    <a:bodyPr/>
                    <a:lstStyle/>
                    <a:p>
                      <a:pPr marL="80010">
                        <a:lnSpc>
                          <a:spcPct val="100000"/>
                        </a:lnSpc>
                        <a:spcBef>
                          <a:spcPts val="535"/>
                        </a:spcBef>
                      </a:pPr>
                      <a:r>
                        <a:rPr sz="1500" spc="-85" dirty="0">
                          <a:latin typeface="Roboto"/>
                          <a:cs typeface="Roboto"/>
                        </a:rPr>
                        <a:t>Product</a:t>
                      </a:r>
                      <a:r>
                        <a:rPr sz="1500" spc="-15" dirty="0">
                          <a:latin typeface="Roboto"/>
                          <a:cs typeface="Roboto"/>
                        </a:rPr>
                        <a:t> </a:t>
                      </a:r>
                      <a:r>
                        <a:rPr sz="1500" spc="-80" dirty="0">
                          <a:latin typeface="Roboto"/>
                          <a:cs typeface="Roboto"/>
                        </a:rPr>
                        <a:t>Evaluation</a:t>
                      </a:r>
                      <a:r>
                        <a:rPr sz="1500" spc="-15" dirty="0">
                          <a:latin typeface="Roboto"/>
                          <a:cs typeface="Roboto"/>
                        </a:rPr>
                        <a:t> </a:t>
                      </a:r>
                      <a:r>
                        <a:rPr sz="1500" spc="-10" dirty="0">
                          <a:latin typeface="Roboto"/>
                          <a:cs typeface="Roboto"/>
                        </a:rPr>
                        <a:t>(Strengths)</a:t>
                      </a:r>
                      <a:endParaRPr sz="1500">
                        <a:latin typeface="Roboto"/>
                        <a:cs typeface="Roboto"/>
                      </a:endParaRPr>
                    </a:p>
                  </a:txBody>
                  <a:tcPr marL="0" marR="0" marT="67945" marB="0"/>
                </a:tc>
                <a:extLst>
                  <a:ext uri="{0D108BD9-81ED-4DB2-BD59-A6C34878D82A}">
                    <a16:rowId xmlns:a16="http://schemas.microsoft.com/office/drawing/2014/main" val="10003"/>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5</a:t>
                      </a:r>
                      <a:r>
                        <a:rPr sz="1950" b="0" baseline="2136" dirty="0">
                          <a:solidFill>
                            <a:srgbClr val="FFFFFF"/>
                          </a:solidFill>
                          <a:latin typeface="Ubuntu Light"/>
                          <a:cs typeface="Ubuntu Light"/>
                        </a:rPr>
                        <a:t>	</a:t>
                      </a:r>
                      <a:r>
                        <a:rPr sz="1500" spc="-90" dirty="0">
                          <a:latin typeface="Roboto"/>
                          <a:cs typeface="Roboto"/>
                        </a:rPr>
                        <a:t>Proposed</a:t>
                      </a:r>
                      <a:r>
                        <a:rPr sz="1500" spc="-30" dirty="0">
                          <a:latin typeface="Roboto"/>
                          <a:cs typeface="Roboto"/>
                        </a:rPr>
                        <a:t> </a:t>
                      </a:r>
                      <a:r>
                        <a:rPr sz="1500" spc="-75" dirty="0">
                          <a:latin typeface="Roboto"/>
                          <a:cs typeface="Roboto"/>
                        </a:rPr>
                        <a:t>Solution</a:t>
                      </a:r>
                      <a:r>
                        <a:rPr sz="1500" spc="-25" dirty="0">
                          <a:latin typeface="Roboto"/>
                          <a:cs typeface="Roboto"/>
                        </a:rPr>
                        <a:t> </a:t>
                      </a:r>
                      <a:r>
                        <a:rPr sz="1500" spc="-100" dirty="0">
                          <a:latin typeface="Roboto"/>
                          <a:cs typeface="Roboto"/>
                        </a:rPr>
                        <a:t>&amp;</a:t>
                      </a:r>
                      <a:r>
                        <a:rPr sz="1500" spc="-25" dirty="0">
                          <a:latin typeface="Roboto"/>
                          <a:cs typeface="Roboto"/>
                        </a:rPr>
                        <a:t> </a:t>
                      </a:r>
                      <a:r>
                        <a:rPr sz="1500" spc="-10" dirty="0">
                          <a:latin typeface="Roboto"/>
                          <a:cs typeface="Roboto"/>
                        </a:rPr>
                        <a:t>Architecture</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14</a:t>
                      </a:r>
                      <a:endParaRPr sz="1300">
                        <a:latin typeface="Ubuntu Light"/>
                        <a:cs typeface="Ubuntu Light"/>
                      </a:endParaRPr>
                    </a:p>
                  </a:txBody>
                  <a:tcPr marL="0" marR="0" marT="83820" marB="0"/>
                </a:tc>
                <a:tc>
                  <a:txBody>
                    <a:bodyPr/>
                    <a:lstStyle/>
                    <a:p>
                      <a:pPr marL="80010">
                        <a:lnSpc>
                          <a:spcPct val="100000"/>
                        </a:lnSpc>
                        <a:spcBef>
                          <a:spcPts val="535"/>
                        </a:spcBef>
                      </a:pPr>
                      <a:r>
                        <a:rPr sz="1500" spc="-85" dirty="0">
                          <a:latin typeface="Roboto"/>
                          <a:cs typeface="Roboto"/>
                        </a:rPr>
                        <a:t>Product</a:t>
                      </a:r>
                      <a:r>
                        <a:rPr sz="1500" spc="-15" dirty="0">
                          <a:latin typeface="Roboto"/>
                          <a:cs typeface="Roboto"/>
                        </a:rPr>
                        <a:t> </a:t>
                      </a:r>
                      <a:r>
                        <a:rPr sz="1500" spc="-80" dirty="0">
                          <a:latin typeface="Roboto"/>
                          <a:cs typeface="Roboto"/>
                        </a:rPr>
                        <a:t>Evaluation</a:t>
                      </a:r>
                      <a:r>
                        <a:rPr sz="1500" spc="-15" dirty="0">
                          <a:latin typeface="Roboto"/>
                          <a:cs typeface="Roboto"/>
                        </a:rPr>
                        <a:t> </a:t>
                      </a:r>
                      <a:r>
                        <a:rPr sz="1500" spc="-10" dirty="0">
                          <a:latin typeface="Roboto"/>
                          <a:cs typeface="Roboto"/>
                        </a:rPr>
                        <a:t>(Limitations)</a:t>
                      </a:r>
                      <a:endParaRPr sz="1500">
                        <a:latin typeface="Roboto"/>
                        <a:cs typeface="Roboto"/>
                      </a:endParaRPr>
                    </a:p>
                  </a:txBody>
                  <a:tcPr marL="0" marR="0" marT="67945" marB="0"/>
                </a:tc>
                <a:extLst>
                  <a:ext uri="{0D108BD9-81ED-4DB2-BD59-A6C34878D82A}">
                    <a16:rowId xmlns:a16="http://schemas.microsoft.com/office/drawing/2014/main" val="10004"/>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6</a:t>
                      </a:r>
                      <a:r>
                        <a:rPr sz="1950" b="0" baseline="2136" dirty="0">
                          <a:solidFill>
                            <a:srgbClr val="FFFFFF"/>
                          </a:solidFill>
                          <a:latin typeface="Ubuntu Light"/>
                          <a:cs typeface="Ubuntu Light"/>
                        </a:rPr>
                        <a:t>	</a:t>
                      </a:r>
                      <a:r>
                        <a:rPr sz="1500" spc="-80" dirty="0">
                          <a:latin typeface="Roboto"/>
                          <a:cs typeface="Roboto"/>
                        </a:rPr>
                        <a:t>Functional</a:t>
                      </a:r>
                      <a:r>
                        <a:rPr sz="1500" spc="-10" dirty="0">
                          <a:latin typeface="Roboto"/>
                          <a:cs typeface="Roboto"/>
                        </a:rPr>
                        <a:t> Requirements</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15</a:t>
                      </a:r>
                      <a:endParaRPr sz="1300">
                        <a:latin typeface="Ubuntu Light"/>
                        <a:cs typeface="Ubuntu Light"/>
                      </a:endParaRPr>
                    </a:p>
                  </a:txBody>
                  <a:tcPr marL="0" marR="0" marT="83820" marB="0"/>
                </a:tc>
                <a:tc>
                  <a:txBody>
                    <a:bodyPr/>
                    <a:lstStyle/>
                    <a:p>
                      <a:pPr marL="80010">
                        <a:lnSpc>
                          <a:spcPct val="100000"/>
                        </a:lnSpc>
                        <a:spcBef>
                          <a:spcPts val="535"/>
                        </a:spcBef>
                      </a:pPr>
                      <a:r>
                        <a:rPr sz="1500" spc="-10" dirty="0">
                          <a:latin typeface="Roboto"/>
                          <a:cs typeface="Roboto"/>
                        </a:rPr>
                        <a:t>Conclusion</a:t>
                      </a:r>
                      <a:endParaRPr sz="1500">
                        <a:latin typeface="Roboto"/>
                        <a:cs typeface="Roboto"/>
                      </a:endParaRPr>
                    </a:p>
                  </a:txBody>
                  <a:tcPr marL="0" marR="0" marT="67945" marB="0"/>
                </a:tc>
                <a:extLst>
                  <a:ext uri="{0D108BD9-81ED-4DB2-BD59-A6C34878D82A}">
                    <a16:rowId xmlns:a16="http://schemas.microsoft.com/office/drawing/2014/main" val="10005"/>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7</a:t>
                      </a:r>
                      <a:r>
                        <a:rPr sz="1950" b="0" baseline="2136" dirty="0">
                          <a:solidFill>
                            <a:srgbClr val="FFFFFF"/>
                          </a:solidFill>
                          <a:latin typeface="Ubuntu Light"/>
                          <a:cs typeface="Ubuntu Light"/>
                        </a:rPr>
                        <a:t>	</a:t>
                      </a:r>
                      <a:r>
                        <a:rPr sz="1500" spc="-90" dirty="0">
                          <a:latin typeface="Roboto"/>
                          <a:cs typeface="Roboto"/>
                        </a:rPr>
                        <a:t>Non-</a:t>
                      </a:r>
                      <a:r>
                        <a:rPr sz="1500" spc="-80" dirty="0">
                          <a:latin typeface="Roboto"/>
                          <a:cs typeface="Roboto"/>
                        </a:rPr>
                        <a:t>Functional</a:t>
                      </a:r>
                      <a:r>
                        <a:rPr sz="1500" spc="-15" dirty="0">
                          <a:latin typeface="Roboto"/>
                          <a:cs typeface="Roboto"/>
                        </a:rPr>
                        <a:t> </a:t>
                      </a:r>
                      <a:r>
                        <a:rPr sz="1500" spc="-85" dirty="0">
                          <a:latin typeface="Roboto"/>
                          <a:cs typeface="Roboto"/>
                        </a:rPr>
                        <a:t>Requirements</a:t>
                      </a:r>
                      <a:r>
                        <a:rPr sz="1500" spc="-15" dirty="0">
                          <a:latin typeface="Roboto"/>
                          <a:cs typeface="Roboto"/>
                        </a:rPr>
                        <a:t> </a:t>
                      </a:r>
                      <a:r>
                        <a:rPr sz="1500" spc="-100" dirty="0">
                          <a:latin typeface="Roboto"/>
                          <a:cs typeface="Roboto"/>
                        </a:rPr>
                        <a:t>&amp;</a:t>
                      </a:r>
                      <a:r>
                        <a:rPr sz="1500" spc="-15" dirty="0">
                          <a:latin typeface="Roboto"/>
                          <a:cs typeface="Roboto"/>
                        </a:rPr>
                        <a:t> </a:t>
                      </a:r>
                      <a:r>
                        <a:rPr sz="1500" spc="-70" dirty="0">
                          <a:latin typeface="Roboto"/>
                          <a:cs typeface="Roboto"/>
                        </a:rPr>
                        <a:t>UI</a:t>
                      </a:r>
                      <a:r>
                        <a:rPr sz="1500" spc="-15" dirty="0">
                          <a:latin typeface="Roboto"/>
                          <a:cs typeface="Roboto"/>
                        </a:rPr>
                        <a:t> </a:t>
                      </a:r>
                      <a:r>
                        <a:rPr sz="1500" spc="-10" dirty="0">
                          <a:latin typeface="Roboto"/>
                          <a:cs typeface="Roboto"/>
                        </a:rPr>
                        <a:t>Design</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16</a:t>
                      </a:r>
                      <a:endParaRPr sz="1300">
                        <a:latin typeface="Ubuntu Light"/>
                        <a:cs typeface="Ubuntu Light"/>
                      </a:endParaRPr>
                    </a:p>
                  </a:txBody>
                  <a:tcPr marL="0" marR="0" marT="83820" marB="0"/>
                </a:tc>
                <a:tc>
                  <a:txBody>
                    <a:bodyPr/>
                    <a:lstStyle/>
                    <a:p>
                      <a:pPr marL="80010">
                        <a:lnSpc>
                          <a:spcPct val="100000"/>
                        </a:lnSpc>
                        <a:spcBef>
                          <a:spcPts val="535"/>
                        </a:spcBef>
                      </a:pPr>
                      <a:r>
                        <a:rPr sz="1500" spc="-90" dirty="0">
                          <a:latin typeface="Roboto"/>
                          <a:cs typeface="Roboto"/>
                        </a:rPr>
                        <a:t>Future</a:t>
                      </a:r>
                      <a:r>
                        <a:rPr sz="1500" spc="10" dirty="0">
                          <a:latin typeface="Roboto"/>
                          <a:cs typeface="Roboto"/>
                        </a:rPr>
                        <a:t> </a:t>
                      </a:r>
                      <a:r>
                        <a:rPr sz="1500" spc="-10" dirty="0">
                          <a:latin typeface="Roboto"/>
                          <a:cs typeface="Roboto"/>
                        </a:rPr>
                        <a:t>Development</a:t>
                      </a:r>
                      <a:endParaRPr sz="1500">
                        <a:latin typeface="Roboto"/>
                        <a:cs typeface="Roboto"/>
                      </a:endParaRPr>
                    </a:p>
                  </a:txBody>
                  <a:tcPr marL="0" marR="0" marT="67945" marB="0"/>
                </a:tc>
                <a:extLst>
                  <a:ext uri="{0D108BD9-81ED-4DB2-BD59-A6C34878D82A}">
                    <a16:rowId xmlns:a16="http://schemas.microsoft.com/office/drawing/2014/main" val="10006"/>
                  </a:ext>
                </a:extLst>
              </a:tr>
              <a:tr h="418465">
                <a:tc>
                  <a:txBody>
                    <a:bodyPr/>
                    <a:lstStyle/>
                    <a:p>
                      <a:pPr marL="31750">
                        <a:lnSpc>
                          <a:spcPct val="100000"/>
                        </a:lnSpc>
                        <a:spcBef>
                          <a:spcPts val="535"/>
                        </a:spcBef>
                        <a:tabLst>
                          <a:tab pos="322580" algn="l"/>
                        </a:tabLst>
                      </a:pPr>
                      <a:r>
                        <a:rPr sz="1950" b="0" spc="-75" baseline="2136" dirty="0">
                          <a:solidFill>
                            <a:srgbClr val="FFFFFF"/>
                          </a:solidFill>
                          <a:latin typeface="Ubuntu Light"/>
                          <a:cs typeface="Ubuntu Light"/>
                        </a:rPr>
                        <a:t>8</a:t>
                      </a:r>
                      <a:r>
                        <a:rPr sz="1950" b="0" baseline="2136" dirty="0">
                          <a:solidFill>
                            <a:srgbClr val="FFFFFF"/>
                          </a:solidFill>
                          <a:latin typeface="Ubuntu Light"/>
                          <a:cs typeface="Ubuntu Light"/>
                        </a:rPr>
                        <a:t>	</a:t>
                      </a:r>
                      <a:r>
                        <a:rPr sz="1500" spc="-95" dirty="0">
                          <a:latin typeface="Roboto"/>
                          <a:cs typeface="Roboto"/>
                        </a:rPr>
                        <a:t>Main</a:t>
                      </a:r>
                      <a:r>
                        <a:rPr sz="1500" dirty="0">
                          <a:latin typeface="Roboto"/>
                          <a:cs typeface="Roboto"/>
                        </a:rPr>
                        <a:t> </a:t>
                      </a:r>
                      <a:r>
                        <a:rPr sz="1500" spc="-95" dirty="0">
                          <a:latin typeface="Roboto"/>
                          <a:cs typeface="Roboto"/>
                        </a:rPr>
                        <a:t>System</a:t>
                      </a:r>
                      <a:r>
                        <a:rPr sz="1500" dirty="0">
                          <a:latin typeface="Roboto"/>
                          <a:cs typeface="Roboto"/>
                        </a:rPr>
                        <a:t> </a:t>
                      </a:r>
                      <a:r>
                        <a:rPr sz="1500" spc="-10" dirty="0">
                          <a:latin typeface="Roboto"/>
                          <a:cs typeface="Roboto"/>
                        </a:rPr>
                        <a:t>Workflows</a:t>
                      </a:r>
                      <a:endParaRPr sz="1500">
                        <a:latin typeface="Roboto"/>
                        <a:cs typeface="Roboto"/>
                      </a:endParaRPr>
                    </a:p>
                  </a:txBody>
                  <a:tcPr marL="0" marR="0" marT="67945" marB="0"/>
                </a:tc>
                <a:tc>
                  <a:txBody>
                    <a:bodyPr/>
                    <a:lstStyle/>
                    <a:p>
                      <a:pPr marR="72390" algn="r">
                        <a:lnSpc>
                          <a:spcPct val="100000"/>
                        </a:lnSpc>
                        <a:spcBef>
                          <a:spcPts val="660"/>
                        </a:spcBef>
                      </a:pPr>
                      <a:r>
                        <a:rPr sz="1300" b="0" spc="-25" dirty="0">
                          <a:solidFill>
                            <a:srgbClr val="FFFFFF"/>
                          </a:solidFill>
                          <a:latin typeface="Ubuntu Light"/>
                          <a:cs typeface="Ubuntu Light"/>
                        </a:rPr>
                        <a:t>17</a:t>
                      </a:r>
                      <a:endParaRPr sz="1300">
                        <a:latin typeface="Ubuntu Light"/>
                        <a:cs typeface="Ubuntu Light"/>
                      </a:endParaRPr>
                    </a:p>
                  </a:txBody>
                  <a:tcPr marL="0" marR="0" marT="83820" marB="0"/>
                </a:tc>
                <a:tc>
                  <a:txBody>
                    <a:bodyPr/>
                    <a:lstStyle/>
                    <a:p>
                      <a:pPr marL="80010">
                        <a:lnSpc>
                          <a:spcPct val="100000"/>
                        </a:lnSpc>
                        <a:spcBef>
                          <a:spcPts val="535"/>
                        </a:spcBef>
                      </a:pPr>
                      <a:r>
                        <a:rPr sz="1500" spc="-105" dirty="0">
                          <a:latin typeface="Roboto"/>
                          <a:cs typeface="Roboto"/>
                        </a:rPr>
                        <a:t>Q&amp;A</a:t>
                      </a:r>
                      <a:r>
                        <a:rPr sz="1500" spc="-20" dirty="0">
                          <a:latin typeface="Roboto"/>
                          <a:cs typeface="Roboto"/>
                        </a:rPr>
                        <a:t> </a:t>
                      </a:r>
                      <a:r>
                        <a:rPr sz="1500" spc="-75" dirty="0">
                          <a:latin typeface="Roboto"/>
                          <a:cs typeface="Roboto"/>
                        </a:rPr>
                        <a:t>/</a:t>
                      </a:r>
                      <a:r>
                        <a:rPr sz="1500" spc="-45" dirty="0">
                          <a:latin typeface="Roboto"/>
                          <a:cs typeface="Roboto"/>
                        </a:rPr>
                        <a:t> </a:t>
                      </a:r>
                      <a:r>
                        <a:rPr sz="1500" spc="-95" dirty="0">
                          <a:latin typeface="Roboto"/>
                          <a:cs typeface="Roboto"/>
                        </a:rPr>
                        <a:t>Thank</a:t>
                      </a:r>
                      <a:r>
                        <a:rPr sz="1500" spc="-15" dirty="0">
                          <a:latin typeface="Roboto"/>
                          <a:cs typeface="Roboto"/>
                        </a:rPr>
                        <a:t> </a:t>
                      </a:r>
                      <a:r>
                        <a:rPr sz="1500" spc="-25" dirty="0">
                          <a:latin typeface="Roboto"/>
                          <a:cs typeface="Roboto"/>
                        </a:rPr>
                        <a:t>You</a:t>
                      </a:r>
                      <a:endParaRPr sz="1500">
                        <a:latin typeface="Roboto"/>
                        <a:cs typeface="Roboto"/>
                      </a:endParaRPr>
                    </a:p>
                  </a:txBody>
                  <a:tcPr marL="0" marR="0" marT="67945" marB="0"/>
                </a:tc>
                <a:extLst>
                  <a:ext uri="{0D108BD9-81ED-4DB2-BD59-A6C34878D82A}">
                    <a16:rowId xmlns:a16="http://schemas.microsoft.com/office/drawing/2014/main" val="10007"/>
                  </a:ext>
                </a:extLst>
              </a:tr>
              <a:tr h="297815">
                <a:tc>
                  <a:txBody>
                    <a:bodyPr/>
                    <a:lstStyle/>
                    <a:p>
                      <a:pPr marL="31750">
                        <a:lnSpc>
                          <a:spcPts val="1710"/>
                        </a:lnSpc>
                        <a:spcBef>
                          <a:spcPts val="535"/>
                        </a:spcBef>
                        <a:tabLst>
                          <a:tab pos="322580" algn="l"/>
                        </a:tabLst>
                      </a:pPr>
                      <a:r>
                        <a:rPr sz="1950" b="0" spc="-75" baseline="2136" dirty="0">
                          <a:solidFill>
                            <a:srgbClr val="FFFFFF"/>
                          </a:solidFill>
                          <a:latin typeface="Ubuntu Light"/>
                          <a:cs typeface="Ubuntu Light"/>
                        </a:rPr>
                        <a:t>9</a:t>
                      </a:r>
                      <a:r>
                        <a:rPr sz="1950" b="0" baseline="2136" dirty="0">
                          <a:solidFill>
                            <a:srgbClr val="FFFFFF"/>
                          </a:solidFill>
                          <a:latin typeface="Ubuntu Light"/>
                          <a:cs typeface="Ubuntu Light"/>
                        </a:rPr>
                        <a:t>	</a:t>
                      </a:r>
                      <a:r>
                        <a:rPr sz="1500" spc="-75" dirty="0">
                          <a:latin typeface="Roboto"/>
                          <a:cs typeface="Roboto"/>
                        </a:rPr>
                        <a:t>Internal</a:t>
                      </a:r>
                      <a:r>
                        <a:rPr sz="1500" dirty="0">
                          <a:latin typeface="Roboto"/>
                          <a:cs typeface="Roboto"/>
                        </a:rPr>
                        <a:t> </a:t>
                      </a:r>
                      <a:r>
                        <a:rPr sz="1500" spc="-95" dirty="0">
                          <a:latin typeface="Roboto"/>
                          <a:cs typeface="Roboto"/>
                        </a:rPr>
                        <a:t>Mechanics</a:t>
                      </a:r>
                      <a:r>
                        <a:rPr sz="1500" spc="5" dirty="0">
                          <a:latin typeface="Roboto"/>
                          <a:cs typeface="Roboto"/>
                        </a:rPr>
                        <a:t> </a:t>
                      </a:r>
                      <a:r>
                        <a:rPr sz="1500" spc="-70" dirty="0">
                          <a:latin typeface="Roboto"/>
                          <a:cs typeface="Roboto"/>
                        </a:rPr>
                        <a:t>(Part</a:t>
                      </a:r>
                      <a:r>
                        <a:rPr sz="1500" spc="5" dirty="0">
                          <a:latin typeface="Roboto"/>
                          <a:cs typeface="Roboto"/>
                        </a:rPr>
                        <a:t> </a:t>
                      </a:r>
                      <a:r>
                        <a:rPr sz="1500" spc="-70" dirty="0">
                          <a:latin typeface="Roboto"/>
                          <a:cs typeface="Roboto"/>
                        </a:rPr>
                        <a:t>1:</a:t>
                      </a:r>
                      <a:r>
                        <a:rPr sz="1500" dirty="0">
                          <a:latin typeface="Roboto"/>
                          <a:cs typeface="Roboto"/>
                        </a:rPr>
                        <a:t> </a:t>
                      </a:r>
                      <a:r>
                        <a:rPr sz="1500" spc="-90" dirty="0">
                          <a:latin typeface="Roboto"/>
                          <a:cs typeface="Roboto"/>
                        </a:rPr>
                        <a:t>Data</a:t>
                      </a:r>
                      <a:r>
                        <a:rPr sz="1500" spc="5" dirty="0">
                          <a:latin typeface="Roboto"/>
                          <a:cs typeface="Roboto"/>
                        </a:rPr>
                        <a:t> </a:t>
                      </a:r>
                      <a:r>
                        <a:rPr sz="1500" spc="-10" dirty="0">
                          <a:latin typeface="Roboto"/>
                          <a:cs typeface="Roboto"/>
                        </a:rPr>
                        <a:t>Access)</a:t>
                      </a:r>
                      <a:endParaRPr sz="1500">
                        <a:latin typeface="Roboto"/>
                        <a:cs typeface="Roboto"/>
                      </a:endParaRPr>
                    </a:p>
                  </a:txBody>
                  <a:tcPr marL="0" marR="0" marT="67945" marB="0"/>
                </a:tc>
                <a:tc>
                  <a:txBody>
                    <a:bodyPr/>
                    <a:lstStyle/>
                    <a:p>
                      <a:pPr>
                        <a:lnSpc>
                          <a:spcPct val="100000"/>
                        </a:lnSpc>
                      </a:pPr>
                      <a:endParaRPr sz="13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txBody>
                  <a:tcPr marL="0" marR="0" marT="0" marB="0"/>
                </a:tc>
                <a:extLst>
                  <a:ext uri="{0D108BD9-81ED-4DB2-BD59-A6C34878D82A}">
                    <a16:rowId xmlns:a16="http://schemas.microsoft.com/office/drawing/2014/main" val="10008"/>
                  </a:ext>
                </a:extLst>
              </a:tr>
            </a:tbl>
          </a:graphicData>
        </a:graphic>
      </p:graphicFrame>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r>
              <a:rPr spc="-75" dirty="0"/>
              <a:t>Made</a:t>
            </a:r>
            <a:r>
              <a:rPr spc="5" dirty="0"/>
              <a:t> </a:t>
            </a:r>
            <a:r>
              <a:rPr spc="-55" dirty="0"/>
              <a:t>with</a:t>
            </a:r>
            <a:r>
              <a:rPr spc="5" dirty="0"/>
              <a:t> </a:t>
            </a:r>
            <a:r>
              <a:rPr spc="-50" dirty="0"/>
              <a:t>Genspark</a:t>
            </a:r>
          </a:p>
        </p:txBody>
      </p:sp>
      <p:sp>
        <p:nvSpPr>
          <p:cNvPr id="28" name="object 28"/>
          <p:cNvSpPr txBox="1">
            <a:spLocks noGrp="1"/>
          </p:cNvSpPr>
          <p:nvPr>
            <p:ph type="dt" sz="half" idx="6"/>
          </p:nvPr>
        </p:nvSpPr>
        <p:spPr>
          <a:xfrm>
            <a:off x="5715000" y="6537214"/>
            <a:ext cx="3077845" cy="142668"/>
          </a:xfrm>
          <a:prstGeom prst="rect">
            <a:avLst/>
          </a:prstGeom>
        </p:spPr>
        <p:txBody>
          <a:bodyPr vert="horz" wrap="square" lIns="0" tIns="0" rIns="0" bIns="0" rtlCol="0">
            <a:spAutoFit/>
          </a:bodyPr>
          <a:lstStyle/>
          <a:p>
            <a:pPr marL="12700">
              <a:lnSpc>
                <a:spcPts val="1115"/>
              </a:lnSpc>
            </a:pPr>
            <a:r>
              <a:rPr spc="-60" dirty="0"/>
              <a:t>OnlineShop2025</a:t>
            </a:r>
            <a:endParaRPr spc="-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grpSp>
        <p:nvGrpSpPr>
          <p:cNvPr id="3" name="object 3"/>
          <p:cNvGrpSpPr/>
          <p:nvPr/>
        </p:nvGrpSpPr>
        <p:grpSpPr>
          <a:xfrm>
            <a:off x="228599" y="1257299"/>
            <a:ext cx="11734800" cy="647700"/>
            <a:chOff x="228599" y="1257299"/>
            <a:chExt cx="11734800" cy="647700"/>
          </a:xfrm>
        </p:grpSpPr>
        <p:pic>
          <p:nvPicPr>
            <p:cNvPr id="4" name="object 4"/>
            <p:cNvPicPr/>
            <p:nvPr/>
          </p:nvPicPr>
          <p:blipFill>
            <a:blip r:embed="rId2" cstate="print"/>
            <a:stretch>
              <a:fillRect/>
            </a:stretch>
          </p:blipFill>
          <p:spPr>
            <a:xfrm>
              <a:off x="228599" y="1257299"/>
              <a:ext cx="11734799" cy="647699"/>
            </a:xfrm>
            <a:prstGeom prst="rect">
              <a:avLst/>
            </a:prstGeom>
          </p:spPr>
        </p:pic>
        <p:pic>
          <p:nvPicPr>
            <p:cNvPr id="5" name="object 5"/>
            <p:cNvPicPr/>
            <p:nvPr/>
          </p:nvPicPr>
          <p:blipFill>
            <a:blip r:embed="rId3" cstate="print"/>
            <a:stretch>
              <a:fillRect/>
            </a:stretch>
          </p:blipFill>
          <p:spPr>
            <a:xfrm>
              <a:off x="380999" y="1476374"/>
              <a:ext cx="171449" cy="133349"/>
            </a:xfrm>
            <a:prstGeom prst="rect">
              <a:avLst/>
            </a:prstGeom>
          </p:spPr>
        </p:pic>
      </p:grpSp>
      <p:sp>
        <p:nvSpPr>
          <p:cNvPr id="6" name="object 6"/>
          <p:cNvSpPr txBox="1"/>
          <p:nvPr/>
        </p:nvSpPr>
        <p:spPr>
          <a:xfrm>
            <a:off x="215900" y="698103"/>
            <a:ext cx="2615565" cy="407034"/>
          </a:xfrm>
          <a:prstGeom prst="rect">
            <a:avLst/>
          </a:prstGeom>
        </p:spPr>
        <p:txBody>
          <a:bodyPr vert="horz" wrap="square" lIns="0" tIns="12700" rIns="0" bIns="0" rtlCol="0">
            <a:spAutoFit/>
          </a:bodyPr>
          <a:lstStyle/>
          <a:p>
            <a:pPr marL="12700">
              <a:lnSpc>
                <a:spcPct val="100000"/>
              </a:lnSpc>
              <a:spcBef>
                <a:spcPts val="100"/>
              </a:spcBef>
            </a:pPr>
            <a:r>
              <a:rPr sz="2500" b="1" spc="-145" dirty="0">
                <a:solidFill>
                  <a:srgbClr val="1C4ED8"/>
                </a:solidFill>
                <a:latin typeface="Roboto"/>
                <a:cs typeface="Roboto"/>
              </a:rPr>
              <a:t>Future</a:t>
            </a:r>
            <a:r>
              <a:rPr sz="2500" b="1" spc="-35" dirty="0">
                <a:solidFill>
                  <a:srgbClr val="1C4ED8"/>
                </a:solidFill>
                <a:latin typeface="Roboto"/>
                <a:cs typeface="Roboto"/>
              </a:rPr>
              <a:t> </a:t>
            </a:r>
            <a:r>
              <a:rPr sz="2500" b="1" spc="-135" dirty="0">
                <a:solidFill>
                  <a:srgbClr val="1C4ED8"/>
                </a:solidFill>
                <a:latin typeface="Roboto"/>
                <a:cs typeface="Roboto"/>
              </a:rPr>
              <a:t>Development</a:t>
            </a:r>
            <a:endParaRPr sz="2500" dirty="0">
              <a:latin typeface="Roboto"/>
              <a:cs typeface="Roboto"/>
            </a:endParaRPr>
          </a:p>
        </p:txBody>
      </p:sp>
      <p:sp>
        <p:nvSpPr>
          <p:cNvPr id="7" name="object 7"/>
          <p:cNvSpPr txBox="1"/>
          <p:nvPr/>
        </p:nvSpPr>
        <p:spPr>
          <a:xfrm>
            <a:off x="615949" y="1396761"/>
            <a:ext cx="1814830" cy="254635"/>
          </a:xfrm>
          <a:prstGeom prst="rect">
            <a:avLst/>
          </a:prstGeom>
        </p:spPr>
        <p:txBody>
          <a:bodyPr vert="horz" wrap="square" lIns="0" tIns="12700" rIns="0" bIns="0" rtlCol="0">
            <a:spAutoFit/>
          </a:bodyPr>
          <a:lstStyle/>
          <a:p>
            <a:pPr marL="12700">
              <a:lnSpc>
                <a:spcPct val="100000"/>
              </a:lnSpc>
              <a:spcBef>
                <a:spcPts val="100"/>
              </a:spcBef>
            </a:pPr>
            <a:r>
              <a:rPr sz="1500" b="1" spc="-90" dirty="0">
                <a:solidFill>
                  <a:srgbClr val="1D40AF"/>
                </a:solidFill>
                <a:latin typeface="Roboto"/>
                <a:cs typeface="Roboto"/>
              </a:rPr>
              <a:t>Development</a:t>
            </a:r>
            <a:r>
              <a:rPr sz="1500" b="1" dirty="0">
                <a:solidFill>
                  <a:srgbClr val="1D40AF"/>
                </a:solidFill>
                <a:latin typeface="Roboto"/>
                <a:cs typeface="Roboto"/>
              </a:rPr>
              <a:t> </a:t>
            </a:r>
            <a:r>
              <a:rPr sz="1500" b="1" spc="-90" dirty="0">
                <a:solidFill>
                  <a:srgbClr val="1D40AF"/>
                </a:solidFill>
                <a:latin typeface="Roboto"/>
                <a:cs typeface="Roboto"/>
              </a:rPr>
              <a:t>Roadmap</a:t>
            </a:r>
            <a:endParaRPr sz="1500">
              <a:latin typeface="Roboto"/>
              <a:cs typeface="Roboto"/>
            </a:endParaRPr>
          </a:p>
        </p:txBody>
      </p:sp>
      <p:grpSp>
        <p:nvGrpSpPr>
          <p:cNvPr id="8" name="object 8"/>
          <p:cNvGrpSpPr/>
          <p:nvPr/>
        </p:nvGrpSpPr>
        <p:grpSpPr>
          <a:xfrm>
            <a:off x="228599" y="2057399"/>
            <a:ext cx="2114550" cy="266700"/>
            <a:chOff x="228599" y="2057399"/>
            <a:chExt cx="2114550" cy="266700"/>
          </a:xfrm>
        </p:grpSpPr>
        <p:sp>
          <p:nvSpPr>
            <p:cNvPr id="9" name="object 9"/>
            <p:cNvSpPr/>
            <p:nvPr/>
          </p:nvSpPr>
          <p:spPr>
            <a:xfrm>
              <a:off x="228599" y="2057399"/>
              <a:ext cx="2114550" cy="266700"/>
            </a:xfrm>
            <a:custGeom>
              <a:avLst/>
              <a:gdLst/>
              <a:ahLst/>
              <a:cxnLst/>
              <a:rect l="l" t="t" r="r" b="b"/>
              <a:pathLst>
                <a:path w="2114550" h="266700">
                  <a:moveTo>
                    <a:pt x="2043353" y="266699"/>
                  </a:moveTo>
                  <a:lnTo>
                    <a:pt x="71196" y="266699"/>
                  </a:lnTo>
                  <a:lnTo>
                    <a:pt x="66241" y="266211"/>
                  </a:lnTo>
                  <a:lnTo>
                    <a:pt x="29705" y="251078"/>
                  </a:lnTo>
                  <a:lnTo>
                    <a:pt x="3885" y="215037"/>
                  </a:lnTo>
                  <a:lnTo>
                    <a:pt x="0" y="195503"/>
                  </a:lnTo>
                  <a:lnTo>
                    <a:pt x="0" y="190499"/>
                  </a:lnTo>
                  <a:lnTo>
                    <a:pt x="0" y="71196"/>
                  </a:lnTo>
                  <a:lnTo>
                    <a:pt x="15621" y="29705"/>
                  </a:lnTo>
                  <a:lnTo>
                    <a:pt x="51661" y="3885"/>
                  </a:lnTo>
                  <a:lnTo>
                    <a:pt x="71196" y="0"/>
                  </a:lnTo>
                  <a:lnTo>
                    <a:pt x="2043353" y="0"/>
                  </a:lnTo>
                  <a:lnTo>
                    <a:pt x="2084844" y="15621"/>
                  </a:lnTo>
                  <a:lnTo>
                    <a:pt x="2110664" y="51661"/>
                  </a:lnTo>
                  <a:lnTo>
                    <a:pt x="2114549" y="71196"/>
                  </a:lnTo>
                  <a:lnTo>
                    <a:pt x="2114549" y="195503"/>
                  </a:lnTo>
                  <a:lnTo>
                    <a:pt x="2098927" y="236994"/>
                  </a:lnTo>
                  <a:lnTo>
                    <a:pt x="2062887" y="262814"/>
                  </a:lnTo>
                  <a:lnTo>
                    <a:pt x="2048308" y="266211"/>
                  </a:lnTo>
                  <a:lnTo>
                    <a:pt x="2043353" y="266699"/>
                  </a:lnTo>
                  <a:close/>
                </a:path>
              </a:pathLst>
            </a:custGeom>
            <a:solidFill>
              <a:srgbClr val="DAE9FE"/>
            </a:solidFill>
          </p:spPr>
          <p:txBody>
            <a:bodyPr wrap="square" lIns="0" tIns="0" rIns="0" bIns="0" rtlCol="0"/>
            <a:lstStyle/>
            <a:p>
              <a:endParaRPr/>
            </a:p>
          </p:txBody>
        </p:sp>
        <p:pic>
          <p:nvPicPr>
            <p:cNvPr id="10" name="object 10"/>
            <p:cNvPicPr/>
            <p:nvPr/>
          </p:nvPicPr>
          <p:blipFill>
            <a:blip r:embed="rId4" cstate="print"/>
            <a:stretch>
              <a:fillRect/>
            </a:stretch>
          </p:blipFill>
          <p:spPr>
            <a:xfrm>
              <a:off x="342899" y="2124074"/>
              <a:ext cx="114299" cy="130628"/>
            </a:xfrm>
            <a:prstGeom prst="rect">
              <a:avLst/>
            </a:prstGeom>
          </p:spPr>
        </p:pic>
      </p:grpSp>
      <p:sp>
        <p:nvSpPr>
          <p:cNvPr id="11" name="object 11"/>
          <p:cNvSpPr txBox="1"/>
          <p:nvPr/>
        </p:nvSpPr>
        <p:spPr>
          <a:xfrm>
            <a:off x="484981" y="2077323"/>
            <a:ext cx="1758950" cy="203835"/>
          </a:xfrm>
          <a:prstGeom prst="rect">
            <a:avLst/>
          </a:prstGeom>
        </p:spPr>
        <p:txBody>
          <a:bodyPr vert="horz" wrap="square" lIns="0" tIns="14604" rIns="0" bIns="0" rtlCol="0">
            <a:spAutoFit/>
          </a:bodyPr>
          <a:lstStyle/>
          <a:p>
            <a:pPr marL="12700">
              <a:lnSpc>
                <a:spcPct val="100000"/>
              </a:lnSpc>
              <a:spcBef>
                <a:spcPts val="114"/>
              </a:spcBef>
            </a:pPr>
            <a:r>
              <a:rPr sz="1150" b="1" spc="-65" dirty="0">
                <a:solidFill>
                  <a:srgbClr val="1D40AF"/>
                </a:solidFill>
                <a:latin typeface="Roboto"/>
                <a:cs typeface="Roboto"/>
              </a:rPr>
              <a:t>Phase</a:t>
            </a:r>
            <a:r>
              <a:rPr sz="1150" b="1" dirty="0">
                <a:solidFill>
                  <a:srgbClr val="1D40AF"/>
                </a:solidFill>
                <a:latin typeface="Roboto"/>
                <a:cs typeface="Roboto"/>
              </a:rPr>
              <a:t> </a:t>
            </a:r>
            <a:r>
              <a:rPr sz="1150" b="1" spc="-55" dirty="0">
                <a:solidFill>
                  <a:srgbClr val="1D40AF"/>
                </a:solidFill>
                <a:latin typeface="Roboto"/>
                <a:cs typeface="Roboto"/>
              </a:rPr>
              <a:t>1:</a:t>
            </a:r>
            <a:r>
              <a:rPr sz="1150" b="1" spc="5" dirty="0">
                <a:solidFill>
                  <a:srgbClr val="1D40AF"/>
                </a:solidFill>
                <a:latin typeface="Roboto"/>
                <a:cs typeface="Roboto"/>
              </a:rPr>
              <a:t> </a:t>
            </a:r>
            <a:r>
              <a:rPr sz="1150" b="1" spc="-65" dirty="0">
                <a:solidFill>
                  <a:srgbClr val="1D40AF"/>
                </a:solidFill>
                <a:latin typeface="Roboto"/>
                <a:cs typeface="Roboto"/>
              </a:rPr>
              <a:t>Core</a:t>
            </a:r>
            <a:r>
              <a:rPr sz="1150" b="1" dirty="0">
                <a:solidFill>
                  <a:srgbClr val="1D40AF"/>
                </a:solidFill>
                <a:latin typeface="Roboto"/>
                <a:cs typeface="Roboto"/>
              </a:rPr>
              <a:t> </a:t>
            </a:r>
            <a:r>
              <a:rPr sz="1150" b="1" spc="-60" dirty="0">
                <a:solidFill>
                  <a:srgbClr val="1D40AF"/>
                </a:solidFill>
                <a:latin typeface="Roboto"/>
                <a:cs typeface="Roboto"/>
              </a:rPr>
              <a:t>Improvements</a:t>
            </a:r>
            <a:endParaRPr sz="1150" dirty="0">
              <a:latin typeface="Roboto"/>
              <a:cs typeface="Roboto"/>
            </a:endParaRPr>
          </a:p>
        </p:txBody>
      </p:sp>
      <p:grpSp>
        <p:nvGrpSpPr>
          <p:cNvPr id="12" name="object 12"/>
          <p:cNvGrpSpPr/>
          <p:nvPr/>
        </p:nvGrpSpPr>
        <p:grpSpPr>
          <a:xfrm>
            <a:off x="4190999" y="2057399"/>
            <a:ext cx="1562100" cy="266700"/>
            <a:chOff x="4190999" y="2057399"/>
            <a:chExt cx="1562100" cy="266700"/>
          </a:xfrm>
        </p:grpSpPr>
        <p:sp>
          <p:nvSpPr>
            <p:cNvPr id="13" name="object 13"/>
            <p:cNvSpPr/>
            <p:nvPr/>
          </p:nvSpPr>
          <p:spPr>
            <a:xfrm>
              <a:off x="4190999" y="2057399"/>
              <a:ext cx="1562100" cy="266700"/>
            </a:xfrm>
            <a:custGeom>
              <a:avLst/>
              <a:gdLst/>
              <a:ahLst/>
              <a:cxnLst/>
              <a:rect l="l" t="t" r="r" b="b"/>
              <a:pathLst>
                <a:path w="1562100" h="266700">
                  <a:moveTo>
                    <a:pt x="1490902" y="266699"/>
                  </a:moveTo>
                  <a:lnTo>
                    <a:pt x="71196" y="266699"/>
                  </a:lnTo>
                  <a:lnTo>
                    <a:pt x="66241" y="266211"/>
                  </a:lnTo>
                  <a:lnTo>
                    <a:pt x="29705" y="251078"/>
                  </a:lnTo>
                  <a:lnTo>
                    <a:pt x="3885" y="215037"/>
                  </a:lnTo>
                  <a:lnTo>
                    <a:pt x="0" y="195503"/>
                  </a:lnTo>
                  <a:lnTo>
                    <a:pt x="0" y="190499"/>
                  </a:lnTo>
                  <a:lnTo>
                    <a:pt x="0" y="71196"/>
                  </a:lnTo>
                  <a:lnTo>
                    <a:pt x="15621" y="29705"/>
                  </a:lnTo>
                  <a:lnTo>
                    <a:pt x="51661" y="3885"/>
                  </a:lnTo>
                  <a:lnTo>
                    <a:pt x="71196" y="0"/>
                  </a:lnTo>
                  <a:lnTo>
                    <a:pt x="1490902" y="0"/>
                  </a:lnTo>
                  <a:lnTo>
                    <a:pt x="1532394" y="15621"/>
                  </a:lnTo>
                  <a:lnTo>
                    <a:pt x="1558213" y="51661"/>
                  </a:lnTo>
                  <a:lnTo>
                    <a:pt x="1562100" y="71196"/>
                  </a:lnTo>
                  <a:lnTo>
                    <a:pt x="1562100" y="195503"/>
                  </a:lnTo>
                  <a:lnTo>
                    <a:pt x="1546478" y="236994"/>
                  </a:lnTo>
                  <a:lnTo>
                    <a:pt x="1510438" y="262814"/>
                  </a:lnTo>
                  <a:lnTo>
                    <a:pt x="1495858" y="266211"/>
                  </a:lnTo>
                  <a:lnTo>
                    <a:pt x="1490902" y="266699"/>
                  </a:lnTo>
                  <a:close/>
                </a:path>
              </a:pathLst>
            </a:custGeom>
            <a:solidFill>
              <a:srgbClr val="ECE8FE"/>
            </a:solidFill>
          </p:spPr>
          <p:txBody>
            <a:bodyPr wrap="square" lIns="0" tIns="0" rIns="0" bIns="0" rtlCol="0"/>
            <a:lstStyle/>
            <a:p>
              <a:endParaRPr/>
            </a:p>
          </p:txBody>
        </p:sp>
        <p:pic>
          <p:nvPicPr>
            <p:cNvPr id="14" name="object 14"/>
            <p:cNvPicPr/>
            <p:nvPr/>
          </p:nvPicPr>
          <p:blipFill>
            <a:blip r:embed="rId5" cstate="print"/>
            <a:stretch>
              <a:fillRect/>
            </a:stretch>
          </p:blipFill>
          <p:spPr>
            <a:xfrm>
              <a:off x="4313634" y="2123632"/>
              <a:ext cx="133350" cy="134235"/>
            </a:xfrm>
            <a:prstGeom prst="rect">
              <a:avLst/>
            </a:prstGeom>
          </p:spPr>
        </p:pic>
      </p:grpSp>
      <p:sp>
        <p:nvSpPr>
          <p:cNvPr id="15" name="object 15"/>
          <p:cNvSpPr txBox="1"/>
          <p:nvPr/>
        </p:nvSpPr>
        <p:spPr>
          <a:xfrm>
            <a:off x="4480718" y="2077323"/>
            <a:ext cx="1167130" cy="203835"/>
          </a:xfrm>
          <a:prstGeom prst="rect">
            <a:avLst/>
          </a:prstGeom>
        </p:spPr>
        <p:txBody>
          <a:bodyPr vert="horz" wrap="square" lIns="0" tIns="14604" rIns="0" bIns="0" rtlCol="0">
            <a:spAutoFit/>
          </a:bodyPr>
          <a:lstStyle/>
          <a:p>
            <a:pPr marL="12700">
              <a:lnSpc>
                <a:spcPct val="100000"/>
              </a:lnSpc>
              <a:spcBef>
                <a:spcPts val="114"/>
              </a:spcBef>
            </a:pPr>
            <a:r>
              <a:rPr sz="1150" b="1" spc="-65" dirty="0">
                <a:solidFill>
                  <a:srgbClr val="5B20B5"/>
                </a:solidFill>
                <a:latin typeface="Roboto"/>
                <a:cs typeface="Roboto"/>
              </a:rPr>
              <a:t>Phase</a:t>
            </a:r>
            <a:r>
              <a:rPr sz="1150" b="1" dirty="0">
                <a:solidFill>
                  <a:srgbClr val="5B20B5"/>
                </a:solidFill>
                <a:latin typeface="Roboto"/>
                <a:cs typeface="Roboto"/>
              </a:rPr>
              <a:t> </a:t>
            </a:r>
            <a:r>
              <a:rPr sz="1150" b="1" spc="-55" dirty="0">
                <a:solidFill>
                  <a:srgbClr val="5B20B5"/>
                </a:solidFill>
                <a:latin typeface="Roboto"/>
                <a:cs typeface="Roboto"/>
              </a:rPr>
              <a:t>2:</a:t>
            </a:r>
            <a:r>
              <a:rPr sz="1150" b="1" dirty="0">
                <a:solidFill>
                  <a:srgbClr val="5B20B5"/>
                </a:solidFill>
                <a:latin typeface="Roboto"/>
                <a:cs typeface="Roboto"/>
              </a:rPr>
              <a:t> </a:t>
            </a:r>
            <a:r>
              <a:rPr sz="1150" b="1" spc="-50" dirty="0">
                <a:solidFill>
                  <a:srgbClr val="5B20B5"/>
                </a:solidFill>
                <a:latin typeface="Roboto"/>
                <a:cs typeface="Roboto"/>
              </a:rPr>
              <a:t>Extension</a:t>
            </a:r>
            <a:endParaRPr sz="1150">
              <a:latin typeface="Roboto"/>
              <a:cs typeface="Roboto"/>
            </a:endParaRPr>
          </a:p>
        </p:txBody>
      </p:sp>
      <p:pic>
        <p:nvPicPr>
          <p:cNvPr id="16" name="object 16"/>
          <p:cNvPicPr/>
          <p:nvPr/>
        </p:nvPicPr>
        <p:blipFill>
          <a:blip r:embed="rId6" cstate="print"/>
          <a:stretch>
            <a:fillRect/>
          </a:stretch>
        </p:blipFill>
        <p:spPr>
          <a:xfrm>
            <a:off x="8267700" y="2124075"/>
            <a:ext cx="133350" cy="133349"/>
          </a:xfrm>
          <a:prstGeom prst="rect">
            <a:avLst/>
          </a:prstGeom>
        </p:spPr>
      </p:pic>
      <p:sp>
        <p:nvSpPr>
          <p:cNvPr id="17" name="object 17"/>
          <p:cNvSpPr txBox="1"/>
          <p:nvPr/>
        </p:nvSpPr>
        <p:spPr>
          <a:xfrm>
            <a:off x="8426450" y="2077323"/>
            <a:ext cx="1527810" cy="203835"/>
          </a:xfrm>
          <a:prstGeom prst="rect">
            <a:avLst/>
          </a:prstGeom>
        </p:spPr>
        <p:txBody>
          <a:bodyPr vert="horz" wrap="square" lIns="0" tIns="14604" rIns="0" bIns="0" rtlCol="0">
            <a:spAutoFit/>
          </a:bodyPr>
          <a:lstStyle/>
          <a:p>
            <a:pPr marL="12700">
              <a:lnSpc>
                <a:spcPct val="100000"/>
              </a:lnSpc>
              <a:spcBef>
                <a:spcPts val="114"/>
              </a:spcBef>
            </a:pPr>
            <a:r>
              <a:rPr sz="1150" b="1" spc="-65" dirty="0">
                <a:latin typeface="Roboto"/>
                <a:cs typeface="Roboto"/>
              </a:rPr>
              <a:t>Phase</a:t>
            </a:r>
            <a:r>
              <a:rPr sz="1150" b="1" dirty="0">
                <a:latin typeface="Roboto"/>
                <a:cs typeface="Roboto"/>
              </a:rPr>
              <a:t> </a:t>
            </a:r>
            <a:r>
              <a:rPr sz="1150" b="1" spc="-55" dirty="0">
                <a:latin typeface="Roboto"/>
                <a:cs typeface="Roboto"/>
              </a:rPr>
              <a:t>3:</a:t>
            </a:r>
            <a:r>
              <a:rPr sz="1150" b="1" spc="5" dirty="0">
                <a:latin typeface="Roboto"/>
                <a:cs typeface="Roboto"/>
              </a:rPr>
              <a:t> </a:t>
            </a:r>
            <a:r>
              <a:rPr sz="1150" b="1" spc="-55" dirty="0">
                <a:latin typeface="Roboto"/>
                <a:cs typeface="Roboto"/>
              </a:rPr>
              <a:t>Quality</a:t>
            </a:r>
            <a:r>
              <a:rPr sz="1150" b="1" spc="5" dirty="0">
                <a:latin typeface="Roboto"/>
                <a:cs typeface="Roboto"/>
              </a:rPr>
              <a:t> </a:t>
            </a:r>
            <a:r>
              <a:rPr sz="1150" b="1" spc="-75" dirty="0">
                <a:latin typeface="Roboto"/>
                <a:cs typeface="Roboto"/>
              </a:rPr>
              <a:t>&amp;</a:t>
            </a:r>
            <a:r>
              <a:rPr sz="1150" b="1" spc="5" dirty="0">
                <a:latin typeface="Roboto"/>
                <a:cs typeface="Roboto"/>
              </a:rPr>
              <a:t> </a:t>
            </a:r>
            <a:r>
              <a:rPr sz="1150" b="1" spc="-35" dirty="0">
                <a:latin typeface="Roboto"/>
                <a:cs typeface="Roboto"/>
              </a:rPr>
              <a:t>Polish</a:t>
            </a:r>
            <a:endParaRPr sz="1150">
              <a:latin typeface="Roboto"/>
              <a:cs typeface="Roboto"/>
            </a:endParaRPr>
          </a:p>
        </p:txBody>
      </p:sp>
      <p:sp>
        <p:nvSpPr>
          <p:cNvPr id="18" name="object 18"/>
          <p:cNvSpPr txBox="1"/>
          <p:nvPr/>
        </p:nvSpPr>
        <p:spPr>
          <a:xfrm>
            <a:off x="330199" y="5620622"/>
            <a:ext cx="1524000" cy="203835"/>
          </a:xfrm>
          <a:prstGeom prst="rect">
            <a:avLst/>
          </a:prstGeom>
        </p:spPr>
        <p:txBody>
          <a:bodyPr vert="horz" wrap="square" lIns="0" tIns="14604" rIns="0" bIns="0" rtlCol="0">
            <a:spAutoFit/>
          </a:bodyPr>
          <a:lstStyle/>
          <a:p>
            <a:pPr marL="12700">
              <a:lnSpc>
                <a:spcPct val="100000"/>
              </a:lnSpc>
              <a:spcBef>
                <a:spcPts val="114"/>
              </a:spcBef>
            </a:pPr>
            <a:r>
              <a:rPr sz="1150" b="1" spc="-55" dirty="0">
                <a:solidFill>
                  <a:srgbClr val="374050"/>
                </a:solidFill>
                <a:latin typeface="Roboto"/>
                <a:cs typeface="Roboto"/>
              </a:rPr>
              <a:t>Implementation</a:t>
            </a:r>
            <a:r>
              <a:rPr sz="1150" b="1" spc="15" dirty="0">
                <a:solidFill>
                  <a:srgbClr val="374050"/>
                </a:solidFill>
                <a:latin typeface="Roboto"/>
                <a:cs typeface="Roboto"/>
              </a:rPr>
              <a:t> </a:t>
            </a:r>
            <a:r>
              <a:rPr sz="1150" b="1" spc="-55" dirty="0">
                <a:solidFill>
                  <a:srgbClr val="374050"/>
                </a:solidFill>
                <a:latin typeface="Roboto"/>
                <a:cs typeface="Roboto"/>
              </a:rPr>
              <a:t>Timeline</a:t>
            </a:r>
            <a:endParaRPr sz="1150">
              <a:latin typeface="Roboto"/>
              <a:cs typeface="Roboto"/>
            </a:endParaRPr>
          </a:p>
        </p:txBody>
      </p:sp>
      <p:pic>
        <p:nvPicPr>
          <p:cNvPr id="19" name="object 19"/>
          <p:cNvPicPr/>
          <p:nvPr/>
        </p:nvPicPr>
        <p:blipFill>
          <a:blip r:embed="rId7" cstate="print"/>
          <a:stretch>
            <a:fillRect/>
          </a:stretch>
        </p:blipFill>
        <p:spPr>
          <a:xfrm>
            <a:off x="4495800" y="6343649"/>
            <a:ext cx="114299" cy="114299"/>
          </a:xfrm>
          <a:prstGeom prst="rect">
            <a:avLst/>
          </a:prstGeom>
        </p:spPr>
      </p:pic>
      <p:sp>
        <p:nvSpPr>
          <p:cNvPr id="20" name="object 20"/>
          <p:cNvSpPr txBox="1"/>
          <p:nvPr/>
        </p:nvSpPr>
        <p:spPr>
          <a:xfrm>
            <a:off x="4660428" y="6299041"/>
            <a:ext cx="3052445" cy="178435"/>
          </a:xfrm>
          <a:prstGeom prst="rect">
            <a:avLst/>
          </a:prstGeom>
        </p:spPr>
        <p:txBody>
          <a:bodyPr vert="horz" wrap="square" lIns="0" tIns="12700" rIns="0" bIns="0" rtlCol="0">
            <a:spAutoFit/>
          </a:bodyPr>
          <a:lstStyle/>
          <a:p>
            <a:pPr marL="12700">
              <a:lnSpc>
                <a:spcPct val="100000"/>
              </a:lnSpc>
              <a:spcBef>
                <a:spcPts val="100"/>
              </a:spcBef>
            </a:pPr>
            <a:r>
              <a:rPr sz="1000" spc="-40" dirty="0">
                <a:solidFill>
                  <a:srgbClr val="6A7280"/>
                </a:solidFill>
                <a:latin typeface="Roboto"/>
                <a:cs typeface="Roboto"/>
              </a:rPr>
              <a:t>Priority</a:t>
            </a:r>
            <a:r>
              <a:rPr sz="1000" spc="10" dirty="0">
                <a:solidFill>
                  <a:srgbClr val="6A7280"/>
                </a:solidFill>
                <a:latin typeface="Roboto"/>
                <a:cs typeface="Roboto"/>
              </a:rPr>
              <a:t> </a:t>
            </a:r>
            <a:r>
              <a:rPr sz="1000" spc="-55" dirty="0">
                <a:solidFill>
                  <a:srgbClr val="6A7280"/>
                </a:solidFill>
                <a:latin typeface="Roboto"/>
                <a:cs typeface="Roboto"/>
              </a:rPr>
              <a:t>features</a:t>
            </a:r>
            <a:r>
              <a:rPr sz="1000" spc="15" dirty="0">
                <a:solidFill>
                  <a:srgbClr val="6A7280"/>
                </a:solidFill>
                <a:latin typeface="Roboto"/>
                <a:cs typeface="Roboto"/>
              </a:rPr>
              <a:t> </a:t>
            </a:r>
            <a:r>
              <a:rPr sz="1000" spc="-55" dirty="0">
                <a:solidFill>
                  <a:srgbClr val="6A7280"/>
                </a:solidFill>
                <a:latin typeface="Roboto"/>
                <a:cs typeface="Roboto"/>
              </a:rPr>
              <a:t>within</a:t>
            </a:r>
            <a:r>
              <a:rPr sz="1000" spc="10" dirty="0">
                <a:solidFill>
                  <a:srgbClr val="6A7280"/>
                </a:solidFill>
                <a:latin typeface="Roboto"/>
                <a:cs typeface="Roboto"/>
              </a:rPr>
              <a:t> </a:t>
            </a:r>
            <a:r>
              <a:rPr sz="1000" spc="-65" dirty="0">
                <a:solidFill>
                  <a:srgbClr val="6A7280"/>
                </a:solidFill>
                <a:latin typeface="Roboto"/>
                <a:cs typeface="Roboto"/>
              </a:rPr>
              <a:t>each</a:t>
            </a:r>
            <a:r>
              <a:rPr sz="1000" spc="15" dirty="0">
                <a:solidFill>
                  <a:srgbClr val="6A7280"/>
                </a:solidFill>
                <a:latin typeface="Roboto"/>
                <a:cs typeface="Roboto"/>
              </a:rPr>
              <a:t> </a:t>
            </a:r>
            <a:r>
              <a:rPr sz="1000" spc="-65" dirty="0">
                <a:solidFill>
                  <a:srgbClr val="6A7280"/>
                </a:solidFill>
                <a:latin typeface="Roboto"/>
                <a:cs typeface="Roboto"/>
              </a:rPr>
              <a:t>phase</a:t>
            </a:r>
            <a:r>
              <a:rPr sz="1000" spc="15" dirty="0">
                <a:solidFill>
                  <a:srgbClr val="6A7280"/>
                </a:solidFill>
                <a:latin typeface="Roboto"/>
                <a:cs typeface="Roboto"/>
              </a:rPr>
              <a:t> </a:t>
            </a:r>
            <a:r>
              <a:rPr sz="1000" spc="-40" dirty="0">
                <a:solidFill>
                  <a:srgbClr val="6A7280"/>
                </a:solidFill>
                <a:latin typeface="Roboto"/>
                <a:cs typeface="Roboto"/>
              </a:rPr>
              <a:t>will</a:t>
            </a:r>
            <a:r>
              <a:rPr sz="1000" spc="10" dirty="0">
                <a:solidFill>
                  <a:srgbClr val="6A7280"/>
                </a:solidFill>
                <a:latin typeface="Roboto"/>
                <a:cs typeface="Roboto"/>
              </a:rPr>
              <a:t> </a:t>
            </a:r>
            <a:r>
              <a:rPr sz="1000" spc="-60" dirty="0">
                <a:solidFill>
                  <a:srgbClr val="6A7280"/>
                </a:solidFill>
                <a:latin typeface="Roboto"/>
                <a:cs typeface="Roboto"/>
              </a:rPr>
              <a:t>be</a:t>
            </a:r>
            <a:r>
              <a:rPr sz="1000" spc="15" dirty="0">
                <a:solidFill>
                  <a:srgbClr val="6A7280"/>
                </a:solidFill>
                <a:latin typeface="Roboto"/>
                <a:cs typeface="Roboto"/>
              </a:rPr>
              <a:t> </a:t>
            </a:r>
            <a:r>
              <a:rPr sz="1000" spc="-60" dirty="0">
                <a:solidFill>
                  <a:srgbClr val="6A7280"/>
                </a:solidFill>
                <a:latin typeface="Roboto"/>
                <a:cs typeface="Roboto"/>
              </a:rPr>
              <a:t>implemented</a:t>
            </a:r>
            <a:r>
              <a:rPr sz="1000" spc="15" dirty="0">
                <a:solidFill>
                  <a:srgbClr val="6A7280"/>
                </a:solidFill>
                <a:latin typeface="Roboto"/>
                <a:cs typeface="Roboto"/>
              </a:rPr>
              <a:t> </a:t>
            </a:r>
            <a:r>
              <a:rPr sz="1000" spc="-20" dirty="0">
                <a:solidFill>
                  <a:srgbClr val="6A7280"/>
                </a:solidFill>
                <a:latin typeface="Roboto"/>
                <a:cs typeface="Roboto"/>
              </a:rPr>
              <a:t>first</a:t>
            </a:r>
            <a:endParaRPr sz="1000">
              <a:latin typeface="Roboto"/>
              <a:cs typeface="Roboto"/>
            </a:endParaRPr>
          </a:p>
        </p:txBody>
      </p:sp>
      <p:sp>
        <p:nvSpPr>
          <p:cNvPr id="21" name="object 21"/>
          <p:cNvSpPr/>
          <p:nvPr/>
        </p:nvSpPr>
        <p:spPr>
          <a:xfrm>
            <a:off x="228599" y="2438677"/>
            <a:ext cx="70485" cy="800100"/>
          </a:xfrm>
          <a:custGeom>
            <a:avLst/>
            <a:gdLst/>
            <a:ahLst/>
            <a:cxnLst/>
            <a:rect l="l" t="t" r="r" b="b"/>
            <a:pathLst>
              <a:path w="70485" h="800100">
                <a:moveTo>
                  <a:pt x="70449" y="799544"/>
                </a:moveTo>
                <a:lnTo>
                  <a:pt x="33857" y="786991"/>
                </a:lnTo>
                <a:lnTo>
                  <a:pt x="5800" y="752782"/>
                </a:lnTo>
                <a:lnTo>
                  <a:pt x="0" y="723622"/>
                </a:lnTo>
                <a:lnTo>
                  <a:pt x="0" y="75922"/>
                </a:lnTo>
                <a:lnTo>
                  <a:pt x="12830" y="33579"/>
                </a:lnTo>
                <a:lnTo>
                  <a:pt x="47039" y="5522"/>
                </a:lnTo>
                <a:lnTo>
                  <a:pt x="70449" y="0"/>
                </a:lnTo>
                <a:lnTo>
                  <a:pt x="66287" y="1655"/>
                </a:lnTo>
                <a:lnTo>
                  <a:pt x="56951" y="9389"/>
                </a:lnTo>
                <a:lnTo>
                  <a:pt x="41000" y="46761"/>
                </a:lnTo>
                <a:lnTo>
                  <a:pt x="38100" y="75922"/>
                </a:lnTo>
                <a:lnTo>
                  <a:pt x="38100" y="723622"/>
                </a:lnTo>
                <a:lnTo>
                  <a:pt x="44515" y="765964"/>
                </a:lnTo>
                <a:lnTo>
                  <a:pt x="66287" y="797888"/>
                </a:lnTo>
                <a:lnTo>
                  <a:pt x="70449" y="799544"/>
                </a:lnTo>
                <a:close/>
              </a:path>
            </a:pathLst>
          </a:custGeom>
          <a:solidFill>
            <a:srgbClr val="60A5FA"/>
          </a:solidFill>
        </p:spPr>
        <p:txBody>
          <a:bodyPr wrap="square" lIns="0" tIns="0" rIns="0" bIns="0" rtlCol="0"/>
          <a:lstStyle/>
          <a:p>
            <a:endParaRPr/>
          </a:p>
        </p:txBody>
      </p:sp>
      <p:grpSp>
        <p:nvGrpSpPr>
          <p:cNvPr id="22" name="object 22"/>
          <p:cNvGrpSpPr/>
          <p:nvPr/>
        </p:nvGrpSpPr>
        <p:grpSpPr>
          <a:xfrm>
            <a:off x="380999" y="2552699"/>
            <a:ext cx="304800" cy="381000"/>
            <a:chOff x="380999" y="2552699"/>
            <a:chExt cx="304800" cy="381000"/>
          </a:xfrm>
        </p:grpSpPr>
        <p:sp>
          <p:nvSpPr>
            <p:cNvPr id="23" name="object 23"/>
            <p:cNvSpPr/>
            <p:nvPr/>
          </p:nvSpPr>
          <p:spPr>
            <a:xfrm>
              <a:off x="380999" y="2552699"/>
              <a:ext cx="304800" cy="381000"/>
            </a:xfrm>
            <a:custGeom>
              <a:avLst/>
              <a:gdLst/>
              <a:ahLst/>
              <a:cxnLst/>
              <a:rect l="l" t="t" r="r" b="b"/>
              <a:pathLst>
                <a:path w="304800" h="381000">
                  <a:moveTo>
                    <a:pt x="152399" y="380999"/>
                  </a:moveTo>
                  <a:lnTo>
                    <a:pt x="108160" y="374439"/>
                  </a:lnTo>
                  <a:lnTo>
                    <a:pt x="67731" y="355315"/>
                  </a:lnTo>
                  <a:lnTo>
                    <a:pt x="34591" y="325282"/>
                  </a:lnTo>
                  <a:lnTo>
                    <a:pt x="11600" y="286920"/>
                  </a:lnTo>
                  <a:lnTo>
                    <a:pt x="732" y="243537"/>
                  </a:lnTo>
                  <a:lnTo>
                    <a:pt x="0" y="228599"/>
                  </a:lnTo>
                  <a:lnTo>
                    <a:pt x="0" y="152399"/>
                  </a:lnTo>
                  <a:lnTo>
                    <a:pt x="6560" y="108159"/>
                  </a:lnTo>
                  <a:lnTo>
                    <a:pt x="25683" y="67731"/>
                  </a:lnTo>
                  <a:lnTo>
                    <a:pt x="55717" y="34591"/>
                  </a:lnTo>
                  <a:lnTo>
                    <a:pt x="94078" y="11600"/>
                  </a:lnTo>
                  <a:lnTo>
                    <a:pt x="137461" y="732"/>
                  </a:lnTo>
                  <a:lnTo>
                    <a:pt x="152399" y="0"/>
                  </a:lnTo>
                  <a:lnTo>
                    <a:pt x="159886" y="183"/>
                  </a:lnTo>
                  <a:lnTo>
                    <a:pt x="203733" y="8904"/>
                  </a:lnTo>
                  <a:lnTo>
                    <a:pt x="243192" y="29995"/>
                  </a:lnTo>
                  <a:lnTo>
                    <a:pt x="274804" y="61607"/>
                  </a:lnTo>
                  <a:lnTo>
                    <a:pt x="295895" y="101066"/>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DAE9FE"/>
            </a:solidFill>
          </p:spPr>
          <p:txBody>
            <a:bodyPr wrap="square" lIns="0" tIns="0" rIns="0" bIns="0" rtlCol="0"/>
            <a:lstStyle/>
            <a:p>
              <a:endParaRPr/>
            </a:p>
          </p:txBody>
        </p:sp>
        <p:pic>
          <p:nvPicPr>
            <p:cNvPr id="24" name="object 24"/>
            <p:cNvPicPr/>
            <p:nvPr/>
          </p:nvPicPr>
          <p:blipFill>
            <a:blip r:embed="rId8" cstate="print"/>
            <a:stretch>
              <a:fillRect/>
            </a:stretch>
          </p:blipFill>
          <p:spPr>
            <a:xfrm>
              <a:off x="457199" y="2657474"/>
              <a:ext cx="152399" cy="152399"/>
            </a:xfrm>
            <a:prstGeom prst="rect">
              <a:avLst/>
            </a:prstGeom>
          </p:spPr>
        </p:pic>
      </p:grpSp>
      <p:sp>
        <p:nvSpPr>
          <p:cNvPr id="25" name="object 25"/>
          <p:cNvSpPr txBox="1"/>
          <p:nvPr/>
        </p:nvSpPr>
        <p:spPr>
          <a:xfrm>
            <a:off x="749299" y="2457773"/>
            <a:ext cx="3146425" cy="666750"/>
          </a:xfrm>
          <a:prstGeom prst="rect">
            <a:avLst/>
          </a:prstGeom>
        </p:spPr>
        <p:txBody>
          <a:bodyPr vert="horz" wrap="square" lIns="0" tIns="91440" rIns="0" bIns="0" rtlCol="0">
            <a:spAutoFit/>
          </a:bodyPr>
          <a:lstStyle/>
          <a:p>
            <a:pPr marL="12700">
              <a:lnSpc>
                <a:spcPct val="100000"/>
              </a:lnSpc>
              <a:spcBef>
                <a:spcPts val="720"/>
              </a:spcBef>
            </a:pPr>
            <a:r>
              <a:rPr sz="1300" b="1" spc="-60" dirty="0">
                <a:solidFill>
                  <a:srgbClr val="1D40AF"/>
                </a:solidFill>
                <a:latin typeface="Roboto"/>
                <a:cs typeface="Roboto"/>
              </a:rPr>
              <a:t>Performance</a:t>
            </a:r>
            <a:r>
              <a:rPr sz="1300" b="1" spc="15" dirty="0">
                <a:solidFill>
                  <a:srgbClr val="1D40AF"/>
                </a:solidFill>
                <a:latin typeface="Roboto"/>
                <a:cs typeface="Roboto"/>
              </a:rPr>
              <a:t> </a:t>
            </a:r>
            <a:r>
              <a:rPr sz="1300" b="1" spc="-10" dirty="0">
                <a:solidFill>
                  <a:srgbClr val="1D40AF"/>
                </a:solidFill>
                <a:latin typeface="Roboto"/>
                <a:cs typeface="Roboto"/>
              </a:rPr>
              <a:t>Optimization</a:t>
            </a:r>
            <a:endParaRPr sz="1300" dirty="0">
              <a:latin typeface="Roboto"/>
              <a:cs typeface="Roboto"/>
            </a:endParaRPr>
          </a:p>
          <a:p>
            <a:pPr marL="12700" marR="5080">
              <a:lnSpc>
                <a:spcPct val="100000"/>
              </a:lnSpc>
              <a:spcBef>
                <a:spcPts val="465"/>
              </a:spcBef>
            </a:pPr>
            <a:r>
              <a:rPr sz="1000" spc="-60" dirty="0">
                <a:solidFill>
                  <a:srgbClr val="4A5462"/>
                </a:solidFill>
                <a:latin typeface="Roboto"/>
                <a:cs typeface="Roboto"/>
              </a:rPr>
              <a:t>Implement</a:t>
            </a:r>
            <a:r>
              <a:rPr sz="1000" dirty="0">
                <a:solidFill>
                  <a:srgbClr val="4A5462"/>
                </a:solidFill>
                <a:latin typeface="Roboto"/>
                <a:cs typeface="Roboto"/>
              </a:rPr>
              <a:t> </a:t>
            </a:r>
            <a:r>
              <a:rPr sz="1000" spc="-60" dirty="0">
                <a:solidFill>
                  <a:srgbClr val="4A5462"/>
                </a:solidFill>
                <a:latin typeface="Roboto"/>
                <a:cs typeface="Roboto"/>
              </a:rPr>
              <a:t>robust</a:t>
            </a:r>
            <a:r>
              <a:rPr sz="1000" dirty="0">
                <a:solidFill>
                  <a:srgbClr val="4A5462"/>
                </a:solidFill>
                <a:latin typeface="Roboto"/>
                <a:cs typeface="Roboto"/>
              </a:rPr>
              <a:t> </a:t>
            </a:r>
            <a:r>
              <a:rPr sz="1000" spc="-50" dirty="0">
                <a:solidFill>
                  <a:srgbClr val="4A5462"/>
                </a:solidFill>
                <a:latin typeface="Roboto"/>
                <a:cs typeface="Roboto"/>
              </a:rPr>
              <a:t>pagination</a:t>
            </a:r>
            <a:r>
              <a:rPr sz="1000" dirty="0">
                <a:solidFill>
                  <a:srgbClr val="4A5462"/>
                </a:solidFill>
                <a:latin typeface="Roboto"/>
                <a:cs typeface="Roboto"/>
              </a:rPr>
              <a:t> </a:t>
            </a:r>
            <a:r>
              <a:rPr sz="1000" spc="-45" dirty="0">
                <a:solidFill>
                  <a:srgbClr val="4A5462"/>
                </a:solidFill>
                <a:latin typeface="Roboto"/>
                <a:cs typeface="Roboto"/>
              </a:rPr>
              <a:t>for</a:t>
            </a:r>
            <a:r>
              <a:rPr sz="1000" dirty="0">
                <a:solidFill>
                  <a:srgbClr val="4A5462"/>
                </a:solidFill>
                <a:latin typeface="Roboto"/>
                <a:cs typeface="Roboto"/>
              </a:rPr>
              <a:t> </a:t>
            </a:r>
            <a:r>
              <a:rPr sz="1000" spc="-55" dirty="0">
                <a:solidFill>
                  <a:srgbClr val="4A5462"/>
                </a:solidFill>
                <a:latin typeface="Roboto"/>
                <a:cs typeface="Roboto"/>
              </a:rPr>
              <a:t>product</a:t>
            </a:r>
            <a:r>
              <a:rPr sz="1000" dirty="0">
                <a:solidFill>
                  <a:srgbClr val="4A5462"/>
                </a:solidFill>
                <a:latin typeface="Roboto"/>
                <a:cs typeface="Roboto"/>
              </a:rPr>
              <a:t> </a:t>
            </a:r>
            <a:r>
              <a:rPr sz="1000" spc="-40" dirty="0">
                <a:solidFill>
                  <a:srgbClr val="4A5462"/>
                </a:solidFill>
                <a:latin typeface="Roboto"/>
                <a:cs typeface="Roboto"/>
              </a:rPr>
              <a:t>listings</a:t>
            </a:r>
            <a:r>
              <a:rPr sz="1000"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10" dirty="0">
                <a:solidFill>
                  <a:srgbClr val="4A5462"/>
                </a:solidFill>
                <a:latin typeface="Roboto"/>
                <a:cs typeface="Roboto"/>
              </a:rPr>
              <a:t>explore </a:t>
            </a:r>
            <a:r>
              <a:rPr sz="1000" spc="-50" dirty="0">
                <a:solidFill>
                  <a:srgbClr val="4A5462"/>
                </a:solidFill>
                <a:latin typeface="Roboto"/>
                <a:cs typeface="Roboto"/>
              </a:rPr>
              <a:t>GridView</a:t>
            </a:r>
            <a:r>
              <a:rPr sz="1000" dirty="0">
                <a:solidFill>
                  <a:srgbClr val="4A5462"/>
                </a:solidFill>
                <a:latin typeface="Roboto"/>
                <a:cs typeface="Roboto"/>
              </a:rPr>
              <a:t> </a:t>
            </a:r>
            <a:r>
              <a:rPr sz="1000" spc="-65" dirty="0">
                <a:solidFill>
                  <a:srgbClr val="4A5462"/>
                </a:solidFill>
                <a:latin typeface="Roboto"/>
                <a:cs typeface="Roboto"/>
              </a:rPr>
              <a:t>from</a:t>
            </a:r>
            <a:r>
              <a:rPr sz="1000" dirty="0">
                <a:solidFill>
                  <a:srgbClr val="4A5462"/>
                </a:solidFill>
                <a:latin typeface="Roboto"/>
                <a:cs typeface="Roboto"/>
              </a:rPr>
              <a:t> </a:t>
            </a:r>
            <a:r>
              <a:rPr sz="1000" spc="-55" dirty="0">
                <a:solidFill>
                  <a:srgbClr val="4A5462"/>
                </a:solidFill>
                <a:latin typeface="Roboto"/>
                <a:cs typeface="Roboto"/>
              </a:rPr>
              <a:t>ControlsFX</a:t>
            </a:r>
            <a:r>
              <a:rPr sz="1000" dirty="0">
                <a:solidFill>
                  <a:srgbClr val="4A5462"/>
                </a:solidFill>
                <a:latin typeface="Roboto"/>
                <a:cs typeface="Roboto"/>
              </a:rPr>
              <a:t> </a:t>
            </a:r>
            <a:r>
              <a:rPr sz="1000" spc="-45" dirty="0">
                <a:solidFill>
                  <a:srgbClr val="4A5462"/>
                </a:solidFill>
                <a:latin typeface="Roboto"/>
                <a:cs typeface="Roboto"/>
              </a:rPr>
              <a:t>for</a:t>
            </a:r>
            <a:r>
              <a:rPr sz="1000" dirty="0">
                <a:solidFill>
                  <a:srgbClr val="4A5462"/>
                </a:solidFill>
                <a:latin typeface="Roboto"/>
                <a:cs typeface="Roboto"/>
              </a:rPr>
              <a:t> </a:t>
            </a:r>
            <a:r>
              <a:rPr sz="1000" spc="-45" dirty="0">
                <a:solidFill>
                  <a:srgbClr val="4A5462"/>
                </a:solidFill>
                <a:latin typeface="Roboto"/>
                <a:cs typeface="Roboto"/>
              </a:rPr>
              <a:t>better</a:t>
            </a:r>
            <a:r>
              <a:rPr sz="1000" dirty="0">
                <a:solidFill>
                  <a:srgbClr val="4A5462"/>
                </a:solidFill>
                <a:latin typeface="Roboto"/>
                <a:cs typeface="Roboto"/>
              </a:rPr>
              <a:t> </a:t>
            </a:r>
            <a:r>
              <a:rPr sz="1000" spc="-45" dirty="0">
                <a:solidFill>
                  <a:srgbClr val="4A5462"/>
                </a:solidFill>
                <a:latin typeface="Roboto"/>
                <a:cs typeface="Roboto"/>
              </a:rPr>
              <a:t>virtualization</a:t>
            </a:r>
            <a:r>
              <a:rPr sz="1000" spc="5" dirty="0">
                <a:solidFill>
                  <a:srgbClr val="4A5462"/>
                </a:solidFill>
                <a:latin typeface="Roboto"/>
                <a:cs typeface="Roboto"/>
              </a:rPr>
              <a:t> </a:t>
            </a:r>
            <a:r>
              <a:rPr sz="1000" spc="-50" dirty="0">
                <a:solidFill>
                  <a:srgbClr val="4A5462"/>
                </a:solidFill>
                <a:latin typeface="Roboto"/>
                <a:cs typeface="Roboto"/>
              </a:rPr>
              <a:t>techniques.</a:t>
            </a:r>
            <a:endParaRPr sz="1000" dirty="0">
              <a:latin typeface="Roboto"/>
              <a:cs typeface="Roboto"/>
            </a:endParaRPr>
          </a:p>
        </p:txBody>
      </p:sp>
      <p:sp>
        <p:nvSpPr>
          <p:cNvPr id="26" name="object 26"/>
          <p:cNvSpPr/>
          <p:nvPr/>
        </p:nvSpPr>
        <p:spPr>
          <a:xfrm>
            <a:off x="3781424" y="2381250"/>
            <a:ext cx="314325" cy="180975"/>
          </a:xfrm>
          <a:custGeom>
            <a:avLst/>
            <a:gdLst/>
            <a:ahLst/>
            <a:cxnLst/>
            <a:rect l="l" t="t" r="r" b="b"/>
            <a:pathLst>
              <a:path w="314325" h="180975">
                <a:moveTo>
                  <a:pt x="229779" y="180974"/>
                </a:moveTo>
                <a:lnTo>
                  <a:pt x="84545" y="180974"/>
                </a:lnTo>
                <a:lnTo>
                  <a:pt x="78661" y="180395"/>
                </a:lnTo>
                <a:lnTo>
                  <a:pt x="35275" y="162423"/>
                </a:lnTo>
                <a:lnTo>
                  <a:pt x="9161" y="130604"/>
                </a:lnTo>
                <a:lnTo>
                  <a:pt x="0" y="96428"/>
                </a:lnTo>
                <a:lnTo>
                  <a:pt x="0" y="90487"/>
                </a:lnTo>
                <a:lnTo>
                  <a:pt x="0" y="84545"/>
                </a:lnTo>
                <a:lnTo>
                  <a:pt x="11948" y="45154"/>
                </a:lnTo>
                <a:lnTo>
                  <a:pt x="45155" y="11948"/>
                </a:lnTo>
                <a:lnTo>
                  <a:pt x="84545" y="0"/>
                </a:lnTo>
                <a:lnTo>
                  <a:pt x="229779" y="0"/>
                </a:lnTo>
                <a:lnTo>
                  <a:pt x="269169" y="11948"/>
                </a:lnTo>
                <a:lnTo>
                  <a:pt x="302375" y="45154"/>
                </a:lnTo>
                <a:lnTo>
                  <a:pt x="314325" y="84545"/>
                </a:lnTo>
                <a:lnTo>
                  <a:pt x="314325" y="96428"/>
                </a:lnTo>
                <a:lnTo>
                  <a:pt x="302375" y="135819"/>
                </a:lnTo>
                <a:lnTo>
                  <a:pt x="269169" y="169025"/>
                </a:lnTo>
                <a:lnTo>
                  <a:pt x="235663" y="180395"/>
                </a:lnTo>
                <a:lnTo>
                  <a:pt x="229779" y="180974"/>
                </a:lnTo>
                <a:close/>
              </a:path>
            </a:pathLst>
          </a:custGeom>
          <a:solidFill>
            <a:srgbClr val="EF4444"/>
          </a:solidFill>
        </p:spPr>
        <p:txBody>
          <a:bodyPr wrap="square" lIns="0" tIns="0" rIns="0" bIns="0" rtlCol="0"/>
          <a:lstStyle/>
          <a:p>
            <a:endParaRPr/>
          </a:p>
        </p:txBody>
      </p:sp>
      <p:sp>
        <p:nvSpPr>
          <p:cNvPr id="27" name="object 27"/>
          <p:cNvSpPr txBox="1"/>
          <p:nvPr/>
        </p:nvSpPr>
        <p:spPr>
          <a:xfrm>
            <a:off x="3825577" y="2386409"/>
            <a:ext cx="226060" cy="153035"/>
          </a:xfrm>
          <a:prstGeom prst="rect">
            <a:avLst/>
          </a:prstGeom>
        </p:spPr>
        <p:txBody>
          <a:bodyPr vert="horz" wrap="square" lIns="0" tIns="17145" rIns="0" bIns="0" rtlCol="0">
            <a:spAutoFit/>
          </a:bodyPr>
          <a:lstStyle/>
          <a:p>
            <a:pPr marL="12700">
              <a:lnSpc>
                <a:spcPct val="100000"/>
              </a:lnSpc>
              <a:spcBef>
                <a:spcPts val="135"/>
              </a:spcBef>
            </a:pPr>
            <a:r>
              <a:rPr sz="800" b="1" spc="-20" dirty="0">
                <a:solidFill>
                  <a:srgbClr val="FFFFFF"/>
                </a:solidFill>
                <a:latin typeface="Roboto"/>
                <a:cs typeface="Roboto"/>
              </a:rPr>
              <a:t>High</a:t>
            </a:r>
            <a:endParaRPr sz="800">
              <a:latin typeface="Roboto"/>
              <a:cs typeface="Roboto"/>
            </a:endParaRPr>
          </a:p>
        </p:txBody>
      </p:sp>
      <p:sp>
        <p:nvSpPr>
          <p:cNvPr id="28" name="object 28"/>
          <p:cNvSpPr/>
          <p:nvPr/>
        </p:nvSpPr>
        <p:spPr>
          <a:xfrm>
            <a:off x="228599" y="3353077"/>
            <a:ext cx="70485" cy="800100"/>
          </a:xfrm>
          <a:custGeom>
            <a:avLst/>
            <a:gdLst/>
            <a:ahLst/>
            <a:cxnLst/>
            <a:rect l="l" t="t" r="r" b="b"/>
            <a:pathLst>
              <a:path w="70485" h="800100">
                <a:moveTo>
                  <a:pt x="70450" y="799544"/>
                </a:moveTo>
                <a:lnTo>
                  <a:pt x="33857" y="786991"/>
                </a:lnTo>
                <a:lnTo>
                  <a:pt x="5800" y="752782"/>
                </a:lnTo>
                <a:lnTo>
                  <a:pt x="0" y="723622"/>
                </a:lnTo>
                <a:lnTo>
                  <a:pt x="0" y="75922"/>
                </a:lnTo>
                <a:lnTo>
                  <a:pt x="12830" y="33579"/>
                </a:lnTo>
                <a:lnTo>
                  <a:pt x="47039" y="5522"/>
                </a:lnTo>
                <a:lnTo>
                  <a:pt x="70449" y="0"/>
                </a:lnTo>
                <a:lnTo>
                  <a:pt x="66287" y="1655"/>
                </a:lnTo>
                <a:lnTo>
                  <a:pt x="56951" y="9389"/>
                </a:lnTo>
                <a:lnTo>
                  <a:pt x="41000" y="46761"/>
                </a:lnTo>
                <a:lnTo>
                  <a:pt x="38100" y="75922"/>
                </a:lnTo>
                <a:lnTo>
                  <a:pt x="38100" y="723622"/>
                </a:lnTo>
                <a:lnTo>
                  <a:pt x="44515" y="765964"/>
                </a:lnTo>
                <a:lnTo>
                  <a:pt x="66287" y="797888"/>
                </a:lnTo>
                <a:lnTo>
                  <a:pt x="70450" y="799544"/>
                </a:lnTo>
                <a:close/>
              </a:path>
            </a:pathLst>
          </a:custGeom>
          <a:solidFill>
            <a:srgbClr val="F77070"/>
          </a:solidFill>
        </p:spPr>
        <p:txBody>
          <a:bodyPr wrap="square" lIns="0" tIns="0" rIns="0" bIns="0" rtlCol="0"/>
          <a:lstStyle/>
          <a:p>
            <a:endParaRPr/>
          </a:p>
        </p:txBody>
      </p:sp>
      <p:grpSp>
        <p:nvGrpSpPr>
          <p:cNvPr id="29" name="object 29"/>
          <p:cNvGrpSpPr/>
          <p:nvPr/>
        </p:nvGrpSpPr>
        <p:grpSpPr>
          <a:xfrm>
            <a:off x="380999" y="3467099"/>
            <a:ext cx="304800" cy="381000"/>
            <a:chOff x="380999" y="3467099"/>
            <a:chExt cx="304800" cy="381000"/>
          </a:xfrm>
        </p:grpSpPr>
        <p:sp>
          <p:nvSpPr>
            <p:cNvPr id="30" name="object 30"/>
            <p:cNvSpPr/>
            <p:nvPr/>
          </p:nvSpPr>
          <p:spPr>
            <a:xfrm>
              <a:off x="380999" y="3467099"/>
              <a:ext cx="304800" cy="381000"/>
            </a:xfrm>
            <a:custGeom>
              <a:avLst/>
              <a:gdLst/>
              <a:ahLst/>
              <a:cxnLst/>
              <a:rect l="l" t="t" r="r" b="b"/>
              <a:pathLst>
                <a:path w="304800" h="381000">
                  <a:moveTo>
                    <a:pt x="152399" y="380999"/>
                  </a:moveTo>
                  <a:lnTo>
                    <a:pt x="108160" y="374439"/>
                  </a:lnTo>
                  <a:lnTo>
                    <a:pt x="67731" y="355315"/>
                  </a:lnTo>
                  <a:lnTo>
                    <a:pt x="34591" y="325282"/>
                  </a:lnTo>
                  <a:lnTo>
                    <a:pt x="11600" y="286920"/>
                  </a:lnTo>
                  <a:lnTo>
                    <a:pt x="732" y="243537"/>
                  </a:lnTo>
                  <a:lnTo>
                    <a:pt x="0" y="228599"/>
                  </a:lnTo>
                  <a:lnTo>
                    <a:pt x="0" y="152399"/>
                  </a:lnTo>
                  <a:lnTo>
                    <a:pt x="6560" y="108159"/>
                  </a:lnTo>
                  <a:lnTo>
                    <a:pt x="25683" y="67730"/>
                  </a:lnTo>
                  <a:lnTo>
                    <a:pt x="55717" y="34591"/>
                  </a:lnTo>
                  <a:lnTo>
                    <a:pt x="94078" y="11600"/>
                  </a:lnTo>
                  <a:lnTo>
                    <a:pt x="137461" y="732"/>
                  </a:lnTo>
                  <a:lnTo>
                    <a:pt x="152399" y="0"/>
                  </a:lnTo>
                  <a:lnTo>
                    <a:pt x="159886" y="183"/>
                  </a:lnTo>
                  <a:lnTo>
                    <a:pt x="203733" y="8904"/>
                  </a:lnTo>
                  <a:lnTo>
                    <a:pt x="243192" y="29995"/>
                  </a:lnTo>
                  <a:lnTo>
                    <a:pt x="274804" y="61606"/>
                  </a:lnTo>
                  <a:lnTo>
                    <a:pt x="295895" y="101065"/>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FEE2E2"/>
            </a:solidFill>
          </p:spPr>
          <p:txBody>
            <a:bodyPr wrap="square" lIns="0" tIns="0" rIns="0" bIns="0" rtlCol="0"/>
            <a:lstStyle/>
            <a:p>
              <a:endParaRPr/>
            </a:p>
          </p:txBody>
        </p:sp>
        <p:pic>
          <p:nvPicPr>
            <p:cNvPr id="31" name="object 31"/>
            <p:cNvPicPr/>
            <p:nvPr/>
          </p:nvPicPr>
          <p:blipFill>
            <a:blip r:embed="rId9" cstate="print"/>
            <a:stretch>
              <a:fillRect/>
            </a:stretch>
          </p:blipFill>
          <p:spPr>
            <a:xfrm>
              <a:off x="461932" y="3571874"/>
              <a:ext cx="142934" cy="152161"/>
            </a:xfrm>
            <a:prstGeom prst="rect">
              <a:avLst/>
            </a:prstGeom>
          </p:spPr>
        </p:pic>
      </p:grpSp>
      <p:sp>
        <p:nvSpPr>
          <p:cNvPr id="32" name="object 32"/>
          <p:cNvSpPr txBox="1"/>
          <p:nvPr/>
        </p:nvSpPr>
        <p:spPr>
          <a:xfrm>
            <a:off x="749299" y="3369436"/>
            <a:ext cx="2966720" cy="669290"/>
          </a:xfrm>
          <a:prstGeom prst="rect">
            <a:avLst/>
          </a:prstGeom>
        </p:spPr>
        <p:txBody>
          <a:bodyPr vert="horz" wrap="square" lIns="0" tIns="94615" rIns="0" bIns="0" rtlCol="0">
            <a:spAutoFit/>
          </a:bodyPr>
          <a:lstStyle/>
          <a:p>
            <a:pPr marL="12700">
              <a:lnSpc>
                <a:spcPct val="100000"/>
              </a:lnSpc>
              <a:spcBef>
                <a:spcPts val="745"/>
              </a:spcBef>
            </a:pPr>
            <a:r>
              <a:rPr sz="1300" b="1" spc="-60" dirty="0">
                <a:solidFill>
                  <a:srgbClr val="991B1B"/>
                </a:solidFill>
                <a:latin typeface="Roboto"/>
                <a:cs typeface="Roboto"/>
              </a:rPr>
              <a:t>Enhanced</a:t>
            </a:r>
            <a:r>
              <a:rPr sz="1300" b="1" spc="-30" dirty="0">
                <a:solidFill>
                  <a:srgbClr val="991B1B"/>
                </a:solidFill>
                <a:latin typeface="Roboto"/>
                <a:cs typeface="Roboto"/>
              </a:rPr>
              <a:t> </a:t>
            </a:r>
            <a:r>
              <a:rPr sz="1300" b="1" spc="-10" dirty="0">
                <a:solidFill>
                  <a:srgbClr val="991B1B"/>
                </a:solidFill>
                <a:latin typeface="Roboto"/>
                <a:cs typeface="Roboto"/>
              </a:rPr>
              <a:t>Security</a:t>
            </a:r>
            <a:endParaRPr sz="1300">
              <a:latin typeface="Roboto"/>
              <a:cs typeface="Roboto"/>
            </a:endParaRPr>
          </a:p>
          <a:p>
            <a:pPr marL="12700" marR="5080">
              <a:lnSpc>
                <a:spcPct val="100000"/>
              </a:lnSpc>
              <a:spcBef>
                <a:spcPts val="464"/>
              </a:spcBef>
            </a:pPr>
            <a:r>
              <a:rPr sz="1000" spc="-60" dirty="0">
                <a:solidFill>
                  <a:srgbClr val="4A5462"/>
                </a:solidFill>
                <a:latin typeface="Roboto"/>
                <a:cs typeface="Roboto"/>
              </a:rPr>
              <a:t>Implement</a:t>
            </a:r>
            <a:r>
              <a:rPr sz="1000" spc="10" dirty="0">
                <a:solidFill>
                  <a:srgbClr val="4A5462"/>
                </a:solidFill>
                <a:latin typeface="Roboto"/>
                <a:cs typeface="Roboto"/>
              </a:rPr>
              <a:t> </a:t>
            </a:r>
            <a:r>
              <a:rPr sz="1000" spc="-60" dirty="0">
                <a:solidFill>
                  <a:srgbClr val="4A5462"/>
                </a:solidFill>
                <a:latin typeface="Roboto"/>
                <a:cs typeface="Roboto"/>
              </a:rPr>
              <a:t>strong</a:t>
            </a:r>
            <a:r>
              <a:rPr sz="1000" spc="10" dirty="0">
                <a:solidFill>
                  <a:srgbClr val="4A5462"/>
                </a:solidFill>
                <a:latin typeface="Roboto"/>
                <a:cs typeface="Roboto"/>
              </a:rPr>
              <a:t> </a:t>
            </a:r>
            <a:r>
              <a:rPr sz="1000" spc="-60" dirty="0">
                <a:solidFill>
                  <a:srgbClr val="4A5462"/>
                </a:solidFill>
                <a:latin typeface="Roboto"/>
                <a:cs typeface="Roboto"/>
              </a:rPr>
              <a:t>password</a:t>
            </a:r>
            <a:r>
              <a:rPr sz="1000" spc="10" dirty="0">
                <a:solidFill>
                  <a:srgbClr val="4A5462"/>
                </a:solidFill>
                <a:latin typeface="Roboto"/>
                <a:cs typeface="Roboto"/>
              </a:rPr>
              <a:t> </a:t>
            </a:r>
            <a:r>
              <a:rPr sz="1000" spc="-55" dirty="0">
                <a:solidFill>
                  <a:srgbClr val="4A5462"/>
                </a:solidFill>
                <a:latin typeface="Roboto"/>
                <a:cs typeface="Roboto"/>
              </a:rPr>
              <a:t>hashing</a:t>
            </a:r>
            <a:r>
              <a:rPr sz="1000" spc="15" dirty="0">
                <a:solidFill>
                  <a:srgbClr val="4A5462"/>
                </a:solidFill>
                <a:latin typeface="Roboto"/>
                <a:cs typeface="Roboto"/>
              </a:rPr>
              <a:t> </a:t>
            </a:r>
            <a:r>
              <a:rPr sz="1000" spc="-40" dirty="0">
                <a:solidFill>
                  <a:srgbClr val="4A5462"/>
                </a:solidFill>
                <a:latin typeface="Roboto"/>
                <a:cs typeface="Roboto"/>
              </a:rPr>
              <a:t>(e.g.,</a:t>
            </a:r>
            <a:r>
              <a:rPr sz="1000" spc="10" dirty="0">
                <a:solidFill>
                  <a:srgbClr val="4A5462"/>
                </a:solidFill>
                <a:latin typeface="Roboto"/>
                <a:cs typeface="Roboto"/>
              </a:rPr>
              <a:t> </a:t>
            </a:r>
            <a:r>
              <a:rPr sz="1000" spc="-55" dirty="0">
                <a:solidFill>
                  <a:srgbClr val="4A5462"/>
                </a:solidFill>
                <a:latin typeface="Roboto"/>
                <a:cs typeface="Roboto"/>
              </a:rPr>
              <a:t>bcrypt)</a:t>
            </a:r>
            <a:r>
              <a:rPr sz="1000" spc="10" dirty="0">
                <a:solidFill>
                  <a:srgbClr val="4A5462"/>
                </a:solidFill>
                <a:latin typeface="Roboto"/>
                <a:cs typeface="Roboto"/>
              </a:rPr>
              <a:t> </a:t>
            </a:r>
            <a:r>
              <a:rPr sz="1000" spc="-45" dirty="0">
                <a:solidFill>
                  <a:srgbClr val="4A5462"/>
                </a:solidFill>
                <a:latin typeface="Roboto"/>
                <a:cs typeface="Roboto"/>
              </a:rPr>
              <a:t>for</a:t>
            </a:r>
            <a:r>
              <a:rPr sz="1000" spc="15" dirty="0">
                <a:solidFill>
                  <a:srgbClr val="4A5462"/>
                </a:solidFill>
                <a:latin typeface="Roboto"/>
                <a:cs typeface="Roboto"/>
              </a:rPr>
              <a:t> </a:t>
            </a:r>
            <a:r>
              <a:rPr sz="1000" spc="-45" dirty="0">
                <a:solidFill>
                  <a:srgbClr val="4A5462"/>
                </a:solidFill>
                <a:latin typeface="Roboto"/>
                <a:cs typeface="Roboto"/>
              </a:rPr>
              <a:t>user </a:t>
            </a:r>
            <a:r>
              <a:rPr sz="1000" spc="-50" dirty="0">
                <a:solidFill>
                  <a:srgbClr val="4A5462"/>
                </a:solidFill>
                <a:latin typeface="Roboto"/>
                <a:cs typeface="Roboto"/>
              </a:rPr>
              <a:t>registration</a:t>
            </a:r>
            <a:r>
              <a:rPr sz="1000" spc="5" dirty="0">
                <a:solidFill>
                  <a:srgbClr val="4A5462"/>
                </a:solidFill>
                <a:latin typeface="Roboto"/>
                <a:cs typeface="Roboto"/>
              </a:rPr>
              <a:t> </a:t>
            </a:r>
            <a:r>
              <a:rPr sz="1000" spc="-65" dirty="0">
                <a:solidFill>
                  <a:srgbClr val="4A5462"/>
                </a:solidFill>
                <a:latin typeface="Roboto"/>
                <a:cs typeface="Roboto"/>
              </a:rPr>
              <a:t>and</a:t>
            </a:r>
            <a:r>
              <a:rPr sz="1000" spc="5" dirty="0">
                <a:solidFill>
                  <a:srgbClr val="4A5462"/>
                </a:solidFill>
                <a:latin typeface="Roboto"/>
                <a:cs typeface="Roboto"/>
              </a:rPr>
              <a:t> </a:t>
            </a:r>
            <a:r>
              <a:rPr sz="1000" spc="-45" dirty="0">
                <a:solidFill>
                  <a:srgbClr val="4A5462"/>
                </a:solidFill>
                <a:latin typeface="Roboto"/>
                <a:cs typeface="Roboto"/>
              </a:rPr>
              <a:t>login</a:t>
            </a:r>
            <a:r>
              <a:rPr sz="1000" spc="5" dirty="0">
                <a:solidFill>
                  <a:srgbClr val="4A5462"/>
                </a:solidFill>
                <a:latin typeface="Roboto"/>
                <a:cs typeface="Roboto"/>
              </a:rPr>
              <a:t> </a:t>
            </a:r>
            <a:r>
              <a:rPr sz="1000" spc="-10" dirty="0">
                <a:solidFill>
                  <a:srgbClr val="4A5462"/>
                </a:solidFill>
                <a:latin typeface="Roboto"/>
                <a:cs typeface="Roboto"/>
              </a:rPr>
              <a:t>authentication.</a:t>
            </a:r>
            <a:endParaRPr sz="1000">
              <a:latin typeface="Roboto"/>
              <a:cs typeface="Roboto"/>
            </a:endParaRPr>
          </a:p>
        </p:txBody>
      </p:sp>
      <p:sp>
        <p:nvSpPr>
          <p:cNvPr id="33" name="object 33"/>
          <p:cNvSpPr/>
          <p:nvPr/>
        </p:nvSpPr>
        <p:spPr>
          <a:xfrm>
            <a:off x="3781424" y="3295649"/>
            <a:ext cx="314325" cy="180975"/>
          </a:xfrm>
          <a:custGeom>
            <a:avLst/>
            <a:gdLst/>
            <a:ahLst/>
            <a:cxnLst/>
            <a:rect l="l" t="t" r="r" b="b"/>
            <a:pathLst>
              <a:path w="314325" h="180975">
                <a:moveTo>
                  <a:pt x="229779" y="180974"/>
                </a:moveTo>
                <a:lnTo>
                  <a:pt x="84545" y="180974"/>
                </a:lnTo>
                <a:lnTo>
                  <a:pt x="78661" y="180395"/>
                </a:lnTo>
                <a:lnTo>
                  <a:pt x="35275" y="162424"/>
                </a:lnTo>
                <a:lnTo>
                  <a:pt x="9161" y="130604"/>
                </a:lnTo>
                <a:lnTo>
                  <a:pt x="0" y="96428"/>
                </a:lnTo>
                <a:lnTo>
                  <a:pt x="0" y="90487"/>
                </a:lnTo>
                <a:lnTo>
                  <a:pt x="0" y="84545"/>
                </a:lnTo>
                <a:lnTo>
                  <a:pt x="11948" y="45155"/>
                </a:lnTo>
                <a:lnTo>
                  <a:pt x="45155" y="11948"/>
                </a:lnTo>
                <a:lnTo>
                  <a:pt x="84545" y="0"/>
                </a:lnTo>
                <a:lnTo>
                  <a:pt x="229779" y="0"/>
                </a:lnTo>
                <a:lnTo>
                  <a:pt x="269169" y="11948"/>
                </a:lnTo>
                <a:lnTo>
                  <a:pt x="302375" y="45155"/>
                </a:lnTo>
                <a:lnTo>
                  <a:pt x="314325" y="84545"/>
                </a:lnTo>
                <a:lnTo>
                  <a:pt x="314325" y="96428"/>
                </a:lnTo>
                <a:lnTo>
                  <a:pt x="302375" y="135819"/>
                </a:lnTo>
                <a:lnTo>
                  <a:pt x="269169" y="169025"/>
                </a:lnTo>
                <a:lnTo>
                  <a:pt x="235663" y="180395"/>
                </a:lnTo>
                <a:lnTo>
                  <a:pt x="229779" y="180974"/>
                </a:lnTo>
                <a:close/>
              </a:path>
            </a:pathLst>
          </a:custGeom>
          <a:solidFill>
            <a:srgbClr val="EF4444"/>
          </a:solidFill>
        </p:spPr>
        <p:txBody>
          <a:bodyPr wrap="square" lIns="0" tIns="0" rIns="0" bIns="0" rtlCol="0"/>
          <a:lstStyle/>
          <a:p>
            <a:endParaRPr/>
          </a:p>
        </p:txBody>
      </p:sp>
      <p:sp>
        <p:nvSpPr>
          <p:cNvPr id="34" name="object 34"/>
          <p:cNvSpPr txBox="1"/>
          <p:nvPr/>
        </p:nvSpPr>
        <p:spPr>
          <a:xfrm>
            <a:off x="3825577" y="3300809"/>
            <a:ext cx="226060" cy="153035"/>
          </a:xfrm>
          <a:prstGeom prst="rect">
            <a:avLst/>
          </a:prstGeom>
        </p:spPr>
        <p:txBody>
          <a:bodyPr vert="horz" wrap="square" lIns="0" tIns="17145" rIns="0" bIns="0" rtlCol="0">
            <a:spAutoFit/>
          </a:bodyPr>
          <a:lstStyle/>
          <a:p>
            <a:pPr marL="12700">
              <a:lnSpc>
                <a:spcPct val="100000"/>
              </a:lnSpc>
              <a:spcBef>
                <a:spcPts val="135"/>
              </a:spcBef>
            </a:pPr>
            <a:r>
              <a:rPr sz="800" b="1" spc="-20" dirty="0">
                <a:solidFill>
                  <a:srgbClr val="FFFFFF"/>
                </a:solidFill>
                <a:latin typeface="Roboto"/>
                <a:cs typeface="Roboto"/>
              </a:rPr>
              <a:t>High</a:t>
            </a:r>
            <a:endParaRPr sz="800">
              <a:latin typeface="Roboto"/>
              <a:cs typeface="Roboto"/>
            </a:endParaRPr>
          </a:p>
        </p:txBody>
      </p:sp>
      <p:sp>
        <p:nvSpPr>
          <p:cNvPr id="35" name="object 35"/>
          <p:cNvSpPr/>
          <p:nvPr/>
        </p:nvSpPr>
        <p:spPr>
          <a:xfrm>
            <a:off x="228599" y="4267477"/>
            <a:ext cx="70485" cy="952500"/>
          </a:xfrm>
          <a:custGeom>
            <a:avLst/>
            <a:gdLst/>
            <a:ahLst/>
            <a:cxnLst/>
            <a:rect l="l" t="t" r="r" b="b"/>
            <a:pathLst>
              <a:path w="70485" h="952500">
                <a:moveTo>
                  <a:pt x="70449" y="951944"/>
                </a:moveTo>
                <a:lnTo>
                  <a:pt x="33857" y="939391"/>
                </a:lnTo>
                <a:lnTo>
                  <a:pt x="5800" y="905182"/>
                </a:lnTo>
                <a:lnTo>
                  <a:pt x="0" y="876022"/>
                </a:lnTo>
                <a:lnTo>
                  <a:pt x="0" y="75922"/>
                </a:lnTo>
                <a:lnTo>
                  <a:pt x="12830" y="33579"/>
                </a:lnTo>
                <a:lnTo>
                  <a:pt x="47039" y="5522"/>
                </a:lnTo>
                <a:lnTo>
                  <a:pt x="70449" y="0"/>
                </a:lnTo>
                <a:lnTo>
                  <a:pt x="66287" y="1655"/>
                </a:lnTo>
                <a:lnTo>
                  <a:pt x="56951" y="9389"/>
                </a:lnTo>
                <a:lnTo>
                  <a:pt x="41000" y="46761"/>
                </a:lnTo>
                <a:lnTo>
                  <a:pt x="38100" y="75922"/>
                </a:lnTo>
                <a:lnTo>
                  <a:pt x="38100" y="876022"/>
                </a:lnTo>
                <a:lnTo>
                  <a:pt x="44515" y="918364"/>
                </a:lnTo>
                <a:lnTo>
                  <a:pt x="66287" y="950288"/>
                </a:lnTo>
                <a:lnTo>
                  <a:pt x="70449" y="951944"/>
                </a:lnTo>
                <a:close/>
              </a:path>
            </a:pathLst>
          </a:custGeom>
          <a:solidFill>
            <a:srgbClr val="33D399"/>
          </a:solidFill>
        </p:spPr>
        <p:txBody>
          <a:bodyPr wrap="square" lIns="0" tIns="0" rIns="0" bIns="0" rtlCol="0"/>
          <a:lstStyle/>
          <a:p>
            <a:endParaRPr/>
          </a:p>
        </p:txBody>
      </p:sp>
      <p:grpSp>
        <p:nvGrpSpPr>
          <p:cNvPr id="36" name="object 36"/>
          <p:cNvGrpSpPr/>
          <p:nvPr/>
        </p:nvGrpSpPr>
        <p:grpSpPr>
          <a:xfrm>
            <a:off x="380999" y="4381499"/>
            <a:ext cx="304800" cy="381000"/>
            <a:chOff x="380999" y="4381499"/>
            <a:chExt cx="304800" cy="381000"/>
          </a:xfrm>
        </p:grpSpPr>
        <p:sp>
          <p:nvSpPr>
            <p:cNvPr id="37" name="object 37"/>
            <p:cNvSpPr/>
            <p:nvPr/>
          </p:nvSpPr>
          <p:spPr>
            <a:xfrm>
              <a:off x="380999" y="4381499"/>
              <a:ext cx="304800" cy="381000"/>
            </a:xfrm>
            <a:custGeom>
              <a:avLst/>
              <a:gdLst/>
              <a:ahLst/>
              <a:cxnLst/>
              <a:rect l="l" t="t" r="r" b="b"/>
              <a:pathLst>
                <a:path w="304800" h="381000">
                  <a:moveTo>
                    <a:pt x="152399" y="380999"/>
                  </a:moveTo>
                  <a:lnTo>
                    <a:pt x="108160" y="374438"/>
                  </a:lnTo>
                  <a:lnTo>
                    <a:pt x="67731" y="355315"/>
                  </a:lnTo>
                  <a:lnTo>
                    <a:pt x="34591" y="325281"/>
                  </a:lnTo>
                  <a:lnTo>
                    <a:pt x="11600" y="286919"/>
                  </a:lnTo>
                  <a:lnTo>
                    <a:pt x="732" y="243537"/>
                  </a:lnTo>
                  <a:lnTo>
                    <a:pt x="0" y="228599"/>
                  </a:lnTo>
                  <a:lnTo>
                    <a:pt x="0" y="152399"/>
                  </a:lnTo>
                  <a:lnTo>
                    <a:pt x="6560" y="108159"/>
                  </a:lnTo>
                  <a:lnTo>
                    <a:pt x="25683" y="67730"/>
                  </a:lnTo>
                  <a:lnTo>
                    <a:pt x="55717" y="34591"/>
                  </a:lnTo>
                  <a:lnTo>
                    <a:pt x="94078" y="11600"/>
                  </a:lnTo>
                  <a:lnTo>
                    <a:pt x="137461" y="732"/>
                  </a:lnTo>
                  <a:lnTo>
                    <a:pt x="152399" y="0"/>
                  </a:lnTo>
                  <a:lnTo>
                    <a:pt x="159886" y="183"/>
                  </a:lnTo>
                  <a:lnTo>
                    <a:pt x="203733" y="8904"/>
                  </a:lnTo>
                  <a:lnTo>
                    <a:pt x="243192" y="29995"/>
                  </a:lnTo>
                  <a:lnTo>
                    <a:pt x="274804" y="61606"/>
                  </a:lnTo>
                  <a:lnTo>
                    <a:pt x="295895" y="101065"/>
                  </a:lnTo>
                  <a:lnTo>
                    <a:pt x="304616" y="144912"/>
                  </a:lnTo>
                  <a:lnTo>
                    <a:pt x="304799" y="152399"/>
                  </a:lnTo>
                  <a:lnTo>
                    <a:pt x="304799" y="228599"/>
                  </a:lnTo>
                  <a:lnTo>
                    <a:pt x="298239" y="272839"/>
                  </a:lnTo>
                  <a:lnTo>
                    <a:pt x="279115" y="313268"/>
                  </a:lnTo>
                  <a:lnTo>
                    <a:pt x="249082" y="346407"/>
                  </a:lnTo>
                  <a:lnTo>
                    <a:pt x="210720" y="369398"/>
                  </a:lnTo>
                  <a:lnTo>
                    <a:pt x="167337" y="380267"/>
                  </a:lnTo>
                  <a:lnTo>
                    <a:pt x="152399" y="380999"/>
                  </a:lnTo>
                  <a:close/>
                </a:path>
              </a:pathLst>
            </a:custGeom>
            <a:solidFill>
              <a:srgbClr val="D0FAE4"/>
            </a:solidFill>
          </p:spPr>
          <p:txBody>
            <a:bodyPr wrap="square" lIns="0" tIns="0" rIns="0" bIns="0" rtlCol="0"/>
            <a:lstStyle/>
            <a:p>
              <a:endParaRPr/>
            </a:p>
          </p:txBody>
        </p:sp>
        <p:pic>
          <p:nvPicPr>
            <p:cNvPr id="38" name="object 38"/>
            <p:cNvPicPr/>
            <p:nvPr/>
          </p:nvPicPr>
          <p:blipFill>
            <a:blip r:embed="rId10" cstate="print"/>
            <a:stretch>
              <a:fillRect/>
            </a:stretch>
          </p:blipFill>
          <p:spPr>
            <a:xfrm>
              <a:off x="456485" y="4494966"/>
              <a:ext cx="153114" cy="129420"/>
            </a:xfrm>
            <a:prstGeom prst="rect">
              <a:avLst/>
            </a:prstGeom>
          </p:spPr>
        </p:pic>
      </p:grpSp>
      <p:sp>
        <p:nvSpPr>
          <p:cNvPr id="39" name="object 39"/>
          <p:cNvSpPr txBox="1"/>
          <p:nvPr/>
        </p:nvSpPr>
        <p:spPr>
          <a:xfrm>
            <a:off x="749299" y="4361179"/>
            <a:ext cx="1681480" cy="229235"/>
          </a:xfrm>
          <a:prstGeom prst="rect">
            <a:avLst/>
          </a:prstGeom>
        </p:spPr>
        <p:txBody>
          <a:bodyPr vert="horz" wrap="square" lIns="0" tIns="17145" rIns="0" bIns="0" rtlCol="0">
            <a:spAutoFit/>
          </a:bodyPr>
          <a:lstStyle/>
          <a:p>
            <a:pPr marL="12700">
              <a:lnSpc>
                <a:spcPct val="100000"/>
              </a:lnSpc>
              <a:spcBef>
                <a:spcPts val="135"/>
              </a:spcBef>
            </a:pPr>
            <a:r>
              <a:rPr sz="1300" b="1" spc="-65" dirty="0">
                <a:solidFill>
                  <a:srgbClr val="055E45"/>
                </a:solidFill>
                <a:latin typeface="Roboto"/>
                <a:cs typeface="Roboto"/>
              </a:rPr>
              <a:t>Complete</a:t>
            </a:r>
            <a:r>
              <a:rPr sz="1300" b="1" spc="20" dirty="0">
                <a:solidFill>
                  <a:srgbClr val="055E45"/>
                </a:solidFill>
                <a:latin typeface="Roboto"/>
                <a:cs typeface="Roboto"/>
              </a:rPr>
              <a:t> </a:t>
            </a:r>
            <a:r>
              <a:rPr sz="1300" b="1" spc="-65" dirty="0">
                <a:solidFill>
                  <a:srgbClr val="055E45"/>
                </a:solidFill>
                <a:latin typeface="Roboto"/>
                <a:cs typeface="Roboto"/>
              </a:rPr>
              <a:t>Core</a:t>
            </a:r>
            <a:r>
              <a:rPr sz="1300" b="1" spc="20" dirty="0">
                <a:solidFill>
                  <a:srgbClr val="055E45"/>
                </a:solidFill>
                <a:latin typeface="Roboto"/>
                <a:cs typeface="Roboto"/>
              </a:rPr>
              <a:t> </a:t>
            </a:r>
            <a:r>
              <a:rPr sz="1300" b="1" spc="-50" dirty="0">
                <a:solidFill>
                  <a:srgbClr val="055E45"/>
                </a:solidFill>
                <a:latin typeface="Roboto"/>
                <a:cs typeface="Roboto"/>
              </a:rPr>
              <a:t>Features</a:t>
            </a:r>
            <a:endParaRPr sz="1300">
              <a:latin typeface="Roboto"/>
              <a:cs typeface="Roboto"/>
            </a:endParaRPr>
          </a:p>
        </p:txBody>
      </p:sp>
      <p:sp>
        <p:nvSpPr>
          <p:cNvPr id="40" name="object 40"/>
          <p:cNvSpPr txBox="1"/>
          <p:nvPr/>
        </p:nvSpPr>
        <p:spPr>
          <a:xfrm>
            <a:off x="749299" y="4622641"/>
            <a:ext cx="3154680" cy="483234"/>
          </a:xfrm>
          <a:prstGeom prst="rect">
            <a:avLst/>
          </a:prstGeom>
        </p:spPr>
        <p:txBody>
          <a:bodyPr vert="horz" wrap="square" lIns="0" tIns="12700" rIns="0" bIns="0" rtlCol="0">
            <a:spAutoFit/>
          </a:bodyPr>
          <a:lstStyle/>
          <a:p>
            <a:pPr marL="12700" marR="5080">
              <a:lnSpc>
                <a:spcPct val="100000"/>
              </a:lnSpc>
              <a:spcBef>
                <a:spcPts val="100"/>
              </a:spcBef>
            </a:pPr>
            <a:r>
              <a:rPr sz="1000" spc="-45" dirty="0">
                <a:solidFill>
                  <a:srgbClr val="4A5462"/>
                </a:solidFill>
                <a:latin typeface="Roboto"/>
                <a:cs typeface="Roboto"/>
              </a:rPr>
              <a:t>Fully</a:t>
            </a:r>
            <a:r>
              <a:rPr sz="1000" spc="-15" dirty="0">
                <a:solidFill>
                  <a:srgbClr val="4A5462"/>
                </a:solidFill>
                <a:latin typeface="Roboto"/>
                <a:cs typeface="Roboto"/>
              </a:rPr>
              <a:t> </a:t>
            </a:r>
            <a:r>
              <a:rPr sz="1000" spc="-55" dirty="0">
                <a:solidFill>
                  <a:srgbClr val="4A5462"/>
                </a:solidFill>
                <a:latin typeface="Roboto"/>
                <a:cs typeface="Roboto"/>
              </a:rPr>
              <a:t>develop</a:t>
            </a:r>
            <a:r>
              <a:rPr sz="1000" spc="-15" dirty="0">
                <a:solidFill>
                  <a:srgbClr val="4A5462"/>
                </a:solidFill>
                <a:latin typeface="Roboto"/>
                <a:cs typeface="Roboto"/>
              </a:rPr>
              <a:t> </a:t>
            </a:r>
            <a:r>
              <a:rPr sz="1000" spc="-55" dirty="0">
                <a:solidFill>
                  <a:srgbClr val="4A5462"/>
                </a:solidFill>
                <a:latin typeface="Roboto"/>
                <a:cs typeface="Roboto"/>
              </a:rPr>
              <a:t>the</a:t>
            </a:r>
            <a:r>
              <a:rPr sz="1000" spc="-15" dirty="0">
                <a:solidFill>
                  <a:srgbClr val="4A5462"/>
                </a:solidFill>
                <a:latin typeface="Roboto"/>
                <a:cs typeface="Roboto"/>
              </a:rPr>
              <a:t> </a:t>
            </a:r>
            <a:r>
              <a:rPr sz="1000" spc="-55" dirty="0">
                <a:solidFill>
                  <a:srgbClr val="4A5462"/>
                </a:solidFill>
                <a:latin typeface="Roboto"/>
                <a:cs typeface="Roboto"/>
              </a:rPr>
              <a:t>checkout</a:t>
            </a:r>
            <a:r>
              <a:rPr sz="1000" spc="-10" dirty="0">
                <a:solidFill>
                  <a:srgbClr val="4A5462"/>
                </a:solidFill>
                <a:latin typeface="Roboto"/>
                <a:cs typeface="Roboto"/>
              </a:rPr>
              <a:t> </a:t>
            </a:r>
            <a:r>
              <a:rPr sz="1000" spc="-50" dirty="0">
                <a:solidFill>
                  <a:srgbClr val="4A5462"/>
                </a:solidFill>
                <a:latin typeface="Roboto"/>
                <a:cs typeface="Roboto"/>
              </a:rPr>
              <a:t>process,</a:t>
            </a:r>
            <a:r>
              <a:rPr sz="1000" spc="-15" dirty="0">
                <a:solidFill>
                  <a:srgbClr val="4A5462"/>
                </a:solidFill>
                <a:latin typeface="Roboto"/>
                <a:cs typeface="Roboto"/>
              </a:rPr>
              <a:t> </a:t>
            </a:r>
            <a:r>
              <a:rPr sz="1000" spc="-10" dirty="0">
                <a:solidFill>
                  <a:srgbClr val="4A5462"/>
                </a:solidFill>
                <a:latin typeface="Roboto"/>
                <a:cs typeface="Roboto"/>
              </a:rPr>
              <a:t>implement </a:t>
            </a:r>
            <a:r>
              <a:rPr sz="1000" spc="-60" dirty="0">
                <a:solidFill>
                  <a:srgbClr val="4A5462"/>
                </a:solidFill>
                <a:latin typeface="Roboto"/>
                <a:cs typeface="Roboto"/>
              </a:rPr>
              <a:t>comprehensive</a:t>
            </a:r>
            <a:r>
              <a:rPr sz="1000" dirty="0">
                <a:solidFill>
                  <a:srgbClr val="4A5462"/>
                </a:solidFill>
                <a:latin typeface="Roboto"/>
                <a:cs typeface="Roboto"/>
              </a:rPr>
              <a:t> </a:t>
            </a:r>
            <a:r>
              <a:rPr sz="1000" spc="-55" dirty="0">
                <a:solidFill>
                  <a:srgbClr val="4A5462"/>
                </a:solidFill>
                <a:latin typeface="Roboto"/>
                <a:cs typeface="Roboto"/>
              </a:rPr>
              <a:t>product</a:t>
            </a:r>
            <a:r>
              <a:rPr sz="1000" dirty="0">
                <a:solidFill>
                  <a:srgbClr val="4A5462"/>
                </a:solidFill>
                <a:latin typeface="Roboto"/>
                <a:cs typeface="Roboto"/>
              </a:rPr>
              <a:t> </a:t>
            </a:r>
            <a:r>
              <a:rPr sz="1000" spc="-50" dirty="0">
                <a:solidFill>
                  <a:srgbClr val="4A5462"/>
                </a:solidFill>
                <a:latin typeface="Roboto"/>
                <a:cs typeface="Roboto"/>
              </a:rPr>
              <a:t>detail</a:t>
            </a:r>
            <a:r>
              <a:rPr sz="1000" spc="5" dirty="0">
                <a:solidFill>
                  <a:srgbClr val="4A5462"/>
                </a:solidFill>
                <a:latin typeface="Roboto"/>
                <a:cs typeface="Roboto"/>
              </a:rPr>
              <a:t> </a:t>
            </a:r>
            <a:r>
              <a:rPr sz="1000" spc="-55" dirty="0">
                <a:solidFill>
                  <a:srgbClr val="4A5462"/>
                </a:solidFill>
                <a:latin typeface="Roboto"/>
                <a:cs typeface="Roboto"/>
              </a:rPr>
              <a:t>view,</a:t>
            </a:r>
            <a:r>
              <a:rPr sz="1000"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45" dirty="0">
                <a:solidFill>
                  <a:srgbClr val="4A5462"/>
                </a:solidFill>
                <a:latin typeface="Roboto"/>
                <a:cs typeface="Roboto"/>
              </a:rPr>
              <a:t>build</a:t>
            </a:r>
            <a:r>
              <a:rPr sz="1000" spc="5" dirty="0">
                <a:solidFill>
                  <a:srgbClr val="4A5462"/>
                </a:solidFill>
                <a:latin typeface="Roboto"/>
                <a:cs typeface="Roboto"/>
              </a:rPr>
              <a:t> </a:t>
            </a:r>
            <a:r>
              <a:rPr sz="1000" spc="-55" dirty="0">
                <a:solidFill>
                  <a:srgbClr val="4A5462"/>
                </a:solidFill>
                <a:latin typeface="Roboto"/>
                <a:cs typeface="Roboto"/>
              </a:rPr>
              <a:t>user</a:t>
            </a:r>
            <a:r>
              <a:rPr sz="1000" dirty="0">
                <a:solidFill>
                  <a:srgbClr val="4A5462"/>
                </a:solidFill>
                <a:latin typeface="Roboto"/>
                <a:cs typeface="Roboto"/>
              </a:rPr>
              <a:t> </a:t>
            </a:r>
            <a:r>
              <a:rPr sz="1000" spc="-45" dirty="0">
                <a:solidFill>
                  <a:srgbClr val="4A5462"/>
                </a:solidFill>
                <a:latin typeface="Roboto"/>
                <a:cs typeface="Roboto"/>
              </a:rPr>
              <a:t>registration </a:t>
            </a:r>
            <a:r>
              <a:rPr sz="1000" spc="-10" dirty="0">
                <a:solidFill>
                  <a:srgbClr val="4A5462"/>
                </a:solidFill>
                <a:latin typeface="Roboto"/>
                <a:cs typeface="Roboto"/>
              </a:rPr>
              <a:t>functionality.</a:t>
            </a:r>
            <a:endParaRPr sz="1000">
              <a:latin typeface="Roboto"/>
              <a:cs typeface="Roboto"/>
            </a:endParaRPr>
          </a:p>
        </p:txBody>
      </p:sp>
      <p:sp>
        <p:nvSpPr>
          <p:cNvPr id="41" name="object 41"/>
          <p:cNvSpPr/>
          <p:nvPr/>
        </p:nvSpPr>
        <p:spPr>
          <a:xfrm>
            <a:off x="3790949" y="4210049"/>
            <a:ext cx="304800" cy="180975"/>
          </a:xfrm>
          <a:custGeom>
            <a:avLst/>
            <a:gdLst/>
            <a:ahLst/>
            <a:cxnLst/>
            <a:rect l="l" t="t" r="r" b="b"/>
            <a:pathLst>
              <a:path w="304800" h="180975">
                <a:moveTo>
                  <a:pt x="220253" y="180974"/>
                </a:moveTo>
                <a:lnTo>
                  <a:pt x="84545" y="180974"/>
                </a:lnTo>
                <a:lnTo>
                  <a:pt x="78661" y="180395"/>
                </a:lnTo>
                <a:lnTo>
                  <a:pt x="35274" y="162423"/>
                </a:lnTo>
                <a:lnTo>
                  <a:pt x="9161" y="130604"/>
                </a:lnTo>
                <a:lnTo>
                  <a:pt x="0" y="96428"/>
                </a:lnTo>
                <a:lnTo>
                  <a:pt x="0" y="90487"/>
                </a:lnTo>
                <a:lnTo>
                  <a:pt x="0" y="84545"/>
                </a:lnTo>
                <a:lnTo>
                  <a:pt x="11948" y="45155"/>
                </a:lnTo>
                <a:lnTo>
                  <a:pt x="45154" y="11948"/>
                </a:lnTo>
                <a:lnTo>
                  <a:pt x="84545" y="0"/>
                </a:lnTo>
                <a:lnTo>
                  <a:pt x="220253" y="0"/>
                </a:lnTo>
                <a:lnTo>
                  <a:pt x="259644" y="11948"/>
                </a:lnTo>
                <a:lnTo>
                  <a:pt x="292850" y="45155"/>
                </a:lnTo>
                <a:lnTo>
                  <a:pt x="304799" y="84545"/>
                </a:lnTo>
                <a:lnTo>
                  <a:pt x="304799" y="96428"/>
                </a:lnTo>
                <a:lnTo>
                  <a:pt x="292850" y="135819"/>
                </a:lnTo>
                <a:lnTo>
                  <a:pt x="259644" y="169025"/>
                </a:lnTo>
                <a:lnTo>
                  <a:pt x="226138" y="180395"/>
                </a:lnTo>
                <a:lnTo>
                  <a:pt x="220253" y="180974"/>
                </a:lnTo>
                <a:close/>
              </a:path>
            </a:pathLst>
          </a:custGeom>
          <a:solidFill>
            <a:srgbClr val="F59D0A"/>
          </a:solidFill>
        </p:spPr>
        <p:txBody>
          <a:bodyPr wrap="square" lIns="0" tIns="0" rIns="0" bIns="0" rtlCol="0"/>
          <a:lstStyle/>
          <a:p>
            <a:endParaRPr/>
          </a:p>
        </p:txBody>
      </p:sp>
      <p:sp>
        <p:nvSpPr>
          <p:cNvPr id="42" name="object 42"/>
          <p:cNvSpPr txBox="1"/>
          <p:nvPr/>
        </p:nvSpPr>
        <p:spPr>
          <a:xfrm>
            <a:off x="3837334" y="4215209"/>
            <a:ext cx="213995" cy="153035"/>
          </a:xfrm>
          <a:prstGeom prst="rect">
            <a:avLst/>
          </a:prstGeom>
        </p:spPr>
        <p:txBody>
          <a:bodyPr vert="horz" wrap="square" lIns="0" tIns="17145" rIns="0" bIns="0" rtlCol="0">
            <a:spAutoFit/>
          </a:bodyPr>
          <a:lstStyle/>
          <a:p>
            <a:pPr marL="12700">
              <a:lnSpc>
                <a:spcPct val="100000"/>
              </a:lnSpc>
              <a:spcBef>
                <a:spcPts val="135"/>
              </a:spcBef>
            </a:pPr>
            <a:r>
              <a:rPr sz="800" b="1" spc="-25" dirty="0">
                <a:solidFill>
                  <a:srgbClr val="FFFFFF"/>
                </a:solidFill>
                <a:latin typeface="Roboto"/>
                <a:cs typeface="Roboto"/>
              </a:rPr>
              <a:t>Med</a:t>
            </a:r>
            <a:endParaRPr sz="800">
              <a:latin typeface="Roboto"/>
              <a:cs typeface="Roboto"/>
            </a:endParaRPr>
          </a:p>
        </p:txBody>
      </p:sp>
      <p:sp>
        <p:nvSpPr>
          <p:cNvPr id="43" name="object 43"/>
          <p:cNvSpPr/>
          <p:nvPr/>
        </p:nvSpPr>
        <p:spPr>
          <a:xfrm>
            <a:off x="4190999" y="2438677"/>
            <a:ext cx="70485" cy="800100"/>
          </a:xfrm>
          <a:custGeom>
            <a:avLst/>
            <a:gdLst/>
            <a:ahLst/>
            <a:cxnLst/>
            <a:rect l="l" t="t" r="r" b="b"/>
            <a:pathLst>
              <a:path w="70485" h="800100">
                <a:moveTo>
                  <a:pt x="70449" y="799544"/>
                </a:moveTo>
                <a:lnTo>
                  <a:pt x="33856" y="786991"/>
                </a:lnTo>
                <a:lnTo>
                  <a:pt x="5800" y="752782"/>
                </a:lnTo>
                <a:lnTo>
                  <a:pt x="0" y="723622"/>
                </a:lnTo>
                <a:lnTo>
                  <a:pt x="0" y="75922"/>
                </a:lnTo>
                <a:lnTo>
                  <a:pt x="12829" y="33579"/>
                </a:lnTo>
                <a:lnTo>
                  <a:pt x="47038" y="5522"/>
                </a:lnTo>
                <a:lnTo>
                  <a:pt x="70449" y="0"/>
                </a:lnTo>
                <a:lnTo>
                  <a:pt x="66287" y="1655"/>
                </a:lnTo>
                <a:lnTo>
                  <a:pt x="56951" y="9389"/>
                </a:lnTo>
                <a:lnTo>
                  <a:pt x="41000" y="46761"/>
                </a:lnTo>
                <a:lnTo>
                  <a:pt x="38100" y="75922"/>
                </a:lnTo>
                <a:lnTo>
                  <a:pt x="38100" y="723622"/>
                </a:lnTo>
                <a:lnTo>
                  <a:pt x="44514" y="765964"/>
                </a:lnTo>
                <a:lnTo>
                  <a:pt x="66287" y="797888"/>
                </a:lnTo>
                <a:lnTo>
                  <a:pt x="70449" y="799544"/>
                </a:lnTo>
                <a:close/>
              </a:path>
            </a:pathLst>
          </a:custGeom>
          <a:solidFill>
            <a:srgbClr val="A68BFA"/>
          </a:solidFill>
        </p:spPr>
        <p:txBody>
          <a:bodyPr wrap="square" lIns="0" tIns="0" rIns="0" bIns="0" rtlCol="0"/>
          <a:lstStyle/>
          <a:p>
            <a:endParaRPr/>
          </a:p>
        </p:txBody>
      </p:sp>
      <p:grpSp>
        <p:nvGrpSpPr>
          <p:cNvPr id="44" name="object 44"/>
          <p:cNvGrpSpPr/>
          <p:nvPr/>
        </p:nvGrpSpPr>
        <p:grpSpPr>
          <a:xfrm>
            <a:off x="4343399" y="2552699"/>
            <a:ext cx="342900" cy="381000"/>
            <a:chOff x="4343399" y="2552699"/>
            <a:chExt cx="342900" cy="381000"/>
          </a:xfrm>
        </p:grpSpPr>
        <p:sp>
          <p:nvSpPr>
            <p:cNvPr id="45" name="object 45"/>
            <p:cNvSpPr/>
            <p:nvPr/>
          </p:nvSpPr>
          <p:spPr>
            <a:xfrm>
              <a:off x="4343399" y="2552699"/>
              <a:ext cx="342900" cy="381000"/>
            </a:xfrm>
            <a:custGeom>
              <a:avLst/>
              <a:gdLst/>
              <a:ahLst/>
              <a:cxnLst/>
              <a:rect l="l" t="t" r="r" b="b"/>
              <a:pathLst>
                <a:path w="342900" h="381000">
                  <a:moveTo>
                    <a:pt x="171449" y="380999"/>
                  </a:moveTo>
                  <a:lnTo>
                    <a:pt x="129780" y="375860"/>
                  </a:lnTo>
                  <a:lnTo>
                    <a:pt x="90627" y="360756"/>
                  </a:lnTo>
                  <a:lnTo>
                    <a:pt x="56317" y="336593"/>
                  </a:lnTo>
                  <a:lnTo>
                    <a:pt x="28894" y="304801"/>
                  </a:lnTo>
                  <a:lnTo>
                    <a:pt x="10017" y="267300"/>
                  </a:lnTo>
                  <a:lnTo>
                    <a:pt x="823" y="226355"/>
                  </a:lnTo>
                  <a:lnTo>
                    <a:pt x="0" y="209549"/>
                  </a:lnTo>
                  <a:lnTo>
                    <a:pt x="0" y="171449"/>
                  </a:lnTo>
                  <a:lnTo>
                    <a:pt x="5139" y="129780"/>
                  </a:lnTo>
                  <a:lnTo>
                    <a:pt x="20242" y="90627"/>
                  </a:lnTo>
                  <a:lnTo>
                    <a:pt x="44405" y="56317"/>
                  </a:lnTo>
                  <a:lnTo>
                    <a:pt x="76197" y="28894"/>
                  </a:lnTo>
                  <a:lnTo>
                    <a:pt x="113699" y="10017"/>
                  </a:lnTo>
                  <a:lnTo>
                    <a:pt x="154644" y="823"/>
                  </a:lnTo>
                  <a:lnTo>
                    <a:pt x="171449" y="0"/>
                  </a:lnTo>
                  <a:lnTo>
                    <a:pt x="179872" y="205"/>
                  </a:lnTo>
                  <a:lnTo>
                    <a:pt x="221219" y="7380"/>
                  </a:lnTo>
                  <a:lnTo>
                    <a:pt x="259584" y="24386"/>
                  </a:lnTo>
                  <a:lnTo>
                    <a:pt x="292683" y="50216"/>
                  </a:lnTo>
                  <a:lnTo>
                    <a:pt x="318513" y="83314"/>
                  </a:lnTo>
                  <a:lnTo>
                    <a:pt x="335518" y="121679"/>
                  </a:lnTo>
                  <a:lnTo>
                    <a:pt x="342693" y="163026"/>
                  </a:lnTo>
                  <a:lnTo>
                    <a:pt x="342899" y="171449"/>
                  </a:lnTo>
                  <a:lnTo>
                    <a:pt x="342899" y="209549"/>
                  </a:lnTo>
                  <a:lnTo>
                    <a:pt x="337759" y="251218"/>
                  </a:lnTo>
                  <a:lnTo>
                    <a:pt x="322656" y="290371"/>
                  </a:lnTo>
                  <a:lnTo>
                    <a:pt x="298493" y="324681"/>
                  </a:lnTo>
                  <a:lnTo>
                    <a:pt x="266702" y="352104"/>
                  </a:lnTo>
                  <a:lnTo>
                    <a:pt x="229200" y="370981"/>
                  </a:lnTo>
                  <a:lnTo>
                    <a:pt x="188255" y="380176"/>
                  </a:lnTo>
                  <a:lnTo>
                    <a:pt x="171449" y="380999"/>
                  </a:lnTo>
                  <a:close/>
                </a:path>
              </a:pathLst>
            </a:custGeom>
            <a:solidFill>
              <a:srgbClr val="ECE8FE"/>
            </a:solidFill>
          </p:spPr>
          <p:txBody>
            <a:bodyPr wrap="square" lIns="0" tIns="0" rIns="0" bIns="0" rtlCol="0"/>
            <a:lstStyle/>
            <a:p>
              <a:endParaRPr/>
            </a:p>
          </p:txBody>
        </p:sp>
        <p:pic>
          <p:nvPicPr>
            <p:cNvPr id="46" name="object 46"/>
            <p:cNvPicPr/>
            <p:nvPr/>
          </p:nvPicPr>
          <p:blipFill>
            <a:blip r:embed="rId11" cstate="print"/>
            <a:stretch>
              <a:fillRect/>
            </a:stretch>
          </p:blipFill>
          <p:spPr>
            <a:xfrm>
              <a:off x="4419599" y="2657474"/>
              <a:ext cx="186135" cy="152370"/>
            </a:xfrm>
            <a:prstGeom prst="rect">
              <a:avLst/>
            </a:prstGeom>
          </p:spPr>
        </p:pic>
      </p:grpSp>
      <p:sp>
        <p:nvSpPr>
          <p:cNvPr id="47" name="object 47"/>
          <p:cNvSpPr txBox="1"/>
          <p:nvPr/>
        </p:nvSpPr>
        <p:spPr>
          <a:xfrm>
            <a:off x="4749799" y="2532379"/>
            <a:ext cx="1022985" cy="229235"/>
          </a:xfrm>
          <a:prstGeom prst="rect">
            <a:avLst/>
          </a:prstGeom>
        </p:spPr>
        <p:txBody>
          <a:bodyPr vert="horz" wrap="square" lIns="0" tIns="17145" rIns="0" bIns="0" rtlCol="0">
            <a:spAutoFit/>
          </a:bodyPr>
          <a:lstStyle/>
          <a:p>
            <a:pPr marL="12700">
              <a:lnSpc>
                <a:spcPct val="100000"/>
              </a:lnSpc>
              <a:spcBef>
                <a:spcPts val="135"/>
              </a:spcBef>
            </a:pPr>
            <a:r>
              <a:rPr sz="1300" b="1" spc="-70" dirty="0">
                <a:solidFill>
                  <a:srgbClr val="5B20B5"/>
                </a:solidFill>
                <a:latin typeface="Roboto"/>
                <a:cs typeface="Roboto"/>
              </a:rPr>
              <a:t>Admin</a:t>
            </a:r>
            <a:r>
              <a:rPr sz="1300" b="1" dirty="0">
                <a:solidFill>
                  <a:srgbClr val="5B20B5"/>
                </a:solidFill>
                <a:latin typeface="Roboto"/>
                <a:cs typeface="Roboto"/>
              </a:rPr>
              <a:t> </a:t>
            </a:r>
            <a:r>
              <a:rPr sz="1300" b="1" spc="-55" dirty="0">
                <a:solidFill>
                  <a:srgbClr val="5B20B5"/>
                </a:solidFill>
                <a:latin typeface="Roboto"/>
                <a:cs typeface="Roboto"/>
              </a:rPr>
              <a:t>Module</a:t>
            </a:r>
            <a:endParaRPr sz="1300">
              <a:latin typeface="Roboto"/>
              <a:cs typeface="Roboto"/>
            </a:endParaRPr>
          </a:p>
        </p:txBody>
      </p:sp>
      <p:sp>
        <p:nvSpPr>
          <p:cNvPr id="48" name="object 48"/>
          <p:cNvSpPr txBox="1"/>
          <p:nvPr/>
        </p:nvSpPr>
        <p:spPr>
          <a:xfrm>
            <a:off x="4749799" y="2793841"/>
            <a:ext cx="2950845" cy="330835"/>
          </a:xfrm>
          <a:prstGeom prst="rect">
            <a:avLst/>
          </a:prstGeom>
        </p:spPr>
        <p:txBody>
          <a:bodyPr vert="horz" wrap="square" lIns="0" tIns="12700" rIns="0" bIns="0" rtlCol="0">
            <a:spAutoFit/>
          </a:bodyPr>
          <a:lstStyle/>
          <a:p>
            <a:pPr marL="12700" marR="5080">
              <a:lnSpc>
                <a:spcPct val="100000"/>
              </a:lnSpc>
              <a:spcBef>
                <a:spcPts val="100"/>
              </a:spcBef>
            </a:pPr>
            <a:r>
              <a:rPr sz="1000" spc="-55" dirty="0">
                <a:solidFill>
                  <a:srgbClr val="4A5462"/>
                </a:solidFill>
                <a:latin typeface="Roboto"/>
                <a:cs typeface="Roboto"/>
              </a:rPr>
              <a:t>Create</a:t>
            </a:r>
            <a:r>
              <a:rPr sz="1000" spc="5" dirty="0">
                <a:solidFill>
                  <a:srgbClr val="4A5462"/>
                </a:solidFill>
                <a:latin typeface="Roboto"/>
                <a:cs typeface="Roboto"/>
              </a:rPr>
              <a:t> </a:t>
            </a:r>
            <a:r>
              <a:rPr sz="1000" spc="-65" dirty="0">
                <a:solidFill>
                  <a:srgbClr val="4A5462"/>
                </a:solidFill>
                <a:latin typeface="Roboto"/>
                <a:cs typeface="Roboto"/>
              </a:rPr>
              <a:t>an</a:t>
            </a:r>
            <a:r>
              <a:rPr sz="1000" spc="5" dirty="0">
                <a:solidFill>
                  <a:srgbClr val="4A5462"/>
                </a:solidFill>
                <a:latin typeface="Roboto"/>
                <a:cs typeface="Roboto"/>
              </a:rPr>
              <a:t> </a:t>
            </a:r>
            <a:r>
              <a:rPr sz="1000" spc="-55" dirty="0">
                <a:solidFill>
                  <a:srgbClr val="4A5462"/>
                </a:solidFill>
                <a:latin typeface="Roboto"/>
                <a:cs typeface="Roboto"/>
              </a:rPr>
              <a:t>administrative</a:t>
            </a:r>
            <a:r>
              <a:rPr sz="1000" spc="5" dirty="0">
                <a:solidFill>
                  <a:srgbClr val="4A5462"/>
                </a:solidFill>
                <a:latin typeface="Roboto"/>
                <a:cs typeface="Roboto"/>
              </a:rPr>
              <a:t> </a:t>
            </a:r>
            <a:r>
              <a:rPr sz="1000" spc="-45" dirty="0">
                <a:solidFill>
                  <a:srgbClr val="4A5462"/>
                </a:solidFill>
                <a:latin typeface="Roboto"/>
                <a:cs typeface="Roboto"/>
              </a:rPr>
              <a:t>interface</a:t>
            </a:r>
            <a:r>
              <a:rPr sz="1000" spc="5" dirty="0">
                <a:solidFill>
                  <a:srgbClr val="4A5462"/>
                </a:solidFill>
                <a:latin typeface="Roboto"/>
                <a:cs typeface="Roboto"/>
              </a:rPr>
              <a:t> </a:t>
            </a:r>
            <a:r>
              <a:rPr sz="1000" spc="-45" dirty="0">
                <a:solidFill>
                  <a:srgbClr val="4A5462"/>
                </a:solidFill>
                <a:latin typeface="Roboto"/>
                <a:cs typeface="Roboto"/>
              </a:rPr>
              <a:t>for</a:t>
            </a:r>
            <a:r>
              <a:rPr sz="1000" spc="5" dirty="0">
                <a:solidFill>
                  <a:srgbClr val="4A5462"/>
                </a:solidFill>
                <a:latin typeface="Roboto"/>
                <a:cs typeface="Roboto"/>
              </a:rPr>
              <a:t> </a:t>
            </a:r>
            <a:r>
              <a:rPr sz="1000" spc="-60" dirty="0">
                <a:solidFill>
                  <a:srgbClr val="4A5462"/>
                </a:solidFill>
                <a:latin typeface="Roboto"/>
                <a:cs typeface="Roboto"/>
              </a:rPr>
              <a:t>managing</a:t>
            </a:r>
            <a:r>
              <a:rPr sz="1000" spc="5" dirty="0">
                <a:solidFill>
                  <a:srgbClr val="4A5462"/>
                </a:solidFill>
                <a:latin typeface="Roboto"/>
                <a:cs typeface="Roboto"/>
              </a:rPr>
              <a:t> </a:t>
            </a:r>
            <a:r>
              <a:rPr sz="1000" spc="-50" dirty="0">
                <a:solidFill>
                  <a:srgbClr val="4A5462"/>
                </a:solidFill>
                <a:latin typeface="Roboto"/>
                <a:cs typeface="Roboto"/>
              </a:rPr>
              <a:t>products,</a:t>
            </a:r>
            <a:r>
              <a:rPr sz="1000" spc="500" dirty="0">
                <a:solidFill>
                  <a:srgbClr val="4A5462"/>
                </a:solidFill>
                <a:latin typeface="Roboto"/>
                <a:cs typeface="Roboto"/>
              </a:rPr>
              <a:t> </a:t>
            </a:r>
            <a:r>
              <a:rPr sz="1000" spc="-50" dirty="0">
                <a:solidFill>
                  <a:srgbClr val="4A5462"/>
                </a:solidFill>
                <a:latin typeface="Roboto"/>
                <a:cs typeface="Roboto"/>
              </a:rPr>
              <a:t>categories,</a:t>
            </a:r>
            <a:r>
              <a:rPr sz="1000" spc="-10" dirty="0">
                <a:solidFill>
                  <a:srgbClr val="4A5462"/>
                </a:solidFill>
                <a:latin typeface="Roboto"/>
                <a:cs typeface="Roboto"/>
              </a:rPr>
              <a:t> </a:t>
            </a:r>
            <a:r>
              <a:rPr sz="1000" spc="-45" dirty="0">
                <a:solidFill>
                  <a:srgbClr val="4A5462"/>
                </a:solidFill>
                <a:latin typeface="Roboto"/>
                <a:cs typeface="Roboto"/>
              </a:rPr>
              <a:t>users,</a:t>
            </a:r>
            <a:r>
              <a:rPr sz="1000" spc="-5" dirty="0">
                <a:solidFill>
                  <a:srgbClr val="4A5462"/>
                </a:solidFill>
                <a:latin typeface="Roboto"/>
                <a:cs typeface="Roboto"/>
              </a:rPr>
              <a:t> </a:t>
            </a:r>
            <a:r>
              <a:rPr sz="1000" spc="-65" dirty="0">
                <a:solidFill>
                  <a:srgbClr val="4A5462"/>
                </a:solidFill>
                <a:latin typeface="Roboto"/>
                <a:cs typeface="Roboto"/>
              </a:rPr>
              <a:t>and</a:t>
            </a:r>
            <a:r>
              <a:rPr sz="1000" spc="-5" dirty="0">
                <a:solidFill>
                  <a:srgbClr val="4A5462"/>
                </a:solidFill>
                <a:latin typeface="Roboto"/>
                <a:cs typeface="Roboto"/>
              </a:rPr>
              <a:t> </a:t>
            </a:r>
            <a:r>
              <a:rPr sz="1000" spc="-50" dirty="0">
                <a:solidFill>
                  <a:srgbClr val="4A5462"/>
                </a:solidFill>
                <a:latin typeface="Roboto"/>
                <a:cs typeface="Roboto"/>
              </a:rPr>
              <a:t>orders</a:t>
            </a:r>
            <a:r>
              <a:rPr sz="1000" spc="-10" dirty="0">
                <a:solidFill>
                  <a:srgbClr val="4A5462"/>
                </a:solidFill>
                <a:latin typeface="Roboto"/>
                <a:cs typeface="Roboto"/>
              </a:rPr>
              <a:t> </a:t>
            </a:r>
            <a:r>
              <a:rPr sz="1000" spc="-55" dirty="0">
                <a:solidFill>
                  <a:srgbClr val="4A5462"/>
                </a:solidFill>
                <a:latin typeface="Roboto"/>
                <a:cs typeface="Roboto"/>
              </a:rPr>
              <a:t>with</a:t>
            </a:r>
            <a:r>
              <a:rPr sz="1000" spc="-5" dirty="0">
                <a:solidFill>
                  <a:srgbClr val="4A5462"/>
                </a:solidFill>
                <a:latin typeface="Roboto"/>
                <a:cs typeface="Roboto"/>
              </a:rPr>
              <a:t> </a:t>
            </a:r>
            <a:r>
              <a:rPr sz="1000" spc="-50" dirty="0">
                <a:solidFill>
                  <a:srgbClr val="4A5462"/>
                </a:solidFill>
                <a:latin typeface="Roboto"/>
                <a:cs typeface="Roboto"/>
              </a:rPr>
              <a:t>proper</a:t>
            </a:r>
            <a:r>
              <a:rPr sz="1000" spc="-5" dirty="0">
                <a:solidFill>
                  <a:srgbClr val="4A5462"/>
                </a:solidFill>
                <a:latin typeface="Roboto"/>
                <a:cs typeface="Roboto"/>
              </a:rPr>
              <a:t> </a:t>
            </a:r>
            <a:r>
              <a:rPr sz="1000" spc="-55" dirty="0">
                <a:solidFill>
                  <a:srgbClr val="4A5462"/>
                </a:solidFill>
                <a:latin typeface="Roboto"/>
                <a:cs typeface="Roboto"/>
              </a:rPr>
              <a:t>access</a:t>
            </a:r>
            <a:r>
              <a:rPr sz="1000" spc="-10" dirty="0">
                <a:solidFill>
                  <a:srgbClr val="4A5462"/>
                </a:solidFill>
                <a:latin typeface="Roboto"/>
                <a:cs typeface="Roboto"/>
              </a:rPr>
              <a:t> </a:t>
            </a:r>
            <a:r>
              <a:rPr sz="1000" spc="-50" dirty="0">
                <a:solidFill>
                  <a:srgbClr val="4A5462"/>
                </a:solidFill>
                <a:latin typeface="Roboto"/>
                <a:cs typeface="Roboto"/>
              </a:rPr>
              <a:t>controls.</a:t>
            </a:r>
            <a:endParaRPr sz="1000">
              <a:latin typeface="Roboto"/>
              <a:cs typeface="Roboto"/>
            </a:endParaRPr>
          </a:p>
        </p:txBody>
      </p:sp>
      <p:sp>
        <p:nvSpPr>
          <p:cNvPr id="49" name="object 49"/>
          <p:cNvSpPr/>
          <p:nvPr/>
        </p:nvSpPr>
        <p:spPr>
          <a:xfrm>
            <a:off x="7753348" y="2381250"/>
            <a:ext cx="304800" cy="180975"/>
          </a:xfrm>
          <a:custGeom>
            <a:avLst/>
            <a:gdLst/>
            <a:ahLst/>
            <a:cxnLst/>
            <a:rect l="l" t="t" r="r" b="b"/>
            <a:pathLst>
              <a:path w="304800" h="180975">
                <a:moveTo>
                  <a:pt x="220254" y="180974"/>
                </a:moveTo>
                <a:lnTo>
                  <a:pt x="84545" y="180974"/>
                </a:lnTo>
                <a:lnTo>
                  <a:pt x="78661" y="180395"/>
                </a:lnTo>
                <a:lnTo>
                  <a:pt x="35275" y="162423"/>
                </a:lnTo>
                <a:lnTo>
                  <a:pt x="9161" y="130604"/>
                </a:lnTo>
                <a:lnTo>
                  <a:pt x="0" y="96428"/>
                </a:lnTo>
                <a:lnTo>
                  <a:pt x="0" y="90487"/>
                </a:lnTo>
                <a:lnTo>
                  <a:pt x="0" y="84545"/>
                </a:lnTo>
                <a:lnTo>
                  <a:pt x="11948" y="45154"/>
                </a:lnTo>
                <a:lnTo>
                  <a:pt x="45155" y="11948"/>
                </a:lnTo>
                <a:lnTo>
                  <a:pt x="84545" y="0"/>
                </a:lnTo>
                <a:lnTo>
                  <a:pt x="220254" y="0"/>
                </a:lnTo>
                <a:lnTo>
                  <a:pt x="259644" y="11948"/>
                </a:lnTo>
                <a:lnTo>
                  <a:pt x="292851" y="45154"/>
                </a:lnTo>
                <a:lnTo>
                  <a:pt x="304800" y="84545"/>
                </a:lnTo>
                <a:lnTo>
                  <a:pt x="304800" y="96428"/>
                </a:lnTo>
                <a:lnTo>
                  <a:pt x="292850" y="135819"/>
                </a:lnTo>
                <a:lnTo>
                  <a:pt x="259644" y="169025"/>
                </a:lnTo>
                <a:lnTo>
                  <a:pt x="226138" y="180395"/>
                </a:lnTo>
                <a:lnTo>
                  <a:pt x="220254" y="180974"/>
                </a:lnTo>
                <a:close/>
              </a:path>
            </a:pathLst>
          </a:custGeom>
          <a:solidFill>
            <a:srgbClr val="F59D0A"/>
          </a:solidFill>
        </p:spPr>
        <p:txBody>
          <a:bodyPr wrap="square" lIns="0" tIns="0" rIns="0" bIns="0" rtlCol="0"/>
          <a:lstStyle/>
          <a:p>
            <a:endParaRPr/>
          </a:p>
        </p:txBody>
      </p:sp>
      <p:sp>
        <p:nvSpPr>
          <p:cNvPr id="50" name="object 50"/>
          <p:cNvSpPr txBox="1"/>
          <p:nvPr/>
        </p:nvSpPr>
        <p:spPr>
          <a:xfrm>
            <a:off x="7799734" y="2386409"/>
            <a:ext cx="213995" cy="153035"/>
          </a:xfrm>
          <a:prstGeom prst="rect">
            <a:avLst/>
          </a:prstGeom>
        </p:spPr>
        <p:txBody>
          <a:bodyPr vert="horz" wrap="square" lIns="0" tIns="17145" rIns="0" bIns="0" rtlCol="0">
            <a:spAutoFit/>
          </a:bodyPr>
          <a:lstStyle/>
          <a:p>
            <a:pPr marL="12700">
              <a:lnSpc>
                <a:spcPct val="100000"/>
              </a:lnSpc>
              <a:spcBef>
                <a:spcPts val="135"/>
              </a:spcBef>
            </a:pPr>
            <a:r>
              <a:rPr sz="800" b="1" spc="-25" dirty="0">
                <a:solidFill>
                  <a:srgbClr val="FFFFFF"/>
                </a:solidFill>
                <a:latin typeface="Roboto"/>
                <a:cs typeface="Roboto"/>
              </a:rPr>
              <a:t>Med</a:t>
            </a:r>
            <a:endParaRPr sz="800">
              <a:latin typeface="Roboto"/>
              <a:cs typeface="Roboto"/>
            </a:endParaRPr>
          </a:p>
        </p:txBody>
      </p:sp>
      <p:sp>
        <p:nvSpPr>
          <p:cNvPr id="51" name="object 51"/>
          <p:cNvSpPr/>
          <p:nvPr/>
        </p:nvSpPr>
        <p:spPr>
          <a:xfrm>
            <a:off x="4190999" y="3353077"/>
            <a:ext cx="70485" cy="1104900"/>
          </a:xfrm>
          <a:custGeom>
            <a:avLst/>
            <a:gdLst/>
            <a:ahLst/>
            <a:cxnLst/>
            <a:rect l="l" t="t" r="r" b="b"/>
            <a:pathLst>
              <a:path w="70485" h="1104900">
                <a:moveTo>
                  <a:pt x="70450" y="1104344"/>
                </a:moveTo>
                <a:lnTo>
                  <a:pt x="33856" y="1091791"/>
                </a:lnTo>
                <a:lnTo>
                  <a:pt x="5800" y="1057581"/>
                </a:lnTo>
                <a:lnTo>
                  <a:pt x="0" y="1028422"/>
                </a:lnTo>
                <a:lnTo>
                  <a:pt x="0" y="75922"/>
                </a:lnTo>
                <a:lnTo>
                  <a:pt x="12829" y="33579"/>
                </a:lnTo>
                <a:lnTo>
                  <a:pt x="47038" y="5522"/>
                </a:lnTo>
                <a:lnTo>
                  <a:pt x="70449" y="0"/>
                </a:lnTo>
                <a:lnTo>
                  <a:pt x="66287" y="1655"/>
                </a:lnTo>
                <a:lnTo>
                  <a:pt x="56951" y="9389"/>
                </a:lnTo>
                <a:lnTo>
                  <a:pt x="41000" y="46761"/>
                </a:lnTo>
                <a:lnTo>
                  <a:pt x="38100" y="75922"/>
                </a:lnTo>
                <a:lnTo>
                  <a:pt x="38100" y="1028422"/>
                </a:lnTo>
                <a:lnTo>
                  <a:pt x="44514" y="1070763"/>
                </a:lnTo>
                <a:lnTo>
                  <a:pt x="66287" y="1102688"/>
                </a:lnTo>
                <a:lnTo>
                  <a:pt x="70450" y="1104344"/>
                </a:lnTo>
                <a:close/>
              </a:path>
            </a:pathLst>
          </a:custGeom>
          <a:solidFill>
            <a:srgbClr val="818BF7"/>
          </a:solidFill>
        </p:spPr>
        <p:txBody>
          <a:bodyPr wrap="square" lIns="0" tIns="0" rIns="0" bIns="0" rtlCol="0"/>
          <a:lstStyle/>
          <a:p>
            <a:endParaRPr/>
          </a:p>
        </p:txBody>
      </p:sp>
      <p:grpSp>
        <p:nvGrpSpPr>
          <p:cNvPr id="52" name="object 52"/>
          <p:cNvGrpSpPr/>
          <p:nvPr/>
        </p:nvGrpSpPr>
        <p:grpSpPr>
          <a:xfrm>
            <a:off x="4343399" y="3467099"/>
            <a:ext cx="323850" cy="381000"/>
            <a:chOff x="4343399" y="3467099"/>
            <a:chExt cx="323850" cy="381000"/>
          </a:xfrm>
        </p:grpSpPr>
        <p:sp>
          <p:nvSpPr>
            <p:cNvPr id="53" name="object 53"/>
            <p:cNvSpPr/>
            <p:nvPr/>
          </p:nvSpPr>
          <p:spPr>
            <a:xfrm>
              <a:off x="4343399" y="3467099"/>
              <a:ext cx="323850" cy="381000"/>
            </a:xfrm>
            <a:custGeom>
              <a:avLst/>
              <a:gdLst/>
              <a:ahLst/>
              <a:cxnLst/>
              <a:rect l="l" t="t" r="r" b="b"/>
              <a:pathLst>
                <a:path w="323850" h="381000">
                  <a:moveTo>
                    <a:pt x="161924" y="380999"/>
                  </a:moveTo>
                  <a:lnTo>
                    <a:pt x="122570" y="376145"/>
                  </a:lnTo>
                  <a:lnTo>
                    <a:pt x="85592" y="361881"/>
                  </a:lnTo>
                  <a:lnTo>
                    <a:pt x="53188" y="339060"/>
                  </a:lnTo>
                  <a:lnTo>
                    <a:pt x="27288" y="309035"/>
                  </a:lnTo>
                  <a:lnTo>
                    <a:pt x="9460" y="273616"/>
                  </a:lnTo>
                  <a:lnTo>
                    <a:pt x="777" y="234946"/>
                  </a:lnTo>
                  <a:lnTo>
                    <a:pt x="0" y="219074"/>
                  </a:lnTo>
                  <a:lnTo>
                    <a:pt x="0" y="161924"/>
                  </a:lnTo>
                  <a:lnTo>
                    <a:pt x="4853" y="122570"/>
                  </a:lnTo>
                  <a:lnTo>
                    <a:pt x="19117" y="85592"/>
                  </a:lnTo>
                  <a:lnTo>
                    <a:pt x="41938" y="53188"/>
                  </a:lnTo>
                  <a:lnTo>
                    <a:pt x="71963" y="27289"/>
                  </a:lnTo>
                  <a:lnTo>
                    <a:pt x="107382" y="9460"/>
                  </a:lnTo>
                  <a:lnTo>
                    <a:pt x="146053" y="777"/>
                  </a:lnTo>
                  <a:lnTo>
                    <a:pt x="161924" y="0"/>
                  </a:lnTo>
                  <a:lnTo>
                    <a:pt x="169879" y="194"/>
                  </a:lnTo>
                  <a:lnTo>
                    <a:pt x="208929" y="6970"/>
                  </a:lnTo>
                  <a:lnTo>
                    <a:pt x="245162" y="23030"/>
                  </a:lnTo>
                  <a:lnTo>
                    <a:pt x="276422" y="47426"/>
                  </a:lnTo>
                  <a:lnTo>
                    <a:pt x="300818" y="78686"/>
                  </a:lnTo>
                  <a:lnTo>
                    <a:pt x="316878" y="114919"/>
                  </a:lnTo>
                  <a:lnTo>
                    <a:pt x="323655" y="153969"/>
                  </a:lnTo>
                  <a:lnTo>
                    <a:pt x="323849" y="161924"/>
                  </a:lnTo>
                  <a:lnTo>
                    <a:pt x="323849" y="219074"/>
                  </a:lnTo>
                  <a:lnTo>
                    <a:pt x="318995" y="258428"/>
                  </a:lnTo>
                  <a:lnTo>
                    <a:pt x="304730" y="295406"/>
                  </a:lnTo>
                  <a:lnTo>
                    <a:pt x="281910" y="327810"/>
                  </a:lnTo>
                  <a:lnTo>
                    <a:pt x="251885" y="353710"/>
                  </a:lnTo>
                  <a:lnTo>
                    <a:pt x="216466" y="371538"/>
                  </a:lnTo>
                  <a:lnTo>
                    <a:pt x="177796" y="380222"/>
                  </a:lnTo>
                  <a:lnTo>
                    <a:pt x="161924" y="380999"/>
                  </a:lnTo>
                  <a:close/>
                </a:path>
              </a:pathLst>
            </a:custGeom>
            <a:solidFill>
              <a:srgbClr val="DFE7FF"/>
            </a:solidFill>
          </p:spPr>
          <p:txBody>
            <a:bodyPr wrap="square" lIns="0" tIns="0" rIns="0" bIns="0" rtlCol="0"/>
            <a:lstStyle/>
            <a:p>
              <a:endParaRPr/>
            </a:p>
          </p:txBody>
        </p:sp>
        <p:pic>
          <p:nvPicPr>
            <p:cNvPr id="54" name="object 54"/>
            <p:cNvPicPr/>
            <p:nvPr/>
          </p:nvPicPr>
          <p:blipFill>
            <a:blip r:embed="rId12" cstate="print"/>
            <a:stretch>
              <a:fillRect/>
            </a:stretch>
          </p:blipFill>
          <p:spPr>
            <a:xfrm>
              <a:off x="4426148" y="3571874"/>
              <a:ext cx="158472" cy="152995"/>
            </a:xfrm>
            <a:prstGeom prst="rect">
              <a:avLst/>
            </a:prstGeom>
          </p:spPr>
        </p:pic>
      </p:grpSp>
      <p:sp>
        <p:nvSpPr>
          <p:cNvPr id="55" name="object 55"/>
          <p:cNvSpPr txBox="1"/>
          <p:nvPr/>
        </p:nvSpPr>
        <p:spPr>
          <a:xfrm>
            <a:off x="4730749" y="3446779"/>
            <a:ext cx="1339850" cy="229235"/>
          </a:xfrm>
          <a:prstGeom prst="rect">
            <a:avLst/>
          </a:prstGeom>
        </p:spPr>
        <p:txBody>
          <a:bodyPr vert="horz" wrap="square" lIns="0" tIns="17145" rIns="0" bIns="0" rtlCol="0">
            <a:spAutoFit/>
          </a:bodyPr>
          <a:lstStyle/>
          <a:p>
            <a:pPr marL="12700">
              <a:lnSpc>
                <a:spcPct val="100000"/>
              </a:lnSpc>
              <a:spcBef>
                <a:spcPts val="135"/>
              </a:spcBef>
            </a:pPr>
            <a:r>
              <a:rPr sz="1300" b="1" spc="-65" dirty="0">
                <a:solidFill>
                  <a:srgbClr val="372FA2"/>
                </a:solidFill>
                <a:latin typeface="Roboto"/>
                <a:cs typeface="Roboto"/>
              </a:rPr>
              <a:t>Advanced</a:t>
            </a:r>
            <a:r>
              <a:rPr sz="1300" b="1" spc="-10" dirty="0">
                <a:solidFill>
                  <a:srgbClr val="372FA2"/>
                </a:solidFill>
                <a:latin typeface="Roboto"/>
                <a:cs typeface="Roboto"/>
              </a:rPr>
              <a:t> </a:t>
            </a:r>
            <a:r>
              <a:rPr sz="1300" b="1" spc="-50" dirty="0">
                <a:solidFill>
                  <a:srgbClr val="372FA2"/>
                </a:solidFill>
                <a:latin typeface="Roboto"/>
                <a:cs typeface="Roboto"/>
              </a:rPr>
              <a:t>Features</a:t>
            </a:r>
            <a:endParaRPr sz="1300">
              <a:latin typeface="Roboto"/>
              <a:cs typeface="Roboto"/>
            </a:endParaRPr>
          </a:p>
        </p:txBody>
      </p:sp>
      <p:sp>
        <p:nvSpPr>
          <p:cNvPr id="56" name="object 56"/>
          <p:cNvSpPr/>
          <p:nvPr/>
        </p:nvSpPr>
        <p:spPr>
          <a:xfrm>
            <a:off x="4724399" y="3800474"/>
            <a:ext cx="38100" cy="38100"/>
          </a:xfrm>
          <a:custGeom>
            <a:avLst/>
            <a:gdLst/>
            <a:ahLst/>
            <a:cxnLst/>
            <a:rect l="l" t="t" r="r" b="b"/>
            <a:pathLst>
              <a:path w="38100" h="38100">
                <a:moveTo>
                  <a:pt x="21576" y="38099"/>
                </a:moveTo>
                <a:lnTo>
                  <a:pt x="16523" y="38099"/>
                </a:lnTo>
                <a:lnTo>
                  <a:pt x="14093" y="37615"/>
                </a:lnTo>
                <a:lnTo>
                  <a:pt x="0" y="21575"/>
                </a:lnTo>
                <a:lnTo>
                  <a:pt x="0" y="16523"/>
                </a:lnTo>
                <a:lnTo>
                  <a:pt x="16523" y="0"/>
                </a:lnTo>
                <a:lnTo>
                  <a:pt x="21576" y="0"/>
                </a:lnTo>
                <a:lnTo>
                  <a:pt x="38100" y="19049"/>
                </a:lnTo>
                <a:lnTo>
                  <a:pt x="38099" y="21575"/>
                </a:lnTo>
                <a:lnTo>
                  <a:pt x="21576" y="38099"/>
                </a:lnTo>
                <a:close/>
              </a:path>
            </a:pathLst>
          </a:custGeom>
          <a:solidFill>
            <a:srgbClr val="4A5462"/>
          </a:solidFill>
        </p:spPr>
        <p:txBody>
          <a:bodyPr wrap="square" lIns="0" tIns="0" rIns="0" bIns="0" rtlCol="0"/>
          <a:lstStyle/>
          <a:p>
            <a:endParaRPr/>
          </a:p>
        </p:txBody>
      </p:sp>
      <p:sp>
        <p:nvSpPr>
          <p:cNvPr id="57" name="object 57"/>
          <p:cNvSpPr txBox="1"/>
          <p:nvPr/>
        </p:nvSpPr>
        <p:spPr>
          <a:xfrm>
            <a:off x="4845049" y="3708241"/>
            <a:ext cx="2500630" cy="635635"/>
          </a:xfrm>
          <a:prstGeom prst="rect">
            <a:avLst/>
          </a:prstGeom>
        </p:spPr>
        <p:txBody>
          <a:bodyPr vert="horz" wrap="square" lIns="0" tIns="12700" rIns="0" bIns="0" rtlCol="0">
            <a:spAutoFit/>
          </a:bodyPr>
          <a:lstStyle/>
          <a:p>
            <a:pPr marL="12700" marR="5080">
              <a:lnSpc>
                <a:spcPct val="100000"/>
              </a:lnSpc>
              <a:spcBef>
                <a:spcPts val="100"/>
              </a:spcBef>
            </a:pPr>
            <a:r>
              <a:rPr sz="1000" spc="-60" dirty="0">
                <a:solidFill>
                  <a:srgbClr val="4A5462"/>
                </a:solidFill>
                <a:latin typeface="Roboto"/>
                <a:cs typeface="Roboto"/>
              </a:rPr>
              <a:t>Implement</a:t>
            </a:r>
            <a:r>
              <a:rPr sz="1000" dirty="0">
                <a:solidFill>
                  <a:srgbClr val="4A5462"/>
                </a:solidFill>
                <a:latin typeface="Roboto"/>
                <a:cs typeface="Roboto"/>
              </a:rPr>
              <a:t> </a:t>
            </a:r>
            <a:r>
              <a:rPr sz="1000" spc="-60" dirty="0">
                <a:solidFill>
                  <a:srgbClr val="4A5462"/>
                </a:solidFill>
                <a:latin typeface="Roboto"/>
                <a:cs typeface="Roboto"/>
              </a:rPr>
              <a:t>advanced</a:t>
            </a:r>
            <a:r>
              <a:rPr sz="1000" dirty="0">
                <a:solidFill>
                  <a:srgbClr val="4A5462"/>
                </a:solidFill>
                <a:latin typeface="Roboto"/>
                <a:cs typeface="Roboto"/>
              </a:rPr>
              <a:t> </a:t>
            </a:r>
            <a:r>
              <a:rPr sz="1000" spc="-55" dirty="0">
                <a:solidFill>
                  <a:srgbClr val="4A5462"/>
                </a:solidFill>
                <a:latin typeface="Roboto"/>
                <a:cs typeface="Roboto"/>
              </a:rPr>
              <a:t>search</a:t>
            </a:r>
            <a:r>
              <a:rPr sz="1000" spc="5"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45" dirty="0">
                <a:solidFill>
                  <a:srgbClr val="4A5462"/>
                </a:solidFill>
                <a:latin typeface="Roboto"/>
                <a:cs typeface="Roboto"/>
              </a:rPr>
              <a:t>filtering</a:t>
            </a:r>
            <a:r>
              <a:rPr sz="1000" dirty="0">
                <a:solidFill>
                  <a:srgbClr val="4A5462"/>
                </a:solidFill>
                <a:latin typeface="Roboto"/>
                <a:cs typeface="Roboto"/>
              </a:rPr>
              <a:t> </a:t>
            </a:r>
            <a:r>
              <a:rPr sz="1000" spc="-50" dirty="0">
                <a:solidFill>
                  <a:srgbClr val="4A5462"/>
                </a:solidFill>
                <a:latin typeface="Roboto"/>
                <a:cs typeface="Roboto"/>
              </a:rPr>
              <a:t>options</a:t>
            </a:r>
            <a:r>
              <a:rPr sz="1000" spc="500" dirty="0">
                <a:solidFill>
                  <a:srgbClr val="4A5462"/>
                </a:solidFill>
                <a:latin typeface="Roboto"/>
                <a:cs typeface="Roboto"/>
              </a:rPr>
              <a:t> </a:t>
            </a:r>
            <a:r>
              <a:rPr sz="1000" spc="-75" dirty="0">
                <a:solidFill>
                  <a:srgbClr val="4A5462"/>
                </a:solidFill>
                <a:latin typeface="Roboto"/>
                <a:cs typeface="Roboto"/>
              </a:rPr>
              <a:t>Add</a:t>
            </a:r>
            <a:r>
              <a:rPr sz="1000" spc="-5" dirty="0">
                <a:solidFill>
                  <a:srgbClr val="4A5462"/>
                </a:solidFill>
                <a:latin typeface="Roboto"/>
                <a:cs typeface="Roboto"/>
              </a:rPr>
              <a:t> </a:t>
            </a:r>
            <a:r>
              <a:rPr sz="1000" spc="-55" dirty="0">
                <a:solidFill>
                  <a:srgbClr val="4A5462"/>
                </a:solidFill>
                <a:latin typeface="Roboto"/>
                <a:cs typeface="Roboto"/>
              </a:rPr>
              <a:t>product</a:t>
            </a:r>
            <a:r>
              <a:rPr sz="1000" spc="-5" dirty="0">
                <a:solidFill>
                  <a:srgbClr val="4A5462"/>
                </a:solidFill>
                <a:latin typeface="Roboto"/>
                <a:cs typeface="Roboto"/>
              </a:rPr>
              <a:t> </a:t>
            </a:r>
            <a:r>
              <a:rPr sz="1000" spc="-55" dirty="0">
                <a:solidFill>
                  <a:srgbClr val="4A5462"/>
                </a:solidFill>
                <a:latin typeface="Roboto"/>
                <a:cs typeface="Roboto"/>
              </a:rPr>
              <a:t>reviews</a:t>
            </a:r>
            <a:r>
              <a:rPr sz="1000" dirty="0">
                <a:solidFill>
                  <a:srgbClr val="4A5462"/>
                </a:solidFill>
                <a:latin typeface="Roboto"/>
                <a:cs typeface="Roboto"/>
              </a:rPr>
              <a:t> </a:t>
            </a:r>
            <a:r>
              <a:rPr sz="1000" spc="-65" dirty="0">
                <a:solidFill>
                  <a:srgbClr val="4A5462"/>
                </a:solidFill>
                <a:latin typeface="Roboto"/>
                <a:cs typeface="Roboto"/>
              </a:rPr>
              <a:t>and</a:t>
            </a:r>
            <a:r>
              <a:rPr sz="1000" spc="-5" dirty="0">
                <a:solidFill>
                  <a:srgbClr val="4A5462"/>
                </a:solidFill>
                <a:latin typeface="Roboto"/>
                <a:cs typeface="Roboto"/>
              </a:rPr>
              <a:t> </a:t>
            </a:r>
            <a:r>
              <a:rPr sz="1000" spc="-50" dirty="0">
                <a:solidFill>
                  <a:srgbClr val="4A5462"/>
                </a:solidFill>
                <a:latin typeface="Roboto"/>
                <a:cs typeface="Roboto"/>
              </a:rPr>
              <a:t>ratings</a:t>
            </a:r>
            <a:r>
              <a:rPr sz="1000" spc="-5" dirty="0">
                <a:solidFill>
                  <a:srgbClr val="4A5462"/>
                </a:solidFill>
                <a:latin typeface="Roboto"/>
                <a:cs typeface="Roboto"/>
              </a:rPr>
              <a:t> </a:t>
            </a:r>
            <a:r>
              <a:rPr sz="1000" spc="-10" dirty="0">
                <a:solidFill>
                  <a:srgbClr val="4A5462"/>
                </a:solidFill>
                <a:latin typeface="Roboto"/>
                <a:cs typeface="Roboto"/>
              </a:rPr>
              <a:t>system</a:t>
            </a:r>
            <a:endParaRPr sz="1000">
              <a:latin typeface="Roboto"/>
              <a:cs typeface="Roboto"/>
            </a:endParaRPr>
          </a:p>
          <a:p>
            <a:pPr marL="12700" marR="363220">
              <a:lnSpc>
                <a:spcPct val="100000"/>
              </a:lnSpc>
            </a:pPr>
            <a:r>
              <a:rPr sz="1000" spc="-45" dirty="0">
                <a:solidFill>
                  <a:srgbClr val="4A5462"/>
                </a:solidFill>
                <a:latin typeface="Roboto"/>
                <a:cs typeface="Roboto"/>
              </a:rPr>
              <a:t>Wishlist</a:t>
            </a:r>
            <a:r>
              <a:rPr sz="1000" dirty="0">
                <a:solidFill>
                  <a:srgbClr val="4A5462"/>
                </a:solidFill>
                <a:latin typeface="Roboto"/>
                <a:cs typeface="Roboto"/>
              </a:rPr>
              <a:t> </a:t>
            </a:r>
            <a:r>
              <a:rPr sz="1000" spc="-50" dirty="0">
                <a:solidFill>
                  <a:srgbClr val="4A5462"/>
                </a:solidFill>
                <a:latin typeface="Roboto"/>
                <a:cs typeface="Roboto"/>
              </a:rPr>
              <a:t>functionality</a:t>
            </a:r>
            <a:r>
              <a:rPr sz="1000" dirty="0">
                <a:solidFill>
                  <a:srgbClr val="4A5462"/>
                </a:solidFill>
                <a:latin typeface="Roboto"/>
                <a:cs typeface="Roboto"/>
              </a:rPr>
              <a:t> </a:t>
            </a:r>
            <a:r>
              <a:rPr sz="1000" spc="-45" dirty="0">
                <a:solidFill>
                  <a:srgbClr val="4A5462"/>
                </a:solidFill>
                <a:latin typeface="Roboto"/>
                <a:cs typeface="Roboto"/>
              </a:rPr>
              <a:t>for</a:t>
            </a:r>
            <a:r>
              <a:rPr sz="1000" dirty="0">
                <a:solidFill>
                  <a:srgbClr val="4A5462"/>
                </a:solidFill>
                <a:latin typeface="Roboto"/>
                <a:cs typeface="Roboto"/>
              </a:rPr>
              <a:t> </a:t>
            </a:r>
            <a:r>
              <a:rPr sz="1000" spc="-60" dirty="0">
                <a:solidFill>
                  <a:srgbClr val="4A5462"/>
                </a:solidFill>
                <a:latin typeface="Roboto"/>
                <a:cs typeface="Roboto"/>
              </a:rPr>
              <a:t>saved</a:t>
            </a:r>
            <a:r>
              <a:rPr sz="1000" dirty="0">
                <a:solidFill>
                  <a:srgbClr val="4A5462"/>
                </a:solidFill>
                <a:latin typeface="Roboto"/>
                <a:cs typeface="Roboto"/>
              </a:rPr>
              <a:t> </a:t>
            </a:r>
            <a:r>
              <a:rPr sz="1000" spc="-10" dirty="0">
                <a:solidFill>
                  <a:srgbClr val="4A5462"/>
                </a:solidFill>
                <a:latin typeface="Roboto"/>
                <a:cs typeface="Roboto"/>
              </a:rPr>
              <a:t>products </a:t>
            </a:r>
            <a:r>
              <a:rPr sz="1000" spc="-60" dirty="0">
                <a:solidFill>
                  <a:srgbClr val="4A5462"/>
                </a:solidFill>
                <a:latin typeface="Roboto"/>
                <a:cs typeface="Roboto"/>
              </a:rPr>
              <a:t>Payment</a:t>
            </a:r>
            <a:r>
              <a:rPr sz="1000" spc="-5" dirty="0">
                <a:solidFill>
                  <a:srgbClr val="4A5462"/>
                </a:solidFill>
                <a:latin typeface="Roboto"/>
                <a:cs typeface="Roboto"/>
              </a:rPr>
              <a:t> </a:t>
            </a:r>
            <a:r>
              <a:rPr sz="1000" spc="-60" dirty="0">
                <a:solidFill>
                  <a:srgbClr val="4A5462"/>
                </a:solidFill>
                <a:latin typeface="Roboto"/>
                <a:cs typeface="Roboto"/>
              </a:rPr>
              <a:t>gateway</a:t>
            </a:r>
            <a:r>
              <a:rPr sz="1000" dirty="0">
                <a:solidFill>
                  <a:srgbClr val="4A5462"/>
                </a:solidFill>
                <a:latin typeface="Roboto"/>
                <a:cs typeface="Roboto"/>
              </a:rPr>
              <a:t> </a:t>
            </a:r>
            <a:r>
              <a:rPr sz="1000" spc="-50" dirty="0">
                <a:solidFill>
                  <a:srgbClr val="4A5462"/>
                </a:solidFill>
                <a:latin typeface="Roboto"/>
                <a:cs typeface="Roboto"/>
              </a:rPr>
              <a:t>integration</a:t>
            </a:r>
            <a:r>
              <a:rPr sz="1000" dirty="0">
                <a:solidFill>
                  <a:srgbClr val="4A5462"/>
                </a:solidFill>
                <a:latin typeface="Roboto"/>
                <a:cs typeface="Roboto"/>
              </a:rPr>
              <a:t> </a:t>
            </a:r>
            <a:r>
              <a:rPr sz="1000" spc="-50" dirty="0">
                <a:solidFill>
                  <a:srgbClr val="4A5462"/>
                </a:solidFill>
                <a:latin typeface="Roboto"/>
                <a:cs typeface="Roboto"/>
              </a:rPr>
              <a:t>(simulation)</a:t>
            </a:r>
            <a:endParaRPr sz="1000">
              <a:latin typeface="Roboto"/>
              <a:cs typeface="Roboto"/>
            </a:endParaRPr>
          </a:p>
        </p:txBody>
      </p:sp>
      <p:sp>
        <p:nvSpPr>
          <p:cNvPr id="58" name="object 58"/>
          <p:cNvSpPr/>
          <p:nvPr/>
        </p:nvSpPr>
        <p:spPr>
          <a:xfrm>
            <a:off x="4724399" y="3952874"/>
            <a:ext cx="38100" cy="38100"/>
          </a:xfrm>
          <a:custGeom>
            <a:avLst/>
            <a:gdLst/>
            <a:ahLst/>
            <a:cxnLst/>
            <a:rect l="l" t="t" r="r" b="b"/>
            <a:pathLst>
              <a:path w="38100" h="38100">
                <a:moveTo>
                  <a:pt x="21576" y="38099"/>
                </a:moveTo>
                <a:lnTo>
                  <a:pt x="16523" y="38099"/>
                </a:lnTo>
                <a:lnTo>
                  <a:pt x="14093" y="37616"/>
                </a:lnTo>
                <a:lnTo>
                  <a:pt x="0" y="21575"/>
                </a:lnTo>
                <a:lnTo>
                  <a:pt x="0" y="16523"/>
                </a:lnTo>
                <a:lnTo>
                  <a:pt x="16523" y="0"/>
                </a:lnTo>
                <a:lnTo>
                  <a:pt x="21576" y="0"/>
                </a:lnTo>
                <a:lnTo>
                  <a:pt x="38100" y="19049"/>
                </a:lnTo>
                <a:lnTo>
                  <a:pt x="38099" y="21575"/>
                </a:lnTo>
                <a:lnTo>
                  <a:pt x="21576" y="38099"/>
                </a:lnTo>
                <a:close/>
              </a:path>
            </a:pathLst>
          </a:custGeom>
          <a:solidFill>
            <a:srgbClr val="4A5462"/>
          </a:solidFill>
        </p:spPr>
        <p:txBody>
          <a:bodyPr wrap="square" lIns="0" tIns="0" rIns="0" bIns="0" rtlCol="0"/>
          <a:lstStyle/>
          <a:p>
            <a:endParaRPr/>
          </a:p>
        </p:txBody>
      </p:sp>
      <p:sp>
        <p:nvSpPr>
          <p:cNvPr id="59" name="object 59"/>
          <p:cNvSpPr/>
          <p:nvPr/>
        </p:nvSpPr>
        <p:spPr>
          <a:xfrm>
            <a:off x="4724399" y="4105274"/>
            <a:ext cx="38100" cy="38100"/>
          </a:xfrm>
          <a:custGeom>
            <a:avLst/>
            <a:gdLst/>
            <a:ahLst/>
            <a:cxnLst/>
            <a:rect l="l" t="t" r="r" b="b"/>
            <a:pathLst>
              <a:path w="38100" h="38100">
                <a:moveTo>
                  <a:pt x="21576" y="38099"/>
                </a:moveTo>
                <a:lnTo>
                  <a:pt x="16523" y="38099"/>
                </a:lnTo>
                <a:lnTo>
                  <a:pt x="14093" y="37616"/>
                </a:lnTo>
                <a:lnTo>
                  <a:pt x="0" y="21575"/>
                </a:lnTo>
                <a:lnTo>
                  <a:pt x="0" y="16523"/>
                </a:lnTo>
                <a:lnTo>
                  <a:pt x="16523" y="0"/>
                </a:lnTo>
                <a:lnTo>
                  <a:pt x="21576" y="0"/>
                </a:lnTo>
                <a:lnTo>
                  <a:pt x="38100" y="19049"/>
                </a:lnTo>
                <a:lnTo>
                  <a:pt x="38099" y="21575"/>
                </a:lnTo>
                <a:lnTo>
                  <a:pt x="21576" y="38099"/>
                </a:lnTo>
                <a:close/>
              </a:path>
            </a:pathLst>
          </a:custGeom>
          <a:solidFill>
            <a:srgbClr val="4A5462"/>
          </a:solidFill>
        </p:spPr>
        <p:txBody>
          <a:bodyPr wrap="square" lIns="0" tIns="0" rIns="0" bIns="0" rtlCol="0"/>
          <a:lstStyle/>
          <a:p>
            <a:endParaRPr/>
          </a:p>
        </p:txBody>
      </p:sp>
      <p:sp>
        <p:nvSpPr>
          <p:cNvPr id="60" name="object 60"/>
          <p:cNvSpPr/>
          <p:nvPr/>
        </p:nvSpPr>
        <p:spPr>
          <a:xfrm>
            <a:off x="4724399" y="4257674"/>
            <a:ext cx="38100" cy="38100"/>
          </a:xfrm>
          <a:custGeom>
            <a:avLst/>
            <a:gdLst/>
            <a:ahLst/>
            <a:cxnLst/>
            <a:rect l="l" t="t" r="r" b="b"/>
            <a:pathLst>
              <a:path w="38100" h="38100">
                <a:moveTo>
                  <a:pt x="21576" y="38099"/>
                </a:moveTo>
                <a:lnTo>
                  <a:pt x="16523" y="38099"/>
                </a:lnTo>
                <a:lnTo>
                  <a:pt x="14093" y="37616"/>
                </a:lnTo>
                <a:lnTo>
                  <a:pt x="0" y="21576"/>
                </a:lnTo>
                <a:lnTo>
                  <a:pt x="0" y="16523"/>
                </a:lnTo>
                <a:lnTo>
                  <a:pt x="16523" y="0"/>
                </a:lnTo>
                <a:lnTo>
                  <a:pt x="21576" y="0"/>
                </a:lnTo>
                <a:lnTo>
                  <a:pt x="38100" y="19049"/>
                </a:lnTo>
                <a:lnTo>
                  <a:pt x="38099" y="21576"/>
                </a:lnTo>
                <a:lnTo>
                  <a:pt x="21576" y="38099"/>
                </a:lnTo>
                <a:close/>
              </a:path>
            </a:pathLst>
          </a:custGeom>
          <a:solidFill>
            <a:srgbClr val="4A5462"/>
          </a:solidFill>
        </p:spPr>
        <p:txBody>
          <a:bodyPr wrap="square" lIns="0" tIns="0" rIns="0" bIns="0" rtlCol="0"/>
          <a:lstStyle/>
          <a:p>
            <a:endParaRPr/>
          </a:p>
        </p:txBody>
      </p:sp>
      <p:sp>
        <p:nvSpPr>
          <p:cNvPr id="61" name="object 61"/>
          <p:cNvSpPr/>
          <p:nvPr/>
        </p:nvSpPr>
        <p:spPr>
          <a:xfrm>
            <a:off x="4190999" y="4572277"/>
            <a:ext cx="70485" cy="800100"/>
          </a:xfrm>
          <a:custGeom>
            <a:avLst/>
            <a:gdLst/>
            <a:ahLst/>
            <a:cxnLst/>
            <a:rect l="l" t="t" r="r" b="b"/>
            <a:pathLst>
              <a:path w="70485" h="800100">
                <a:moveTo>
                  <a:pt x="70450" y="799544"/>
                </a:moveTo>
                <a:lnTo>
                  <a:pt x="33856" y="786991"/>
                </a:lnTo>
                <a:lnTo>
                  <a:pt x="5800" y="752782"/>
                </a:lnTo>
                <a:lnTo>
                  <a:pt x="0" y="723622"/>
                </a:lnTo>
                <a:lnTo>
                  <a:pt x="0" y="75922"/>
                </a:lnTo>
                <a:lnTo>
                  <a:pt x="12829" y="33579"/>
                </a:lnTo>
                <a:lnTo>
                  <a:pt x="47038" y="5522"/>
                </a:lnTo>
                <a:lnTo>
                  <a:pt x="70449" y="0"/>
                </a:lnTo>
                <a:lnTo>
                  <a:pt x="66287" y="1655"/>
                </a:lnTo>
                <a:lnTo>
                  <a:pt x="56951" y="9389"/>
                </a:lnTo>
                <a:lnTo>
                  <a:pt x="41000" y="46761"/>
                </a:lnTo>
                <a:lnTo>
                  <a:pt x="38100" y="75922"/>
                </a:lnTo>
                <a:lnTo>
                  <a:pt x="38100" y="723622"/>
                </a:lnTo>
                <a:lnTo>
                  <a:pt x="44514" y="765964"/>
                </a:lnTo>
                <a:lnTo>
                  <a:pt x="66287" y="797888"/>
                </a:lnTo>
                <a:lnTo>
                  <a:pt x="70450" y="799544"/>
                </a:lnTo>
                <a:close/>
              </a:path>
            </a:pathLst>
          </a:custGeom>
          <a:solidFill>
            <a:srgbClr val="F472B5"/>
          </a:solidFill>
        </p:spPr>
        <p:txBody>
          <a:bodyPr wrap="square" lIns="0" tIns="0" rIns="0" bIns="0" rtlCol="0"/>
          <a:lstStyle/>
          <a:p>
            <a:endParaRPr/>
          </a:p>
        </p:txBody>
      </p:sp>
      <p:grpSp>
        <p:nvGrpSpPr>
          <p:cNvPr id="62" name="object 62"/>
          <p:cNvGrpSpPr/>
          <p:nvPr/>
        </p:nvGrpSpPr>
        <p:grpSpPr>
          <a:xfrm>
            <a:off x="4343399" y="4686299"/>
            <a:ext cx="323850" cy="381000"/>
            <a:chOff x="4343399" y="4686299"/>
            <a:chExt cx="323850" cy="381000"/>
          </a:xfrm>
        </p:grpSpPr>
        <p:sp>
          <p:nvSpPr>
            <p:cNvPr id="63" name="object 63"/>
            <p:cNvSpPr/>
            <p:nvPr/>
          </p:nvSpPr>
          <p:spPr>
            <a:xfrm>
              <a:off x="4343399" y="4686299"/>
              <a:ext cx="323850" cy="381000"/>
            </a:xfrm>
            <a:custGeom>
              <a:avLst/>
              <a:gdLst/>
              <a:ahLst/>
              <a:cxnLst/>
              <a:rect l="l" t="t" r="r" b="b"/>
              <a:pathLst>
                <a:path w="323850" h="381000">
                  <a:moveTo>
                    <a:pt x="161924" y="380999"/>
                  </a:moveTo>
                  <a:lnTo>
                    <a:pt x="122570" y="376145"/>
                  </a:lnTo>
                  <a:lnTo>
                    <a:pt x="85592" y="361880"/>
                  </a:lnTo>
                  <a:lnTo>
                    <a:pt x="53188" y="339059"/>
                  </a:lnTo>
                  <a:lnTo>
                    <a:pt x="27288" y="309035"/>
                  </a:lnTo>
                  <a:lnTo>
                    <a:pt x="9460" y="273616"/>
                  </a:lnTo>
                  <a:lnTo>
                    <a:pt x="777" y="234946"/>
                  </a:lnTo>
                  <a:lnTo>
                    <a:pt x="0" y="219074"/>
                  </a:lnTo>
                  <a:lnTo>
                    <a:pt x="0" y="161924"/>
                  </a:lnTo>
                  <a:lnTo>
                    <a:pt x="4853" y="122570"/>
                  </a:lnTo>
                  <a:lnTo>
                    <a:pt x="19117" y="85592"/>
                  </a:lnTo>
                  <a:lnTo>
                    <a:pt x="41938" y="53188"/>
                  </a:lnTo>
                  <a:lnTo>
                    <a:pt x="71963" y="27289"/>
                  </a:lnTo>
                  <a:lnTo>
                    <a:pt x="107382" y="9460"/>
                  </a:lnTo>
                  <a:lnTo>
                    <a:pt x="146053" y="777"/>
                  </a:lnTo>
                  <a:lnTo>
                    <a:pt x="161924" y="0"/>
                  </a:lnTo>
                  <a:lnTo>
                    <a:pt x="169879" y="194"/>
                  </a:lnTo>
                  <a:lnTo>
                    <a:pt x="208929" y="6970"/>
                  </a:lnTo>
                  <a:lnTo>
                    <a:pt x="245162" y="23030"/>
                  </a:lnTo>
                  <a:lnTo>
                    <a:pt x="276422" y="47426"/>
                  </a:lnTo>
                  <a:lnTo>
                    <a:pt x="300818" y="78686"/>
                  </a:lnTo>
                  <a:lnTo>
                    <a:pt x="316878" y="114919"/>
                  </a:lnTo>
                  <a:lnTo>
                    <a:pt x="323655" y="153969"/>
                  </a:lnTo>
                  <a:lnTo>
                    <a:pt x="323849" y="161924"/>
                  </a:lnTo>
                  <a:lnTo>
                    <a:pt x="323849" y="219074"/>
                  </a:lnTo>
                  <a:lnTo>
                    <a:pt x="318995" y="258428"/>
                  </a:lnTo>
                  <a:lnTo>
                    <a:pt x="304730" y="295406"/>
                  </a:lnTo>
                  <a:lnTo>
                    <a:pt x="281910" y="327810"/>
                  </a:lnTo>
                  <a:lnTo>
                    <a:pt x="251885" y="353709"/>
                  </a:lnTo>
                  <a:lnTo>
                    <a:pt x="216466" y="371538"/>
                  </a:lnTo>
                  <a:lnTo>
                    <a:pt x="177796" y="380221"/>
                  </a:lnTo>
                  <a:lnTo>
                    <a:pt x="161924" y="380999"/>
                  </a:lnTo>
                  <a:close/>
                </a:path>
              </a:pathLst>
            </a:custGeom>
            <a:solidFill>
              <a:srgbClr val="FBE7F2"/>
            </a:solidFill>
          </p:spPr>
          <p:txBody>
            <a:bodyPr wrap="square" lIns="0" tIns="0" rIns="0" bIns="0" rtlCol="0"/>
            <a:lstStyle/>
            <a:p>
              <a:endParaRPr/>
            </a:p>
          </p:txBody>
        </p:sp>
        <p:pic>
          <p:nvPicPr>
            <p:cNvPr id="64" name="object 64"/>
            <p:cNvPicPr/>
            <p:nvPr/>
          </p:nvPicPr>
          <p:blipFill>
            <a:blip r:embed="rId13" cstate="print"/>
            <a:stretch>
              <a:fillRect/>
            </a:stretch>
          </p:blipFill>
          <p:spPr>
            <a:xfrm>
              <a:off x="4429124" y="4789765"/>
              <a:ext cx="163353" cy="153709"/>
            </a:xfrm>
            <a:prstGeom prst="rect">
              <a:avLst/>
            </a:prstGeom>
          </p:spPr>
        </p:pic>
      </p:grpSp>
      <p:sp>
        <p:nvSpPr>
          <p:cNvPr id="65" name="object 65"/>
          <p:cNvSpPr txBox="1"/>
          <p:nvPr/>
        </p:nvSpPr>
        <p:spPr>
          <a:xfrm>
            <a:off x="4730749" y="4588636"/>
            <a:ext cx="3051175" cy="669290"/>
          </a:xfrm>
          <a:prstGeom prst="rect">
            <a:avLst/>
          </a:prstGeom>
        </p:spPr>
        <p:txBody>
          <a:bodyPr vert="horz" wrap="square" lIns="0" tIns="94615" rIns="0" bIns="0" rtlCol="0">
            <a:spAutoFit/>
          </a:bodyPr>
          <a:lstStyle/>
          <a:p>
            <a:pPr marL="12700">
              <a:lnSpc>
                <a:spcPct val="100000"/>
              </a:lnSpc>
              <a:spcBef>
                <a:spcPts val="745"/>
              </a:spcBef>
            </a:pPr>
            <a:r>
              <a:rPr sz="1300" b="1" spc="-70" dirty="0">
                <a:solidFill>
                  <a:srgbClr val="9D174D"/>
                </a:solidFill>
                <a:latin typeface="Roboto"/>
                <a:cs typeface="Roboto"/>
              </a:rPr>
              <a:t>Improved</a:t>
            </a:r>
            <a:r>
              <a:rPr sz="1300" b="1" spc="35" dirty="0">
                <a:solidFill>
                  <a:srgbClr val="9D174D"/>
                </a:solidFill>
                <a:latin typeface="Roboto"/>
                <a:cs typeface="Roboto"/>
              </a:rPr>
              <a:t> </a:t>
            </a:r>
            <a:r>
              <a:rPr sz="1300" b="1" spc="-10" dirty="0">
                <a:solidFill>
                  <a:srgbClr val="9D174D"/>
                </a:solidFill>
                <a:latin typeface="Roboto"/>
                <a:cs typeface="Roboto"/>
              </a:rPr>
              <a:t>UI/UX</a:t>
            </a:r>
            <a:endParaRPr sz="1300">
              <a:latin typeface="Roboto"/>
              <a:cs typeface="Roboto"/>
            </a:endParaRPr>
          </a:p>
          <a:p>
            <a:pPr marL="12700" marR="5080">
              <a:lnSpc>
                <a:spcPct val="100000"/>
              </a:lnSpc>
              <a:spcBef>
                <a:spcPts val="464"/>
              </a:spcBef>
            </a:pPr>
            <a:r>
              <a:rPr sz="1000" spc="-55" dirty="0">
                <a:solidFill>
                  <a:srgbClr val="4A5462"/>
                </a:solidFill>
                <a:latin typeface="Roboto"/>
                <a:cs typeface="Roboto"/>
              </a:rPr>
              <a:t>Refine</a:t>
            </a:r>
            <a:r>
              <a:rPr sz="1000" spc="-5" dirty="0">
                <a:solidFill>
                  <a:srgbClr val="4A5462"/>
                </a:solidFill>
                <a:latin typeface="Roboto"/>
                <a:cs typeface="Roboto"/>
              </a:rPr>
              <a:t> </a:t>
            </a:r>
            <a:r>
              <a:rPr sz="1000" spc="-55" dirty="0">
                <a:solidFill>
                  <a:srgbClr val="4A5462"/>
                </a:solidFill>
                <a:latin typeface="Roboto"/>
                <a:cs typeface="Roboto"/>
              </a:rPr>
              <a:t>CSS,</a:t>
            </a:r>
            <a:r>
              <a:rPr sz="1000" dirty="0">
                <a:solidFill>
                  <a:srgbClr val="4A5462"/>
                </a:solidFill>
                <a:latin typeface="Roboto"/>
                <a:cs typeface="Roboto"/>
              </a:rPr>
              <a:t> </a:t>
            </a:r>
            <a:r>
              <a:rPr sz="1000" spc="-65" dirty="0">
                <a:solidFill>
                  <a:srgbClr val="4A5462"/>
                </a:solidFill>
                <a:latin typeface="Roboto"/>
                <a:cs typeface="Roboto"/>
              </a:rPr>
              <a:t>add</a:t>
            </a:r>
            <a:r>
              <a:rPr sz="1000" dirty="0">
                <a:solidFill>
                  <a:srgbClr val="4A5462"/>
                </a:solidFill>
                <a:latin typeface="Roboto"/>
                <a:cs typeface="Roboto"/>
              </a:rPr>
              <a:t> </a:t>
            </a:r>
            <a:r>
              <a:rPr sz="1000" spc="-50" dirty="0">
                <a:solidFill>
                  <a:srgbClr val="4A5462"/>
                </a:solidFill>
                <a:latin typeface="Roboto"/>
                <a:cs typeface="Roboto"/>
              </a:rPr>
              <a:t>subtle</a:t>
            </a:r>
            <a:r>
              <a:rPr sz="1000" dirty="0">
                <a:solidFill>
                  <a:srgbClr val="4A5462"/>
                </a:solidFill>
                <a:latin typeface="Roboto"/>
                <a:cs typeface="Roboto"/>
              </a:rPr>
              <a:t> </a:t>
            </a:r>
            <a:r>
              <a:rPr sz="1000" spc="-50" dirty="0">
                <a:solidFill>
                  <a:srgbClr val="4A5462"/>
                </a:solidFill>
                <a:latin typeface="Roboto"/>
                <a:cs typeface="Roboto"/>
              </a:rPr>
              <a:t>animations,</a:t>
            </a:r>
            <a:r>
              <a:rPr sz="1000" spc="-5"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65" dirty="0">
                <a:solidFill>
                  <a:srgbClr val="4A5462"/>
                </a:solidFill>
                <a:latin typeface="Roboto"/>
                <a:cs typeface="Roboto"/>
              </a:rPr>
              <a:t>improve</a:t>
            </a:r>
            <a:r>
              <a:rPr sz="1000" dirty="0">
                <a:solidFill>
                  <a:srgbClr val="4A5462"/>
                </a:solidFill>
                <a:latin typeface="Roboto"/>
                <a:cs typeface="Roboto"/>
              </a:rPr>
              <a:t> </a:t>
            </a:r>
            <a:r>
              <a:rPr sz="1000" spc="-50" dirty="0">
                <a:solidFill>
                  <a:srgbClr val="4A5462"/>
                </a:solidFill>
                <a:latin typeface="Roboto"/>
                <a:cs typeface="Roboto"/>
              </a:rPr>
              <a:t>overall</a:t>
            </a:r>
            <a:r>
              <a:rPr sz="1000" dirty="0">
                <a:solidFill>
                  <a:srgbClr val="4A5462"/>
                </a:solidFill>
                <a:latin typeface="Roboto"/>
                <a:cs typeface="Roboto"/>
              </a:rPr>
              <a:t> </a:t>
            </a:r>
            <a:r>
              <a:rPr sz="1000" spc="-40" dirty="0">
                <a:solidFill>
                  <a:srgbClr val="4A5462"/>
                </a:solidFill>
                <a:latin typeface="Roboto"/>
                <a:cs typeface="Roboto"/>
              </a:rPr>
              <a:t>user </a:t>
            </a:r>
            <a:r>
              <a:rPr sz="1000" spc="-55" dirty="0">
                <a:solidFill>
                  <a:srgbClr val="4A5462"/>
                </a:solidFill>
                <a:latin typeface="Roboto"/>
                <a:cs typeface="Roboto"/>
              </a:rPr>
              <a:t>experience</a:t>
            </a:r>
            <a:r>
              <a:rPr sz="1000" spc="5" dirty="0">
                <a:solidFill>
                  <a:srgbClr val="4A5462"/>
                </a:solidFill>
                <a:latin typeface="Roboto"/>
                <a:cs typeface="Roboto"/>
              </a:rPr>
              <a:t> </a:t>
            </a:r>
            <a:r>
              <a:rPr sz="1000" spc="-65" dirty="0">
                <a:solidFill>
                  <a:srgbClr val="4A5462"/>
                </a:solidFill>
                <a:latin typeface="Roboto"/>
                <a:cs typeface="Roboto"/>
              </a:rPr>
              <a:t>based</a:t>
            </a:r>
            <a:r>
              <a:rPr sz="1000" spc="10" dirty="0">
                <a:solidFill>
                  <a:srgbClr val="4A5462"/>
                </a:solidFill>
                <a:latin typeface="Roboto"/>
                <a:cs typeface="Roboto"/>
              </a:rPr>
              <a:t> </a:t>
            </a:r>
            <a:r>
              <a:rPr sz="1000" spc="-65" dirty="0">
                <a:solidFill>
                  <a:srgbClr val="4A5462"/>
                </a:solidFill>
                <a:latin typeface="Roboto"/>
                <a:cs typeface="Roboto"/>
              </a:rPr>
              <a:t>on</a:t>
            </a:r>
            <a:r>
              <a:rPr sz="1000" spc="5" dirty="0">
                <a:solidFill>
                  <a:srgbClr val="4A5462"/>
                </a:solidFill>
                <a:latin typeface="Roboto"/>
                <a:cs typeface="Roboto"/>
              </a:rPr>
              <a:t> </a:t>
            </a:r>
            <a:r>
              <a:rPr sz="1000" spc="-55" dirty="0">
                <a:solidFill>
                  <a:srgbClr val="4A5462"/>
                </a:solidFill>
                <a:latin typeface="Roboto"/>
                <a:cs typeface="Roboto"/>
              </a:rPr>
              <a:t>user</a:t>
            </a:r>
            <a:r>
              <a:rPr sz="1000" spc="10" dirty="0">
                <a:solidFill>
                  <a:srgbClr val="4A5462"/>
                </a:solidFill>
                <a:latin typeface="Roboto"/>
                <a:cs typeface="Roboto"/>
              </a:rPr>
              <a:t> </a:t>
            </a:r>
            <a:r>
              <a:rPr sz="1000" spc="-50" dirty="0">
                <a:solidFill>
                  <a:srgbClr val="4A5462"/>
                </a:solidFill>
                <a:latin typeface="Roboto"/>
                <a:cs typeface="Roboto"/>
              </a:rPr>
              <a:t>testing</a:t>
            </a:r>
            <a:r>
              <a:rPr sz="1000" spc="5" dirty="0">
                <a:solidFill>
                  <a:srgbClr val="4A5462"/>
                </a:solidFill>
                <a:latin typeface="Roboto"/>
                <a:cs typeface="Roboto"/>
              </a:rPr>
              <a:t> </a:t>
            </a:r>
            <a:r>
              <a:rPr sz="1000" spc="-65" dirty="0">
                <a:solidFill>
                  <a:srgbClr val="4A5462"/>
                </a:solidFill>
                <a:latin typeface="Roboto"/>
                <a:cs typeface="Roboto"/>
              </a:rPr>
              <a:t>and</a:t>
            </a:r>
            <a:r>
              <a:rPr sz="1000" spc="10" dirty="0">
                <a:solidFill>
                  <a:srgbClr val="4A5462"/>
                </a:solidFill>
                <a:latin typeface="Roboto"/>
                <a:cs typeface="Roboto"/>
              </a:rPr>
              <a:t> </a:t>
            </a:r>
            <a:r>
              <a:rPr sz="1000" spc="-10" dirty="0">
                <a:solidFill>
                  <a:srgbClr val="4A5462"/>
                </a:solidFill>
                <a:latin typeface="Roboto"/>
                <a:cs typeface="Roboto"/>
              </a:rPr>
              <a:t>feedback.</a:t>
            </a:r>
            <a:endParaRPr sz="1000">
              <a:latin typeface="Roboto"/>
              <a:cs typeface="Roboto"/>
            </a:endParaRPr>
          </a:p>
        </p:txBody>
      </p:sp>
      <p:sp>
        <p:nvSpPr>
          <p:cNvPr id="66" name="object 66"/>
          <p:cNvSpPr/>
          <p:nvPr/>
        </p:nvSpPr>
        <p:spPr>
          <a:xfrm>
            <a:off x="8153399" y="2438677"/>
            <a:ext cx="70485" cy="800100"/>
          </a:xfrm>
          <a:custGeom>
            <a:avLst/>
            <a:gdLst/>
            <a:ahLst/>
            <a:cxnLst/>
            <a:rect l="l" t="t" r="r" b="b"/>
            <a:pathLst>
              <a:path w="70484" h="800100">
                <a:moveTo>
                  <a:pt x="70449" y="799544"/>
                </a:moveTo>
                <a:lnTo>
                  <a:pt x="33857" y="786991"/>
                </a:lnTo>
                <a:lnTo>
                  <a:pt x="5800" y="752782"/>
                </a:lnTo>
                <a:lnTo>
                  <a:pt x="0" y="723622"/>
                </a:lnTo>
                <a:lnTo>
                  <a:pt x="0" y="75922"/>
                </a:lnTo>
                <a:lnTo>
                  <a:pt x="12830" y="33579"/>
                </a:lnTo>
                <a:lnTo>
                  <a:pt x="47039" y="5522"/>
                </a:lnTo>
                <a:lnTo>
                  <a:pt x="70449" y="0"/>
                </a:lnTo>
                <a:lnTo>
                  <a:pt x="66287" y="1655"/>
                </a:lnTo>
                <a:lnTo>
                  <a:pt x="56951" y="9389"/>
                </a:lnTo>
                <a:lnTo>
                  <a:pt x="40999" y="46761"/>
                </a:lnTo>
                <a:lnTo>
                  <a:pt x="38100" y="75922"/>
                </a:lnTo>
                <a:lnTo>
                  <a:pt x="38100" y="723622"/>
                </a:lnTo>
                <a:lnTo>
                  <a:pt x="44515" y="765964"/>
                </a:lnTo>
                <a:lnTo>
                  <a:pt x="66287" y="797888"/>
                </a:lnTo>
                <a:lnTo>
                  <a:pt x="70449" y="799544"/>
                </a:lnTo>
                <a:close/>
              </a:path>
            </a:pathLst>
          </a:custGeom>
          <a:solidFill>
            <a:srgbClr val="E4E7EB"/>
          </a:solidFill>
        </p:spPr>
        <p:txBody>
          <a:bodyPr wrap="square" lIns="0" tIns="0" rIns="0" bIns="0" rtlCol="0"/>
          <a:lstStyle/>
          <a:p>
            <a:endParaRPr/>
          </a:p>
        </p:txBody>
      </p:sp>
      <p:pic>
        <p:nvPicPr>
          <p:cNvPr id="67" name="object 67"/>
          <p:cNvPicPr/>
          <p:nvPr/>
        </p:nvPicPr>
        <p:blipFill>
          <a:blip r:embed="rId14" cstate="print"/>
          <a:stretch>
            <a:fillRect/>
          </a:stretch>
        </p:blipFill>
        <p:spPr>
          <a:xfrm>
            <a:off x="8382000" y="2656552"/>
            <a:ext cx="153352" cy="153322"/>
          </a:xfrm>
          <a:prstGeom prst="rect">
            <a:avLst/>
          </a:prstGeom>
        </p:spPr>
      </p:pic>
      <p:sp>
        <p:nvSpPr>
          <p:cNvPr id="68" name="object 68"/>
          <p:cNvSpPr txBox="1"/>
          <p:nvPr/>
        </p:nvSpPr>
        <p:spPr>
          <a:xfrm>
            <a:off x="8674100" y="2455036"/>
            <a:ext cx="3173095" cy="669290"/>
          </a:xfrm>
          <a:prstGeom prst="rect">
            <a:avLst/>
          </a:prstGeom>
        </p:spPr>
        <p:txBody>
          <a:bodyPr vert="horz" wrap="square" lIns="0" tIns="94615" rIns="0" bIns="0" rtlCol="0">
            <a:spAutoFit/>
          </a:bodyPr>
          <a:lstStyle/>
          <a:p>
            <a:pPr marL="12700">
              <a:lnSpc>
                <a:spcPct val="100000"/>
              </a:lnSpc>
              <a:spcBef>
                <a:spcPts val="745"/>
              </a:spcBef>
            </a:pPr>
            <a:r>
              <a:rPr sz="1300" b="1" spc="-65" dirty="0">
                <a:latin typeface="Roboto"/>
                <a:cs typeface="Roboto"/>
              </a:rPr>
              <a:t>Automated</a:t>
            </a:r>
            <a:r>
              <a:rPr sz="1300" b="1" spc="-35" dirty="0">
                <a:latin typeface="Roboto"/>
                <a:cs typeface="Roboto"/>
              </a:rPr>
              <a:t> </a:t>
            </a:r>
            <a:r>
              <a:rPr sz="1300" b="1" spc="-10" dirty="0">
                <a:latin typeface="Roboto"/>
                <a:cs typeface="Roboto"/>
              </a:rPr>
              <a:t>Testing</a:t>
            </a:r>
            <a:endParaRPr sz="1300">
              <a:latin typeface="Roboto"/>
              <a:cs typeface="Roboto"/>
            </a:endParaRPr>
          </a:p>
          <a:p>
            <a:pPr marL="12700" marR="5080">
              <a:lnSpc>
                <a:spcPct val="100000"/>
              </a:lnSpc>
              <a:spcBef>
                <a:spcPts val="464"/>
              </a:spcBef>
            </a:pPr>
            <a:r>
              <a:rPr sz="1000" spc="-55" dirty="0">
                <a:solidFill>
                  <a:srgbClr val="4A5462"/>
                </a:solidFill>
                <a:latin typeface="Roboto"/>
                <a:cs typeface="Roboto"/>
              </a:rPr>
              <a:t>Introduce</a:t>
            </a:r>
            <a:r>
              <a:rPr sz="1000" dirty="0">
                <a:solidFill>
                  <a:srgbClr val="4A5462"/>
                </a:solidFill>
                <a:latin typeface="Roboto"/>
                <a:cs typeface="Roboto"/>
              </a:rPr>
              <a:t> </a:t>
            </a:r>
            <a:r>
              <a:rPr sz="1000" spc="-45" dirty="0">
                <a:solidFill>
                  <a:srgbClr val="4A5462"/>
                </a:solidFill>
                <a:latin typeface="Roboto"/>
                <a:cs typeface="Roboto"/>
              </a:rPr>
              <a:t>unit</a:t>
            </a:r>
            <a:r>
              <a:rPr sz="1000" dirty="0">
                <a:solidFill>
                  <a:srgbClr val="4A5462"/>
                </a:solidFill>
                <a:latin typeface="Roboto"/>
                <a:cs typeface="Roboto"/>
              </a:rPr>
              <a:t> </a:t>
            </a:r>
            <a:r>
              <a:rPr sz="1000" spc="-55" dirty="0">
                <a:solidFill>
                  <a:srgbClr val="4A5462"/>
                </a:solidFill>
                <a:latin typeface="Roboto"/>
                <a:cs typeface="Roboto"/>
              </a:rPr>
              <a:t>tests</a:t>
            </a:r>
            <a:r>
              <a:rPr sz="1000" dirty="0">
                <a:solidFill>
                  <a:srgbClr val="4A5462"/>
                </a:solidFill>
                <a:latin typeface="Roboto"/>
                <a:cs typeface="Roboto"/>
              </a:rPr>
              <a:t> </a:t>
            </a:r>
            <a:r>
              <a:rPr sz="1000" spc="-50" dirty="0">
                <a:solidFill>
                  <a:srgbClr val="4A5462"/>
                </a:solidFill>
                <a:latin typeface="Roboto"/>
                <a:cs typeface="Roboto"/>
              </a:rPr>
              <a:t>(JUnit)</a:t>
            </a:r>
            <a:r>
              <a:rPr sz="1000" dirty="0">
                <a:solidFill>
                  <a:srgbClr val="4A5462"/>
                </a:solidFill>
                <a:latin typeface="Roboto"/>
                <a:cs typeface="Roboto"/>
              </a:rPr>
              <a:t> </a:t>
            </a:r>
            <a:r>
              <a:rPr sz="1000" spc="-45" dirty="0">
                <a:solidFill>
                  <a:srgbClr val="4A5462"/>
                </a:solidFill>
                <a:latin typeface="Roboto"/>
                <a:cs typeface="Roboto"/>
              </a:rPr>
              <a:t>for</a:t>
            </a:r>
            <a:r>
              <a:rPr sz="1000" spc="5" dirty="0">
                <a:solidFill>
                  <a:srgbClr val="4A5462"/>
                </a:solidFill>
                <a:latin typeface="Roboto"/>
                <a:cs typeface="Roboto"/>
              </a:rPr>
              <a:t> </a:t>
            </a:r>
            <a:r>
              <a:rPr sz="1000" spc="-55" dirty="0">
                <a:solidFill>
                  <a:srgbClr val="4A5462"/>
                </a:solidFill>
                <a:latin typeface="Roboto"/>
                <a:cs typeface="Roboto"/>
              </a:rPr>
              <a:t>business</a:t>
            </a:r>
            <a:r>
              <a:rPr sz="1000" dirty="0">
                <a:solidFill>
                  <a:srgbClr val="4A5462"/>
                </a:solidFill>
                <a:latin typeface="Roboto"/>
                <a:cs typeface="Roboto"/>
              </a:rPr>
              <a:t> </a:t>
            </a:r>
            <a:r>
              <a:rPr sz="1000" spc="-50" dirty="0">
                <a:solidFill>
                  <a:srgbClr val="4A5462"/>
                </a:solidFill>
                <a:latin typeface="Roboto"/>
                <a:cs typeface="Roboto"/>
              </a:rPr>
              <a:t>logic</a:t>
            </a:r>
            <a:r>
              <a:rPr sz="1000" dirty="0">
                <a:solidFill>
                  <a:srgbClr val="4A5462"/>
                </a:solidFill>
                <a:latin typeface="Roboto"/>
                <a:cs typeface="Roboto"/>
              </a:rPr>
              <a:t> </a:t>
            </a:r>
            <a:r>
              <a:rPr sz="1000" spc="-65" dirty="0">
                <a:solidFill>
                  <a:srgbClr val="4A5462"/>
                </a:solidFill>
                <a:latin typeface="Roboto"/>
                <a:cs typeface="Roboto"/>
              </a:rPr>
              <a:t>and</a:t>
            </a:r>
            <a:r>
              <a:rPr sz="1000" dirty="0">
                <a:solidFill>
                  <a:srgbClr val="4A5462"/>
                </a:solidFill>
                <a:latin typeface="Roboto"/>
                <a:cs typeface="Roboto"/>
              </a:rPr>
              <a:t> </a:t>
            </a:r>
            <a:r>
              <a:rPr sz="1000" spc="-60" dirty="0">
                <a:solidFill>
                  <a:srgbClr val="4A5462"/>
                </a:solidFill>
                <a:latin typeface="Roboto"/>
                <a:cs typeface="Roboto"/>
              </a:rPr>
              <a:t>data</a:t>
            </a:r>
            <a:r>
              <a:rPr sz="1000" spc="5" dirty="0">
                <a:solidFill>
                  <a:srgbClr val="4A5462"/>
                </a:solidFill>
                <a:latin typeface="Roboto"/>
                <a:cs typeface="Roboto"/>
              </a:rPr>
              <a:t> </a:t>
            </a:r>
            <a:r>
              <a:rPr sz="1000" spc="-40" dirty="0">
                <a:solidFill>
                  <a:srgbClr val="4A5462"/>
                </a:solidFill>
                <a:latin typeface="Roboto"/>
                <a:cs typeface="Roboto"/>
              </a:rPr>
              <a:t>access </a:t>
            </a:r>
            <a:r>
              <a:rPr sz="1000" spc="-55" dirty="0">
                <a:solidFill>
                  <a:srgbClr val="4A5462"/>
                </a:solidFill>
                <a:latin typeface="Roboto"/>
                <a:cs typeface="Roboto"/>
              </a:rPr>
              <a:t>layers</a:t>
            </a:r>
            <a:r>
              <a:rPr sz="1000" spc="10" dirty="0">
                <a:solidFill>
                  <a:srgbClr val="4A5462"/>
                </a:solidFill>
                <a:latin typeface="Roboto"/>
                <a:cs typeface="Roboto"/>
              </a:rPr>
              <a:t> </a:t>
            </a:r>
            <a:r>
              <a:rPr sz="1000" spc="-55" dirty="0">
                <a:solidFill>
                  <a:srgbClr val="4A5462"/>
                </a:solidFill>
                <a:latin typeface="Roboto"/>
                <a:cs typeface="Roboto"/>
              </a:rPr>
              <a:t>to</a:t>
            </a:r>
            <a:r>
              <a:rPr sz="1000" spc="15" dirty="0">
                <a:solidFill>
                  <a:srgbClr val="4A5462"/>
                </a:solidFill>
                <a:latin typeface="Roboto"/>
                <a:cs typeface="Roboto"/>
              </a:rPr>
              <a:t> </a:t>
            </a:r>
            <a:r>
              <a:rPr sz="1000" spc="-65" dirty="0">
                <a:solidFill>
                  <a:srgbClr val="4A5462"/>
                </a:solidFill>
                <a:latin typeface="Roboto"/>
                <a:cs typeface="Roboto"/>
              </a:rPr>
              <a:t>improve</a:t>
            </a:r>
            <a:r>
              <a:rPr sz="1000" spc="15" dirty="0">
                <a:solidFill>
                  <a:srgbClr val="4A5462"/>
                </a:solidFill>
                <a:latin typeface="Roboto"/>
                <a:cs typeface="Roboto"/>
              </a:rPr>
              <a:t> </a:t>
            </a:r>
            <a:r>
              <a:rPr sz="1000" spc="-65" dirty="0">
                <a:solidFill>
                  <a:srgbClr val="4A5462"/>
                </a:solidFill>
                <a:latin typeface="Roboto"/>
                <a:cs typeface="Roboto"/>
              </a:rPr>
              <a:t>code</a:t>
            </a:r>
            <a:r>
              <a:rPr sz="1000" spc="15" dirty="0">
                <a:solidFill>
                  <a:srgbClr val="4A5462"/>
                </a:solidFill>
                <a:latin typeface="Roboto"/>
                <a:cs typeface="Roboto"/>
              </a:rPr>
              <a:t> </a:t>
            </a:r>
            <a:r>
              <a:rPr sz="1000" spc="-10" dirty="0">
                <a:solidFill>
                  <a:srgbClr val="4A5462"/>
                </a:solidFill>
                <a:latin typeface="Roboto"/>
                <a:cs typeface="Roboto"/>
              </a:rPr>
              <a:t>reliability.</a:t>
            </a:r>
            <a:endParaRPr sz="1000">
              <a:latin typeface="Roboto"/>
              <a:cs typeface="Roboto"/>
            </a:endParaRPr>
          </a:p>
        </p:txBody>
      </p:sp>
      <p:sp>
        <p:nvSpPr>
          <p:cNvPr id="69" name="object 69"/>
          <p:cNvSpPr/>
          <p:nvPr/>
        </p:nvSpPr>
        <p:spPr>
          <a:xfrm>
            <a:off x="11715747" y="2381250"/>
            <a:ext cx="304800" cy="180975"/>
          </a:xfrm>
          <a:custGeom>
            <a:avLst/>
            <a:gdLst/>
            <a:ahLst/>
            <a:cxnLst/>
            <a:rect l="l" t="t" r="r" b="b"/>
            <a:pathLst>
              <a:path w="304800" h="180975">
                <a:moveTo>
                  <a:pt x="220255" y="180974"/>
                </a:moveTo>
                <a:lnTo>
                  <a:pt x="84547" y="180974"/>
                </a:lnTo>
                <a:lnTo>
                  <a:pt x="78662" y="180395"/>
                </a:lnTo>
                <a:lnTo>
                  <a:pt x="35273" y="162423"/>
                </a:lnTo>
                <a:lnTo>
                  <a:pt x="9161" y="130604"/>
                </a:lnTo>
                <a:lnTo>
                  <a:pt x="0" y="96428"/>
                </a:lnTo>
                <a:lnTo>
                  <a:pt x="1" y="90487"/>
                </a:lnTo>
                <a:lnTo>
                  <a:pt x="0" y="84545"/>
                </a:lnTo>
                <a:lnTo>
                  <a:pt x="11948" y="45154"/>
                </a:lnTo>
                <a:lnTo>
                  <a:pt x="45154" y="11948"/>
                </a:lnTo>
                <a:lnTo>
                  <a:pt x="84547" y="0"/>
                </a:lnTo>
                <a:lnTo>
                  <a:pt x="220255" y="0"/>
                </a:lnTo>
                <a:lnTo>
                  <a:pt x="259643" y="11948"/>
                </a:lnTo>
                <a:lnTo>
                  <a:pt x="292849" y="45154"/>
                </a:lnTo>
                <a:lnTo>
                  <a:pt x="304801" y="84545"/>
                </a:lnTo>
                <a:lnTo>
                  <a:pt x="304801" y="96428"/>
                </a:lnTo>
                <a:lnTo>
                  <a:pt x="292849" y="135819"/>
                </a:lnTo>
                <a:lnTo>
                  <a:pt x="259643" y="169025"/>
                </a:lnTo>
                <a:lnTo>
                  <a:pt x="226139" y="180395"/>
                </a:lnTo>
                <a:lnTo>
                  <a:pt x="220255" y="180974"/>
                </a:lnTo>
                <a:close/>
              </a:path>
            </a:pathLst>
          </a:custGeom>
          <a:solidFill>
            <a:srgbClr val="F59D0A"/>
          </a:solidFill>
        </p:spPr>
        <p:txBody>
          <a:bodyPr wrap="square" lIns="0" tIns="0" rIns="0" bIns="0" rtlCol="0"/>
          <a:lstStyle/>
          <a:p>
            <a:endParaRPr/>
          </a:p>
        </p:txBody>
      </p:sp>
      <p:sp>
        <p:nvSpPr>
          <p:cNvPr id="70" name="object 70"/>
          <p:cNvSpPr txBox="1"/>
          <p:nvPr/>
        </p:nvSpPr>
        <p:spPr>
          <a:xfrm>
            <a:off x="11762133" y="2386409"/>
            <a:ext cx="213995" cy="153035"/>
          </a:xfrm>
          <a:prstGeom prst="rect">
            <a:avLst/>
          </a:prstGeom>
        </p:spPr>
        <p:txBody>
          <a:bodyPr vert="horz" wrap="square" lIns="0" tIns="17145" rIns="0" bIns="0" rtlCol="0">
            <a:spAutoFit/>
          </a:bodyPr>
          <a:lstStyle/>
          <a:p>
            <a:pPr marL="12700">
              <a:lnSpc>
                <a:spcPct val="100000"/>
              </a:lnSpc>
              <a:spcBef>
                <a:spcPts val="135"/>
              </a:spcBef>
            </a:pPr>
            <a:r>
              <a:rPr sz="800" b="1" spc="-25" dirty="0">
                <a:solidFill>
                  <a:srgbClr val="FFFFFF"/>
                </a:solidFill>
                <a:latin typeface="Roboto"/>
                <a:cs typeface="Roboto"/>
              </a:rPr>
              <a:t>Med</a:t>
            </a:r>
            <a:endParaRPr sz="800">
              <a:latin typeface="Roboto"/>
              <a:cs typeface="Roboto"/>
            </a:endParaRPr>
          </a:p>
        </p:txBody>
      </p:sp>
      <p:sp>
        <p:nvSpPr>
          <p:cNvPr id="71" name="object 71"/>
          <p:cNvSpPr/>
          <p:nvPr/>
        </p:nvSpPr>
        <p:spPr>
          <a:xfrm>
            <a:off x="8153399" y="3353077"/>
            <a:ext cx="70485" cy="800100"/>
          </a:xfrm>
          <a:custGeom>
            <a:avLst/>
            <a:gdLst/>
            <a:ahLst/>
            <a:cxnLst/>
            <a:rect l="l" t="t" r="r" b="b"/>
            <a:pathLst>
              <a:path w="70484" h="800100">
                <a:moveTo>
                  <a:pt x="70450" y="799544"/>
                </a:moveTo>
                <a:lnTo>
                  <a:pt x="33857" y="786991"/>
                </a:lnTo>
                <a:lnTo>
                  <a:pt x="5800" y="752782"/>
                </a:lnTo>
                <a:lnTo>
                  <a:pt x="0" y="723622"/>
                </a:lnTo>
                <a:lnTo>
                  <a:pt x="0" y="75922"/>
                </a:lnTo>
                <a:lnTo>
                  <a:pt x="12830" y="33579"/>
                </a:lnTo>
                <a:lnTo>
                  <a:pt x="47039" y="5522"/>
                </a:lnTo>
                <a:lnTo>
                  <a:pt x="70449" y="0"/>
                </a:lnTo>
                <a:lnTo>
                  <a:pt x="66287" y="1655"/>
                </a:lnTo>
                <a:lnTo>
                  <a:pt x="56951" y="9389"/>
                </a:lnTo>
                <a:lnTo>
                  <a:pt x="40999" y="46761"/>
                </a:lnTo>
                <a:lnTo>
                  <a:pt x="38100" y="75922"/>
                </a:lnTo>
                <a:lnTo>
                  <a:pt x="38100" y="723622"/>
                </a:lnTo>
                <a:lnTo>
                  <a:pt x="44515" y="765964"/>
                </a:lnTo>
                <a:lnTo>
                  <a:pt x="66287" y="797888"/>
                </a:lnTo>
                <a:lnTo>
                  <a:pt x="70450" y="799544"/>
                </a:lnTo>
                <a:close/>
              </a:path>
            </a:pathLst>
          </a:custGeom>
          <a:solidFill>
            <a:srgbClr val="E4E7EB"/>
          </a:solidFill>
        </p:spPr>
        <p:txBody>
          <a:bodyPr wrap="square" lIns="0" tIns="0" rIns="0" bIns="0" rtlCol="0"/>
          <a:lstStyle/>
          <a:p>
            <a:endParaRPr/>
          </a:p>
        </p:txBody>
      </p:sp>
      <p:pic>
        <p:nvPicPr>
          <p:cNvPr id="72" name="object 72"/>
          <p:cNvPicPr/>
          <p:nvPr/>
        </p:nvPicPr>
        <p:blipFill>
          <a:blip r:embed="rId15" cstate="print"/>
          <a:stretch>
            <a:fillRect/>
          </a:stretch>
        </p:blipFill>
        <p:spPr>
          <a:xfrm>
            <a:off x="8382000" y="3571875"/>
            <a:ext cx="133349" cy="152399"/>
          </a:xfrm>
          <a:prstGeom prst="rect">
            <a:avLst/>
          </a:prstGeom>
        </p:spPr>
      </p:pic>
      <p:sp>
        <p:nvSpPr>
          <p:cNvPr id="73" name="object 73"/>
          <p:cNvSpPr txBox="1"/>
          <p:nvPr/>
        </p:nvSpPr>
        <p:spPr>
          <a:xfrm>
            <a:off x="8655050" y="3369436"/>
            <a:ext cx="3148965" cy="669290"/>
          </a:xfrm>
          <a:prstGeom prst="rect">
            <a:avLst/>
          </a:prstGeom>
        </p:spPr>
        <p:txBody>
          <a:bodyPr vert="horz" wrap="square" lIns="0" tIns="94615" rIns="0" bIns="0" rtlCol="0">
            <a:spAutoFit/>
          </a:bodyPr>
          <a:lstStyle/>
          <a:p>
            <a:pPr marL="12700">
              <a:lnSpc>
                <a:spcPct val="100000"/>
              </a:lnSpc>
              <a:spcBef>
                <a:spcPts val="745"/>
              </a:spcBef>
            </a:pPr>
            <a:r>
              <a:rPr sz="1300" b="1" spc="-55" dirty="0">
                <a:latin typeface="Roboto"/>
                <a:cs typeface="Roboto"/>
              </a:rPr>
              <a:t>Database</a:t>
            </a:r>
            <a:r>
              <a:rPr sz="1300" b="1" spc="-25" dirty="0">
                <a:latin typeface="Roboto"/>
                <a:cs typeface="Roboto"/>
              </a:rPr>
              <a:t> </a:t>
            </a:r>
            <a:r>
              <a:rPr sz="1300" b="1" spc="-10" dirty="0">
                <a:latin typeface="Roboto"/>
                <a:cs typeface="Roboto"/>
              </a:rPr>
              <a:t>Refinement</a:t>
            </a:r>
            <a:endParaRPr sz="1300">
              <a:latin typeface="Roboto"/>
              <a:cs typeface="Roboto"/>
            </a:endParaRPr>
          </a:p>
          <a:p>
            <a:pPr marL="12700" marR="5080">
              <a:lnSpc>
                <a:spcPct val="100000"/>
              </a:lnSpc>
              <a:spcBef>
                <a:spcPts val="464"/>
              </a:spcBef>
            </a:pPr>
            <a:r>
              <a:rPr sz="1000" spc="-55" dirty="0">
                <a:solidFill>
                  <a:srgbClr val="4A5462"/>
                </a:solidFill>
                <a:latin typeface="Roboto"/>
                <a:cs typeface="Roboto"/>
              </a:rPr>
              <a:t>Restructure</a:t>
            </a:r>
            <a:r>
              <a:rPr sz="1000" spc="5" dirty="0">
                <a:solidFill>
                  <a:srgbClr val="4A5462"/>
                </a:solidFill>
                <a:latin typeface="Roboto"/>
                <a:cs typeface="Roboto"/>
              </a:rPr>
              <a:t> </a:t>
            </a:r>
            <a:r>
              <a:rPr sz="1000" spc="-50" dirty="0">
                <a:solidFill>
                  <a:srgbClr val="4A5462"/>
                </a:solidFill>
                <a:latin typeface="Roboto"/>
                <a:cs typeface="Roboto"/>
              </a:rPr>
              <a:t>orders</a:t>
            </a:r>
            <a:r>
              <a:rPr sz="1000" spc="10" dirty="0">
                <a:solidFill>
                  <a:srgbClr val="4A5462"/>
                </a:solidFill>
                <a:latin typeface="Roboto"/>
                <a:cs typeface="Roboto"/>
              </a:rPr>
              <a:t> </a:t>
            </a:r>
            <a:r>
              <a:rPr sz="1000" spc="-45" dirty="0">
                <a:solidFill>
                  <a:srgbClr val="4A5462"/>
                </a:solidFill>
                <a:latin typeface="Roboto"/>
                <a:cs typeface="Roboto"/>
              </a:rPr>
              <a:t>table</a:t>
            </a:r>
            <a:r>
              <a:rPr sz="1000" spc="10" dirty="0">
                <a:solidFill>
                  <a:srgbClr val="4A5462"/>
                </a:solidFill>
                <a:latin typeface="Roboto"/>
                <a:cs typeface="Roboto"/>
              </a:rPr>
              <a:t> </a:t>
            </a:r>
            <a:r>
              <a:rPr sz="1000" spc="-55" dirty="0">
                <a:solidFill>
                  <a:srgbClr val="4A5462"/>
                </a:solidFill>
                <a:latin typeface="Roboto"/>
                <a:cs typeface="Roboto"/>
              </a:rPr>
              <a:t>into</a:t>
            </a:r>
            <a:r>
              <a:rPr sz="1000" spc="10" dirty="0">
                <a:solidFill>
                  <a:srgbClr val="4A5462"/>
                </a:solidFill>
                <a:latin typeface="Roboto"/>
                <a:cs typeface="Roboto"/>
              </a:rPr>
              <a:t> </a:t>
            </a:r>
            <a:r>
              <a:rPr sz="1000" spc="-55" dirty="0">
                <a:solidFill>
                  <a:srgbClr val="4A5462"/>
                </a:solidFill>
                <a:latin typeface="Roboto"/>
                <a:cs typeface="Roboto"/>
              </a:rPr>
              <a:t>main_orders</a:t>
            </a:r>
            <a:r>
              <a:rPr sz="1000" spc="10" dirty="0">
                <a:solidFill>
                  <a:srgbClr val="4A5462"/>
                </a:solidFill>
                <a:latin typeface="Roboto"/>
                <a:cs typeface="Roboto"/>
              </a:rPr>
              <a:t> </a:t>
            </a:r>
            <a:r>
              <a:rPr sz="1000" spc="-65" dirty="0">
                <a:solidFill>
                  <a:srgbClr val="4A5462"/>
                </a:solidFill>
                <a:latin typeface="Roboto"/>
                <a:cs typeface="Roboto"/>
              </a:rPr>
              <a:t>and</a:t>
            </a:r>
            <a:r>
              <a:rPr sz="1000" spc="10" dirty="0">
                <a:solidFill>
                  <a:srgbClr val="4A5462"/>
                </a:solidFill>
                <a:latin typeface="Roboto"/>
                <a:cs typeface="Roboto"/>
              </a:rPr>
              <a:t> </a:t>
            </a:r>
            <a:r>
              <a:rPr sz="1000" spc="-55" dirty="0">
                <a:solidFill>
                  <a:srgbClr val="4A5462"/>
                </a:solidFill>
                <a:latin typeface="Roboto"/>
                <a:cs typeface="Roboto"/>
              </a:rPr>
              <a:t>order_items</a:t>
            </a:r>
            <a:r>
              <a:rPr sz="1000" spc="10" dirty="0">
                <a:solidFill>
                  <a:srgbClr val="4A5462"/>
                </a:solidFill>
                <a:latin typeface="Roboto"/>
                <a:cs typeface="Roboto"/>
              </a:rPr>
              <a:t> </a:t>
            </a:r>
            <a:r>
              <a:rPr sz="1000" spc="-30" dirty="0">
                <a:solidFill>
                  <a:srgbClr val="4A5462"/>
                </a:solidFill>
                <a:latin typeface="Roboto"/>
                <a:cs typeface="Roboto"/>
              </a:rPr>
              <a:t>for </a:t>
            </a:r>
            <a:r>
              <a:rPr sz="1000" spc="-45" dirty="0">
                <a:solidFill>
                  <a:srgbClr val="4A5462"/>
                </a:solidFill>
                <a:latin typeface="Roboto"/>
                <a:cs typeface="Roboto"/>
              </a:rPr>
              <a:t>better</a:t>
            </a:r>
            <a:r>
              <a:rPr sz="1000" spc="5" dirty="0">
                <a:solidFill>
                  <a:srgbClr val="4A5462"/>
                </a:solidFill>
                <a:latin typeface="Roboto"/>
                <a:cs typeface="Roboto"/>
              </a:rPr>
              <a:t> </a:t>
            </a:r>
            <a:r>
              <a:rPr sz="1000" spc="-50" dirty="0">
                <a:solidFill>
                  <a:srgbClr val="4A5462"/>
                </a:solidFill>
                <a:latin typeface="Roboto"/>
                <a:cs typeface="Roboto"/>
              </a:rPr>
              <a:t>representation.</a:t>
            </a:r>
            <a:r>
              <a:rPr sz="1000" spc="10" dirty="0">
                <a:solidFill>
                  <a:srgbClr val="4A5462"/>
                </a:solidFill>
                <a:latin typeface="Roboto"/>
                <a:cs typeface="Roboto"/>
              </a:rPr>
              <a:t> </a:t>
            </a:r>
            <a:r>
              <a:rPr sz="1000" spc="-60" dirty="0">
                <a:solidFill>
                  <a:srgbClr val="4A5462"/>
                </a:solidFill>
                <a:latin typeface="Roboto"/>
                <a:cs typeface="Roboto"/>
              </a:rPr>
              <a:t>Implement</a:t>
            </a:r>
            <a:r>
              <a:rPr sz="1000" spc="10" dirty="0">
                <a:solidFill>
                  <a:srgbClr val="4A5462"/>
                </a:solidFill>
                <a:latin typeface="Roboto"/>
                <a:cs typeface="Roboto"/>
              </a:rPr>
              <a:t> </a:t>
            </a:r>
            <a:r>
              <a:rPr sz="1000" spc="-50" dirty="0">
                <a:solidFill>
                  <a:srgbClr val="4A5462"/>
                </a:solidFill>
                <a:latin typeface="Roboto"/>
                <a:cs typeface="Roboto"/>
              </a:rPr>
              <a:t>proper</a:t>
            </a:r>
            <a:r>
              <a:rPr sz="1000" spc="5" dirty="0">
                <a:solidFill>
                  <a:srgbClr val="4A5462"/>
                </a:solidFill>
                <a:latin typeface="Roboto"/>
                <a:cs typeface="Roboto"/>
              </a:rPr>
              <a:t> </a:t>
            </a:r>
            <a:r>
              <a:rPr sz="1000" spc="-55" dirty="0">
                <a:solidFill>
                  <a:srgbClr val="4A5462"/>
                </a:solidFill>
                <a:latin typeface="Roboto"/>
                <a:cs typeface="Roboto"/>
              </a:rPr>
              <a:t>user_id</a:t>
            </a:r>
            <a:r>
              <a:rPr sz="1000" spc="10" dirty="0">
                <a:solidFill>
                  <a:srgbClr val="4A5462"/>
                </a:solidFill>
                <a:latin typeface="Roboto"/>
                <a:cs typeface="Roboto"/>
              </a:rPr>
              <a:t> </a:t>
            </a:r>
            <a:r>
              <a:rPr sz="1000" spc="-50" dirty="0">
                <a:solidFill>
                  <a:srgbClr val="4A5462"/>
                </a:solidFill>
                <a:latin typeface="Roboto"/>
                <a:cs typeface="Roboto"/>
              </a:rPr>
              <a:t>foreign</a:t>
            </a:r>
            <a:r>
              <a:rPr sz="1000" spc="10" dirty="0">
                <a:solidFill>
                  <a:srgbClr val="4A5462"/>
                </a:solidFill>
                <a:latin typeface="Roboto"/>
                <a:cs typeface="Roboto"/>
              </a:rPr>
              <a:t> </a:t>
            </a:r>
            <a:r>
              <a:rPr sz="1000" spc="-20" dirty="0">
                <a:solidFill>
                  <a:srgbClr val="4A5462"/>
                </a:solidFill>
                <a:latin typeface="Roboto"/>
                <a:cs typeface="Roboto"/>
              </a:rPr>
              <a:t>key.</a:t>
            </a:r>
            <a:endParaRPr sz="1000">
              <a:latin typeface="Roboto"/>
              <a:cs typeface="Roboto"/>
            </a:endParaRPr>
          </a:p>
        </p:txBody>
      </p:sp>
      <p:sp>
        <p:nvSpPr>
          <p:cNvPr id="74" name="object 74"/>
          <p:cNvSpPr/>
          <p:nvPr/>
        </p:nvSpPr>
        <p:spPr>
          <a:xfrm>
            <a:off x="8153399" y="4267477"/>
            <a:ext cx="70485" cy="800100"/>
          </a:xfrm>
          <a:custGeom>
            <a:avLst/>
            <a:gdLst/>
            <a:ahLst/>
            <a:cxnLst/>
            <a:rect l="l" t="t" r="r" b="b"/>
            <a:pathLst>
              <a:path w="70484" h="800100">
                <a:moveTo>
                  <a:pt x="70450" y="799544"/>
                </a:moveTo>
                <a:lnTo>
                  <a:pt x="33857" y="786991"/>
                </a:lnTo>
                <a:lnTo>
                  <a:pt x="5800" y="752782"/>
                </a:lnTo>
                <a:lnTo>
                  <a:pt x="0" y="723622"/>
                </a:lnTo>
                <a:lnTo>
                  <a:pt x="0" y="75922"/>
                </a:lnTo>
                <a:lnTo>
                  <a:pt x="12830" y="33579"/>
                </a:lnTo>
                <a:lnTo>
                  <a:pt x="47039" y="5522"/>
                </a:lnTo>
                <a:lnTo>
                  <a:pt x="70449" y="0"/>
                </a:lnTo>
                <a:lnTo>
                  <a:pt x="66287" y="1655"/>
                </a:lnTo>
                <a:lnTo>
                  <a:pt x="56951" y="9389"/>
                </a:lnTo>
                <a:lnTo>
                  <a:pt x="40999" y="46761"/>
                </a:lnTo>
                <a:lnTo>
                  <a:pt x="38100" y="75922"/>
                </a:lnTo>
                <a:lnTo>
                  <a:pt x="38100" y="723622"/>
                </a:lnTo>
                <a:lnTo>
                  <a:pt x="44515" y="765963"/>
                </a:lnTo>
                <a:lnTo>
                  <a:pt x="66287" y="797888"/>
                </a:lnTo>
                <a:lnTo>
                  <a:pt x="70450" y="799544"/>
                </a:lnTo>
                <a:close/>
              </a:path>
            </a:pathLst>
          </a:custGeom>
          <a:solidFill>
            <a:srgbClr val="E4E7EB"/>
          </a:solidFill>
        </p:spPr>
        <p:txBody>
          <a:bodyPr wrap="square" lIns="0" tIns="0" rIns="0" bIns="0" rtlCol="0"/>
          <a:lstStyle/>
          <a:p>
            <a:endParaRPr/>
          </a:p>
        </p:txBody>
      </p:sp>
      <p:pic>
        <p:nvPicPr>
          <p:cNvPr id="75" name="object 75"/>
          <p:cNvPicPr/>
          <p:nvPr/>
        </p:nvPicPr>
        <p:blipFill>
          <a:blip r:embed="rId16" cstate="print"/>
          <a:stretch>
            <a:fillRect/>
          </a:stretch>
        </p:blipFill>
        <p:spPr>
          <a:xfrm>
            <a:off x="8382000" y="4495800"/>
            <a:ext cx="171449" cy="133349"/>
          </a:xfrm>
          <a:prstGeom prst="rect">
            <a:avLst/>
          </a:prstGeom>
        </p:spPr>
      </p:pic>
      <p:sp>
        <p:nvSpPr>
          <p:cNvPr id="76" name="object 76"/>
          <p:cNvSpPr txBox="1"/>
          <p:nvPr/>
        </p:nvSpPr>
        <p:spPr>
          <a:xfrm>
            <a:off x="8693150" y="4361179"/>
            <a:ext cx="1449070" cy="229235"/>
          </a:xfrm>
          <a:prstGeom prst="rect">
            <a:avLst/>
          </a:prstGeom>
        </p:spPr>
        <p:txBody>
          <a:bodyPr vert="horz" wrap="square" lIns="0" tIns="17145" rIns="0" bIns="0" rtlCol="0">
            <a:spAutoFit/>
          </a:bodyPr>
          <a:lstStyle/>
          <a:p>
            <a:pPr marL="12700">
              <a:lnSpc>
                <a:spcPct val="100000"/>
              </a:lnSpc>
              <a:spcBef>
                <a:spcPts val="135"/>
              </a:spcBef>
            </a:pPr>
            <a:r>
              <a:rPr sz="1300" b="1" spc="-55" dirty="0">
                <a:latin typeface="Roboto"/>
                <a:cs typeface="Roboto"/>
              </a:rPr>
              <a:t>Real</a:t>
            </a:r>
            <a:r>
              <a:rPr sz="1300" b="1" spc="10" dirty="0">
                <a:latin typeface="Roboto"/>
                <a:cs typeface="Roboto"/>
              </a:rPr>
              <a:t> </a:t>
            </a:r>
            <a:r>
              <a:rPr sz="1300" b="1" spc="-65" dirty="0">
                <a:latin typeface="Roboto"/>
                <a:cs typeface="Roboto"/>
              </a:rPr>
              <a:t>Product</a:t>
            </a:r>
            <a:r>
              <a:rPr sz="1300" b="1" spc="15" dirty="0">
                <a:latin typeface="Roboto"/>
                <a:cs typeface="Roboto"/>
              </a:rPr>
              <a:t> </a:t>
            </a:r>
            <a:r>
              <a:rPr sz="1300" b="1" spc="-50" dirty="0">
                <a:latin typeface="Roboto"/>
                <a:cs typeface="Roboto"/>
              </a:rPr>
              <a:t>Images</a:t>
            </a:r>
            <a:endParaRPr sz="1300">
              <a:latin typeface="Roboto"/>
              <a:cs typeface="Roboto"/>
            </a:endParaRPr>
          </a:p>
        </p:txBody>
      </p:sp>
      <p:sp>
        <p:nvSpPr>
          <p:cNvPr id="77" name="object 77"/>
          <p:cNvSpPr txBox="1"/>
          <p:nvPr/>
        </p:nvSpPr>
        <p:spPr>
          <a:xfrm>
            <a:off x="8693150" y="4622641"/>
            <a:ext cx="2741295" cy="330835"/>
          </a:xfrm>
          <a:prstGeom prst="rect">
            <a:avLst/>
          </a:prstGeom>
        </p:spPr>
        <p:txBody>
          <a:bodyPr vert="horz" wrap="square" lIns="0" tIns="12700" rIns="0" bIns="0" rtlCol="0">
            <a:spAutoFit/>
          </a:bodyPr>
          <a:lstStyle/>
          <a:p>
            <a:pPr marL="12700" marR="5080">
              <a:lnSpc>
                <a:spcPct val="100000"/>
              </a:lnSpc>
              <a:spcBef>
                <a:spcPts val="100"/>
              </a:spcBef>
            </a:pPr>
            <a:r>
              <a:rPr sz="1000" spc="-50" dirty="0">
                <a:solidFill>
                  <a:srgbClr val="4A5462"/>
                </a:solidFill>
                <a:latin typeface="Roboto"/>
                <a:cs typeface="Roboto"/>
              </a:rPr>
              <a:t>Integrate</a:t>
            </a:r>
            <a:r>
              <a:rPr sz="1000" spc="-15" dirty="0">
                <a:solidFill>
                  <a:srgbClr val="4A5462"/>
                </a:solidFill>
                <a:latin typeface="Roboto"/>
                <a:cs typeface="Roboto"/>
              </a:rPr>
              <a:t> </a:t>
            </a:r>
            <a:r>
              <a:rPr sz="1000" spc="-55" dirty="0">
                <a:solidFill>
                  <a:srgbClr val="4A5462"/>
                </a:solidFill>
                <a:latin typeface="Roboto"/>
                <a:cs typeface="Roboto"/>
              </a:rPr>
              <a:t>a</a:t>
            </a:r>
            <a:r>
              <a:rPr sz="1000" spc="-15" dirty="0">
                <a:solidFill>
                  <a:srgbClr val="4A5462"/>
                </a:solidFill>
                <a:latin typeface="Roboto"/>
                <a:cs typeface="Roboto"/>
              </a:rPr>
              <a:t> </a:t>
            </a:r>
            <a:r>
              <a:rPr sz="1000" spc="-55" dirty="0">
                <a:solidFill>
                  <a:srgbClr val="4A5462"/>
                </a:solidFill>
                <a:latin typeface="Roboto"/>
                <a:cs typeface="Roboto"/>
              </a:rPr>
              <a:t>system</a:t>
            </a:r>
            <a:r>
              <a:rPr sz="1000" spc="-15" dirty="0">
                <a:solidFill>
                  <a:srgbClr val="4A5462"/>
                </a:solidFill>
                <a:latin typeface="Roboto"/>
                <a:cs typeface="Roboto"/>
              </a:rPr>
              <a:t> </a:t>
            </a:r>
            <a:r>
              <a:rPr sz="1000" spc="-45" dirty="0">
                <a:solidFill>
                  <a:srgbClr val="4A5462"/>
                </a:solidFill>
                <a:latin typeface="Roboto"/>
                <a:cs typeface="Roboto"/>
              </a:rPr>
              <a:t>for</a:t>
            </a:r>
            <a:r>
              <a:rPr sz="1000" spc="-15" dirty="0">
                <a:solidFill>
                  <a:srgbClr val="4A5462"/>
                </a:solidFill>
                <a:latin typeface="Roboto"/>
                <a:cs typeface="Roboto"/>
              </a:rPr>
              <a:t> </a:t>
            </a:r>
            <a:r>
              <a:rPr sz="1000" spc="-50" dirty="0">
                <a:solidFill>
                  <a:srgbClr val="4A5462"/>
                </a:solidFill>
                <a:latin typeface="Roboto"/>
                <a:cs typeface="Roboto"/>
              </a:rPr>
              <a:t>associating</a:t>
            </a:r>
            <a:r>
              <a:rPr sz="1000" spc="-15" dirty="0">
                <a:solidFill>
                  <a:srgbClr val="4A5462"/>
                </a:solidFill>
                <a:latin typeface="Roboto"/>
                <a:cs typeface="Roboto"/>
              </a:rPr>
              <a:t> </a:t>
            </a:r>
            <a:r>
              <a:rPr sz="1000" spc="-50" dirty="0">
                <a:solidFill>
                  <a:srgbClr val="4A5462"/>
                </a:solidFill>
                <a:latin typeface="Roboto"/>
                <a:cs typeface="Roboto"/>
              </a:rPr>
              <a:t>actual</a:t>
            </a:r>
            <a:r>
              <a:rPr sz="1000" spc="-15" dirty="0">
                <a:solidFill>
                  <a:srgbClr val="4A5462"/>
                </a:solidFill>
                <a:latin typeface="Roboto"/>
                <a:cs typeface="Roboto"/>
              </a:rPr>
              <a:t> </a:t>
            </a:r>
            <a:r>
              <a:rPr sz="1000" spc="-55" dirty="0">
                <a:solidFill>
                  <a:srgbClr val="4A5462"/>
                </a:solidFill>
                <a:latin typeface="Roboto"/>
                <a:cs typeface="Roboto"/>
              </a:rPr>
              <a:t>images</a:t>
            </a:r>
            <a:r>
              <a:rPr sz="1000" spc="-10" dirty="0">
                <a:solidFill>
                  <a:srgbClr val="4A5462"/>
                </a:solidFill>
                <a:latin typeface="Roboto"/>
                <a:cs typeface="Roboto"/>
              </a:rPr>
              <a:t> </a:t>
            </a:r>
            <a:r>
              <a:rPr sz="1000" spc="-50" dirty="0">
                <a:solidFill>
                  <a:srgbClr val="4A5462"/>
                </a:solidFill>
                <a:latin typeface="Roboto"/>
                <a:cs typeface="Roboto"/>
              </a:rPr>
              <a:t>with</a:t>
            </a:r>
            <a:r>
              <a:rPr sz="1000" spc="500" dirty="0">
                <a:solidFill>
                  <a:srgbClr val="4A5462"/>
                </a:solidFill>
                <a:latin typeface="Roboto"/>
                <a:cs typeface="Roboto"/>
              </a:rPr>
              <a:t> </a:t>
            </a:r>
            <a:r>
              <a:rPr sz="1000" spc="-55" dirty="0">
                <a:solidFill>
                  <a:srgbClr val="4A5462"/>
                </a:solidFill>
                <a:latin typeface="Roboto"/>
                <a:cs typeface="Roboto"/>
              </a:rPr>
              <a:t>products</a:t>
            </a:r>
            <a:r>
              <a:rPr sz="1000" spc="-15" dirty="0">
                <a:solidFill>
                  <a:srgbClr val="4A5462"/>
                </a:solidFill>
                <a:latin typeface="Roboto"/>
                <a:cs typeface="Roboto"/>
              </a:rPr>
              <a:t> </a:t>
            </a:r>
            <a:r>
              <a:rPr sz="1000" spc="-65" dirty="0">
                <a:solidFill>
                  <a:srgbClr val="4A5462"/>
                </a:solidFill>
                <a:latin typeface="Roboto"/>
                <a:cs typeface="Roboto"/>
              </a:rPr>
              <a:t>and</a:t>
            </a:r>
            <a:r>
              <a:rPr sz="1000" spc="-10" dirty="0">
                <a:solidFill>
                  <a:srgbClr val="4A5462"/>
                </a:solidFill>
                <a:latin typeface="Roboto"/>
                <a:cs typeface="Roboto"/>
              </a:rPr>
              <a:t> </a:t>
            </a:r>
            <a:r>
              <a:rPr sz="1000" spc="-50" dirty="0">
                <a:solidFill>
                  <a:srgbClr val="4A5462"/>
                </a:solidFill>
                <a:latin typeface="Roboto"/>
                <a:cs typeface="Roboto"/>
              </a:rPr>
              <a:t>storing</a:t>
            </a:r>
            <a:r>
              <a:rPr sz="1000" spc="-10" dirty="0">
                <a:solidFill>
                  <a:srgbClr val="4A5462"/>
                </a:solidFill>
                <a:latin typeface="Roboto"/>
                <a:cs typeface="Roboto"/>
              </a:rPr>
              <a:t> </a:t>
            </a:r>
            <a:r>
              <a:rPr sz="1000" spc="-60" dirty="0">
                <a:solidFill>
                  <a:srgbClr val="4A5462"/>
                </a:solidFill>
                <a:latin typeface="Roboto"/>
                <a:cs typeface="Roboto"/>
              </a:rPr>
              <a:t>them</a:t>
            </a:r>
            <a:r>
              <a:rPr sz="1000" spc="-10" dirty="0">
                <a:solidFill>
                  <a:srgbClr val="4A5462"/>
                </a:solidFill>
                <a:latin typeface="Roboto"/>
                <a:cs typeface="Roboto"/>
              </a:rPr>
              <a:t> efficiently.</a:t>
            </a:r>
            <a:endParaRPr sz="1000">
              <a:latin typeface="Roboto"/>
              <a:cs typeface="Roboto"/>
            </a:endParaRPr>
          </a:p>
        </p:txBody>
      </p:sp>
      <p:grpSp>
        <p:nvGrpSpPr>
          <p:cNvPr id="78" name="object 78"/>
          <p:cNvGrpSpPr/>
          <p:nvPr/>
        </p:nvGrpSpPr>
        <p:grpSpPr>
          <a:xfrm>
            <a:off x="342899" y="5943599"/>
            <a:ext cx="11506200" cy="304800"/>
            <a:chOff x="342899" y="5943599"/>
            <a:chExt cx="11506200" cy="304800"/>
          </a:xfrm>
        </p:grpSpPr>
        <p:sp>
          <p:nvSpPr>
            <p:cNvPr id="79" name="object 79"/>
            <p:cNvSpPr/>
            <p:nvPr/>
          </p:nvSpPr>
          <p:spPr>
            <a:xfrm>
              <a:off x="342899" y="5943599"/>
              <a:ext cx="11506200" cy="304800"/>
            </a:xfrm>
            <a:custGeom>
              <a:avLst/>
              <a:gdLst/>
              <a:ahLst/>
              <a:cxnLst/>
              <a:rect l="l" t="t" r="r" b="b"/>
              <a:pathLst>
                <a:path w="11506200" h="304800">
                  <a:moveTo>
                    <a:pt x="11435002" y="304799"/>
                  </a:moveTo>
                  <a:lnTo>
                    <a:pt x="71196" y="304799"/>
                  </a:lnTo>
                  <a:lnTo>
                    <a:pt x="66241" y="304311"/>
                  </a:lnTo>
                  <a:lnTo>
                    <a:pt x="29705" y="289177"/>
                  </a:lnTo>
                  <a:lnTo>
                    <a:pt x="3885" y="253136"/>
                  </a:lnTo>
                  <a:lnTo>
                    <a:pt x="0" y="233603"/>
                  </a:lnTo>
                  <a:lnTo>
                    <a:pt x="0" y="228599"/>
                  </a:lnTo>
                  <a:lnTo>
                    <a:pt x="0" y="71196"/>
                  </a:lnTo>
                  <a:lnTo>
                    <a:pt x="15621" y="29703"/>
                  </a:lnTo>
                  <a:lnTo>
                    <a:pt x="51662" y="3885"/>
                  </a:lnTo>
                  <a:lnTo>
                    <a:pt x="71196" y="0"/>
                  </a:lnTo>
                  <a:lnTo>
                    <a:pt x="11435002" y="0"/>
                  </a:lnTo>
                  <a:lnTo>
                    <a:pt x="11476492" y="15621"/>
                  </a:lnTo>
                  <a:lnTo>
                    <a:pt x="11502312" y="51660"/>
                  </a:lnTo>
                  <a:lnTo>
                    <a:pt x="11506197" y="71196"/>
                  </a:lnTo>
                  <a:lnTo>
                    <a:pt x="11506197" y="233603"/>
                  </a:lnTo>
                  <a:lnTo>
                    <a:pt x="11490575" y="275093"/>
                  </a:lnTo>
                  <a:lnTo>
                    <a:pt x="11454536" y="300913"/>
                  </a:lnTo>
                  <a:lnTo>
                    <a:pt x="11439956" y="304311"/>
                  </a:lnTo>
                  <a:lnTo>
                    <a:pt x="11435002" y="304799"/>
                  </a:lnTo>
                  <a:close/>
                </a:path>
              </a:pathLst>
            </a:custGeom>
            <a:solidFill>
              <a:schemeClr val="tx1">
                <a:lumMod val="95000"/>
                <a:lumOff val="5000"/>
              </a:schemeClr>
            </a:solidFill>
          </p:spPr>
          <p:txBody>
            <a:bodyPr wrap="square" lIns="0" tIns="0" rIns="0" bIns="0" rtlCol="0"/>
            <a:lstStyle/>
            <a:p>
              <a:endParaRPr dirty="0"/>
            </a:p>
          </p:txBody>
        </p:sp>
        <p:sp>
          <p:nvSpPr>
            <p:cNvPr id="80" name="object 80"/>
            <p:cNvSpPr/>
            <p:nvPr/>
          </p:nvSpPr>
          <p:spPr>
            <a:xfrm>
              <a:off x="342899" y="5943599"/>
              <a:ext cx="3838575" cy="304800"/>
            </a:xfrm>
            <a:custGeom>
              <a:avLst/>
              <a:gdLst/>
              <a:ahLst/>
              <a:cxnLst/>
              <a:rect l="l" t="t" r="r" b="b"/>
              <a:pathLst>
                <a:path w="3838575" h="304800">
                  <a:moveTo>
                    <a:pt x="3838574" y="304799"/>
                  </a:moveTo>
                  <a:lnTo>
                    <a:pt x="76199" y="304799"/>
                  </a:lnTo>
                  <a:lnTo>
                    <a:pt x="68682" y="304551"/>
                  </a:lnTo>
                  <a:lnTo>
                    <a:pt x="27809" y="287621"/>
                  </a:lnTo>
                  <a:lnTo>
                    <a:pt x="3152" y="250719"/>
                  </a:lnTo>
                  <a:lnTo>
                    <a:pt x="0" y="228599"/>
                  </a:lnTo>
                  <a:lnTo>
                    <a:pt x="0" y="76199"/>
                  </a:lnTo>
                  <a:lnTo>
                    <a:pt x="12830" y="33856"/>
                  </a:lnTo>
                  <a:lnTo>
                    <a:pt x="47039" y="5799"/>
                  </a:lnTo>
                  <a:lnTo>
                    <a:pt x="76200" y="0"/>
                  </a:lnTo>
                  <a:lnTo>
                    <a:pt x="3838574" y="0"/>
                  </a:lnTo>
                  <a:lnTo>
                    <a:pt x="3838574" y="304799"/>
                  </a:lnTo>
                  <a:close/>
                </a:path>
              </a:pathLst>
            </a:custGeom>
            <a:solidFill>
              <a:srgbClr val="60A5FA"/>
            </a:solidFill>
          </p:spPr>
          <p:txBody>
            <a:bodyPr wrap="square" lIns="0" tIns="0" rIns="0" bIns="0" rtlCol="0"/>
            <a:lstStyle/>
            <a:p>
              <a:endParaRPr/>
            </a:p>
          </p:txBody>
        </p:sp>
      </p:grpSp>
      <p:sp>
        <p:nvSpPr>
          <p:cNvPr id="81" name="object 81"/>
          <p:cNvSpPr txBox="1"/>
          <p:nvPr/>
        </p:nvSpPr>
        <p:spPr>
          <a:xfrm>
            <a:off x="1793329" y="5994241"/>
            <a:ext cx="934719" cy="178435"/>
          </a:xfrm>
          <a:prstGeom prst="rect">
            <a:avLst/>
          </a:prstGeom>
        </p:spPr>
        <p:txBody>
          <a:bodyPr vert="horz" wrap="square" lIns="0" tIns="12700" rIns="0" bIns="0" rtlCol="0">
            <a:spAutoFit/>
          </a:bodyPr>
          <a:lstStyle/>
          <a:p>
            <a:pPr marL="12700">
              <a:lnSpc>
                <a:spcPct val="100000"/>
              </a:lnSpc>
              <a:spcBef>
                <a:spcPts val="100"/>
              </a:spcBef>
            </a:pPr>
            <a:r>
              <a:rPr sz="1000" b="1" spc="-70" dirty="0">
                <a:solidFill>
                  <a:srgbClr val="FFFFFF"/>
                </a:solidFill>
                <a:latin typeface="Roboto"/>
                <a:cs typeface="Roboto"/>
              </a:rPr>
              <a:t>Phase</a:t>
            </a:r>
            <a:r>
              <a:rPr sz="1000" b="1" spc="-10" dirty="0">
                <a:solidFill>
                  <a:srgbClr val="FFFFFF"/>
                </a:solidFill>
                <a:latin typeface="Roboto"/>
                <a:cs typeface="Roboto"/>
              </a:rPr>
              <a:t> </a:t>
            </a:r>
            <a:r>
              <a:rPr sz="1000" b="1" spc="-45" dirty="0">
                <a:solidFill>
                  <a:srgbClr val="FFFFFF"/>
                </a:solidFill>
                <a:latin typeface="Roboto"/>
                <a:cs typeface="Roboto"/>
              </a:rPr>
              <a:t>1:</a:t>
            </a:r>
            <a:r>
              <a:rPr sz="1000" b="1" spc="-5" dirty="0">
                <a:solidFill>
                  <a:srgbClr val="FFFFFF"/>
                </a:solidFill>
                <a:latin typeface="Roboto"/>
                <a:cs typeface="Roboto"/>
              </a:rPr>
              <a:t> </a:t>
            </a:r>
            <a:r>
              <a:rPr sz="1000" b="1" spc="-75" dirty="0">
                <a:solidFill>
                  <a:srgbClr val="FFFFFF"/>
                </a:solidFill>
                <a:latin typeface="Roboto"/>
                <a:cs typeface="Roboto"/>
              </a:rPr>
              <a:t>Q3</a:t>
            </a:r>
            <a:r>
              <a:rPr sz="1000" b="1" spc="-5" dirty="0">
                <a:solidFill>
                  <a:srgbClr val="FFFFFF"/>
                </a:solidFill>
                <a:latin typeface="Roboto"/>
                <a:cs typeface="Roboto"/>
              </a:rPr>
              <a:t> </a:t>
            </a:r>
            <a:r>
              <a:rPr sz="1000" b="1" spc="-45" dirty="0">
                <a:solidFill>
                  <a:srgbClr val="FFFFFF"/>
                </a:solidFill>
                <a:latin typeface="Roboto"/>
                <a:cs typeface="Roboto"/>
              </a:rPr>
              <a:t>2025</a:t>
            </a:r>
            <a:endParaRPr sz="1000">
              <a:latin typeface="Roboto"/>
              <a:cs typeface="Roboto"/>
            </a:endParaRPr>
          </a:p>
        </p:txBody>
      </p:sp>
      <p:sp>
        <p:nvSpPr>
          <p:cNvPr id="82" name="object 82"/>
          <p:cNvSpPr txBox="1"/>
          <p:nvPr/>
        </p:nvSpPr>
        <p:spPr>
          <a:xfrm>
            <a:off x="4181474" y="5943599"/>
            <a:ext cx="3829050" cy="304800"/>
          </a:xfrm>
          <a:prstGeom prst="rect">
            <a:avLst/>
          </a:prstGeom>
          <a:solidFill>
            <a:srgbClr val="A68BFA"/>
          </a:solidFill>
        </p:spPr>
        <p:txBody>
          <a:bodyPr vert="horz" wrap="square" lIns="0" tIns="63500" rIns="0" bIns="0" rtlCol="0">
            <a:spAutoFit/>
          </a:bodyPr>
          <a:lstStyle/>
          <a:p>
            <a:pPr algn="ctr">
              <a:lnSpc>
                <a:spcPct val="100000"/>
              </a:lnSpc>
              <a:spcBef>
                <a:spcPts val="500"/>
              </a:spcBef>
            </a:pPr>
            <a:r>
              <a:rPr sz="1000" b="1" spc="-70" dirty="0">
                <a:solidFill>
                  <a:srgbClr val="FFFFFF"/>
                </a:solidFill>
                <a:latin typeface="Roboto"/>
                <a:cs typeface="Roboto"/>
              </a:rPr>
              <a:t>Phase</a:t>
            </a:r>
            <a:r>
              <a:rPr sz="1000" b="1" spc="-10" dirty="0">
                <a:solidFill>
                  <a:srgbClr val="FFFFFF"/>
                </a:solidFill>
                <a:latin typeface="Roboto"/>
                <a:cs typeface="Roboto"/>
              </a:rPr>
              <a:t> </a:t>
            </a:r>
            <a:r>
              <a:rPr sz="1000" b="1" spc="-45" dirty="0">
                <a:solidFill>
                  <a:srgbClr val="FFFFFF"/>
                </a:solidFill>
                <a:latin typeface="Roboto"/>
                <a:cs typeface="Roboto"/>
              </a:rPr>
              <a:t>2:</a:t>
            </a:r>
            <a:r>
              <a:rPr sz="1000" b="1" spc="-5" dirty="0">
                <a:solidFill>
                  <a:srgbClr val="FFFFFF"/>
                </a:solidFill>
                <a:latin typeface="Roboto"/>
                <a:cs typeface="Roboto"/>
              </a:rPr>
              <a:t> </a:t>
            </a:r>
            <a:r>
              <a:rPr sz="1000" b="1" spc="-75" dirty="0">
                <a:solidFill>
                  <a:srgbClr val="FFFFFF"/>
                </a:solidFill>
                <a:latin typeface="Roboto"/>
                <a:cs typeface="Roboto"/>
              </a:rPr>
              <a:t>Q4</a:t>
            </a:r>
            <a:r>
              <a:rPr sz="1000" b="1" spc="-5" dirty="0">
                <a:solidFill>
                  <a:srgbClr val="FFFFFF"/>
                </a:solidFill>
                <a:latin typeface="Roboto"/>
                <a:cs typeface="Roboto"/>
              </a:rPr>
              <a:t> </a:t>
            </a:r>
            <a:r>
              <a:rPr sz="1000" b="1" spc="-20" dirty="0">
                <a:solidFill>
                  <a:srgbClr val="FFFFFF"/>
                </a:solidFill>
                <a:latin typeface="Roboto"/>
                <a:cs typeface="Roboto"/>
              </a:rPr>
              <a:t>2025</a:t>
            </a:r>
            <a:endParaRPr sz="1000">
              <a:latin typeface="Roboto"/>
              <a:cs typeface="Roboto"/>
            </a:endParaRPr>
          </a:p>
        </p:txBody>
      </p:sp>
      <p:sp>
        <p:nvSpPr>
          <p:cNvPr id="83" name="object 83"/>
          <p:cNvSpPr txBox="1"/>
          <p:nvPr/>
        </p:nvSpPr>
        <p:spPr>
          <a:xfrm>
            <a:off x="9464078" y="5994241"/>
            <a:ext cx="934719" cy="178435"/>
          </a:xfrm>
          <a:prstGeom prst="rect">
            <a:avLst/>
          </a:prstGeom>
        </p:spPr>
        <p:txBody>
          <a:bodyPr vert="horz" wrap="square" lIns="0" tIns="12700" rIns="0" bIns="0" rtlCol="0">
            <a:spAutoFit/>
          </a:bodyPr>
          <a:lstStyle/>
          <a:p>
            <a:pPr marL="12700">
              <a:lnSpc>
                <a:spcPct val="100000"/>
              </a:lnSpc>
              <a:spcBef>
                <a:spcPts val="100"/>
              </a:spcBef>
            </a:pPr>
            <a:r>
              <a:rPr sz="1000" b="1" spc="-70" dirty="0">
                <a:solidFill>
                  <a:srgbClr val="FFFFFF"/>
                </a:solidFill>
                <a:latin typeface="Roboto"/>
                <a:cs typeface="Roboto"/>
              </a:rPr>
              <a:t>Phase</a:t>
            </a:r>
            <a:r>
              <a:rPr sz="1000" b="1" spc="-10" dirty="0">
                <a:solidFill>
                  <a:srgbClr val="FFFFFF"/>
                </a:solidFill>
                <a:latin typeface="Roboto"/>
                <a:cs typeface="Roboto"/>
              </a:rPr>
              <a:t> </a:t>
            </a:r>
            <a:r>
              <a:rPr sz="1000" b="1" spc="-45" dirty="0">
                <a:solidFill>
                  <a:srgbClr val="FFFFFF"/>
                </a:solidFill>
                <a:latin typeface="Roboto"/>
                <a:cs typeface="Roboto"/>
              </a:rPr>
              <a:t>3:</a:t>
            </a:r>
            <a:r>
              <a:rPr sz="1000" b="1" spc="-5" dirty="0">
                <a:solidFill>
                  <a:srgbClr val="FFFFFF"/>
                </a:solidFill>
                <a:latin typeface="Roboto"/>
                <a:cs typeface="Roboto"/>
              </a:rPr>
              <a:t> </a:t>
            </a:r>
            <a:r>
              <a:rPr sz="1000" b="1" spc="-75" dirty="0">
                <a:solidFill>
                  <a:srgbClr val="FFFFFF"/>
                </a:solidFill>
                <a:latin typeface="Roboto"/>
                <a:cs typeface="Roboto"/>
              </a:rPr>
              <a:t>Q1</a:t>
            </a:r>
            <a:r>
              <a:rPr sz="1000" b="1" spc="-5" dirty="0">
                <a:solidFill>
                  <a:srgbClr val="FFFFFF"/>
                </a:solidFill>
                <a:latin typeface="Roboto"/>
                <a:cs typeface="Roboto"/>
              </a:rPr>
              <a:t> </a:t>
            </a:r>
            <a:r>
              <a:rPr sz="1000" b="1" spc="-45" dirty="0">
                <a:solidFill>
                  <a:srgbClr val="FFFFFF"/>
                </a:solidFill>
                <a:latin typeface="Roboto"/>
                <a:cs typeface="Roboto"/>
              </a:rPr>
              <a:t>2026</a:t>
            </a:r>
            <a:endParaRPr sz="1000">
              <a:latin typeface="Roboto"/>
              <a:cs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B3F0-322F-D108-C8BD-1AE46BA1458C}"/>
              </a:ext>
            </a:extLst>
          </p:cNvPr>
          <p:cNvSpPr>
            <a:spLocks noGrp="1"/>
          </p:cNvSpPr>
          <p:nvPr>
            <p:ph type="title"/>
          </p:nvPr>
        </p:nvSpPr>
        <p:spPr>
          <a:xfrm>
            <a:off x="215900" y="75882"/>
            <a:ext cx="1734820" cy="307777"/>
          </a:xfrm>
        </p:spPr>
        <p:txBody>
          <a:bodyPr/>
          <a:lstStyle/>
          <a:p>
            <a:r>
              <a:rPr lang="en-US" spc="-110" dirty="0"/>
              <a:t>OnlineShop2025</a:t>
            </a:r>
            <a:endParaRPr lang="en-US" dirty="0"/>
          </a:p>
        </p:txBody>
      </p:sp>
      <p:sp>
        <p:nvSpPr>
          <p:cNvPr id="4" name="object 6">
            <a:extLst>
              <a:ext uri="{FF2B5EF4-FFF2-40B4-BE49-F238E27FC236}">
                <a16:creationId xmlns:a16="http://schemas.microsoft.com/office/drawing/2014/main" id="{049DB85C-8FF4-82FA-6A0C-7A11AAB8D3C6}"/>
              </a:ext>
            </a:extLst>
          </p:cNvPr>
          <p:cNvSpPr txBox="1"/>
          <p:nvPr/>
        </p:nvSpPr>
        <p:spPr>
          <a:xfrm>
            <a:off x="215900" y="698103"/>
            <a:ext cx="2615565" cy="407034"/>
          </a:xfrm>
          <a:prstGeom prst="rect">
            <a:avLst/>
          </a:prstGeom>
        </p:spPr>
        <p:txBody>
          <a:bodyPr vert="horz" wrap="square" lIns="0" tIns="12700" rIns="0" bIns="0" rtlCol="0">
            <a:spAutoFit/>
          </a:bodyPr>
          <a:lstStyle/>
          <a:p>
            <a:pPr marL="12700">
              <a:lnSpc>
                <a:spcPct val="100000"/>
              </a:lnSpc>
              <a:spcBef>
                <a:spcPts val="100"/>
              </a:spcBef>
            </a:pPr>
            <a:r>
              <a:rPr lang="en-US" sz="2500" b="1" spc="-145" dirty="0">
                <a:solidFill>
                  <a:srgbClr val="1C4ED8"/>
                </a:solidFill>
                <a:latin typeface="Roboto"/>
                <a:cs typeface="Roboto"/>
              </a:rPr>
              <a:t>Conclusion</a:t>
            </a:r>
            <a:endParaRPr sz="2500" dirty="0">
              <a:latin typeface="Roboto"/>
              <a:cs typeface="Roboto"/>
            </a:endParaRPr>
          </a:p>
        </p:txBody>
      </p:sp>
      <p:pic>
        <p:nvPicPr>
          <p:cNvPr id="7" name="Picture 6" descr="A logo with a black background&#10;&#10;AI-generated content may be incorrect.">
            <a:extLst>
              <a:ext uri="{FF2B5EF4-FFF2-40B4-BE49-F238E27FC236}">
                <a16:creationId xmlns:a16="http://schemas.microsoft.com/office/drawing/2014/main" id="{160EB347-1492-61B1-5EFF-943AB0E3A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5206"/>
            <a:ext cx="6019800" cy="37452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object 25">
            <a:extLst>
              <a:ext uri="{FF2B5EF4-FFF2-40B4-BE49-F238E27FC236}">
                <a16:creationId xmlns:a16="http://schemas.microsoft.com/office/drawing/2014/main" id="{44E6555D-4FC0-7461-22B5-7E17A1E53C4E}"/>
              </a:ext>
            </a:extLst>
          </p:cNvPr>
          <p:cNvSpPr txBox="1"/>
          <p:nvPr/>
        </p:nvSpPr>
        <p:spPr>
          <a:xfrm>
            <a:off x="7086600" y="3512766"/>
            <a:ext cx="3146425" cy="1290097"/>
          </a:xfrm>
          <a:prstGeom prst="rect">
            <a:avLst/>
          </a:prstGeom>
          <a:effectLst>
            <a:outerShdw blurRad="50800" dist="38100" dir="5400000" algn="t" rotWithShape="0">
              <a:prstClr val="black">
                <a:alpha val="40000"/>
              </a:prstClr>
            </a:outerShdw>
          </a:effectLst>
        </p:spPr>
        <p:txBody>
          <a:bodyPr vert="horz" wrap="square" lIns="0" tIns="91440" rIns="0" bIns="0" rtlCol="0">
            <a:spAutoFit/>
          </a:bodyPr>
          <a:lstStyle/>
          <a:p>
            <a:pPr marL="12700">
              <a:lnSpc>
                <a:spcPct val="100000"/>
              </a:lnSpc>
              <a:spcBef>
                <a:spcPts val="720"/>
              </a:spcBef>
            </a:pPr>
            <a:r>
              <a:rPr lang="en-US" b="1" spc="-60" dirty="0">
                <a:solidFill>
                  <a:srgbClr val="1D40AF"/>
                </a:solidFill>
                <a:latin typeface="Roboto"/>
                <a:cs typeface="Roboto"/>
              </a:rPr>
              <a:t>Thank you for accompanying NS SHOP. </a:t>
            </a:r>
          </a:p>
          <a:p>
            <a:pPr marL="12700">
              <a:lnSpc>
                <a:spcPct val="100000"/>
              </a:lnSpc>
              <a:spcBef>
                <a:spcPts val="720"/>
              </a:spcBef>
            </a:pPr>
            <a:r>
              <a:rPr lang="en-US" b="1" spc="-60" dirty="0">
                <a:solidFill>
                  <a:srgbClr val="1D40AF"/>
                </a:solidFill>
                <a:latin typeface="Roboto"/>
                <a:cs typeface="Roboto"/>
              </a:rPr>
              <a:t>We promise to provide a better experience in the future.</a:t>
            </a:r>
            <a:endParaRPr dirty="0">
              <a:latin typeface="Roboto"/>
              <a:cs typeface="Roboto"/>
            </a:endParaRPr>
          </a:p>
        </p:txBody>
      </p:sp>
      <p:pic>
        <p:nvPicPr>
          <p:cNvPr id="11" name="object 4">
            <a:extLst>
              <a:ext uri="{FF2B5EF4-FFF2-40B4-BE49-F238E27FC236}">
                <a16:creationId xmlns:a16="http://schemas.microsoft.com/office/drawing/2014/main" id="{29B09FE2-0D1B-C757-962D-3E16DD3534EA}"/>
              </a:ext>
            </a:extLst>
          </p:cNvPr>
          <p:cNvPicPr/>
          <p:nvPr/>
        </p:nvPicPr>
        <p:blipFill>
          <a:blip r:embed="rId3" cstate="print"/>
          <a:stretch>
            <a:fillRect/>
          </a:stretch>
        </p:blipFill>
        <p:spPr>
          <a:xfrm>
            <a:off x="228599" y="1015711"/>
            <a:ext cx="11734799" cy="1531685"/>
          </a:xfrm>
          <a:prstGeom prst="rect">
            <a:avLst/>
          </a:prstGeom>
        </p:spPr>
      </p:pic>
      <p:sp>
        <p:nvSpPr>
          <p:cNvPr id="17" name="TextBox 16">
            <a:extLst>
              <a:ext uri="{FF2B5EF4-FFF2-40B4-BE49-F238E27FC236}">
                <a16:creationId xmlns:a16="http://schemas.microsoft.com/office/drawing/2014/main" id="{2A398CF4-DB54-5C49-ADD7-4D5D153BEEF4}"/>
              </a:ext>
            </a:extLst>
          </p:cNvPr>
          <p:cNvSpPr txBox="1"/>
          <p:nvPr/>
        </p:nvSpPr>
        <p:spPr>
          <a:xfrm>
            <a:off x="228598" y="1140110"/>
            <a:ext cx="11734799" cy="1200329"/>
          </a:xfrm>
          <a:prstGeom prst="rect">
            <a:avLst/>
          </a:prstGeom>
          <a:noFill/>
        </p:spPr>
        <p:txBody>
          <a:bodyPr wrap="square">
            <a:spAutoFit/>
          </a:bodyPr>
          <a:lstStyle/>
          <a:p>
            <a:r>
              <a:rPr lang="en-US" b="1" dirty="0">
                <a:solidFill>
                  <a:schemeClr val="tx2">
                    <a:lumMod val="75000"/>
                  </a:schemeClr>
                </a:solidFill>
              </a:rPr>
              <a:t>So we have heard what I said about my app. Since this is our first time working on it, it seems quite basic, but because of that, we have learned wonderful things and continue to develop it. Thank you all and the teachers for listening to my presentation; this is the end. (If you want to learn more, you can refer to the Eclipse file as well as the Word file.)</a:t>
            </a:r>
          </a:p>
        </p:txBody>
      </p:sp>
    </p:spTree>
    <p:extLst>
      <p:ext uri="{BB962C8B-B14F-4D97-AF65-F5344CB8AC3E}">
        <p14:creationId xmlns:p14="http://schemas.microsoft.com/office/powerpoint/2010/main" val="2100627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grpSp>
        <p:nvGrpSpPr>
          <p:cNvPr id="3" name="object 3"/>
          <p:cNvGrpSpPr/>
          <p:nvPr/>
        </p:nvGrpSpPr>
        <p:grpSpPr>
          <a:xfrm>
            <a:off x="304799" y="0"/>
            <a:ext cx="11887200" cy="1752600"/>
            <a:chOff x="304799" y="0"/>
            <a:chExt cx="11887200" cy="1752600"/>
          </a:xfrm>
        </p:grpSpPr>
        <p:sp>
          <p:nvSpPr>
            <p:cNvPr id="4" name="object 4"/>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sp>
          <p:nvSpPr>
            <p:cNvPr id="5" name="object 5"/>
            <p:cNvSpPr/>
            <p:nvPr/>
          </p:nvSpPr>
          <p:spPr>
            <a:xfrm>
              <a:off x="304799" y="1447799"/>
              <a:ext cx="38100" cy="304800"/>
            </a:xfrm>
            <a:custGeom>
              <a:avLst/>
              <a:gdLst/>
              <a:ahLst/>
              <a:cxnLst/>
              <a:rect l="l" t="t" r="r" b="b"/>
              <a:pathLst>
                <a:path w="38100" h="304800">
                  <a:moveTo>
                    <a:pt x="38099" y="304799"/>
                  </a:moveTo>
                  <a:lnTo>
                    <a:pt x="0" y="304799"/>
                  </a:lnTo>
                  <a:lnTo>
                    <a:pt x="0" y="0"/>
                  </a:lnTo>
                  <a:lnTo>
                    <a:pt x="38099" y="0"/>
                  </a:lnTo>
                  <a:lnTo>
                    <a:pt x="38099" y="304799"/>
                  </a:lnTo>
                  <a:close/>
                </a:path>
              </a:pathLst>
            </a:custGeom>
            <a:solidFill>
              <a:srgbClr val="2562EB"/>
            </a:solidFill>
          </p:spPr>
          <p:txBody>
            <a:bodyPr wrap="square" lIns="0" tIns="0" rIns="0" bIns="0" rtlCol="0"/>
            <a:lstStyle/>
            <a:p>
              <a:endParaRPr/>
            </a:p>
          </p:txBody>
        </p:sp>
      </p:grpSp>
      <p:sp>
        <p:nvSpPr>
          <p:cNvPr id="6" name="object 6"/>
          <p:cNvSpPr/>
          <p:nvPr/>
        </p:nvSpPr>
        <p:spPr>
          <a:xfrm>
            <a:off x="0" y="7353371"/>
            <a:ext cx="1428750" cy="952500"/>
          </a:xfrm>
          <a:custGeom>
            <a:avLst/>
            <a:gdLst/>
            <a:ahLst/>
            <a:cxnLst/>
            <a:rect l="l" t="t" r="r" b="b"/>
            <a:pathLst>
              <a:path w="1428750" h="952500">
                <a:moveTo>
                  <a:pt x="1428749" y="952428"/>
                </a:moveTo>
                <a:lnTo>
                  <a:pt x="0" y="952428"/>
                </a:lnTo>
                <a:lnTo>
                  <a:pt x="0" y="127557"/>
                </a:lnTo>
                <a:lnTo>
                  <a:pt x="37587" y="106950"/>
                </a:lnTo>
                <a:lnTo>
                  <a:pt x="79601" y="86444"/>
                </a:lnTo>
                <a:lnTo>
                  <a:pt x="122571" y="68024"/>
                </a:lnTo>
                <a:lnTo>
                  <a:pt x="166392" y="51736"/>
                </a:lnTo>
                <a:lnTo>
                  <a:pt x="210960" y="37617"/>
                </a:lnTo>
                <a:lnTo>
                  <a:pt x="256167" y="25701"/>
                </a:lnTo>
                <a:lnTo>
                  <a:pt x="301905" y="16019"/>
                </a:lnTo>
                <a:lnTo>
                  <a:pt x="348062" y="8593"/>
                </a:lnTo>
                <a:lnTo>
                  <a:pt x="394529" y="3440"/>
                </a:lnTo>
                <a:lnTo>
                  <a:pt x="441199" y="573"/>
                </a:lnTo>
                <a:lnTo>
                  <a:pt x="464560" y="0"/>
                </a:lnTo>
                <a:lnTo>
                  <a:pt x="487939" y="0"/>
                </a:lnTo>
                <a:lnTo>
                  <a:pt x="534658" y="1720"/>
                </a:lnTo>
                <a:lnTo>
                  <a:pt x="581234" y="5732"/>
                </a:lnTo>
                <a:lnTo>
                  <a:pt x="627559" y="12023"/>
                </a:lnTo>
                <a:lnTo>
                  <a:pt x="673521" y="20580"/>
                </a:lnTo>
                <a:lnTo>
                  <a:pt x="719007" y="31382"/>
                </a:lnTo>
                <a:lnTo>
                  <a:pt x="763909" y="44404"/>
                </a:lnTo>
                <a:lnTo>
                  <a:pt x="808117" y="59612"/>
                </a:lnTo>
                <a:lnTo>
                  <a:pt x="851525" y="76971"/>
                </a:lnTo>
                <a:lnTo>
                  <a:pt x="894030" y="96439"/>
                </a:lnTo>
                <a:lnTo>
                  <a:pt x="935530" y="117971"/>
                </a:lnTo>
                <a:lnTo>
                  <a:pt x="975922" y="141512"/>
                </a:lnTo>
                <a:lnTo>
                  <a:pt x="1015110" y="167007"/>
                </a:lnTo>
                <a:lnTo>
                  <a:pt x="1052999" y="194394"/>
                </a:lnTo>
                <a:lnTo>
                  <a:pt x="1089499" y="223607"/>
                </a:lnTo>
                <a:lnTo>
                  <a:pt x="1124522" y="254575"/>
                </a:lnTo>
                <a:lnTo>
                  <a:pt x="1157983" y="287225"/>
                </a:lnTo>
                <a:lnTo>
                  <a:pt x="1189802" y="321477"/>
                </a:lnTo>
                <a:lnTo>
                  <a:pt x="1219902" y="357250"/>
                </a:lnTo>
                <a:lnTo>
                  <a:pt x="1248210" y="394456"/>
                </a:lnTo>
                <a:lnTo>
                  <a:pt x="1274659" y="433006"/>
                </a:lnTo>
                <a:lnTo>
                  <a:pt x="1299184" y="472808"/>
                </a:lnTo>
                <a:lnTo>
                  <a:pt x="1321726" y="513765"/>
                </a:lnTo>
                <a:lnTo>
                  <a:pt x="1342232" y="555778"/>
                </a:lnTo>
                <a:lnTo>
                  <a:pt x="1360652" y="598748"/>
                </a:lnTo>
                <a:lnTo>
                  <a:pt x="1376940" y="642570"/>
                </a:lnTo>
                <a:lnTo>
                  <a:pt x="1391060" y="687138"/>
                </a:lnTo>
                <a:lnTo>
                  <a:pt x="1402975" y="732345"/>
                </a:lnTo>
                <a:lnTo>
                  <a:pt x="1412657" y="778083"/>
                </a:lnTo>
                <a:lnTo>
                  <a:pt x="1420084" y="824241"/>
                </a:lnTo>
                <a:lnTo>
                  <a:pt x="1425237" y="870707"/>
                </a:lnTo>
                <a:lnTo>
                  <a:pt x="1428104" y="917370"/>
                </a:lnTo>
                <a:lnTo>
                  <a:pt x="1428749" y="952428"/>
                </a:lnTo>
                <a:close/>
              </a:path>
            </a:pathLst>
          </a:custGeom>
          <a:solidFill>
            <a:srgbClr val="2562EB">
              <a:alpha val="10198"/>
            </a:srgbClr>
          </a:solidFill>
        </p:spPr>
        <p:txBody>
          <a:bodyPr wrap="square" lIns="0" tIns="0" rIns="0" bIns="0" rtlCol="0"/>
          <a:lstStyle/>
          <a:p>
            <a:endParaRPr/>
          </a:p>
        </p:txBody>
      </p:sp>
      <p:sp>
        <p:nvSpPr>
          <p:cNvPr id="7" name="object 7"/>
          <p:cNvSpPr txBox="1"/>
          <p:nvPr/>
        </p:nvSpPr>
        <p:spPr>
          <a:xfrm>
            <a:off x="292099" y="748823"/>
            <a:ext cx="3093720" cy="483234"/>
          </a:xfrm>
          <a:prstGeom prst="rect">
            <a:avLst/>
          </a:prstGeom>
        </p:spPr>
        <p:txBody>
          <a:bodyPr vert="horz" wrap="square" lIns="0" tIns="12700" rIns="0" bIns="0" rtlCol="0">
            <a:spAutoFit/>
          </a:bodyPr>
          <a:lstStyle/>
          <a:p>
            <a:pPr marL="12700">
              <a:lnSpc>
                <a:spcPct val="100000"/>
              </a:lnSpc>
              <a:spcBef>
                <a:spcPts val="100"/>
              </a:spcBef>
            </a:pPr>
            <a:r>
              <a:rPr sz="3000" b="1" spc="-160" dirty="0">
                <a:solidFill>
                  <a:srgbClr val="1C4ED8"/>
                </a:solidFill>
                <a:latin typeface="Roboto"/>
                <a:cs typeface="Roboto"/>
              </a:rPr>
              <a:t>Project</a:t>
            </a:r>
            <a:r>
              <a:rPr sz="3000" b="1" spc="-30" dirty="0">
                <a:solidFill>
                  <a:srgbClr val="1C4ED8"/>
                </a:solidFill>
                <a:latin typeface="Roboto"/>
                <a:cs typeface="Roboto"/>
              </a:rPr>
              <a:t> </a:t>
            </a:r>
            <a:r>
              <a:rPr sz="3000" b="1" spc="-140" dirty="0">
                <a:solidFill>
                  <a:srgbClr val="1C4ED8"/>
                </a:solidFill>
                <a:latin typeface="Roboto"/>
                <a:cs typeface="Roboto"/>
              </a:rPr>
              <a:t>Introduction</a:t>
            </a:r>
            <a:endParaRPr sz="3000">
              <a:latin typeface="Roboto"/>
              <a:cs typeface="Roboto"/>
            </a:endParaRPr>
          </a:p>
        </p:txBody>
      </p:sp>
      <p:sp>
        <p:nvSpPr>
          <p:cNvPr id="8" name="object 8"/>
          <p:cNvSpPr/>
          <p:nvPr/>
        </p:nvSpPr>
        <p:spPr>
          <a:xfrm>
            <a:off x="304799" y="3619499"/>
            <a:ext cx="38100" cy="304800"/>
          </a:xfrm>
          <a:custGeom>
            <a:avLst/>
            <a:gdLst/>
            <a:ahLst/>
            <a:cxnLst/>
            <a:rect l="l" t="t" r="r" b="b"/>
            <a:pathLst>
              <a:path w="38100" h="304800">
                <a:moveTo>
                  <a:pt x="38099" y="304799"/>
                </a:moveTo>
                <a:lnTo>
                  <a:pt x="0" y="304799"/>
                </a:lnTo>
                <a:lnTo>
                  <a:pt x="0" y="0"/>
                </a:lnTo>
                <a:lnTo>
                  <a:pt x="38099" y="0"/>
                </a:lnTo>
                <a:lnTo>
                  <a:pt x="38099" y="304799"/>
                </a:lnTo>
                <a:close/>
              </a:path>
            </a:pathLst>
          </a:custGeom>
          <a:solidFill>
            <a:srgbClr val="2562EB"/>
          </a:solidFill>
        </p:spPr>
        <p:txBody>
          <a:bodyPr wrap="square" lIns="0" tIns="0" rIns="0" bIns="0" rtlCol="0"/>
          <a:lstStyle/>
          <a:p>
            <a:endParaRPr/>
          </a:p>
        </p:txBody>
      </p:sp>
      <p:sp>
        <p:nvSpPr>
          <p:cNvPr id="9" name="object 9"/>
          <p:cNvSpPr/>
          <p:nvPr/>
        </p:nvSpPr>
        <p:spPr>
          <a:xfrm>
            <a:off x="304799" y="5638799"/>
            <a:ext cx="38100" cy="304800"/>
          </a:xfrm>
          <a:custGeom>
            <a:avLst/>
            <a:gdLst/>
            <a:ahLst/>
            <a:cxnLst/>
            <a:rect l="l" t="t" r="r" b="b"/>
            <a:pathLst>
              <a:path w="38100" h="304800">
                <a:moveTo>
                  <a:pt x="38099" y="304799"/>
                </a:moveTo>
                <a:lnTo>
                  <a:pt x="0" y="304799"/>
                </a:lnTo>
                <a:lnTo>
                  <a:pt x="0" y="0"/>
                </a:lnTo>
                <a:lnTo>
                  <a:pt x="38099" y="0"/>
                </a:lnTo>
                <a:lnTo>
                  <a:pt x="38099" y="304799"/>
                </a:lnTo>
                <a:close/>
              </a:path>
            </a:pathLst>
          </a:custGeom>
          <a:solidFill>
            <a:srgbClr val="2562EB"/>
          </a:solidFill>
        </p:spPr>
        <p:txBody>
          <a:bodyPr wrap="square" lIns="0" tIns="0" rIns="0" bIns="0" rtlCol="0"/>
          <a:lstStyle/>
          <a:p>
            <a:endParaRPr/>
          </a:p>
        </p:txBody>
      </p:sp>
      <p:pic>
        <p:nvPicPr>
          <p:cNvPr id="10" name="object 10"/>
          <p:cNvPicPr/>
          <p:nvPr/>
        </p:nvPicPr>
        <p:blipFill>
          <a:blip r:embed="rId2" cstate="print"/>
          <a:stretch>
            <a:fillRect/>
          </a:stretch>
        </p:blipFill>
        <p:spPr>
          <a:xfrm>
            <a:off x="457199" y="2057399"/>
            <a:ext cx="76200" cy="76199"/>
          </a:xfrm>
          <a:prstGeom prst="rect">
            <a:avLst/>
          </a:prstGeom>
        </p:spPr>
      </p:pic>
      <p:pic>
        <p:nvPicPr>
          <p:cNvPr id="11" name="object 11"/>
          <p:cNvPicPr/>
          <p:nvPr/>
        </p:nvPicPr>
        <p:blipFill>
          <a:blip r:embed="rId2" cstate="print"/>
          <a:stretch>
            <a:fillRect/>
          </a:stretch>
        </p:blipFill>
        <p:spPr>
          <a:xfrm>
            <a:off x="457199" y="2590799"/>
            <a:ext cx="76200" cy="76199"/>
          </a:xfrm>
          <a:prstGeom prst="rect">
            <a:avLst/>
          </a:prstGeom>
        </p:spPr>
      </p:pic>
      <p:pic>
        <p:nvPicPr>
          <p:cNvPr id="12" name="object 12"/>
          <p:cNvPicPr/>
          <p:nvPr/>
        </p:nvPicPr>
        <p:blipFill>
          <a:blip r:embed="rId2" cstate="print"/>
          <a:stretch>
            <a:fillRect/>
          </a:stretch>
        </p:blipFill>
        <p:spPr>
          <a:xfrm>
            <a:off x="457199" y="3124199"/>
            <a:ext cx="76200" cy="76199"/>
          </a:xfrm>
          <a:prstGeom prst="rect">
            <a:avLst/>
          </a:prstGeom>
        </p:spPr>
      </p:pic>
      <p:sp>
        <p:nvSpPr>
          <p:cNvPr id="13" name="object 13"/>
          <p:cNvSpPr txBox="1"/>
          <p:nvPr/>
        </p:nvSpPr>
        <p:spPr>
          <a:xfrm>
            <a:off x="444500" y="1409382"/>
            <a:ext cx="6067425" cy="1961514"/>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2562EB"/>
                </a:solidFill>
                <a:latin typeface="Roboto"/>
                <a:cs typeface="Roboto"/>
              </a:rPr>
              <a:t>Motivation</a:t>
            </a:r>
            <a:endParaRPr sz="2000">
              <a:latin typeface="Roboto"/>
              <a:cs typeface="Roboto"/>
            </a:endParaRPr>
          </a:p>
          <a:p>
            <a:pPr marL="183515" marR="53340">
              <a:lnSpc>
                <a:spcPct val="115399"/>
              </a:lnSpc>
              <a:spcBef>
                <a:spcPts val="835"/>
              </a:spcBef>
            </a:pPr>
            <a:r>
              <a:rPr sz="1300" spc="-60" dirty="0">
                <a:latin typeface="Roboto"/>
                <a:cs typeface="Roboto"/>
              </a:rPr>
              <a:t>The</a:t>
            </a:r>
            <a:r>
              <a:rPr sz="1300" dirty="0">
                <a:latin typeface="Roboto"/>
                <a:cs typeface="Roboto"/>
              </a:rPr>
              <a:t> </a:t>
            </a:r>
            <a:r>
              <a:rPr sz="1300" spc="-45" dirty="0">
                <a:latin typeface="Roboto"/>
                <a:cs typeface="Roboto"/>
              </a:rPr>
              <a:t>rise</a:t>
            </a:r>
            <a:r>
              <a:rPr sz="1300" spc="5" dirty="0">
                <a:latin typeface="Roboto"/>
                <a:cs typeface="Roboto"/>
              </a:rPr>
              <a:t> </a:t>
            </a:r>
            <a:r>
              <a:rPr sz="1300" spc="-50" dirty="0">
                <a:latin typeface="Roboto"/>
                <a:cs typeface="Roboto"/>
              </a:rPr>
              <a:t>of</a:t>
            </a:r>
            <a:r>
              <a:rPr sz="1300" spc="5" dirty="0">
                <a:latin typeface="Roboto"/>
                <a:cs typeface="Roboto"/>
              </a:rPr>
              <a:t> </a:t>
            </a:r>
            <a:r>
              <a:rPr sz="1300" spc="-45" dirty="0">
                <a:latin typeface="Roboto"/>
                <a:cs typeface="Roboto"/>
              </a:rPr>
              <a:t>e-</a:t>
            </a:r>
            <a:r>
              <a:rPr sz="1300" spc="-65" dirty="0">
                <a:latin typeface="Roboto"/>
                <a:cs typeface="Roboto"/>
              </a:rPr>
              <a:t>commerce</a:t>
            </a:r>
            <a:r>
              <a:rPr sz="1300" spc="5" dirty="0">
                <a:latin typeface="Roboto"/>
                <a:cs typeface="Roboto"/>
              </a:rPr>
              <a:t> </a:t>
            </a:r>
            <a:r>
              <a:rPr sz="1300" spc="-55" dirty="0">
                <a:latin typeface="Roboto"/>
                <a:cs typeface="Roboto"/>
              </a:rPr>
              <a:t>necessitates</a:t>
            </a:r>
            <a:r>
              <a:rPr sz="1300" spc="5" dirty="0">
                <a:latin typeface="Roboto"/>
                <a:cs typeface="Roboto"/>
              </a:rPr>
              <a:t> </a:t>
            </a:r>
            <a:r>
              <a:rPr sz="1300" spc="-60" dirty="0">
                <a:latin typeface="Roboto"/>
                <a:cs typeface="Roboto"/>
              </a:rPr>
              <a:t>robust</a:t>
            </a:r>
            <a:r>
              <a:rPr sz="1300" spc="5" dirty="0">
                <a:latin typeface="Roboto"/>
                <a:cs typeface="Roboto"/>
              </a:rPr>
              <a:t> </a:t>
            </a:r>
            <a:r>
              <a:rPr sz="1300" spc="-60" dirty="0">
                <a:latin typeface="Roboto"/>
                <a:cs typeface="Roboto"/>
              </a:rPr>
              <a:t>and</a:t>
            </a:r>
            <a:r>
              <a:rPr sz="1300" dirty="0">
                <a:latin typeface="Roboto"/>
                <a:cs typeface="Roboto"/>
              </a:rPr>
              <a:t> </a:t>
            </a:r>
            <a:r>
              <a:rPr sz="1300" spc="-55" dirty="0">
                <a:latin typeface="Roboto"/>
                <a:cs typeface="Roboto"/>
              </a:rPr>
              <a:t>user-</a:t>
            </a:r>
            <a:r>
              <a:rPr sz="1300" spc="-40" dirty="0">
                <a:latin typeface="Roboto"/>
                <a:cs typeface="Roboto"/>
              </a:rPr>
              <a:t>friendly</a:t>
            </a:r>
            <a:r>
              <a:rPr sz="1300" spc="5" dirty="0">
                <a:latin typeface="Roboto"/>
                <a:cs typeface="Roboto"/>
              </a:rPr>
              <a:t> </a:t>
            </a:r>
            <a:r>
              <a:rPr sz="1300" spc="-65" dirty="0">
                <a:latin typeface="Roboto"/>
                <a:cs typeface="Roboto"/>
              </a:rPr>
              <a:t>desktop</a:t>
            </a:r>
            <a:r>
              <a:rPr sz="1300" spc="5" dirty="0">
                <a:latin typeface="Roboto"/>
                <a:cs typeface="Roboto"/>
              </a:rPr>
              <a:t> </a:t>
            </a:r>
            <a:r>
              <a:rPr sz="1300" spc="-50" dirty="0">
                <a:latin typeface="Roboto"/>
                <a:cs typeface="Roboto"/>
              </a:rPr>
              <a:t>applications</a:t>
            </a:r>
            <a:r>
              <a:rPr sz="1300" spc="5" dirty="0">
                <a:latin typeface="Roboto"/>
                <a:cs typeface="Roboto"/>
              </a:rPr>
              <a:t> </a:t>
            </a:r>
            <a:r>
              <a:rPr sz="1300" spc="-25" dirty="0">
                <a:latin typeface="Roboto"/>
                <a:cs typeface="Roboto"/>
              </a:rPr>
              <a:t>for </a:t>
            </a:r>
            <a:r>
              <a:rPr sz="1300" spc="-50" dirty="0">
                <a:latin typeface="Roboto"/>
                <a:cs typeface="Roboto"/>
              </a:rPr>
              <a:t>specific</a:t>
            </a:r>
            <a:r>
              <a:rPr sz="1300" spc="-20" dirty="0">
                <a:latin typeface="Roboto"/>
                <a:cs typeface="Roboto"/>
              </a:rPr>
              <a:t> </a:t>
            </a:r>
            <a:r>
              <a:rPr sz="1300" spc="-55" dirty="0">
                <a:latin typeface="Roboto"/>
                <a:cs typeface="Roboto"/>
              </a:rPr>
              <a:t>user</a:t>
            </a:r>
            <a:r>
              <a:rPr sz="1300" spc="-20" dirty="0">
                <a:latin typeface="Roboto"/>
                <a:cs typeface="Roboto"/>
              </a:rPr>
              <a:t> bases</a:t>
            </a:r>
            <a:endParaRPr sz="1300">
              <a:latin typeface="Roboto"/>
              <a:cs typeface="Roboto"/>
            </a:endParaRPr>
          </a:p>
          <a:p>
            <a:pPr marL="183515" marR="330835">
              <a:lnSpc>
                <a:spcPct val="115399"/>
              </a:lnSpc>
              <a:spcBef>
                <a:spcPts val="600"/>
              </a:spcBef>
            </a:pPr>
            <a:r>
              <a:rPr sz="1300" spc="-55" dirty="0">
                <a:latin typeface="Roboto"/>
                <a:cs typeface="Roboto"/>
              </a:rPr>
              <a:t>Existing</a:t>
            </a:r>
            <a:r>
              <a:rPr sz="1300" spc="5" dirty="0">
                <a:latin typeface="Roboto"/>
                <a:cs typeface="Roboto"/>
              </a:rPr>
              <a:t> </a:t>
            </a:r>
            <a:r>
              <a:rPr sz="1300" spc="-50" dirty="0">
                <a:latin typeface="Roboto"/>
                <a:cs typeface="Roboto"/>
              </a:rPr>
              <a:t>solutions</a:t>
            </a:r>
            <a:r>
              <a:rPr sz="1300" spc="10" dirty="0">
                <a:latin typeface="Roboto"/>
                <a:cs typeface="Roboto"/>
              </a:rPr>
              <a:t> </a:t>
            </a:r>
            <a:r>
              <a:rPr sz="1300" spc="-60" dirty="0">
                <a:latin typeface="Roboto"/>
                <a:cs typeface="Roboto"/>
              </a:rPr>
              <a:t>are</a:t>
            </a:r>
            <a:r>
              <a:rPr sz="1300" spc="10" dirty="0">
                <a:latin typeface="Roboto"/>
                <a:cs typeface="Roboto"/>
              </a:rPr>
              <a:t> </a:t>
            </a:r>
            <a:r>
              <a:rPr sz="1300" spc="-55" dirty="0">
                <a:latin typeface="Roboto"/>
                <a:cs typeface="Roboto"/>
              </a:rPr>
              <a:t>often</a:t>
            </a:r>
            <a:r>
              <a:rPr sz="1300" spc="10" dirty="0">
                <a:latin typeface="Roboto"/>
                <a:cs typeface="Roboto"/>
              </a:rPr>
              <a:t> </a:t>
            </a:r>
            <a:r>
              <a:rPr sz="1300" spc="-60" dirty="0">
                <a:latin typeface="Roboto"/>
                <a:cs typeface="Roboto"/>
              </a:rPr>
              <a:t>web-based,</a:t>
            </a:r>
            <a:r>
              <a:rPr sz="1300" spc="10" dirty="0">
                <a:latin typeface="Roboto"/>
                <a:cs typeface="Roboto"/>
              </a:rPr>
              <a:t> </a:t>
            </a:r>
            <a:r>
              <a:rPr sz="1300" spc="-45" dirty="0">
                <a:latin typeface="Roboto"/>
                <a:cs typeface="Roboto"/>
              </a:rPr>
              <a:t>while</a:t>
            </a:r>
            <a:r>
              <a:rPr sz="1300" spc="5" dirty="0">
                <a:latin typeface="Roboto"/>
                <a:cs typeface="Roboto"/>
              </a:rPr>
              <a:t> </a:t>
            </a:r>
            <a:r>
              <a:rPr sz="1300" spc="-65" dirty="0">
                <a:latin typeface="Roboto"/>
                <a:cs typeface="Roboto"/>
              </a:rPr>
              <a:t>desktop</a:t>
            </a:r>
            <a:r>
              <a:rPr sz="1300" spc="10" dirty="0">
                <a:latin typeface="Roboto"/>
                <a:cs typeface="Roboto"/>
              </a:rPr>
              <a:t> </a:t>
            </a:r>
            <a:r>
              <a:rPr sz="1300" spc="-50" dirty="0">
                <a:latin typeface="Roboto"/>
                <a:cs typeface="Roboto"/>
              </a:rPr>
              <a:t>applications</a:t>
            </a:r>
            <a:r>
              <a:rPr sz="1300" spc="10" dirty="0">
                <a:latin typeface="Roboto"/>
                <a:cs typeface="Roboto"/>
              </a:rPr>
              <a:t> </a:t>
            </a:r>
            <a:r>
              <a:rPr sz="1300" spc="-50" dirty="0">
                <a:latin typeface="Roboto"/>
                <a:cs typeface="Roboto"/>
              </a:rPr>
              <a:t>offer</a:t>
            </a:r>
            <a:r>
              <a:rPr sz="1300" spc="10" dirty="0">
                <a:latin typeface="Roboto"/>
                <a:cs typeface="Roboto"/>
              </a:rPr>
              <a:t> </a:t>
            </a:r>
            <a:r>
              <a:rPr sz="1300" spc="-35" dirty="0">
                <a:latin typeface="Roboto"/>
                <a:cs typeface="Roboto"/>
              </a:rPr>
              <a:t>enhanced </a:t>
            </a:r>
            <a:r>
              <a:rPr sz="1300" spc="-55" dirty="0">
                <a:latin typeface="Roboto"/>
                <a:cs typeface="Roboto"/>
              </a:rPr>
              <a:t>performance</a:t>
            </a:r>
            <a:r>
              <a:rPr sz="1300" dirty="0">
                <a:latin typeface="Roboto"/>
                <a:cs typeface="Roboto"/>
              </a:rPr>
              <a:t> </a:t>
            </a:r>
            <a:r>
              <a:rPr sz="1300" spc="-60" dirty="0">
                <a:latin typeface="Roboto"/>
                <a:cs typeface="Roboto"/>
              </a:rPr>
              <a:t>and</a:t>
            </a:r>
            <a:r>
              <a:rPr sz="1300" dirty="0">
                <a:latin typeface="Roboto"/>
                <a:cs typeface="Roboto"/>
              </a:rPr>
              <a:t> </a:t>
            </a:r>
            <a:r>
              <a:rPr sz="1300" spc="-50" dirty="0">
                <a:latin typeface="Roboto"/>
                <a:cs typeface="Roboto"/>
              </a:rPr>
              <a:t>better</a:t>
            </a:r>
            <a:r>
              <a:rPr sz="1300" dirty="0">
                <a:latin typeface="Roboto"/>
                <a:cs typeface="Roboto"/>
              </a:rPr>
              <a:t> </a:t>
            </a:r>
            <a:r>
              <a:rPr sz="1300" spc="-50" dirty="0">
                <a:latin typeface="Roboto"/>
                <a:cs typeface="Roboto"/>
              </a:rPr>
              <a:t>integration</a:t>
            </a:r>
            <a:r>
              <a:rPr sz="1300" dirty="0">
                <a:latin typeface="Roboto"/>
                <a:cs typeface="Roboto"/>
              </a:rPr>
              <a:t> </a:t>
            </a:r>
            <a:r>
              <a:rPr sz="1300" spc="-50" dirty="0">
                <a:latin typeface="Roboto"/>
                <a:cs typeface="Roboto"/>
              </a:rPr>
              <a:t>with</a:t>
            </a:r>
            <a:r>
              <a:rPr sz="1300" dirty="0">
                <a:latin typeface="Roboto"/>
                <a:cs typeface="Roboto"/>
              </a:rPr>
              <a:t> </a:t>
            </a:r>
            <a:r>
              <a:rPr sz="1300" spc="-50" dirty="0">
                <a:latin typeface="Roboto"/>
                <a:cs typeface="Roboto"/>
              </a:rPr>
              <a:t>local</a:t>
            </a:r>
            <a:r>
              <a:rPr sz="1300" spc="5" dirty="0">
                <a:latin typeface="Roboto"/>
                <a:cs typeface="Roboto"/>
              </a:rPr>
              <a:t> </a:t>
            </a:r>
            <a:r>
              <a:rPr sz="1300" spc="-10" dirty="0">
                <a:latin typeface="Roboto"/>
                <a:cs typeface="Roboto"/>
              </a:rPr>
              <a:t>systems</a:t>
            </a:r>
            <a:endParaRPr sz="1300">
              <a:latin typeface="Roboto"/>
              <a:cs typeface="Roboto"/>
            </a:endParaRPr>
          </a:p>
          <a:p>
            <a:pPr marL="183515" marR="5080">
              <a:lnSpc>
                <a:spcPct val="115399"/>
              </a:lnSpc>
              <a:spcBef>
                <a:spcPts val="600"/>
              </a:spcBef>
            </a:pPr>
            <a:r>
              <a:rPr sz="1300" spc="-65" dirty="0">
                <a:latin typeface="Roboto"/>
                <a:cs typeface="Roboto"/>
              </a:rPr>
              <a:t>Need</a:t>
            </a:r>
            <a:r>
              <a:rPr sz="1300" spc="-10" dirty="0">
                <a:latin typeface="Roboto"/>
                <a:cs typeface="Roboto"/>
              </a:rPr>
              <a:t> </a:t>
            </a:r>
            <a:r>
              <a:rPr sz="1300" spc="-40" dirty="0">
                <a:latin typeface="Roboto"/>
                <a:cs typeface="Roboto"/>
              </a:rPr>
              <a:t>for</a:t>
            </a:r>
            <a:r>
              <a:rPr sz="1300" spc="-10" dirty="0">
                <a:latin typeface="Roboto"/>
                <a:cs typeface="Roboto"/>
              </a:rPr>
              <a:t> </a:t>
            </a:r>
            <a:r>
              <a:rPr sz="1300" spc="-45" dirty="0">
                <a:latin typeface="Roboto"/>
                <a:cs typeface="Roboto"/>
              </a:rPr>
              <a:t>practical</a:t>
            </a:r>
            <a:r>
              <a:rPr sz="1300" spc="-10" dirty="0">
                <a:latin typeface="Roboto"/>
                <a:cs typeface="Roboto"/>
              </a:rPr>
              <a:t> </a:t>
            </a:r>
            <a:r>
              <a:rPr sz="1300" spc="-45" dirty="0">
                <a:latin typeface="Roboto"/>
                <a:cs typeface="Roboto"/>
              </a:rPr>
              <a:t>learning</a:t>
            </a:r>
            <a:r>
              <a:rPr sz="1300" spc="-10" dirty="0">
                <a:latin typeface="Roboto"/>
                <a:cs typeface="Roboto"/>
              </a:rPr>
              <a:t> </a:t>
            </a:r>
            <a:r>
              <a:rPr sz="1300" spc="-55" dirty="0">
                <a:latin typeface="Roboto"/>
                <a:cs typeface="Roboto"/>
              </a:rPr>
              <a:t>project</a:t>
            </a:r>
            <a:r>
              <a:rPr sz="1300" spc="-10" dirty="0">
                <a:latin typeface="Roboto"/>
                <a:cs typeface="Roboto"/>
              </a:rPr>
              <a:t> </a:t>
            </a:r>
            <a:r>
              <a:rPr sz="1300" spc="-55" dirty="0">
                <a:latin typeface="Roboto"/>
                <a:cs typeface="Roboto"/>
              </a:rPr>
              <a:t>to</a:t>
            </a:r>
            <a:r>
              <a:rPr sz="1300" spc="-10" dirty="0">
                <a:latin typeface="Roboto"/>
                <a:cs typeface="Roboto"/>
              </a:rPr>
              <a:t> </a:t>
            </a:r>
            <a:r>
              <a:rPr sz="1300" spc="-55" dirty="0">
                <a:latin typeface="Roboto"/>
                <a:cs typeface="Roboto"/>
              </a:rPr>
              <a:t>apply</a:t>
            </a:r>
            <a:r>
              <a:rPr sz="1300" spc="-10" dirty="0">
                <a:latin typeface="Roboto"/>
                <a:cs typeface="Roboto"/>
              </a:rPr>
              <a:t> </a:t>
            </a:r>
            <a:r>
              <a:rPr sz="1300" spc="-80" dirty="0">
                <a:latin typeface="Roboto"/>
                <a:cs typeface="Roboto"/>
              </a:rPr>
              <a:t>OOP</a:t>
            </a:r>
            <a:r>
              <a:rPr sz="1300" spc="-5" dirty="0">
                <a:latin typeface="Roboto"/>
                <a:cs typeface="Roboto"/>
              </a:rPr>
              <a:t> </a:t>
            </a:r>
            <a:r>
              <a:rPr sz="1300" spc="-45" dirty="0">
                <a:latin typeface="Roboto"/>
                <a:cs typeface="Roboto"/>
              </a:rPr>
              <a:t>principles,</a:t>
            </a:r>
            <a:r>
              <a:rPr sz="1300" spc="-10" dirty="0">
                <a:latin typeface="Roboto"/>
                <a:cs typeface="Roboto"/>
              </a:rPr>
              <a:t> </a:t>
            </a:r>
            <a:r>
              <a:rPr sz="1300" spc="-70" dirty="0">
                <a:latin typeface="Roboto"/>
                <a:cs typeface="Roboto"/>
              </a:rPr>
              <a:t>JavaFX</a:t>
            </a:r>
            <a:r>
              <a:rPr sz="1300" spc="-10" dirty="0">
                <a:latin typeface="Roboto"/>
                <a:cs typeface="Roboto"/>
              </a:rPr>
              <a:t> </a:t>
            </a:r>
            <a:r>
              <a:rPr sz="1300" spc="-40" dirty="0">
                <a:latin typeface="Roboto"/>
                <a:cs typeface="Roboto"/>
              </a:rPr>
              <a:t>for</a:t>
            </a:r>
            <a:r>
              <a:rPr sz="1300" spc="-10" dirty="0">
                <a:latin typeface="Roboto"/>
                <a:cs typeface="Roboto"/>
              </a:rPr>
              <a:t> </a:t>
            </a:r>
            <a:r>
              <a:rPr sz="1300" spc="-60" dirty="0">
                <a:latin typeface="Roboto"/>
                <a:cs typeface="Roboto"/>
              </a:rPr>
              <a:t>modern</a:t>
            </a:r>
            <a:r>
              <a:rPr sz="1300" spc="-10" dirty="0">
                <a:latin typeface="Roboto"/>
                <a:cs typeface="Roboto"/>
              </a:rPr>
              <a:t> </a:t>
            </a:r>
            <a:r>
              <a:rPr sz="1300" spc="-50" dirty="0">
                <a:latin typeface="Roboto"/>
                <a:cs typeface="Roboto"/>
              </a:rPr>
              <a:t>GUI,</a:t>
            </a:r>
            <a:r>
              <a:rPr sz="1300" spc="-10" dirty="0">
                <a:latin typeface="Roboto"/>
                <a:cs typeface="Roboto"/>
              </a:rPr>
              <a:t> </a:t>
            </a:r>
            <a:r>
              <a:rPr sz="1300" spc="-25" dirty="0">
                <a:latin typeface="Roboto"/>
                <a:cs typeface="Roboto"/>
              </a:rPr>
              <a:t>and </a:t>
            </a:r>
            <a:r>
              <a:rPr sz="1300" spc="-55" dirty="0">
                <a:latin typeface="Roboto"/>
                <a:cs typeface="Roboto"/>
              </a:rPr>
              <a:t>database</a:t>
            </a:r>
            <a:r>
              <a:rPr sz="1300" spc="-20" dirty="0">
                <a:latin typeface="Roboto"/>
                <a:cs typeface="Roboto"/>
              </a:rPr>
              <a:t> </a:t>
            </a:r>
            <a:r>
              <a:rPr sz="1300" spc="-10" dirty="0">
                <a:latin typeface="Roboto"/>
                <a:cs typeface="Roboto"/>
              </a:rPr>
              <a:t>interaction</a:t>
            </a:r>
            <a:endParaRPr sz="1300">
              <a:latin typeface="Roboto"/>
              <a:cs typeface="Roboto"/>
            </a:endParaRPr>
          </a:p>
        </p:txBody>
      </p:sp>
      <p:pic>
        <p:nvPicPr>
          <p:cNvPr id="14" name="object 14"/>
          <p:cNvPicPr/>
          <p:nvPr/>
        </p:nvPicPr>
        <p:blipFill>
          <a:blip r:embed="rId2" cstate="print"/>
          <a:stretch>
            <a:fillRect/>
          </a:stretch>
        </p:blipFill>
        <p:spPr>
          <a:xfrm>
            <a:off x="457199" y="4114799"/>
            <a:ext cx="76200" cy="76199"/>
          </a:xfrm>
          <a:prstGeom prst="rect">
            <a:avLst/>
          </a:prstGeom>
        </p:spPr>
      </p:pic>
      <p:sp>
        <p:nvSpPr>
          <p:cNvPr id="15" name="object 15"/>
          <p:cNvSpPr txBox="1"/>
          <p:nvPr/>
        </p:nvSpPr>
        <p:spPr>
          <a:xfrm>
            <a:off x="444500" y="3581082"/>
            <a:ext cx="5784850" cy="666115"/>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2562EB"/>
                </a:solidFill>
                <a:latin typeface="Roboto"/>
                <a:cs typeface="Roboto"/>
              </a:rPr>
              <a:t>Project</a:t>
            </a:r>
            <a:r>
              <a:rPr sz="2000" b="1" spc="5" dirty="0">
                <a:solidFill>
                  <a:srgbClr val="2562EB"/>
                </a:solidFill>
                <a:latin typeface="Roboto"/>
                <a:cs typeface="Roboto"/>
              </a:rPr>
              <a:t> </a:t>
            </a:r>
            <a:r>
              <a:rPr sz="2000" b="1" spc="-10" dirty="0">
                <a:solidFill>
                  <a:srgbClr val="2562EB"/>
                </a:solidFill>
                <a:latin typeface="Roboto"/>
                <a:cs typeface="Roboto"/>
              </a:rPr>
              <a:t>Objectives</a:t>
            </a:r>
            <a:endParaRPr sz="2000">
              <a:latin typeface="Roboto"/>
              <a:cs typeface="Roboto"/>
            </a:endParaRPr>
          </a:p>
          <a:p>
            <a:pPr marL="183515">
              <a:lnSpc>
                <a:spcPct val="100000"/>
              </a:lnSpc>
              <a:spcBef>
                <a:spcPts val="1075"/>
              </a:spcBef>
            </a:pPr>
            <a:r>
              <a:rPr sz="1300" spc="-65" dirty="0">
                <a:latin typeface="Roboto"/>
                <a:cs typeface="Roboto"/>
              </a:rPr>
              <a:t>Develop</a:t>
            </a:r>
            <a:r>
              <a:rPr sz="1300" dirty="0">
                <a:latin typeface="Roboto"/>
                <a:cs typeface="Roboto"/>
              </a:rPr>
              <a:t> </a:t>
            </a:r>
            <a:r>
              <a:rPr sz="1300" spc="-60" dirty="0">
                <a:latin typeface="Roboto"/>
                <a:cs typeface="Roboto"/>
              </a:rPr>
              <a:t>a</a:t>
            </a:r>
            <a:r>
              <a:rPr sz="1300" spc="5" dirty="0">
                <a:latin typeface="Roboto"/>
                <a:cs typeface="Roboto"/>
              </a:rPr>
              <a:t> </a:t>
            </a:r>
            <a:r>
              <a:rPr sz="1300" spc="-60" dirty="0">
                <a:latin typeface="Roboto"/>
                <a:cs typeface="Roboto"/>
              </a:rPr>
              <a:t>comprehensive</a:t>
            </a:r>
            <a:r>
              <a:rPr sz="1300" dirty="0">
                <a:latin typeface="Roboto"/>
                <a:cs typeface="Roboto"/>
              </a:rPr>
              <a:t> </a:t>
            </a:r>
            <a:r>
              <a:rPr sz="1300" spc="-65" dirty="0">
                <a:latin typeface="Roboto"/>
                <a:cs typeface="Roboto"/>
              </a:rPr>
              <a:t>desktop</a:t>
            </a:r>
            <a:r>
              <a:rPr sz="1300" spc="5" dirty="0">
                <a:latin typeface="Roboto"/>
                <a:cs typeface="Roboto"/>
              </a:rPr>
              <a:t> </a:t>
            </a:r>
            <a:r>
              <a:rPr sz="1300" spc="-45" dirty="0">
                <a:latin typeface="Roboto"/>
                <a:cs typeface="Roboto"/>
              </a:rPr>
              <a:t>e-</a:t>
            </a:r>
            <a:r>
              <a:rPr sz="1300" spc="-65" dirty="0">
                <a:latin typeface="Roboto"/>
                <a:cs typeface="Roboto"/>
              </a:rPr>
              <a:t>commerce</a:t>
            </a:r>
            <a:r>
              <a:rPr sz="1300" spc="5" dirty="0">
                <a:latin typeface="Roboto"/>
                <a:cs typeface="Roboto"/>
              </a:rPr>
              <a:t> </a:t>
            </a:r>
            <a:r>
              <a:rPr sz="1300" spc="-50" dirty="0">
                <a:latin typeface="Roboto"/>
                <a:cs typeface="Roboto"/>
              </a:rPr>
              <a:t>application</a:t>
            </a:r>
            <a:r>
              <a:rPr sz="1300" dirty="0">
                <a:latin typeface="Roboto"/>
                <a:cs typeface="Roboto"/>
              </a:rPr>
              <a:t> </a:t>
            </a:r>
            <a:r>
              <a:rPr sz="1300" spc="-55" dirty="0">
                <a:latin typeface="Roboto"/>
                <a:cs typeface="Roboto"/>
              </a:rPr>
              <a:t>using</a:t>
            </a:r>
            <a:r>
              <a:rPr sz="1300" spc="5" dirty="0">
                <a:latin typeface="Roboto"/>
                <a:cs typeface="Roboto"/>
              </a:rPr>
              <a:t> </a:t>
            </a:r>
            <a:r>
              <a:rPr sz="1300" spc="-65" dirty="0">
                <a:latin typeface="Roboto"/>
                <a:cs typeface="Roboto"/>
              </a:rPr>
              <a:t>Java</a:t>
            </a:r>
            <a:r>
              <a:rPr sz="1300" spc="5" dirty="0">
                <a:latin typeface="Roboto"/>
                <a:cs typeface="Roboto"/>
              </a:rPr>
              <a:t> </a:t>
            </a:r>
            <a:r>
              <a:rPr sz="1300" spc="-60" dirty="0">
                <a:latin typeface="Roboto"/>
                <a:cs typeface="Roboto"/>
              </a:rPr>
              <a:t>and</a:t>
            </a:r>
            <a:r>
              <a:rPr sz="1300" dirty="0">
                <a:latin typeface="Roboto"/>
                <a:cs typeface="Roboto"/>
              </a:rPr>
              <a:t> </a:t>
            </a:r>
            <a:r>
              <a:rPr sz="1300" spc="-10" dirty="0">
                <a:latin typeface="Roboto"/>
                <a:cs typeface="Roboto"/>
              </a:rPr>
              <a:t>JavaFX</a:t>
            </a:r>
            <a:endParaRPr sz="1300">
              <a:latin typeface="Roboto"/>
              <a:cs typeface="Roboto"/>
            </a:endParaRPr>
          </a:p>
        </p:txBody>
      </p:sp>
      <p:pic>
        <p:nvPicPr>
          <p:cNvPr id="16" name="object 16"/>
          <p:cNvPicPr/>
          <p:nvPr/>
        </p:nvPicPr>
        <p:blipFill>
          <a:blip r:embed="rId2" cstate="print"/>
          <a:stretch>
            <a:fillRect/>
          </a:stretch>
        </p:blipFill>
        <p:spPr>
          <a:xfrm>
            <a:off x="457199" y="4533899"/>
            <a:ext cx="76200" cy="76199"/>
          </a:xfrm>
          <a:prstGeom prst="rect">
            <a:avLst/>
          </a:prstGeom>
        </p:spPr>
      </p:pic>
      <p:sp>
        <p:nvSpPr>
          <p:cNvPr id="17" name="object 17"/>
          <p:cNvSpPr txBox="1"/>
          <p:nvPr/>
        </p:nvSpPr>
        <p:spPr>
          <a:xfrm>
            <a:off x="615949" y="4297934"/>
            <a:ext cx="5866130" cy="482600"/>
          </a:xfrm>
          <a:prstGeom prst="rect">
            <a:avLst/>
          </a:prstGeom>
        </p:spPr>
        <p:txBody>
          <a:bodyPr vert="horz" wrap="square" lIns="0" tIns="11430" rIns="0" bIns="0" rtlCol="0">
            <a:spAutoFit/>
          </a:bodyPr>
          <a:lstStyle/>
          <a:p>
            <a:pPr marL="12700" marR="5080">
              <a:lnSpc>
                <a:spcPct val="115399"/>
              </a:lnSpc>
              <a:spcBef>
                <a:spcPts val="90"/>
              </a:spcBef>
            </a:pPr>
            <a:r>
              <a:rPr sz="1300" spc="-55" dirty="0">
                <a:latin typeface="Roboto"/>
                <a:cs typeface="Roboto"/>
              </a:rPr>
              <a:t>Implement</a:t>
            </a:r>
            <a:r>
              <a:rPr sz="1300" spc="5" dirty="0">
                <a:latin typeface="Roboto"/>
                <a:cs typeface="Roboto"/>
              </a:rPr>
              <a:t> </a:t>
            </a:r>
            <a:r>
              <a:rPr sz="1300" spc="-60" dirty="0">
                <a:latin typeface="Roboto"/>
                <a:cs typeface="Roboto"/>
              </a:rPr>
              <a:t>core</a:t>
            </a:r>
            <a:r>
              <a:rPr sz="1300" spc="5" dirty="0">
                <a:latin typeface="Roboto"/>
                <a:cs typeface="Roboto"/>
              </a:rPr>
              <a:t> </a:t>
            </a:r>
            <a:r>
              <a:rPr sz="1300" spc="-45" dirty="0">
                <a:latin typeface="Roboto"/>
                <a:cs typeface="Roboto"/>
              </a:rPr>
              <a:t>e-</a:t>
            </a:r>
            <a:r>
              <a:rPr sz="1300" spc="-65" dirty="0">
                <a:latin typeface="Roboto"/>
                <a:cs typeface="Roboto"/>
              </a:rPr>
              <a:t>commerce</a:t>
            </a:r>
            <a:r>
              <a:rPr sz="1300" spc="5" dirty="0">
                <a:latin typeface="Roboto"/>
                <a:cs typeface="Roboto"/>
              </a:rPr>
              <a:t> </a:t>
            </a:r>
            <a:r>
              <a:rPr sz="1300" spc="-45" dirty="0">
                <a:latin typeface="Roboto"/>
                <a:cs typeface="Roboto"/>
              </a:rPr>
              <a:t>functionalities</a:t>
            </a:r>
            <a:r>
              <a:rPr sz="1300" spc="5" dirty="0">
                <a:latin typeface="Roboto"/>
                <a:cs typeface="Roboto"/>
              </a:rPr>
              <a:t> </a:t>
            </a:r>
            <a:r>
              <a:rPr sz="1300" spc="-50" dirty="0">
                <a:latin typeface="Roboto"/>
                <a:cs typeface="Roboto"/>
              </a:rPr>
              <a:t>(authentication,</a:t>
            </a:r>
            <a:r>
              <a:rPr sz="1300" spc="5" dirty="0">
                <a:latin typeface="Roboto"/>
                <a:cs typeface="Roboto"/>
              </a:rPr>
              <a:t> </a:t>
            </a:r>
            <a:r>
              <a:rPr sz="1300" spc="-60" dirty="0">
                <a:latin typeface="Roboto"/>
                <a:cs typeface="Roboto"/>
              </a:rPr>
              <a:t>product</a:t>
            </a:r>
            <a:r>
              <a:rPr sz="1300" spc="5" dirty="0">
                <a:latin typeface="Roboto"/>
                <a:cs typeface="Roboto"/>
              </a:rPr>
              <a:t> </a:t>
            </a:r>
            <a:r>
              <a:rPr sz="1300" spc="-45" dirty="0">
                <a:latin typeface="Roboto"/>
                <a:cs typeface="Roboto"/>
              </a:rPr>
              <a:t>catalog,</a:t>
            </a:r>
            <a:r>
              <a:rPr sz="1300" spc="5" dirty="0">
                <a:latin typeface="Roboto"/>
                <a:cs typeface="Roboto"/>
              </a:rPr>
              <a:t> </a:t>
            </a:r>
            <a:r>
              <a:rPr sz="1300" spc="-30" dirty="0">
                <a:latin typeface="Roboto"/>
                <a:cs typeface="Roboto"/>
              </a:rPr>
              <a:t>shopping cart,</a:t>
            </a:r>
            <a:r>
              <a:rPr sz="1300" spc="-45" dirty="0">
                <a:latin typeface="Roboto"/>
                <a:cs typeface="Roboto"/>
              </a:rPr>
              <a:t> </a:t>
            </a:r>
            <a:r>
              <a:rPr sz="1300" spc="-10" dirty="0">
                <a:latin typeface="Roboto"/>
                <a:cs typeface="Roboto"/>
              </a:rPr>
              <a:t>orders)</a:t>
            </a:r>
            <a:endParaRPr sz="1300">
              <a:latin typeface="Roboto"/>
              <a:cs typeface="Roboto"/>
            </a:endParaRPr>
          </a:p>
        </p:txBody>
      </p:sp>
      <p:pic>
        <p:nvPicPr>
          <p:cNvPr id="18" name="object 18"/>
          <p:cNvPicPr/>
          <p:nvPr/>
        </p:nvPicPr>
        <p:blipFill>
          <a:blip r:embed="rId2" cstate="print"/>
          <a:stretch>
            <a:fillRect/>
          </a:stretch>
        </p:blipFill>
        <p:spPr>
          <a:xfrm>
            <a:off x="457199" y="4952999"/>
            <a:ext cx="76200" cy="76199"/>
          </a:xfrm>
          <a:prstGeom prst="rect">
            <a:avLst/>
          </a:prstGeom>
        </p:spPr>
      </p:pic>
      <p:sp>
        <p:nvSpPr>
          <p:cNvPr id="19" name="object 19"/>
          <p:cNvSpPr txBox="1"/>
          <p:nvPr/>
        </p:nvSpPr>
        <p:spPr>
          <a:xfrm>
            <a:off x="615949" y="4856479"/>
            <a:ext cx="5887720" cy="229235"/>
          </a:xfrm>
          <a:prstGeom prst="rect">
            <a:avLst/>
          </a:prstGeom>
        </p:spPr>
        <p:txBody>
          <a:bodyPr vert="horz" wrap="square" lIns="0" tIns="17145" rIns="0" bIns="0" rtlCol="0">
            <a:spAutoFit/>
          </a:bodyPr>
          <a:lstStyle/>
          <a:p>
            <a:pPr marL="12700">
              <a:lnSpc>
                <a:spcPct val="100000"/>
              </a:lnSpc>
              <a:spcBef>
                <a:spcPts val="135"/>
              </a:spcBef>
            </a:pPr>
            <a:r>
              <a:rPr sz="1300" spc="-60" dirty="0">
                <a:latin typeface="Roboto"/>
                <a:cs typeface="Roboto"/>
              </a:rPr>
              <a:t>Apply</a:t>
            </a:r>
            <a:r>
              <a:rPr sz="1300" spc="-5" dirty="0">
                <a:latin typeface="Roboto"/>
                <a:cs typeface="Roboto"/>
              </a:rPr>
              <a:t> </a:t>
            </a:r>
            <a:r>
              <a:rPr sz="1300" spc="-80" dirty="0">
                <a:latin typeface="Roboto"/>
                <a:cs typeface="Roboto"/>
              </a:rPr>
              <a:t>OOP</a:t>
            </a:r>
            <a:r>
              <a:rPr sz="1300" spc="-5" dirty="0">
                <a:latin typeface="Roboto"/>
                <a:cs typeface="Roboto"/>
              </a:rPr>
              <a:t> </a:t>
            </a:r>
            <a:r>
              <a:rPr sz="1300" spc="-45" dirty="0">
                <a:latin typeface="Roboto"/>
                <a:cs typeface="Roboto"/>
              </a:rPr>
              <a:t>principles,</a:t>
            </a:r>
            <a:r>
              <a:rPr sz="1300" spc="-5" dirty="0">
                <a:latin typeface="Roboto"/>
                <a:cs typeface="Roboto"/>
              </a:rPr>
              <a:t> </a:t>
            </a:r>
            <a:r>
              <a:rPr sz="1300" spc="-40" dirty="0">
                <a:latin typeface="Roboto"/>
                <a:cs typeface="Roboto"/>
              </a:rPr>
              <a:t>utilize</a:t>
            </a:r>
            <a:r>
              <a:rPr sz="1300" spc="-5" dirty="0">
                <a:latin typeface="Roboto"/>
                <a:cs typeface="Roboto"/>
              </a:rPr>
              <a:t> </a:t>
            </a:r>
            <a:r>
              <a:rPr sz="1300" spc="-70" dirty="0">
                <a:latin typeface="Roboto"/>
                <a:cs typeface="Roboto"/>
              </a:rPr>
              <a:t>JavaFX</a:t>
            </a:r>
            <a:r>
              <a:rPr sz="1300" spc="-5" dirty="0">
                <a:latin typeface="Roboto"/>
                <a:cs typeface="Roboto"/>
              </a:rPr>
              <a:t> </a:t>
            </a:r>
            <a:r>
              <a:rPr sz="1300" spc="-40" dirty="0">
                <a:latin typeface="Roboto"/>
                <a:cs typeface="Roboto"/>
              </a:rPr>
              <a:t>for</a:t>
            </a:r>
            <a:r>
              <a:rPr sz="1300" spc="-5" dirty="0">
                <a:latin typeface="Roboto"/>
                <a:cs typeface="Roboto"/>
              </a:rPr>
              <a:t> </a:t>
            </a:r>
            <a:r>
              <a:rPr sz="1300" spc="-60" dirty="0">
                <a:latin typeface="Roboto"/>
                <a:cs typeface="Roboto"/>
              </a:rPr>
              <a:t>modern</a:t>
            </a:r>
            <a:r>
              <a:rPr sz="1300" spc="-5" dirty="0">
                <a:latin typeface="Roboto"/>
                <a:cs typeface="Roboto"/>
              </a:rPr>
              <a:t> </a:t>
            </a:r>
            <a:r>
              <a:rPr sz="1300" spc="-40" dirty="0">
                <a:latin typeface="Roboto"/>
                <a:cs typeface="Roboto"/>
              </a:rPr>
              <a:t>UI,</a:t>
            </a:r>
            <a:r>
              <a:rPr sz="1300" spc="-5" dirty="0">
                <a:latin typeface="Roboto"/>
                <a:cs typeface="Roboto"/>
              </a:rPr>
              <a:t> </a:t>
            </a:r>
            <a:r>
              <a:rPr sz="1300" spc="-70" dirty="0">
                <a:latin typeface="Roboto"/>
                <a:cs typeface="Roboto"/>
              </a:rPr>
              <a:t>manage</a:t>
            </a:r>
            <a:r>
              <a:rPr sz="1300" spc="-5" dirty="0">
                <a:latin typeface="Roboto"/>
                <a:cs typeface="Roboto"/>
              </a:rPr>
              <a:t> </a:t>
            </a:r>
            <a:r>
              <a:rPr sz="1300" spc="-55" dirty="0">
                <a:latin typeface="Roboto"/>
                <a:cs typeface="Roboto"/>
              </a:rPr>
              <a:t>data</a:t>
            </a:r>
            <a:r>
              <a:rPr sz="1300" spc="-5" dirty="0">
                <a:latin typeface="Roboto"/>
                <a:cs typeface="Roboto"/>
              </a:rPr>
              <a:t> </a:t>
            </a:r>
            <a:r>
              <a:rPr sz="1300" spc="-50" dirty="0">
                <a:latin typeface="Roboto"/>
                <a:cs typeface="Roboto"/>
              </a:rPr>
              <a:t>with</a:t>
            </a:r>
            <a:r>
              <a:rPr sz="1300" spc="-5" dirty="0">
                <a:latin typeface="Roboto"/>
                <a:cs typeface="Roboto"/>
              </a:rPr>
              <a:t> </a:t>
            </a:r>
            <a:r>
              <a:rPr sz="1300" spc="-70" dirty="0">
                <a:latin typeface="Roboto"/>
                <a:cs typeface="Roboto"/>
              </a:rPr>
              <a:t>MySQL</a:t>
            </a:r>
            <a:r>
              <a:rPr sz="1300" spc="-5" dirty="0">
                <a:latin typeface="Roboto"/>
                <a:cs typeface="Roboto"/>
              </a:rPr>
              <a:t> </a:t>
            </a:r>
            <a:r>
              <a:rPr sz="1300" spc="-35" dirty="0">
                <a:latin typeface="Roboto"/>
                <a:cs typeface="Roboto"/>
              </a:rPr>
              <a:t>database</a:t>
            </a:r>
            <a:endParaRPr sz="1300">
              <a:latin typeface="Roboto"/>
              <a:cs typeface="Roboto"/>
            </a:endParaRPr>
          </a:p>
        </p:txBody>
      </p:sp>
      <p:pic>
        <p:nvPicPr>
          <p:cNvPr id="20" name="object 20"/>
          <p:cNvPicPr/>
          <p:nvPr/>
        </p:nvPicPr>
        <p:blipFill>
          <a:blip r:embed="rId2" cstate="print"/>
          <a:stretch>
            <a:fillRect/>
          </a:stretch>
        </p:blipFill>
        <p:spPr>
          <a:xfrm>
            <a:off x="457199" y="5257799"/>
            <a:ext cx="76200" cy="76199"/>
          </a:xfrm>
          <a:prstGeom prst="rect">
            <a:avLst/>
          </a:prstGeom>
        </p:spPr>
      </p:pic>
      <p:sp>
        <p:nvSpPr>
          <p:cNvPr id="21" name="object 21"/>
          <p:cNvSpPr txBox="1"/>
          <p:nvPr/>
        </p:nvSpPr>
        <p:spPr>
          <a:xfrm>
            <a:off x="615949" y="5161279"/>
            <a:ext cx="4664710" cy="229235"/>
          </a:xfrm>
          <a:prstGeom prst="rect">
            <a:avLst/>
          </a:prstGeom>
        </p:spPr>
        <p:txBody>
          <a:bodyPr vert="horz" wrap="square" lIns="0" tIns="17145" rIns="0" bIns="0" rtlCol="0">
            <a:spAutoFit/>
          </a:bodyPr>
          <a:lstStyle/>
          <a:p>
            <a:pPr marL="12700">
              <a:lnSpc>
                <a:spcPct val="100000"/>
              </a:lnSpc>
              <a:spcBef>
                <a:spcPts val="135"/>
              </a:spcBef>
            </a:pPr>
            <a:r>
              <a:rPr sz="1300" spc="-50" dirty="0">
                <a:latin typeface="Roboto"/>
                <a:cs typeface="Roboto"/>
              </a:rPr>
              <a:t>Create</a:t>
            </a:r>
            <a:r>
              <a:rPr sz="1300" spc="-20" dirty="0">
                <a:latin typeface="Roboto"/>
                <a:cs typeface="Roboto"/>
              </a:rPr>
              <a:t> </a:t>
            </a:r>
            <a:r>
              <a:rPr sz="1300" spc="-45" dirty="0">
                <a:latin typeface="Roboto"/>
                <a:cs typeface="Roboto"/>
              </a:rPr>
              <a:t>functional</a:t>
            </a:r>
            <a:r>
              <a:rPr sz="1300" spc="-20" dirty="0">
                <a:latin typeface="Roboto"/>
                <a:cs typeface="Roboto"/>
              </a:rPr>
              <a:t> </a:t>
            </a:r>
            <a:r>
              <a:rPr sz="1300" spc="-60" dirty="0">
                <a:latin typeface="Roboto"/>
                <a:cs typeface="Roboto"/>
              </a:rPr>
              <a:t>and</a:t>
            </a:r>
            <a:r>
              <a:rPr sz="1300" spc="-20" dirty="0">
                <a:latin typeface="Roboto"/>
                <a:cs typeface="Roboto"/>
              </a:rPr>
              <a:t> </a:t>
            </a:r>
            <a:r>
              <a:rPr sz="1300" spc="-40" dirty="0">
                <a:latin typeface="Roboto"/>
                <a:cs typeface="Roboto"/>
              </a:rPr>
              <a:t>intuitive</a:t>
            </a:r>
            <a:r>
              <a:rPr sz="1300" spc="-20" dirty="0">
                <a:latin typeface="Roboto"/>
                <a:cs typeface="Roboto"/>
              </a:rPr>
              <a:t> </a:t>
            </a:r>
            <a:r>
              <a:rPr sz="1300" spc="-50" dirty="0">
                <a:latin typeface="Roboto"/>
                <a:cs typeface="Roboto"/>
              </a:rPr>
              <a:t>application</a:t>
            </a:r>
            <a:r>
              <a:rPr sz="1300" spc="-20" dirty="0">
                <a:latin typeface="Roboto"/>
                <a:cs typeface="Roboto"/>
              </a:rPr>
              <a:t> </a:t>
            </a:r>
            <a:r>
              <a:rPr sz="1300" spc="-45" dirty="0">
                <a:latin typeface="Roboto"/>
                <a:cs typeface="Roboto"/>
              </a:rPr>
              <a:t>suitable</a:t>
            </a:r>
            <a:r>
              <a:rPr sz="1300" spc="-20" dirty="0">
                <a:latin typeface="Roboto"/>
                <a:cs typeface="Roboto"/>
              </a:rPr>
              <a:t> </a:t>
            </a:r>
            <a:r>
              <a:rPr sz="1300" spc="-40" dirty="0">
                <a:latin typeface="Roboto"/>
                <a:cs typeface="Roboto"/>
              </a:rPr>
              <a:t>for</a:t>
            </a:r>
            <a:r>
              <a:rPr sz="1300" spc="-20" dirty="0">
                <a:latin typeface="Roboto"/>
                <a:cs typeface="Roboto"/>
              </a:rPr>
              <a:t> </a:t>
            </a:r>
            <a:r>
              <a:rPr sz="1300" spc="-45" dirty="0">
                <a:latin typeface="Roboto"/>
                <a:cs typeface="Roboto"/>
              </a:rPr>
              <a:t>demonstration</a:t>
            </a:r>
            <a:endParaRPr sz="1300">
              <a:latin typeface="Roboto"/>
              <a:cs typeface="Roboto"/>
            </a:endParaRPr>
          </a:p>
        </p:txBody>
      </p:sp>
      <p:sp>
        <p:nvSpPr>
          <p:cNvPr id="22" name="object 22"/>
          <p:cNvSpPr txBox="1"/>
          <p:nvPr/>
        </p:nvSpPr>
        <p:spPr>
          <a:xfrm>
            <a:off x="444500" y="5600382"/>
            <a:ext cx="2234565" cy="330835"/>
          </a:xfrm>
          <a:prstGeom prst="rect">
            <a:avLst/>
          </a:prstGeom>
        </p:spPr>
        <p:txBody>
          <a:bodyPr vert="horz" wrap="square" lIns="0" tIns="12700" rIns="0" bIns="0" rtlCol="0">
            <a:spAutoFit/>
          </a:bodyPr>
          <a:lstStyle/>
          <a:p>
            <a:pPr marL="12700">
              <a:lnSpc>
                <a:spcPct val="100000"/>
              </a:lnSpc>
              <a:spcBef>
                <a:spcPts val="100"/>
              </a:spcBef>
            </a:pPr>
            <a:r>
              <a:rPr sz="2000" b="1" spc="-125" dirty="0">
                <a:solidFill>
                  <a:srgbClr val="2562EB"/>
                </a:solidFill>
                <a:latin typeface="Roboto"/>
                <a:cs typeface="Roboto"/>
              </a:rPr>
              <a:t>Scope</a:t>
            </a:r>
            <a:r>
              <a:rPr sz="2000" b="1" spc="-30" dirty="0">
                <a:solidFill>
                  <a:srgbClr val="2562EB"/>
                </a:solidFill>
                <a:latin typeface="Roboto"/>
                <a:cs typeface="Roboto"/>
              </a:rPr>
              <a:t> </a:t>
            </a:r>
            <a:r>
              <a:rPr sz="2000" b="1" spc="-150" dirty="0">
                <a:solidFill>
                  <a:srgbClr val="2562EB"/>
                </a:solidFill>
                <a:latin typeface="Roboto"/>
                <a:cs typeface="Roboto"/>
              </a:rPr>
              <a:t>&amp;</a:t>
            </a:r>
            <a:r>
              <a:rPr sz="2000" b="1" spc="-70" dirty="0">
                <a:solidFill>
                  <a:srgbClr val="2562EB"/>
                </a:solidFill>
                <a:latin typeface="Roboto"/>
                <a:cs typeface="Roboto"/>
              </a:rPr>
              <a:t> </a:t>
            </a:r>
            <a:r>
              <a:rPr sz="2000" b="1" spc="-135" dirty="0">
                <a:solidFill>
                  <a:srgbClr val="2562EB"/>
                </a:solidFill>
                <a:latin typeface="Roboto"/>
                <a:cs typeface="Roboto"/>
              </a:rPr>
              <a:t>Target</a:t>
            </a:r>
            <a:r>
              <a:rPr sz="2000" b="1" spc="-25" dirty="0">
                <a:solidFill>
                  <a:srgbClr val="2562EB"/>
                </a:solidFill>
                <a:latin typeface="Roboto"/>
                <a:cs typeface="Roboto"/>
              </a:rPr>
              <a:t> </a:t>
            </a:r>
            <a:r>
              <a:rPr sz="2000" b="1" spc="-75" dirty="0">
                <a:solidFill>
                  <a:srgbClr val="2562EB"/>
                </a:solidFill>
                <a:latin typeface="Roboto"/>
                <a:cs typeface="Roboto"/>
              </a:rPr>
              <a:t>Users</a:t>
            </a:r>
            <a:endParaRPr sz="2000">
              <a:latin typeface="Roboto"/>
              <a:cs typeface="Roboto"/>
            </a:endParaRPr>
          </a:p>
        </p:txBody>
      </p:sp>
      <p:sp>
        <p:nvSpPr>
          <p:cNvPr id="23" name="object 23"/>
          <p:cNvSpPr txBox="1"/>
          <p:nvPr/>
        </p:nvSpPr>
        <p:spPr>
          <a:xfrm>
            <a:off x="444500" y="6012433"/>
            <a:ext cx="2986405" cy="711200"/>
          </a:xfrm>
          <a:prstGeom prst="rect">
            <a:avLst/>
          </a:prstGeom>
        </p:spPr>
        <p:txBody>
          <a:bodyPr vert="horz" wrap="square" lIns="0" tIns="41910" rIns="0" bIns="0" rtlCol="0">
            <a:spAutoFit/>
          </a:bodyPr>
          <a:lstStyle/>
          <a:p>
            <a:pPr marL="12700">
              <a:lnSpc>
                <a:spcPct val="100000"/>
              </a:lnSpc>
              <a:spcBef>
                <a:spcPts val="330"/>
              </a:spcBef>
            </a:pPr>
            <a:r>
              <a:rPr sz="1300" b="0" spc="-10" dirty="0">
                <a:solidFill>
                  <a:srgbClr val="2562EB"/>
                </a:solidFill>
                <a:latin typeface="Roboto Medium"/>
                <a:cs typeface="Roboto Medium"/>
              </a:rPr>
              <a:t>Data:</a:t>
            </a:r>
            <a:endParaRPr sz="1300">
              <a:latin typeface="Roboto Medium"/>
              <a:cs typeface="Roboto Medium"/>
            </a:endParaRPr>
          </a:p>
          <a:p>
            <a:pPr marL="164465" marR="5080">
              <a:lnSpc>
                <a:spcPct val="115399"/>
              </a:lnSpc>
            </a:pPr>
            <a:r>
              <a:rPr sz="1300" spc="-55" dirty="0">
                <a:latin typeface="Roboto"/>
                <a:cs typeface="Roboto"/>
              </a:rPr>
              <a:t>Product</a:t>
            </a:r>
            <a:r>
              <a:rPr sz="1300" spc="10" dirty="0">
                <a:latin typeface="Roboto"/>
                <a:cs typeface="Roboto"/>
              </a:rPr>
              <a:t> </a:t>
            </a:r>
            <a:r>
              <a:rPr sz="1300" spc="-50" dirty="0">
                <a:latin typeface="Roboto"/>
                <a:cs typeface="Roboto"/>
              </a:rPr>
              <a:t>information,</a:t>
            </a:r>
            <a:r>
              <a:rPr sz="1300" spc="10" dirty="0">
                <a:latin typeface="Roboto"/>
                <a:cs typeface="Roboto"/>
              </a:rPr>
              <a:t> </a:t>
            </a:r>
            <a:r>
              <a:rPr sz="1300" spc="-55" dirty="0">
                <a:latin typeface="Roboto"/>
                <a:cs typeface="Roboto"/>
              </a:rPr>
              <a:t>user</a:t>
            </a:r>
            <a:r>
              <a:rPr sz="1300" spc="10" dirty="0">
                <a:latin typeface="Roboto"/>
                <a:cs typeface="Roboto"/>
              </a:rPr>
              <a:t> </a:t>
            </a:r>
            <a:r>
              <a:rPr sz="1300" spc="-60" dirty="0">
                <a:latin typeface="Roboto"/>
                <a:cs typeface="Roboto"/>
              </a:rPr>
              <a:t>accounts,</a:t>
            </a:r>
            <a:r>
              <a:rPr sz="1300" spc="10" dirty="0">
                <a:latin typeface="Roboto"/>
                <a:cs typeface="Roboto"/>
              </a:rPr>
              <a:t> </a:t>
            </a:r>
            <a:r>
              <a:rPr sz="1300" spc="-35" dirty="0">
                <a:latin typeface="Roboto"/>
                <a:cs typeface="Roboto"/>
              </a:rPr>
              <a:t>order </a:t>
            </a:r>
            <a:r>
              <a:rPr sz="1300" spc="-10" dirty="0">
                <a:latin typeface="Roboto"/>
                <a:cs typeface="Roboto"/>
              </a:rPr>
              <a:t>details</a:t>
            </a:r>
            <a:endParaRPr sz="1300">
              <a:latin typeface="Roboto"/>
              <a:cs typeface="Roboto"/>
            </a:endParaRPr>
          </a:p>
        </p:txBody>
      </p:sp>
      <p:sp>
        <p:nvSpPr>
          <p:cNvPr id="24" name="object 24"/>
          <p:cNvSpPr txBox="1"/>
          <p:nvPr/>
        </p:nvSpPr>
        <p:spPr>
          <a:xfrm>
            <a:off x="3670200" y="6012433"/>
            <a:ext cx="2971800" cy="711200"/>
          </a:xfrm>
          <a:prstGeom prst="rect">
            <a:avLst/>
          </a:prstGeom>
        </p:spPr>
        <p:txBody>
          <a:bodyPr vert="horz" wrap="square" lIns="0" tIns="41910" rIns="0" bIns="0" rtlCol="0">
            <a:spAutoFit/>
          </a:bodyPr>
          <a:lstStyle/>
          <a:p>
            <a:pPr marL="12700">
              <a:lnSpc>
                <a:spcPct val="100000"/>
              </a:lnSpc>
              <a:spcBef>
                <a:spcPts val="330"/>
              </a:spcBef>
            </a:pPr>
            <a:r>
              <a:rPr sz="1300" b="0" spc="-10" dirty="0">
                <a:solidFill>
                  <a:srgbClr val="2562EB"/>
                </a:solidFill>
                <a:latin typeface="Roboto Medium"/>
                <a:cs typeface="Roboto Medium"/>
              </a:rPr>
              <a:t>Features:</a:t>
            </a:r>
            <a:endParaRPr sz="1300">
              <a:latin typeface="Roboto Medium"/>
              <a:cs typeface="Roboto Medium"/>
            </a:endParaRPr>
          </a:p>
          <a:p>
            <a:pPr marL="164465" marR="5080">
              <a:lnSpc>
                <a:spcPct val="115399"/>
              </a:lnSpc>
            </a:pPr>
            <a:r>
              <a:rPr sz="1300" spc="-55" dirty="0">
                <a:latin typeface="Roboto"/>
                <a:cs typeface="Roboto"/>
              </a:rPr>
              <a:t>User</a:t>
            </a:r>
            <a:r>
              <a:rPr sz="1300" spc="25" dirty="0">
                <a:latin typeface="Roboto"/>
                <a:cs typeface="Roboto"/>
              </a:rPr>
              <a:t> </a:t>
            </a:r>
            <a:r>
              <a:rPr sz="1300" spc="-50" dirty="0">
                <a:latin typeface="Roboto"/>
                <a:cs typeface="Roboto"/>
              </a:rPr>
              <a:t>login/registration,</a:t>
            </a:r>
            <a:r>
              <a:rPr sz="1300" spc="25" dirty="0">
                <a:latin typeface="Roboto"/>
                <a:cs typeface="Roboto"/>
              </a:rPr>
              <a:t> </a:t>
            </a:r>
            <a:r>
              <a:rPr sz="1300" spc="-60" dirty="0">
                <a:latin typeface="Roboto"/>
                <a:cs typeface="Roboto"/>
              </a:rPr>
              <a:t>product</a:t>
            </a:r>
            <a:r>
              <a:rPr sz="1300" spc="25" dirty="0">
                <a:latin typeface="Roboto"/>
                <a:cs typeface="Roboto"/>
              </a:rPr>
              <a:t> </a:t>
            </a:r>
            <a:r>
              <a:rPr sz="1300" spc="-45" dirty="0">
                <a:latin typeface="Roboto"/>
                <a:cs typeface="Roboto"/>
              </a:rPr>
              <a:t>browsing, </a:t>
            </a:r>
            <a:r>
              <a:rPr sz="1300" spc="-55" dirty="0">
                <a:latin typeface="Roboto"/>
                <a:cs typeface="Roboto"/>
              </a:rPr>
              <a:t>shopping</a:t>
            </a:r>
            <a:r>
              <a:rPr sz="1300" spc="-30" dirty="0">
                <a:latin typeface="Roboto"/>
                <a:cs typeface="Roboto"/>
              </a:rPr>
              <a:t> cart, </a:t>
            </a:r>
            <a:r>
              <a:rPr sz="1300" spc="-55" dirty="0">
                <a:latin typeface="Roboto"/>
                <a:cs typeface="Roboto"/>
              </a:rPr>
              <a:t>checkout</a:t>
            </a:r>
            <a:r>
              <a:rPr sz="1300" spc="-25" dirty="0">
                <a:latin typeface="Roboto"/>
                <a:cs typeface="Roboto"/>
              </a:rPr>
              <a:t> </a:t>
            </a:r>
            <a:r>
              <a:rPr sz="1300" spc="-10" dirty="0">
                <a:latin typeface="Roboto"/>
                <a:cs typeface="Roboto"/>
              </a:rPr>
              <a:t>simulation</a:t>
            </a:r>
            <a:endParaRPr sz="1300">
              <a:latin typeface="Roboto"/>
              <a:cs typeface="Roboto"/>
            </a:endParaRPr>
          </a:p>
        </p:txBody>
      </p:sp>
      <p:sp>
        <p:nvSpPr>
          <p:cNvPr id="25" name="object 25"/>
          <p:cNvSpPr txBox="1"/>
          <p:nvPr/>
        </p:nvSpPr>
        <p:spPr>
          <a:xfrm>
            <a:off x="444500" y="6774433"/>
            <a:ext cx="2592070" cy="711200"/>
          </a:xfrm>
          <a:prstGeom prst="rect">
            <a:avLst/>
          </a:prstGeom>
        </p:spPr>
        <p:txBody>
          <a:bodyPr vert="horz" wrap="square" lIns="0" tIns="41910" rIns="0" bIns="0" rtlCol="0">
            <a:spAutoFit/>
          </a:bodyPr>
          <a:lstStyle/>
          <a:p>
            <a:pPr marL="12700">
              <a:lnSpc>
                <a:spcPct val="100000"/>
              </a:lnSpc>
              <a:spcBef>
                <a:spcPts val="330"/>
              </a:spcBef>
            </a:pPr>
            <a:r>
              <a:rPr sz="1300" b="0" spc="-10" dirty="0">
                <a:solidFill>
                  <a:srgbClr val="2562EB"/>
                </a:solidFill>
                <a:latin typeface="Roboto Medium"/>
                <a:cs typeface="Roboto Medium"/>
              </a:rPr>
              <a:t>Technology:</a:t>
            </a:r>
            <a:endParaRPr sz="1300">
              <a:latin typeface="Roboto Medium"/>
              <a:cs typeface="Roboto Medium"/>
            </a:endParaRPr>
          </a:p>
          <a:p>
            <a:pPr marL="164465" marR="5080">
              <a:lnSpc>
                <a:spcPct val="115399"/>
              </a:lnSpc>
            </a:pPr>
            <a:r>
              <a:rPr sz="1300" spc="-60" dirty="0">
                <a:latin typeface="Roboto"/>
                <a:cs typeface="Roboto"/>
              </a:rPr>
              <a:t>Java,</a:t>
            </a:r>
            <a:r>
              <a:rPr sz="1300" spc="15" dirty="0">
                <a:latin typeface="Roboto"/>
                <a:cs typeface="Roboto"/>
              </a:rPr>
              <a:t> </a:t>
            </a:r>
            <a:r>
              <a:rPr sz="1300" spc="-70" dirty="0">
                <a:latin typeface="Roboto"/>
                <a:cs typeface="Roboto"/>
              </a:rPr>
              <a:t>JavaFX</a:t>
            </a:r>
            <a:r>
              <a:rPr sz="1300" spc="20" dirty="0">
                <a:latin typeface="Roboto"/>
                <a:cs typeface="Roboto"/>
              </a:rPr>
              <a:t> </a:t>
            </a:r>
            <a:r>
              <a:rPr sz="1300" spc="-65" dirty="0">
                <a:latin typeface="Roboto"/>
                <a:cs typeface="Roboto"/>
              </a:rPr>
              <a:t>(FXML,</a:t>
            </a:r>
            <a:r>
              <a:rPr sz="1300" spc="20" dirty="0">
                <a:latin typeface="Roboto"/>
                <a:cs typeface="Roboto"/>
              </a:rPr>
              <a:t> </a:t>
            </a:r>
            <a:r>
              <a:rPr sz="1300" spc="-40" dirty="0">
                <a:latin typeface="Roboto"/>
                <a:cs typeface="Roboto"/>
              </a:rPr>
              <a:t>SceneBuilder), </a:t>
            </a:r>
            <a:r>
              <a:rPr sz="1300" spc="-65" dirty="0">
                <a:latin typeface="Roboto"/>
                <a:cs typeface="Roboto"/>
              </a:rPr>
              <a:t>MySQL,</a:t>
            </a:r>
            <a:r>
              <a:rPr sz="1300" spc="10" dirty="0">
                <a:latin typeface="Roboto"/>
                <a:cs typeface="Roboto"/>
              </a:rPr>
              <a:t> </a:t>
            </a:r>
            <a:r>
              <a:rPr sz="1300" spc="-25" dirty="0">
                <a:latin typeface="Roboto"/>
                <a:cs typeface="Roboto"/>
              </a:rPr>
              <a:t>CSS</a:t>
            </a:r>
            <a:endParaRPr sz="1300">
              <a:latin typeface="Roboto"/>
              <a:cs typeface="Roboto"/>
            </a:endParaRPr>
          </a:p>
        </p:txBody>
      </p:sp>
      <p:sp>
        <p:nvSpPr>
          <p:cNvPr id="26" name="object 26"/>
          <p:cNvSpPr txBox="1"/>
          <p:nvPr/>
        </p:nvSpPr>
        <p:spPr>
          <a:xfrm>
            <a:off x="3670200" y="6774433"/>
            <a:ext cx="2672715" cy="711200"/>
          </a:xfrm>
          <a:prstGeom prst="rect">
            <a:avLst/>
          </a:prstGeom>
        </p:spPr>
        <p:txBody>
          <a:bodyPr vert="horz" wrap="square" lIns="0" tIns="41910" rIns="0" bIns="0" rtlCol="0">
            <a:spAutoFit/>
          </a:bodyPr>
          <a:lstStyle/>
          <a:p>
            <a:pPr marL="12700">
              <a:lnSpc>
                <a:spcPct val="100000"/>
              </a:lnSpc>
              <a:spcBef>
                <a:spcPts val="330"/>
              </a:spcBef>
            </a:pPr>
            <a:r>
              <a:rPr sz="1300" b="0" spc="-10" dirty="0">
                <a:solidFill>
                  <a:srgbClr val="2562EB"/>
                </a:solidFill>
                <a:latin typeface="Roboto Medium"/>
                <a:cs typeface="Roboto Medium"/>
              </a:rPr>
              <a:t>Users:</a:t>
            </a:r>
            <a:endParaRPr sz="1300">
              <a:latin typeface="Roboto Medium"/>
              <a:cs typeface="Roboto Medium"/>
            </a:endParaRPr>
          </a:p>
          <a:p>
            <a:pPr marL="164465" marR="5080">
              <a:lnSpc>
                <a:spcPct val="115399"/>
              </a:lnSpc>
            </a:pPr>
            <a:r>
              <a:rPr sz="1300" spc="-55" dirty="0">
                <a:latin typeface="Roboto"/>
                <a:cs typeface="Roboto"/>
              </a:rPr>
              <a:t>General</a:t>
            </a:r>
            <a:r>
              <a:rPr sz="1300" spc="-5" dirty="0">
                <a:latin typeface="Roboto"/>
                <a:cs typeface="Roboto"/>
              </a:rPr>
              <a:t> </a:t>
            </a:r>
            <a:r>
              <a:rPr sz="1300" spc="-60" dirty="0">
                <a:latin typeface="Roboto"/>
                <a:cs typeface="Roboto"/>
              </a:rPr>
              <a:t>consumers</a:t>
            </a:r>
            <a:r>
              <a:rPr sz="1300" spc="-5" dirty="0">
                <a:latin typeface="Roboto"/>
                <a:cs typeface="Roboto"/>
              </a:rPr>
              <a:t> </a:t>
            </a:r>
            <a:r>
              <a:rPr sz="1300" spc="-40" dirty="0">
                <a:latin typeface="Roboto"/>
                <a:cs typeface="Roboto"/>
              </a:rPr>
              <a:t>for</a:t>
            </a:r>
            <a:r>
              <a:rPr sz="1300" spc="-5" dirty="0">
                <a:latin typeface="Roboto"/>
                <a:cs typeface="Roboto"/>
              </a:rPr>
              <a:t> </a:t>
            </a:r>
            <a:r>
              <a:rPr sz="1300" spc="-65" dirty="0">
                <a:latin typeface="Roboto"/>
                <a:cs typeface="Roboto"/>
              </a:rPr>
              <a:t>browsing</a:t>
            </a:r>
            <a:r>
              <a:rPr sz="1300" dirty="0">
                <a:latin typeface="Roboto"/>
                <a:cs typeface="Roboto"/>
              </a:rPr>
              <a:t> </a:t>
            </a:r>
            <a:r>
              <a:rPr sz="1300" spc="-35" dirty="0">
                <a:latin typeface="Roboto"/>
                <a:cs typeface="Roboto"/>
              </a:rPr>
              <a:t>and </a:t>
            </a:r>
            <a:r>
              <a:rPr sz="1300" spc="-55" dirty="0">
                <a:latin typeface="Roboto"/>
                <a:cs typeface="Roboto"/>
              </a:rPr>
              <a:t>purchasing</a:t>
            </a:r>
            <a:r>
              <a:rPr sz="1300" spc="-5" dirty="0">
                <a:latin typeface="Roboto"/>
                <a:cs typeface="Roboto"/>
              </a:rPr>
              <a:t> </a:t>
            </a:r>
            <a:r>
              <a:rPr sz="1300" spc="-10" dirty="0">
                <a:latin typeface="Roboto"/>
                <a:cs typeface="Roboto"/>
              </a:rPr>
              <a:t>simulation</a:t>
            </a:r>
            <a:endParaRPr sz="1300">
              <a:latin typeface="Roboto"/>
              <a:cs typeface="Roboto"/>
            </a:endParaRPr>
          </a:p>
        </p:txBody>
      </p:sp>
      <p:grpSp>
        <p:nvGrpSpPr>
          <p:cNvPr id="29" name="object 29"/>
          <p:cNvGrpSpPr/>
          <p:nvPr/>
        </p:nvGrpSpPr>
        <p:grpSpPr>
          <a:xfrm>
            <a:off x="7058024" y="4248149"/>
            <a:ext cx="4829175" cy="914400"/>
            <a:chOff x="7058024" y="4248149"/>
            <a:chExt cx="4829175" cy="914400"/>
          </a:xfrm>
        </p:grpSpPr>
        <p:sp>
          <p:nvSpPr>
            <p:cNvPr id="30" name="object 30"/>
            <p:cNvSpPr/>
            <p:nvPr/>
          </p:nvSpPr>
          <p:spPr>
            <a:xfrm>
              <a:off x="7058024" y="4248149"/>
              <a:ext cx="4829175" cy="914400"/>
            </a:xfrm>
            <a:custGeom>
              <a:avLst/>
              <a:gdLst/>
              <a:ahLst/>
              <a:cxnLst/>
              <a:rect l="l" t="t" r="r" b="b"/>
              <a:pathLst>
                <a:path w="4829175" h="914400">
                  <a:moveTo>
                    <a:pt x="4829174" y="914399"/>
                  </a:moveTo>
                  <a:lnTo>
                    <a:pt x="0" y="914399"/>
                  </a:lnTo>
                  <a:lnTo>
                    <a:pt x="0" y="0"/>
                  </a:lnTo>
                  <a:lnTo>
                    <a:pt x="4829174" y="0"/>
                  </a:lnTo>
                  <a:lnTo>
                    <a:pt x="4829174" y="914399"/>
                  </a:lnTo>
                  <a:close/>
                </a:path>
              </a:pathLst>
            </a:custGeom>
            <a:solidFill>
              <a:srgbClr val="EFF5FF"/>
            </a:solidFill>
          </p:spPr>
          <p:txBody>
            <a:bodyPr wrap="square" lIns="0" tIns="0" rIns="0" bIns="0" rtlCol="0"/>
            <a:lstStyle/>
            <a:p>
              <a:endParaRPr/>
            </a:p>
          </p:txBody>
        </p:sp>
        <p:sp>
          <p:nvSpPr>
            <p:cNvPr id="31" name="object 31"/>
            <p:cNvSpPr/>
            <p:nvPr/>
          </p:nvSpPr>
          <p:spPr>
            <a:xfrm>
              <a:off x="7058024" y="4248149"/>
              <a:ext cx="38100" cy="914400"/>
            </a:xfrm>
            <a:custGeom>
              <a:avLst/>
              <a:gdLst/>
              <a:ahLst/>
              <a:cxnLst/>
              <a:rect l="l" t="t" r="r" b="b"/>
              <a:pathLst>
                <a:path w="38100" h="914400">
                  <a:moveTo>
                    <a:pt x="38099" y="914399"/>
                  </a:moveTo>
                  <a:lnTo>
                    <a:pt x="0" y="914399"/>
                  </a:lnTo>
                  <a:lnTo>
                    <a:pt x="0" y="0"/>
                  </a:lnTo>
                  <a:lnTo>
                    <a:pt x="38099" y="0"/>
                  </a:lnTo>
                  <a:lnTo>
                    <a:pt x="38099" y="914399"/>
                  </a:lnTo>
                  <a:close/>
                </a:path>
              </a:pathLst>
            </a:custGeom>
            <a:solidFill>
              <a:srgbClr val="3B81F5"/>
            </a:solidFill>
          </p:spPr>
          <p:txBody>
            <a:bodyPr wrap="square" lIns="0" tIns="0" rIns="0" bIns="0" rtlCol="0"/>
            <a:lstStyle/>
            <a:p>
              <a:endParaRPr/>
            </a:p>
          </p:txBody>
        </p:sp>
      </p:grpSp>
      <p:sp>
        <p:nvSpPr>
          <p:cNvPr id="32" name="object 32"/>
          <p:cNvSpPr txBox="1"/>
          <p:nvPr/>
        </p:nvSpPr>
        <p:spPr>
          <a:xfrm>
            <a:off x="7096124" y="4331795"/>
            <a:ext cx="4791075" cy="673100"/>
          </a:xfrm>
          <a:prstGeom prst="rect">
            <a:avLst/>
          </a:prstGeom>
        </p:spPr>
        <p:txBody>
          <a:bodyPr vert="horz" wrap="square" lIns="0" tIns="65405" rIns="0" bIns="0" rtlCol="0">
            <a:spAutoFit/>
          </a:bodyPr>
          <a:lstStyle/>
          <a:p>
            <a:pPr marL="154940">
              <a:lnSpc>
                <a:spcPct val="100000"/>
              </a:lnSpc>
              <a:spcBef>
                <a:spcPts val="515"/>
              </a:spcBef>
            </a:pPr>
            <a:r>
              <a:rPr sz="1150" b="1" spc="-60" dirty="0">
                <a:latin typeface="Roboto"/>
                <a:cs typeface="Roboto"/>
              </a:rPr>
              <a:t>OnlineShop2025</a:t>
            </a:r>
            <a:r>
              <a:rPr sz="1150" b="1" spc="45" dirty="0">
                <a:latin typeface="Roboto"/>
                <a:cs typeface="Roboto"/>
              </a:rPr>
              <a:t> </a:t>
            </a:r>
            <a:r>
              <a:rPr sz="1150" b="1" spc="-10" dirty="0">
                <a:latin typeface="Roboto"/>
                <a:cs typeface="Roboto"/>
              </a:rPr>
              <a:t>Vision:</a:t>
            </a:r>
            <a:endParaRPr sz="1150" dirty="0">
              <a:latin typeface="Roboto"/>
              <a:cs typeface="Roboto"/>
            </a:endParaRPr>
          </a:p>
          <a:p>
            <a:pPr marL="154940" marR="318135">
              <a:lnSpc>
                <a:spcPct val="108700"/>
              </a:lnSpc>
              <a:spcBef>
                <a:spcPts val="300"/>
              </a:spcBef>
            </a:pPr>
            <a:r>
              <a:rPr sz="1150" spc="-75" dirty="0">
                <a:latin typeface="Roboto"/>
                <a:cs typeface="Roboto"/>
              </a:rPr>
              <a:t>A</a:t>
            </a:r>
            <a:r>
              <a:rPr sz="1150" dirty="0">
                <a:latin typeface="Roboto"/>
                <a:cs typeface="Roboto"/>
              </a:rPr>
              <a:t> </a:t>
            </a:r>
            <a:r>
              <a:rPr sz="1150" spc="-60" dirty="0">
                <a:latin typeface="Roboto"/>
                <a:cs typeface="Roboto"/>
              </a:rPr>
              <a:t>seamless</a:t>
            </a:r>
            <a:r>
              <a:rPr sz="1150" spc="5" dirty="0">
                <a:latin typeface="Roboto"/>
                <a:cs typeface="Roboto"/>
              </a:rPr>
              <a:t> </a:t>
            </a:r>
            <a:r>
              <a:rPr sz="1150" spc="-55" dirty="0">
                <a:latin typeface="Roboto"/>
                <a:cs typeface="Roboto"/>
              </a:rPr>
              <a:t>shopping</a:t>
            </a:r>
            <a:r>
              <a:rPr sz="1150" spc="5" dirty="0">
                <a:latin typeface="Roboto"/>
                <a:cs typeface="Roboto"/>
              </a:rPr>
              <a:t> </a:t>
            </a:r>
            <a:r>
              <a:rPr sz="1150" spc="-55" dirty="0">
                <a:latin typeface="Roboto"/>
                <a:cs typeface="Roboto"/>
              </a:rPr>
              <a:t>experience</a:t>
            </a:r>
            <a:r>
              <a:rPr sz="1150" dirty="0">
                <a:latin typeface="Roboto"/>
                <a:cs typeface="Roboto"/>
              </a:rPr>
              <a:t> </a:t>
            </a:r>
            <a:r>
              <a:rPr sz="1150" spc="-50" dirty="0">
                <a:latin typeface="Roboto"/>
                <a:cs typeface="Roboto"/>
              </a:rPr>
              <a:t>with</a:t>
            </a:r>
            <a:r>
              <a:rPr sz="1150" spc="5" dirty="0">
                <a:latin typeface="Roboto"/>
                <a:cs typeface="Roboto"/>
              </a:rPr>
              <a:t> </a:t>
            </a:r>
            <a:r>
              <a:rPr sz="1150" spc="-55" dirty="0">
                <a:latin typeface="Roboto"/>
                <a:cs typeface="Roboto"/>
              </a:rPr>
              <a:t>desktop</a:t>
            </a:r>
            <a:r>
              <a:rPr sz="1150" spc="5" dirty="0">
                <a:latin typeface="Roboto"/>
                <a:cs typeface="Roboto"/>
              </a:rPr>
              <a:t> </a:t>
            </a:r>
            <a:r>
              <a:rPr sz="1150" spc="-60" dirty="0">
                <a:latin typeface="Roboto"/>
                <a:cs typeface="Roboto"/>
              </a:rPr>
              <a:t>performance</a:t>
            </a:r>
            <a:r>
              <a:rPr sz="1150" spc="5" dirty="0">
                <a:latin typeface="Roboto"/>
                <a:cs typeface="Roboto"/>
              </a:rPr>
              <a:t> </a:t>
            </a:r>
            <a:r>
              <a:rPr sz="1150" spc="-60" dirty="0">
                <a:latin typeface="Roboto"/>
                <a:cs typeface="Roboto"/>
              </a:rPr>
              <a:t>and</a:t>
            </a:r>
            <a:r>
              <a:rPr sz="1150" dirty="0">
                <a:latin typeface="Roboto"/>
                <a:cs typeface="Roboto"/>
              </a:rPr>
              <a:t> </a:t>
            </a:r>
            <a:r>
              <a:rPr sz="1150" spc="-65" dirty="0">
                <a:latin typeface="Roboto"/>
                <a:cs typeface="Roboto"/>
              </a:rPr>
              <a:t>web-</a:t>
            </a:r>
            <a:r>
              <a:rPr sz="1150" spc="-30" dirty="0">
                <a:latin typeface="Roboto"/>
                <a:cs typeface="Roboto"/>
              </a:rPr>
              <a:t>like </a:t>
            </a:r>
            <a:r>
              <a:rPr sz="1150" spc="-55" dirty="0">
                <a:latin typeface="Roboto"/>
                <a:cs typeface="Roboto"/>
              </a:rPr>
              <a:t>convenience,</a:t>
            </a:r>
            <a:r>
              <a:rPr sz="1150" dirty="0">
                <a:latin typeface="Roboto"/>
                <a:cs typeface="Roboto"/>
              </a:rPr>
              <a:t> </a:t>
            </a:r>
            <a:r>
              <a:rPr sz="1150" spc="-45" dirty="0">
                <a:latin typeface="Roboto"/>
                <a:cs typeface="Roboto"/>
              </a:rPr>
              <a:t>bringing</a:t>
            </a:r>
            <a:r>
              <a:rPr sz="1150" spc="5" dirty="0">
                <a:latin typeface="Roboto"/>
                <a:cs typeface="Roboto"/>
              </a:rPr>
              <a:t> </a:t>
            </a:r>
            <a:r>
              <a:rPr sz="1150" spc="-60" dirty="0">
                <a:latin typeface="Roboto"/>
                <a:cs typeface="Roboto"/>
              </a:rPr>
              <a:t>together</a:t>
            </a:r>
            <a:r>
              <a:rPr sz="1150" dirty="0">
                <a:latin typeface="Roboto"/>
                <a:cs typeface="Roboto"/>
              </a:rPr>
              <a:t> </a:t>
            </a:r>
            <a:r>
              <a:rPr sz="1150" spc="-80" dirty="0">
                <a:latin typeface="Roboto"/>
                <a:cs typeface="Roboto"/>
              </a:rPr>
              <a:t>OOP</a:t>
            </a:r>
            <a:r>
              <a:rPr sz="1150" spc="5" dirty="0">
                <a:latin typeface="Roboto"/>
                <a:cs typeface="Roboto"/>
              </a:rPr>
              <a:t> </a:t>
            </a:r>
            <a:r>
              <a:rPr sz="1150" spc="-55" dirty="0">
                <a:latin typeface="Roboto"/>
                <a:cs typeface="Roboto"/>
              </a:rPr>
              <a:t>concepts</a:t>
            </a:r>
            <a:r>
              <a:rPr sz="1150" dirty="0">
                <a:latin typeface="Roboto"/>
                <a:cs typeface="Roboto"/>
              </a:rPr>
              <a:t> </a:t>
            </a:r>
            <a:r>
              <a:rPr sz="1150" spc="-30" dirty="0">
                <a:latin typeface="Roboto"/>
                <a:cs typeface="Roboto"/>
              </a:rPr>
              <a:t>in</a:t>
            </a:r>
            <a:r>
              <a:rPr sz="1150" spc="5" dirty="0">
                <a:latin typeface="Roboto"/>
                <a:cs typeface="Roboto"/>
              </a:rPr>
              <a:t> </a:t>
            </a:r>
            <a:r>
              <a:rPr sz="1150" spc="-70" dirty="0">
                <a:latin typeface="Roboto"/>
                <a:cs typeface="Roboto"/>
              </a:rPr>
              <a:t>a</a:t>
            </a:r>
            <a:r>
              <a:rPr sz="1150" dirty="0">
                <a:latin typeface="Roboto"/>
                <a:cs typeface="Roboto"/>
              </a:rPr>
              <a:t> </a:t>
            </a:r>
            <a:r>
              <a:rPr sz="1150" spc="-50" dirty="0">
                <a:latin typeface="Roboto"/>
                <a:cs typeface="Roboto"/>
              </a:rPr>
              <a:t>practical</a:t>
            </a:r>
            <a:r>
              <a:rPr sz="1150" spc="5" dirty="0">
                <a:latin typeface="Roboto"/>
                <a:cs typeface="Roboto"/>
              </a:rPr>
              <a:t> </a:t>
            </a:r>
            <a:r>
              <a:rPr sz="1150" spc="-10" dirty="0">
                <a:latin typeface="Roboto"/>
                <a:cs typeface="Roboto"/>
              </a:rPr>
              <a:t>application.</a:t>
            </a:r>
            <a:endParaRPr sz="1150" dirty="0">
              <a:latin typeface="Roboto"/>
              <a:cs typeface="Roboto"/>
            </a:endParaRPr>
          </a:p>
        </p:txBody>
      </p:sp>
      <p:grpSp>
        <p:nvGrpSpPr>
          <p:cNvPr id="33" name="object 33"/>
          <p:cNvGrpSpPr/>
          <p:nvPr/>
        </p:nvGrpSpPr>
        <p:grpSpPr>
          <a:xfrm>
            <a:off x="10544174" y="7791450"/>
            <a:ext cx="1457325" cy="323850"/>
            <a:chOff x="10544174" y="7791450"/>
            <a:chExt cx="1457325" cy="323850"/>
          </a:xfrm>
        </p:grpSpPr>
        <p:sp>
          <p:nvSpPr>
            <p:cNvPr id="34" name="object 34"/>
            <p:cNvSpPr/>
            <p:nvPr/>
          </p:nvSpPr>
          <p:spPr>
            <a:xfrm>
              <a:off x="10544174" y="7791450"/>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35" name="object 35"/>
            <p:cNvPicPr/>
            <p:nvPr/>
          </p:nvPicPr>
          <p:blipFill>
            <a:blip r:embed="rId3" cstate="print"/>
            <a:stretch>
              <a:fillRect/>
            </a:stretch>
          </p:blipFill>
          <p:spPr>
            <a:xfrm>
              <a:off x="10658474" y="7886699"/>
              <a:ext cx="133349" cy="133349"/>
            </a:xfrm>
            <a:prstGeom prst="rect">
              <a:avLst/>
            </a:prstGeom>
          </p:spPr>
        </p:pic>
      </p:grpSp>
      <p:sp>
        <p:nvSpPr>
          <p:cNvPr id="36" name="object 36"/>
          <p:cNvSpPr txBox="1"/>
          <p:nvPr/>
        </p:nvSpPr>
        <p:spPr>
          <a:xfrm>
            <a:off x="10833000" y="7893050"/>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37" name="object 37"/>
          <p:cNvSpPr txBox="1"/>
          <p:nvPr/>
        </p:nvSpPr>
        <p:spPr>
          <a:xfrm>
            <a:off x="4557067" y="7993062"/>
            <a:ext cx="3077845" cy="153035"/>
          </a:xfrm>
          <a:prstGeom prst="rect">
            <a:avLst/>
          </a:prstGeom>
        </p:spPr>
        <p:txBody>
          <a:bodyPr vert="horz" wrap="square" lIns="0" tIns="0" rIns="0" bIns="0" rtlCol="0">
            <a:spAutoFit/>
          </a:bodyPr>
          <a:lstStyle/>
          <a:p>
            <a:pPr marL="12700">
              <a:lnSpc>
                <a:spcPts val="1115"/>
              </a:lnSpc>
            </a:pPr>
            <a:r>
              <a:rPr sz="1150" spc="-60" dirty="0">
                <a:solidFill>
                  <a:srgbClr val="6A7280"/>
                </a:solidFill>
                <a:latin typeface="Roboto"/>
                <a:cs typeface="Roboto"/>
              </a:rPr>
              <a:t>OnlineShop2025</a:t>
            </a:r>
            <a:r>
              <a:rPr sz="1150" spc="10" dirty="0">
                <a:solidFill>
                  <a:srgbClr val="6A7280"/>
                </a:solidFill>
                <a:latin typeface="Roboto"/>
                <a:cs typeface="Roboto"/>
              </a:rPr>
              <a:t> </a:t>
            </a:r>
            <a:r>
              <a:rPr sz="1150" dirty="0">
                <a:solidFill>
                  <a:srgbClr val="6A7280"/>
                </a:solidFill>
                <a:latin typeface="Roboto"/>
                <a:cs typeface="Roboto"/>
              </a:rPr>
              <a:t>-</a:t>
            </a:r>
            <a:r>
              <a:rPr sz="1150" spc="15" dirty="0">
                <a:solidFill>
                  <a:srgbClr val="6A7280"/>
                </a:solidFill>
                <a:latin typeface="Roboto"/>
                <a:cs typeface="Roboto"/>
              </a:rPr>
              <a:t> </a:t>
            </a:r>
            <a:r>
              <a:rPr sz="1150" spc="-65" dirty="0">
                <a:solidFill>
                  <a:srgbClr val="6A7280"/>
                </a:solidFill>
                <a:latin typeface="Roboto"/>
                <a:cs typeface="Roboto"/>
              </a:rPr>
              <a:t>Desktop</a:t>
            </a:r>
            <a:r>
              <a:rPr sz="1150" spc="10" dirty="0">
                <a:solidFill>
                  <a:srgbClr val="6A7280"/>
                </a:solidFill>
                <a:latin typeface="Roboto"/>
                <a:cs typeface="Roboto"/>
              </a:rPr>
              <a:t> </a:t>
            </a:r>
            <a:r>
              <a:rPr sz="1150" spc="-45" dirty="0">
                <a:solidFill>
                  <a:srgbClr val="6A7280"/>
                </a:solidFill>
                <a:latin typeface="Roboto"/>
                <a:cs typeface="Roboto"/>
              </a:rPr>
              <a:t>E-</a:t>
            </a:r>
            <a:r>
              <a:rPr sz="1150" spc="-70" dirty="0">
                <a:solidFill>
                  <a:srgbClr val="6A7280"/>
                </a:solidFill>
                <a:latin typeface="Roboto"/>
                <a:cs typeface="Roboto"/>
              </a:rPr>
              <a:t>commerce</a:t>
            </a:r>
            <a:r>
              <a:rPr sz="1150" spc="15" dirty="0">
                <a:solidFill>
                  <a:srgbClr val="6A7280"/>
                </a:solidFill>
                <a:latin typeface="Roboto"/>
                <a:cs typeface="Roboto"/>
              </a:rPr>
              <a:t> </a:t>
            </a:r>
            <a:r>
              <a:rPr sz="1150" spc="-40" dirty="0">
                <a:solidFill>
                  <a:srgbClr val="6A7280"/>
                </a:solidFill>
                <a:latin typeface="Roboto"/>
                <a:cs typeface="Roboto"/>
              </a:rPr>
              <a:t>Application</a:t>
            </a:r>
            <a:endParaRPr sz="1150">
              <a:latin typeface="Roboto"/>
              <a:cs typeface="Roboto"/>
            </a:endParaRPr>
          </a:p>
        </p:txBody>
      </p:sp>
      <p:pic>
        <p:nvPicPr>
          <p:cNvPr id="1026" name="Picture 2" descr="E-commerce shopping cart concept">
            <a:extLst>
              <a:ext uri="{FF2B5EF4-FFF2-40B4-BE49-F238E27FC236}">
                <a16:creationId xmlns:a16="http://schemas.microsoft.com/office/drawing/2014/main" id="{55B0F352-37CC-3EEF-5A30-5FF1F42A73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62466" y="859780"/>
            <a:ext cx="4914901" cy="32763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75882"/>
            <a:ext cx="1734820" cy="330835"/>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FFFFFF"/>
                </a:solidFill>
                <a:latin typeface="Roboto"/>
                <a:cs typeface="Roboto"/>
              </a:rPr>
              <a:t>OnlineShop2025</a:t>
            </a:r>
            <a:endParaRPr sz="2000">
              <a:latin typeface="Roboto"/>
              <a:cs typeface="Roboto"/>
            </a:endParaRPr>
          </a:p>
        </p:txBody>
      </p:sp>
      <p:grpSp>
        <p:nvGrpSpPr>
          <p:cNvPr id="3" name="object 3"/>
          <p:cNvGrpSpPr/>
          <p:nvPr/>
        </p:nvGrpSpPr>
        <p:grpSpPr>
          <a:xfrm>
            <a:off x="304799" y="0"/>
            <a:ext cx="11887200" cy="4800600"/>
            <a:chOff x="304799" y="0"/>
            <a:chExt cx="11887200" cy="4800600"/>
          </a:xfrm>
        </p:grpSpPr>
        <p:sp>
          <p:nvSpPr>
            <p:cNvPr id="4" name="object 4"/>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304799" y="1447799"/>
              <a:ext cx="3705224" cy="3352799"/>
            </a:xfrm>
            <a:prstGeom prst="rect">
              <a:avLst/>
            </a:prstGeom>
          </p:spPr>
        </p:pic>
        <p:pic>
          <p:nvPicPr>
            <p:cNvPr id="6" name="object 6"/>
            <p:cNvPicPr/>
            <p:nvPr/>
          </p:nvPicPr>
          <p:blipFill>
            <a:blip r:embed="rId3" cstate="print"/>
            <a:stretch>
              <a:fillRect/>
            </a:stretch>
          </p:blipFill>
          <p:spPr>
            <a:xfrm>
              <a:off x="495299" y="1771649"/>
              <a:ext cx="571499" cy="304799"/>
            </a:xfrm>
            <a:prstGeom prst="rect">
              <a:avLst/>
            </a:prstGeom>
          </p:spPr>
        </p:pic>
      </p:grpSp>
      <p:grpSp>
        <p:nvGrpSpPr>
          <p:cNvPr id="7" name="object 7"/>
          <p:cNvGrpSpPr/>
          <p:nvPr/>
        </p:nvGrpSpPr>
        <p:grpSpPr>
          <a:xfrm>
            <a:off x="0" y="5029199"/>
            <a:ext cx="11887200" cy="2686050"/>
            <a:chOff x="0" y="5029199"/>
            <a:chExt cx="11887200" cy="2686050"/>
          </a:xfrm>
        </p:grpSpPr>
        <p:sp>
          <p:nvSpPr>
            <p:cNvPr id="8" name="object 8"/>
            <p:cNvSpPr/>
            <p:nvPr/>
          </p:nvSpPr>
          <p:spPr>
            <a:xfrm>
              <a:off x="0" y="6762820"/>
              <a:ext cx="1428750" cy="952500"/>
            </a:xfrm>
            <a:custGeom>
              <a:avLst/>
              <a:gdLst/>
              <a:ahLst/>
              <a:cxnLst/>
              <a:rect l="l" t="t" r="r" b="b"/>
              <a:pathLst>
                <a:path w="1428750" h="952500">
                  <a:moveTo>
                    <a:pt x="1428749" y="952428"/>
                  </a:moveTo>
                  <a:lnTo>
                    <a:pt x="0" y="952428"/>
                  </a:lnTo>
                  <a:lnTo>
                    <a:pt x="0" y="127556"/>
                  </a:lnTo>
                  <a:lnTo>
                    <a:pt x="37587" y="106950"/>
                  </a:lnTo>
                  <a:lnTo>
                    <a:pt x="79601" y="86444"/>
                  </a:lnTo>
                  <a:lnTo>
                    <a:pt x="122571" y="68025"/>
                  </a:lnTo>
                  <a:lnTo>
                    <a:pt x="166392" y="51736"/>
                  </a:lnTo>
                  <a:lnTo>
                    <a:pt x="210960" y="37617"/>
                  </a:lnTo>
                  <a:lnTo>
                    <a:pt x="256167" y="25702"/>
                  </a:lnTo>
                  <a:lnTo>
                    <a:pt x="301905" y="16019"/>
                  </a:lnTo>
                  <a:lnTo>
                    <a:pt x="348064" y="8593"/>
                  </a:lnTo>
                  <a:lnTo>
                    <a:pt x="394529" y="3440"/>
                  </a:lnTo>
                  <a:lnTo>
                    <a:pt x="441199" y="573"/>
                  </a:lnTo>
                  <a:lnTo>
                    <a:pt x="464560" y="0"/>
                  </a:lnTo>
                  <a:lnTo>
                    <a:pt x="487939" y="0"/>
                  </a:lnTo>
                  <a:lnTo>
                    <a:pt x="534658" y="1720"/>
                  </a:lnTo>
                  <a:lnTo>
                    <a:pt x="581237" y="5732"/>
                  </a:lnTo>
                  <a:lnTo>
                    <a:pt x="627563" y="12023"/>
                  </a:lnTo>
                  <a:lnTo>
                    <a:pt x="673524" y="20580"/>
                  </a:lnTo>
                  <a:lnTo>
                    <a:pt x="719010" y="31382"/>
                  </a:lnTo>
                  <a:lnTo>
                    <a:pt x="763911" y="44404"/>
                  </a:lnTo>
                  <a:lnTo>
                    <a:pt x="808118" y="59612"/>
                  </a:lnTo>
                  <a:lnTo>
                    <a:pt x="851528" y="76972"/>
                  </a:lnTo>
                  <a:lnTo>
                    <a:pt x="894032" y="96440"/>
                  </a:lnTo>
                  <a:lnTo>
                    <a:pt x="935530" y="117971"/>
                  </a:lnTo>
                  <a:lnTo>
                    <a:pt x="975922" y="141511"/>
                  </a:lnTo>
                  <a:lnTo>
                    <a:pt x="1015110" y="167006"/>
                  </a:lnTo>
                  <a:lnTo>
                    <a:pt x="1052999" y="194392"/>
                  </a:lnTo>
                  <a:lnTo>
                    <a:pt x="1089499" y="223605"/>
                  </a:lnTo>
                  <a:lnTo>
                    <a:pt x="1124522" y="254574"/>
                  </a:lnTo>
                  <a:lnTo>
                    <a:pt x="1157983" y="287224"/>
                  </a:lnTo>
                  <a:lnTo>
                    <a:pt x="1189802" y="321476"/>
                  </a:lnTo>
                  <a:lnTo>
                    <a:pt x="1219902" y="357249"/>
                  </a:lnTo>
                  <a:lnTo>
                    <a:pt x="1248210" y="394455"/>
                  </a:lnTo>
                  <a:lnTo>
                    <a:pt x="1274659" y="433005"/>
                  </a:lnTo>
                  <a:lnTo>
                    <a:pt x="1299184" y="472807"/>
                  </a:lnTo>
                  <a:lnTo>
                    <a:pt x="1321726" y="513764"/>
                  </a:lnTo>
                  <a:lnTo>
                    <a:pt x="1342232" y="555777"/>
                  </a:lnTo>
                  <a:lnTo>
                    <a:pt x="1360652" y="598747"/>
                  </a:lnTo>
                  <a:lnTo>
                    <a:pt x="1376940" y="642569"/>
                  </a:lnTo>
                  <a:lnTo>
                    <a:pt x="1391060" y="687138"/>
                  </a:lnTo>
                  <a:lnTo>
                    <a:pt x="1402975" y="732345"/>
                  </a:lnTo>
                  <a:lnTo>
                    <a:pt x="1412657" y="778083"/>
                  </a:lnTo>
                  <a:lnTo>
                    <a:pt x="1420084" y="824240"/>
                  </a:lnTo>
                  <a:lnTo>
                    <a:pt x="1425237" y="870707"/>
                  </a:lnTo>
                  <a:lnTo>
                    <a:pt x="1428104" y="917369"/>
                  </a:lnTo>
                  <a:lnTo>
                    <a:pt x="1428749" y="952428"/>
                  </a:lnTo>
                  <a:close/>
                </a:path>
              </a:pathLst>
            </a:custGeom>
            <a:solidFill>
              <a:srgbClr val="2562EB">
                <a:alpha val="10198"/>
              </a:srgbClr>
            </a:solidFill>
          </p:spPr>
          <p:txBody>
            <a:bodyPr wrap="square" lIns="0" tIns="0" rIns="0" bIns="0" rtlCol="0"/>
            <a:lstStyle/>
            <a:p>
              <a:endParaRPr/>
            </a:p>
          </p:txBody>
        </p:sp>
        <p:sp>
          <p:nvSpPr>
            <p:cNvPr id="9" name="object 9"/>
            <p:cNvSpPr/>
            <p:nvPr/>
          </p:nvSpPr>
          <p:spPr>
            <a:xfrm>
              <a:off x="309562" y="5033962"/>
              <a:ext cx="11572875" cy="1876425"/>
            </a:xfrm>
            <a:custGeom>
              <a:avLst/>
              <a:gdLst/>
              <a:ahLst/>
              <a:cxnLst/>
              <a:rect l="l" t="t" r="r" b="b"/>
              <a:pathLst>
                <a:path w="11572875" h="1876425">
                  <a:moveTo>
                    <a:pt x="11506125" y="1876424"/>
                  </a:moveTo>
                  <a:lnTo>
                    <a:pt x="66746" y="1876424"/>
                  </a:lnTo>
                  <a:lnTo>
                    <a:pt x="62101" y="1875967"/>
                  </a:lnTo>
                  <a:lnTo>
                    <a:pt x="24240" y="1858817"/>
                  </a:lnTo>
                  <a:lnTo>
                    <a:pt x="2287" y="1823523"/>
                  </a:lnTo>
                  <a:lnTo>
                    <a:pt x="0" y="1809677"/>
                  </a:lnTo>
                  <a:lnTo>
                    <a:pt x="0" y="1804987"/>
                  </a:lnTo>
                  <a:lnTo>
                    <a:pt x="0" y="66747"/>
                  </a:lnTo>
                  <a:lnTo>
                    <a:pt x="14645" y="27847"/>
                  </a:lnTo>
                  <a:lnTo>
                    <a:pt x="48433" y="3642"/>
                  </a:lnTo>
                  <a:lnTo>
                    <a:pt x="66746" y="0"/>
                  </a:lnTo>
                  <a:lnTo>
                    <a:pt x="11506125" y="0"/>
                  </a:lnTo>
                  <a:lnTo>
                    <a:pt x="11545023" y="14645"/>
                  </a:lnTo>
                  <a:lnTo>
                    <a:pt x="11569230" y="48433"/>
                  </a:lnTo>
                  <a:lnTo>
                    <a:pt x="11572872" y="66747"/>
                  </a:lnTo>
                  <a:lnTo>
                    <a:pt x="11572872" y="1809677"/>
                  </a:lnTo>
                  <a:lnTo>
                    <a:pt x="11558227" y="1848575"/>
                  </a:lnTo>
                  <a:lnTo>
                    <a:pt x="11524439" y="1872781"/>
                  </a:lnTo>
                  <a:lnTo>
                    <a:pt x="11510770" y="1875967"/>
                  </a:lnTo>
                  <a:lnTo>
                    <a:pt x="11506125" y="1876424"/>
                  </a:lnTo>
                  <a:close/>
                </a:path>
              </a:pathLst>
            </a:custGeom>
            <a:solidFill>
              <a:srgbClr val="F9FAFA"/>
            </a:solidFill>
          </p:spPr>
          <p:txBody>
            <a:bodyPr wrap="square" lIns="0" tIns="0" rIns="0" bIns="0" rtlCol="0"/>
            <a:lstStyle/>
            <a:p>
              <a:endParaRPr/>
            </a:p>
          </p:txBody>
        </p:sp>
        <p:sp>
          <p:nvSpPr>
            <p:cNvPr id="10" name="object 10"/>
            <p:cNvSpPr/>
            <p:nvPr/>
          </p:nvSpPr>
          <p:spPr>
            <a:xfrm>
              <a:off x="309562" y="5033962"/>
              <a:ext cx="11572875" cy="1876425"/>
            </a:xfrm>
            <a:custGeom>
              <a:avLst/>
              <a:gdLst/>
              <a:ahLst/>
              <a:cxnLst/>
              <a:rect l="l" t="t" r="r" b="b"/>
              <a:pathLst>
                <a:path w="11572875" h="1876425">
                  <a:moveTo>
                    <a:pt x="0" y="1804987"/>
                  </a:moveTo>
                  <a:lnTo>
                    <a:pt x="0" y="71437"/>
                  </a:lnTo>
                  <a:lnTo>
                    <a:pt x="0" y="66747"/>
                  </a:lnTo>
                  <a:lnTo>
                    <a:pt x="457" y="62101"/>
                  </a:lnTo>
                  <a:lnTo>
                    <a:pt x="1372" y="57500"/>
                  </a:lnTo>
                  <a:lnTo>
                    <a:pt x="2287" y="52900"/>
                  </a:lnTo>
                  <a:lnTo>
                    <a:pt x="3642" y="48433"/>
                  </a:lnTo>
                  <a:lnTo>
                    <a:pt x="5437" y="44099"/>
                  </a:lnTo>
                  <a:lnTo>
                    <a:pt x="7232" y="39764"/>
                  </a:lnTo>
                  <a:lnTo>
                    <a:pt x="20923" y="20923"/>
                  </a:lnTo>
                  <a:lnTo>
                    <a:pt x="24240" y="17606"/>
                  </a:lnTo>
                  <a:lnTo>
                    <a:pt x="62101" y="457"/>
                  </a:lnTo>
                  <a:lnTo>
                    <a:pt x="66746" y="0"/>
                  </a:lnTo>
                  <a:lnTo>
                    <a:pt x="71437" y="0"/>
                  </a:lnTo>
                  <a:lnTo>
                    <a:pt x="11501436" y="0"/>
                  </a:lnTo>
                  <a:lnTo>
                    <a:pt x="11506125" y="0"/>
                  </a:lnTo>
                  <a:lnTo>
                    <a:pt x="11510770" y="457"/>
                  </a:lnTo>
                  <a:lnTo>
                    <a:pt x="11548632" y="17606"/>
                  </a:lnTo>
                  <a:lnTo>
                    <a:pt x="11551949" y="20923"/>
                  </a:lnTo>
                  <a:lnTo>
                    <a:pt x="11555267" y="24239"/>
                  </a:lnTo>
                  <a:lnTo>
                    <a:pt x="11558227" y="27847"/>
                  </a:lnTo>
                  <a:lnTo>
                    <a:pt x="11560832" y="31748"/>
                  </a:lnTo>
                  <a:lnTo>
                    <a:pt x="11563438" y="35648"/>
                  </a:lnTo>
                  <a:lnTo>
                    <a:pt x="11572874" y="71437"/>
                  </a:lnTo>
                  <a:lnTo>
                    <a:pt x="11572874" y="1804987"/>
                  </a:lnTo>
                  <a:lnTo>
                    <a:pt x="11560832" y="1844675"/>
                  </a:lnTo>
                  <a:lnTo>
                    <a:pt x="11551949" y="1855501"/>
                  </a:lnTo>
                  <a:lnTo>
                    <a:pt x="11548632" y="1858817"/>
                  </a:lnTo>
                  <a:lnTo>
                    <a:pt x="11515371" y="1875051"/>
                  </a:lnTo>
                  <a:lnTo>
                    <a:pt x="11510770" y="1875967"/>
                  </a:lnTo>
                  <a:lnTo>
                    <a:pt x="11506125" y="1876424"/>
                  </a:lnTo>
                  <a:lnTo>
                    <a:pt x="11501436" y="1876424"/>
                  </a:lnTo>
                  <a:lnTo>
                    <a:pt x="71437" y="1876424"/>
                  </a:lnTo>
                  <a:lnTo>
                    <a:pt x="66746" y="1876424"/>
                  </a:lnTo>
                  <a:lnTo>
                    <a:pt x="62101" y="1875967"/>
                  </a:lnTo>
                  <a:lnTo>
                    <a:pt x="57500" y="1875051"/>
                  </a:lnTo>
                  <a:lnTo>
                    <a:pt x="52900" y="1874136"/>
                  </a:lnTo>
                  <a:lnTo>
                    <a:pt x="20923" y="1855501"/>
                  </a:lnTo>
                  <a:lnTo>
                    <a:pt x="17606" y="1852184"/>
                  </a:lnTo>
                  <a:lnTo>
                    <a:pt x="1372" y="1818923"/>
                  </a:lnTo>
                  <a:lnTo>
                    <a:pt x="457" y="1814322"/>
                  </a:lnTo>
                  <a:lnTo>
                    <a:pt x="0" y="1809677"/>
                  </a:lnTo>
                  <a:lnTo>
                    <a:pt x="0" y="1804987"/>
                  </a:lnTo>
                  <a:close/>
                </a:path>
              </a:pathLst>
            </a:custGeom>
            <a:ln w="9524">
              <a:solidFill>
                <a:srgbClr val="E4E7EB"/>
              </a:solidFill>
            </a:ln>
          </p:spPr>
          <p:txBody>
            <a:bodyPr wrap="square" lIns="0" tIns="0" rIns="0" bIns="0" rtlCol="0"/>
            <a:lstStyle/>
            <a:p>
              <a:endParaRPr/>
            </a:p>
          </p:txBody>
        </p:sp>
      </p:grpSp>
      <p:sp>
        <p:nvSpPr>
          <p:cNvPr id="11" name="object 11"/>
          <p:cNvSpPr txBox="1">
            <a:spLocks noGrp="1"/>
          </p:cNvSpPr>
          <p:nvPr>
            <p:ph type="title"/>
          </p:nvPr>
        </p:nvSpPr>
        <p:spPr>
          <a:xfrm>
            <a:off x="292099" y="748694"/>
            <a:ext cx="4283075" cy="483870"/>
          </a:xfrm>
          <a:prstGeom prst="rect">
            <a:avLst/>
          </a:prstGeom>
        </p:spPr>
        <p:txBody>
          <a:bodyPr vert="horz" wrap="square" lIns="0" tIns="13335" rIns="0" bIns="0" rtlCol="0">
            <a:spAutoFit/>
          </a:bodyPr>
          <a:lstStyle/>
          <a:p>
            <a:pPr marL="12700">
              <a:lnSpc>
                <a:spcPct val="100000"/>
              </a:lnSpc>
              <a:spcBef>
                <a:spcPts val="105"/>
              </a:spcBef>
            </a:pPr>
            <a:r>
              <a:rPr sz="3000" spc="-190" dirty="0">
                <a:solidFill>
                  <a:srgbClr val="1C4ED8"/>
                </a:solidFill>
              </a:rPr>
              <a:t>Technology</a:t>
            </a:r>
            <a:r>
              <a:rPr sz="3000" spc="-20" dirty="0">
                <a:solidFill>
                  <a:srgbClr val="1C4ED8"/>
                </a:solidFill>
              </a:rPr>
              <a:t> </a:t>
            </a:r>
            <a:r>
              <a:rPr sz="3000" spc="-170" dirty="0">
                <a:solidFill>
                  <a:srgbClr val="1C4ED8"/>
                </a:solidFill>
              </a:rPr>
              <a:t>Stack</a:t>
            </a:r>
            <a:r>
              <a:rPr sz="3000" spc="-15" dirty="0">
                <a:solidFill>
                  <a:srgbClr val="1C4ED8"/>
                </a:solidFill>
              </a:rPr>
              <a:t> </a:t>
            </a:r>
            <a:r>
              <a:rPr sz="3000" spc="-135" dirty="0">
                <a:solidFill>
                  <a:srgbClr val="1C4ED8"/>
                </a:solidFill>
              </a:rPr>
              <a:t>Overview</a:t>
            </a:r>
            <a:endParaRPr sz="3000"/>
          </a:p>
        </p:txBody>
      </p:sp>
      <p:sp>
        <p:nvSpPr>
          <p:cNvPr id="12" name="object 12"/>
          <p:cNvSpPr txBox="1"/>
          <p:nvPr/>
        </p:nvSpPr>
        <p:spPr>
          <a:xfrm>
            <a:off x="1168399" y="1766093"/>
            <a:ext cx="1271270" cy="280035"/>
          </a:xfrm>
          <a:prstGeom prst="rect">
            <a:avLst/>
          </a:prstGeom>
        </p:spPr>
        <p:txBody>
          <a:bodyPr vert="horz" wrap="square" lIns="0" tIns="14604" rIns="0" bIns="0" rtlCol="0">
            <a:spAutoFit/>
          </a:bodyPr>
          <a:lstStyle/>
          <a:p>
            <a:pPr marL="12700">
              <a:lnSpc>
                <a:spcPct val="100000"/>
              </a:lnSpc>
              <a:spcBef>
                <a:spcPts val="114"/>
              </a:spcBef>
            </a:pPr>
            <a:r>
              <a:rPr sz="1650" b="1" spc="-114" dirty="0">
                <a:solidFill>
                  <a:srgbClr val="1D40AF"/>
                </a:solidFill>
                <a:latin typeface="Roboto"/>
                <a:cs typeface="Roboto"/>
              </a:rPr>
              <a:t>OOP</a:t>
            </a:r>
            <a:r>
              <a:rPr sz="1650" b="1" spc="-20" dirty="0">
                <a:solidFill>
                  <a:srgbClr val="1D40AF"/>
                </a:solidFill>
                <a:latin typeface="Roboto"/>
                <a:cs typeface="Roboto"/>
              </a:rPr>
              <a:t> </a:t>
            </a:r>
            <a:r>
              <a:rPr sz="1650" b="1" spc="-80" dirty="0">
                <a:solidFill>
                  <a:srgbClr val="1D40AF"/>
                </a:solidFill>
                <a:latin typeface="Roboto"/>
                <a:cs typeface="Roboto"/>
              </a:rPr>
              <a:t>with</a:t>
            </a:r>
            <a:r>
              <a:rPr sz="1650" b="1" spc="-15" dirty="0">
                <a:solidFill>
                  <a:srgbClr val="1D40AF"/>
                </a:solidFill>
                <a:latin typeface="Roboto"/>
                <a:cs typeface="Roboto"/>
              </a:rPr>
              <a:t> </a:t>
            </a:r>
            <a:r>
              <a:rPr sz="1650" b="1" spc="-80" dirty="0">
                <a:solidFill>
                  <a:srgbClr val="1D40AF"/>
                </a:solidFill>
                <a:latin typeface="Roboto"/>
                <a:cs typeface="Roboto"/>
              </a:rPr>
              <a:t>Java</a:t>
            </a:r>
            <a:endParaRPr sz="1650">
              <a:latin typeface="Roboto"/>
              <a:cs typeface="Roboto"/>
            </a:endParaRPr>
          </a:p>
        </p:txBody>
      </p:sp>
      <p:sp>
        <p:nvSpPr>
          <p:cNvPr id="13" name="object 13"/>
          <p:cNvSpPr txBox="1"/>
          <p:nvPr/>
        </p:nvSpPr>
        <p:spPr>
          <a:xfrm>
            <a:off x="482600" y="2331545"/>
            <a:ext cx="2848610" cy="406400"/>
          </a:xfrm>
          <a:prstGeom prst="rect">
            <a:avLst/>
          </a:prstGeom>
        </p:spPr>
        <p:txBody>
          <a:bodyPr vert="horz" wrap="square" lIns="0" tIns="12065" rIns="0" bIns="0" rtlCol="0">
            <a:spAutoFit/>
          </a:bodyPr>
          <a:lstStyle/>
          <a:p>
            <a:pPr marL="12700" marR="5080">
              <a:lnSpc>
                <a:spcPct val="108700"/>
              </a:lnSpc>
              <a:spcBef>
                <a:spcPts val="95"/>
              </a:spcBef>
            </a:pPr>
            <a:r>
              <a:rPr sz="1150" spc="-65" dirty="0">
                <a:solidFill>
                  <a:srgbClr val="374050"/>
                </a:solidFill>
                <a:latin typeface="Roboto"/>
                <a:cs typeface="Roboto"/>
              </a:rPr>
              <a:t>Core</a:t>
            </a:r>
            <a:r>
              <a:rPr sz="1150" spc="-5" dirty="0">
                <a:solidFill>
                  <a:srgbClr val="374050"/>
                </a:solidFill>
                <a:latin typeface="Roboto"/>
                <a:cs typeface="Roboto"/>
              </a:rPr>
              <a:t> </a:t>
            </a:r>
            <a:r>
              <a:rPr sz="1150" spc="-60" dirty="0">
                <a:solidFill>
                  <a:srgbClr val="374050"/>
                </a:solidFill>
                <a:latin typeface="Roboto"/>
                <a:cs typeface="Roboto"/>
              </a:rPr>
              <a:t>paradigm</a:t>
            </a:r>
            <a:r>
              <a:rPr sz="1150" spc="-5" dirty="0">
                <a:solidFill>
                  <a:srgbClr val="374050"/>
                </a:solidFill>
                <a:latin typeface="Roboto"/>
                <a:cs typeface="Roboto"/>
              </a:rPr>
              <a:t> </a:t>
            </a:r>
            <a:r>
              <a:rPr sz="1150" spc="-45" dirty="0">
                <a:solidFill>
                  <a:srgbClr val="374050"/>
                </a:solidFill>
                <a:latin typeface="Roboto"/>
                <a:cs typeface="Roboto"/>
              </a:rPr>
              <a:t>for</a:t>
            </a:r>
            <a:r>
              <a:rPr sz="1150" spc="-5" dirty="0">
                <a:solidFill>
                  <a:srgbClr val="374050"/>
                </a:solidFill>
                <a:latin typeface="Roboto"/>
                <a:cs typeface="Roboto"/>
              </a:rPr>
              <a:t> </a:t>
            </a:r>
            <a:r>
              <a:rPr sz="1150" spc="-45" dirty="0">
                <a:solidFill>
                  <a:srgbClr val="374050"/>
                </a:solidFill>
                <a:latin typeface="Roboto"/>
                <a:cs typeface="Roboto"/>
              </a:rPr>
              <a:t>structured,</a:t>
            </a:r>
            <a:r>
              <a:rPr sz="1150" spc="-5" dirty="0">
                <a:solidFill>
                  <a:srgbClr val="374050"/>
                </a:solidFill>
                <a:latin typeface="Roboto"/>
                <a:cs typeface="Roboto"/>
              </a:rPr>
              <a:t> </a:t>
            </a:r>
            <a:r>
              <a:rPr sz="1150" spc="-50" dirty="0">
                <a:solidFill>
                  <a:srgbClr val="374050"/>
                </a:solidFill>
                <a:latin typeface="Roboto"/>
                <a:cs typeface="Roboto"/>
              </a:rPr>
              <a:t>maintainable,</a:t>
            </a:r>
            <a:r>
              <a:rPr sz="1150" spc="-5" dirty="0">
                <a:solidFill>
                  <a:srgbClr val="374050"/>
                </a:solidFill>
                <a:latin typeface="Roboto"/>
                <a:cs typeface="Roboto"/>
              </a:rPr>
              <a:t> </a:t>
            </a:r>
            <a:r>
              <a:rPr sz="1150" spc="-60" dirty="0">
                <a:solidFill>
                  <a:srgbClr val="374050"/>
                </a:solidFill>
                <a:latin typeface="Roboto"/>
                <a:cs typeface="Roboto"/>
              </a:rPr>
              <a:t>and </a:t>
            </a:r>
            <a:r>
              <a:rPr sz="1150" spc="-50" dirty="0">
                <a:solidFill>
                  <a:srgbClr val="374050"/>
                </a:solidFill>
                <a:latin typeface="Roboto"/>
                <a:cs typeface="Roboto"/>
              </a:rPr>
              <a:t>scalable</a:t>
            </a:r>
            <a:r>
              <a:rPr sz="1150" spc="5" dirty="0">
                <a:solidFill>
                  <a:srgbClr val="374050"/>
                </a:solidFill>
                <a:latin typeface="Roboto"/>
                <a:cs typeface="Roboto"/>
              </a:rPr>
              <a:t> </a:t>
            </a:r>
            <a:r>
              <a:rPr sz="1150" spc="-65" dirty="0">
                <a:solidFill>
                  <a:srgbClr val="374050"/>
                </a:solidFill>
                <a:latin typeface="Roboto"/>
                <a:cs typeface="Roboto"/>
              </a:rPr>
              <a:t>system</a:t>
            </a:r>
            <a:r>
              <a:rPr sz="1150" spc="5" dirty="0">
                <a:solidFill>
                  <a:srgbClr val="374050"/>
                </a:solidFill>
                <a:latin typeface="Roboto"/>
                <a:cs typeface="Roboto"/>
              </a:rPr>
              <a:t> </a:t>
            </a:r>
            <a:r>
              <a:rPr sz="1150" spc="-10" dirty="0">
                <a:solidFill>
                  <a:srgbClr val="374050"/>
                </a:solidFill>
                <a:latin typeface="Roboto"/>
                <a:cs typeface="Roboto"/>
              </a:rPr>
              <a:t>design.</a:t>
            </a:r>
            <a:endParaRPr sz="1150">
              <a:latin typeface="Roboto"/>
              <a:cs typeface="Roboto"/>
            </a:endParaRPr>
          </a:p>
        </p:txBody>
      </p:sp>
      <p:grpSp>
        <p:nvGrpSpPr>
          <p:cNvPr id="14" name="object 14"/>
          <p:cNvGrpSpPr/>
          <p:nvPr/>
        </p:nvGrpSpPr>
        <p:grpSpPr>
          <a:xfrm>
            <a:off x="494570" y="1447799"/>
            <a:ext cx="7459345" cy="3352800"/>
            <a:chOff x="494570" y="1447799"/>
            <a:chExt cx="7459345" cy="3352800"/>
          </a:xfrm>
        </p:grpSpPr>
        <p:pic>
          <p:nvPicPr>
            <p:cNvPr id="15" name="object 15"/>
            <p:cNvPicPr/>
            <p:nvPr/>
          </p:nvPicPr>
          <p:blipFill>
            <a:blip r:embed="rId4" cstate="print"/>
            <a:stretch>
              <a:fillRect/>
            </a:stretch>
          </p:blipFill>
          <p:spPr>
            <a:xfrm>
              <a:off x="495299" y="2895782"/>
              <a:ext cx="133350" cy="132985"/>
            </a:xfrm>
            <a:prstGeom prst="rect">
              <a:avLst/>
            </a:prstGeom>
          </p:spPr>
        </p:pic>
        <p:pic>
          <p:nvPicPr>
            <p:cNvPr id="16" name="object 16"/>
            <p:cNvPicPr/>
            <p:nvPr/>
          </p:nvPicPr>
          <p:blipFill>
            <a:blip r:embed="rId5" cstate="print"/>
            <a:stretch>
              <a:fillRect/>
            </a:stretch>
          </p:blipFill>
          <p:spPr>
            <a:xfrm>
              <a:off x="495299" y="3361134"/>
              <a:ext cx="150018" cy="116681"/>
            </a:xfrm>
            <a:prstGeom prst="rect">
              <a:avLst/>
            </a:prstGeom>
          </p:spPr>
        </p:pic>
        <p:pic>
          <p:nvPicPr>
            <p:cNvPr id="17" name="object 17"/>
            <p:cNvPicPr/>
            <p:nvPr/>
          </p:nvPicPr>
          <p:blipFill>
            <a:blip r:embed="rId6" cstate="print"/>
            <a:stretch>
              <a:fillRect/>
            </a:stretch>
          </p:blipFill>
          <p:spPr>
            <a:xfrm>
              <a:off x="495299" y="3817657"/>
              <a:ext cx="133376" cy="118035"/>
            </a:xfrm>
            <a:prstGeom prst="rect">
              <a:avLst/>
            </a:prstGeom>
          </p:spPr>
        </p:pic>
        <p:pic>
          <p:nvPicPr>
            <p:cNvPr id="18" name="object 18"/>
            <p:cNvPicPr/>
            <p:nvPr/>
          </p:nvPicPr>
          <p:blipFill>
            <a:blip r:embed="rId7" cstate="print"/>
            <a:stretch>
              <a:fillRect/>
            </a:stretch>
          </p:blipFill>
          <p:spPr>
            <a:xfrm>
              <a:off x="494570" y="4275534"/>
              <a:ext cx="134782" cy="117202"/>
            </a:xfrm>
            <a:prstGeom prst="rect">
              <a:avLst/>
            </a:prstGeom>
          </p:spPr>
        </p:pic>
        <p:pic>
          <p:nvPicPr>
            <p:cNvPr id="19" name="object 19"/>
            <p:cNvPicPr/>
            <p:nvPr/>
          </p:nvPicPr>
          <p:blipFill>
            <a:blip r:embed="rId8" cstate="print"/>
            <a:stretch>
              <a:fillRect/>
            </a:stretch>
          </p:blipFill>
          <p:spPr>
            <a:xfrm>
              <a:off x="4238624" y="1447799"/>
              <a:ext cx="3714749" cy="3352799"/>
            </a:xfrm>
            <a:prstGeom prst="rect">
              <a:avLst/>
            </a:prstGeom>
          </p:spPr>
        </p:pic>
        <p:pic>
          <p:nvPicPr>
            <p:cNvPr id="20" name="object 20"/>
            <p:cNvPicPr/>
            <p:nvPr/>
          </p:nvPicPr>
          <p:blipFill>
            <a:blip r:embed="rId9" cstate="print"/>
            <a:stretch>
              <a:fillRect/>
            </a:stretch>
          </p:blipFill>
          <p:spPr>
            <a:xfrm>
              <a:off x="4429124" y="1638300"/>
              <a:ext cx="571499" cy="571499"/>
            </a:xfrm>
            <a:prstGeom prst="rect">
              <a:avLst/>
            </a:prstGeom>
          </p:spPr>
        </p:pic>
      </p:grpSp>
      <p:sp>
        <p:nvSpPr>
          <p:cNvPr id="21" name="object 21"/>
          <p:cNvSpPr txBox="1"/>
          <p:nvPr/>
        </p:nvSpPr>
        <p:spPr>
          <a:xfrm>
            <a:off x="692149" y="2826800"/>
            <a:ext cx="3119120" cy="407034"/>
          </a:xfrm>
          <a:prstGeom prst="rect">
            <a:avLst/>
          </a:prstGeom>
        </p:spPr>
        <p:txBody>
          <a:bodyPr vert="horz" wrap="square" lIns="0" tIns="12065" rIns="0" bIns="0" rtlCol="0">
            <a:spAutoFit/>
          </a:bodyPr>
          <a:lstStyle/>
          <a:p>
            <a:pPr marL="12700" marR="5080">
              <a:lnSpc>
                <a:spcPct val="108700"/>
              </a:lnSpc>
              <a:spcBef>
                <a:spcPts val="95"/>
              </a:spcBef>
            </a:pPr>
            <a:r>
              <a:rPr sz="1150" b="1" spc="-55" dirty="0">
                <a:latin typeface="Roboto"/>
                <a:cs typeface="Roboto"/>
              </a:rPr>
              <a:t>Encapsulation:</a:t>
            </a:r>
            <a:r>
              <a:rPr sz="1150" b="1" spc="5" dirty="0">
                <a:latin typeface="Roboto"/>
                <a:cs typeface="Roboto"/>
              </a:rPr>
              <a:t> </a:t>
            </a:r>
            <a:r>
              <a:rPr sz="1150" spc="-65" dirty="0">
                <a:latin typeface="Roboto"/>
                <a:cs typeface="Roboto"/>
              </a:rPr>
              <a:t>Model</a:t>
            </a:r>
            <a:r>
              <a:rPr sz="1150" spc="10" dirty="0">
                <a:latin typeface="Roboto"/>
                <a:cs typeface="Roboto"/>
              </a:rPr>
              <a:t> </a:t>
            </a:r>
            <a:r>
              <a:rPr sz="1150" spc="-50" dirty="0">
                <a:latin typeface="Roboto"/>
                <a:cs typeface="Roboto"/>
              </a:rPr>
              <a:t>classes</a:t>
            </a:r>
            <a:r>
              <a:rPr sz="1150" spc="15" dirty="0">
                <a:latin typeface="Roboto"/>
                <a:cs typeface="Roboto"/>
              </a:rPr>
              <a:t> </a:t>
            </a:r>
            <a:r>
              <a:rPr sz="1150" spc="-50" dirty="0">
                <a:latin typeface="Roboto"/>
                <a:cs typeface="Roboto"/>
              </a:rPr>
              <a:t>with</a:t>
            </a:r>
            <a:r>
              <a:rPr sz="1150" spc="10" dirty="0">
                <a:latin typeface="Roboto"/>
                <a:cs typeface="Roboto"/>
              </a:rPr>
              <a:t> </a:t>
            </a:r>
            <a:r>
              <a:rPr sz="1150" spc="-50" dirty="0">
                <a:latin typeface="Roboto"/>
                <a:cs typeface="Roboto"/>
              </a:rPr>
              <a:t>private</a:t>
            </a:r>
            <a:r>
              <a:rPr sz="1150" spc="15" dirty="0">
                <a:latin typeface="Roboto"/>
                <a:cs typeface="Roboto"/>
              </a:rPr>
              <a:t> </a:t>
            </a:r>
            <a:r>
              <a:rPr sz="1150" spc="-45" dirty="0">
                <a:latin typeface="Roboto"/>
                <a:cs typeface="Roboto"/>
              </a:rPr>
              <a:t>attributes </a:t>
            </a:r>
            <a:r>
              <a:rPr sz="1150" spc="-60" dirty="0">
                <a:latin typeface="Roboto"/>
                <a:cs typeface="Roboto"/>
              </a:rPr>
              <a:t>and</a:t>
            </a:r>
            <a:r>
              <a:rPr sz="1150" spc="-20" dirty="0">
                <a:latin typeface="Roboto"/>
                <a:cs typeface="Roboto"/>
              </a:rPr>
              <a:t> </a:t>
            </a:r>
            <a:r>
              <a:rPr sz="1150" spc="-45" dirty="0">
                <a:latin typeface="Roboto"/>
                <a:cs typeface="Roboto"/>
              </a:rPr>
              <a:t>public</a:t>
            </a:r>
            <a:r>
              <a:rPr sz="1150" spc="-15" dirty="0">
                <a:latin typeface="Roboto"/>
                <a:cs typeface="Roboto"/>
              </a:rPr>
              <a:t> </a:t>
            </a:r>
            <a:r>
              <a:rPr sz="1150" spc="-10" dirty="0">
                <a:latin typeface="Roboto"/>
                <a:cs typeface="Roboto"/>
              </a:rPr>
              <a:t>getters/setters</a:t>
            </a:r>
            <a:endParaRPr sz="1150">
              <a:latin typeface="Roboto"/>
              <a:cs typeface="Roboto"/>
            </a:endParaRPr>
          </a:p>
        </p:txBody>
      </p:sp>
      <p:sp>
        <p:nvSpPr>
          <p:cNvPr id="22" name="object 22"/>
          <p:cNvSpPr txBox="1"/>
          <p:nvPr/>
        </p:nvSpPr>
        <p:spPr>
          <a:xfrm>
            <a:off x="708818" y="3284000"/>
            <a:ext cx="2761615" cy="407034"/>
          </a:xfrm>
          <a:prstGeom prst="rect">
            <a:avLst/>
          </a:prstGeom>
        </p:spPr>
        <p:txBody>
          <a:bodyPr vert="horz" wrap="square" lIns="0" tIns="12065" rIns="0" bIns="0" rtlCol="0">
            <a:spAutoFit/>
          </a:bodyPr>
          <a:lstStyle/>
          <a:p>
            <a:pPr marL="12700" marR="5080">
              <a:lnSpc>
                <a:spcPct val="108700"/>
              </a:lnSpc>
              <a:spcBef>
                <a:spcPts val="95"/>
              </a:spcBef>
            </a:pPr>
            <a:r>
              <a:rPr sz="1150" b="1" spc="-50" dirty="0">
                <a:latin typeface="Roboto"/>
                <a:cs typeface="Roboto"/>
              </a:rPr>
              <a:t>Inheritance:</a:t>
            </a:r>
            <a:r>
              <a:rPr sz="1150" b="1" spc="-10" dirty="0">
                <a:latin typeface="Roboto"/>
                <a:cs typeface="Roboto"/>
              </a:rPr>
              <a:t> </a:t>
            </a:r>
            <a:r>
              <a:rPr sz="1150" spc="-65" dirty="0">
                <a:latin typeface="Roboto"/>
                <a:cs typeface="Roboto"/>
              </a:rPr>
              <a:t>Base</a:t>
            </a:r>
            <a:r>
              <a:rPr sz="1150" spc="5" dirty="0">
                <a:latin typeface="Roboto"/>
                <a:cs typeface="Roboto"/>
              </a:rPr>
              <a:t> </a:t>
            </a:r>
            <a:r>
              <a:rPr sz="1150" spc="-45" dirty="0">
                <a:latin typeface="Roboto"/>
                <a:cs typeface="Roboto"/>
              </a:rPr>
              <a:t>controller</a:t>
            </a:r>
            <a:r>
              <a:rPr sz="1150" dirty="0">
                <a:latin typeface="Roboto"/>
                <a:cs typeface="Roboto"/>
              </a:rPr>
              <a:t> </a:t>
            </a:r>
            <a:r>
              <a:rPr sz="1150" spc="-50" dirty="0">
                <a:latin typeface="Roboto"/>
                <a:cs typeface="Roboto"/>
              </a:rPr>
              <a:t>classes</a:t>
            </a:r>
            <a:r>
              <a:rPr sz="1150" dirty="0">
                <a:latin typeface="Roboto"/>
                <a:cs typeface="Roboto"/>
              </a:rPr>
              <a:t> </a:t>
            </a:r>
            <a:r>
              <a:rPr sz="1150" spc="-50" dirty="0">
                <a:latin typeface="Roboto"/>
                <a:cs typeface="Roboto"/>
              </a:rPr>
              <a:t>or</a:t>
            </a:r>
            <a:r>
              <a:rPr sz="1150" dirty="0">
                <a:latin typeface="Roboto"/>
                <a:cs typeface="Roboto"/>
              </a:rPr>
              <a:t> </a:t>
            </a:r>
            <a:r>
              <a:rPr sz="1150" spc="-50" dirty="0">
                <a:latin typeface="Roboto"/>
                <a:cs typeface="Roboto"/>
              </a:rPr>
              <a:t>service </a:t>
            </a:r>
            <a:r>
              <a:rPr sz="1150" spc="-10" dirty="0">
                <a:latin typeface="Roboto"/>
                <a:cs typeface="Roboto"/>
              </a:rPr>
              <a:t>classes</a:t>
            </a:r>
            <a:endParaRPr sz="1150">
              <a:latin typeface="Roboto"/>
              <a:cs typeface="Roboto"/>
            </a:endParaRPr>
          </a:p>
        </p:txBody>
      </p:sp>
      <p:sp>
        <p:nvSpPr>
          <p:cNvPr id="23" name="object 23"/>
          <p:cNvSpPr txBox="1"/>
          <p:nvPr/>
        </p:nvSpPr>
        <p:spPr>
          <a:xfrm>
            <a:off x="692149" y="3741200"/>
            <a:ext cx="3085465" cy="407034"/>
          </a:xfrm>
          <a:prstGeom prst="rect">
            <a:avLst/>
          </a:prstGeom>
        </p:spPr>
        <p:txBody>
          <a:bodyPr vert="horz" wrap="square" lIns="0" tIns="12065" rIns="0" bIns="0" rtlCol="0">
            <a:spAutoFit/>
          </a:bodyPr>
          <a:lstStyle/>
          <a:p>
            <a:pPr marL="12700" marR="5080">
              <a:lnSpc>
                <a:spcPct val="108700"/>
              </a:lnSpc>
              <a:spcBef>
                <a:spcPts val="95"/>
              </a:spcBef>
            </a:pPr>
            <a:r>
              <a:rPr sz="1150" b="1" spc="-60" dirty="0">
                <a:latin typeface="Roboto"/>
                <a:cs typeface="Roboto"/>
              </a:rPr>
              <a:t>Polymorphism:</a:t>
            </a:r>
            <a:r>
              <a:rPr sz="1150" b="1" dirty="0">
                <a:latin typeface="Roboto"/>
                <a:cs typeface="Roboto"/>
              </a:rPr>
              <a:t> </a:t>
            </a:r>
            <a:r>
              <a:rPr sz="1150" spc="-50" dirty="0">
                <a:latin typeface="Roboto"/>
                <a:cs typeface="Roboto"/>
              </a:rPr>
              <a:t>Interfaces</a:t>
            </a:r>
            <a:r>
              <a:rPr sz="1150" spc="10" dirty="0">
                <a:latin typeface="Roboto"/>
                <a:cs typeface="Roboto"/>
              </a:rPr>
              <a:t> </a:t>
            </a:r>
            <a:r>
              <a:rPr sz="1150" spc="-45" dirty="0">
                <a:latin typeface="Roboto"/>
                <a:cs typeface="Roboto"/>
              </a:rPr>
              <a:t>for</a:t>
            </a:r>
            <a:r>
              <a:rPr sz="1150" spc="10" dirty="0">
                <a:latin typeface="Roboto"/>
                <a:cs typeface="Roboto"/>
              </a:rPr>
              <a:t> </a:t>
            </a:r>
            <a:r>
              <a:rPr sz="1150" spc="-50" dirty="0">
                <a:latin typeface="Roboto"/>
                <a:cs typeface="Roboto"/>
              </a:rPr>
              <a:t>services</a:t>
            </a:r>
            <a:r>
              <a:rPr sz="1150" spc="10" dirty="0">
                <a:latin typeface="Roboto"/>
                <a:cs typeface="Roboto"/>
              </a:rPr>
              <a:t> </a:t>
            </a:r>
            <a:r>
              <a:rPr sz="1150" spc="-50" dirty="0">
                <a:latin typeface="Roboto"/>
                <a:cs typeface="Roboto"/>
              </a:rPr>
              <a:t>with</a:t>
            </a:r>
            <a:r>
              <a:rPr sz="1150" spc="5" dirty="0">
                <a:latin typeface="Roboto"/>
                <a:cs typeface="Roboto"/>
              </a:rPr>
              <a:t> </a:t>
            </a:r>
            <a:r>
              <a:rPr sz="1150" spc="-45" dirty="0">
                <a:latin typeface="Roboto"/>
                <a:cs typeface="Roboto"/>
              </a:rPr>
              <a:t>multiple </a:t>
            </a:r>
            <a:r>
              <a:rPr sz="1150" spc="-10" dirty="0">
                <a:latin typeface="Roboto"/>
                <a:cs typeface="Roboto"/>
              </a:rPr>
              <a:t>implementations</a:t>
            </a:r>
            <a:endParaRPr sz="1150">
              <a:latin typeface="Roboto"/>
              <a:cs typeface="Roboto"/>
            </a:endParaRPr>
          </a:p>
        </p:txBody>
      </p:sp>
      <p:sp>
        <p:nvSpPr>
          <p:cNvPr id="24" name="object 24"/>
          <p:cNvSpPr txBox="1"/>
          <p:nvPr/>
        </p:nvSpPr>
        <p:spPr>
          <a:xfrm>
            <a:off x="692149" y="4198401"/>
            <a:ext cx="2679065" cy="407034"/>
          </a:xfrm>
          <a:prstGeom prst="rect">
            <a:avLst/>
          </a:prstGeom>
        </p:spPr>
        <p:txBody>
          <a:bodyPr vert="horz" wrap="square" lIns="0" tIns="12065" rIns="0" bIns="0" rtlCol="0">
            <a:spAutoFit/>
          </a:bodyPr>
          <a:lstStyle/>
          <a:p>
            <a:pPr marL="12700" marR="5080">
              <a:lnSpc>
                <a:spcPct val="108700"/>
              </a:lnSpc>
              <a:spcBef>
                <a:spcPts val="95"/>
              </a:spcBef>
            </a:pPr>
            <a:r>
              <a:rPr sz="1150" b="1" spc="-55" dirty="0">
                <a:latin typeface="Roboto"/>
                <a:cs typeface="Roboto"/>
              </a:rPr>
              <a:t>Abstraction:</a:t>
            </a:r>
            <a:r>
              <a:rPr sz="1150" b="1" dirty="0">
                <a:latin typeface="Roboto"/>
                <a:cs typeface="Roboto"/>
              </a:rPr>
              <a:t> </a:t>
            </a:r>
            <a:r>
              <a:rPr sz="1150" spc="-65" dirty="0">
                <a:latin typeface="Roboto"/>
                <a:cs typeface="Roboto"/>
              </a:rPr>
              <a:t>Focus</a:t>
            </a:r>
            <a:r>
              <a:rPr sz="1150" spc="5" dirty="0">
                <a:latin typeface="Roboto"/>
                <a:cs typeface="Roboto"/>
              </a:rPr>
              <a:t> </a:t>
            </a:r>
            <a:r>
              <a:rPr sz="1150" spc="-55" dirty="0">
                <a:latin typeface="Roboto"/>
                <a:cs typeface="Roboto"/>
              </a:rPr>
              <a:t>on</a:t>
            </a:r>
            <a:r>
              <a:rPr sz="1150" spc="5" dirty="0">
                <a:latin typeface="Roboto"/>
                <a:cs typeface="Roboto"/>
              </a:rPr>
              <a:t> </a:t>
            </a:r>
            <a:r>
              <a:rPr sz="1150" spc="-45" dirty="0">
                <a:latin typeface="Roboto"/>
                <a:cs typeface="Roboto"/>
              </a:rPr>
              <a:t>essential</a:t>
            </a:r>
            <a:r>
              <a:rPr sz="1150" dirty="0">
                <a:latin typeface="Roboto"/>
                <a:cs typeface="Roboto"/>
              </a:rPr>
              <a:t> </a:t>
            </a:r>
            <a:r>
              <a:rPr sz="1150" spc="-55" dirty="0">
                <a:latin typeface="Roboto"/>
                <a:cs typeface="Roboto"/>
              </a:rPr>
              <a:t>features</a:t>
            </a:r>
            <a:r>
              <a:rPr sz="1150" spc="5" dirty="0">
                <a:latin typeface="Roboto"/>
                <a:cs typeface="Roboto"/>
              </a:rPr>
              <a:t> </a:t>
            </a:r>
            <a:r>
              <a:rPr sz="1150" spc="-55" dirty="0">
                <a:latin typeface="Roboto"/>
                <a:cs typeface="Roboto"/>
              </a:rPr>
              <a:t>and </a:t>
            </a:r>
            <a:r>
              <a:rPr sz="1150" spc="-10" dirty="0">
                <a:latin typeface="Roboto"/>
                <a:cs typeface="Roboto"/>
              </a:rPr>
              <a:t>interactions</a:t>
            </a:r>
            <a:endParaRPr sz="1150">
              <a:latin typeface="Roboto"/>
              <a:cs typeface="Roboto"/>
            </a:endParaRPr>
          </a:p>
        </p:txBody>
      </p:sp>
      <p:sp>
        <p:nvSpPr>
          <p:cNvPr id="25" name="object 25"/>
          <p:cNvSpPr txBox="1"/>
          <p:nvPr/>
        </p:nvSpPr>
        <p:spPr>
          <a:xfrm>
            <a:off x="5105350" y="1774651"/>
            <a:ext cx="655320" cy="269875"/>
          </a:xfrm>
          <a:prstGeom prst="rect">
            <a:avLst/>
          </a:prstGeom>
        </p:spPr>
        <p:txBody>
          <a:bodyPr vert="horz" wrap="square" lIns="0" tIns="12700" rIns="0" bIns="0" rtlCol="0">
            <a:spAutoFit/>
          </a:bodyPr>
          <a:lstStyle/>
          <a:p>
            <a:pPr marL="12700">
              <a:lnSpc>
                <a:spcPct val="100000"/>
              </a:lnSpc>
              <a:spcBef>
                <a:spcPts val="100"/>
              </a:spcBef>
            </a:pPr>
            <a:r>
              <a:rPr sz="1600" b="1" spc="-60" dirty="0">
                <a:solidFill>
                  <a:srgbClr val="5B20B5"/>
                </a:solidFill>
                <a:latin typeface="Roboto"/>
                <a:cs typeface="Roboto"/>
              </a:rPr>
              <a:t>JavaFX</a:t>
            </a:r>
            <a:endParaRPr sz="1600">
              <a:latin typeface="Roboto"/>
              <a:cs typeface="Roboto"/>
            </a:endParaRPr>
          </a:p>
        </p:txBody>
      </p:sp>
      <p:sp>
        <p:nvSpPr>
          <p:cNvPr id="26" name="object 26"/>
          <p:cNvSpPr txBox="1"/>
          <p:nvPr/>
        </p:nvSpPr>
        <p:spPr>
          <a:xfrm>
            <a:off x="4419550" y="2331545"/>
            <a:ext cx="2882900" cy="406400"/>
          </a:xfrm>
          <a:prstGeom prst="rect">
            <a:avLst/>
          </a:prstGeom>
        </p:spPr>
        <p:txBody>
          <a:bodyPr vert="horz" wrap="square" lIns="0" tIns="12065" rIns="0" bIns="0" rtlCol="0">
            <a:spAutoFit/>
          </a:bodyPr>
          <a:lstStyle/>
          <a:p>
            <a:pPr marL="12700" marR="5080">
              <a:lnSpc>
                <a:spcPct val="108700"/>
              </a:lnSpc>
              <a:spcBef>
                <a:spcPts val="95"/>
              </a:spcBef>
            </a:pPr>
            <a:r>
              <a:rPr sz="1150" spc="-60" dirty="0">
                <a:solidFill>
                  <a:srgbClr val="374050"/>
                </a:solidFill>
                <a:latin typeface="Roboto"/>
                <a:cs typeface="Roboto"/>
              </a:rPr>
              <a:t>Oracle's</a:t>
            </a:r>
            <a:r>
              <a:rPr sz="1150" spc="-5" dirty="0">
                <a:solidFill>
                  <a:srgbClr val="374050"/>
                </a:solidFill>
                <a:latin typeface="Roboto"/>
                <a:cs typeface="Roboto"/>
              </a:rPr>
              <a:t> </a:t>
            </a:r>
            <a:r>
              <a:rPr sz="1150" spc="-50" dirty="0">
                <a:solidFill>
                  <a:srgbClr val="374050"/>
                </a:solidFill>
                <a:latin typeface="Roboto"/>
                <a:cs typeface="Roboto"/>
              </a:rPr>
              <a:t>platform</a:t>
            </a:r>
            <a:r>
              <a:rPr sz="1150" spc="-5" dirty="0">
                <a:solidFill>
                  <a:srgbClr val="374050"/>
                </a:solidFill>
                <a:latin typeface="Roboto"/>
                <a:cs typeface="Roboto"/>
              </a:rPr>
              <a:t> </a:t>
            </a:r>
            <a:r>
              <a:rPr sz="1150" spc="-45" dirty="0">
                <a:solidFill>
                  <a:srgbClr val="374050"/>
                </a:solidFill>
                <a:latin typeface="Roboto"/>
                <a:cs typeface="Roboto"/>
              </a:rPr>
              <a:t>for</a:t>
            </a:r>
            <a:r>
              <a:rPr sz="1150" spc="-5" dirty="0">
                <a:solidFill>
                  <a:srgbClr val="374050"/>
                </a:solidFill>
                <a:latin typeface="Roboto"/>
                <a:cs typeface="Roboto"/>
              </a:rPr>
              <a:t> </a:t>
            </a:r>
            <a:r>
              <a:rPr sz="1150" spc="-45" dirty="0">
                <a:solidFill>
                  <a:srgbClr val="374050"/>
                </a:solidFill>
                <a:latin typeface="Roboto"/>
                <a:cs typeface="Roboto"/>
              </a:rPr>
              <a:t>rich</a:t>
            </a:r>
            <a:r>
              <a:rPr sz="1150" spc="-5" dirty="0">
                <a:solidFill>
                  <a:srgbClr val="374050"/>
                </a:solidFill>
                <a:latin typeface="Roboto"/>
                <a:cs typeface="Roboto"/>
              </a:rPr>
              <a:t> </a:t>
            </a:r>
            <a:r>
              <a:rPr sz="1150" spc="-40" dirty="0">
                <a:solidFill>
                  <a:srgbClr val="374050"/>
                </a:solidFill>
                <a:latin typeface="Roboto"/>
                <a:cs typeface="Roboto"/>
              </a:rPr>
              <a:t>client</a:t>
            </a:r>
            <a:r>
              <a:rPr sz="1150" spc="-5" dirty="0">
                <a:solidFill>
                  <a:srgbClr val="374050"/>
                </a:solidFill>
                <a:latin typeface="Roboto"/>
                <a:cs typeface="Roboto"/>
              </a:rPr>
              <a:t> </a:t>
            </a:r>
            <a:r>
              <a:rPr sz="1150" spc="-50" dirty="0">
                <a:solidFill>
                  <a:srgbClr val="374050"/>
                </a:solidFill>
                <a:latin typeface="Roboto"/>
                <a:cs typeface="Roboto"/>
              </a:rPr>
              <a:t>applications</a:t>
            </a:r>
            <a:r>
              <a:rPr sz="1150" spc="-5" dirty="0">
                <a:solidFill>
                  <a:srgbClr val="374050"/>
                </a:solidFill>
                <a:latin typeface="Roboto"/>
                <a:cs typeface="Roboto"/>
              </a:rPr>
              <a:t> </a:t>
            </a:r>
            <a:r>
              <a:rPr sz="1150" spc="-40" dirty="0">
                <a:solidFill>
                  <a:srgbClr val="374050"/>
                </a:solidFill>
                <a:latin typeface="Roboto"/>
                <a:cs typeface="Roboto"/>
              </a:rPr>
              <a:t>with </a:t>
            </a:r>
            <a:r>
              <a:rPr sz="1150" spc="-60" dirty="0">
                <a:solidFill>
                  <a:srgbClr val="374050"/>
                </a:solidFill>
                <a:latin typeface="Roboto"/>
                <a:cs typeface="Roboto"/>
              </a:rPr>
              <a:t>modern</a:t>
            </a:r>
            <a:r>
              <a:rPr sz="1150" spc="-20" dirty="0">
                <a:solidFill>
                  <a:srgbClr val="374050"/>
                </a:solidFill>
                <a:latin typeface="Roboto"/>
                <a:cs typeface="Roboto"/>
              </a:rPr>
              <a:t> UIs.</a:t>
            </a:r>
            <a:endParaRPr sz="1150">
              <a:latin typeface="Roboto"/>
              <a:cs typeface="Roboto"/>
            </a:endParaRPr>
          </a:p>
        </p:txBody>
      </p:sp>
      <p:grpSp>
        <p:nvGrpSpPr>
          <p:cNvPr id="27" name="object 27"/>
          <p:cNvGrpSpPr/>
          <p:nvPr/>
        </p:nvGrpSpPr>
        <p:grpSpPr>
          <a:xfrm>
            <a:off x="4428317" y="1447799"/>
            <a:ext cx="7459345" cy="3352800"/>
            <a:chOff x="4428317" y="1447799"/>
            <a:chExt cx="7459345" cy="3352800"/>
          </a:xfrm>
        </p:grpSpPr>
        <p:pic>
          <p:nvPicPr>
            <p:cNvPr id="28" name="object 28"/>
            <p:cNvPicPr/>
            <p:nvPr/>
          </p:nvPicPr>
          <p:blipFill>
            <a:blip r:embed="rId10" cstate="print"/>
            <a:stretch>
              <a:fillRect/>
            </a:stretch>
          </p:blipFill>
          <p:spPr>
            <a:xfrm>
              <a:off x="4428317" y="2894636"/>
              <a:ext cx="168302" cy="135277"/>
            </a:xfrm>
            <a:prstGeom prst="rect">
              <a:avLst/>
            </a:prstGeom>
          </p:spPr>
        </p:pic>
        <p:pic>
          <p:nvPicPr>
            <p:cNvPr id="29" name="object 29"/>
            <p:cNvPicPr/>
            <p:nvPr/>
          </p:nvPicPr>
          <p:blipFill>
            <a:blip r:embed="rId11" cstate="print"/>
            <a:stretch>
              <a:fillRect/>
            </a:stretch>
          </p:blipFill>
          <p:spPr>
            <a:xfrm>
              <a:off x="6142433" y="2894453"/>
              <a:ext cx="142934" cy="134495"/>
            </a:xfrm>
            <a:prstGeom prst="rect">
              <a:avLst/>
            </a:prstGeom>
          </p:spPr>
        </p:pic>
        <p:pic>
          <p:nvPicPr>
            <p:cNvPr id="30" name="object 30"/>
            <p:cNvPicPr/>
            <p:nvPr/>
          </p:nvPicPr>
          <p:blipFill>
            <a:blip r:embed="rId12" cstate="print"/>
            <a:stretch>
              <a:fillRect/>
            </a:stretch>
          </p:blipFill>
          <p:spPr>
            <a:xfrm>
              <a:off x="4429124" y="3352513"/>
              <a:ext cx="150044" cy="134079"/>
            </a:xfrm>
            <a:prstGeom prst="rect">
              <a:avLst/>
            </a:prstGeom>
          </p:spPr>
        </p:pic>
        <p:pic>
          <p:nvPicPr>
            <p:cNvPr id="31" name="object 31"/>
            <p:cNvPicPr/>
            <p:nvPr/>
          </p:nvPicPr>
          <p:blipFill>
            <a:blip r:embed="rId13" cstate="print"/>
            <a:stretch>
              <a:fillRect/>
            </a:stretch>
          </p:blipFill>
          <p:spPr>
            <a:xfrm>
              <a:off x="6134099" y="3361134"/>
              <a:ext cx="133350" cy="116681"/>
            </a:xfrm>
            <a:prstGeom prst="rect">
              <a:avLst/>
            </a:prstGeom>
          </p:spPr>
        </p:pic>
        <p:pic>
          <p:nvPicPr>
            <p:cNvPr id="32" name="object 32"/>
            <p:cNvPicPr/>
            <p:nvPr/>
          </p:nvPicPr>
          <p:blipFill>
            <a:blip r:embed="rId14" cstate="print"/>
            <a:stretch>
              <a:fillRect/>
            </a:stretch>
          </p:blipFill>
          <p:spPr>
            <a:xfrm>
              <a:off x="4429124" y="3809999"/>
              <a:ext cx="133350" cy="133297"/>
            </a:xfrm>
            <a:prstGeom prst="rect">
              <a:avLst/>
            </a:prstGeom>
          </p:spPr>
        </p:pic>
        <p:pic>
          <p:nvPicPr>
            <p:cNvPr id="33" name="object 33"/>
            <p:cNvPicPr/>
            <p:nvPr/>
          </p:nvPicPr>
          <p:blipFill>
            <a:blip r:embed="rId15" cstate="print"/>
            <a:stretch>
              <a:fillRect/>
            </a:stretch>
          </p:blipFill>
          <p:spPr>
            <a:xfrm>
              <a:off x="6141575" y="3809311"/>
              <a:ext cx="99349" cy="132006"/>
            </a:xfrm>
            <a:prstGeom prst="rect">
              <a:avLst/>
            </a:prstGeom>
          </p:spPr>
        </p:pic>
        <p:pic>
          <p:nvPicPr>
            <p:cNvPr id="34" name="object 34"/>
            <p:cNvPicPr/>
            <p:nvPr/>
          </p:nvPicPr>
          <p:blipFill>
            <a:blip r:embed="rId16" cstate="print"/>
            <a:stretch>
              <a:fillRect/>
            </a:stretch>
          </p:blipFill>
          <p:spPr>
            <a:xfrm>
              <a:off x="8181974" y="1447799"/>
              <a:ext cx="3705224" cy="3352799"/>
            </a:xfrm>
            <a:prstGeom prst="rect">
              <a:avLst/>
            </a:prstGeom>
          </p:spPr>
        </p:pic>
        <p:pic>
          <p:nvPicPr>
            <p:cNvPr id="35" name="object 35"/>
            <p:cNvPicPr/>
            <p:nvPr/>
          </p:nvPicPr>
          <p:blipFill>
            <a:blip r:embed="rId17" cstate="print"/>
            <a:stretch>
              <a:fillRect/>
            </a:stretch>
          </p:blipFill>
          <p:spPr>
            <a:xfrm>
              <a:off x="8372474" y="1819274"/>
              <a:ext cx="571499" cy="209549"/>
            </a:xfrm>
            <a:prstGeom prst="rect">
              <a:avLst/>
            </a:prstGeom>
          </p:spPr>
        </p:pic>
      </p:grpSp>
      <p:sp>
        <p:nvSpPr>
          <p:cNvPr id="36" name="object 36"/>
          <p:cNvSpPr txBox="1"/>
          <p:nvPr/>
        </p:nvSpPr>
        <p:spPr>
          <a:xfrm>
            <a:off x="4662437" y="2826800"/>
            <a:ext cx="1270000" cy="407034"/>
          </a:xfrm>
          <a:prstGeom prst="rect">
            <a:avLst/>
          </a:prstGeom>
        </p:spPr>
        <p:txBody>
          <a:bodyPr vert="horz" wrap="square" lIns="0" tIns="12065" rIns="0" bIns="0" rtlCol="0">
            <a:spAutoFit/>
          </a:bodyPr>
          <a:lstStyle/>
          <a:p>
            <a:pPr marL="12700" marR="5080">
              <a:lnSpc>
                <a:spcPct val="108700"/>
              </a:lnSpc>
              <a:spcBef>
                <a:spcPts val="95"/>
              </a:spcBef>
            </a:pPr>
            <a:r>
              <a:rPr sz="1150" b="1" spc="-70" dirty="0">
                <a:latin typeface="Roboto"/>
                <a:cs typeface="Roboto"/>
              </a:rPr>
              <a:t>FXML:</a:t>
            </a:r>
            <a:r>
              <a:rPr sz="1150" b="1" spc="35" dirty="0">
                <a:latin typeface="Roboto"/>
                <a:cs typeface="Roboto"/>
              </a:rPr>
              <a:t> </a:t>
            </a:r>
            <a:r>
              <a:rPr sz="1150" spc="-70" dirty="0">
                <a:latin typeface="Roboto"/>
                <a:cs typeface="Roboto"/>
              </a:rPr>
              <a:t>XML-</a:t>
            </a:r>
            <a:r>
              <a:rPr sz="1150" spc="-65" dirty="0">
                <a:latin typeface="Roboto"/>
                <a:cs typeface="Roboto"/>
              </a:rPr>
              <a:t>based</a:t>
            </a:r>
            <a:r>
              <a:rPr sz="1150" spc="35" dirty="0">
                <a:latin typeface="Roboto"/>
                <a:cs typeface="Roboto"/>
              </a:rPr>
              <a:t> </a:t>
            </a:r>
            <a:r>
              <a:rPr sz="1150" spc="-55" dirty="0">
                <a:latin typeface="Roboto"/>
                <a:cs typeface="Roboto"/>
              </a:rPr>
              <a:t>UI </a:t>
            </a:r>
            <a:r>
              <a:rPr sz="1150" spc="-10" dirty="0">
                <a:latin typeface="Roboto"/>
                <a:cs typeface="Roboto"/>
              </a:rPr>
              <a:t>structure</a:t>
            </a:r>
            <a:endParaRPr sz="1150">
              <a:latin typeface="Roboto"/>
              <a:cs typeface="Roboto"/>
            </a:endParaRPr>
          </a:p>
        </p:txBody>
      </p:sp>
      <p:sp>
        <p:nvSpPr>
          <p:cNvPr id="37" name="object 37"/>
          <p:cNvSpPr txBox="1"/>
          <p:nvPr/>
        </p:nvSpPr>
        <p:spPr>
          <a:xfrm>
            <a:off x="6347469" y="2826800"/>
            <a:ext cx="1413510" cy="407034"/>
          </a:xfrm>
          <a:prstGeom prst="rect">
            <a:avLst/>
          </a:prstGeom>
        </p:spPr>
        <p:txBody>
          <a:bodyPr vert="horz" wrap="square" lIns="0" tIns="12065" rIns="0" bIns="0" rtlCol="0">
            <a:spAutoFit/>
          </a:bodyPr>
          <a:lstStyle/>
          <a:p>
            <a:pPr marL="12700" marR="5080">
              <a:lnSpc>
                <a:spcPct val="108700"/>
              </a:lnSpc>
              <a:spcBef>
                <a:spcPts val="95"/>
              </a:spcBef>
            </a:pPr>
            <a:r>
              <a:rPr sz="1150" b="1" spc="-55" dirty="0">
                <a:latin typeface="Roboto"/>
                <a:cs typeface="Roboto"/>
              </a:rPr>
              <a:t>SceneBuilder:</a:t>
            </a:r>
            <a:r>
              <a:rPr sz="1150" b="1" spc="5" dirty="0">
                <a:latin typeface="Roboto"/>
                <a:cs typeface="Roboto"/>
              </a:rPr>
              <a:t> </a:t>
            </a:r>
            <a:r>
              <a:rPr sz="1150" spc="-45" dirty="0">
                <a:latin typeface="Roboto"/>
                <a:cs typeface="Roboto"/>
              </a:rPr>
              <a:t>Visual</a:t>
            </a:r>
            <a:r>
              <a:rPr sz="1150" spc="10" dirty="0">
                <a:latin typeface="Roboto"/>
                <a:cs typeface="Roboto"/>
              </a:rPr>
              <a:t> </a:t>
            </a:r>
            <a:r>
              <a:rPr sz="1150" spc="-75" dirty="0">
                <a:latin typeface="Roboto"/>
                <a:cs typeface="Roboto"/>
              </a:rPr>
              <a:t>UI </a:t>
            </a:r>
            <a:r>
              <a:rPr sz="1150" spc="-10" dirty="0">
                <a:latin typeface="Roboto"/>
                <a:cs typeface="Roboto"/>
              </a:rPr>
              <a:t>design</a:t>
            </a:r>
            <a:endParaRPr sz="1150">
              <a:latin typeface="Roboto"/>
              <a:cs typeface="Roboto"/>
            </a:endParaRPr>
          </a:p>
        </p:txBody>
      </p:sp>
      <p:sp>
        <p:nvSpPr>
          <p:cNvPr id="38" name="object 38"/>
          <p:cNvSpPr txBox="1"/>
          <p:nvPr/>
        </p:nvSpPr>
        <p:spPr>
          <a:xfrm>
            <a:off x="4645769" y="3284000"/>
            <a:ext cx="1400175" cy="407034"/>
          </a:xfrm>
          <a:prstGeom prst="rect">
            <a:avLst/>
          </a:prstGeom>
        </p:spPr>
        <p:txBody>
          <a:bodyPr vert="horz" wrap="square" lIns="0" tIns="12065" rIns="0" bIns="0" rtlCol="0">
            <a:spAutoFit/>
          </a:bodyPr>
          <a:lstStyle/>
          <a:p>
            <a:pPr marL="12700" marR="5080">
              <a:lnSpc>
                <a:spcPct val="108700"/>
              </a:lnSpc>
              <a:spcBef>
                <a:spcPts val="95"/>
              </a:spcBef>
            </a:pPr>
            <a:r>
              <a:rPr sz="1150" b="1" spc="-90" dirty="0">
                <a:latin typeface="Roboto"/>
                <a:cs typeface="Roboto"/>
              </a:rPr>
              <a:t>MVC</a:t>
            </a:r>
            <a:r>
              <a:rPr sz="1150" b="1" spc="-10" dirty="0">
                <a:latin typeface="Roboto"/>
                <a:cs typeface="Roboto"/>
              </a:rPr>
              <a:t> Pattern: </a:t>
            </a:r>
            <a:r>
              <a:rPr sz="1150" spc="-55" dirty="0">
                <a:latin typeface="Roboto"/>
                <a:cs typeface="Roboto"/>
              </a:rPr>
              <a:t>Separation</a:t>
            </a:r>
            <a:r>
              <a:rPr sz="1150" spc="-10" dirty="0">
                <a:latin typeface="Roboto"/>
                <a:cs typeface="Roboto"/>
              </a:rPr>
              <a:t> </a:t>
            </a:r>
            <a:r>
              <a:rPr sz="1150" spc="-50" dirty="0">
                <a:latin typeface="Roboto"/>
                <a:cs typeface="Roboto"/>
              </a:rPr>
              <a:t>of</a:t>
            </a:r>
            <a:r>
              <a:rPr sz="1150" spc="-10" dirty="0">
                <a:latin typeface="Roboto"/>
                <a:cs typeface="Roboto"/>
              </a:rPr>
              <a:t> </a:t>
            </a:r>
            <a:r>
              <a:rPr sz="1150" spc="-60" dirty="0">
                <a:latin typeface="Roboto"/>
                <a:cs typeface="Roboto"/>
              </a:rPr>
              <a:t>concerns</a:t>
            </a:r>
            <a:endParaRPr sz="1150">
              <a:latin typeface="Roboto"/>
              <a:cs typeface="Roboto"/>
            </a:endParaRPr>
          </a:p>
        </p:txBody>
      </p:sp>
      <p:sp>
        <p:nvSpPr>
          <p:cNvPr id="39" name="object 39"/>
          <p:cNvSpPr txBox="1"/>
          <p:nvPr/>
        </p:nvSpPr>
        <p:spPr>
          <a:xfrm>
            <a:off x="6330800" y="3284000"/>
            <a:ext cx="1025525" cy="407034"/>
          </a:xfrm>
          <a:prstGeom prst="rect">
            <a:avLst/>
          </a:prstGeom>
        </p:spPr>
        <p:txBody>
          <a:bodyPr vert="horz" wrap="square" lIns="0" tIns="12065" rIns="0" bIns="0" rtlCol="0">
            <a:spAutoFit/>
          </a:bodyPr>
          <a:lstStyle/>
          <a:p>
            <a:pPr marL="12700" marR="5080">
              <a:lnSpc>
                <a:spcPct val="108700"/>
              </a:lnSpc>
              <a:spcBef>
                <a:spcPts val="95"/>
              </a:spcBef>
            </a:pPr>
            <a:r>
              <a:rPr sz="1150" b="1" spc="-60" dirty="0">
                <a:latin typeface="Roboto"/>
                <a:cs typeface="Roboto"/>
              </a:rPr>
              <a:t>Rich</a:t>
            </a:r>
            <a:r>
              <a:rPr sz="1150" b="1" spc="-10" dirty="0">
                <a:latin typeface="Roboto"/>
                <a:cs typeface="Roboto"/>
              </a:rPr>
              <a:t> </a:t>
            </a:r>
            <a:r>
              <a:rPr sz="1150" b="1" spc="-50" dirty="0">
                <a:latin typeface="Roboto"/>
                <a:cs typeface="Roboto"/>
              </a:rPr>
              <a:t>Controls:</a:t>
            </a:r>
            <a:r>
              <a:rPr sz="1150" b="1" spc="-5" dirty="0">
                <a:latin typeface="Roboto"/>
                <a:cs typeface="Roboto"/>
              </a:rPr>
              <a:t> </a:t>
            </a:r>
            <a:r>
              <a:rPr sz="1150" spc="-55" dirty="0">
                <a:latin typeface="Roboto"/>
                <a:cs typeface="Roboto"/>
              </a:rPr>
              <a:t>UI </a:t>
            </a:r>
            <a:r>
              <a:rPr sz="1150" spc="-10" dirty="0">
                <a:latin typeface="Roboto"/>
                <a:cs typeface="Roboto"/>
              </a:rPr>
              <a:t>components</a:t>
            </a:r>
            <a:endParaRPr sz="1150">
              <a:latin typeface="Roboto"/>
              <a:cs typeface="Roboto"/>
            </a:endParaRPr>
          </a:p>
        </p:txBody>
      </p:sp>
      <p:sp>
        <p:nvSpPr>
          <p:cNvPr id="40" name="object 40"/>
          <p:cNvSpPr txBox="1"/>
          <p:nvPr/>
        </p:nvSpPr>
        <p:spPr>
          <a:xfrm>
            <a:off x="4629100" y="3741200"/>
            <a:ext cx="919480" cy="407034"/>
          </a:xfrm>
          <a:prstGeom prst="rect">
            <a:avLst/>
          </a:prstGeom>
        </p:spPr>
        <p:txBody>
          <a:bodyPr vert="horz" wrap="square" lIns="0" tIns="12065" rIns="0" bIns="0" rtlCol="0">
            <a:spAutoFit/>
          </a:bodyPr>
          <a:lstStyle/>
          <a:p>
            <a:pPr marL="12700" marR="5080">
              <a:lnSpc>
                <a:spcPct val="108700"/>
              </a:lnSpc>
              <a:spcBef>
                <a:spcPts val="95"/>
              </a:spcBef>
            </a:pPr>
            <a:r>
              <a:rPr sz="1150" b="1" spc="-70" dirty="0">
                <a:latin typeface="Roboto"/>
                <a:cs typeface="Roboto"/>
              </a:rPr>
              <a:t>CSS</a:t>
            </a:r>
            <a:r>
              <a:rPr sz="1150" b="1" spc="-30" dirty="0">
                <a:latin typeface="Roboto"/>
                <a:cs typeface="Roboto"/>
              </a:rPr>
              <a:t> </a:t>
            </a:r>
            <a:r>
              <a:rPr sz="1150" b="1" spc="-45" dirty="0">
                <a:latin typeface="Roboto"/>
                <a:cs typeface="Roboto"/>
              </a:rPr>
              <a:t>Styling:</a:t>
            </a:r>
            <a:r>
              <a:rPr sz="1150" b="1" spc="-20" dirty="0">
                <a:latin typeface="Roboto"/>
                <a:cs typeface="Roboto"/>
              </a:rPr>
              <a:t> </a:t>
            </a:r>
            <a:r>
              <a:rPr sz="1150" spc="-60" dirty="0">
                <a:latin typeface="Roboto"/>
                <a:cs typeface="Roboto"/>
              </a:rPr>
              <a:t>UI </a:t>
            </a:r>
            <a:r>
              <a:rPr sz="1150" spc="-30" dirty="0">
                <a:latin typeface="Roboto"/>
                <a:cs typeface="Roboto"/>
              </a:rPr>
              <a:t>customization</a:t>
            </a:r>
            <a:endParaRPr sz="1150">
              <a:latin typeface="Roboto"/>
              <a:cs typeface="Roboto"/>
            </a:endParaRPr>
          </a:p>
        </p:txBody>
      </p:sp>
      <p:sp>
        <p:nvSpPr>
          <p:cNvPr id="41" name="object 41"/>
          <p:cNvSpPr txBox="1"/>
          <p:nvPr/>
        </p:nvSpPr>
        <p:spPr>
          <a:xfrm>
            <a:off x="6314132" y="3741200"/>
            <a:ext cx="1269365" cy="407034"/>
          </a:xfrm>
          <a:prstGeom prst="rect">
            <a:avLst/>
          </a:prstGeom>
        </p:spPr>
        <p:txBody>
          <a:bodyPr vert="horz" wrap="square" lIns="0" tIns="12065" rIns="0" bIns="0" rtlCol="0">
            <a:spAutoFit/>
          </a:bodyPr>
          <a:lstStyle/>
          <a:p>
            <a:pPr marL="12700" marR="5080">
              <a:lnSpc>
                <a:spcPct val="108700"/>
              </a:lnSpc>
              <a:spcBef>
                <a:spcPts val="95"/>
              </a:spcBef>
            </a:pPr>
            <a:r>
              <a:rPr sz="1150" b="1" spc="-55" dirty="0">
                <a:latin typeface="Roboto"/>
                <a:cs typeface="Roboto"/>
              </a:rPr>
              <a:t>Event</a:t>
            </a:r>
            <a:r>
              <a:rPr sz="1150" b="1" spc="-25" dirty="0">
                <a:latin typeface="Roboto"/>
                <a:cs typeface="Roboto"/>
              </a:rPr>
              <a:t> </a:t>
            </a:r>
            <a:r>
              <a:rPr sz="1150" b="1" spc="-50" dirty="0">
                <a:latin typeface="Roboto"/>
                <a:cs typeface="Roboto"/>
              </a:rPr>
              <a:t>Handling:</a:t>
            </a:r>
            <a:r>
              <a:rPr sz="1150" b="1" spc="-20" dirty="0">
                <a:latin typeface="Roboto"/>
                <a:cs typeface="Roboto"/>
              </a:rPr>
              <a:t> </a:t>
            </a:r>
            <a:r>
              <a:rPr sz="1150" spc="-65" dirty="0">
                <a:latin typeface="Roboto"/>
                <a:cs typeface="Roboto"/>
              </a:rPr>
              <a:t>User </a:t>
            </a:r>
            <a:r>
              <a:rPr sz="1150" spc="-10" dirty="0">
                <a:latin typeface="Roboto"/>
                <a:cs typeface="Roboto"/>
              </a:rPr>
              <a:t>interactions</a:t>
            </a:r>
            <a:endParaRPr sz="1150">
              <a:latin typeface="Roboto"/>
              <a:cs typeface="Roboto"/>
            </a:endParaRPr>
          </a:p>
        </p:txBody>
      </p:sp>
      <p:sp>
        <p:nvSpPr>
          <p:cNvPr id="42" name="object 42"/>
          <p:cNvSpPr txBox="1"/>
          <p:nvPr/>
        </p:nvSpPr>
        <p:spPr>
          <a:xfrm>
            <a:off x="9042300" y="1766093"/>
            <a:ext cx="1489710" cy="280035"/>
          </a:xfrm>
          <a:prstGeom prst="rect">
            <a:avLst/>
          </a:prstGeom>
        </p:spPr>
        <p:txBody>
          <a:bodyPr vert="horz" wrap="square" lIns="0" tIns="14604" rIns="0" bIns="0" rtlCol="0">
            <a:spAutoFit/>
          </a:bodyPr>
          <a:lstStyle/>
          <a:p>
            <a:pPr marL="12700">
              <a:lnSpc>
                <a:spcPct val="100000"/>
              </a:lnSpc>
              <a:spcBef>
                <a:spcPts val="114"/>
              </a:spcBef>
            </a:pPr>
            <a:r>
              <a:rPr sz="1650" b="1" spc="-110" dirty="0">
                <a:solidFill>
                  <a:srgbClr val="055E45"/>
                </a:solidFill>
                <a:latin typeface="Roboto"/>
                <a:cs typeface="Roboto"/>
              </a:rPr>
              <a:t>MySQL</a:t>
            </a:r>
            <a:r>
              <a:rPr sz="1650" b="1" spc="-15" dirty="0">
                <a:solidFill>
                  <a:srgbClr val="055E45"/>
                </a:solidFill>
                <a:latin typeface="Roboto"/>
                <a:cs typeface="Roboto"/>
              </a:rPr>
              <a:t> </a:t>
            </a:r>
            <a:r>
              <a:rPr sz="1650" b="1" spc="-75" dirty="0">
                <a:solidFill>
                  <a:srgbClr val="055E45"/>
                </a:solidFill>
                <a:latin typeface="Roboto"/>
                <a:cs typeface="Roboto"/>
              </a:rPr>
              <a:t>Database</a:t>
            </a:r>
            <a:endParaRPr sz="1650">
              <a:latin typeface="Roboto"/>
              <a:cs typeface="Roboto"/>
            </a:endParaRPr>
          </a:p>
        </p:txBody>
      </p:sp>
      <p:sp>
        <p:nvSpPr>
          <p:cNvPr id="43" name="object 43"/>
          <p:cNvSpPr txBox="1"/>
          <p:nvPr/>
        </p:nvSpPr>
        <p:spPr>
          <a:xfrm>
            <a:off x="8356500" y="2331545"/>
            <a:ext cx="3176270"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Popular</a:t>
            </a:r>
            <a:r>
              <a:rPr sz="1150" dirty="0">
                <a:solidFill>
                  <a:srgbClr val="374050"/>
                </a:solidFill>
                <a:latin typeface="Roboto"/>
                <a:cs typeface="Roboto"/>
              </a:rPr>
              <a:t> </a:t>
            </a:r>
            <a:r>
              <a:rPr sz="1150" spc="-60" dirty="0">
                <a:solidFill>
                  <a:srgbClr val="374050"/>
                </a:solidFill>
                <a:latin typeface="Roboto"/>
                <a:cs typeface="Roboto"/>
              </a:rPr>
              <a:t>open-</a:t>
            </a:r>
            <a:r>
              <a:rPr sz="1150" spc="-55" dirty="0">
                <a:solidFill>
                  <a:srgbClr val="374050"/>
                </a:solidFill>
                <a:latin typeface="Roboto"/>
                <a:cs typeface="Roboto"/>
              </a:rPr>
              <a:t>source</a:t>
            </a:r>
            <a:r>
              <a:rPr sz="1150" spc="5" dirty="0">
                <a:solidFill>
                  <a:srgbClr val="374050"/>
                </a:solidFill>
                <a:latin typeface="Roboto"/>
                <a:cs typeface="Roboto"/>
              </a:rPr>
              <a:t> </a:t>
            </a:r>
            <a:r>
              <a:rPr sz="1150" spc="-80" dirty="0">
                <a:solidFill>
                  <a:srgbClr val="374050"/>
                </a:solidFill>
                <a:latin typeface="Roboto"/>
                <a:cs typeface="Roboto"/>
              </a:rPr>
              <a:t>RDBMS</a:t>
            </a:r>
            <a:r>
              <a:rPr sz="1150" spc="5" dirty="0">
                <a:solidFill>
                  <a:srgbClr val="374050"/>
                </a:solidFill>
                <a:latin typeface="Roboto"/>
                <a:cs typeface="Roboto"/>
              </a:rPr>
              <a:t> </a:t>
            </a:r>
            <a:r>
              <a:rPr sz="1150" spc="-60" dirty="0">
                <a:solidFill>
                  <a:srgbClr val="374050"/>
                </a:solidFill>
                <a:latin typeface="Roboto"/>
                <a:cs typeface="Roboto"/>
              </a:rPr>
              <a:t>known</a:t>
            </a:r>
            <a:r>
              <a:rPr sz="1150" spc="5"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40" dirty="0">
                <a:solidFill>
                  <a:srgbClr val="374050"/>
                </a:solidFill>
                <a:latin typeface="Roboto"/>
                <a:cs typeface="Roboto"/>
              </a:rPr>
              <a:t>reliability</a:t>
            </a:r>
            <a:r>
              <a:rPr sz="1150" spc="5" dirty="0">
                <a:solidFill>
                  <a:srgbClr val="374050"/>
                </a:solidFill>
                <a:latin typeface="Roboto"/>
                <a:cs typeface="Roboto"/>
              </a:rPr>
              <a:t> </a:t>
            </a:r>
            <a:r>
              <a:rPr sz="1150" spc="-55" dirty="0">
                <a:solidFill>
                  <a:srgbClr val="374050"/>
                </a:solidFill>
                <a:latin typeface="Roboto"/>
                <a:cs typeface="Roboto"/>
              </a:rPr>
              <a:t>and </a:t>
            </a:r>
            <a:r>
              <a:rPr sz="1150" spc="-65" dirty="0">
                <a:solidFill>
                  <a:srgbClr val="374050"/>
                </a:solidFill>
                <a:latin typeface="Roboto"/>
                <a:cs typeface="Roboto"/>
              </a:rPr>
              <a:t>ease</a:t>
            </a:r>
            <a:r>
              <a:rPr sz="1150" spc="-10" dirty="0">
                <a:solidFill>
                  <a:srgbClr val="374050"/>
                </a:solidFill>
                <a:latin typeface="Roboto"/>
                <a:cs typeface="Roboto"/>
              </a:rPr>
              <a:t> </a:t>
            </a:r>
            <a:r>
              <a:rPr sz="1150" spc="-50" dirty="0">
                <a:solidFill>
                  <a:srgbClr val="374050"/>
                </a:solidFill>
                <a:latin typeface="Roboto"/>
                <a:cs typeface="Roboto"/>
              </a:rPr>
              <a:t>of</a:t>
            </a:r>
            <a:r>
              <a:rPr sz="1150" spc="-10" dirty="0">
                <a:solidFill>
                  <a:srgbClr val="374050"/>
                </a:solidFill>
                <a:latin typeface="Roboto"/>
                <a:cs typeface="Roboto"/>
              </a:rPr>
              <a:t> </a:t>
            </a:r>
            <a:r>
              <a:rPr sz="1150" spc="-20" dirty="0">
                <a:solidFill>
                  <a:srgbClr val="374050"/>
                </a:solidFill>
                <a:latin typeface="Roboto"/>
                <a:cs typeface="Roboto"/>
              </a:rPr>
              <a:t>use.</a:t>
            </a:r>
            <a:endParaRPr sz="1150">
              <a:latin typeface="Roboto"/>
              <a:cs typeface="Roboto"/>
            </a:endParaRPr>
          </a:p>
        </p:txBody>
      </p:sp>
      <p:grpSp>
        <p:nvGrpSpPr>
          <p:cNvPr id="44" name="object 44"/>
          <p:cNvGrpSpPr/>
          <p:nvPr/>
        </p:nvGrpSpPr>
        <p:grpSpPr>
          <a:xfrm>
            <a:off x="8371849" y="2903934"/>
            <a:ext cx="135255" cy="1040765"/>
            <a:chOff x="8371849" y="2903934"/>
            <a:chExt cx="135255" cy="1040765"/>
          </a:xfrm>
        </p:grpSpPr>
        <p:pic>
          <p:nvPicPr>
            <p:cNvPr id="45" name="object 45"/>
            <p:cNvPicPr/>
            <p:nvPr/>
          </p:nvPicPr>
          <p:blipFill>
            <a:blip r:embed="rId18" cstate="print"/>
            <a:stretch>
              <a:fillRect/>
            </a:stretch>
          </p:blipFill>
          <p:spPr>
            <a:xfrm>
              <a:off x="8372474" y="2903934"/>
              <a:ext cx="133350" cy="116681"/>
            </a:xfrm>
            <a:prstGeom prst="rect">
              <a:avLst/>
            </a:prstGeom>
          </p:spPr>
        </p:pic>
        <p:pic>
          <p:nvPicPr>
            <p:cNvPr id="46" name="object 46"/>
            <p:cNvPicPr/>
            <p:nvPr/>
          </p:nvPicPr>
          <p:blipFill>
            <a:blip r:embed="rId19" cstate="print"/>
            <a:stretch>
              <a:fillRect/>
            </a:stretch>
          </p:blipFill>
          <p:spPr>
            <a:xfrm>
              <a:off x="8372474" y="3352800"/>
              <a:ext cx="114299" cy="130628"/>
            </a:xfrm>
            <a:prstGeom prst="rect">
              <a:avLst/>
            </a:prstGeom>
          </p:spPr>
        </p:pic>
        <p:pic>
          <p:nvPicPr>
            <p:cNvPr id="47" name="object 47"/>
            <p:cNvPicPr/>
            <p:nvPr/>
          </p:nvPicPr>
          <p:blipFill>
            <a:blip r:embed="rId20" cstate="print"/>
            <a:stretch>
              <a:fillRect/>
            </a:stretch>
          </p:blipFill>
          <p:spPr>
            <a:xfrm>
              <a:off x="8371849" y="3809374"/>
              <a:ext cx="134782" cy="134782"/>
            </a:xfrm>
            <a:prstGeom prst="rect">
              <a:avLst/>
            </a:prstGeom>
          </p:spPr>
        </p:pic>
      </p:grpSp>
      <p:sp>
        <p:nvSpPr>
          <p:cNvPr id="48" name="object 48"/>
          <p:cNvSpPr txBox="1"/>
          <p:nvPr/>
        </p:nvSpPr>
        <p:spPr>
          <a:xfrm>
            <a:off x="8566050" y="2826800"/>
            <a:ext cx="2960370" cy="407034"/>
          </a:xfrm>
          <a:prstGeom prst="rect">
            <a:avLst/>
          </a:prstGeom>
        </p:spPr>
        <p:txBody>
          <a:bodyPr vert="horz" wrap="square" lIns="0" tIns="12065" rIns="0" bIns="0" rtlCol="0">
            <a:spAutoFit/>
          </a:bodyPr>
          <a:lstStyle/>
          <a:p>
            <a:pPr marL="12700" marR="5080">
              <a:lnSpc>
                <a:spcPct val="108700"/>
              </a:lnSpc>
              <a:spcBef>
                <a:spcPts val="95"/>
              </a:spcBef>
            </a:pPr>
            <a:r>
              <a:rPr sz="1150" b="1" spc="-50" dirty="0">
                <a:latin typeface="Roboto"/>
                <a:cs typeface="Roboto"/>
              </a:rPr>
              <a:t>Relational</a:t>
            </a:r>
            <a:r>
              <a:rPr sz="1150" b="1" spc="-5" dirty="0">
                <a:latin typeface="Roboto"/>
                <a:cs typeface="Roboto"/>
              </a:rPr>
              <a:t> </a:t>
            </a:r>
            <a:r>
              <a:rPr sz="1150" b="1" spc="-60" dirty="0">
                <a:latin typeface="Roboto"/>
                <a:cs typeface="Roboto"/>
              </a:rPr>
              <a:t>Data</a:t>
            </a:r>
            <a:r>
              <a:rPr sz="1150" b="1" spc="-5" dirty="0">
                <a:latin typeface="Roboto"/>
                <a:cs typeface="Roboto"/>
              </a:rPr>
              <a:t> </a:t>
            </a:r>
            <a:r>
              <a:rPr sz="1150" b="1" spc="-55" dirty="0">
                <a:latin typeface="Roboto"/>
                <a:cs typeface="Roboto"/>
              </a:rPr>
              <a:t>Model:</a:t>
            </a:r>
            <a:r>
              <a:rPr sz="1150" b="1" spc="-5" dirty="0">
                <a:latin typeface="Roboto"/>
                <a:cs typeface="Roboto"/>
              </a:rPr>
              <a:t> </a:t>
            </a:r>
            <a:r>
              <a:rPr sz="1150" spc="-60" dirty="0">
                <a:latin typeface="Roboto"/>
                <a:cs typeface="Roboto"/>
              </a:rPr>
              <a:t>Data</a:t>
            </a:r>
            <a:r>
              <a:rPr sz="1150" dirty="0">
                <a:latin typeface="Roboto"/>
                <a:cs typeface="Roboto"/>
              </a:rPr>
              <a:t> </a:t>
            </a:r>
            <a:r>
              <a:rPr sz="1150" spc="-55" dirty="0">
                <a:latin typeface="Roboto"/>
                <a:cs typeface="Roboto"/>
              </a:rPr>
              <a:t>organized</a:t>
            </a:r>
            <a:r>
              <a:rPr sz="1150" dirty="0">
                <a:latin typeface="Roboto"/>
                <a:cs typeface="Roboto"/>
              </a:rPr>
              <a:t> </a:t>
            </a:r>
            <a:r>
              <a:rPr sz="1150" spc="-50" dirty="0">
                <a:latin typeface="Roboto"/>
                <a:cs typeface="Roboto"/>
              </a:rPr>
              <a:t>into</a:t>
            </a:r>
            <a:r>
              <a:rPr sz="1150" spc="5" dirty="0">
                <a:latin typeface="Roboto"/>
                <a:cs typeface="Roboto"/>
              </a:rPr>
              <a:t> </a:t>
            </a:r>
            <a:r>
              <a:rPr sz="1150" spc="-50" dirty="0">
                <a:latin typeface="Roboto"/>
                <a:cs typeface="Roboto"/>
              </a:rPr>
              <a:t>tables with</a:t>
            </a:r>
            <a:r>
              <a:rPr sz="1150" spc="-15" dirty="0">
                <a:latin typeface="Roboto"/>
                <a:cs typeface="Roboto"/>
              </a:rPr>
              <a:t> </a:t>
            </a:r>
            <a:r>
              <a:rPr sz="1150" spc="-55" dirty="0">
                <a:latin typeface="Roboto"/>
                <a:cs typeface="Roboto"/>
              </a:rPr>
              <a:t>defined</a:t>
            </a:r>
            <a:r>
              <a:rPr sz="1150" spc="-10" dirty="0">
                <a:latin typeface="Roboto"/>
                <a:cs typeface="Roboto"/>
              </a:rPr>
              <a:t> relationships</a:t>
            </a:r>
            <a:endParaRPr sz="1150">
              <a:latin typeface="Roboto"/>
              <a:cs typeface="Roboto"/>
            </a:endParaRPr>
          </a:p>
        </p:txBody>
      </p:sp>
      <p:sp>
        <p:nvSpPr>
          <p:cNvPr id="49" name="object 49"/>
          <p:cNvSpPr txBox="1"/>
          <p:nvPr/>
        </p:nvSpPr>
        <p:spPr>
          <a:xfrm>
            <a:off x="8549382" y="3284000"/>
            <a:ext cx="2905125" cy="407034"/>
          </a:xfrm>
          <a:prstGeom prst="rect">
            <a:avLst/>
          </a:prstGeom>
        </p:spPr>
        <p:txBody>
          <a:bodyPr vert="horz" wrap="square" lIns="0" tIns="12065" rIns="0" bIns="0" rtlCol="0">
            <a:spAutoFit/>
          </a:bodyPr>
          <a:lstStyle/>
          <a:p>
            <a:pPr marL="12700" marR="5080">
              <a:lnSpc>
                <a:spcPct val="108700"/>
              </a:lnSpc>
              <a:spcBef>
                <a:spcPts val="95"/>
              </a:spcBef>
            </a:pPr>
            <a:r>
              <a:rPr sz="1150" b="1" spc="-65" dirty="0">
                <a:latin typeface="Roboto"/>
                <a:cs typeface="Roboto"/>
              </a:rPr>
              <a:t>SQL:</a:t>
            </a:r>
            <a:r>
              <a:rPr sz="1150" b="1" spc="-15" dirty="0">
                <a:latin typeface="Roboto"/>
                <a:cs typeface="Roboto"/>
              </a:rPr>
              <a:t> </a:t>
            </a:r>
            <a:r>
              <a:rPr sz="1150" spc="-55" dirty="0">
                <a:latin typeface="Roboto"/>
                <a:cs typeface="Roboto"/>
              </a:rPr>
              <a:t>Standard</a:t>
            </a:r>
            <a:r>
              <a:rPr sz="1150" spc="-10" dirty="0">
                <a:latin typeface="Roboto"/>
                <a:cs typeface="Roboto"/>
              </a:rPr>
              <a:t> </a:t>
            </a:r>
            <a:r>
              <a:rPr sz="1150" spc="-55" dirty="0">
                <a:latin typeface="Roboto"/>
                <a:cs typeface="Roboto"/>
              </a:rPr>
              <a:t>language</a:t>
            </a:r>
            <a:r>
              <a:rPr sz="1150" spc="-5" dirty="0">
                <a:latin typeface="Roboto"/>
                <a:cs typeface="Roboto"/>
              </a:rPr>
              <a:t> </a:t>
            </a:r>
            <a:r>
              <a:rPr sz="1150" spc="-45" dirty="0">
                <a:latin typeface="Roboto"/>
                <a:cs typeface="Roboto"/>
              </a:rPr>
              <a:t>for</a:t>
            </a:r>
            <a:r>
              <a:rPr sz="1150" spc="-10" dirty="0">
                <a:latin typeface="Roboto"/>
                <a:cs typeface="Roboto"/>
              </a:rPr>
              <a:t> </a:t>
            </a:r>
            <a:r>
              <a:rPr sz="1150" spc="-55" dirty="0">
                <a:latin typeface="Roboto"/>
                <a:cs typeface="Roboto"/>
              </a:rPr>
              <a:t>database</a:t>
            </a:r>
            <a:r>
              <a:rPr sz="1150" spc="-10" dirty="0">
                <a:latin typeface="Roboto"/>
                <a:cs typeface="Roboto"/>
              </a:rPr>
              <a:t> </a:t>
            </a:r>
            <a:r>
              <a:rPr sz="1150" spc="-50" dirty="0">
                <a:latin typeface="Roboto"/>
                <a:cs typeface="Roboto"/>
              </a:rPr>
              <a:t>interaction </a:t>
            </a:r>
            <a:r>
              <a:rPr sz="1150" spc="-70" dirty="0">
                <a:latin typeface="Roboto"/>
                <a:cs typeface="Roboto"/>
              </a:rPr>
              <a:t>(CRUD</a:t>
            </a:r>
            <a:r>
              <a:rPr sz="1150" spc="10" dirty="0">
                <a:latin typeface="Roboto"/>
                <a:cs typeface="Roboto"/>
              </a:rPr>
              <a:t> </a:t>
            </a:r>
            <a:r>
              <a:rPr sz="1150" spc="-10" dirty="0">
                <a:latin typeface="Roboto"/>
                <a:cs typeface="Roboto"/>
              </a:rPr>
              <a:t>operations)</a:t>
            </a:r>
            <a:endParaRPr sz="1150">
              <a:latin typeface="Roboto"/>
              <a:cs typeface="Roboto"/>
            </a:endParaRPr>
          </a:p>
        </p:txBody>
      </p:sp>
      <p:sp>
        <p:nvSpPr>
          <p:cNvPr id="50" name="object 50"/>
          <p:cNvSpPr txBox="1"/>
          <p:nvPr/>
        </p:nvSpPr>
        <p:spPr>
          <a:xfrm>
            <a:off x="8566050" y="3741200"/>
            <a:ext cx="2948940" cy="407034"/>
          </a:xfrm>
          <a:prstGeom prst="rect">
            <a:avLst/>
          </a:prstGeom>
        </p:spPr>
        <p:txBody>
          <a:bodyPr vert="horz" wrap="square" lIns="0" tIns="12065" rIns="0" bIns="0" rtlCol="0">
            <a:spAutoFit/>
          </a:bodyPr>
          <a:lstStyle/>
          <a:p>
            <a:pPr marL="12700" marR="5080">
              <a:lnSpc>
                <a:spcPct val="108700"/>
              </a:lnSpc>
              <a:spcBef>
                <a:spcPts val="95"/>
              </a:spcBef>
            </a:pPr>
            <a:r>
              <a:rPr sz="1150" b="1" spc="-70" dirty="0">
                <a:latin typeface="Roboto"/>
                <a:cs typeface="Roboto"/>
              </a:rPr>
              <a:t>MySQL</a:t>
            </a:r>
            <a:r>
              <a:rPr sz="1150" b="1" spc="-20" dirty="0">
                <a:latin typeface="Roboto"/>
                <a:cs typeface="Roboto"/>
              </a:rPr>
              <a:t> </a:t>
            </a:r>
            <a:r>
              <a:rPr sz="1150" b="1" spc="-60" dirty="0">
                <a:latin typeface="Roboto"/>
                <a:cs typeface="Roboto"/>
              </a:rPr>
              <a:t>Workbench:</a:t>
            </a:r>
            <a:r>
              <a:rPr sz="1150" b="1" spc="-15" dirty="0">
                <a:latin typeface="Roboto"/>
                <a:cs typeface="Roboto"/>
              </a:rPr>
              <a:t> </a:t>
            </a:r>
            <a:r>
              <a:rPr sz="1150" spc="-60" dirty="0">
                <a:latin typeface="Roboto"/>
                <a:cs typeface="Roboto"/>
              </a:rPr>
              <a:t>GUI</a:t>
            </a:r>
            <a:r>
              <a:rPr sz="1150" spc="-15" dirty="0">
                <a:latin typeface="Roboto"/>
                <a:cs typeface="Roboto"/>
              </a:rPr>
              <a:t> </a:t>
            </a:r>
            <a:r>
              <a:rPr sz="1150" spc="-50" dirty="0">
                <a:latin typeface="Roboto"/>
                <a:cs typeface="Roboto"/>
              </a:rPr>
              <a:t>tool</a:t>
            </a:r>
            <a:r>
              <a:rPr sz="1150" spc="-10" dirty="0">
                <a:latin typeface="Roboto"/>
                <a:cs typeface="Roboto"/>
              </a:rPr>
              <a:t> </a:t>
            </a:r>
            <a:r>
              <a:rPr sz="1150" spc="-45" dirty="0">
                <a:latin typeface="Roboto"/>
                <a:cs typeface="Roboto"/>
              </a:rPr>
              <a:t>for</a:t>
            </a:r>
            <a:r>
              <a:rPr sz="1150" spc="-15" dirty="0">
                <a:latin typeface="Roboto"/>
                <a:cs typeface="Roboto"/>
              </a:rPr>
              <a:t> </a:t>
            </a:r>
            <a:r>
              <a:rPr sz="1150" spc="-55" dirty="0">
                <a:latin typeface="Roboto"/>
                <a:cs typeface="Roboto"/>
              </a:rPr>
              <a:t>database</a:t>
            </a:r>
            <a:r>
              <a:rPr sz="1150" spc="-10" dirty="0">
                <a:latin typeface="Roboto"/>
                <a:cs typeface="Roboto"/>
              </a:rPr>
              <a:t> </a:t>
            </a:r>
            <a:r>
              <a:rPr sz="1150" spc="-50" dirty="0">
                <a:latin typeface="Roboto"/>
                <a:cs typeface="Roboto"/>
              </a:rPr>
              <a:t>design, </a:t>
            </a:r>
            <a:r>
              <a:rPr sz="1150" spc="-75" dirty="0">
                <a:latin typeface="Roboto"/>
                <a:cs typeface="Roboto"/>
              </a:rPr>
              <a:t>SQL</a:t>
            </a:r>
            <a:r>
              <a:rPr sz="1150" spc="-5" dirty="0">
                <a:latin typeface="Roboto"/>
                <a:cs typeface="Roboto"/>
              </a:rPr>
              <a:t> </a:t>
            </a:r>
            <a:r>
              <a:rPr sz="1150" spc="-50" dirty="0">
                <a:latin typeface="Roboto"/>
                <a:cs typeface="Roboto"/>
              </a:rPr>
              <a:t>execution,</a:t>
            </a:r>
            <a:r>
              <a:rPr sz="1150" spc="-5" dirty="0">
                <a:latin typeface="Roboto"/>
                <a:cs typeface="Roboto"/>
              </a:rPr>
              <a:t> </a:t>
            </a:r>
            <a:r>
              <a:rPr sz="1150" spc="-60" dirty="0">
                <a:latin typeface="Roboto"/>
                <a:cs typeface="Roboto"/>
              </a:rPr>
              <a:t>and</a:t>
            </a:r>
            <a:r>
              <a:rPr sz="1150" spc="-5" dirty="0">
                <a:latin typeface="Roboto"/>
                <a:cs typeface="Roboto"/>
              </a:rPr>
              <a:t> </a:t>
            </a:r>
            <a:r>
              <a:rPr sz="1150" spc="-10" dirty="0">
                <a:latin typeface="Roboto"/>
                <a:cs typeface="Roboto"/>
              </a:rPr>
              <a:t>administration</a:t>
            </a:r>
            <a:endParaRPr sz="1150">
              <a:latin typeface="Roboto"/>
              <a:cs typeface="Roboto"/>
            </a:endParaRPr>
          </a:p>
        </p:txBody>
      </p:sp>
      <p:sp>
        <p:nvSpPr>
          <p:cNvPr id="51" name="object 51"/>
          <p:cNvSpPr txBox="1"/>
          <p:nvPr/>
        </p:nvSpPr>
        <p:spPr>
          <a:xfrm>
            <a:off x="454025" y="5178186"/>
            <a:ext cx="1807210" cy="254635"/>
          </a:xfrm>
          <a:prstGeom prst="rect">
            <a:avLst/>
          </a:prstGeom>
        </p:spPr>
        <p:txBody>
          <a:bodyPr vert="horz" wrap="square" lIns="0" tIns="12700" rIns="0" bIns="0" rtlCol="0">
            <a:spAutoFit/>
          </a:bodyPr>
          <a:lstStyle/>
          <a:p>
            <a:pPr marL="12700">
              <a:lnSpc>
                <a:spcPct val="100000"/>
              </a:lnSpc>
              <a:spcBef>
                <a:spcPts val="100"/>
              </a:spcBef>
            </a:pPr>
            <a:r>
              <a:rPr sz="1500" b="1" spc="-90" dirty="0">
                <a:solidFill>
                  <a:srgbClr val="374050"/>
                </a:solidFill>
                <a:latin typeface="Roboto"/>
                <a:cs typeface="Roboto"/>
              </a:rPr>
              <a:t>Technology</a:t>
            </a:r>
            <a:r>
              <a:rPr sz="1500" b="1" spc="-40" dirty="0">
                <a:solidFill>
                  <a:srgbClr val="374050"/>
                </a:solidFill>
                <a:latin typeface="Roboto"/>
                <a:cs typeface="Roboto"/>
              </a:rPr>
              <a:t> </a:t>
            </a:r>
            <a:r>
              <a:rPr sz="1500" b="1" spc="-65" dirty="0">
                <a:solidFill>
                  <a:srgbClr val="374050"/>
                </a:solidFill>
                <a:latin typeface="Roboto"/>
                <a:cs typeface="Roboto"/>
              </a:rPr>
              <a:t>Integration</a:t>
            </a:r>
            <a:endParaRPr sz="1500">
              <a:latin typeface="Roboto"/>
              <a:cs typeface="Roboto"/>
            </a:endParaRPr>
          </a:p>
        </p:txBody>
      </p:sp>
      <p:grpSp>
        <p:nvGrpSpPr>
          <p:cNvPr id="52" name="object 52"/>
          <p:cNvGrpSpPr/>
          <p:nvPr/>
        </p:nvGrpSpPr>
        <p:grpSpPr>
          <a:xfrm>
            <a:off x="3962399" y="5534024"/>
            <a:ext cx="8039100" cy="1990725"/>
            <a:chOff x="3962399" y="5534024"/>
            <a:chExt cx="8039100" cy="1990725"/>
          </a:xfrm>
        </p:grpSpPr>
        <p:sp>
          <p:nvSpPr>
            <p:cNvPr id="53" name="object 53"/>
            <p:cNvSpPr/>
            <p:nvPr/>
          </p:nvSpPr>
          <p:spPr>
            <a:xfrm>
              <a:off x="3962399" y="5534024"/>
              <a:ext cx="914400" cy="914400"/>
            </a:xfrm>
            <a:custGeom>
              <a:avLst/>
              <a:gdLst/>
              <a:ahLst/>
              <a:cxnLst/>
              <a:rect l="l" t="t" r="r" b="b"/>
              <a:pathLst>
                <a:path w="914400" h="914400">
                  <a:moveTo>
                    <a:pt x="457199" y="914399"/>
                  </a:moveTo>
                  <a:lnTo>
                    <a:pt x="412386" y="912198"/>
                  </a:lnTo>
                  <a:lnTo>
                    <a:pt x="368003" y="905614"/>
                  </a:lnTo>
                  <a:lnTo>
                    <a:pt x="324481" y="894713"/>
                  </a:lnTo>
                  <a:lnTo>
                    <a:pt x="282236" y="879597"/>
                  </a:lnTo>
                  <a:lnTo>
                    <a:pt x="241677" y="860414"/>
                  </a:lnTo>
                  <a:lnTo>
                    <a:pt x="203192" y="837347"/>
                  </a:lnTo>
                  <a:lnTo>
                    <a:pt x="167155" y="810620"/>
                  </a:lnTo>
                  <a:lnTo>
                    <a:pt x="133910" y="780488"/>
                  </a:lnTo>
                  <a:lnTo>
                    <a:pt x="103779" y="747245"/>
                  </a:lnTo>
                  <a:lnTo>
                    <a:pt x="77051" y="711206"/>
                  </a:lnTo>
                  <a:lnTo>
                    <a:pt x="53984" y="672722"/>
                  </a:lnTo>
                  <a:lnTo>
                    <a:pt x="34801" y="632162"/>
                  </a:lnTo>
                  <a:lnTo>
                    <a:pt x="19686" y="589917"/>
                  </a:lnTo>
                  <a:lnTo>
                    <a:pt x="8784" y="546395"/>
                  </a:lnTo>
                  <a:lnTo>
                    <a:pt x="2201" y="502013"/>
                  </a:lnTo>
                  <a:lnTo>
                    <a:pt x="0" y="457199"/>
                  </a:lnTo>
                  <a:lnTo>
                    <a:pt x="137" y="445976"/>
                  </a:lnTo>
                  <a:lnTo>
                    <a:pt x="3438" y="401230"/>
                  </a:lnTo>
                  <a:lnTo>
                    <a:pt x="11109" y="357023"/>
                  </a:lnTo>
                  <a:lnTo>
                    <a:pt x="23076" y="313781"/>
                  </a:lnTo>
                  <a:lnTo>
                    <a:pt x="39224" y="271919"/>
                  </a:lnTo>
                  <a:lnTo>
                    <a:pt x="59397" y="231843"/>
                  </a:lnTo>
                  <a:lnTo>
                    <a:pt x="83401" y="193937"/>
                  </a:lnTo>
                  <a:lnTo>
                    <a:pt x="111005" y="158566"/>
                  </a:lnTo>
                  <a:lnTo>
                    <a:pt x="141943" y="126071"/>
                  </a:lnTo>
                  <a:lnTo>
                    <a:pt x="175918" y="96765"/>
                  </a:lnTo>
                  <a:lnTo>
                    <a:pt x="212601" y="70930"/>
                  </a:lnTo>
                  <a:lnTo>
                    <a:pt x="251640" y="48816"/>
                  </a:lnTo>
                  <a:lnTo>
                    <a:pt x="292658" y="30634"/>
                  </a:lnTo>
                  <a:lnTo>
                    <a:pt x="335261" y="16560"/>
                  </a:lnTo>
                  <a:lnTo>
                    <a:pt x="379039" y="6729"/>
                  </a:lnTo>
                  <a:lnTo>
                    <a:pt x="423569" y="1238"/>
                  </a:lnTo>
                  <a:lnTo>
                    <a:pt x="457199" y="0"/>
                  </a:lnTo>
                  <a:lnTo>
                    <a:pt x="468423" y="137"/>
                  </a:lnTo>
                  <a:lnTo>
                    <a:pt x="513169" y="3438"/>
                  </a:lnTo>
                  <a:lnTo>
                    <a:pt x="557376" y="11109"/>
                  </a:lnTo>
                  <a:lnTo>
                    <a:pt x="600618" y="23076"/>
                  </a:lnTo>
                  <a:lnTo>
                    <a:pt x="642479" y="39224"/>
                  </a:lnTo>
                  <a:lnTo>
                    <a:pt x="682556" y="59397"/>
                  </a:lnTo>
                  <a:lnTo>
                    <a:pt x="720462" y="83401"/>
                  </a:lnTo>
                  <a:lnTo>
                    <a:pt x="755833" y="111006"/>
                  </a:lnTo>
                  <a:lnTo>
                    <a:pt x="788328" y="141944"/>
                  </a:lnTo>
                  <a:lnTo>
                    <a:pt x="817634" y="175918"/>
                  </a:lnTo>
                  <a:lnTo>
                    <a:pt x="843468" y="212601"/>
                  </a:lnTo>
                  <a:lnTo>
                    <a:pt x="865583" y="251640"/>
                  </a:lnTo>
                  <a:lnTo>
                    <a:pt x="883764" y="292658"/>
                  </a:lnTo>
                  <a:lnTo>
                    <a:pt x="897838" y="335262"/>
                  </a:lnTo>
                  <a:lnTo>
                    <a:pt x="907669" y="379039"/>
                  </a:lnTo>
                  <a:lnTo>
                    <a:pt x="913161" y="423570"/>
                  </a:lnTo>
                  <a:lnTo>
                    <a:pt x="914399" y="457199"/>
                  </a:lnTo>
                  <a:lnTo>
                    <a:pt x="914262" y="468423"/>
                  </a:lnTo>
                  <a:lnTo>
                    <a:pt x="910961" y="513169"/>
                  </a:lnTo>
                  <a:lnTo>
                    <a:pt x="903289" y="557376"/>
                  </a:lnTo>
                  <a:lnTo>
                    <a:pt x="891322" y="600618"/>
                  </a:lnTo>
                  <a:lnTo>
                    <a:pt x="875174" y="642479"/>
                  </a:lnTo>
                  <a:lnTo>
                    <a:pt x="855002" y="682555"/>
                  </a:lnTo>
                  <a:lnTo>
                    <a:pt x="830997" y="720462"/>
                  </a:lnTo>
                  <a:lnTo>
                    <a:pt x="803393" y="755833"/>
                  </a:lnTo>
                  <a:lnTo>
                    <a:pt x="772455" y="788327"/>
                  </a:lnTo>
                  <a:lnTo>
                    <a:pt x="738481" y="817633"/>
                  </a:lnTo>
                  <a:lnTo>
                    <a:pt x="701798" y="843468"/>
                  </a:lnTo>
                  <a:lnTo>
                    <a:pt x="662759" y="865583"/>
                  </a:lnTo>
                  <a:lnTo>
                    <a:pt x="621740" y="883765"/>
                  </a:lnTo>
                  <a:lnTo>
                    <a:pt x="579138" y="897839"/>
                  </a:lnTo>
                  <a:lnTo>
                    <a:pt x="535360" y="907669"/>
                  </a:lnTo>
                  <a:lnTo>
                    <a:pt x="490830" y="913161"/>
                  </a:lnTo>
                  <a:lnTo>
                    <a:pt x="457199" y="914399"/>
                  </a:lnTo>
                  <a:close/>
                </a:path>
              </a:pathLst>
            </a:custGeom>
            <a:solidFill>
              <a:srgbClr val="DAE9FE"/>
            </a:solidFill>
          </p:spPr>
          <p:txBody>
            <a:bodyPr wrap="square" lIns="0" tIns="0" rIns="0" bIns="0" rtlCol="0"/>
            <a:lstStyle/>
            <a:p>
              <a:endParaRPr/>
            </a:p>
          </p:txBody>
        </p:sp>
        <p:sp>
          <p:nvSpPr>
            <p:cNvPr id="54" name="object 54"/>
            <p:cNvSpPr/>
            <p:nvPr/>
          </p:nvSpPr>
          <p:spPr>
            <a:xfrm>
              <a:off x="4238638" y="5848450"/>
              <a:ext cx="357505" cy="285750"/>
            </a:xfrm>
            <a:custGeom>
              <a:avLst/>
              <a:gdLst/>
              <a:ahLst/>
              <a:cxnLst/>
              <a:rect l="l" t="t" r="r" b="b"/>
              <a:pathLst>
                <a:path w="357504" h="285750">
                  <a:moveTo>
                    <a:pt x="145021" y="285549"/>
                  </a:moveTo>
                  <a:lnTo>
                    <a:pt x="137949" y="284980"/>
                  </a:lnTo>
                  <a:lnTo>
                    <a:pt x="131644" y="281707"/>
                  </a:lnTo>
                  <a:lnTo>
                    <a:pt x="127227" y="276461"/>
                  </a:lnTo>
                  <a:lnTo>
                    <a:pt x="125101" y="269950"/>
                  </a:lnTo>
                  <a:lnTo>
                    <a:pt x="125671" y="262879"/>
                  </a:lnTo>
                  <a:lnTo>
                    <a:pt x="197108" y="12847"/>
                  </a:lnTo>
                  <a:lnTo>
                    <a:pt x="200381" y="6542"/>
                  </a:lnTo>
                  <a:lnTo>
                    <a:pt x="205626" y="2125"/>
                  </a:lnTo>
                  <a:lnTo>
                    <a:pt x="212138" y="0"/>
                  </a:lnTo>
                  <a:lnTo>
                    <a:pt x="219209" y="569"/>
                  </a:lnTo>
                  <a:lnTo>
                    <a:pt x="225515" y="3842"/>
                  </a:lnTo>
                  <a:lnTo>
                    <a:pt x="229932" y="9087"/>
                  </a:lnTo>
                  <a:lnTo>
                    <a:pt x="232057" y="15599"/>
                  </a:lnTo>
                  <a:lnTo>
                    <a:pt x="231488" y="22670"/>
                  </a:lnTo>
                  <a:lnTo>
                    <a:pt x="160050" y="272701"/>
                  </a:lnTo>
                  <a:lnTo>
                    <a:pt x="156777" y="279007"/>
                  </a:lnTo>
                  <a:lnTo>
                    <a:pt x="151532" y="283424"/>
                  </a:lnTo>
                  <a:lnTo>
                    <a:pt x="145021" y="285549"/>
                  </a:lnTo>
                  <a:close/>
                </a:path>
                <a:path w="357504" h="285750">
                  <a:moveTo>
                    <a:pt x="276778" y="223183"/>
                  </a:moveTo>
                  <a:lnTo>
                    <a:pt x="270049" y="221875"/>
                  </a:lnTo>
                  <a:lnTo>
                    <a:pt x="264137" y="217951"/>
                  </a:lnTo>
                  <a:lnTo>
                    <a:pt x="260213" y="212039"/>
                  </a:lnTo>
                  <a:lnTo>
                    <a:pt x="258905" y="205310"/>
                  </a:lnTo>
                  <a:lnTo>
                    <a:pt x="260213" y="198581"/>
                  </a:lnTo>
                  <a:lnTo>
                    <a:pt x="264137" y="192669"/>
                  </a:lnTo>
                  <a:lnTo>
                    <a:pt x="314032" y="142774"/>
                  </a:lnTo>
                  <a:lnTo>
                    <a:pt x="264193" y="92880"/>
                  </a:lnTo>
                  <a:lnTo>
                    <a:pt x="260269" y="86967"/>
                  </a:lnTo>
                  <a:lnTo>
                    <a:pt x="258960" y="80238"/>
                  </a:lnTo>
                  <a:lnTo>
                    <a:pt x="260269" y="73510"/>
                  </a:lnTo>
                  <a:lnTo>
                    <a:pt x="264221" y="67597"/>
                  </a:lnTo>
                  <a:lnTo>
                    <a:pt x="270049" y="63729"/>
                  </a:lnTo>
                  <a:lnTo>
                    <a:pt x="276778" y="62421"/>
                  </a:lnTo>
                  <a:lnTo>
                    <a:pt x="283507" y="63729"/>
                  </a:lnTo>
                  <a:lnTo>
                    <a:pt x="289335" y="67597"/>
                  </a:lnTo>
                  <a:lnTo>
                    <a:pt x="351927" y="130161"/>
                  </a:lnTo>
                  <a:lnTo>
                    <a:pt x="355851" y="136073"/>
                  </a:lnTo>
                  <a:lnTo>
                    <a:pt x="357154" y="142774"/>
                  </a:lnTo>
                  <a:lnTo>
                    <a:pt x="355851" y="149531"/>
                  </a:lnTo>
                  <a:lnTo>
                    <a:pt x="351927" y="155443"/>
                  </a:lnTo>
                  <a:lnTo>
                    <a:pt x="289419" y="217951"/>
                  </a:lnTo>
                  <a:lnTo>
                    <a:pt x="283507" y="221875"/>
                  </a:lnTo>
                  <a:lnTo>
                    <a:pt x="276778" y="223183"/>
                  </a:lnTo>
                  <a:close/>
                </a:path>
                <a:path w="357504" h="285750">
                  <a:moveTo>
                    <a:pt x="80381" y="223127"/>
                  </a:moveTo>
                  <a:lnTo>
                    <a:pt x="5232" y="155387"/>
                  </a:lnTo>
                  <a:lnTo>
                    <a:pt x="0" y="142746"/>
                  </a:lnTo>
                  <a:lnTo>
                    <a:pt x="1308" y="136018"/>
                  </a:lnTo>
                  <a:lnTo>
                    <a:pt x="5232" y="130105"/>
                  </a:lnTo>
                  <a:lnTo>
                    <a:pt x="67740" y="67597"/>
                  </a:lnTo>
                  <a:lnTo>
                    <a:pt x="73652" y="63673"/>
                  </a:lnTo>
                  <a:lnTo>
                    <a:pt x="80381" y="62365"/>
                  </a:lnTo>
                  <a:lnTo>
                    <a:pt x="87109" y="63673"/>
                  </a:lnTo>
                  <a:lnTo>
                    <a:pt x="93022" y="67597"/>
                  </a:lnTo>
                  <a:lnTo>
                    <a:pt x="96946" y="73510"/>
                  </a:lnTo>
                  <a:lnTo>
                    <a:pt x="98254" y="80239"/>
                  </a:lnTo>
                  <a:lnTo>
                    <a:pt x="96946" y="86967"/>
                  </a:lnTo>
                  <a:lnTo>
                    <a:pt x="93022" y="92880"/>
                  </a:lnTo>
                  <a:lnTo>
                    <a:pt x="43155" y="142746"/>
                  </a:lnTo>
                  <a:lnTo>
                    <a:pt x="93022" y="192613"/>
                  </a:lnTo>
                  <a:lnTo>
                    <a:pt x="96946" y="198525"/>
                  </a:lnTo>
                  <a:lnTo>
                    <a:pt x="98254" y="205254"/>
                  </a:lnTo>
                  <a:lnTo>
                    <a:pt x="96946" y="211983"/>
                  </a:lnTo>
                  <a:lnTo>
                    <a:pt x="93022" y="217895"/>
                  </a:lnTo>
                  <a:lnTo>
                    <a:pt x="87109" y="221819"/>
                  </a:lnTo>
                  <a:lnTo>
                    <a:pt x="80381" y="223127"/>
                  </a:lnTo>
                  <a:close/>
                </a:path>
              </a:pathLst>
            </a:custGeom>
            <a:solidFill>
              <a:srgbClr val="2562EB"/>
            </a:solidFill>
          </p:spPr>
          <p:txBody>
            <a:bodyPr wrap="square" lIns="0" tIns="0" rIns="0" bIns="0" rtlCol="0"/>
            <a:lstStyle/>
            <a:p>
              <a:endParaRPr/>
            </a:p>
          </p:txBody>
        </p:sp>
        <p:sp>
          <p:nvSpPr>
            <p:cNvPr id="55" name="object 55"/>
            <p:cNvSpPr/>
            <p:nvPr/>
          </p:nvSpPr>
          <p:spPr>
            <a:xfrm>
              <a:off x="5638799" y="5534024"/>
              <a:ext cx="914400" cy="914400"/>
            </a:xfrm>
            <a:custGeom>
              <a:avLst/>
              <a:gdLst/>
              <a:ahLst/>
              <a:cxnLst/>
              <a:rect l="l" t="t" r="r" b="b"/>
              <a:pathLst>
                <a:path w="914400" h="914400">
                  <a:moveTo>
                    <a:pt x="457199" y="914399"/>
                  </a:moveTo>
                  <a:lnTo>
                    <a:pt x="412386" y="912198"/>
                  </a:lnTo>
                  <a:lnTo>
                    <a:pt x="368004" y="905614"/>
                  </a:lnTo>
                  <a:lnTo>
                    <a:pt x="324481" y="894713"/>
                  </a:lnTo>
                  <a:lnTo>
                    <a:pt x="282236" y="879597"/>
                  </a:lnTo>
                  <a:lnTo>
                    <a:pt x="241677" y="860414"/>
                  </a:lnTo>
                  <a:lnTo>
                    <a:pt x="203192" y="837347"/>
                  </a:lnTo>
                  <a:lnTo>
                    <a:pt x="167154" y="810620"/>
                  </a:lnTo>
                  <a:lnTo>
                    <a:pt x="133910" y="780488"/>
                  </a:lnTo>
                  <a:lnTo>
                    <a:pt x="103779" y="747245"/>
                  </a:lnTo>
                  <a:lnTo>
                    <a:pt x="77051" y="711206"/>
                  </a:lnTo>
                  <a:lnTo>
                    <a:pt x="53985" y="672722"/>
                  </a:lnTo>
                  <a:lnTo>
                    <a:pt x="34801" y="632162"/>
                  </a:lnTo>
                  <a:lnTo>
                    <a:pt x="19686" y="589917"/>
                  </a:lnTo>
                  <a:lnTo>
                    <a:pt x="8784" y="546395"/>
                  </a:lnTo>
                  <a:lnTo>
                    <a:pt x="2201" y="502013"/>
                  </a:lnTo>
                  <a:lnTo>
                    <a:pt x="0" y="457199"/>
                  </a:lnTo>
                  <a:lnTo>
                    <a:pt x="137" y="445976"/>
                  </a:lnTo>
                  <a:lnTo>
                    <a:pt x="3438" y="401230"/>
                  </a:lnTo>
                  <a:lnTo>
                    <a:pt x="11108" y="357023"/>
                  </a:lnTo>
                  <a:lnTo>
                    <a:pt x="23076" y="313781"/>
                  </a:lnTo>
                  <a:lnTo>
                    <a:pt x="39223" y="271919"/>
                  </a:lnTo>
                  <a:lnTo>
                    <a:pt x="59397" y="231843"/>
                  </a:lnTo>
                  <a:lnTo>
                    <a:pt x="83401" y="193937"/>
                  </a:lnTo>
                  <a:lnTo>
                    <a:pt x="111006" y="158566"/>
                  </a:lnTo>
                  <a:lnTo>
                    <a:pt x="141944" y="126071"/>
                  </a:lnTo>
                  <a:lnTo>
                    <a:pt x="175918" y="96765"/>
                  </a:lnTo>
                  <a:lnTo>
                    <a:pt x="212601" y="70930"/>
                  </a:lnTo>
                  <a:lnTo>
                    <a:pt x="251640" y="48816"/>
                  </a:lnTo>
                  <a:lnTo>
                    <a:pt x="292658" y="30634"/>
                  </a:lnTo>
                  <a:lnTo>
                    <a:pt x="335261" y="16560"/>
                  </a:lnTo>
                  <a:lnTo>
                    <a:pt x="379038" y="6729"/>
                  </a:lnTo>
                  <a:lnTo>
                    <a:pt x="423569" y="1238"/>
                  </a:lnTo>
                  <a:lnTo>
                    <a:pt x="457199" y="0"/>
                  </a:lnTo>
                  <a:lnTo>
                    <a:pt x="468423" y="137"/>
                  </a:lnTo>
                  <a:lnTo>
                    <a:pt x="513169" y="3438"/>
                  </a:lnTo>
                  <a:lnTo>
                    <a:pt x="557375" y="11109"/>
                  </a:lnTo>
                  <a:lnTo>
                    <a:pt x="600617" y="23076"/>
                  </a:lnTo>
                  <a:lnTo>
                    <a:pt x="642478" y="39224"/>
                  </a:lnTo>
                  <a:lnTo>
                    <a:pt x="682555" y="59397"/>
                  </a:lnTo>
                  <a:lnTo>
                    <a:pt x="720462" y="83401"/>
                  </a:lnTo>
                  <a:lnTo>
                    <a:pt x="755833" y="111006"/>
                  </a:lnTo>
                  <a:lnTo>
                    <a:pt x="788328" y="141944"/>
                  </a:lnTo>
                  <a:lnTo>
                    <a:pt x="817633" y="175918"/>
                  </a:lnTo>
                  <a:lnTo>
                    <a:pt x="843468" y="212601"/>
                  </a:lnTo>
                  <a:lnTo>
                    <a:pt x="865583" y="251640"/>
                  </a:lnTo>
                  <a:lnTo>
                    <a:pt x="883765" y="292658"/>
                  </a:lnTo>
                  <a:lnTo>
                    <a:pt x="897839" y="335262"/>
                  </a:lnTo>
                  <a:lnTo>
                    <a:pt x="907669" y="379039"/>
                  </a:lnTo>
                  <a:lnTo>
                    <a:pt x="913161" y="423570"/>
                  </a:lnTo>
                  <a:lnTo>
                    <a:pt x="914399" y="457199"/>
                  </a:lnTo>
                  <a:lnTo>
                    <a:pt x="914262" y="468423"/>
                  </a:lnTo>
                  <a:lnTo>
                    <a:pt x="910961" y="513169"/>
                  </a:lnTo>
                  <a:lnTo>
                    <a:pt x="903290" y="557376"/>
                  </a:lnTo>
                  <a:lnTo>
                    <a:pt x="891323" y="600618"/>
                  </a:lnTo>
                  <a:lnTo>
                    <a:pt x="875175" y="642479"/>
                  </a:lnTo>
                  <a:lnTo>
                    <a:pt x="855001" y="682555"/>
                  </a:lnTo>
                  <a:lnTo>
                    <a:pt x="830997" y="720462"/>
                  </a:lnTo>
                  <a:lnTo>
                    <a:pt x="803393" y="755833"/>
                  </a:lnTo>
                  <a:lnTo>
                    <a:pt x="772455" y="788327"/>
                  </a:lnTo>
                  <a:lnTo>
                    <a:pt x="738481" y="817633"/>
                  </a:lnTo>
                  <a:lnTo>
                    <a:pt x="701797" y="843468"/>
                  </a:lnTo>
                  <a:lnTo>
                    <a:pt x="662758" y="865583"/>
                  </a:lnTo>
                  <a:lnTo>
                    <a:pt x="621739" y="883765"/>
                  </a:lnTo>
                  <a:lnTo>
                    <a:pt x="579137" y="897839"/>
                  </a:lnTo>
                  <a:lnTo>
                    <a:pt x="535360" y="907669"/>
                  </a:lnTo>
                  <a:lnTo>
                    <a:pt x="490830" y="913161"/>
                  </a:lnTo>
                  <a:lnTo>
                    <a:pt x="457199" y="914399"/>
                  </a:lnTo>
                  <a:close/>
                </a:path>
              </a:pathLst>
            </a:custGeom>
            <a:solidFill>
              <a:srgbClr val="ECE8FE"/>
            </a:solidFill>
          </p:spPr>
          <p:txBody>
            <a:bodyPr wrap="square" lIns="0" tIns="0" rIns="0" bIns="0" rtlCol="0"/>
            <a:lstStyle/>
            <a:p>
              <a:endParaRPr/>
            </a:p>
          </p:txBody>
        </p:sp>
        <p:sp>
          <p:nvSpPr>
            <p:cNvPr id="56" name="object 56"/>
            <p:cNvSpPr/>
            <p:nvPr/>
          </p:nvSpPr>
          <p:spPr>
            <a:xfrm>
              <a:off x="5934074" y="5848349"/>
              <a:ext cx="321945" cy="285750"/>
            </a:xfrm>
            <a:custGeom>
              <a:avLst/>
              <a:gdLst/>
              <a:ahLst/>
              <a:cxnLst/>
              <a:rect l="l" t="t" r="r" b="b"/>
              <a:pathLst>
                <a:path w="321945" h="285750">
                  <a:moveTo>
                    <a:pt x="285750" y="232171"/>
                  </a:moveTo>
                  <a:lnTo>
                    <a:pt x="35718" y="232171"/>
                  </a:lnTo>
                  <a:lnTo>
                    <a:pt x="21826" y="229361"/>
                  </a:lnTo>
                  <a:lnTo>
                    <a:pt x="10471" y="221700"/>
                  </a:lnTo>
                  <a:lnTo>
                    <a:pt x="2810" y="210345"/>
                  </a:lnTo>
                  <a:lnTo>
                    <a:pt x="0" y="196453"/>
                  </a:lnTo>
                  <a:lnTo>
                    <a:pt x="0" y="35718"/>
                  </a:lnTo>
                  <a:lnTo>
                    <a:pt x="2810" y="21826"/>
                  </a:lnTo>
                  <a:lnTo>
                    <a:pt x="10471" y="10471"/>
                  </a:lnTo>
                  <a:lnTo>
                    <a:pt x="21826" y="2810"/>
                  </a:lnTo>
                  <a:lnTo>
                    <a:pt x="35718" y="0"/>
                  </a:lnTo>
                  <a:lnTo>
                    <a:pt x="285750" y="0"/>
                  </a:lnTo>
                  <a:lnTo>
                    <a:pt x="299642" y="2810"/>
                  </a:lnTo>
                  <a:lnTo>
                    <a:pt x="310997" y="10471"/>
                  </a:lnTo>
                  <a:lnTo>
                    <a:pt x="318658" y="21826"/>
                  </a:lnTo>
                  <a:lnTo>
                    <a:pt x="321468" y="35718"/>
                  </a:lnTo>
                  <a:lnTo>
                    <a:pt x="35718" y="35718"/>
                  </a:lnTo>
                  <a:lnTo>
                    <a:pt x="35718" y="160734"/>
                  </a:lnTo>
                  <a:lnTo>
                    <a:pt x="321468" y="160734"/>
                  </a:lnTo>
                  <a:lnTo>
                    <a:pt x="321468" y="196453"/>
                  </a:lnTo>
                  <a:lnTo>
                    <a:pt x="318658" y="210345"/>
                  </a:lnTo>
                  <a:lnTo>
                    <a:pt x="310997" y="221700"/>
                  </a:lnTo>
                  <a:lnTo>
                    <a:pt x="299642" y="229361"/>
                  </a:lnTo>
                  <a:lnTo>
                    <a:pt x="285750" y="232171"/>
                  </a:lnTo>
                  <a:close/>
                </a:path>
                <a:path w="321945" h="285750">
                  <a:moveTo>
                    <a:pt x="321468" y="160734"/>
                  </a:moveTo>
                  <a:lnTo>
                    <a:pt x="285750" y="160734"/>
                  </a:lnTo>
                  <a:lnTo>
                    <a:pt x="285750" y="35718"/>
                  </a:lnTo>
                  <a:lnTo>
                    <a:pt x="321468" y="35718"/>
                  </a:lnTo>
                  <a:lnTo>
                    <a:pt x="321468" y="160734"/>
                  </a:lnTo>
                  <a:close/>
                </a:path>
                <a:path w="321945" h="285750">
                  <a:moveTo>
                    <a:pt x="193495" y="250031"/>
                  </a:moveTo>
                  <a:lnTo>
                    <a:pt x="127973" y="250031"/>
                  </a:lnTo>
                  <a:lnTo>
                    <a:pt x="133945" y="232171"/>
                  </a:lnTo>
                  <a:lnTo>
                    <a:pt x="187523" y="232171"/>
                  </a:lnTo>
                  <a:lnTo>
                    <a:pt x="193495" y="250031"/>
                  </a:lnTo>
                  <a:close/>
                </a:path>
                <a:path w="321945" h="285750">
                  <a:moveTo>
                    <a:pt x="242050" y="285750"/>
                  </a:moveTo>
                  <a:lnTo>
                    <a:pt x="79418" y="285750"/>
                  </a:lnTo>
                  <a:lnTo>
                    <a:pt x="71437" y="277769"/>
                  </a:lnTo>
                  <a:lnTo>
                    <a:pt x="71437" y="258012"/>
                  </a:lnTo>
                  <a:lnTo>
                    <a:pt x="79418" y="250031"/>
                  </a:lnTo>
                  <a:lnTo>
                    <a:pt x="242050" y="250031"/>
                  </a:lnTo>
                  <a:lnTo>
                    <a:pt x="250031" y="258012"/>
                  </a:lnTo>
                  <a:lnTo>
                    <a:pt x="250031" y="277769"/>
                  </a:lnTo>
                  <a:lnTo>
                    <a:pt x="242050" y="285750"/>
                  </a:lnTo>
                  <a:close/>
                </a:path>
              </a:pathLst>
            </a:custGeom>
            <a:solidFill>
              <a:srgbClr val="7C3AEC"/>
            </a:solidFill>
          </p:spPr>
          <p:txBody>
            <a:bodyPr wrap="square" lIns="0" tIns="0" rIns="0" bIns="0" rtlCol="0"/>
            <a:lstStyle/>
            <a:p>
              <a:endParaRPr/>
            </a:p>
          </p:txBody>
        </p:sp>
        <p:sp>
          <p:nvSpPr>
            <p:cNvPr id="57" name="object 57"/>
            <p:cNvSpPr/>
            <p:nvPr/>
          </p:nvSpPr>
          <p:spPr>
            <a:xfrm>
              <a:off x="7315199" y="5534024"/>
              <a:ext cx="914400" cy="914400"/>
            </a:xfrm>
            <a:custGeom>
              <a:avLst/>
              <a:gdLst/>
              <a:ahLst/>
              <a:cxnLst/>
              <a:rect l="l" t="t" r="r" b="b"/>
              <a:pathLst>
                <a:path w="914400" h="914400">
                  <a:moveTo>
                    <a:pt x="457199" y="914399"/>
                  </a:moveTo>
                  <a:lnTo>
                    <a:pt x="412386" y="912198"/>
                  </a:lnTo>
                  <a:lnTo>
                    <a:pt x="368003" y="905614"/>
                  </a:lnTo>
                  <a:lnTo>
                    <a:pt x="324481" y="894713"/>
                  </a:lnTo>
                  <a:lnTo>
                    <a:pt x="282236" y="879597"/>
                  </a:lnTo>
                  <a:lnTo>
                    <a:pt x="241677" y="860414"/>
                  </a:lnTo>
                  <a:lnTo>
                    <a:pt x="203192" y="837347"/>
                  </a:lnTo>
                  <a:lnTo>
                    <a:pt x="167154" y="810620"/>
                  </a:lnTo>
                  <a:lnTo>
                    <a:pt x="133910" y="780488"/>
                  </a:lnTo>
                  <a:lnTo>
                    <a:pt x="103779" y="747245"/>
                  </a:lnTo>
                  <a:lnTo>
                    <a:pt x="77051" y="711206"/>
                  </a:lnTo>
                  <a:lnTo>
                    <a:pt x="53984" y="672722"/>
                  </a:lnTo>
                  <a:lnTo>
                    <a:pt x="34801" y="632162"/>
                  </a:lnTo>
                  <a:lnTo>
                    <a:pt x="19685" y="589917"/>
                  </a:lnTo>
                  <a:lnTo>
                    <a:pt x="8783" y="546395"/>
                  </a:lnTo>
                  <a:lnTo>
                    <a:pt x="2201" y="502013"/>
                  </a:lnTo>
                  <a:lnTo>
                    <a:pt x="0" y="457199"/>
                  </a:lnTo>
                  <a:lnTo>
                    <a:pt x="137" y="445976"/>
                  </a:lnTo>
                  <a:lnTo>
                    <a:pt x="3437" y="401230"/>
                  </a:lnTo>
                  <a:lnTo>
                    <a:pt x="11108" y="357023"/>
                  </a:lnTo>
                  <a:lnTo>
                    <a:pt x="23076" y="313781"/>
                  </a:lnTo>
                  <a:lnTo>
                    <a:pt x="39223" y="271919"/>
                  </a:lnTo>
                  <a:lnTo>
                    <a:pt x="59397" y="231843"/>
                  </a:lnTo>
                  <a:lnTo>
                    <a:pt x="83401" y="193937"/>
                  </a:lnTo>
                  <a:lnTo>
                    <a:pt x="111005" y="158566"/>
                  </a:lnTo>
                  <a:lnTo>
                    <a:pt x="141944" y="126071"/>
                  </a:lnTo>
                  <a:lnTo>
                    <a:pt x="175918" y="96765"/>
                  </a:lnTo>
                  <a:lnTo>
                    <a:pt x="212601" y="70930"/>
                  </a:lnTo>
                  <a:lnTo>
                    <a:pt x="251640" y="48816"/>
                  </a:lnTo>
                  <a:lnTo>
                    <a:pt x="292658" y="30634"/>
                  </a:lnTo>
                  <a:lnTo>
                    <a:pt x="335261" y="16560"/>
                  </a:lnTo>
                  <a:lnTo>
                    <a:pt x="379039" y="6729"/>
                  </a:lnTo>
                  <a:lnTo>
                    <a:pt x="423569" y="1238"/>
                  </a:lnTo>
                  <a:lnTo>
                    <a:pt x="457199" y="0"/>
                  </a:lnTo>
                  <a:lnTo>
                    <a:pt x="468423" y="137"/>
                  </a:lnTo>
                  <a:lnTo>
                    <a:pt x="513169" y="3438"/>
                  </a:lnTo>
                  <a:lnTo>
                    <a:pt x="557375" y="11109"/>
                  </a:lnTo>
                  <a:lnTo>
                    <a:pt x="600617" y="23076"/>
                  </a:lnTo>
                  <a:lnTo>
                    <a:pt x="642478" y="39224"/>
                  </a:lnTo>
                  <a:lnTo>
                    <a:pt x="682555" y="59397"/>
                  </a:lnTo>
                  <a:lnTo>
                    <a:pt x="720460" y="83401"/>
                  </a:lnTo>
                  <a:lnTo>
                    <a:pt x="755833" y="111006"/>
                  </a:lnTo>
                  <a:lnTo>
                    <a:pt x="788327" y="141944"/>
                  </a:lnTo>
                  <a:lnTo>
                    <a:pt x="817633" y="175918"/>
                  </a:lnTo>
                  <a:lnTo>
                    <a:pt x="843467" y="212601"/>
                  </a:lnTo>
                  <a:lnTo>
                    <a:pt x="865582" y="251640"/>
                  </a:lnTo>
                  <a:lnTo>
                    <a:pt x="883764" y="292658"/>
                  </a:lnTo>
                  <a:lnTo>
                    <a:pt x="897838" y="335262"/>
                  </a:lnTo>
                  <a:lnTo>
                    <a:pt x="907668" y="379039"/>
                  </a:lnTo>
                  <a:lnTo>
                    <a:pt x="913161" y="423570"/>
                  </a:lnTo>
                  <a:lnTo>
                    <a:pt x="914399" y="457199"/>
                  </a:lnTo>
                  <a:lnTo>
                    <a:pt x="914262" y="468423"/>
                  </a:lnTo>
                  <a:lnTo>
                    <a:pt x="910961" y="513169"/>
                  </a:lnTo>
                  <a:lnTo>
                    <a:pt x="903289" y="557376"/>
                  </a:lnTo>
                  <a:lnTo>
                    <a:pt x="891322" y="600618"/>
                  </a:lnTo>
                  <a:lnTo>
                    <a:pt x="875173" y="642479"/>
                  </a:lnTo>
                  <a:lnTo>
                    <a:pt x="855001" y="682555"/>
                  </a:lnTo>
                  <a:lnTo>
                    <a:pt x="830996" y="720462"/>
                  </a:lnTo>
                  <a:lnTo>
                    <a:pt x="803393" y="755833"/>
                  </a:lnTo>
                  <a:lnTo>
                    <a:pt x="772455" y="788327"/>
                  </a:lnTo>
                  <a:lnTo>
                    <a:pt x="738480" y="817633"/>
                  </a:lnTo>
                  <a:lnTo>
                    <a:pt x="701797" y="843468"/>
                  </a:lnTo>
                  <a:lnTo>
                    <a:pt x="662758" y="865583"/>
                  </a:lnTo>
                  <a:lnTo>
                    <a:pt x="621740" y="883765"/>
                  </a:lnTo>
                  <a:lnTo>
                    <a:pt x="579137" y="897839"/>
                  </a:lnTo>
                  <a:lnTo>
                    <a:pt x="535360" y="907669"/>
                  </a:lnTo>
                  <a:lnTo>
                    <a:pt x="490830" y="913161"/>
                  </a:lnTo>
                  <a:lnTo>
                    <a:pt x="457199" y="914399"/>
                  </a:lnTo>
                  <a:close/>
                </a:path>
              </a:pathLst>
            </a:custGeom>
            <a:solidFill>
              <a:srgbClr val="D0FAE4"/>
            </a:solidFill>
          </p:spPr>
          <p:txBody>
            <a:bodyPr wrap="square" lIns="0" tIns="0" rIns="0" bIns="0" rtlCol="0"/>
            <a:lstStyle/>
            <a:p>
              <a:endParaRPr/>
            </a:p>
          </p:txBody>
        </p:sp>
        <p:sp>
          <p:nvSpPr>
            <p:cNvPr id="58" name="object 58"/>
            <p:cNvSpPr/>
            <p:nvPr/>
          </p:nvSpPr>
          <p:spPr>
            <a:xfrm>
              <a:off x="7648574" y="5848349"/>
              <a:ext cx="247650" cy="283210"/>
            </a:xfrm>
            <a:custGeom>
              <a:avLst/>
              <a:gdLst/>
              <a:ahLst/>
              <a:cxnLst/>
              <a:rect l="l" t="t" r="r" b="b"/>
              <a:pathLst>
                <a:path w="247650" h="283210">
                  <a:moveTo>
                    <a:pt x="123824" y="114980"/>
                  </a:moveTo>
                  <a:lnTo>
                    <a:pt x="75629" y="111506"/>
                  </a:lnTo>
                  <a:lnTo>
                    <a:pt x="36269" y="102031"/>
                  </a:lnTo>
                  <a:lnTo>
                    <a:pt x="9731" y="87974"/>
                  </a:lnTo>
                  <a:lnTo>
                    <a:pt x="0" y="70757"/>
                  </a:lnTo>
                  <a:lnTo>
                    <a:pt x="0" y="44223"/>
                  </a:lnTo>
                  <a:lnTo>
                    <a:pt x="9731" y="27005"/>
                  </a:lnTo>
                  <a:lnTo>
                    <a:pt x="36269" y="12949"/>
                  </a:lnTo>
                  <a:lnTo>
                    <a:pt x="75629" y="3473"/>
                  </a:lnTo>
                  <a:lnTo>
                    <a:pt x="123824" y="0"/>
                  </a:lnTo>
                  <a:lnTo>
                    <a:pt x="172020" y="3473"/>
                  </a:lnTo>
                  <a:lnTo>
                    <a:pt x="211380" y="12949"/>
                  </a:lnTo>
                  <a:lnTo>
                    <a:pt x="237918" y="27005"/>
                  </a:lnTo>
                  <a:lnTo>
                    <a:pt x="247649" y="44223"/>
                  </a:lnTo>
                  <a:lnTo>
                    <a:pt x="247649" y="70757"/>
                  </a:lnTo>
                  <a:lnTo>
                    <a:pt x="237918" y="87974"/>
                  </a:lnTo>
                  <a:lnTo>
                    <a:pt x="211380" y="102031"/>
                  </a:lnTo>
                  <a:lnTo>
                    <a:pt x="172020" y="111506"/>
                  </a:lnTo>
                  <a:lnTo>
                    <a:pt x="123824" y="114980"/>
                  </a:lnTo>
                  <a:close/>
                </a:path>
                <a:path w="247650" h="283210">
                  <a:moveTo>
                    <a:pt x="123824" y="203426"/>
                  </a:moveTo>
                  <a:lnTo>
                    <a:pt x="75629" y="199952"/>
                  </a:lnTo>
                  <a:lnTo>
                    <a:pt x="36269" y="190477"/>
                  </a:lnTo>
                  <a:lnTo>
                    <a:pt x="9731" y="176421"/>
                  </a:lnTo>
                  <a:lnTo>
                    <a:pt x="0" y="159203"/>
                  </a:lnTo>
                  <a:lnTo>
                    <a:pt x="0" y="102874"/>
                  </a:lnTo>
                  <a:lnTo>
                    <a:pt x="6558" y="107497"/>
                  </a:lnTo>
                  <a:lnTo>
                    <a:pt x="13886" y="111670"/>
                  </a:lnTo>
                  <a:lnTo>
                    <a:pt x="50364" y="124600"/>
                  </a:lnTo>
                  <a:lnTo>
                    <a:pt x="97659" y="131728"/>
                  </a:lnTo>
                  <a:lnTo>
                    <a:pt x="123824" y="132669"/>
                  </a:lnTo>
                  <a:lnTo>
                    <a:pt x="247649" y="132669"/>
                  </a:lnTo>
                  <a:lnTo>
                    <a:pt x="247649" y="159203"/>
                  </a:lnTo>
                  <a:lnTo>
                    <a:pt x="237918" y="176421"/>
                  </a:lnTo>
                  <a:lnTo>
                    <a:pt x="211380" y="190477"/>
                  </a:lnTo>
                  <a:lnTo>
                    <a:pt x="172020" y="199952"/>
                  </a:lnTo>
                  <a:lnTo>
                    <a:pt x="123824" y="203426"/>
                  </a:lnTo>
                  <a:close/>
                </a:path>
                <a:path w="247650" h="283210">
                  <a:moveTo>
                    <a:pt x="247649" y="132669"/>
                  </a:moveTo>
                  <a:lnTo>
                    <a:pt x="123824" y="132669"/>
                  </a:lnTo>
                  <a:lnTo>
                    <a:pt x="149990" y="131728"/>
                  </a:lnTo>
                  <a:lnTo>
                    <a:pt x="174654" y="128993"/>
                  </a:lnTo>
                  <a:lnTo>
                    <a:pt x="217357" y="118684"/>
                  </a:lnTo>
                  <a:lnTo>
                    <a:pt x="247649" y="102874"/>
                  </a:lnTo>
                  <a:lnTo>
                    <a:pt x="247649" y="132669"/>
                  </a:lnTo>
                  <a:close/>
                </a:path>
                <a:path w="247650" h="283210">
                  <a:moveTo>
                    <a:pt x="123824" y="283028"/>
                  </a:moveTo>
                  <a:lnTo>
                    <a:pt x="75629" y="279554"/>
                  </a:lnTo>
                  <a:lnTo>
                    <a:pt x="36269" y="270079"/>
                  </a:lnTo>
                  <a:lnTo>
                    <a:pt x="9731" y="256023"/>
                  </a:lnTo>
                  <a:lnTo>
                    <a:pt x="0" y="238805"/>
                  </a:lnTo>
                  <a:lnTo>
                    <a:pt x="0" y="191320"/>
                  </a:lnTo>
                  <a:lnTo>
                    <a:pt x="6558" y="195944"/>
                  </a:lnTo>
                  <a:lnTo>
                    <a:pt x="13886" y="200116"/>
                  </a:lnTo>
                  <a:lnTo>
                    <a:pt x="50364" y="213047"/>
                  </a:lnTo>
                  <a:lnTo>
                    <a:pt x="97659" y="220174"/>
                  </a:lnTo>
                  <a:lnTo>
                    <a:pt x="123824" y="221116"/>
                  </a:lnTo>
                  <a:lnTo>
                    <a:pt x="247649" y="221116"/>
                  </a:lnTo>
                  <a:lnTo>
                    <a:pt x="247649" y="238805"/>
                  </a:lnTo>
                  <a:lnTo>
                    <a:pt x="237918" y="256023"/>
                  </a:lnTo>
                  <a:lnTo>
                    <a:pt x="211380" y="270079"/>
                  </a:lnTo>
                  <a:lnTo>
                    <a:pt x="172020" y="279554"/>
                  </a:lnTo>
                  <a:lnTo>
                    <a:pt x="123824" y="283028"/>
                  </a:lnTo>
                  <a:close/>
                </a:path>
                <a:path w="247650" h="283210">
                  <a:moveTo>
                    <a:pt x="247649" y="221116"/>
                  </a:moveTo>
                  <a:lnTo>
                    <a:pt x="123824" y="221116"/>
                  </a:lnTo>
                  <a:lnTo>
                    <a:pt x="149990" y="220174"/>
                  </a:lnTo>
                  <a:lnTo>
                    <a:pt x="174654" y="217440"/>
                  </a:lnTo>
                  <a:lnTo>
                    <a:pt x="217357" y="207130"/>
                  </a:lnTo>
                  <a:lnTo>
                    <a:pt x="247649" y="191320"/>
                  </a:lnTo>
                  <a:lnTo>
                    <a:pt x="247649" y="221116"/>
                  </a:lnTo>
                  <a:close/>
                </a:path>
              </a:pathLst>
            </a:custGeom>
            <a:solidFill>
              <a:srgbClr val="049569"/>
            </a:solidFill>
          </p:spPr>
          <p:txBody>
            <a:bodyPr wrap="square" lIns="0" tIns="0" rIns="0" bIns="0" rtlCol="0"/>
            <a:lstStyle/>
            <a:p>
              <a:endParaRPr/>
            </a:p>
          </p:txBody>
        </p:sp>
        <p:sp>
          <p:nvSpPr>
            <p:cNvPr id="59" name="object 59"/>
            <p:cNvSpPr/>
            <p:nvPr/>
          </p:nvSpPr>
          <p:spPr>
            <a:xfrm>
              <a:off x="10544174" y="7200899"/>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60" name="object 60"/>
            <p:cNvPicPr/>
            <p:nvPr/>
          </p:nvPicPr>
          <p:blipFill>
            <a:blip r:embed="rId21" cstate="print"/>
            <a:stretch>
              <a:fillRect/>
            </a:stretch>
          </p:blipFill>
          <p:spPr>
            <a:xfrm>
              <a:off x="10658474" y="7296149"/>
              <a:ext cx="133349" cy="133349"/>
            </a:xfrm>
            <a:prstGeom prst="rect">
              <a:avLst/>
            </a:prstGeom>
          </p:spPr>
        </p:pic>
      </p:grpSp>
      <p:sp>
        <p:nvSpPr>
          <p:cNvPr id="61" name="object 61"/>
          <p:cNvSpPr txBox="1"/>
          <p:nvPr/>
        </p:nvSpPr>
        <p:spPr>
          <a:xfrm>
            <a:off x="4073078" y="6509439"/>
            <a:ext cx="693420" cy="222885"/>
          </a:xfrm>
          <a:prstGeom prst="rect">
            <a:avLst/>
          </a:prstGeom>
        </p:spPr>
        <p:txBody>
          <a:bodyPr vert="horz" wrap="square" lIns="0" tIns="12065" rIns="0" bIns="0" rtlCol="0">
            <a:spAutoFit/>
          </a:bodyPr>
          <a:lstStyle/>
          <a:p>
            <a:pPr marL="12700">
              <a:lnSpc>
                <a:spcPct val="100000"/>
              </a:lnSpc>
              <a:spcBef>
                <a:spcPts val="95"/>
              </a:spcBef>
            </a:pPr>
            <a:r>
              <a:rPr sz="1300" b="0" spc="-70" dirty="0">
                <a:latin typeface="Roboto Medium"/>
                <a:cs typeface="Roboto Medium"/>
              </a:rPr>
              <a:t>Java</a:t>
            </a:r>
            <a:r>
              <a:rPr sz="1300" b="0" dirty="0">
                <a:latin typeface="Roboto Medium"/>
                <a:cs typeface="Roboto Medium"/>
              </a:rPr>
              <a:t> </a:t>
            </a:r>
            <a:r>
              <a:rPr sz="1300" b="0" spc="-50" dirty="0">
                <a:latin typeface="Roboto Medium"/>
                <a:cs typeface="Roboto Medium"/>
              </a:rPr>
              <a:t>OOP</a:t>
            </a:r>
            <a:endParaRPr sz="1300">
              <a:latin typeface="Roboto Medium"/>
              <a:cs typeface="Roboto Medium"/>
            </a:endParaRPr>
          </a:p>
        </p:txBody>
      </p:sp>
      <p:sp>
        <p:nvSpPr>
          <p:cNvPr id="66" name="object 66"/>
          <p:cNvSpPr txBox="1"/>
          <p:nvPr/>
        </p:nvSpPr>
        <p:spPr>
          <a:xfrm>
            <a:off x="10833000" y="7302500"/>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67" name="object 67"/>
          <p:cNvSpPr txBox="1"/>
          <p:nvPr/>
        </p:nvSpPr>
        <p:spPr>
          <a:xfrm>
            <a:off x="4557067" y="7402512"/>
            <a:ext cx="3077845" cy="153035"/>
          </a:xfrm>
          <a:prstGeom prst="rect">
            <a:avLst/>
          </a:prstGeom>
        </p:spPr>
        <p:txBody>
          <a:bodyPr vert="horz" wrap="square" lIns="0" tIns="0" rIns="0" bIns="0" rtlCol="0">
            <a:spAutoFit/>
          </a:bodyPr>
          <a:lstStyle/>
          <a:p>
            <a:pPr marL="12700">
              <a:lnSpc>
                <a:spcPts val="1120"/>
              </a:lnSpc>
            </a:pPr>
            <a:r>
              <a:rPr sz="1150" spc="-60" dirty="0">
                <a:solidFill>
                  <a:srgbClr val="6A7280"/>
                </a:solidFill>
                <a:latin typeface="Roboto"/>
                <a:cs typeface="Roboto"/>
              </a:rPr>
              <a:t>OnlineShop2025</a:t>
            </a:r>
            <a:r>
              <a:rPr sz="1150" spc="10" dirty="0">
                <a:solidFill>
                  <a:srgbClr val="6A7280"/>
                </a:solidFill>
                <a:latin typeface="Roboto"/>
                <a:cs typeface="Roboto"/>
              </a:rPr>
              <a:t> </a:t>
            </a:r>
            <a:r>
              <a:rPr sz="1150" dirty="0">
                <a:solidFill>
                  <a:srgbClr val="6A7280"/>
                </a:solidFill>
                <a:latin typeface="Roboto"/>
                <a:cs typeface="Roboto"/>
              </a:rPr>
              <a:t>-</a:t>
            </a:r>
            <a:r>
              <a:rPr sz="1150" spc="15" dirty="0">
                <a:solidFill>
                  <a:srgbClr val="6A7280"/>
                </a:solidFill>
                <a:latin typeface="Roboto"/>
                <a:cs typeface="Roboto"/>
              </a:rPr>
              <a:t> </a:t>
            </a:r>
            <a:r>
              <a:rPr sz="1150" spc="-65" dirty="0">
                <a:solidFill>
                  <a:srgbClr val="6A7280"/>
                </a:solidFill>
                <a:latin typeface="Roboto"/>
                <a:cs typeface="Roboto"/>
              </a:rPr>
              <a:t>Desktop</a:t>
            </a:r>
            <a:r>
              <a:rPr sz="1150" spc="10" dirty="0">
                <a:solidFill>
                  <a:srgbClr val="6A7280"/>
                </a:solidFill>
                <a:latin typeface="Roboto"/>
                <a:cs typeface="Roboto"/>
              </a:rPr>
              <a:t> </a:t>
            </a:r>
            <a:r>
              <a:rPr sz="1150" spc="-45" dirty="0">
                <a:solidFill>
                  <a:srgbClr val="6A7280"/>
                </a:solidFill>
                <a:latin typeface="Roboto"/>
                <a:cs typeface="Roboto"/>
              </a:rPr>
              <a:t>E-</a:t>
            </a:r>
            <a:r>
              <a:rPr sz="1150" spc="-70" dirty="0">
                <a:solidFill>
                  <a:srgbClr val="6A7280"/>
                </a:solidFill>
                <a:latin typeface="Roboto"/>
                <a:cs typeface="Roboto"/>
              </a:rPr>
              <a:t>commerce</a:t>
            </a:r>
            <a:r>
              <a:rPr sz="1150" spc="15" dirty="0">
                <a:solidFill>
                  <a:srgbClr val="6A7280"/>
                </a:solidFill>
                <a:latin typeface="Roboto"/>
                <a:cs typeface="Roboto"/>
              </a:rPr>
              <a:t> </a:t>
            </a:r>
            <a:r>
              <a:rPr sz="1150" spc="-40" dirty="0">
                <a:solidFill>
                  <a:srgbClr val="6A7280"/>
                </a:solidFill>
                <a:latin typeface="Roboto"/>
                <a:cs typeface="Roboto"/>
              </a:rPr>
              <a:t>Application</a:t>
            </a:r>
            <a:endParaRPr sz="1150">
              <a:latin typeface="Roboto"/>
              <a:cs typeface="Roboto"/>
            </a:endParaRPr>
          </a:p>
        </p:txBody>
      </p:sp>
      <p:sp>
        <p:nvSpPr>
          <p:cNvPr id="62" name="object 62"/>
          <p:cNvSpPr txBox="1"/>
          <p:nvPr/>
        </p:nvSpPr>
        <p:spPr>
          <a:xfrm>
            <a:off x="5016499" y="5864299"/>
            <a:ext cx="482600" cy="528320"/>
          </a:xfrm>
          <a:prstGeom prst="rect">
            <a:avLst/>
          </a:prstGeom>
        </p:spPr>
        <p:txBody>
          <a:bodyPr vert="horz" wrap="square" lIns="0" tIns="12700" rIns="0" bIns="0" rtlCol="0">
            <a:spAutoFit/>
          </a:bodyPr>
          <a:lstStyle/>
          <a:p>
            <a:pPr marL="12700">
              <a:lnSpc>
                <a:spcPct val="100000"/>
              </a:lnSpc>
              <a:spcBef>
                <a:spcPts val="100"/>
              </a:spcBef>
            </a:pPr>
            <a:r>
              <a:rPr sz="3300" spc="245" dirty="0">
                <a:solidFill>
                  <a:srgbClr val="D0D5DA"/>
                </a:solidFill>
                <a:latin typeface="Arial"/>
                <a:cs typeface="Arial"/>
              </a:rPr>
              <a:t>→</a:t>
            </a:r>
            <a:endParaRPr sz="3300">
              <a:latin typeface="Arial"/>
              <a:cs typeface="Arial"/>
            </a:endParaRPr>
          </a:p>
        </p:txBody>
      </p:sp>
      <p:sp>
        <p:nvSpPr>
          <p:cNvPr id="63" name="object 63"/>
          <p:cNvSpPr txBox="1"/>
          <p:nvPr/>
        </p:nvSpPr>
        <p:spPr>
          <a:xfrm>
            <a:off x="5741590" y="6509439"/>
            <a:ext cx="709295" cy="222885"/>
          </a:xfrm>
          <a:prstGeom prst="rect">
            <a:avLst/>
          </a:prstGeom>
        </p:spPr>
        <p:txBody>
          <a:bodyPr vert="horz" wrap="square" lIns="0" tIns="12065" rIns="0" bIns="0" rtlCol="0">
            <a:spAutoFit/>
          </a:bodyPr>
          <a:lstStyle/>
          <a:p>
            <a:pPr marL="12700">
              <a:lnSpc>
                <a:spcPct val="100000"/>
              </a:lnSpc>
              <a:spcBef>
                <a:spcPts val="95"/>
              </a:spcBef>
            </a:pPr>
            <a:r>
              <a:rPr sz="1300" b="0" spc="-70" dirty="0">
                <a:latin typeface="Roboto Medium"/>
                <a:cs typeface="Roboto Medium"/>
              </a:rPr>
              <a:t>JavaFX</a:t>
            </a:r>
            <a:r>
              <a:rPr sz="1300" b="0" spc="10" dirty="0">
                <a:latin typeface="Roboto Medium"/>
                <a:cs typeface="Roboto Medium"/>
              </a:rPr>
              <a:t> </a:t>
            </a:r>
            <a:r>
              <a:rPr sz="1300" b="0" spc="-25" dirty="0">
                <a:latin typeface="Roboto Medium"/>
                <a:cs typeface="Roboto Medium"/>
              </a:rPr>
              <a:t>UI</a:t>
            </a:r>
            <a:endParaRPr sz="1300">
              <a:latin typeface="Roboto Medium"/>
              <a:cs typeface="Roboto Medium"/>
            </a:endParaRPr>
          </a:p>
        </p:txBody>
      </p:sp>
      <p:sp>
        <p:nvSpPr>
          <p:cNvPr id="64" name="object 64"/>
          <p:cNvSpPr txBox="1"/>
          <p:nvPr/>
        </p:nvSpPr>
        <p:spPr>
          <a:xfrm>
            <a:off x="6692900" y="5864299"/>
            <a:ext cx="482600" cy="528320"/>
          </a:xfrm>
          <a:prstGeom prst="rect">
            <a:avLst/>
          </a:prstGeom>
        </p:spPr>
        <p:txBody>
          <a:bodyPr vert="horz" wrap="square" lIns="0" tIns="12700" rIns="0" bIns="0" rtlCol="0">
            <a:spAutoFit/>
          </a:bodyPr>
          <a:lstStyle/>
          <a:p>
            <a:pPr marL="12700">
              <a:lnSpc>
                <a:spcPct val="100000"/>
              </a:lnSpc>
              <a:spcBef>
                <a:spcPts val="100"/>
              </a:spcBef>
            </a:pPr>
            <a:r>
              <a:rPr sz="3300" spc="245" dirty="0">
                <a:solidFill>
                  <a:srgbClr val="D0D5DA"/>
                </a:solidFill>
                <a:latin typeface="Arial"/>
                <a:cs typeface="Arial"/>
              </a:rPr>
              <a:t>→</a:t>
            </a:r>
            <a:endParaRPr sz="3300">
              <a:latin typeface="Arial"/>
              <a:cs typeface="Arial"/>
            </a:endParaRPr>
          </a:p>
        </p:txBody>
      </p:sp>
      <p:sp>
        <p:nvSpPr>
          <p:cNvPr id="65" name="object 65"/>
          <p:cNvSpPr txBox="1"/>
          <p:nvPr/>
        </p:nvSpPr>
        <p:spPr>
          <a:xfrm>
            <a:off x="7399089" y="6509439"/>
            <a:ext cx="746760" cy="222885"/>
          </a:xfrm>
          <a:prstGeom prst="rect">
            <a:avLst/>
          </a:prstGeom>
        </p:spPr>
        <p:txBody>
          <a:bodyPr vert="horz" wrap="square" lIns="0" tIns="12065" rIns="0" bIns="0" rtlCol="0">
            <a:spAutoFit/>
          </a:bodyPr>
          <a:lstStyle/>
          <a:p>
            <a:pPr marL="12700">
              <a:lnSpc>
                <a:spcPct val="100000"/>
              </a:lnSpc>
              <a:spcBef>
                <a:spcPts val="95"/>
              </a:spcBef>
            </a:pPr>
            <a:r>
              <a:rPr sz="1300" b="0" spc="-75" dirty="0">
                <a:latin typeface="Roboto Medium"/>
                <a:cs typeface="Roboto Medium"/>
              </a:rPr>
              <a:t>MySQL</a:t>
            </a:r>
            <a:r>
              <a:rPr sz="1300" b="0" spc="10" dirty="0">
                <a:latin typeface="Roboto Medium"/>
                <a:cs typeface="Roboto Medium"/>
              </a:rPr>
              <a:t> </a:t>
            </a:r>
            <a:r>
              <a:rPr sz="1300" b="0" spc="-40" dirty="0">
                <a:latin typeface="Roboto Medium"/>
                <a:cs typeface="Roboto Medium"/>
              </a:rPr>
              <a:t>DB</a:t>
            </a:r>
            <a:endParaRPr sz="1300">
              <a:latin typeface="Roboto Medium"/>
              <a:cs typeface="Robot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sp>
        <p:nvSpPr>
          <p:cNvPr id="4" name="object 4"/>
          <p:cNvSpPr/>
          <p:nvPr/>
        </p:nvSpPr>
        <p:spPr>
          <a:xfrm>
            <a:off x="0" y="5905571"/>
            <a:ext cx="1428750" cy="952500"/>
          </a:xfrm>
          <a:custGeom>
            <a:avLst/>
            <a:gdLst/>
            <a:ahLst/>
            <a:cxnLst/>
            <a:rect l="l" t="t" r="r" b="b"/>
            <a:pathLst>
              <a:path w="1428750" h="952500">
                <a:moveTo>
                  <a:pt x="1428749" y="952428"/>
                </a:moveTo>
                <a:lnTo>
                  <a:pt x="0" y="952428"/>
                </a:lnTo>
                <a:lnTo>
                  <a:pt x="0" y="127557"/>
                </a:lnTo>
                <a:lnTo>
                  <a:pt x="37587" y="106951"/>
                </a:lnTo>
                <a:lnTo>
                  <a:pt x="79601" y="86444"/>
                </a:lnTo>
                <a:lnTo>
                  <a:pt x="122571" y="68025"/>
                </a:lnTo>
                <a:lnTo>
                  <a:pt x="166392" y="51736"/>
                </a:lnTo>
                <a:lnTo>
                  <a:pt x="210960" y="37617"/>
                </a:lnTo>
                <a:lnTo>
                  <a:pt x="256167" y="25702"/>
                </a:lnTo>
                <a:lnTo>
                  <a:pt x="301905" y="16020"/>
                </a:lnTo>
                <a:lnTo>
                  <a:pt x="348062" y="8594"/>
                </a:lnTo>
                <a:lnTo>
                  <a:pt x="394528" y="3441"/>
                </a:lnTo>
                <a:lnTo>
                  <a:pt x="441191" y="573"/>
                </a:lnTo>
                <a:lnTo>
                  <a:pt x="464560" y="0"/>
                </a:lnTo>
                <a:lnTo>
                  <a:pt x="487939" y="0"/>
                </a:lnTo>
                <a:lnTo>
                  <a:pt x="534658" y="1721"/>
                </a:lnTo>
                <a:lnTo>
                  <a:pt x="581237" y="5732"/>
                </a:lnTo>
                <a:lnTo>
                  <a:pt x="627563" y="12024"/>
                </a:lnTo>
                <a:lnTo>
                  <a:pt x="673524" y="20581"/>
                </a:lnTo>
                <a:lnTo>
                  <a:pt x="719010" y="31383"/>
                </a:lnTo>
                <a:lnTo>
                  <a:pt x="763911" y="44404"/>
                </a:lnTo>
                <a:lnTo>
                  <a:pt x="808118" y="59612"/>
                </a:lnTo>
                <a:lnTo>
                  <a:pt x="851528" y="76972"/>
                </a:lnTo>
                <a:lnTo>
                  <a:pt x="894032" y="96440"/>
                </a:lnTo>
                <a:lnTo>
                  <a:pt x="935530" y="117971"/>
                </a:lnTo>
                <a:lnTo>
                  <a:pt x="975922" y="141512"/>
                </a:lnTo>
                <a:lnTo>
                  <a:pt x="1015110" y="167007"/>
                </a:lnTo>
                <a:lnTo>
                  <a:pt x="1052999" y="194394"/>
                </a:lnTo>
                <a:lnTo>
                  <a:pt x="1089499" y="223606"/>
                </a:lnTo>
                <a:lnTo>
                  <a:pt x="1124522" y="254575"/>
                </a:lnTo>
                <a:lnTo>
                  <a:pt x="1157983" y="287225"/>
                </a:lnTo>
                <a:lnTo>
                  <a:pt x="1189802" y="321478"/>
                </a:lnTo>
                <a:lnTo>
                  <a:pt x="1219902" y="357250"/>
                </a:lnTo>
                <a:lnTo>
                  <a:pt x="1248210" y="394456"/>
                </a:lnTo>
                <a:lnTo>
                  <a:pt x="1274659" y="433006"/>
                </a:lnTo>
                <a:lnTo>
                  <a:pt x="1299184" y="472808"/>
                </a:lnTo>
                <a:lnTo>
                  <a:pt x="1321726" y="513765"/>
                </a:lnTo>
                <a:lnTo>
                  <a:pt x="1342232" y="555778"/>
                </a:lnTo>
                <a:lnTo>
                  <a:pt x="1360652" y="598748"/>
                </a:lnTo>
                <a:lnTo>
                  <a:pt x="1376940" y="642570"/>
                </a:lnTo>
                <a:lnTo>
                  <a:pt x="1391060" y="687138"/>
                </a:lnTo>
                <a:lnTo>
                  <a:pt x="1402975" y="732346"/>
                </a:lnTo>
                <a:lnTo>
                  <a:pt x="1412657" y="778083"/>
                </a:lnTo>
                <a:lnTo>
                  <a:pt x="1420084" y="824240"/>
                </a:lnTo>
                <a:lnTo>
                  <a:pt x="1425237" y="870707"/>
                </a:lnTo>
                <a:lnTo>
                  <a:pt x="1428104" y="917369"/>
                </a:lnTo>
                <a:lnTo>
                  <a:pt x="1428749" y="952428"/>
                </a:lnTo>
                <a:close/>
              </a:path>
            </a:pathLst>
          </a:custGeom>
          <a:solidFill>
            <a:srgbClr val="2562EB">
              <a:alpha val="10198"/>
            </a:srgbClr>
          </a:solidFill>
        </p:spPr>
        <p:txBody>
          <a:bodyPr wrap="square" lIns="0" tIns="0" rIns="0" bIns="0" rtlCol="0"/>
          <a:lstStyle/>
          <a:p>
            <a:endParaRPr/>
          </a:p>
        </p:txBody>
      </p:sp>
      <p:grpSp>
        <p:nvGrpSpPr>
          <p:cNvPr id="5" name="object 5"/>
          <p:cNvGrpSpPr/>
          <p:nvPr/>
        </p:nvGrpSpPr>
        <p:grpSpPr>
          <a:xfrm>
            <a:off x="304799" y="4495799"/>
            <a:ext cx="11582400" cy="1057275"/>
            <a:chOff x="304799" y="4495799"/>
            <a:chExt cx="11582400" cy="1057275"/>
          </a:xfrm>
        </p:grpSpPr>
        <p:sp>
          <p:nvSpPr>
            <p:cNvPr id="6" name="object 6"/>
            <p:cNvSpPr/>
            <p:nvPr/>
          </p:nvSpPr>
          <p:spPr>
            <a:xfrm>
              <a:off x="309562" y="4500562"/>
              <a:ext cx="11572875" cy="1047750"/>
            </a:xfrm>
            <a:custGeom>
              <a:avLst/>
              <a:gdLst/>
              <a:ahLst/>
              <a:cxnLst/>
              <a:rect l="l" t="t" r="r" b="b"/>
              <a:pathLst>
                <a:path w="11572875" h="1047750">
                  <a:moveTo>
                    <a:pt x="11506125" y="1047749"/>
                  </a:moveTo>
                  <a:lnTo>
                    <a:pt x="66746" y="1047749"/>
                  </a:lnTo>
                  <a:lnTo>
                    <a:pt x="62101" y="1047291"/>
                  </a:lnTo>
                  <a:lnTo>
                    <a:pt x="24240" y="1030142"/>
                  </a:lnTo>
                  <a:lnTo>
                    <a:pt x="2287" y="994849"/>
                  </a:lnTo>
                  <a:lnTo>
                    <a:pt x="0" y="981002"/>
                  </a:lnTo>
                  <a:lnTo>
                    <a:pt x="0" y="976312"/>
                  </a:lnTo>
                  <a:lnTo>
                    <a:pt x="0" y="66746"/>
                  </a:lnTo>
                  <a:lnTo>
                    <a:pt x="14645" y="27848"/>
                  </a:lnTo>
                  <a:lnTo>
                    <a:pt x="48433" y="3642"/>
                  </a:lnTo>
                  <a:lnTo>
                    <a:pt x="66746" y="0"/>
                  </a:lnTo>
                  <a:lnTo>
                    <a:pt x="11506125" y="0"/>
                  </a:lnTo>
                  <a:lnTo>
                    <a:pt x="11545023" y="14644"/>
                  </a:lnTo>
                  <a:lnTo>
                    <a:pt x="11569230" y="48432"/>
                  </a:lnTo>
                  <a:lnTo>
                    <a:pt x="11572872" y="66746"/>
                  </a:lnTo>
                  <a:lnTo>
                    <a:pt x="11572872" y="981002"/>
                  </a:lnTo>
                  <a:lnTo>
                    <a:pt x="11558227" y="1019899"/>
                  </a:lnTo>
                  <a:lnTo>
                    <a:pt x="11524439" y="1044105"/>
                  </a:lnTo>
                  <a:lnTo>
                    <a:pt x="11510770" y="1047291"/>
                  </a:lnTo>
                  <a:lnTo>
                    <a:pt x="11506125" y="1047749"/>
                  </a:lnTo>
                  <a:close/>
                </a:path>
              </a:pathLst>
            </a:custGeom>
            <a:solidFill>
              <a:srgbClr val="F9FAFA"/>
            </a:solidFill>
          </p:spPr>
          <p:txBody>
            <a:bodyPr wrap="square" lIns="0" tIns="0" rIns="0" bIns="0" rtlCol="0"/>
            <a:lstStyle/>
            <a:p>
              <a:endParaRPr/>
            </a:p>
          </p:txBody>
        </p:sp>
        <p:sp>
          <p:nvSpPr>
            <p:cNvPr id="7" name="object 7"/>
            <p:cNvSpPr/>
            <p:nvPr/>
          </p:nvSpPr>
          <p:spPr>
            <a:xfrm>
              <a:off x="309562" y="4500562"/>
              <a:ext cx="11572875" cy="1047750"/>
            </a:xfrm>
            <a:custGeom>
              <a:avLst/>
              <a:gdLst/>
              <a:ahLst/>
              <a:cxnLst/>
              <a:rect l="l" t="t" r="r" b="b"/>
              <a:pathLst>
                <a:path w="11572875" h="1047750">
                  <a:moveTo>
                    <a:pt x="0" y="976312"/>
                  </a:moveTo>
                  <a:lnTo>
                    <a:pt x="0" y="71437"/>
                  </a:lnTo>
                  <a:lnTo>
                    <a:pt x="0" y="66746"/>
                  </a:lnTo>
                  <a:lnTo>
                    <a:pt x="457" y="62101"/>
                  </a:lnTo>
                  <a:lnTo>
                    <a:pt x="12039" y="31748"/>
                  </a:lnTo>
                  <a:lnTo>
                    <a:pt x="14645" y="27848"/>
                  </a:lnTo>
                  <a:lnTo>
                    <a:pt x="17606" y="24239"/>
                  </a:lnTo>
                  <a:lnTo>
                    <a:pt x="20923" y="20923"/>
                  </a:lnTo>
                  <a:lnTo>
                    <a:pt x="24240" y="17606"/>
                  </a:lnTo>
                  <a:lnTo>
                    <a:pt x="62101" y="457"/>
                  </a:lnTo>
                  <a:lnTo>
                    <a:pt x="66746" y="0"/>
                  </a:lnTo>
                  <a:lnTo>
                    <a:pt x="71437" y="0"/>
                  </a:lnTo>
                  <a:lnTo>
                    <a:pt x="11501436" y="0"/>
                  </a:lnTo>
                  <a:lnTo>
                    <a:pt x="11506125" y="0"/>
                  </a:lnTo>
                  <a:lnTo>
                    <a:pt x="11510770" y="457"/>
                  </a:lnTo>
                  <a:lnTo>
                    <a:pt x="11548632" y="17606"/>
                  </a:lnTo>
                  <a:lnTo>
                    <a:pt x="11551949" y="20923"/>
                  </a:lnTo>
                  <a:lnTo>
                    <a:pt x="11555267" y="24239"/>
                  </a:lnTo>
                  <a:lnTo>
                    <a:pt x="11558227" y="27848"/>
                  </a:lnTo>
                  <a:lnTo>
                    <a:pt x="11560832" y="31748"/>
                  </a:lnTo>
                  <a:lnTo>
                    <a:pt x="11563438" y="35648"/>
                  </a:lnTo>
                  <a:lnTo>
                    <a:pt x="11572874" y="71437"/>
                  </a:lnTo>
                  <a:lnTo>
                    <a:pt x="11572874" y="976312"/>
                  </a:lnTo>
                  <a:lnTo>
                    <a:pt x="11572872" y="981002"/>
                  </a:lnTo>
                  <a:lnTo>
                    <a:pt x="11572414" y="985648"/>
                  </a:lnTo>
                  <a:lnTo>
                    <a:pt x="11571499" y="990248"/>
                  </a:lnTo>
                  <a:lnTo>
                    <a:pt x="11570584" y="994849"/>
                  </a:lnTo>
                  <a:lnTo>
                    <a:pt x="11548632" y="1030142"/>
                  </a:lnTo>
                  <a:lnTo>
                    <a:pt x="11541123" y="1035709"/>
                  </a:lnTo>
                  <a:lnTo>
                    <a:pt x="11537223" y="1038315"/>
                  </a:lnTo>
                  <a:lnTo>
                    <a:pt x="11501436" y="1047749"/>
                  </a:lnTo>
                  <a:lnTo>
                    <a:pt x="71437" y="1047749"/>
                  </a:lnTo>
                  <a:lnTo>
                    <a:pt x="31748" y="1035709"/>
                  </a:lnTo>
                  <a:lnTo>
                    <a:pt x="27848" y="1033103"/>
                  </a:lnTo>
                  <a:lnTo>
                    <a:pt x="3642" y="999315"/>
                  </a:lnTo>
                  <a:lnTo>
                    <a:pt x="1372" y="990248"/>
                  </a:lnTo>
                  <a:lnTo>
                    <a:pt x="457" y="985648"/>
                  </a:lnTo>
                  <a:lnTo>
                    <a:pt x="0" y="981002"/>
                  </a:lnTo>
                  <a:lnTo>
                    <a:pt x="0" y="976312"/>
                  </a:lnTo>
                  <a:close/>
                </a:path>
              </a:pathLst>
            </a:custGeom>
            <a:ln w="9524">
              <a:solidFill>
                <a:srgbClr val="E4E7EB"/>
              </a:solidFill>
            </a:ln>
          </p:spPr>
          <p:txBody>
            <a:bodyPr wrap="square" lIns="0" tIns="0" rIns="0" bIns="0" rtlCol="0"/>
            <a:lstStyle/>
            <a:p>
              <a:endParaRPr/>
            </a:p>
          </p:txBody>
        </p:sp>
        <p:sp>
          <p:nvSpPr>
            <p:cNvPr id="8" name="object 8"/>
            <p:cNvSpPr/>
            <p:nvPr/>
          </p:nvSpPr>
          <p:spPr>
            <a:xfrm>
              <a:off x="2543174" y="4657724"/>
              <a:ext cx="285750" cy="285750"/>
            </a:xfrm>
            <a:custGeom>
              <a:avLst/>
              <a:gdLst/>
              <a:ahLst/>
              <a:cxnLst/>
              <a:rect l="l" t="t" r="r" b="b"/>
              <a:pathLst>
                <a:path w="285750" h="285750">
                  <a:moveTo>
                    <a:pt x="107156" y="53578"/>
                  </a:moveTo>
                  <a:lnTo>
                    <a:pt x="71437" y="53578"/>
                  </a:lnTo>
                  <a:lnTo>
                    <a:pt x="71437" y="44648"/>
                  </a:lnTo>
                  <a:lnTo>
                    <a:pt x="74944" y="27265"/>
                  </a:lnTo>
                  <a:lnTo>
                    <a:pt x="84511" y="13073"/>
                  </a:lnTo>
                  <a:lnTo>
                    <a:pt x="98702" y="3507"/>
                  </a:lnTo>
                  <a:lnTo>
                    <a:pt x="116085" y="0"/>
                  </a:lnTo>
                  <a:lnTo>
                    <a:pt x="241101" y="0"/>
                  </a:lnTo>
                  <a:lnTo>
                    <a:pt x="258484" y="3507"/>
                  </a:lnTo>
                  <a:lnTo>
                    <a:pt x="272676" y="13073"/>
                  </a:lnTo>
                  <a:lnTo>
                    <a:pt x="282242" y="27265"/>
                  </a:lnTo>
                  <a:lnTo>
                    <a:pt x="283948" y="35718"/>
                  </a:lnTo>
                  <a:lnTo>
                    <a:pt x="111174" y="35718"/>
                  </a:lnTo>
                  <a:lnTo>
                    <a:pt x="107156" y="39737"/>
                  </a:lnTo>
                  <a:lnTo>
                    <a:pt x="107156" y="53578"/>
                  </a:lnTo>
                  <a:close/>
                </a:path>
                <a:path w="285750" h="285750">
                  <a:moveTo>
                    <a:pt x="241101" y="214312"/>
                  </a:moveTo>
                  <a:lnTo>
                    <a:pt x="232171" y="214312"/>
                  </a:lnTo>
                  <a:lnTo>
                    <a:pt x="232171" y="178593"/>
                  </a:lnTo>
                  <a:lnTo>
                    <a:pt x="246012" y="178593"/>
                  </a:lnTo>
                  <a:lnTo>
                    <a:pt x="250031" y="174575"/>
                  </a:lnTo>
                  <a:lnTo>
                    <a:pt x="250031" y="39737"/>
                  </a:lnTo>
                  <a:lnTo>
                    <a:pt x="246012" y="35718"/>
                  </a:lnTo>
                  <a:lnTo>
                    <a:pt x="283948" y="35718"/>
                  </a:lnTo>
                  <a:lnTo>
                    <a:pt x="285750" y="44648"/>
                  </a:lnTo>
                  <a:lnTo>
                    <a:pt x="285750" y="169664"/>
                  </a:lnTo>
                  <a:lnTo>
                    <a:pt x="282242" y="187047"/>
                  </a:lnTo>
                  <a:lnTo>
                    <a:pt x="272676" y="201238"/>
                  </a:lnTo>
                  <a:lnTo>
                    <a:pt x="258484" y="210805"/>
                  </a:lnTo>
                  <a:lnTo>
                    <a:pt x="241101" y="214312"/>
                  </a:lnTo>
                  <a:close/>
                </a:path>
                <a:path w="285750" h="285750">
                  <a:moveTo>
                    <a:pt x="178593" y="285750"/>
                  </a:moveTo>
                  <a:lnTo>
                    <a:pt x="35718" y="285750"/>
                  </a:lnTo>
                  <a:lnTo>
                    <a:pt x="21826" y="282939"/>
                  </a:lnTo>
                  <a:lnTo>
                    <a:pt x="10471" y="275278"/>
                  </a:lnTo>
                  <a:lnTo>
                    <a:pt x="2810" y="263923"/>
                  </a:lnTo>
                  <a:lnTo>
                    <a:pt x="0" y="250031"/>
                  </a:lnTo>
                  <a:lnTo>
                    <a:pt x="0" y="107156"/>
                  </a:lnTo>
                  <a:lnTo>
                    <a:pt x="2810" y="93263"/>
                  </a:lnTo>
                  <a:lnTo>
                    <a:pt x="10471" y="81908"/>
                  </a:lnTo>
                  <a:lnTo>
                    <a:pt x="21826" y="74248"/>
                  </a:lnTo>
                  <a:lnTo>
                    <a:pt x="35718" y="71437"/>
                  </a:lnTo>
                  <a:lnTo>
                    <a:pt x="178593" y="71437"/>
                  </a:lnTo>
                  <a:lnTo>
                    <a:pt x="192486" y="74248"/>
                  </a:lnTo>
                  <a:lnTo>
                    <a:pt x="203841" y="81908"/>
                  </a:lnTo>
                  <a:lnTo>
                    <a:pt x="211501" y="93263"/>
                  </a:lnTo>
                  <a:lnTo>
                    <a:pt x="214312" y="107156"/>
                  </a:lnTo>
                  <a:lnTo>
                    <a:pt x="43699" y="107156"/>
                  </a:lnTo>
                  <a:lnTo>
                    <a:pt x="35718" y="115137"/>
                  </a:lnTo>
                  <a:lnTo>
                    <a:pt x="35718" y="134894"/>
                  </a:lnTo>
                  <a:lnTo>
                    <a:pt x="43699" y="142875"/>
                  </a:lnTo>
                  <a:lnTo>
                    <a:pt x="214312" y="142875"/>
                  </a:lnTo>
                  <a:lnTo>
                    <a:pt x="214312" y="250031"/>
                  </a:lnTo>
                  <a:lnTo>
                    <a:pt x="211501" y="263923"/>
                  </a:lnTo>
                  <a:lnTo>
                    <a:pt x="203841" y="275278"/>
                  </a:lnTo>
                  <a:lnTo>
                    <a:pt x="192486" y="282939"/>
                  </a:lnTo>
                  <a:lnTo>
                    <a:pt x="178593" y="285750"/>
                  </a:lnTo>
                  <a:close/>
                </a:path>
                <a:path w="285750" h="285750">
                  <a:moveTo>
                    <a:pt x="214312" y="142875"/>
                  </a:moveTo>
                  <a:lnTo>
                    <a:pt x="170612" y="142875"/>
                  </a:lnTo>
                  <a:lnTo>
                    <a:pt x="178593" y="134894"/>
                  </a:lnTo>
                  <a:lnTo>
                    <a:pt x="178593" y="115137"/>
                  </a:lnTo>
                  <a:lnTo>
                    <a:pt x="170612" y="107156"/>
                  </a:lnTo>
                  <a:lnTo>
                    <a:pt x="214312" y="107156"/>
                  </a:lnTo>
                  <a:lnTo>
                    <a:pt x="214312" y="142875"/>
                  </a:lnTo>
                  <a:close/>
                </a:path>
              </a:pathLst>
            </a:custGeom>
            <a:solidFill>
              <a:srgbClr val="2562EB"/>
            </a:solidFill>
          </p:spPr>
          <p:txBody>
            <a:bodyPr wrap="square" lIns="0" tIns="0" rIns="0" bIns="0" rtlCol="0"/>
            <a:lstStyle/>
            <a:p>
              <a:endParaRPr/>
            </a:p>
          </p:txBody>
        </p:sp>
      </p:grpSp>
      <p:sp>
        <p:nvSpPr>
          <p:cNvPr id="9" name="object 9"/>
          <p:cNvSpPr txBox="1"/>
          <p:nvPr/>
        </p:nvSpPr>
        <p:spPr>
          <a:xfrm>
            <a:off x="292099" y="748694"/>
            <a:ext cx="4669790" cy="483870"/>
          </a:xfrm>
          <a:prstGeom prst="rect">
            <a:avLst/>
          </a:prstGeom>
        </p:spPr>
        <p:txBody>
          <a:bodyPr vert="horz" wrap="square" lIns="0" tIns="13335" rIns="0" bIns="0" rtlCol="0">
            <a:spAutoFit/>
          </a:bodyPr>
          <a:lstStyle/>
          <a:p>
            <a:pPr marL="12700">
              <a:lnSpc>
                <a:spcPct val="100000"/>
              </a:lnSpc>
              <a:spcBef>
                <a:spcPts val="105"/>
              </a:spcBef>
            </a:pPr>
            <a:r>
              <a:rPr sz="3000" b="1" spc="-200" dirty="0">
                <a:solidFill>
                  <a:srgbClr val="1C4ED8"/>
                </a:solidFill>
                <a:latin typeface="Roboto"/>
                <a:cs typeface="Roboto"/>
              </a:rPr>
              <a:t>Key</a:t>
            </a:r>
            <a:r>
              <a:rPr sz="3000" b="1" spc="-40" dirty="0">
                <a:solidFill>
                  <a:srgbClr val="1C4ED8"/>
                </a:solidFill>
                <a:latin typeface="Roboto"/>
                <a:cs typeface="Roboto"/>
              </a:rPr>
              <a:t> </a:t>
            </a:r>
            <a:r>
              <a:rPr sz="3000" b="1" spc="-155" dirty="0">
                <a:solidFill>
                  <a:srgbClr val="1C4ED8"/>
                </a:solidFill>
                <a:latin typeface="Roboto"/>
                <a:cs typeface="Roboto"/>
              </a:rPr>
              <a:t>Libraries</a:t>
            </a:r>
            <a:r>
              <a:rPr sz="3000" b="1" spc="-35" dirty="0">
                <a:solidFill>
                  <a:srgbClr val="1C4ED8"/>
                </a:solidFill>
                <a:latin typeface="Roboto"/>
                <a:cs typeface="Roboto"/>
              </a:rPr>
              <a:t> </a:t>
            </a:r>
            <a:r>
              <a:rPr sz="3000" b="1" spc="-185" dirty="0">
                <a:solidFill>
                  <a:srgbClr val="1C4ED8"/>
                </a:solidFill>
                <a:latin typeface="Roboto"/>
                <a:cs typeface="Roboto"/>
              </a:rPr>
              <a:t>and</a:t>
            </a:r>
            <a:r>
              <a:rPr sz="3000" b="1" spc="-35" dirty="0">
                <a:solidFill>
                  <a:srgbClr val="1C4ED8"/>
                </a:solidFill>
                <a:latin typeface="Roboto"/>
                <a:cs typeface="Roboto"/>
              </a:rPr>
              <a:t> </a:t>
            </a:r>
            <a:r>
              <a:rPr sz="3000" b="1" spc="-165" dirty="0">
                <a:solidFill>
                  <a:srgbClr val="1C4ED8"/>
                </a:solidFill>
                <a:latin typeface="Roboto"/>
                <a:cs typeface="Roboto"/>
              </a:rPr>
              <a:t>Frameworks</a:t>
            </a:r>
            <a:endParaRPr sz="3000">
              <a:latin typeface="Roboto"/>
              <a:cs typeface="Roboto"/>
            </a:endParaRPr>
          </a:p>
        </p:txBody>
      </p:sp>
      <p:grpSp>
        <p:nvGrpSpPr>
          <p:cNvPr id="10" name="object 10"/>
          <p:cNvGrpSpPr/>
          <p:nvPr/>
        </p:nvGrpSpPr>
        <p:grpSpPr>
          <a:xfrm>
            <a:off x="304799" y="1523999"/>
            <a:ext cx="3705225" cy="2667000"/>
            <a:chOff x="304799" y="1523999"/>
            <a:chExt cx="3705225" cy="2667000"/>
          </a:xfrm>
        </p:grpSpPr>
        <p:pic>
          <p:nvPicPr>
            <p:cNvPr id="11" name="object 11"/>
            <p:cNvPicPr/>
            <p:nvPr/>
          </p:nvPicPr>
          <p:blipFill>
            <a:blip r:embed="rId2" cstate="print"/>
            <a:stretch>
              <a:fillRect/>
            </a:stretch>
          </p:blipFill>
          <p:spPr>
            <a:xfrm>
              <a:off x="304799" y="1523999"/>
              <a:ext cx="3705224" cy="2666999"/>
            </a:xfrm>
            <a:prstGeom prst="rect">
              <a:avLst/>
            </a:prstGeom>
          </p:spPr>
        </p:pic>
        <p:sp>
          <p:nvSpPr>
            <p:cNvPr id="12" name="object 12"/>
            <p:cNvSpPr/>
            <p:nvPr/>
          </p:nvSpPr>
          <p:spPr>
            <a:xfrm>
              <a:off x="495299" y="1714499"/>
              <a:ext cx="609600" cy="609600"/>
            </a:xfrm>
            <a:custGeom>
              <a:avLst/>
              <a:gdLst/>
              <a:ahLst/>
              <a:cxnLst/>
              <a:rect l="l" t="t" r="r" b="b"/>
              <a:pathLst>
                <a:path w="609600" h="609600">
                  <a:moveTo>
                    <a:pt x="502804" y="609599"/>
                  </a:moveTo>
                  <a:lnTo>
                    <a:pt x="106794" y="609599"/>
                  </a:lnTo>
                  <a:lnTo>
                    <a:pt x="99361" y="608867"/>
                  </a:lnTo>
                  <a:lnTo>
                    <a:pt x="57038" y="594506"/>
                  </a:lnTo>
                  <a:lnTo>
                    <a:pt x="23432" y="565041"/>
                  </a:lnTo>
                  <a:lnTo>
                    <a:pt x="3660" y="524959"/>
                  </a:lnTo>
                  <a:lnTo>
                    <a:pt x="0" y="502804"/>
                  </a:lnTo>
                  <a:lnTo>
                    <a:pt x="0" y="495299"/>
                  </a:lnTo>
                  <a:lnTo>
                    <a:pt x="0" y="106794"/>
                  </a:lnTo>
                  <a:lnTo>
                    <a:pt x="11572" y="63625"/>
                  </a:lnTo>
                  <a:lnTo>
                    <a:pt x="38784" y="28170"/>
                  </a:lnTo>
                  <a:lnTo>
                    <a:pt x="77493" y="5828"/>
                  </a:lnTo>
                  <a:lnTo>
                    <a:pt x="106794" y="0"/>
                  </a:lnTo>
                  <a:lnTo>
                    <a:pt x="502804" y="0"/>
                  </a:lnTo>
                  <a:lnTo>
                    <a:pt x="545974" y="11572"/>
                  </a:lnTo>
                  <a:lnTo>
                    <a:pt x="581429" y="38784"/>
                  </a:lnTo>
                  <a:lnTo>
                    <a:pt x="603771" y="77492"/>
                  </a:lnTo>
                  <a:lnTo>
                    <a:pt x="609599" y="106794"/>
                  </a:lnTo>
                  <a:lnTo>
                    <a:pt x="609599" y="502804"/>
                  </a:lnTo>
                  <a:lnTo>
                    <a:pt x="598027" y="545974"/>
                  </a:lnTo>
                  <a:lnTo>
                    <a:pt x="570815" y="581429"/>
                  </a:lnTo>
                  <a:lnTo>
                    <a:pt x="532106" y="603771"/>
                  </a:lnTo>
                  <a:lnTo>
                    <a:pt x="510237" y="608867"/>
                  </a:lnTo>
                  <a:lnTo>
                    <a:pt x="502804" y="609599"/>
                  </a:lnTo>
                  <a:close/>
                </a:path>
              </a:pathLst>
            </a:custGeom>
            <a:solidFill>
              <a:srgbClr val="2562EB"/>
            </a:solidFill>
          </p:spPr>
          <p:txBody>
            <a:bodyPr wrap="square" lIns="0" tIns="0" rIns="0" bIns="0" rtlCol="0"/>
            <a:lstStyle/>
            <a:p>
              <a:endParaRPr/>
            </a:p>
          </p:txBody>
        </p:sp>
        <p:pic>
          <p:nvPicPr>
            <p:cNvPr id="13" name="object 13"/>
            <p:cNvPicPr/>
            <p:nvPr/>
          </p:nvPicPr>
          <p:blipFill>
            <a:blip r:embed="rId3" cstate="print"/>
            <a:stretch>
              <a:fillRect/>
            </a:stretch>
          </p:blipFill>
          <p:spPr>
            <a:xfrm>
              <a:off x="685799" y="1904999"/>
              <a:ext cx="228600" cy="228600"/>
            </a:xfrm>
            <a:prstGeom prst="rect">
              <a:avLst/>
            </a:prstGeom>
          </p:spPr>
        </p:pic>
      </p:grpSp>
      <p:sp>
        <p:nvSpPr>
          <p:cNvPr id="14" name="object 14"/>
          <p:cNvSpPr txBox="1"/>
          <p:nvPr/>
        </p:nvSpPr>
        <p:spPr>
          <a:xfrm>
            <a:off x="1206499" y="1867761"/>
            <a:ext cx="1064895" cy="272415"/>
          </a:xfrm>
          <a:prstGeom prst="rect">
            <a:avLst/>
          </a:prstGeom>
        </p:spPr>
        <p:txBody>
          <a:bodyPr vert="horz" wrap="square" lIns="0" tIns="14604" rIns="0" bIns="0" rtlCol="0">
            <a:spAutoFit/>
          </a:bodyPr>
          <a:lstStyle/>
          <a:p>
            <a:pPr marL="12700">
              <a:lnSpc>
                <a:spcPct val="100000"/>
              </a:lnSpc>
              <a:spcBef>
                <a:spcPts val="114"/>
              </a:spcBef>
            </a:pPr>
            <a:r>
              <a:rPr sz="1600" b="1" spc="-70" dirty="0">
                <a:solidFill>
                  <a:srgbClr val="1D40AF"/>
                </a:solidFill>
                <a:latin typeface="Roboto"/>
                <a:cs typeface="Roboto"/>
              </a:rPr>
              <a:t>JavaFX</a:t>
            </a:r>
            <a:r>
              <a:rPr sz="1600" b="1" dirty="0">
                <a:solidFill>
                  <a:srgbClr val="1D40AF"/>
                </a:solidFill>
                <a:latin typeface="Roboto"/>
                <a:cs typeface="Roboto"/>
              </a:rPr>
              <a:t> </a:t>
            </a:r>
            <a:r>
              <a:rPr sz="1600" b="1" spc="-45" dirty="0">
                <a:solidFill>
                  <a:srgbClr val="1D40AF"/>
                </a:solidFill>
                <a:latin typeface="Roboto"/>
                <a:cs typeface="Roboto"/>
              </a:rPr>
              <a:t>SDK</a:t>
            </a:r>
            <a:endParaRPr sz="1600">
              <a:latin typeface="Roboto"/>
              <a:cs typeface="Roboto"/>
            </a:endParaRPr>
          </a:p>
        </p:txBody>
      </p:sp>
      <p:sp>
        <p:nvSpPr>
          <p:cNvPr id="15" name="object 15"/>
          <p:cNvSpPr txBox="1"/>
          <p:nvPr/>
        </p:nvSpPr>
        <p:spPr>
          <a:xfrm>
            <a:off x="482600" y="2445845"/>
            <a:ext cx="3254375"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Provides</a:t>
            </a:r>
            <a:r>
              <a:rPr sz="1150" dirty="0">
                <a:solidFill>
                  <a:srgbClr val="374050"/>
                </a:solidFill>
                <a:latin typeface="Roboto"/>
                <a:cs typeface="Roboto"/>
              </a:rPr>
              <a:t> </a:t>
            </a:r>
            <a:r>
              <a:rPr sz="1150" spc="-60" dirty="0">
                <a:solidFill>
                  <a:srgbClr val="374050"/>
                </a:solidFill>
                <a:latin typeface="Roboto"/>
                <a:cs typeface="Roboto"/>
              </a:rPr>
              <a:t>core</a:t>
            </a:r>
            <a:r>
              <a:rPr sz="1150" dirty="0">
                <a:solidFill>
                  <a:srgbClr val="374050"/>
                </a:solidFill>
                <a:latin typeface="Roboto"/>
                <a:cs typeface="Roboto"/>
              </a:rPr>
              <a:t> </a:t>
            </a:r>
            <a:r>
              <a:rPr sz="1150" spc="-50" dirty="0">
                <a:solidFill>
                  <a:srgbClr val="374050"/>
                </a:solidFill>
                <a:latin typeface="Roboto"/>
                <a:cs typeface="Roboto"/>
              </a:rPr>
              <a:t>UI</a:t>
            </a:r>
            <a:r>
              <a:rPr sz="1150" spc="5" dirty="0">
                <a:solidFill>
                  <a:srgbClr val="374050"/>
                </a:solidFill>
                <a:latin typeface="Roboto"/>
                <a:cs typeface="Roboto"/>
              </a:rPr>
              <a:t> </a:t>
            </a:r>
            <a:r>
              <a:rPr sz="1150" spc="-60" dirty="0">
                <a:solidFill>
                  <a:srgbClr val="374050"/>
                </a:solidFill>
                <a:latin typeface="Roboto"/>
                <a:cs typeface="Roboto"/>
              </a:rPr>
              <a:t>components</a:t>
            </a:r>
            <a:r>
              <a:rPr sz="1150" dirty="0">
                <a:solidFill>
                  <a:srgbClr val="374050"/>
                </a:solidFill>
                <a:latin typeface="Roboto"/>
                <a:cs typeface="Roboto"/>
              </a:rPr>
              <a:t> </a:t>
            </a:r>
            <a:r>
              <a:rPr sz="1150" spc="-60" dirty="0">
                <a:solidFill>
                  <a:srgbClr val="374050"/>
                </a:solidFill>
                <a:latin typeface="Roboto"/>
                <a:cs typeface="Roboto"/>
              </a:rPr>
              <a:t>and</a:t>
            </a:r>
            <a:r>
              <a:rPr sz="1150" dirty="0">
                <a:solidFill>
                  <a:srgbClr val="374050"/>
                </a:solidFill>
                <a:latin typeface="Roboto"/>
                <a:cs typeface="Roboto"/>
              </a:rPr>
              <a:t> </a:t>
            </a:r>
            <a:r>
              <a:rPr sz="1150" spc="-55" dirty="0">
                <a:solidFill>
                  <a:srgbClr val="374050"/>
                </a:solidFill>
                <a:latin typeface="Roboto"/>
                <a:cs typeface="Roboto"/>
              </a:rPr>
              <a:t>controls</a:t>
            </a:r>
            <a:r>
              <a:rPr sz="1150" spc="5"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50" dirty="0">
                <a:solidFill>
                  <a:srgbClr val="374050"/>
                </a:solidFill>
                <a:latin typeface="Roboto"/>
                <a:cs typeface="Roboto"/>
              </a:rPr>
              <a:t>creating </a:t>
            </a:r>
            <a:r>
              <a:rPr sz="1150" spc="-45" dirty="0">
                <a:solidFill>
                  <a:srgbClr val="374050"/>
                </a:solidFill>
                <a:latin typeface="Roboto"/>
                <a:cs typeface="Roboto"/>
              </a:rPr>
              <a:t>rich</a:t>
            </a:r>
            <a:r>
              <a:rPr sz="1150" spc="-15" dirty="0">
                <a:solidFill>
                  <a:srgbClr val="374050"/>
                </a:solidFill>
                <a:latin typeface="Roboto"/>
                <a:cs typeface="Roboto"/>
              </a:rPr>
              <a:t> </a:t>
            </a:r>
            <a:r>
              <a:rPr sz="1150" spc="-55" dirty="0">
                <a:solidFill>
                  <a:srgbClr val="374050"/>
                </a:solidFill>
                <a:latin typeface="Roboto"/>
                <a:cs typeface="Roboto"/>
              </a:rPr>
              <a:t>desktop</a:t>
            </a:r>
            <a:r>
              <a:rPr sz="1150" spc="-15" dirty="0">
                <a:solidFill>
                  <a:srgbClr val="374050"/>
                </a:solidFill>
                <a:latin typeface="Roboto"/>
                <a:cs typeface="Roboto"/>
              </a:rPr>
              <a:t> </a:t>
            </a:r>
            <a:r>
              <a:rPr sz="1150" spc="-10" dirty="0">
                <a:solidFill>
                  <a:srgbClr val="374050"/>
                </a:solidFill>
                <a:latin typeface="Roboto"/>
                <a:cs typeface="Roboto"/>
              </a:rPr>
              <a:t>applications.</a:t>
            </a:r>
            <a:endParaRPr sz="1150">
              <a:latin typeface="Roboto"/>
              <a:cs typeface="Roboto"/>
            </a:endParaRPr>
          </a:p>
        </p:txBody>
      </p:sp>
      <p:grpSp>
        <p:nvGrpSpPr>
          <p:cNvPr id="16" name="object 16"/>
          <p:cNvGrpSpPr/>
          <p:nvPr/>
        </p:nvGrpSpPr>
        <p:grpSpPr>
          <a:xfrm>
            <a:off x="494492" y="3048182"/>
            <a:ext cx="168910" cy="1115695"/>
            <a:chOff x="494492" y="3048182"/>
            <a:chExt cx="168910" cy="1115695"/>
          </a:xfrm>
        </p:grpSpPr>
        <p:pic>
          <p:nvPicPr>
            <p:cNvPr id="17" name="object 17"/>
            <p:cNvPicPr/>
            <p:nvPr/>
          </p:nvPicPr>
          <p:blipFill>
            <a:blip r:embed="rId4" cstate="print"/>
            <a:stretch>
              <a:fillRect/>
            </a:stretch>
          </p:blipFill>
          <p:spPr>
            <a:xfrm>
              <a:off x="495299" y="3048182"/>
              <a:ext cx="133350" cy="132985"/>
            </a:xfrm>
            <a:prstGeom prst="rect">
              <a:avLst/>
            </a:prstGeom>
          </p:spPr>
        </p:pic>
        <p:pic>
          <p:nvPicPr>
            <p:cNvPr id="18" name="object 18"/>
            <p:cNvPicPr/>
            <p:nvPr/>
          </p:nvPicPr>
          <p:blipFill>
            <a:blip r:embed="rId5" cstate="print"/>
            <a:stretch>
              <a:fillRect/>
            </a:stretch>
          </p:blipFill>
          <p:spPr>
            <a:xfrm>
              <a:off x="494492" y="3504236"/>
              <a:ext cx="168302" cy="135277"/>
            </a:xfrm>
            <a:prstGeom prst="rect">
              <a:avLst/>
            </a:prstGeom>
          </p:spPr>
        </p:pic>
        <p:pic>
          <p:nvPicPr>
            <p:cNvPr id="19" name="object 19"/>
            <p:cNvPicPr/>
            <p:nvPr/>
          </p:nvPicPr>
          <p:blipFill>
            <a:blip r:embed="rId6" cstate="print"/>
            <a:stretch>
              <a:fillRect/>
            </a:stretch>
          </p:blipFill>
          <p:spPr>
            <a:xfrm>
              <a:off x="495299" y="3780234"/>
              <a:ext cx="133350" cy="116681"/>
            </a:xfrm>
            <a:prstGeom prst="rect">
              <a:avLst/>
            </a:prstGeom>
          </p:spPr>
        </p:pic>
        <p:pic>
          <p:nvPicPr>
            <p:cNvPr id="20" name="object 20"/>
            <p:cNvPicPr/>
            <p:nvPr/>
          </p:nvPicPr>
          <p:blipFill>
            <a:blip r:embed="rId7" cstate="print"/>
            <a:stretch>
              <a:fillRect/>
            </a:stretch>
          </p:blipFill>
          <p:spPr>
            <a:xfrm>
              <a:off x="495299" y="4046934"/>
              <a:ext cx="133350" cy="116681"/>
            </a:xfrm>
            <a:prstGeom prst="rect">
              <a:avLst/>
            </a:prstGeom>
          </p:spPr>
        </p:pic>
      </p:grpSp>
      <p:sp>
        <p:nvSpPr>
          <p:cNvPr id="21" name="object 21"/>
          <p:cNvSpPr txBox="1"/>
          <p:nvPr/>
        </p:nvSpPr>
        <p:spPr>
          <a:xfrm>
            <a:off x="692149" y="2979245"/>
            <a:ext cx="3134360" cy="406400"/>
          </a:xfrm>
          <a:prstGeom prst="rect">
            <a:avLst/>
          </a:prstGeom>
        </p:spPr>
        <p:txBody>
          <a:bodyPr vert="horz" wrap="square" lIns="0" tIns="12065" rIns="0" bIns="0" rtlCol="0">
            <a:spAutoFit/>
          </a:bodyPr>
          <a:lstStyle/>
          <a:p>
            <a:pPr marL="12700" marR="5080">
              <a:lnSpc>
                <a:spcPct val="108700"/>
              </a:lnSpc>
              <a:spcBef>
                <a:spcPts val="95"/>
              </a:spcBef>
            </a:pPr>
            <a:r>
              <a:rPr sz="1150" b="1" spc="-65" dirty="0">
                <a:latin typeface="Roboto"/>
                <a:cs typeface="Roboto"/>
              </a:rPr>
              <a:t>Core</a:t>
            </a:r>
            <a:r>
              <a:rPr sz="1150" b="1" spc="5" dirty="0">
                <a:latin typeface="Roboto"/>
                <a:cs typeface="Roboto"/>
              </a:rPr>
              <a:t> </a:t>
            </a:r>
            <a:r>
              <a:rPr sz="1150" b="1" spc="-55" dirty="0">
                <a:latin typeface="Roboto"/>
                <a:cs typeface="Roboto"/>
              </a:rPr>
              <a:t>UI</a:t>
            </a:r>
            <a:r>
              <a:rPr sz="1150" b="1" spc="10" dirty="0">
                <a:latin typeface="Roboto"/>
                <a:cs typeface="Roboto"/>
              </a:rPr>
              <a:t> </a:t>
            </a:r>
            <a:r>
              <a:rPr sz="1150" b="1" spc="-50" dirty="0">
                <a:latin typeface="Roboto"/>
                <a:cs typeface="Roboto"/>
              </a:rPr>
              <a:t>Controls:</a:t>
            </a:r>
            <a:r>
              <a:rPr sz="1150" b="1" spc="10" dirty="0">
                <a:latin typeface="Roboto"/>
                <a:cs typeface="Roboto"/>
              </a:rPr>
              <a:t> </a:t>
            </a:r>
            <a:r>
              <a:rPr sz="1150" spc="-55" dirty="0">
                <a:latin typeface="Roboto"/>
                <a:cs typeface="Roboto"/>
              </a:rPr>
              <a:t>Button,</a:t>
            </a:r>
            <a:r>
              <a:rPr sz="1150" spc="20" dirty="0">
                <a:latin typeface="Roboto"/>
                <a:cs typeface="Roboto"/>
              </a:rPr>
              <a:t> </a:t>
            </a:r>
            <a:r>
              <a:rPr sz="1150" spc="-50" dirty="0">
                <a:latin typeface="Roboto"/>
                <a:cs typeface="Roboto"/>
              </a:rPr>
              <a:t>Label,</a:t>
            </a:r>
            <a:r>
              <a:rPr sz="1150" spc="-10" dirty="0">
                <a:latin typeface="Roboto"/>
                <a:cs typeface="Roboto"/>
              </a:rPr>
              <a:t> </a:t>
            </a:r>
            <a:r>
              <a:rPr sz="1150" spc="-55" dirty="0">
                <a:latin typeface="Roboto"/>
                <a:cs typeface="Roboto"/>
              </a:rPr>
              <a:t>TextField,</a:t>
            </a:r>
            <a:r>
              <a:rPr sz="1150" spc="-5" dirty="0">
                <a:latin typeface="Roboto"/>
                <a:cs typeface="Roboto"/>
              </a:rPr>
              <a:t> </a:t>
            </a:r>
            <a:r>
              <a:rPr sz="1150" spc="-70" dirty="0">
                <a:latin typeface="Roboto"/>
                <a:cs typeface="Roboto"/>
              </a:rPr>
              <a:t>TableView, </a:t>
            </a:r>
            <a:r>
              <a:rPr sz="1150" spc="-10" dirty="0">
                <a:latin typeface="Roboto"/>
                <a:cs typeface="Roboto"/>
              </a:rPr>
              <a:t>ScrollPane</a:t>
            </a:r>
            <a:endParaRPr sz="1150">
              <a:latin typeface="Roboto"/>
              <a:cs typeface="Roboto"/>
            </a:endParaRPr>
          </a:p>
        </p:txBody>
      </p:sp>
      <p:sp>
        <p:nvSpPr>
          <p:cNvPr id="22" name="object 22"/>
          <p:cNvSpPr txBox="1"/>
          <p:nvPr/>
        </p:nvSpPr>
        <p:spPr>
          <a:xfrm>
            <a:off x="725487" y="3448922"/>
            <a:ext cx="2263775" cy="203835"/>
          </a:xfrm>
          <a:prstGeom prst="rect">
            <a:avLst/>
          </a:prstGeom>
        </p:spPr>
        <p:txBody>
          <a:bodyPr vert="horz" wrap="square" lIns="0" tIns="14604" rIns="0" bIns="0" rtlCol="0">
            <a:spAutoFit/>
          </a:bodyPr>
          <a:lstStyle/>
          <a:p>
            <a:pPr marL="12700">
              <a:lnSpc>
                <a:spcPct val="100000"/>
              </a:lnSpc>
              <a:spcBef>
                <a:spcPts val="114"/>
              </a:spcBef>
            </a:pPr>
            <a:r>
              <a:rPr sz="1150" b="1" spc="-50" dirty="0">
                <a:latin typeface="Roboto"/>
                <a:cs typeface="Roboto"/>
              </a:rPr>
              <a:t>javafx.fxml:</a:t>
            </a:r>
            <a:r>
              <a:rPr sz="1150" b="1" dirty="0">
                <a:latin typeface="Roboto"/>
                <a:cs typeface="Roboto"/>
              </a:rPr>
              <a:t> </a:t>
            </a:r>
            <a:r>
              <a:rPr sz="1150" spc="-55" dirty="0">
                <a:latin typeface="Roboto"/>
                <a:cs typeface="Roboto"/>
              </a:rPr>
              <a:t>For</a:t>
            </a:r>
            <a:r>
              <a:rPr sz="1150" spc="10" dirty="0">
                <a:latin typeface="Roboto"/>
                <a:cs typeface="Roboto"/>
              </a:rPr>
              <a:t> </a:t>
            </a:r>
            <a:r>
              <a:rPr sz="1150" spc="-55" dirty="0">
                <a:latin typeface="Roboto"/>
                <a:cs typeface="Roboto"/>
              </a:rPr>
              <a:t>loading</a:t>
            </a:r>
            <a:r>
              <a:rPr sz="1150" spc="5" dirty="0">
                <a:latin typeface="Roboto"/>
                <a:cs typeface="Roboto"/>
              </a:rPr>
              <a:t> </a:t>
            </a:r>
            <a:r>
              <a:rPr sz="1150" spc="-75" dirty="0">
                <a:latin typeface="Roboto"/>
                <a:cs typeface="Roboto"/>
              </a:rPr>
              <a:t>FXML</a:t>
            </a:r>
            <a:r>
              <a:rPr sz="1150" spc="10" dirty="0">
                <a:latin typeface="Roboto"/>
                <a:cs typeface="Roboto"/>
              </a:rPr>
              <a:t> </a:t>
            </a:r>
            <a:r>
              <a:rPr sz="1150" spc="-40" dirty="0">
                <a:latin typeface="Roboto"/>
                <a:cs typeface="Roboto"/>
              </a:rPr>
              <a:t>layouts</a:t>
            </a:r>
            <a:endParaRPr sz="1150">
              <a:latin typeface="Roboto"/>
              <a:cs typeface="Roboto"/>
            </a:endParaRPr>
          </a:p>
        </p:txBody>
      </p:sp>
      <p:sp>
        <p:nvSpPr>
          <p:cNvPr id="23" name="object 23"/>
          <p:cNvSpPr txBox="1"/>
          <p:nvPr/>
        </p:nvSpPr>
        <p:spPr>
          <a:xfrm>
            <a:off x="692149" y="3715622"/>
            <a:ext cx="3038475" cy="203835"/>
          </a:xfrm>
          <a:prstGeom prst="rect">
            <a:avLst/>
          </a:prstGeom>
        </p:spPr>
        <p:txBody>
          <a:bodyPr vert="horz" wrap="square" lIns="0" tIns="14604" rIns="0" bIns="0" rtlCol="0">
            <a:spAutoFit/>
          </a:bodyPr>
          <a:lstStyle/>
          <a:p>
            <a:pPr marL="12700">
              <a:lnSpc>
                <a:spcPct val="100000"/>
              </a:lnSpc>
              <a:spcBef>
                <a:spcPts val="114"/>
              </a:spcBef>
            </a:pPr>
            <a:r>
              <a:rPr sz="1150" b="1" spc="-55" dirty="0">
                <a:latin typeface="Roboto"/>
                <a:cs typeface="Roboto"/>
              </a:rPr>
              <a:t>Layout</a:t>
            </a:r>
            <a:r>
              <a:rPr sz="1150" b="1" spc="-10" dirty="0">
                <a:latin typeface="Roboto"/>
                <a:cs typeface="Roboto"/>
              </a:rPr>
              <a:t> </a:t>
            </a:r>
            <a:r>
              <a:rPr sz="1150" b="1" spc="-55" dirty="0">
                <a:latin typeface="Roboto"/>
                <a:cs typeface="Roboto"/>
              </a:rPr>
              <a:t>Panes:</a:t>
            </a:r>
            <a:r>
              <a:rPr sz="1150" b="1" spc="-5" dirty="0">
                <a:latin typeface="Roboto"/>
                <a:cs typeface="Roboto"/>
              </a:rPr>
              <a:t> </a:t>
            </a:r>
            <a:r>
              <a:rPr sz="1150" spc="-55" dirty="0">
                <a:latin typeface="Roboto"/>
                <a:cs typeface="Roboto"/>
              </a:rPr>
              <a:t>BorderPane,</a:t>
            </a:r>
            <a:r>
              <a:rPr sz="1150" dirty="0">
                <a:latin typeface="Roboto"/>
                <a:cs typeface="Roboto"/>
              </a:rPr>
              <a:t> </a:t>
            </a:r>
            <a:r>
              <a:rPr sz="1150" spc="-60" dirty="0">
                <a:latin typeface="Roboto"/>
                <a:cs typeface="Roboto"/>
              </a:rPr>
              <a:t>VBox,</a:t>
            </a:r>
            <a:r>
              <a:rPr sz="1150" spc="5" dirty="0">
                <a:latin typeface="Roboto"/>
                <a:cs typeface="Roboto"/>
              </a:rPr>
              <a:t> </a:t>
            </a:r>
            <a:r>
              <a:rPr sz="1150" spc="-65" dirty="0">
                <a:latin typeface="Roboto"/>
                <a:cs typeface="Roboto"/>
              </a:rPr>
              <a:t>HBox,</a:t>
            </a:r>
            <a:r>
              <a:rPr sz="1150" dirty="0">
                <a:latin typeface="Roboto"/>
                <a:cs typeface="Roboto"/>
              </a:rPr>
              <a:t> </a:t>
            </a:r>
            <a:r>
              <a:rPr sz="1150" spc="-50" dirty="0">
                <a:latin typeface="Roboto"/>
                <a:cs typeface="Roboto"/>
              </a:rPr>
              <a:t>StackPane</a:t>
            </a:r>
            <a:endParaRPr sz="1150">
              <a:latin typeface="Roboto"/>
              <a:cs typeface="Roboto"/>
            </a:endParaRPr>
          </a:p>
        </p:txBody>
      </p:sp>
      <p:sp>
        <p:nvSpPr>
          <p:cNvPr id="24" name="object 24"/>
          <p:cNvSpPr txBox="1"/>
          <p:nvPr/>
        </p:nvSpPr>
        <p:spPr>
          <a:xfrm>
            <a:off x="692149" y="3982322"/>
            <a:ext cx="2364105" cy="203835"/>
          </a:xfrm>
          <a:prstGeom prst="rect">
            <a:avLst/>
          </a:prstGeom>
        </p:spPr>
        <p:txBody>
          <a:bodyPr vert="horz" wrap="square" lIns="0" tIns="14604" rIns="0" bIns="0" rtlCol="0">
            <a:spAutoFit/>
          </a:bodyPr>
          <a:lstStyle/>
          <a:p>
            <a:pPr marL="12700">
              <a:lnSpc>
                <a:spcPct val="100000"/>
              </a:lnSpc>
              <a:spcBef>
                <a:spcPts val="114"/>
              </a:spcBef>
            </a:pPr>
            <a:r>
              <a:rPr sz="1150" b="1" spc="-55" dirty="0">
                <a:latin typeface="Roboto"/>
                <a:cs typeface="Roboto"/>
              </a:rPr>
              <a:t>javafx.scene.media:</a:t>
            </a:r>
            <a:r>
              <a:rPr sz="1150" b="1" spc="5" dirty="0">
                <a:latin typeface="Roboto"/>
                <a:cs typeface="Roboto"/>
              </a:rPr>
              <a:t> </a:t>
            </a:r>
            <a:r>
              <a:rPr sz="1150" spc="-55" dirty="0">
                <a:latin typeface="Roboto"/>
                <a:cs typeface="Roboto"/>
              </a:rPr>
              <a:t>For</a:t>
            </a:r>
            <a:r>
              <a:rPr sz="1150" spc="15" dirty="0">
                <a:latin typeface="Roboto"/>
                <a:cs typeface="Roboto"/>
              </a:rPr>
              <a:t> </a:t>
            </a:r>
            <a:r>
              <a:rPr sz="1150" spc="-50" dirty="0">
                <a:latin typeface="Roboto"/>
                <a:cs typeface="Roboto"/>
              </a:rPr>
              <a:t>video</a:t>
            </a:r>
            <a:r>
              <a:rPr sz="1150" spc="15" dirty="0">
                <a:latin typeface="Roboto"/>
                <a:cs typeface="Roboto"/>
              </a:rPr>
              <a:t> </a:t>
            </a:r>
            <a:r>
              <a:rPr sz="1150" spc="-50" dirty="0">
                <a:latin typeface="Roboto"/>
                <a:cs typeface="Roboto"/>
              </a:rPr>
              <a:t>playback</a:t>
            </a:r>
            <a:endParaRPr sz="1150">
              <a:latin typeface="Roboto"/>
              <a:cs typeface="Roboto"/>
            </a:endParaRPr>
          </a:p>
        </p:txBody>
      </p:sp>
      <p:grpSp>
        <p:nvGrpSpPr>
          <p:cNvPr id="25" name="object 25"/>
          <p:cNvGrpSpPr/>
          <p:nvPr/>
        </p:nvGrpSpPr>
        <p:grpSpPr>
          <a:xfrm>
            <a:off x="4238624" y="1523999"/>
            <a:ext cx="3714750" cy="2667000"/>
            <a:chOff x="4238624" y="1523999"/>
            <a:chExt cx="3714750" cy="2667000"/>
          </a:xfrm>
        </p:grpSpPr>
        <p:pic>
          <p:nvPicPr>
            <p:cNvPr id="26" name="object 26"/>
            <p:cNvPicPr/>
            <p:nvPr/>
          </p:nvPicPr>
          <p:blipFill>
            <a:blip r:embed="rId8" cstate="print"/>
            <a:stretch>
              <a:fillRect/>
            </a:stretch>
          </p:blipFill>
          <p:spPr>
            <a:xfrm>
              <a:off x="4238624" y="1523999"/>
              <a:ext cx="3714749" cy="2666999"/>
            </a:xfrm>
            <a:prstGeom prst="rect">
              <a:avLst/>
            </a:prstGeom>
          </p:spPr>
        </p:pic>
        <p:sp>
          <p:nvSpPr>
            <p:cNvPr id="27" name="object 27"/>
            <p:cNvSpPr/>
            <p:nvPr/>
          </p:nvSpPr>
          <p:spPr>
            <a:xfrm>
              <a:off x="4429124" y="1714499"/>
              <a:ext cx="609600" cy="609600"/>
            </a:xfrm>
            <a:custGeom>
              <a:avLst/>
              <a:gdLst/>
              <a:ahLst/>
              <a:cxnLst/>
              <a:rect l="l" t="t" r="r" b="b"/>
              <a:pathLst>
                <a:path w="609600" h="609600">
                  <a:moveTo>
                    <a:pt x="502804" y="609599"/>
                  </a:moveTo>
                  <a:lnTo>
                    <a:pt x="106795" y="609599"/>
                  </a:lnTo>
                  <a:lnTo>
                    <a:pt x="99362" y="608867"/>
                  </a:lnTo>
                  <a:lnTo>
                    <a:pt x="57038" y="594506"/>
                  </a:lnTo>
                  <a:lnTo>
                    <a:pt x="23432" y="565041"/>
                  </a:lnTo>
                  <a:lnTo>
                    <a:pt x="3660" y="524959"/>
                  </a:lnTo>
                  <a:lnTo>
                    <a:pt x="0" y="502804"/>
                  </a:lnTo>
                  <a:lnTo>
                    <a:pt x="0" y="495299"/>
                  </a:lnTo>
                  <a:lnTo>
                    <a:pt x="0" y="106794"/>
                  </a:lnTo>
                  <a:lnTo>
                    <a:pt x="11572" y="63625"/>
                  </a:lnTo>
                  <a:lnTo>
                    <a:pt x="38784" y="28170"/>
                  </a:lnTo>
                  <a:lnTo>
                    <a:pt x="77492" y="5828"/>
                  </a:lnTo>
                  <a:lnTo>
                    <a:pt x="106795" y="0"/>
                  </a:lnTo>
                  <a:lnTo>
                    <a:pt x="502804" y="0"/>
                  </a:lnTo>
                  <a:lnTo>
                    <a:pt x="545974" y="11572"/>
                  </a:lnTo>
                  <a:lnTo>
                    <a:pt x="581428" y="38784"/>
                  </a:lnTo>
                  <a:lnTo>
                    <a:pt x="603771" y="77492"/>
                  </a:lnTo>
                  <a:lnTo>
                    <a:pt x="609600" y="106794"/>
                  </a:lnTo>
                  <a:lnTo>
                    <a:pt x="609600" y="502804"/>
                  </a:lnTo>
                  <a:lnTo>
                    <a:pt x="598027" y="545974"/>
                  </a:lnTo>
                  <a:lnTo>
                    <a:pt x="570814" y="581429"/>
                  </a:lnTo>
                  <a:lnTo>
                    <a:pt x="532106" y="603771"/>
                  </a:lnTo>
                  <a:lnTo>
                    <a:pt x="510237" y="608867"/>
                  </a:lnTo>
                  <a:lnTo>
                    <a:pt x="502804" y="609599"/>
                  </a:lnTo>
                  <a:close/>
                </a:path>
              </a:pathLst>
            </a:custGeom>
            <a:solidFill>
              <a:srgbClr val="049569"/>
            </a:solidFill>
          </p:spPr>
          <p:txBody>
            <a:bodyPr wrap="square" lIns="0" tIns="0" rIns="0" bIns="0" rtlCol="0"/>
            <a:lstStyle/>
            <a:p>
              <a:endParaRPr/>
            </a:p>
          </p:txBody>
        </p:sp>
        <p:pic>
          <p:nvPicPr>
            <p:cNvPr id="28" name="object 28"/>
            <p:cNvPicPr/>
            <p:nvPr/>
          </p:nvPicPr>
          <p:blipFill>
            <a:blip r:embed="rId9" cstate="print"/>
            <a:stretch>
              <a:fillRect/>
            </a:stretch>
          </p:blipFill>
          <p:spPr>
            <a:xfrm>
              <a:off x="4638674" y="1904999"/>
              <a:ext cx="200025" cy="228600"/>
            </a:xfrm>
            <a:prstGeom prst="rect">
              <a:avLst/>
            </a:prstGeom>
          </p:spPr>
        </p:pic>
      </p:grpSp>
      <p:sp>
        <p:nvSpPr>
          <p:cNvPr id="29" name="object 29"/>
          <p:cNvSpPr txBox="1"/>
          <p:nvPr/>
        </p:nvSpPr>
        <p:spPr>
          <a:xfrm>
            <a:off x="5143450" y="1867690"/>
            <a:ext cx="1751964" cy="272415"/>
          </a:xfrm>
          <a:prstGeom prst="rect">
            <a:avLst/>
          </a:prstGeom>
        </p:spPr>
        <p:txBody>
          <a:bodyPr vert="horz" wrap="square" lIns="0" tIns="14604" rIns="0" bIns="0" rtlCol="0">
            <a:spAutoFit/>
          </a:bodyPr>
          <a:lstStyle/>
          <a:p>
            <a:pPr marL="12700">
              <a:lnSpc>
                <a:spcPct val="100000"/>
              </a:lnSpc>
              <a:spcBef>
                <a:spcPts val="114"/>
              </a:spcBef>
            </a:pPr>
            <a:r>
              <a:rPr sz="1600" b="1" spc="-75" dirty="0">
                <a:solidFill>
                  <a:srgbClr val="055E45"/>
                </a:solidFill>
                <a:latin typeface="Roboto"/>
                <a:cs typeface="Roboto"/>
              </a:rPr>
              <a:t>MySQL</a:t>
            </a:r>
            <a:r>
              <a:rPr sz="1600" b="1" spc="-10" dirty="0">
                <a:solidFill>
                  <a:srgbClr val="055E45"/>
                </a:solidFill>
                <a:latin typeface="Roboto"/>
                <a:cs typeface="Roboto"/>
              </a:rPr>
              <a:t> </a:t>
            </a:r>
            <a:r>
              <a:rPr sz="1600" b="1" spc="-55" dirty="0">
                <a:solidFill>
                  <a:srgbClr val="055E45"/>
                </a:solidFill>
                <a:latin typeface="Roboto"/>
                <a:cs typeface="Roboto"/>
              </a:rPr>
              <a:t>Connector/J</a:t>
            </a:r>
            <a:endParaRPr sz="1600">
              <a:latin typeface="Roboto"/>
              <a:cs typeface="Roboto"/>
            </a:endParaRPr>
          </a:p>
        </p:txBody>
      </p:sp>
      <p:sp>
        <p:nvSpPr>
          <p:cNvPr id="30" name="object 30"/>
          <p:cNvSpPr txBox="1"/>
          <p:nvPr/>
        </p:nvSpPr>
        <p:spPr>
          <a:xfrm>
            <a:off x="4419550" y="2445845"/>
            <a:ext cx="3282950"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Official</a:t>
            </a:r>
            <a:r>
              <a:rPr sz="1150" spc="-5" dirty="0">
                <a:solidFill>
                  <a:srgbClr val="374050"/>
                </a:solidFill>
                <a:latin typeface="Roboto"/>
                <a:cs typeface="Roboto"/>
              </a:rPr>
              <a:t> </a:t>
            </a:r>
            <a:r>
              <a:rPr sz="1150" spc="-75" dirty="0">
                <a:solidFill>
                  <a:srgbClr val="374050"/>
                </a:solidFill>
                <a:latin typeface="Roboto"/>
                <a:cs typeface="Roboto"/>
              </a:rPr>
              <a:t>JDBC</a:t>
            </a:r>
            <a:r>
              <a:rPr sz="1150" dirty="0">
                <a:solidFill>
                  <a:srgbClr val="374050"/>
                </a:solidFill>
                <a:latin typeface="Roboto"/>
                <a:cs typeface="Roboto"/>
              </a:rPr>
              <a:t> </a:t>
            </a:r>
            <a:r>
              <a:rPr sz="1150" spc="-45" dirty="0">
                <a:solidFill>
                  <a:srgbClr val="374050"/>
                </a:solidFill>
                <a:latin typeface="Roboto"/>
                <a:cs typeface="Roboto"/>
              </a:rPr>
              <a:t>driver</a:t>
            </a:r>
            <a:r>
              <a:rPr sz="1150"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50" dirty="0">
                <a:solidFill>
                  <a:srgbClr val="374050"/>
                </a:solidFill>
                <a:latin typeface="Roboto"/>
                <a:cs typeface="Roboto"/>
              </a:rPr>
              <a:t>connecting</a:t>
            </a:r>
            <a:r>
              <a:rPr sz="1150" dirty="0">
                <a:solidFill>
                  <a:srgbClr val="374050"/>
                </a:solidFill>
                <a:latin typeface="Roboto"/>
                <a:cs typeface="Roboto"/>
              </a:rPr>
              <a:t> </a:t>
            </a:r>
            <a:r>
              <a:rPr sz="1150" spc="-70" dirty="0">
                <a:solidFill>
                  <a:srgbClr val="374050"/>
                </a:solidFill>
                <a:latin typeface="Roboto"/>
                <a:cs typeface="Roboto"/>
              </a:rPr>
              <a:t>Java</a:t>
            </a:r>
            <a:r>
              <a:rPr sz="1150" dirty="0">
                <a:solidFill>
                  <a:srgbClr val="374050"/>
                </a:solidFill>
                <a:latin typeface="Roboto"/>
                <a:cs typeface="Roboto"/>
              </a:rPr>
              <a:t> </a:t>
            </a:r>
            <a:r>
              <a:rPr sz="1150" spc="-50" dirty="0">
                <a:solidFill>
                  <a:srgbClr val="374050"/>
                </a:solidFill>
                <a:latin typeface="Roboto"/>
                <a:cs typeface="Roboto"/>
              </a:rPr>
              <a:t>applications</a:t>
            </a:r>
            <a:r>
              <a:rPr sz="1150" dirty="0">
                <a:solidFill>
                  <a:srgbClr val="374050"/>
                </a:solidFill>
                <a:latin typeface="Roboto"/>
                <a:cs typeface="Roboto"/>
              </a:rPr>
              <a:t> </a:t>
            </a:r>
            <a:r>
              <a:rPr sz="1150" spc="-25" dirty="0">
                <a:solidFill>
                  <a:srgbClr val="374050"/>
                </a:solidFill>
                <a:latin typeface="Roboto"/>
                <a:cs typeface="Roboto"/>
              </a:rPr>
              <a:t>to </a:t>
            </a:r>
            <a:r>
              <a:rPr sz="1150" spc="-75" dirty="0">
                <a:solidFill>
                  <a:srgbClr val="374050"/>
                </a:solidFill>
                <a:latin typeface="Roboto"/>
                <a:cs typeface="Roboto"/>
              </a:rPr>
              <a:t>MySQL</a:t>
            </a:r>
            <a:r>
              <a:rPr sz="1150" spc="5" dirty="0">
                <a:solidFill>
                  <a:srgbClr val="374050"/>
                </a:solidFill>
                <a:latin typeface="Roboto"/>
                <a:cs typeface="Roboto"/>
              </a:rPr>
              <a:t> </a:t>
            </a:r>
            <a:r>
              <a:rPr sz="1150" spc="-10" dirty="0">
                <a:solidFill>
                  <a:srgbClr val="374050"/>
                </a:solidFill>
                <a:latin typeface="Roboto"/>
                <a:cs typeface="Roboto"/>
              </a:rPr>
              <a:t>databases.</a:t>
            </a:r>
            <a:endParaRPr sz="1150">
              <a:latin typeface="Roboto"/>
              <a:cs typeface="Roboto"/>
            </a:endParaRPr>
          </a:p>
        </p:txBody>
      </p:sp>
      <p:grpSp>
        <p:nvGrpSpPr>
          <p:cNvPr id="31" name="object 31"/>
          <p:cNvGrpSpPr/>
          <p:nvPr/>
        </p:nvGrpSpPr>
        <p:grpSpPr>
          <a:xfrm>
            <a:off x="4429098" y="3047999"/>
            <a:ext cx="133985" cy="666750"/>
            <a:chOff x="4429098" y="3047999"/>
            <a:chExt cx="133985" cy="666750"/>
          </a:xfrm>
        </p:grpSpPr>
        <p:pic>
          <p:nvPicPr>
            <p:cNvPr id="32" name="object 32"/>
            <p:cNvPicPr/>
            <p:nvPr/>
          </p:nvPicPr>
          <p:blipFill>
            <a:blip r:embed="rId10" cstate="print"/>
            <a:stretch>
              <a:fillRect/>
            </a:stretch>
          </p:blipFill>
          <p:spPr>
            <a:xfrm>
              <a:off x="4429124" y="3047999"/>
              <a:ext cx="100012" cy="133350"/>
            </a:xfrm>
            <a:prstGeom prst="rect">
              <a:avLst/>
            </a:prstGeom>
          </p:spPr>
        </p:pic>
        <p:pic>
          <p:nvPicPr>
            <p:cNvPr id="33" name="object 33"/>
            <p:cNvPicPr/>
            <p:nvPr/>
          </p:nvPicPr>
          <p:blipFill>
            <a:blip r:embed="rId11" cstate="print"/>
            <a:stretch>
              <a:fillRect/>
            </a:stretch>
          </p:blipFill>
          <p:spPr>
            <a:xfrm>
              <a:off x="4429098" y="3314022"/>
              <a:ext cx="133402" cy="134704"/>
            </a:xfrm>
            <a:prstGeom prst="rect">
              <a:avLst/>
            </a:prstGeom>
          </p:spPr>
        </p:pic>
        <p:pic>
          <p:nvPicPr>
            <p:cNvPr id="34" name="object 34"/>
            <p:cNvPicPr/>
            <p:nvPr/>
          </p:nvPicPr>
          <p:blipFill>
            <a:blip r:embed="rId12" cstate="print"/>
            <a:stretch>
              <a:fillRect/>
            </a:stretch>
          </p:blipFill>
          <p:spPr>
            <a:xfrm>
              <a:off x="4429124" y="3581399"/>
              <a:ext cx="116681" cy="133350"/>
            </a:xfrm>
            <a:prstGeom prst="rect">
              <a:avLst/>
            </a:prstGeom>
          </p:spPr>
        </p:pic>
      </p:grpSp>
      <p:sp>
        <p:nvSpPr>
          <p:cNvPr id="35" name="object 35"/>
          <p:cNvSpPr txBox="1"/>
          <p:nvPr/>
        </p:nvSpPr>
        <p:spPr>
          <a:xfrm>
            <a:off x="4595762" y="2991723"/>
            <a:ext cx="3088640" cy="203835"/>
          </a:xfrm>
          <a:prstGeom prst="rect">
            <a:avLst/>
          </a:prstGeom>
        </p:spPr>
        <p:txBody>
          <a:bodyPr vert="horz" wrap="square" lIns="0" tIns="14604" rIns="0" bIns="0" rtlCol="0">
            <a:spAutoFit/>
          </a:bodyPr>
          <a:lstStyle/>
          <a:p>
            <a:pPr marL="12700">
              <a:lnSpc>
                <a:spcPct val="100000"/>
              </a:lnSpc>
              <a:spcBef>
                <a:spcPts val="114"/>
              </a:spcBef>
            </a:pPr>
            <a:r>
              <a:rPr sz="1150" b="1" spc="-70" dirty="0">
                <a:latin typeface="Roboto"/>
                <a:cs typeface="Roboto"/>
              </a:rPr>
              <a:t>SQL</a:t>
            </a:r>
            <a:r>
              <a:rPr sz="1150" b="1" spc="-10" dirty="0">
                <a:latin typeface="Roboto"/>
                <a:cs typeface="Roboto"/>
              </a:rPr>
              <a:t> </a:t>
            </a:r>
            <a:r>
              <a:rPr sz="1150" b="1" spc="-55" dirty="0">
                <a:latin typeface="Roboto"/>
                <a:cs typeface="Roboto"/>
              </a:rPr>
              <a:t>Query</a:t>
            </a:r>
            <a:r>
              <a:rPr sz="1150" b="1" spc="-5" dirty="0">
                <a:latin typeface="Roboto"/>
                <a:cs typeface="Roboto"/>
              </a:rPr>
              <a:t> </a:t>
            </a:r>
            <a:r>
              <a:rPr sz="1150" b="1" spc="-55" dirty="0">
                <a:latin typeface="Roboto"/>
                <a:cs typeface="Roboto"/>
              </a:rPr>
              <a:t>Execution:</a:t>
            </a:r>
            <a:r>
              <a:rPr sz="1150" b="1" spc="-5" dirty="0">
                <a:latin typeface="Roboto"/>
                <a:cs typeface="Roboto"/>
              </a:rPr>
              <a:t> </a:t>
            </a:r>
            <a:r>
              <a:rPr sz="1150" spc="-60" dirty="0">
                <a:latin typeface="Roboto"/>
                <a:cs typeface="Roboto"/>
              </a:rPr>
              <a:t>Execute</a:t>
            </a:r>
            <a:r>
              <a:rPr sz="1150" dirty="0">
                <a:latin typeface="Roboto"/>
                <a:cs typeface="Roboto"/>
              </a:rPr>
              <a:t> </a:t>
            </a:r>
            <a:r>
              <a:rPr sz="1150" spc="-45" dirty="0">
                <a:latin typeface="Roboto"/>
                <a:cs typeface="Roboto"/>
              </a:rPr>
              <a:t>queries,</a:t>
            </a:r>
            <a:r>
              <a:rPr sz="1150" dirty="0">
                <a:latin typeface="Roboto"/>
                <a:cs typeface="Roboto"/>
              </a:rPr>
              <a:t> </a:t>
            </a:r>
            <a:r>
              <a:rPr sz="1150" spc="-60" dirty="0">
                <a:latin typeface="Roboto"/>
                <a:cs typeface="Roboto"/>
              </a:rPr>
              <a:t>fetch</a:t>
            </a:r>
            <a:r>
              <a:rPr sz="1150" spc="-5" dirty="0">
                <a:latin typeface="Roboto"/>
                <a:cs typeface="Roboto"/>
              </a:rPr>
              <a:t> </a:t>
            </a:r>
            <a:r>
              <a:rPr sz="1150" spc="-30" dirty="0">
                <a:latin typeface="Roboto"/>
                <a:cs typeface="Roboto"/>
              </a:rPr>
              <a:t>results</a:t>
            </a:r>
            <a:endParaRPr sz="1150">
              <a:latin typeface="Roboto"/>
              <a:cs typeface="Roboto"/>
            </a:endParaRPr>
          </a:p>
        </p:txBody>
      </p:sp>
      <p:sp>
        <p:nvSpPr>
          <p:cNvPr id="36" name="object 36"/>
          <p:cNvSpPr txBox="1"/>
          <p:nvPr/>
        </p:nvSpPr>
        <p:spPr>
          <a:xfrm>
            <a:off x="4629100" y="3258423"/>
            <a:ext cx="2797175" cy="203835"/>
          </a:xfrm>
          <a:prstGeom prst="rect">
            <a:avLst/>
          </a:prstGeom>
        </p:spPr>
        <p:txBody>
          <a:bodyPr vert="horz" wrap="square" lIns="0" tIns="14604" rIns="0" bIns="0" rtlCol="0">
            <a:spAutoFit/>
          </a:bodyPr>
          <a:lstStyle/>
          <a:p>
            <a:pPr marL="12700">
              <a:lnSpc>
                <a:spcPct val="100000"/>
              </a:lnSpc>
              <a:spcBef>
                <a:spcPts val="114"/>
              </a:spcBef>
            </a:pPr>
            <a:r>
              <a:rPr sz="1150" b="1" spc="-60" dirty="0">
                <a:latin typeface="Roboto"/>
                <a:cs typeface="Roboto"/>
              </a:rPr>
              <a:t>Data</a:t>
            </a:r>
            <a:r>
              <a:rPr sz="1150" b="1" spc="-10" dirty="0">
                <a:latin typeface="Roboto"/>
                <a:cs typeface="Roboto"/>
              </a:rPr>
              <a:t> </a:t>
            </a:r>
            <a:r>
              <a:rPr sz="1150" b="1" spc="-55" dirty="0">
                <a:latin typeface="Roboto"/>
                <a:cs typeface="Roboto"/>
              </a:rPr>
              <a:t>Updates:</a:t>
            </a:r>
            <a:r>
              <a:rPr sz="1150" b="1" spc="-5" dirty="0">
                <a:latin typeface="Roboto"/>
                <a:cs typeface="Roboto"/>
              </a:rPr>
              <a:t> </a:t>
            </a:r>
            <a:r>
              <a:rPr sz="1150" spc="-35" dirty="0">
                <a:latin typeface="Roboto"/>
                <a:cs typeface="Roboto"/>
              </a:rPr>
              <a:t>Insert,</a:t>
            </a:r>
            <a:r>
              <a:rPr sz="1150" dirty="0">
                <a:latin typeface="Roboto"/>
                <a:cs typeface="Roboto"/>
              </a:rPr>
              <a:t> </a:t>
            </a:r>
            <a:r>
              <a:rPr sz="1150" spc="-50" dirty="0">
                <a:latin typeface="Roboto"/>
                <a:cs typeface="Roboto"/>
              </a:rPr>
              <a:t>update,</a:t>
            </a:r>
            <a:r>
              <a:rPr sz="1150" dirty="0">
                <a:latin typeface="Roboto"/>
                <a:cs typeface="Roboto"/>
              </a:rPr>
              <a:t> </a:t>
            </a:r>
            <a:r>
              <a:rPr sz="1150" spc="-55" dirty="0">
                <a:latin typeface="Roboto"/>
                <a:cs typeface="Roboto"/>
              </a:rPr>
              <a:t>delete</a:t>
            </a:r>
            <a:r>
              <a:rPr sz="1150" dirty="0">
                <a:latin typeface="Roboto"/>
                <a:cs typeface="Roboto"/>
              </a:rPr>
              <a:t> </a:t>
            </a:r>
            <a:r>
              <a:rPr sz="1150" spc="-50" dirty="0">
                <a:latin typeface="Roboto"/>
                <a:cs typeface="Roboto"/>
              </a:rPr>
              <a:t>operations</a:t>
            </a:r>
            <a:endParaRPr sz="1150">
              <a:latin typeface="Roboto"/>
              <a:cs typeface="Roboto"/>
            </a:endParaRPr>
          </a:p>
        </p:txBody>
      </p:sp>
      <p:sp>
        <p:nvSpPr>
          <p:cNvPr id="37" name="object 37"/>
          <p:cNvSpPr txBox="1"/>
          <p:nvPr/>
        </p:nvSpPr>
        <p:spPr>
          <a:xfrm>
            <a:off x="4612431" y="3525122"/>
            <a:ext cx="2617470" cy="203835"/>
          </a:xfrm>
          <a:prstGeom prst="rect">
            <a:avLst/>
          </a:prstGeom>
        </p:spPr>
        <p:txBody>
          <a:bodyPr vert="horz" wrap="square" lIns="0" tIns="14604" rIns="0" bIns="0" rtlCol="0">
            <a:spAutoFit/>
          </a:bodyPr>
          <a:lstStyle/>
          <a:p>
            <a:pPr marL="12700">
              <a:lnSpc>
                <a:spcPct val="100000"/>
              </a:lnSpc>
              <a:spcBef>
                <a:spcPts val="114"/>
              </a:spcBef>
            </a:pPr>
            <a:r>
              <a:rPr sz="1150" b="1" spc="-65" dirty="0">
                <a:latin typeface="Roboto"/>
                <a:cs typeface="Roboto"/>
              </a:rPr>
              <a:t>Used</a:t>
            </a:r>
            <a:r>
              <a:rPr sz="1150" b="1" spc="-10" dirty="0">
                <a:latin typeface="Roboto"/>
                <a:cs typeface="Roboto"/>
              </a:rPr>
              <a:t> </a:t>
            </a:r>
            <a:r>
              <a:rPr sz="1150" b="1" spc="-45" dirty="0">
                <a:latin typeface="Roboto"/>
                <a:cs typeface="Roboto"/>
              </a:rPr>
              <a:t>within:</a:t>
            </a:r>
            <a:r>
              <a:rPr sz="1150" b="1" spc="-10" dirty="0">
                <a:latin typeface="Roboto"/>
                <a:cs typeface="Roboto"/>
              </a:rPr>
              <a:t> </a:t>
            </a:r>
            <a:r>
              <a:rPr sz="1150" spc="-55" dirty="0">
                <a:latin typeface="Roboto"/>
                <a:cs typeface="Roboto"/>
              </a:rPr>
              <a:t>DBConnection.java</a:t>
            </a:r>
            <a:r>
              <a:rPr sz="1150" dirty="0">
                <a:latin typeface="Roboto"/>
                <a:cs typeface="Roboto"/>
              </a:rPr>
              <a:t> </a:t>
            </a:r>
            <a:r>
              <a:rPr sz="1150" spc="-35" dirty="0">
                <a:latin typeface="Roboto"/>
                <a:cs typeface="Roboto"/>
              </a:rPr>
              <a:t>utility</a:t>
            </a:r>
            <a:r>
              <a:rPr sz="1150" spc="-5" dirty="0">
                <a:latin typeface="Roboto"/>
                <a:cs typeface="Roboto"/>
              </a:rPr>
              <a:t> </a:t>
            </a:r>
            <a:r>
              <a:rPr sz="1150" spc="-30" dirty="0">
                <a:latin typeface="Roboto"/>
                <a:cs typeface="Roboto"/>
              </a:rPr>
              <a:t>class</a:t>
            </a:r>
            <a:endParaRPr sz="1150">
              <a:latin typeface="Roboto"/>
              <a:cs typeface="Roboto"/>
            </a:endParaRPr>
          </a:p>
        </p:txBody>
      </p:sp>
      <p:grpSp>
        <p:nvGrpSpPr>
          <p:cNvPr id="38" name="object 38"/>
          <p:cNvGrpSpPr/>
          <p:nvPr/>
        </p:nvGrpSpPr>
        <p:grpSpPr>
          <a:xfrm>
            <a:off x="8181974" y="1523999"/>
            <a:ext cx="3705225" cy="2667000"/>
            <a:chOff x="8181974" y="1523999"/>
            <a:chExt cx="3705225" cy="2667000"/>
          </a:xfrm>
        </p:grpSpPr>
        <p:pic>
          <p:nvPicPr>
            <p:cNvPr id="39" name="object 39"/>
            <p:cNvPicPr/>
            <p:nvPr/>
          </p:nvPicPr>
          <p:blipFill>
            <a:blip r:embed="rId13" cstate="print"/>
            <a:stretch>
              <a:fillRect/>
            </a:stretch>
          </p:blipFill>
          <p:spPr>
            <a:xfrm>
              <a:off x="8181974" y="1523999"/>
              <a:ext cx="3705224" cy="2666999"/>
            </a:xfrm>
            <a:prstGeom prst="rect">
              <a:avLst/>
            </a:prstGeom>
          </p:spPr>
        </p:pic>
        <p:sp>
          <p:nvSpPr>
            <p:cNvPr id="40" name="object 40"/>
            <p:cNvSpPr/>
            <p:nvPr/>
          </p:nvSpPr>
          <p:spPr>
            <a:xfrm>
              <a:off x="8372473" y="1714499"/>
              <a:ext cx="609600" cy="609600"/>
            </a:xfrm>
            <a:custGeom>
              <a:avLst/>
              <a:gdLst/>
              <a:ahLst/>
              <a:cxnLst/>
              <a:rect l="l" t="t" r="r" b="b"/>
              <a:pathLst>
                <a:path w="609600" h="609600">
                  <a:moveTo>
                    <a:pt x="502805" y="609599"/>
                  </a:moveTo>
                  <a:lnTo>
                    <a:pt x="106795" y="609599"/>
                  </a:lnTo>
                  <a:lnTo>
                    <a:pt x="99361" y="608867"/>
                  </a:lnTo>
                  <a:lnTo>
                    <a:pt x="57038" y="594506"/>
                  </a:lnTo>
                  <a:lnTo>
                    <a:pt x="23432" y="565041"/>
                  </a:lnTo>
                  <a:lnTo>
                    <a:pt x="3660" y="524959"/>
                  </a:lnTo>
                  <a:lnTo>
                    <a:pt x="0" y="502804"/>
                  </a:lnTo>
                  <a:lnTo>
                    <a:pt x="0" y="495299"/>
                  </a:lnTo>
                  <a:lnTo>
                    <a:pt x="0" y="106794"/>
                  </a:lnTo>
                  <a:lnTo>
                    <a:pt x="11571" y="63625"/>
                  </a:lnTo>
                  <a:lnTo>
                    <a:pt x="38784" y="28170"/>
                  </a:lnTo>
                  <a:lnTo>
                    <a:pt x="77492" y="5828"/>
                  </a:lnTo>
                  <a:lnTo>
                    <a:pt x="106795" y="0"/>
                  </a:lnTo>
                  <a:lnTo>
                    <a:pt x="502805" y="0"/>
                  </a:lnTo>
                  <a:lnTo>
                    <a:pt x="545974" y="11572"/>
                  </a:lnTo>
                  <a:lnTo>
                    <a:pt x="581429" y="38784"/>
                  </a:lnTo>
                  <a:lnTo>
                    <a:pt x="603771" y="77492"/>
                  </a:lnTo>
                  <a:lnTo>
                    <a:pt x="609600" y="106794"/>
                  </a:lnTo>
                  <a:lnTo>
                    <a:pt x="609600" y="502804"/>
                  </a:lnTo>
                  <a:lnTo>
                    <a:pt x="598027" y="545974"/>
                  </a:lnTo>
                  <a:lnTo>
                    <a:pt x="570815" y="581429"/>
                  </a:lnTo>
                  <a:lnTo>
                    <a:pt x="532106" y="603771"/>
                  </a:lnTo>
                  <a:lnTo>
                    <a:pt x="510238" y="608867"/>
                  </a:lnTo>
                  <a:lnTo>
                    <a:pt x="502805" y="609599"/>
                  </a:lnTo>
                  <a:close/>
                </a:path>
              </a:pathLst>
            </a:custGeom>
            <a:solidFill>
              <a:srgbClr val="7C3AEC"/>
            </a:solidFill>
          </p:spPr>
          <p:txBody>
            <a:bodyPr wrap="square" lIns="0" tIns="0" rIns="0" bIns="0" rtlCol="0"/>
            <a:lstStyle/>
            <a:p>
              <a:endParaRPr/>
            </a:p>
          </p:txBody>
        </p:sp>
        <p:pic>
          <p:nvPicPr>
            <p:cNvPr id="41" name="object 41"/>
            <p:cNvPicPr/>
            <p:nvPr/>
          </p:nvPicPr>
          <p:blipFill>
            <a:blip r:embed="rId14" cstate="print"/>
            <a:stretch>
              <a:fillRect/>
            </a:stretch>
          </p:blipFill>
          <p:spPr>
            <a:xfrm>
              <a:off x="8558211" y="1904240"/>
              <a:ext cx="228600" cy="230118"/>
            </a:xfrm>
            <a:prstGeom prst="rect">
              <a:avLst/>
            </a:prstGeom>
          </p:spPr>
        </p:pic>
      </p:grpSp>
      <p:sp>
        <p:nvSpPr>
          <p:cNvPr id="42" name="object 42"/>
          <p:cNvSpPr txBox="1"/>
          <p:nvPr/>
        </p:nvSpPr>
        <p:spPr>
          <a:xfrm>
            <a:off x="9080400" y="1861271"/>
            <a:ext cx="2444115" cy="280035"/>
          </a:xfrm>
          <a:prstGeom prst="rect">
            <a:avLst/>
          </a:prstGeom>
        </p:spPr>
        <p:txBody>
          <a:bodyPr vert="horz" wrap="square" lIns="0" tIns="15240" rIns="0" bIns="0" rtlCol="0">
            <a:spAutoFit/>
          </a:bodyPr>
          <a:lstStyle/>
          <a:p>
            <a:pPr marL="12700">
              <a:lnSpc>
                <a:spcPct val="100000"/>
              </a:lnSpc>
              <a:spcBef>
                <a:spcPts val="120"/>
              </a:spcBef>
            </a:pPr>
            <a:r>
              <a:rPr sz="1650" b="1" spc="-100" dirty="0">
                <a:solidFill>
                  <a:srgbClr val="5B20B5"/>
                </a:solidFill>
                <a:latin typeface="Roboto"/>
                <a:cs typeface="Roboto"/>
              </a:rPr>
              <a:t>Java</a:t>
            </a:r>
            <a:r>
              <a:rPr sz="1650" b="1" spc="30" dirty="0">
                <a:solidFill>
                  <a:srgbClr val="5B20B5"/>
                </a:solidFill>
                <a:latin typeface="Roboto"/>
                <a:cs typeface="Roboto"/>
              </a:rPr>
              <a:t> </a:t>
            </a:r>
            <a:r>
              <a:rPr sz="1650" b="1" spc="-85" dirty="0">
                <a:solidFill>
                  <a:srgbClr val="5B20B5"/>
                </a:solidFill>
                <a:latin typeface="Roboto"/>
                <a:cs typeface="Roboto"/>
              </a:rPr>
              <a:t>Collections</a:t>
            </a:r>
            <a:r>
              <a:rPr sz="1650" b="1" spc="30" dirty="0">
                <a:solidFill>
                  <a:srgbClr val="5B20B5"/>
                </a:solidFill>
                <a:latin typeface="Roboto"/>
                <a:cs typeface="Roboto"/>
              </a:rPr>
              <a:t> </a:t>
            </a:r>
            <a:r>
              <a:rPr sz="1650" b="1" spc="-85" dirty="0">
                <a:solidFill>
                  <a:srgbClr val="5B20B5"/>
                </a:solidFill>
                <a:latin typeface="Roboto"/>
                <a:cs typeface="Roboto"/>
              </a:rPr>
              <a:t>Framework</a:t>
            </a:r>
            <a:endParaRPr sz="1650">
              <a:latin typeface="Roboto"/>
              <a:cs typeface="Roboto"/>
            </a:endParaRPr>
          </a:p>
        </p:txBody>
      </p:sp>
      <p:sp>
        <p:nvSpPr>
          <p:cNvPr id="43" name="object 43"/>
          <p:cNvSpPr txBox="1"/>
          <p:nvPr/>
        </p:nvSpPr>
        <p:spPr>
          <a:xfrm>
            <a:off x="8356500" y="2445845"/>
            <a:ext cx="2802255" cy="406400"/>
          </a:xfrm>
          <a:prstGeom prst="rect">
            <a:avLst/>
          </a:prstGeom>
        </p:spPr>
        <p:txBody>
          <a:bodyPr vert="horz" wrap="square" lIns="0" tIns="12065" rIns="0" bIns="0" rtlCol="0">
            <a:spAutoFit/>
          </a:bodyPr>
          <a:lstStyle/>
          <a:p>
            <a:pPr marL="12700" marR="5080">
              <a:lnSpc>
                <a:spcPct val="108700"/>
              </a:lnSpc>
              <a:spcBef>
                <a:spcPts val="95"/>
              </a:spcBef>
            </a:pPr>
            <a:r>
              <a:rPr sz="1150" spc="-45" dirty="0">
                <a:solidFill>
                  <a:srgbClr val="374050"/>
                </a:solidFill>
                <a:latin typeface="Roboto"/>
                <a:cs typeface="Roboto"/>
              </a:rPr>
              <a:t>Essential</a:t>
            </a:r>
            <a:r>
              <a:rPr sz="1150" dirty="0">
                <a:solidFill>
                  <a:srgbClr val="374050"/>
                </a:solidFill>
                <a:latin typeface="Roboto"/>
                <a:cs typeface="Roboto"/>
              </a:rPr>
              <a:t> </a:t>
            </a:r>
            <a:r>
              <a:rPr sz="1150" spc="-45" dirty="0">
                <a:solidFill>
                  <a:srgbClr val="374050"/>
                </a:solidFill>
                <a:latin typeface="Roboto"/>
                <a:cs typeface="Roboto"/>
              </a:rPr>
              <a:t>for</a:t>
            </a:r>
            <a:r>
              <a:rPr sz="1150" dirty="0">
                <a:solidFill>
                  <a:srgbClr val="374050"/>
                </a:solidFill>
                <a:latin typeface="Roboto"/>
                <a:cs typeface="Roboto"/>
              </a:rPr>
              <a:t> </a:t>
            </a:r>
            <a:r>
              <a:rPr sz="1150" spc="-40" dirty="0">
                <a:solidFill>
                  <a:srgbClr val="374050"/>
                </a:solidFill>
                <a:latin typeface="Roboto"/>
                <a:cs typeface="Roboto"/>
              </a:rPr>
              <a:t>in-</a:t>
            </a:r>
            <a:r>
              <a:rPr sz="1150" spc="-75" dirty="0">
                <a:solidFill>
                  <a:srgbClr val="374050"/>
                </a:solidFill>
                <a:latin typeface="Roboto"/>
                <a:cs typeface="Roboto"/>
              </a:rPr>
              <a:t>memory</a:t>
            </a:r>
            <a:r>
              <a:rPr sz="1150" dirty="0">
                <a:solidFill>
                  <a:srgbClr val="374050"/>
                </a:solidFill>
                <a:latin typeface="Roboto"/>
                <a:cs typeface="Roboto"/>
              </a:rPr>
              <a:t> </a:t>
            </a:r>
            <a:r>
              <a:rPr sz="1150" spc="-60" dirty="0">
                <a:solidFill>
                  <a:srgbClr val="374050"/>
                </a:solidFill>
                <a:latin typeface="Roboto"/>
                <a:cs typeface="Roboto"/>
              </a:rPr>
              <a:t>data</a:t>
            </a:r>
            <a:r>
              <a:rPr sz="1150" dirty="0">
                <a:solidFill>
                  <a:srgbClr val="374050"/>
                </a:solidFill>
                <a:latin typeface="Roboto"/>
                <a:cs typeface="Roboto"/>
              </a:rPr>
              <a:t> </a:t>
            </a:r>
            <a:r>
              <a:rPr sz="1150" spc="-65" dirty="0">
                <a:solidFill>
                  <a:srgbClr val="374050"/>
                </a:solidFill>
                <a:latin typeface="Roboto"/>
                <a:cs typeface="Roboto"/>
              </a:rPr>
              <a:t>management</a:t>
            </a:r>
            <a:r>
              <a:rPr sz="1150" dirty="0">
                <a:solidFill>
                  <a:srgbClr val="374050"/>
                </a:solidFill>
                <a:latin typeface="Roboto"/>
                <a:cs typeface="Roboto"/>
              </a:rPr>
              <a:t> </a:t>
            </a:r>
            <a:r>
              <a:rPr sz="1150" spc="-45" dirty="0">
                <a:solidFill>
                  <a:srgbClr val="374050"/>
                </a:solidFill>
                <a:latin typeface="Roboto"/>
                <a:cs typeface="Roboto"/>
              </a:rPr>
              <a:t>and </a:t>
            </a:r>
            <a:r>
              <a:rPr sz="1150" spc="-10" dirty="0">
                <a:solidFill>
                  <a:srgbClr val="374050"/>
                </a:solidFill>
                <a:latin typeface="Roboto"/>
                <a:cs typeface="Roboto"/>
              </a:rPr>
              <a:t>operations.</a:t>
            </a:r>
            <a:endParaRPr sz="1150">
              <a:latin typeface="Roboto"/>
              <a:cs typeface="Roboto"/>
            </a:endParaRPr>
          </a:p>
        </p:txBody>
      </p:sp>
      <p:grpSp>
        <p:nvGrpSpPr>
          <p:cNvPr id="44" name="object 44"/>
          <p:cNvGrpSpPr/>
          <p:nvPr/>
        </p:nvGrpSpPr>
        <p:grpSpPr>
          <a:xfrm>
            <a:off x="8372475" y="3056334"/>
            <a:ext cx="142875" cy="650875"/>
            <a:chOff x="8372475" y="3056334"/>
            <a:chExt cx="142875" cy="650875"/>
          </a:xfrm>
        </p:grpSpPr>
        <p:pic>
          <p:nvPicPr>
            <p:cNvPr id="45" name="object 45"/>
            <p:cNvPicPr/>
            <p:nvPr/>
          </p:nvPicPr>
          <p:blipFill>
            <a:blip r:embed="rId15" cstate="print"/>
            <a:stretch>
              <a:fillRect/>
            </a:stretch>
          </p:blipFill>
          <p:spPr>
            <a:xfrm>
              <a:off x="8373699" y="3056334"/>
              <a:ext cx="132125" cy="116681"/>
            </a:xfrm>
            <a:prstGeom prst="rect">
              <a:avLst/>
            </a:prstGeom>
          </p:spPr>
        </p:pic>
        <p:pic>
          <p:nvPicPr>
            <p:cNvPr id="46" name="object 46"/>
            <p:cNvPicPr/>
            <p:nvPr/>
          </p:nvPicPr>
          <p:blipFill>
            <a:blip r:embed="rId16" cstate="print"/>
            <a:stretch>
              <a:fillRect/>
            </a:stretch>
          </p:blipFill>
          <p:spPr>
            <a:xfrm>
              <a:off x="8372475" y="3322637"/>
              <a:ext cx="142874" cy="111124"/>
            </a:xfrm>
            <a:prstGeom prst="rect">
              <a:avLst/>
            </a:prstGeom>
          </p:spPr>
        </p:pic>
        <p:pic>
          <p:nvPicPr>
            <p:cNvPr id="47" name="object 47"/>
            <p:cNvPicPr/>
            <p:nvPr/>
          </p:nvPicPr>
          <p:blipFill>
            <a:blip r:embed="rId17" cstate="print"/>
            <a:stretch>
              <a:fillRect/>
            </a:stretch>
          </p:blipFill>
          <p:spPr>
            <a:xfrm>
              <a:off x="8372475" y="3589056"/>
              <a:ext cx="133376" cy="118035"/>
            </a:xfrm>
            <a:prstGeom prst="rect">
              <a:avLst/>
            </a:prstGeom>
          </p:spPr>
        </p:pic>
      </p:grpSp>
      <p:sp>
        <p:nvSpPr>
          <p:cNvPr id="48" name="object 48"/>
          <p:cNvSpPr txBox="1"/>
          <p:nvPr/>
        </p:nvSpPr>
        <p:spPr>
          <a:xfrm>
            <a:off x="8566050" y="2991723"/>
            <a:ext cx="3046730" cy="203835"/>
          </a:xfrm>
          <a:prstGeom prst="rect">
            <a:avLst/>
          </a:prstGeom>
        </p:spPr>
        <p:txBody>
          <a:bodyPr vert="horz" wrap="square" lIns="0" tIns="14604" rIns="0" bIns="0" rtlCol="0">
            <a:spAutoFit/>
          </a:bodyPr>
          <a:lstStyle/>
          <a:p>
            <a:pPr marL="12700">
              <a:lnSpc>
                <a:spcPct val="100000"/>
              </a:lnSpc>
              <a:spcBef>
                <a:spcPts val="114"/>
              </a:spcBef>
            </a:pPr>
            <a:r>
              <a:rPr sz="1150" b="1" spc="-45" dirty="0">
                <a:latin typeface="Roboto"/>
                <a:cs typeface="Roboto"/>
              </a:rPr>
              <a:t>List:</a:t>
            </a:r>
            <a:r>
              <a:rPr sz="1150" b="1" spc="40" dirty="0">
                <a:latin typeface="Roboto"/>
                <a:cs typeface="Roboto"/>
              </a:rPr>
              <a:t> </a:t>
            </a:r>
            <a:r>
              <a:rPr sz="1150" spc="-55" dirty="0">
                <a:latin typeface="Roboto"/>
                <a:cs typeface="Roboto"/>
              </a:rPr>
              <a:t>ArrayList&lt;Product&gt;,</a:t>
            </a:r>
            <a:r>
              <a:rPr sz="1150" spc="50" dirty="0">
                <a:latin typeface="Roboto"/>
                <a:cs typeface="Roboto"/>
              </a:rPr>
              <a:t> </a:t>
            </a:r>
            <a:r>
              <a:rPr sz="1150" spc="-50" dirty="0">
                <a:latin typeface="Roboto"/>
                <a:cs typeface="Roboto"/>
              </a:rPr>
              <a:t>ObservableList&lt;CartItem&gt;</a:t>
            </a:r>
            <a:endParaRPr sz="1150">
              <a:latin typeface="Roboto"/>
              <a:cs typeface="Roboto"/>
            </a:endParaRPr>
          </a:p>
        </p:txBody>
      </p:sp>
      <p:sp>
        <p:nvSpPr>
          <p:cNvPr id="49" name="object 49"/>
          <p:cNvSpPr txBox="1"/>
          <p:nvPr/>
        </p:nvSpPr>
        <p:spPr>
          <a:xfrm>
            <a:off x="8582719" y="3258423"/>
            <a:ext cx="2390775" cy="203835"/>
          </a:xfrm>
          <a:prstGeom prst="rect">
            <a:avLst/>
          </a:prstGeom>
        </p:spPr>
        <p:txBody>
          <a:bodyPr vert="horz" wrap="square" lIns="0" tIns="14604" rIns="0" bIns="0" rtlCol="0">
            <a:spAutoFit/>
          </a:bodyPr>
          <a:lstStyle/>
          <a:p>
            <a:pPr marL="12700">
              <a:lnSpc>
                <a:spcPct val="100000"/>
              </a:lnSpc>
              <a:spcBef>
                <a:spcPts val="114"/>
              </a:spcBef>
            </a:pPr>
            <a:r>
              <a:rPr sz="1150" b="1" spc="-70" dirty="0">
                <a:latin typeface="Roboto"/>
                <a:cs typeface="Roboto"/>
              </a:rPr>
              <a:t>Map:</a:t>
            </a:r>
            <a:r>
              <a:rPr sz="1150" b="1" spc="-10" dirty="0">
                <a:latin typeface="Roboto"/>
                <a:cs typeface="Roboto"/>
              </a:rPr>
              <a:t> </a:t>
            </a:r>
            <a:r>
              <a:rPr sz="1150" spc="-65" dirty="0">
                <a:latin typeface="Roboto"/>
                <a:cs typeface="Roboto"/>
              </a:rPr>
              <a:t>HashMap</a:t>
            </a:r>
            <a:r>
              <a:rPr sz="1150" dirty="0">
                <a:latin typeface="Roboto"/>
                <a:cs typeface="Roboto"/>
              </a:rPr>
              <a:t> </a:t>
            </a:r>
            <a:r>
              <a:rPr sz="1150" spc="-45" dirty="0">
                <a:latin typeface="Roboto"/>
                <a:cs typeface="Roboto"/>
              </a:rPr>
              <a:t>for</a:t>
            </a:r>
            <a:r>
              <a:rPr sz="1150" dirty="0">
                <a:latin typeface="Roboto"/>
                <a:cs typeface="Roboto"/>
              </a:rPr>
              <a:t> </a:t>
            </a:r>
            <a:r>
              <a:rPr sz="1150" spc="-60" dirty="0">
                <a:latin typeface="Roboto"/>
                <a:cs typeface="Roboto"/>
              </a:rPr>
              <a:t>caching</a:t>
            </a:r>
            <a:r>
              <a:rPr sz="1150" dirty="0">
                <a:latin typeface="Roboto"/>
                <a:cs typeface="Roboto"/>
              </a:rPr>
              <a:t> </a:t>
            </a:r>
            <a:r>
              <a:rPr sz="1150" spc="-60" dirty="0">
                <a:latin typeface="Roboto"/>
                <a:cs typeface="Roboto"/>
              </a:rPr>
              <a:t>and</a:t>
            </a:r>
            <a:r>
              <a:rPr sz="1150" dirty="0">
                <a:latin typeface="Roboto"/>
                <a:cs typeface="Roboto"/>
              </a:rPr>
              <a:t> </a:t>
            </a:r>
            <a:r>
              <a:rPr sz="1150" spc="-45" dirty="0">
                <a:latin typeface="Roboto"/>
                <a:cs typeface="Roboto"/>
              </a:rPr>
              <a:t>lookups</a:t>
            </a:r>
            <a:endParaRPr sz="1150">
              <a:latin typeface="Roboto"/>
              <a:cs typeface="Roboto"/>
            </a:endParaRPr>
          </a:p>
        </p:txBody>
      </p:sp>
      <p:sp>
        <p:nvSpPr>
          <p:cNvPr id="50" name="object 50"/>
          <p:cNvSpPr txBox="1"/>
          <p:nvPr/>
        </p:nvSpPr>
        <p:spPr>
          <a:xfrm>
            <a:off x="8566050" y="3512645"/>
            <a:ext cx="3004820" cy="406400"/>
          </a:xfrm>
          <a:prstGeom prst="rect">
            <a:avLst/>
          </a:prstGeom>
        </p:spPr>
        <p:txBody>
          <a:bodyPr vert="horz" wrap="square" lIns="0" tIns="12065" rIns="0" bIns="0" rtlCol="0">
            <a:spAutoFit/>
          </a:bodyPr>
          <a:lstStyle/>
          <a:p>
            <a:pPr marL="12700" marR="5080">
              <a:lnSpc>
                <a:spcPct val="108700"/>
              </a:lnSpc>
              <a:spcBef>
                <a:spcPts val="95"/>
              </a:spcBef>
            </a:pPr>
            <a:r>
              <a:rPr sz="1150" b="1" spc="-60" dirty="0">
                <a:latin typeface="Roboto"/>
                <a:cs typeface="Roboto"/>
              </a:rPr>
              <a:t>Data</a:t>
            </a:r>
            <a:r>
              <a:rPr sz="1150" b="1" dirty="0">
                <a:latin typeface="Roboto"/>
                <a:cs typeface="Roboto"/>
              </a:rPr>
              <a:t> </a:t>
            </a:r>
            <a:r>
              <a:rPr sz="1150" b="1" spc="-50" dirty="0">
                <a:latin typeface="Roboto"/>
                <a:cs typeface="Roboto"/>
              </a:rPr>
              <a:t>Flow:</a:t>
            </a:r>
            <a:r>
              <a:rPr sz="1150" b="1" spc="5" dirty="0">
                <a:latin typeface="Roboto"/>
                <a:cs typeface="Roboto"/>
              </a:rPr>
              <a:t> </a:t>
            </a:r>
            <a:r>
              <a:rPr sz="1150" spc="-55" dirty="0">
                <a:latin typeface="Roboto"/>
                <a:cs typeface="Roboto"/>
              </a:rPr>
              <a:t>Storing</a:t>
            </a:r>
            <a:r>
              <a:rPr sz="1150" spc="10" dirty="0">
                <a:latin typeface="Roboto"/>
                <a:cs typeface="Roboto"/>
              </a:rPr>
              <a:t> </a:t>
            </a:r>
            <a:r>
              <a:rPr sz="1150" spc="-60" dirty="0">
                <a:latin typeface="Roboto"/>
                <a:cs typeface="Roboto"/>
              </a:rPr>
              <a:t>and</a:t>
            </a:r>
            <a:r>
              <a:rPr sz="1150" spc="5" dirty="0">
                <a:latin typeface="Roboto"/>
                <a:cs typeface="Roboto"/>
              </a:rPr>
              <a:t> </a:t>
            </a:r>
            <a:r>
              <a:rPr sz="1150" spc="-55" dirty="0">
                <a:latin typeface="Roboto"/>
                <a:cs typeface="Roboto"/>
              </a:rPr>
              <a:t>manipulating</a:t>
            </a:r>
            <a:r>
              <a:rPr sz="1150" spc="5" dirty="0">
                <a:latin typeface="Roboto"/>
                <a:cs typeface="Roboto"/>
              </a:rPr>
              <a:t> </a:t>
            </a:r>
            <a:r>
              <a:rPr sz="1150" spc="-45" dirty="0">
                <a:latin typeface="Roboto"/>
                <a:cs typeface="Roboto"/>
              </a:rPr>
              <a:t>collections</a:t>
            </a:r>
            <a:r>
              <a:rPr sz="1150" spc="10" dirty="0">
                <a:latin typeface="Roboto"/>
                <a:cs typeface="Roboto"/>
              </a:rPr>
              <a:t> </a:t>
            </a:r>
            <a:r>
              <a:rPr sz="1150" spc="-50" dirty="0">
                <a:latin typeface="Roboto"/>
                <a:cs typeface="Roboto"/>
              </a:rPr>
              <a:t>of </a:t>
            </a:r>
            <a:r>
              <a:rPr sz="1150" spc="-10" dirty="0">
                <a:latin typeface="Roboto"/>
                <a:cs typeface="Roboto"/>
              </a:rPr>
              <a:t>objects</a:t>
            </a:r>
            <a:endParaRPr sz="1150">
              <a:latin typeface="Roboto"/>
              <a:cs typeface="Roboto"/>
            </a:endParaRPr>
          </a:p>
        </p:txBody>
      </p:sp>
      <p:sp>
        <p:nvSpPr>
          <p:cNvPr id="51" name="object 51"/>
          <p:cNvSpPr txBox="1"/>
          <p:nvPr/>
        </p:nvSpPr>
        <p:spPr>
          <a:xfrm>
            <a:off x="2290861" y="5030072"/>
            <a:ext cx="797560" cy="361315"/>
          </a:xfrm>
          <a:prstGeom prst="rect">
            <a:avLst/>
          </a:prstGeom>
        </p:spPr>
        <p:txBody>
          <a:bodyPr vert="horz" wrap="square" lIns="0" tIns="14604" rIns="0" bIns="0" rtlCol="0">
            <a:spAutoFit/>
          </a:bodyPr>
          <a:lstStyle/>
          <a:p>
            <a:pPr marL="35560">
              <a:lnSpc>
                <a:spcPct val="100000"/>
              </a:lnSpc>
              <a:spcBef>
                <a:spcPts val="114"/>
              </a:spcBef>
            </a:pPr>
            <a:r>
              <a:rPr sz="1150" b="0" spc="-65" dirty="0">
                <a:latin typeface="Roboto Medium"/>
                <a:cs typeface="Roboto Medium"/>
              </a:rPr>
              <a:t>JavaFX</a:t>
            </a:r>
            <a:r>
              <a:rPr sz="1150" b="0" spc="-20" dirty="0">
                <a:latin typeface="Roboto Medium"/>
                <a:cs typeface="Roboto Medium"/>
              </a:rPr>
              <a:t> </a:t>
            </a:r>
            <a:r>
              <a:rPr sz="1150" b="0" spc="-25" dirty="0">
                <a:latin typeface="Roboto Medium"/>
                <a:cs typeface="Roboto Medium"/>
              </a:rPr>
              <a:t>SDK</a:t>
            </a:r>
            <a:endParaRPr sz="1150">
              <a:latin typeface="Roboto Medium"/>
              <a:cs typeface="Roboto Medium"/>
            </a:endParaRPr>
          </a:p>
          <a:p>
            <a:pPr marL="12700">
              <a:lnSpc>
                <a:spcPct val="100000"/>
              </a:lnSpc>
              <a:spcBef>
                <a:spcPts val="45"/>
              </a:spcBef>
            </a:pPr>
            <a:r>
              <a:rPr sz="1000" spc="-55" dirty="0">
                <a:latin typeface="Roboto"/>
                <a:cs typeface="Roboto"/>
              </a:rPr>
              <a:t>UI</a:t>
            </a:r>
            <a:r>
              <a:rPr sz="1000" spc="-20" dirty="0">
                <a:latin typeface="Roboto"/>
                <a:cs typeface="Roboto"/>
              </a:rPr>
              <a:t> </a:t>
            </a:r>
            <a:r>
              <a:rPr sz="1000" spc="-50" dirty="0">
                <a:latin typeface="Roboto"/>
                <a:cs typeface="Roboto"/>
              </a:rPr>
              <a:t>presentation</a:t>
            </a:r>
            <a:endParaRPr sz="1000">
              <a:latin typeface="Roboto"/>
              <a:cs typeface="Roboto"/>
            </a:endParaRPr>
          </a:p>
        </p:txBody>
      </p:sp>
      <p:grpSp>
        <p:nvGrpSpPr>
          <p:cNvPr id="52" name="object 52"/>
          <p:cNvGrpSpPr/>
          <p:nvPr/>
        </p:nvGrpSpPr>
        <p:grpSpPr>
          <a:xfrm>
            <a:off x="3305174" y="4657724"/>
            <a:ext cx="6165215" cy="371475"/>
            <a:chOff x="3305174" y="4657724"/>
            <a:chExt cx="6165215" cy="371475"/>
          </a:xfrm>
        </p:grpSpPr>
        <p:sp>
          <p:nvSpPr>
            <p:cNvPr id="53" name="object 53"/>
            <p:cNvSpPr/>
            <p:nvPr/>
          </p:nvSpPr>
          <p:spPr>
            <a:xfrm>
              <a:off x="3305174" y="5019674"/>
              <a:ext cx="457200" cy="9525"/>
            </a:xfrm>
            <a:custGeom>
              <a:avLst/>
              <a:gdLst/>
              <a:ahLst/>
              <a:cxnLst/>
              <a:rect l="l" t="t" r="r" b="b"/>
              <a:pathLst>
                <a:path w="457200" h="9525">
                  <a:moveTo>
                    <a:pt x="457199" y="9524"/>
                  </a:moveTo>
                  <a:lnTo>
                    <a:pt x="0" y="9524"/>
                  </a:lnTo>
                  <a:lnTo>
                    <a:pt x="0" y="0"/>
                  </a:lnTo>
                  <a:lnTo>
                    <a:pt x="457199" y="0"/>
                  </a:lnTo>
                  <a:lnTo>
                    <a:pt x="457199" y="9524"/>
                  </a:lnTo>
                  <a:close/>
                </a:path>
              </a:pathLst>
            </a:custGeom>
            <a:solidFill>
              <a:srgbClr val="D0D5DA"/>
            </a:solidFill>
          </p:spPr>
          <p:txBody>
            <a:bodyPr wrap="square" lIns="0" tIns="0" rIns="0" bIns="0" rtlCol="0"/>
            <a:lstStyle/>
            <a:p>
              <a:endParaRPr/>
            </a:p>
          </p:txBody>
        </p:sp>
        <p:pic>
          <p:nvPicPr>
            <p:cNvPr id="54" name="object 54"/>
            <p:cNvPicPr/>
            <p:nvPr/>
          </p:nvPicPr>
          <p:blipFill>
            <a:blip r:embed="rId18" cstate="print"/>
            <a:stretch>
              <a:fillRect/>
            </a:stretch>
          </p:blipFill>
          <p:spPr>
            <a:xfrm>
              <a:off x="4229099" y="4794646"/>
              <a:ext cx="167840" cy="145256"/>
            </a:xfrm>
            <a:prstGeom prst="rect">
              <a:avLst/>
            </a:prstGeom>
          </p:spPr>
        </p:pic>
        <p:sp>
          <p:nvSpPr>
            <p:cNvPr id="55" name="object 55"/>
            <p:cNvSpPr/>
            <p:nvPr/>
          </p:nvSpPr>
          <p:spPr>
            <a:xfrm>
              <a:off x="4867274" y="5019674"/>
              <a:ext cx="457200" cy="9525"/>
            </a:xfrm>
            <a:custGeom>
              <a:avLst/>
              <a:gdLst/>
              <a:ahLst/>
              <a:cxnLst/>
              <a:rect l="l" t="t" r="r" b="b"/>
              <a:pathLst>
                <a:path w="457200" h="9525">
                  <a:moveTo>
                    <a:pt x="457199" y="9524"/>
                  </a:moveTo>
                  <a:lnTo>
                    <a:pt x="0" y="9524"/>
                  </a:lnTo>
                  <a:lnTo>
                    <a:pt x="0" y="0"/>
                  </a:lnTo>
                  <a:lnTo>
                    <a:pt x="457199" y="0"/>
                  </a:lnTo>
                  <a:lnTo>
                    <a:pt x="457199" y="9524"/>
                  </a:lnTo>
                  <a:close/>
                </a:path>
              </a:pathLst>
            </a:custGeom>
            <a:solidFill>
              <a:srgbClr val="D0D5DA"/>
            </a:solidFill>
          </p:spPr>
          <p:txBody>
            <a:bodyPr wrap="square" lIns="0" tIns="0" rIns="0" bIns="0" rtlCol="0"/>
            <a:lstStyle/>
            <a:p>
              <a:endParaRPr/>
            </a:p>
          </p:txBody>
        </p:sp>
        <p:sp>
          <p:nvSpPr>
            <p:cNvPr id="56" name="object 56"/>
            <p:cNvSpPr/>
            <p:nvPr/>
          </p:nvSpPr>
          <p:spPr>
            <a:xfrm>
              <a:off x="5799533" y="4657738"/>
              <a:ext cx="285750" cy="285750"/>
            </a:xfrm>
            <a:custGeom>
              <a:avLst/>
              <a:gdLst/>
              <a:ahLst/>
              <a:cxnLst/>
              <a:rect l="l" t="t" r="r" b="b"/>
              <a:pathLst>
                <a:path w="285750" h="285750">
                  <a:moveTo>
                    <a:pt x="142874" y="142847"/>
                  </a:moveTo>
                  <a:lnTo>
                    <a:pt x="136196" y="142125"/>
                  </a:lnTo>
                  <a:lnTo>
                    <a:pt x="129759" y="139958"/>
                  </a:lnTo>
                  <a:lnTo>
                    <a:pt x="3013" y="81357"/>
                  </a:lnTo>
                  <a:lnTo>
                    <a:pt x="0" y="76613"/>
                  </a:lnTo>
                  <a:lnTo>
                    <a:pt x="35" y="66177"/>
                  </a:lnTo>
                  <a:lnTo>
                    <a:pt x="3013" y="61433"/>
                  </a:lnTo>
                  <a:lnTo>
                    <a:pt x="129759" y="2888"/>
                  </a:lnTo>
                  <a:lnTo>
                    <a:pt x="136196" y="722"/>
                  </a:lnTo>
                  <a:lnTo>
                    <a:pt x="142875" y="0"/>
                  </a:lnTo>
                  <a:lnTo>
                    <a:pt x="149553" y="722"/>
                  </a:lnTo>
                  <a:lnTo>
                    <a:pt x="155990" y="2888"/>
                  </a:lnTo>
                  <a:lnTo>
                    <a:pt x="282736" y="61433"/>
                  </a:lnTo>
                  <a:lnTo>
                    <a:pt x="285750" y="66177"/>
                  </a:lnTo>
                  <a:lnTo>
                    <a:pt x="285750" y="76613"/>
                  </a:lnTo>
                  <a:lnTo>
                    <a:pt x="282771" y="81357"/>
                  </a:lnTo>
                  <a:lnTo>
                    <a:pt x="155990" y="139958"/>
                  </a:lnTo>
                  <a:lnTo>
                    <a:pt x="149553" y="142125"/>
                  </a:lnTo>
                  <a:lnTo>
                    <a:pt x="142874" y="142847"/>
                  </a:lnTo>
                  <a:close/>
                </a:path>
                <a:path w="285750" h="285750">
                  <a:moveTo>
                    <a:pt x="142874" y="214284"/>
                  </a:moveTo>
                  <a:lnTo>
                    <a:pt x="136196" y="213562"/>
                  </a:lnTo>
                  <a:lnTo>
                    <a:pt x="129759" y="211396"/>
                  </a:lnTo>
                  <a:lnTo>
                    <a:pt x="3013" y="152795"/>
                  </a:lnTo>
                  <a:lnTo>
                    <a:pt x="0" y="148051"/>
                  </a:lnTo>
                  <a:lnTo>
                    <a:pt x="35" y="137614"/>
                  </a:lnTo>
                  <a:lnTo>
                    <a:pt x="3013" y="132870"/>
                  </a:lnTo>
                  <a:lnTo>
                    <a:pt x="37448" y="116964"/>
                  </a:lnTo>
                  <a:lnTo>
                    <a:pt x="122280" y="156143"/>
                  </a:lnTo>
                  <a:lnTo>
                    <a:pt x="132389" y="159534"/>
                  </a:lnTo>
                  <a:lnTo>
                    <a:pt x="142875" y="160664"/>
                  </a:lnTo>
                  <a:lnTo>
                    <a:pt x="265792" y="160664"/>
                  </a:lnTo>
                  <a:lnTo>
                    <a:pt x="155990" y="211396"/>
                  </a:lnTo>
                  <a:lnTo>
                    <a:pt x="149553" y="213562"/>
                  </a:lnTo>
                  <a:lnTo>
                    <a:pt x="142874" y="214284"/>
                  </a:lnTo>
                  <a:close/>
                </a:path>
                <a:path w="285750" h="285750">
                  <a:moveTo>
                    <a:pt x="265792" y="160664"/>
                  </a:moveTo>
                  <a:lnTo>
                    <a:pt x="142875" y="160664"/>
                  </a:lnTo>
                  <a:lnTo>
                    <a:pt x="153360" y="159534"/>
                  </a:lnTo>
                  <a:lnTo>
                    <a:pt x="163469" y="156143"/>
                  </a:lnTo>
                  <a:lnTo>
                    <a:pt x="248301" y="116964"/>
                  </a:lnTo>
                  <a:lnTo>
                    <a:pt x="282736" y="132870"/>
                  </a:lnTo>
                  <a:lnTo>
                    <a:pt x="285750" y="137614"/>
                  </a:lnTo>
                  <a:lnTo>
                    <a:pt x="285750" y="148051"/>
                  </a:lnTo>
                  <a:lnTo>
                    <a:pt x="282771" y="152795"/>
                  </a:lnTo>
                  <a:lnTo>
                    <a:pt x="265792" y="160664"/>
                  </a:lnTo>
                  <a:close/>
                </a:path>
                <a:path w="285750" h="285750">
                  <a:moveTo>
                    <a:pt x="142874" y="285722"/>
                  </a:moveTo>
                  <a:lnTo>
                    <a:pt x="136196" y="285000"/>
                  </a:lnTo>
                  <a:lnTo>
                    <a:pt x="129759" y="282833"/>
                  </a:lnTo>
                  <a:lnTo>
                    <a:pt x="3013" y="224232"/>
                  </a:lnTo>
                  <a:lnTo>
                    <a:pt x="0" y="219488"/>
                  </a:lnTo>
                  <a:lnTo>
                    <a:pt x="35" y="209052"/>
                  </a:lnTo>
                  <a:lnTo>
                    <a:pt x="3013" y="204308"/>
                  </a:lnTo>
                  <a:lnTo>
                    <a:pt x="37448" y="188402"/>
                  </a:lnTo>
                  <a:lnTo>
                    <a:pt x="122280" y="227581"/>
                  </a:lnTo>
                  <a:lnTo>
                    <a:pt x="132389" y="230971"/>
                  </a:lnTo>
                  <a:lnTo>
                    <a:pt x="142875" y="232102"/>
                  </a:lnTo>
                  <a:lnTo>
                    <a:pt x="265792" y="232102"/>
                  </a:lnTo>
                  <a:lnTo>
                    <a:pt x="155990" y="282833"/>
                  </a:lnTo>
                  <a:lnTo>
                    <a:pt x="149553" y="285000"/>
                  </a:lnTo>
                  <a:lnTo>
                    <a:pt x="142874" y="285722"/>
                  </a:lnTo>
                  <a:close/>
                </a:path>
                <a:path w="285750" h="285750">
                  <a:moveTo>
                    <a:pt x="265792" y="232102"/>
                  </a:moveTo>
                  <a:lnTo>
                    <a:pt x="142875" y="232102"/>
                  </a:lnTo>
                  <a:lnTo>
                    <a:pt x="153360" y="230971"/>
                  </a:lnTo>
                  <a:lnTo>
                    <a:pt x="163469" y="227581"/>
                  </a:lnTo>
                  <a:lnTo>
                    <a:pt x="248301" y="188402"/>
                  </a:lnTo>
                  <a:lnTo>
                    <a:pt x="282736" y="204308"/>
                  </a:lnTo>
                  <a:lnTo>
                    <a:pt x="285750" y="209052"/>
                  </a:lnTo>
                  <a:lnTo>
                    <a:pt x="285750" y="219488"/>
                  </a:lnTo>
                  <a:lnTo>
                    <a:pt x="282771" y="224232"/>
                  </a:lnTo>
                  <a:lnTo>
                    <a:pt x="265792" y="232102"/>
                  </a:lnTo>
                  <a:close/>
                </a:path>
              </a:pathLst>
            </a:custGeom>
            <a:solidFill>
              <a:srgbClr val="7C3AEC"/>
            </a:solidFill>
          </p:spPr>
          <p:txBody>
            <a:bodyPr wrap="square" lIns="0" tIns="0" rIns="0" bIns="0" rtlCol="0"/>
            <a:lstStyle/>
            <a:p>
              <a:endParaRPr/>
            </a:p>
          </p:txBody>
        </p:sp>
        <p:sp>
          <p:nvSpPr>
            <p:cNvPr id="57" name="object 57"/>
            <p:cNvSpPr/>
            <p:nvPr/>
          </p:nvSpPr>
          <p:spPr>
            <a:xfrm>
              <a:off x="6562724" y="5019674"/>
              <a:ext cx="457200" cy="9525"/>
            </a:xfrm>
            <a:custGeom>
              <a:avLst/>
              <a:gdLst/>
              <a:ahLst/>
              <a:cxnLst/>
              <a:rect l="l" t="t" r="r" b="b"/>
              <a:pathLst>
                <a:path w="457200" h="9525">
                  <a:moveTo>
                    <a:pt x="457199" y="9524"/>
                  </a:moveTo>
                  <a:lnTo>
                    <a:pt x="0" y="9524"/>
                  </a:lnTo>
                  <a:lnTo>
                    <a:pt x="0" y="0"/>
                  </a:lnTo>
                  <a:lnTo>
                    <a:pt x="457199" y="0"/>
                  </a:lnTo>
                  <a:lnTo>
                    <a:pt x="457199" y="9524"/>
                  </a:lnTo>
                  <a:close/>
                </a:path>
              </a:pathLst>
            </a:custGeom>
            <a:solidFill>
              <a:srgbClr val="D0D5DA"/>
            </a:solidFill>
          </p:spPr>
          <p:txBody>
            <a:bodyPr wrap="square" lIns="0" tIns="0" rIns="0" bIns="0" rtlCol="0"/>
            <a:lstStyle/>
            <a:p>
              <a:endParaRPr/>
            </a:p>
          </p:txBody>
        </p:sp>
        <p:pic>
          <p:nvPicPr>
            <p:cNvPr id="58" name="object 58"/>
            <p:cNvPicPr/>
            <p:nvPr/>
          </p:nvPicPr>
          <p:blipFill>
            <a:blip r:embed="rId18" cstate="print"/>
            <a:stretch>
              <a:fillRect/>
            </a:stretch>
          </p:blipFill>
          <p:spPr>
            <a:xfrm>
              <a:off x="7486649" y="4794646"/>
              <a:ext cx="167840" cy="145256"/>
            </a:xfrm>
            <a:prstGeom prst="rect">
              <a:avLst/>
            </a:prstGeom>
          </p:spPr>
        </p:pic>
        <p:sp>
          <p:nvSpPr>
            <p:cNvPr id="59" name="object 59"/>
            <p:cNvSpPr/>
            <p:nvPr/>
          </p:nvSpPr>
          <p:spPr>
            <a:xfrm>
              <a:off x="8124824" y="5019674"/>
              <a:ext cx="457200" cy="9525"/>
            </a:xfrm>
            <a:custGeom>
              <a:avLst/>
              <a:gdLst/>
              <a:ahLst/>
              <a:cxnLst/>
              <a:rect l="l" t="t" r="r" b="b"/>
              <a:pathLst>
                <a:path w="457200" h="9525">
                  <a:moveTo>
                    <a:pt x="457199" y="9524"/>
                  </a:moveTo>
                  <a:lnTo>
                    <a:pt x="0" y="9524"/>
                  </a:lnTo>
                  <a:lnTo>
                    <a:pt x="0" y="0"/>
                  </a:lnTo>
                  <a:lnTo>
                    <a:pt x="457199" y="0"/>
                  </a:lnTo>
                  <a:lnTo>
                    <a:pt x="457199" y="9524"/>
                  </a:lnTo>
                  <a:close/>
                </a:path>
              </a:pathLst>
            </a:custGeom>
            <a:solidFill>
              <a:srgbClr val="D0D5DA"/>
            </a:solidFill>
          </p:spPr>
          <p:txBody>
            <a:bodyPr wrap="square" lIns="0" tIns="0" rIns="0" bIns="0" rtlCol="0"/>
            <a:lstStyle/>
            <a:p>
              <a:endParaRPr/>
            </a:p>
          </p:txBody>
        </p:sp>
        <p:sp>
          <p:nvSpPr>
            <p:cNvPr id="60" name="object 60"/>
            <p:cNvSpPr/>
            <p:nvPr/>
          </p:nvSpPr>
          <p:spPr>
            <a:xfrm>
              <a:off x="9220199" y="4657724"/>
              <a:ext cx="250190" cy="285750"/>
            </a:xfrm>
            <a:custGeom>
              <a:avLst/>
              <a:gdLst/>
              <a:ahLst/>
              <a:cxnLst/>
              <a:rect l="l" t="t" r="r" b="b"/>
              <a:pathLst>
                <a:path w="250190" h="285750">
                  <a:moveTo>
                    <a:pt x="125015" y="116085"/>
                  </a:moveTo>
                  <a:lnTo>
                    <a:pt x="76356" y="112578"/>
                  </a:lnTo>
                  <a:lnTo>
                    <a:pt x="36618" y="103012"/>
                  </a:lnTo>
                  <a:lnTo>
                    <a:pt x="9825" y="88820"/>
                  </a:lnTo>
                  <a:lnTo>
                    <a:pt x="0" y="71437"/>
                  </a:lnTo>
                  <a:lnTo>
                    <a:pt x="0" y="44648"/>
                  </a:lnTo>
                  <a:lnTo>
                    <a:pt x="9825" y="27265"/>
                  </a:lnTo>
                  <a:lnTo>
                    <a:pt x="36618" y="13073"/>
                  </a:lnTo>
                  <a:lnTo>
                    <a:pt x="76356" y="3507"/>
                  </a:lnTo>
                  <a:lnTo>
                    <a:pt x="125015" y="0"/>
                  </a:lnTo>
                  <a:lnTo>
                    <a:pt x="173674" y="3507"/>
                  </a:lnTo>
                  <a:lnTo>
                    <a:pt x="213412" y="13073"/>
                  </a:lnTo>
                  <a:lnTo>
                    <a:pt x="240205" y="27265"/>
                  </a:lnTo>
                  <a:lnTo>
                    <a:pt x="250031" y="44648"/>
                  </a:lnTo>
                  <a:lnTo>
                    <a:pt x="250031" y="71437"/>
                  </a:lnTo>
                  <a:lnTo>
                    <a:pt x="240205" y="88820"/>
                  </a:lnTo>
                  <a:lnTo>
                    <a:pt x="213412" y="103012"/>
                  </a:lnTo>
                  <a:lnTo>
                    <a:pt x="173674" y="112578"/>
                  </a:lnTo>
                  <a:lnTo>
                    <a:pt x="125015" y="116085"/>
                  </a:lnTo>
                  <a:close/>
                </a:path>
                <a:path w="250190" h="285750">
                  <a:moveTo>
                    <a:pt x="125015" y="205382"/>
                  </a:moveTo>
                  <a:lnTo>
                    <a:pt x="76356" y="201875"/>
                  </a:lnTo>
                  <a:lnTo>
                    <a:pt x="36618" y="192309"/>
                  </a:lnTo>
                  <a:lnTo>
                    <a:pt x="9825" y="178117"/>
                  </a:lnTo>
                  <a:lnTo>
                    <a:pt x="0" y="160734"/>
                  </a:lnTo>
                  <a:lnTo>
                    <a:pt x="0" y="103863"/>
                  </a:lnTo>
                  <a:lnTo>
                    <a:pt x="6621" y="108531"/>
                  </a:lnTo>
                  <a:lnTo>
                    <a:pt x="14020" y="112744"/>
                  </a:lnTo>
                  <a:lnTo>
                    <a:pt x="50848" y="125798"/>
                  </a:lnTo>
                  <a:lnTo>
                    <a:pt x="98598" y="132994"/>
                  </a:lnTo>
                  <a:lnTo>
                    <a:pt x="125015" y="133945"/>
                  </a:lnTo>
                  <a:lnTo>
                    <a:pt x="250031" y="133945"/>
                  </a:lnTo>
                  <a:lnTo>
                    <a:pt x="250031" y="160734"/>
                  </a:lnTo>
                  <a:lnTo>
                    <a:pt x="240205" y="178117"/>
                  </a:lnTo>
                  <a:lnTo>
                    <a:pt x="213412" y="192309"/>
                  </a:lnTo>
                  <a:lnTo>
                    <a:pt x="173674" y="201875"/>
                  </a:lnTo>
                  <a:lnTo>
                    <a:pt x="125015" y="205382"/>
                  </a:lnTo>
                  <a:close/>
                </a:path>
                <a:path w="250190" h="285750">
                  <a:moveTo>
                    <a:pt x="250031" y="133945"/>
                  </a:moveTo>
                  <a:lnTo>
                    <a:pt x="125015" y="133945"/>
                  </a:lnTo>
                  <a:lnTo>
                    <a:pt x="151433" y="132994"/>
                  </a:lnTo>
                  <a:lnTo>
                    <a:pt x="176333" y="130233"/>
                  </a:lnTo>
                  <a:lnTo>
                    <a:pt x="219447" y="119825"/>
                  </a:lnTo>
                  <a:lnTo>
                    <a:pt x="250031" y="103863"/>
                  </a:lnTo>
                  <a:lnTo>
                    <a:pt x="250031" y="133945"/>
                  </a:lnTo>
                  <a:close/>
                </a:path>
                <a:path w="250190" h="285750">
                  <a:moveTo>
                    <a:pt x="125015" y="285750"/>
                  </a:moveTo>
                  <a:lnTo>
                    <a:pt x="76356" y="282242"/>
                  </a:lnTo>
                  <a:lnTo>
                    <a:pt x="36618" y="272676"/>
                  </a:lnTo>
                  <a:lnTo>
                    <a:pt x="9825" y="258484"/>
                  </a:lnTo>
                  <a:lnTo>
                    <a:pt x="0" y="241101"/>
                  </a:lnTo>
                  <a:lnTo>
                    <a:pt x="0" y="193160"/>
                  </a:lnTo>
                  <a:lnTo>
                    <a:pt x="6621" y="197828"/>
                  </a:lnTo>
                  <a:lnTo>
                    <a:pt x="14020" y="202041"/>
                  </a:lnTo>
                  <a:lnTo>
                    <a:pt x="50848" y="215095"/>
                  </a:lnTo>
                  <a:lnTo>
                    <a:pt x="98598" y="222291"/>
                  </a:lnTo>
                  <a:lnTo>
                    <a:pt x="125015" y="223242"/>
                  </a:lnTo>
                  <a:lnTo>
                    <a:pt x="250031" y="223242"/>
                  </a:lnTo>
                  <a:lnTo>
                    <a:pt x="250031" y="241101"/>
                  </a:lnTo>
                  <a:lnTo>
                    <a:pt x="240205" y="258484"/>
                  </a:lnTo>
                  <a:lnTo>
                    <a:pt x="213412" y="272676"/>
                  </a:lnTo>
                  <a:lnTo>
                    <a:pt x="173674" y="282242"/>
                  </a:lnTo>
                  <a:lnTo>
                    <a:pt x="125015" y="285750"/>
                  </a:lnTo>
                  <a:close/>
                </a:path>
                <a:path w="250190" h="285750">
                  <a:moveTo>
                    <a:pt x="250031" y="223242"/>
                  </a:moveTo>
                  <a:lnTo>
                    <a:pt x="125015" y="223242"/>
                  </a:lnTo>
                  <a:lnTo>
                    <a:pt x="151433" y="222291"/>
                  </a:lnTo>
                  <a:lnTo>
                    <a:pt x="176333" y="219530"/>
                  </a:lnTo>
                  <a:lnTo>
                    <a:pt x="219447" y="209122"/>
                  </a:lnTo>
                  <a:lnTo>
                    <a:pt x="250031" y="193160"/>
                  </a:lnTo>
                  <a:lnTo>
                    <a:pt x="250031" y="223242"/>
                  </a:lnTo>
                  <a:close/>
                </a:path>
              </a:pathLst>
            </a:custGeom>
            <a:solidFill>
              <a:srgbClr val="049569"/>
            </a:solidFill>
          </p:spPr>
          <p:txBody>
            <a:bodyPr wrap="square" lIns="0" tIns="0" rIns="0" bIns="0" rtlCol="0"/>
            <a:lstStyle/>
            <a:p>
              <a:endParaRPr/>
            </a:p>
          </p:txBody>
        </p:sp>
      </p:grpSp>
      <p:sp>
        <p:nvSpPr>
          <p:cNvPr id="61" name="object 61"/>
          <p:cNvSpPr txBox="1"/>
          <p:nvPr/>
        </p:nvSpPr>
        <p:spPr>
          <a:xfrm>
            <a:off x="3977084" y="5068172"/>
            <a:ext cx="674370" cy="203835"/>
          </a:xfrm>
          <a:prstGeom prst="rect">
            <a:avLst/>
          </a:prstGeom>
        </p:spPr>
        <p:txBody>
          <a:bodyPr vert="horz" wrap="square" lIns="0" tIns="14604" rIns="0" bIns="0" rtlCol="0">
            <a:spAutoFit/>
          </a:bodyPr>
          <a:lstStyle/>
          <a:p>
            <a:pPr marL="12700">
              <a:lnSpc>
                <a:spcPct val="100000"/>
              </a:lnSpc>
              <a:spcBef>
                <a:spcPts val="114"/>
              </a:spcBef>
            </a:pPr>
            <a:r>
              <a:rPr sz="1150" b="0" spc="-50" dirty="0">
                <a:latin typeface="Roboto Medium"/>
                <a:cs typeface="Roboto Medium"/>
              </a:rPr>
              <a:t>Integration</a:t>
            </a:r>
            <a:endParaRPr sz="1150">
              <a:latin typeface="Roboto Medium"/>
              <a:cs typeface="Roboto Medium"/>
            </a:endParaRPr>
          </a:p>
        </p:txBody>
      </p:sp>
      <p:sp>
        <p:nvSpPr>
          <p:cNvPr id="62" name="object 62"/>
          <p:cNvSpPr txBox="1"/>
          <p:nvPr/>
        </p:nvSpPr>
        <p:spPr>
          <a:xfrm>
            <a:off x="5539928" y="5030072"/>
            <a:ext cx="806450" cy="361315"/>
          </a:xfrm>
          <a:prstGeom prst="rect">
            <a:avLst/>
          </a:prstGeom>
        </p:spPr>
        <p:txBody>
          <a:bodyPr vert="horz" wrap="square" lIns="0" tIns="14604" rIns="0" bIns="0" rtlCol="0">
            <a:spAutoFit/>
          </a:bodyPr>
          <a:lstStyle/>
          <a:p>
            <a:pPr marL="68580">
              <a:lnSpc>
                <a:spcPct val="100000"/>
              </a:lnSpc>
              <a:spcBef>
                <a:spcPts val="114"/>
              </a:spcBef>
            </a:pPr>
            <a:r>
              <a:rPr sz="1150" b="0" spc="-10" dirty="0">
                <a:latin typeface="Roboto Medium"/>
                <a:cs typeface="Roboto Medium"/>
              </a:rPr>
              <a:t>Collections</a:t>
            </a:r>
            <a:endParaRPr sz="1150">
              <a:latin typeface="Roboto Medium"/>
              <a:cs typeface="Roboto Medium"/>
            </a:endParaRPr>
          </a:p>
          <a:p>
            <a:pPr marL="12700">
              <a:lnSpc>
                <a:spcPct val="100000"/>
              </a:lnSpc>
              <a:spcBef>
                <a:spcPts val="45"/>
              </a:spcBef>
            </a:pPr>
            <a:r>
              <a:rPr sz="1000" spc="-60" dirty="0">
                <a:latin typeface="Roboto"/>
                <a:cs typeface="Roboto"/>
              </a:rPr>
              <a:t>Data</a:t>
            </a:r>
            <a:r>
              <a:rPr sz="1000" dirty="0">
                <a:latin typeface="Roboto"/>
                <a:cs typeface="Roboto"/>
              </a:rPr>
              <a:t> </a:t>
            </a:r>
            <a:r>
              <a:rPr sz="1000" spc="-45" dirty="0">
                <a:latin typeface="Roboto"/>
                <a:cs typeface="Roboto"/>
              </a:rPr>
              <a:t>structures</a:t>
            </a:r>
            <a:endParaRPr sz="1000">
              <a:latin typeface="Roboto"/>
              <a:cs typeface="Roboto"/>
            </a:endParaRPr>
          </a:p>
        </p:txBody>
      </p:sp>
      <p:sp>
        <p:nvSpPr>
          <p:cNvPr id="63" name="object 63"/>
          <p:cNvSpPr txBox="1"/>
          <p:nvPr/>
        </p:nvSpPr>
        <p:spPr>
          <a:xfrm>
            <a:off x="7235080" y="5068172"/>
            <a:ext cx="674370" cy="203835"/>
          </a:xfrm>
          <a:prstGeom prst="rect">
            <a:avLst/>
          </a:prstGeom>
        </p:spPr>
        <p:txBody>
          <a:bodyPr vert="horz" wrap="square" lIns="0" tIns="14604" rIns="0" bIns="0" rtlCol="0">
            <a:spAutoFit/>
          </a:bodyPr>
          <a:lstStyle/>
          <a:p>
            <a:pPr marL="12700">
              <a:lnSpc>
                <a:spcPct val="100000"/>
              </a:lnSpc>
              <a:spcBef>
                <a:spcPts val="114"/>
              </a:spcBef>
            </a:pPr>
            <a:r>
              <a:rPr sz="1150" b="0" spc="-50" dirty="0">
                <a:latin typeface="Roboto Medium"/>
                <a:cs typeface="Roboto Medium"/>
              </a:rPr>
              <a:t>Integration</a:t>
            </a:r>
            <a:endParaRPr sz="1150">
              <a:latin typeface="Roboto Medium"/>
              <a:cs typeface="Roboto Medium"/>
            </a:endParaRPr>
          </a:p>
        </p:txBody>
      </p:sp>
      <p:sp>
        <p:nvSpPr>
          <p:cNvPr id="64" name="object 64"/>
          <p:cNvSpPr txBox="1"/>
          <p:nvPr/>
        </p:nvSpPr>
        <p:spPr>
          <a:xfrm>
            <a:off x="8797925" y="5030072"/>
            <a:ext cx="1102995" cy="361315"/>
          </a:xfrm>
          <a:prstGeom prst="rect">
            <a:avLst/>
          </a:prstGeom>
        </p:spPr>
        <p:txBody>
          <a:bodyPr vert="horz" wrap="square" lIns="0" tIns="14604" rIns="0" bIns="0" rtlCol="0">
            <a:spAutoFit/>
          </a:bodyPr>
          <a:lstStyle/>
          <a:p>
            <a:pPr algn="ctr">
              <a:lnSpc>
                <a:spcPct val="100000"/>
              </a:lnSpc>
              <a:spcBef>
                <a:spcPts val="114"/>
              </a:spcBef>
            </a:pPr>
            <a:r>
              <a:rPr sz="1150" b="0" spc="-75" dirty="0">
                <a:latin typeface="Roboto Medium"/>
                <a:cs typeface="Roboto Medium"/>
              </a:rPr>
              <a:t>MySQL</a:t>
            </a:r>
            <a:r>
              <a:rPr sz="1150" b="0" spc="5" dirty="0">
                <a:latin typeface="Roboto Medium"/>
                <a:cs typeface="Roboto Medium"/>
              </a:rPr>
              <a:t> </a:t>
            </a:r>
            <a:r>
              <a:rPr sz="1150" b="0" spc="-40" dirty="0">
                <a:latin typeface="Roboto Medium"/>
                <a:cs typeface="Roboto Medium"/>
              </a:rPr>
              <a:t>Connector</a:t>
            </a:r>
            <a:endParaRPr sz="1150">
              <a:latin typeface="Roboto Medium"/>
              <a:cs typeface="Roboto Medium"/>
            </a:endParaRPr>
          </a:p>
          <a:p>
            <a:pPr algn="ctr">
              <a:lnSpc>
                <a:spcPct val="100000"/>
              </a:lnSpc>
              <a:spcBef>
                <a:spcPts val="45"/>
              </a:spcBef>
            </a:pPr>
            <a:r>
              <a:rPr sz="1000" spc="-60" dirty="0">
                <a:latin typeface="Roboto"/>
                <a:cs typeface="Roboto"/>
              </a:rPr>
              <a:t>Data</a:t>
            </a:r>
            <a:r>
              <a:rPr sz="1000" dirty="0">
                <a:latin typeface="Roboto"/>
                <a:cs typeface="Roboto"/>
              </a:rPr>
              <a:t> </a:t>
            </a:r>
            <a:r>
              <a:rPr sz="1000" spc="-10" dirty="0">
                <a:latin typeface="Roboto"/>
                <a:cs typeface="Roboto"/>
              </a:rPr>
              <a:t>persistence</a:t>
            </a:r>
            <a:endParaRPr sz="1000">
              <a:latin typeface="Roboto"/>
              <a:cs typeface="Roboto"/>
            </a:endParaRPr>
          </a:p>
        </p:txBody>
      </p:sp>
      <p:sp>
        <p:nvSpPr>
          <p:cNvPr id="68" name="object 68"/>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r>
              <a:rPr spc="-75" dirty="0"/>
              <a:t>Made</a:t>
            </a:r>
            <a:r>
              <a:rPr spc="5" dirty="0"/>
              <a:t> </a:t>
            </a:r>
            <a:r>
              <a:rPr spc="-55" dirty="0"/>
              <a:t>with</a:t>
            </a:r>
            <a:r>
              <a:rPr spc="5" dirty="0"/>
              <a:t> </a:t>
            </a:r>
            <a:r>
              <a:rPr spc="-50" dirty="0"/>
              <a:t>Genspark</a:t>
            </a:r>
          </a:p>
        </p:txBody>
      </p:sp>
      <p:sp>
        <p:nvSpPr>
          <p:cNvPr id="69" name="object 69"/>
          <p:cNvSpPr txBox="1">
            <a:spLocks noGrp="1"/>
          </p:cNvSpPr>
          <p:nvPr>
            <p:ph type="dt" sz="half" idx="6"/>
          </p:nvPr>
        </p:nvSpPr>
        <p:spPr>
          <a:xfrm>
            <a:off x="5539928" y="6535828"/>
            <a:ext cx="3077845" cy="142668"/>
          </a:xfrm>
          <a:prstGeom prst="rect">
            <a:avLst/>
          </a:prstGeom>
        </p:spPr>
        <p:txBody>
          <a:bodyPr vert="horz" wrap="square" lIns="0" tIns="0" rIns="0" bIns="0" rtlCol="0">
            <a:spAutoFit/>
          </a:bodyPr>
          <a:lstStyle/>
          <a:p>
            <a:pPr marL="12700">
              <a:lnSpc>
                <a:spcPts val="1115"/>
              </a:lnSpc>
            </a:pPr>
            <a:r>
              <a:rPr spc="-60" dirty="0"/>
              <a:t>OnlineShop2025</a:t>
            </a:r>
            <a:endParaRPr spc="-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grpSp>
        <p:nvGrpSpPr>
          <p:cNvPr id="3" name="object 3"/>
          <p:cNvGrpSpPr/>
          <p:nvPr/>
        </p:nvGrpSpPr>
        <p:grpSpPr>
          <a:xfrm>
            <a:off x="304799" y="0"/>
            <a:ext cx="11887200" cy="4629150"/>
            <a:chOff x="304799" y="0"/>
            <a:chExt cx="11887200" cy="4629150"/>
          </a:xfrm>
        </p:grpSpPr>
        <p:sp>
          <p:nvSpPr>
            <p:cNvPr id="4" name="object 4"/>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pic>
          <p:nvPicPr>
            <p:cNvPr id="5" name="object 5"/>
            <p:cNvPicPr/>
            <p:nvPr/>
          </p:nvPicPr>
          <p:blipFill>
            <a:blip r:embed="rId2" cstate="print"/>
            <a:stretch>
              <a:fillRect/>
            </a:stretch>
          </p:blipFill>
          <p:spPr>
            <a:xfrm>
              <a:off x="304799" y="1447799"/>
              <a:ext cx="3705224" cy="3181349"/>
            </a:xfrm>
            <a:prstGeom prst="rect">
              <a:avLst/>
            </a:prstGeom>
          </p:spPr>
        </p:pic>
        <p:sp>
          <p:nvSpPr>
            <p:cNvPr id="6" name="object 6"/>
            <p:cNvSpPr/>
            <p:nvPr/>
          </p:nvSpPr>
          <p:spPr>
            <a:xfrm>
              <a:off x="500062" y="3395662"/>
              <a:ext cx="3314700" cy="695325"/>
            </a:xfrm>
            <a:custGeom>
              <a:avLst/>
              <a:gdLst/>
              <a:ahLst/>
              <a:cxnLst/>
              <a:rect l="l" t="t" r="r" b="b"/>
              <a:pathLst>
                <a:path w="3314700" h="695325">
                  <a:moveTo>
                    <a:pt x="3247952" y="695324"/>
                  </a:moveTo>
                  <a:lnTo>
                    <a:pt x="66746" y="695324"/>
                  </a:lnTo>
                  <a:lnTo>
                    <a:pt x="62101" y="694867"/>
                  </a:lnTo>
                  <a:lnTo>
                    <a:pt x="24240" y="677717"/>
                  </a:lnTo>
                  <a:lnTo>
                    <a:pt x="2287" y="642424"/>
                  </a:lnTo>
                  <a:lnTo>
                    <a:pt x="0" y="628578"/>
                  </a:lnTo>
                  <a:lnTo>
                    <a:pt x="0" y="623887"/>
                  </a:lnTo>
                  <a:lnTo>
                    <a:pt x="0" y="66746"/>
                  </a:lnTo>
                  <a:lnTo>
                    <a:pt x="14645" y="27848"/>
                  </a:lnTo>
                  <a:lnTo>
                    <a:pt x="48433" y="3642"/>
                  </a:lnTo>
                  <a:lnTo>
                    <a:pt x="66746" y="0"/>
                  </a:lnTo>
                  <a:lnTo>
                    <a:pt x="3247952" y="0"/>
                  </a:lnTo>
                  <a:lnTo>
                    <a:pt x="3286850" y="14645"/>
                  </a:lnTo>
                  <a:lnTo>
                    <a:pt x="3311056" y="48432"/>
                  </a:lnTo>
                  <a:lnTo>
                    <a:pt x="3314699" y="66746"/>
                  </a:lnTo>
                  <a:lnTo>
                    <a:pt x="3314699" y="628578"/>
                  </a:lnTo>
                  <a:lnTo>
                    <a:pt x="3300054" y="667475"/>
                  </a:lnTo>
                  <a:lnTo>
                    <a:pt x="3266266" y="691681"/>
                  </a:lnTo>
                  <a:lnTo>
                    <a:pt x="3252597" y="694867"/>
                  </a:lnTo>
                  <a:lnTo>
                    <a:pt x="3247952" y="695324"/>
                  </a:lnTo>
                  <a:close/>
                </a:path>
              </a:pathLst>
            </a:custGeom>
            <a:solidFill>
              <a:srgbClr val="FFFFFF"/>
            </a:solidFill>
          </p:spPr>
          <p:txBody>
            <a:bodyPr wrap="square" lIns="0" tIns="0" rIns="0" bIns="0" rtlCol="0"/>
            <a:lstStyle/>
            <a:p>
              <a:endParaRPr/>
            </a:p>
          </p:txBody>
        </p:sp>
        <p:sp>
          <p:nvSpPr>
            <p:cNvPr id="7" name="object 7"/>
            <p:cNvSpPr/>
            <p:nvPr/>
          </p:nvSpPr>
          <p:spPr>
            <a:xfrm>
              <a:off x="500062" y="3395662"/>
              <a:ext cx="3314700" cy="695325"/>
            </a:xfrm>
            <a:custGeom>
              <a:avLst/>
              <a:gdLst/>
              <a:ahLst/>
              <a:cxnLst/>
              <a:rect l="l" t="t" r="r" b="b"/>
              <a:pathLst>
                <a:path w="3314700" h="695325">
                  <a:moveTo>
                    <a:pt x="0" y="623887"/>
                  </a:moveTo>
                  <a:lnTo>
                    <a:pt x="0" y="71437"/>
                  </a:lnTo>
                  <a:lnTo>
                    <a:pt x="0" y="66746"/>
                  </a:lnTo>
                  <a:lnTo>
                    <a:pt x="457" y="62100"/>
                  </a:lnTo>
                  <a:lnTo>
                    <a:pt x="17606" y="24240"/>
                  </a:lnTo>
                  <a:lnTo>
                    <a:pt x="20923" y="20923"/>
                  </a:lnTo>
                  <a:lnTo>
                    <a:pt x="24240" y="17606"/>
                  </a:lnTo>
                  <a:lnTo>
                    <a:pt x="62101" y="457"/>
                  </a:lnTo>
                  <a:lnTo>
                    <a:pt x="66746" y="0"/>
                  </a:lnTo>
                  <a:lnTo>
                    <a:pt x="71437" y="0"/>
                  </a:lnTo>
                  <a:lnTo>
                    <a:pt x="3243262" y="0"/>
                  </a:lnTo>
                  <a:lnTo>
                    <a:pt x="3247952" y="0"/>
                  </a:lnTo>
                  <a:lnTo>
                    <a:pt x="3252597" y="457"/>
                  </a:lnTo>
                  <a:lnTo>
                    <a:pt x="3257198" y="1372"/>
                  </a:lnTo>
                  <a:lnTo>
                    <a:pt x="3261799" y="2287"/>
                  </a:lnTo>
                  <a:lnTo>
                    <a:pt x="3282950" y="12039"/>
                  </a:lnTo>
                  <a:lnTo>
                    <a:pt x="3286850" y="14645"/>
                  </a:lnTo>
                  <a:lnTo>
                    <a:pt x="3290459" y="17606"/>
                  </a:lnTo>
                  <a:lnTo>
                    <a:pt x="3293775" y="20923"/>
                  </a:lnTo>
                  <a:lnTo>
                    <a:pt x="3297092" y="24240"/>
                  </a:lnTo>
                  <a:lnTo>
                    <a:pt x="3313326" y="57500"/>
                  </a:lnTo>
                  <a:lnTo>
                    <a:pt x="3314242" y="62100"/>
                  </a:lnTo>
                  <a:lnTo>
                    <a:pt x="3314699" y="66746"/>
                  </a:lnTo>
                  <a:lnTo>
                    <a:pt x="3314699" y="71437"/>
                  </a:lnTo>
                  <a:lnTo>
                    <a:pt x="3314699" y="623887"/>
                  </a:lnTo>
                  <a:lnTo>
                    <a:pt x="3314699" y="628578"/>
                  </a:lnTo>
                  <a:lnTo>
                    <a:pt x="3314242" y="633223"/>
                  </a:lnTo>
                  <a:lnTo>
                    <a:pt x="3313326" y="637824"/>
                  </a:lnTo>
                  <a:lnTo>
                    <a:pt x="3312411" y="642424"/>
                  </a:lnTo>
                  <a:lnTo>
                    <a:pt x="3302660" y="663575"/>
                  </a:lnTo>
                  <a:lnTo>
                    <a:pt x="3300054" y="667475"/>
                  </a:lnTo>
                  <a:lnTo>
                    <a:pt x="3282950" y="683285"/>
                  </a:lnTo>
                  <a:lnTo>
                    <a:pt x="3279050" y="685891"/>
                  </a:lnTo>
                  <a:lnTo>
                    <a:pt x="3243262" y="695324"/>
                  </a:lnTo>
                  <a:lnTo>
                    <a:pt x="71437" y="695324"/>
                  </a:lnTo>
                  <a:lnTo>
                    <a:pt x="31748" y="683284"/>
                  </a:lnTo>
                  <a:lnTo>
                    <a:pt x="27848" y="680679"/>
                  </a:lnTo>
                  <a:lnTo>
                    <a:pt x="3642" y="646891"/>
                  </a:lnTo>
                  <a:lnTo>
                    <a:pt x="0" y="628578"/>
                  </a:lnTo>
                  <a:lnTo>
                    <a:pt x="0" y="623887"/>
                  </a:lnTo>
                  <a:close/>
                </a:path>
              </a:pathLst>
            </a:custGeom>
            <a:ln w="9524">
              <a:solidFill>
                <a:srgbClr val="BEDAFE"/>
              </a:solidFill>
            </a:ln>
          </p:spPr>
          <p:txBody>
            <a:bodyPr wrap="square" lIns="0" tIns="0" rIns="0" bIns="0" rtlCol="0"/>
            <a:lstStyle/>
            <a:p>
              <a:endParaRPr/>
            </a:p>
          </p:txBody>
        </p:sp>
        <p:sp>
          <p:nvSpPr>
            <p:cNvPr id="8" name="object 8"/>
            <p:cNvSpPr/>
            <p:nvPr/>
          </p:nvSpPr>
          <p:spPr>
            <a:xfrm>
              <a:off x="495300" y="1638299"/>
              <a:ext cx="457200" cy="457200"/>
            </a:xfrm>
            <a:custGeom>
              <a:avLst/>
              <a:gdLst/>
              <a:ahLst/>
              <a:cxnLst/>
              <a:rect l="l" t="t" r="r" b="b"/>
              <a:pathLst>
                <a:path w="457200" h="457200">
                  <a:moveTo>
                    <a:pt x="236086" y="457199"/>
                  </a:moveTo>
                  <a:lnTo>
                    <a:pt x="221113" y="457199"/>
                  </a:lnTo>
                  <a:lnTo>
                    <a:pt x="213644" y="456832"/>
                  </a:lnTo>
                  <a:lnTo>
                    <a:pt x="169405" y="449529"/>
                  </a:lnTo>
                  <a:lnTo>
                    <a:pt x="127441" y="433736"/>
                  </a:lnTo>
                  <a:lnTo>
                    <a:pt x="89365" y="410059"/>
                  </a:lnTo>
                  <a:lnTo>
                    <a:pt x="56639" y="379409"/>
                  </a:lnTo>
                  <a:lnTo>
                    <a:pt x="30522" y="342963"/>
                  </a:lnTo>
                  <a:lnTo>
                    <a:pt x="12016" y="302123"/>
                  </a:lnTo>
                  <a:lnTo>
                    <a:pt x="1834" y="258457"/>
                  </a:lnTo>
                  <a:lnTo>
                    <a:pt x="0" y="236087"/>
                  </a:lnTo>
                  <a:lnTo>
                    <a:pt x="0" y="221113"/>
                  </a:lnTo>
                  <a:lnTo>
                    <a:pt x="5853" y="176659"/>
                  </a:lnTo>
                  <a:lnTo>
                    <a:pt x="20266" y="134201"/>
                  </a:lnTo>
                  <a:lnTo>
                    <a:pt x="42685" y="95371"/>
                  </a:lnTo>
                  <a:lnTo>
                    <a:pt x="72249" y="61661"/>
                  </a:lnTo>
                  <a:lnTo>
                    <a:pt x="107821" y="34366"/>
                  </a:lnTo>
                  <a:lnTo>
                    <a:pt x="148035" y="14535"/>
                  </a:lnTo>
                  <a:lnTo>
                    <a:pt x="191345" y="2931"/>
                  </a:lnTo>
                  <a:lnTo>
                    <a:pt x="221113" y="0"/>
                  </a:lnTo>
                  <a:lnTo>
                    <a:pt x="236086" y="0"/>
                  </a:lnTo>
                  <a:lnTo>
                    <a:pt x="280540" y="5853"/>
                  </a:lnTo>
                  <a:lnTo>
                    <a:pt x="322998" y="20266"/>
                  </a:lnTo>
                  <a:lnTo>
                    <a:pt x="361828" y="42685"/>
                  </a:lnTo>
                  <a:lnTo>
                    <a:pt x="395538" y="72249"/>
                  </a:lnTo>
                  <a:lnTo>
                    <a:pt x="422833" y="107821"/>
                  </a:lnTo>
                  <a:lnTo>
                    <a:pt x="442663" y="148035"/>
                  </a:lnTo>
                  <a:lnTo>
                    <a:pt x="454268" y="191345"/>
                  </a:lnTo>
                  <a:lnTo>
                    <a:pt x="457199" y="221113"/>
                  </a:lnTo>
                  <a:lnTo>
                    <a:pt x="457199" y="228599"/>
                  </a:lnTo>
                  <a:lnTo>
                    <a:pt x="457199" y="236087"/>
                  </a:lnTo>
                  <a:lnTo>
                    <a:pt x="451346" y="280540"/>
                  </a:lnTo>
                  <a:lnTo>
                    <a:pt x="436933" y="322998"/>
                  </a:lnTo>
                  <a:lnTo>
                    <a:pt x="414514" y="361828"/>
                  </a:lnTo>
                  <a:lnTo>
                    <a:pt x="384950" y="395538"/>
                  </a:lnTo>
                  <a:lnTo>
                    <a:pt x="349378" y="422833"/>
                  </a:lnTo>
                  <a:lnTo>
                    <a:pt x="309164" y="442663"/>
                  </a:lnTo>
                  <a:lnTo>
                    <a:pt x="265854" y="454267"/>
                  </a:lnTo>
                  <a:lnTo>
                    <a:pt x="243555" y="456832"/>
                  </a:lnTo>
                  <a:lnTo>
                    <a:pt x="236086" y="457199"/>
                  </a:lnTo>
                  <a:close/>
                </a:path>
              </a:pathLst>
            </a:custGeom>
            <a:solidFill>
              <a:srgbClr val="2562EB"/>
            </a:solidFill>
          </p:spPr>
          <p:txBody>
            <a:bodyPr wrap="square" lIns="0" tIns="0" rIns="0" bIns="0" rtlCol="0"/>
            <a:lstStyle/>
            <a:p>
              <a:endParaRPr/>
            </a:p>
          </p:txBody>
        </p:sp>
        <p:pic>
          <p:nvPicPr>
            <p:cNvPr id="9" name="object 9"/>
            <p:cNvPicPr/>
            <p:nvPr/>
          </p:nvPicPr>
          <p:blipFill>
            <a:blip r:embed="rId3" cstate="print"/>
            <a:stretch>
              <a:fillRect/>
            </a:stretch>
          </p:blipFill>
          <p:spPr>
            <a:xfrm>
              <a:off x="628649" y="1771649"/>
              <a:ext cx="190499" cy="190499"/>
            </a:xfrm>
            <a:prstGeom prst="rect">
              <a:avLst/>
            </a:prstGeom>
          </p:spPr>
        </p:pic>
      </p:grpSp>
      <p:grpSp>
        <p:nvGrpSpPr>
          <p:cNvPr id="10" name="object 10"/>
          <p:cNvGrpSpPr/>
          <p:nvPr/>
        </p:nvGrpSpPr>
        <p:grpSpPr>
          <a:xfrm>
            <a:off x="0" y="4857749"/>
            <a:ext cx="11887200" cy="2609850"/>
            <a:chOff x="0" y="4857749"/>
            <a:chExt cx="11887200" cy="2609850"/>
          </a:xfrm>
        </p:grpSpPr>
        <p:sp>
          <p:nvSpPr>
            <p:cNvPr id="11" name="object 11"/>
            <p:cNvSpPr/>
            <p:nvPr/>
          </p:nvSpPr>
          <p:spPr>
            <a:xfrm>
              <a:off x="0" y="6515171"/>
              <a:ext cx="1428750" cy="952500"/>
            </a:xfrm>
            <a:custGeom>
              <a:avLst/>
              <a:gdLst/>
              <a:ahLst/>
              <a:cxnLst/>
              <a:rect l="l" t="t" r="r" b="b"/>
              <a:pathLst>
                <a:path w="1428750" h="952500">
                  <a:moveTo>
                    <a:pt x="1428749" y="952428"/>
                  </a:moveTo>
                  <a:lnTo>
                    <a:pt x="0" y="952428"/>
                  </a:lnTo>
                  <a:lnTo>
                    <a:pt x="0" y="127556"/>
                  </a:lnTo>
                  <a:lnTo>
                    <a:pt x="37587" y="106951"/>
                  </a:lnTo>
                  <a:lnTo>
                    <a:pt x="79601" y="86445"/>
                  </a:lnTo>
                  <a:lnTo>
                    <a:pt x="122571" y="68025"/>
                  </a:lnTo>
                  <a:lnTo>
                    <a:pt x="166394" y="51737"/>
                  </a:lnTo>
                  <a:lnTo>
                    <a:pt x="210960" y="37618"/>
                  </a:lnTo>
                  <a:lnTo>
                    <a:pt x="256167" y="25703"/>
                  </a:lnTo>
                  <a:lnTo>
                    <a:pt x="301905" y="16020"/>
                  </a:lnTo>
                  <a:lnTo>
                    <a:pt x="348062" y="8593"/>
                  </a:lnTo>
                  <a:lnTo>
                    <a:pt x="394529" y="3440"/>
                  </a:lnTo>
                  <a:lnTo>
                    <a:pt x="441207" y="573"/>
                  </a:lnTo>
                  <a:lnTo>
                    <a:pt x="464565" y="0"/>
                  </a:lnTo>
                  <a:lnTo>
                    <a:pt x="487939" y="0"/>
                  </a:lnTo>
                  <a:lnTo>
                    <a:pt x="534658" y="1720"/>
                  </a:lnTo>
                  <a:lnTo>
                    <a:pt x="581237" y="5732"/>
                  </a:lnTo>
                  <a:lnTo>
                    <a:pt x="627563" y="12024"/>
                  </a:lnTo>
                  <a:lnTo>
                    <a:pt x="673523" y="20581"/>
                  </a:lnTo>
                  <a:lnTo>
                    <a:pt x="719007" y="31383"/>
                  </a:lnTo>
                  <a:lnTo>
                    <a:pt x="763911" y="44404"/>
                  </a:lnTo>
                  <a:lnTo>
                    <a:pt x="808119" y="59613"/>
                  </a:lnTo>
                  <a:lnTo>
                    <a:pt x="851528" y="76972"/>
                  </a:lnTo>
                  <a:lnTo>
                    <a:pt x="894032" y="96441"/>
                  </a:lnTo>
                  <a:lnTo>
                    <a:pt x="935530" y="117971"/>
                  </a:lnTo>
                  <a:lnTo>
                    <a:pt x="975922" y="141512"/>
                  </a:lnTo>
                  <a:lnTo>
                    <a:pt x="1015110" y="167006"/>
                  </a:lnTo>
                  <a:lnTo>
                    <a:pt x="1052999" y="194393"/>
                  </a:lnTo>
                  <a:lnTo>
                    <a:pt x="1089499" y="223606"/>
                  </a:lnTo>
                  <a:lnTo>
                    <a:pt x="1124522" y="254575"/>
                  </a:lnTo>
                  <a:lnTo>
                    <a:pt x="1157983" y="287224"/>
                  </a:lnTo>
                  <a:lnTo>
                    <a:pt x="1189802" y="321477"/>
                  </a:lnTo>
                  <a:lnTo>
                    <a:pt x="1219902" y="357250"/>
                  </a:lnTo>
                  <a:lnTo>
                    <a:pt x="1248210" y="394455"/>
                  </a:lnTo>
                  <a:lnTo>
                    <a:pt x="1274659" y="433006"/>
                  </a:lnTo>
                  <a:lnTo>
                    <a:pt x="1299184" y="472807"/>
                  </a:lnTo>
                  <a:lnTo>
                    <a:pt x="1321726" y="513764"/>
                  </a:lnTo>
                  <a:lnTo>
                    <a:pt x="1342232" y="555778"/>
                  </a:lnTo>
                  <a:lnTo>
                    <a:pt x="1360652" y="598748"/>
                  </a:lnTo>
                  <a:lnTo>
                    <a:pt x="1376940" y="642569"/>
                  </a:lnTo>
                  <a:lnTo>
                    <a:pt x="1391060" y="687138"/>
                  </a:lnTo>
                  <a:lnTo>
                    <a:pt x="1402975" y="732345"/>
                  </a:lnTo>
                  <a:lnTo>
                    <a:pt x="1412657" y="778082"/>
                  </a:lnTo>
                  <a:lnTo>
                    <a:pt x="1420084" y="824240"/>
                  </a:lnTo>
                  <a:lnTo>
                    <a:pt x="1425237" y="870706"/>
                  </a:lnTo>
                  <a:lnTo>
                    <a:pt x="1428104" y="917369"/>
                  </a:lnTo>
                  <a:lnTo>
                    <a:pt x="1428749" y="952428"/>
                  </a:lnTo>
                  <a:close/>
                </a:path>
              </a:pathLst>
            </a:custGeom>
            <a:solidFill>
              <a:srgbClr val="2562EB">
                <a:alpha val="10198"/>
              </a:srgbClr>
            </a:solidFill>
          </p:spPr>
          <p:txBody>
            <a:bodyPr wrap="square" lIns="0" tIns="0" rIns="0" bIns="0" rtlCol="0"/>
            <a:lstStyle/>
            <a:p>
              <a:endParaRPr/>
            </a:p>
          </p:txBody>
        </p:sp>
        <p:sp>
          <p:nvSpPr>
            <p:cNvPr id="12" name="object 12"/>
            <p:cNvSpPr/>
            <p:nvPr/>
          </p:nvSpPr>
          <p:spPr>
            <a:xfrm>
              <a:off x="309562" y="4862512"/>
              <a:ext cx="11572875" cy="1876425"/>
            </a:xfrm>
            <a:custGeom>
              <a:avLst/>
              <a:gdLst/>
              <a:ahLst/>
              <a:cxnLst/>
              <a:rect l="l" t="t" r="r" b="b"/>
              <a:pathLst>
                <a:path w="11572875" h="1876425">
                  <a:moveTo>
                    <a:pt x="11506125" y="1876424"/>
                  </a:moveTo>
                  <a:lnTo>
                    <a:pt x="66746" y="1876424"/>
                  </a:lnTo>
                  <a:lnTo>
                    <a:pt x="62101" y="1875966"/>
                  </a:lnTo>
                  <a:lnTo>
                    <a:pt x="24240" y="1858817"/>
                  </a:lnTo>
                  <a:lnTo>
                    <a:pt x="2287" y="1823524"/>
                  </a:lnTo>
                  <a:lnTo>
                    <a:pt x="0" y="1809678"/>
                  </a:lnTo>
                  <a:lnTo>
                    <a:pt x="0" y="1804987"/>
                  </a:lnTo>
                  <a:lnTo>
                    <a:pt x="0" y="66746"/>
                  </a:lnTo>
                  <a:lnTo>
                    <a:pt x="14645" y="27848"/>
                  </a:lnTo>
                  <a:lnTo>
                    <a:pt x="48433" y="3642"/>
                  </a:lnTo>
                  <a:lnTo>
                    <a:pt x="66746" y="0"/>
                  </a:lnTo>
                  <a:lnTo>
                    <a:pt x="11506125" y="0"/>
                  </a:lnTo>
                  <a:lnTo>
                    <a:pt x="11545023" y="14645"/>
                  </a:lnTo>
                  <a:lnTo>
                    <a:pt x="11569230" y="48432"/>
                  </a:lnTo>
                  <a:lnTo>
                    <a:pt x="11572872" y="66746"/>
                  </a:lnTo>
                  <a:lnTo>
                    <a:pt x="11572872" y="1809678"/>
                  </a:lnTo>
                  <a:lnTo>
                    <a:pt x="11558227" y="1848575"/>
                  </a:lnTo>
                  <a:lnTo>
                    <a:pt x="11524439" y="1872780"/>
                  </a:lnTo>
                  <a:lnTo>
                    <a:pt x="11510770" y="1875966"/>
                  </a:lnTo>
                  <a:lnTo>
                    <a:pt x="11506125" y="1876424"/>
                  </a:lnTo>
                  <a:close/>
                </a:path>
              </a:pathLst>
            </a:custGeom>
            <a:solidFill>
              <a:srgbClr val="F9FAFA"/>
            </a:solidFill>
          </p:spPr>
          <p:txBody>
            <a:bodyPr wrap="square" lIns="0" tIns="0" rIns="0" bIns="0" rtlCol="0"/>
            <a:lstStyle/>
            <a:p>
              <a:endParaRPr/>
            </a:p>
          </p:txBody>
        </p:sp>
        <p:sp>
          <p:nvSpPr>
            <p:cNvPr id="13" name="object 13"/>
            <p:cNvSpPr/>
            <p:nvPr/>
          </p:nvSpPr>
          <p:spPr>
            <a:xfrm>
              <a:off x="309562" y="4862512"/>
              <a:ext cx="11572875" cy="1876425"/>
            </a:xfrm>
            <a:custGeom>
              <a:avLst/>
              <a:gdLst/>
              <a:ahLst/>
              <a:cxnLst/>
              <a:rect l="l" t="t" r="r" b="b"/>
              <a:pathLst>
                <a:path w="11572875" h="1876425">
                  <a:moveTo>
                    <a:pt x="0" y="1804987"/>
                  </a:moveTo>
                  <a:lnTo>
                    <a:pt x="0" y="71437"/>
                  </a:lnTo>
                  <a:lnTo>
                    <a:pt x="0" y="66746"/>
                  </a:lnTo>
                  <a:lnTo>
                    <a:pt x="457" y="62100"/>
                  </a:lnTo>
                  <a:lnTo>
                    <a:pt x="1372" y="57500"/>
                  </a:lnTo>
                  <a:lnTo>
                    <a:pt x="2287" y="52899"/>
                  </a:lnTo>
                  <a:lnTo>
                    <a:pt x="3642" y="48432"/>
                  </a:lnTo>
                  <a:lnTo>
                    <a:pt x="5437" y="44099"/>
                  </a:lnTo>
                  <a:lnTo>
                    <a:pt x="7232" y="39764"/>
                  </a:lnTo>
                  <a:lnTo>
                    <a:pt x="9433" y="35648"/>
                  </a:lnTo>
                  <a:lnTo>
                    <a:pt x="12039" y="31748"/>
                  </a:lnTo>
                  <a:lnTo>
                    <a:pt x="14645" y="27848"/>
                  </a:lnTo>
                  <a:lnTo>
                    <a:pt x="17606" y="24239"/>
                  </a:lnTo>
                  <a:lnTo>
                    <a:pt x="20923" y="20923"/>
                  </a:lnTo>
                  <a:lnTo>
                    <a:pt x="24240" y="17606"/>
                  </a:lnTo>
                  <a:lnTo>
                    <a:pt x="57500" y="1372"/>
                  </a:lnTo>
                  <a:lnTo>
                    <a:pt x="62101" y="457"/>
                  </a:lnTo>
                  <a:lnTo>
                    <a:pt x="66746" y="0"/>
                  </a:lnTo>
                  <a:lnTo>
                    <a:pt x="71437" y="0"/>
                  </a:lnTo>
                  <a:lnTo>
                    <a:pt x="11501436" y="0"/>
                  </a:lnTo>
                  <a:lnTo>
                    <a:pt x="11506125" y="0"/>
                  </a:lnTo>
                  <a:lnTo>
                    <a:pt x="11510770" y="457"/>
                  </a:lnTo>
                  <a:lnTo>
                    <a:pt x="11515371" y="1372"/>
                  </a:lnTo>
                  <a:lnTo>
                    <a:pt x="11519972" y="2287"/>
                  </a:lnTo>
                  <a:lnTo>
                    <a:pt x="11551949" y="20923"/>
                  </a:lnTo>
                  <a:lnTo>
                    <a:pt x="11555267" y="24239"/>
                  </a:lnTo>
                  <a:lnTo>
                    <a:pt x="11558227" y="27848"/>
                  </a:lnTo>
                  <a:lnTo>
                    <a:pt x="11560832" y="31748"/>
                  </a:lnTo>
                  <a:lnTo>
                    <a:pt x="11563438" y="35648"/>
                  </a:lnTo>
                  <a:lnTo>
                    <a:pt x="11571499" y="57500"/>
                  </a:lnTo>
                  <a:lnTo>
                    <a:pt x="11572414" y="62100"/>
                  </a:lnTo>
                  <a:lnTo>
                    <a:pt x="11572872" y="66746"/>
                  </a:lnTo>
                  <a:lnTo>
                    <a:pt x="11572874" y="71437"/>
                  </a:lnTo>
                  <a:lnTo>
                    <a:pt x="11572874" y="1804987"/>
                  </a:lnTo>
                  <a:lnTo>
                    <a:pt x="11560832" y="1844675"/>
                  </a:lnTo>
                  <a:lnTo>
                    <a:pt x="11551949" y="1855501"/>
                  </a:lnTo>
                  <a:lnTo>
                    <a:pt x="11548632" y="1858817"/>
                  </a:lnTo>
                  <a:lnTo>
                    <a:pt x="11545023" y="1861778"/>
                  </a:lnTo>
                  <a:lnTo>
                    <a:pt x="11541123" y="1864384"/>
                  </a:lnTo>
                  <a:lnTo>
                    <a:pt x="11537223" y="1866990"/>
                  </a:lnTo>
                  <a:lnTo>
                    <a:pt x="11501436" y="1876424"/>
                  </a:lnTo>
                  <a:lnTo>
                    <a:pt x="71437" y="1876424"/>
                  </a:lnTo>
                  <a:lnTo>
                    <a:pt x="31748" y="1864384"/>
                  </a:lnTo>
                  <a:lnTo>
                    <a:pt x="27848" y="1861778"/>
                  </a:lnTo>
                  <a:lnTo>
                    <a:pt x="24240" y="1858817"/>
                  </a:lnTo>
                  <a:lnTo>
                    <a:pt x="20923" y="1855501"/>
                  </a:lnTo>
                  <a:lnTo>
                    <a:pt x="17606" y="1852184"/>
                  </a:lnTo>
                  <a:lnTo>
                    <a:pt x="1372" y="1818923"/>
                  </a:lnTo>
                  <a:lnTo>
                    <a:pt x="457" y="1814323"/>
                  </a:lnTo>
                  <a:lnTo>
                    <a:pt x="0" y="1809678"/>
                  </a:lnTo>
                  <a:lnTo>
                    <a:pt x="0" y="1804987"/>
                  </a:lnTo>
                  <a:close/>
                </a:path>
              </a:pathLst>
            </a:custGeom>
            <a:ln w="9524">
              <a:solidFill>
                <a:srgbClr val="E4E7EB"/>
              </a:solidFill>
            </a:ln>
          </p:spPr>
          <p:txBody>
            <a:bodyPr wrap="square" lIns="0" tIns="0" rIns="0" bIns="0" rtlCol="0"/>
            <a:lstStyle/>
            <a:p>
              <a:endParaRPr/>
            </a:p>
          </p:txBody>
        </p:sp>
      </p:grpSp>
      <p:sp>
        <p:nvSpPr>
          <p:cNvPr id="14" name="object 14"/>
          <p:cNvSpPr txBox="1"/>
          <p:nvPr/>
        </p:nvSpPr>
        <p:spPr>
          <a:xfrm>
            <a:off x="292099" y="748823"/>
            <a:ext cx="6139815" cy="483234"/>
          </a:xfrm>
          <a:prstGeom prst="rect">
            <a:avLst/>
          </a:prstGeom>
        </p:spPr>
        <p:txBody>
          <a:bodyPr vert="horz" wrap="square" lIns="0" tIns="12700" rIns="0" bIns="0" rtlCol="0">
            <a:spAutoFit/>
          </a:bodyPr>
          <a:lstStyle/>
          <a:p>
            <a:pPr marL="12700">
              <a:lnSpc>
                <a:spcPct val="100000"/>
              </a:lnSpc>
              <a:spcBef>
                <a:spcPts val="100"/>
              </a:spcBef>
            </a:pPr>
            <a:r>
              <a:rPr sz="3000" b="1" spc="-185" dirty="0">
                <a:solidFill>
                  <a:srgbClr val="1C4ED8"/>
                </a:solidFill>
                <a:latin typeface="Roboto"/>
                <a:cs typeface="Roboto"/>
              </a:rPr>
              <a:t>Problem</a:t>
            </a:r>
            <a:r>
              <a:rPr sz="3000" b="1" spc="-40" dirty="0">
                <a:solidFill>
                  <a:srgbClr val="1C4ED8"/>
                </a:solidFill>
                <a:latin typeface="Roboto"/>
                <a:cs typeface="Roboto"/>
              </a:rPr>
              <a:t> </a:t>
            </a:r>
            <a:r>
              <a:rPr sz="3000" b="1" spc="-170" dirty="0">
                <a:solidFill>
                  <a:srgbClr val="1C4ED8"/>
                </a:solidFill>
                <a:latin typeface="Roboto"/>
                <a:cs typeface="Roboto"/>
              </a:rPr>
              <a:t>Statement</a:t>
            </a:r>
            <a:r>
              <a:rPr sz="3000" b="1" spc="-35" dirty="0">
                <a:solidFill>
                  <a:srgbClr val="1C4ED8"/>
                </a:solidFill>
                <a:latin typeface="Roboto"/>
                <a:cs typeface="Roboto"/>
              </a:rPr>
              <a:t> </a:t>
            </a:r>
            <a:r>
              <a:rPr sz="3000" b="1" spc="-204" dirty="0">
                <a:solidFill>
                  <a:srgbClr val="1C4ED8"/>
                </a:solidFill>
                <a:latin typeface="Roboto"/>
                <a:cs typeface="Roboto"/>
              </a:rPr>
              <a:t>&amp;</a:t>
            </a:r>
            <a:r>
              <a:rPr sz="3000" b="1" spc="-35" dirty="0">
                <a:solidFill>
                  <a:srgbClr val="1C4ED8"/>
                </a:solidFill>
                <a:latin typeface="Roboto"/>
                <a:cs typeface="Roboto"/>
              </a:rPr>
              <a:t> </a:t>
            </a:r>
            <a:r>
              <a:rPr sz="3000" b="1" spc="-180" dirty="0">
                <a:solidFill>
                  <a:srgbClr val="1C4ED8"/>
                </a:solidFill>
                <a:latin typeface="Roboto"/>
                <a:cs typeface="Roboto"/>
              </a:rPr>
              <a:t>Research</a:t>
            </a:r>
            <a:r>
              <a:rPr sz="3000" b="1" spc="-35" dirty="0">
                <a:solidFill>
                  <a:srgbClr val="1C4ED8"/>
                </a:solidFill>
                <a:latin typeface="Roboto"/>
                <a:cs typeface="Roboto"/>
              </a:rPr>
              <a:t> </a:t>
            </a:r>
            <a:r>
              <a:rPr sz="3000" b="1" spc="-120" dirty="0">
                <a:solidFill>
                  <a:srgbClr val="1C4ED8"/>
                </a:solidFill>
                <a:latin typeface="Roboto"/>
                <a:cs typeface="Roboto"/>
              </a:rPr>
              <a:t>Context</a:t>
            </a:r>
            <a:endParaRPr sz="3000">
              <a:latin typeface="Roboto"/>
              <a:cs typeface="Roboto"/>
            </a:endParaRPr>
          </a:p>
        </p:txBody>
      </p:sp>
      <p:sp>
        <p:nvSpPr>
          <p:cNvPr id="15" name="object 15"/>
          <p:cNvSpPr txBox="1"/>
          <p:nvPr/>
        </p:nvSpPr>
        <p:spPr>
          <a:xfrm>
            <a:off x="1054100" y="1708943"/>
            <a:ext cx="1644650" cy="280035"/>
          </a:xfrm>
          <a:prstGeom prst="rect">
            <a:avLst/>
          </a:prstGeom>
        </p:spPr>
        <p:txBody>
          <a:bodyPr vert="horz" wrap="square" lIns="0" tIns="14604" rIns="0" bIns="0" rtlCol="0">
            <a:spAutoFit/>
          </a:bodyPr>
          <a:lstStyle/>
          <a:p>
            <a:pPr marL="12700">
              <a:lnSpc>
                <a:spcPct val="100000"/>
              </a:lnSpc>
              <a:spcBef>
                <a:spcPts val="114"/>
              </a:spcBef>
            </a:pPr>
            <a:r>
              <a:rPr sz="1650" b="1" spc="-80" dirty="0">
                <a:solidFill>
                  <a:srgbClr val="1D40AF"/>
                </a:solidFill>
                <a:latin typeface="Roboto"/>
                <a:cs typeface="Roboto"/>
              </a:rPr>
              <a:t>Current</a:t>
            </a:r>
            <a:r>
              <a:rPr sz="1650" b="1" spc="-35" dirty="0">
                <a:solidFill>
                  <a:srgbClr val="1D40AF"/>
                </a:solidFill>
                <a:latin typeface="Roboto"/>
                <a:cs typeface="Roboto"/>
              </a:rPr>
              <a:t> </a:t>
            </a:r>
            <a:r>
              <a:rPr sz="1650" b="1" spc="-80" dirty="0">
                <a:solidFill>
                  <a:srgbClr val="1D40AF"/>
                </a:solidFill>
                <a:latin typeface="Roboto"/>
                <a:cs typeface="Roboto"/>
              </a:rPr>
              <a:t>Landscape</a:t>
            </a:r>
            <a:endParaRPr sz="1650">
              <a:latin typeface="Roboto"/>
              <a:cs typeface="Roboto"/>
            </a:endParaRPr>
          </a:p>
        </p:txBody>
      </p:sp>
      <p:grpSp>
        <p:nvGrpSpPr>
          <p:cNvPr id="16" name="object 16"/>
          <p:cNvGrpSpPr/>
          <p:nvPr/>
        </p:nvGrpSpPr>
        <p:grpSpPr>
          <a:xfrm>
            <a:off x="495300" y="2286000"/>
            <a:ext cx="7267575" cy="2114550"/>
            <a:chOff x="495300" y="2286000"/>
            <a:chExt cx="7267575" cy="2114550"/>
          </a:xfrm>
        </p:grpSpPr>
        <p:pic>
          <p:nvPicPr>
            <p:cNvPr id="17" name="object 17"/>
            <p:cNvPicPr/>
            <p:nvPr/>
          </p:nvPicPr>
          <p:blipFill>
            <a:blip r:embed="rId4" cstate="print"/>
            <a:stretch>
              <a:fillRect/>
            </a:stretch>
          </p:blipFill>
          <p:spPr>
            <a:xfrm>
              <a:off x="495300" y="2286000"/>
              <a:ext cx="133349" cy="133349"/>
            </a:xfrm>
            <a:prstGeom prst="rect">
              <a:avLst/>
            </a:prstGeom>
          </p:spPr>
        </p:pic>
        <p:pic>
          <p:nvPicPr>
            <p:cNvPr id="18" name="object 18"/>
            <p:cNvPicPr/>
            <p:nvPr/>
          </p:nvPicPr>
          <p:blipFill>
            <a:blip r:embed="rId5" cstate="print"/>
            <a:stretch>
              <a:fillRect/>
            </a:stretch>
          </p:blipFill>
          <p:spPr>
            <a:xfrm>
              <a:off x="495300" y="2781300"/>
              <a:ext cx="133349" cy="133349"/>
            </a:xfrm>
            <a:prstGeom prst="rect">
              <a:avLst/>
            </a:prstGeom>
          </p:spPr>
        </p:pic>
        <p:pic>
          <p:nvPicPr>
            <p:cNvPr id="19" name="object 19"/>
            <p:cNvPicPr/>
            <p:nvPr/>
          </p:nvPicPr>
          <p:blipFill>
            <a:blip r:embed="rId5" cstate="print"/>
            <a:stretch>
              <a:fillRect/>
            </a:stretch>
          </p:blipFill>
          <p:spPr>
            <a:xfrm>
              <a:off x="495300" y="3086099"/>
              <a:ext cx="133349" cy="133349"/>
            </a:xfrm>
            <a:prstGeom prst="rect">
              <a:avLst/>
            </a:prstGeom>
          </p:spPr>
        </p:pic>
        <p:pic>
          <p:nvPicPr>
            <p:cNvPr id="20" name="object 20"/>
            <p:cNvPicPr/>
            <p:nvPr/>
          </p:nvPicPr>
          <p:blipFill>
            <a:blip r:embed="rId6" cstate="print"/>
            <a:stretch>
              <a:fillRect/>
            </a:stretch>
          </p:blipFill>
          <p:spPr>
            <a:xfrm>
              <a:off x="1162049" y="3514724"/>
              <a:ext cx="228600" cy="228600"/>
            </a:xfrm>
            <a:prstGeom prst="rect">
              <a:avLst/>
            </a:prstGeom>
          </p:spPr>
        </p:pic>
        <p:pic>
          <p:nvPicPr>
            <p:cNvPr id="21" name="object 21"/>
            <p:cNvPicPr/>
            <p:nvPr/>
          </p:nvPicPr>
          <p:blipFill>
            <a:blip r:embed="rId7" cstate="print"/>
            <a:stretch>
              <a:fillRect/>
            </a:stretch>
          </p:blipFill>
          <p:spPr>
            <a:xfrm>
              <a:off x="1874043" y="3514724"/>
              <a:ext cx="157162" cy="228600"/>
            </a:xfrm>
            <a:prstGeom prst="rect">
              <a:avLst/>
            </a:prstGeom>
          </p:spPr>
        </p:pic>
        <p:sp>
          <p:nvSpPr>
            <p:cNvPr id="22" name="object 22"/>
            <p:cNvSpPr/>
            <p:nvPr/>
          </p:nvSpPr>
          <p:spPr>
            <a:xfrm>
              <a:off x="2705100" y="3514724"/>
              <a:ext cx="254635" cy="228600"/>
            </a:xfrm>
            <a:custGeom>
              <a:avLst/>
              <a:gdLst/>
              <a:ahLst/>
              <a:cxnLst/>
              <a:rect l="l" t="t" r="r" b="b"/>
              <a:pathLst>
                <a:path w="254635" h="228600">
                  <a:moveTo>
                    <a:pt x="223822" y="171450"/>
                  </a:moveTo>
                  <a:lnTo>
                    <a:pt x="89162" y="171450"/>
                  </a:lnTo>
                  <a:lnTo>
                    <a:pt x="78115" y="169497"/>
                  </a:lnTo>
                  <a:lnTo>
                    <a:pt x="68658" y="164066"/>
                  </a:lnTo>
                  <a:lnTo>
                    <a:pt x="61561" y="155797"/>
                  </a:lnTo>
                  <a:lnTo>
                    <a:pt x="57596" y="145330"/>
                  </a:lnTo>
                  <a:lnTo>
                    <a:pt x="34245" y="22636"/>
                  </a:lnTo>
                  <a:lnTo>
                    <a:pt x="32771" y="21431"/>
                  </a:lnTo>
                  <a:lnTo>
                    <a:pt x="4777" y="21431"/>
                  </a:lnTo>
                  <a:lnTo>
                    <a:pt x="0" y="16653"/>
                  </a:lnTo>
                  <a:lnTo>
                    <a:pt x="0" y="4777"/>
                  </a:lnTo>
                  <a:lnTo>
                    <a:pt x="4777" y="0"/>
                  </a:lnTo>
                  <a:lnTo>
                    <a:pt x="31030" y="0"/>
                  </a:lnTo>
                  <a:lnTo>
                    <a:pt x="38133" y="1026"/>
                  </a:lnTo>
                  <a:lnTo>
                    <a:pt x="44486" y="3929"/>
                  </a:lnTo>
                  <a:lnTo>
                    <a:pt x="49759" y="8438"/>
                  </a:lnTo>
                  <a:lnTo>
                    <a:pt x="53622" y="14287"/>
                  </a:lnTo>
                  <a:lnTo>
                    <a:pt x="237127" y="14287"/>
                  </a:lnTo>
                  <a:lnTo>
                    <a:pt x="245207" y="16208"/>
                  </a:lnTo>
                  <a:lnTo>
                    <a:pt x="251303" y="21286"/>
                  </a:lnTo>
                  <a:lnTo>
                    <a:pt x="254620" y="28489"/>
                  </a:lnTo>
                  <a:lnTo>
                    <a:pt x="254362" y="36790"/>
                  </a:lnTo>
                  <a:lnTo>
                    <a:pt x="236056" y="104789"/>
                  </a:lnTo>
                  <a:lnTo>
                    <a:pt x="205025" y="128587"/>
                  </a:lnTo>
                  <a:lnTo>
                    <a:pt x="76214" y="128587"/>
                  </a:lnTo>
                  <a:lnTo>
                    <a:pt x="78625" y="141312"/>
                  </a:lnTo>
                  <a:lnTo>
                    <a:pt x="79608" y="146357"/>
                  </a:lnTo>
                  <a:lnTo>
                    <a:pt x="84028" y="150018"/>
                  </a:lnTo>
                  <a:lnTo>
                    <a:pt x="223822" y="150018"/>
                  </a:lnTo>
                  <a:lnTo>
                    <a:pt x="228600" y="154796"/>
                  </a:lnTo>
                  <a:lnTo>
                    <a:pt x="228600" y="166672"/>
                  </a:lnTo>
                  <a:lnTo>
                    <a:pt x="223822" y="171450"/>
                  </a:lnTo>
                  <a:close/>
                </a:path>
                <a:path w="254635" h="228600">
                  <a:moveTo>
                    <a:pt x="81423" y="228599"/>
                  </a:moveTo>
                  <a:lnTo>
                    <a:pt x="75739" y="228599"/>
                  </a:lnTo>
                  <a:lnTo>
                    <a:pt x="73005" y="228056"/>
                  </a:lnTo>
                  <a:lnTo>
                    <a:pt x="57149" y="210010"/>
                  </a:lnTo>
                  <a:lnTo>
                    <a:pt x="57149" y="204326"/>
                  </a:lnTo>
                  <a:lnTo>
                    <a:pt x="75739" y="185737"/>
                  </a:lnTo>
                  <a:lnTo>
                    <a:pt x="81423" y="185737"/>
                  </a:lnTo>
                  <a:lnTo>
                    <a:pt x="100012" y="204326"/>
                  </a:lnTo>
                  <a:lnTo>
                    <a:pt x="100012" y="210010"/>
                  </a:lnTo>
                  <a:lnTo>
                    <a:pt x="81423" y="228599"/>
                  </a:lnTo>
                  <a:close/>
                </a:path>
                <a:path w="254635" h="228600">
                  <a:moveTo>
                    <a:pt x="210010" y="228599"/>
                  </a:moveTo>
                  <a:lnTo>
                    <a:pt x="204326" y="228599"/>
                  </a:lnTo>
                  <a:lnTo>
                    <a:pt x="201592" y="228056"/>
                  </a:lnTo>
                  <a:lnTo>
                    <a:pt x="185737" y="210010"/>
                  </a:lnTo>
                  <a:lnTo>
                    <a:pt x="185737" y="204326"/>
                  </a:lnTo>
                  <a:lnTo>
                    <a:pt x="204326" y="185737"/>
                  </a:lnTo>
                  <a:lnTo>
                    <a:pt x="210010" y="185737"/>
                  </a:lnTo>
                  <a:lnTo>
                    <a:pt x="228599" y="204326"/>
                  </a:lnTo>
                  <a:lnTo>
                    <a:pt x="228599" y="210010"/>
                  </a:lnTo>
                  <a:lnTo>
                    <a:pt x="210010" y="228599"/>
                  </a:lnTo>
                  <a:close/>
                </a:path>
              </a:pathLst>
            </a:custGeom>
            <a:solidFill>
              <a:srgbClr val="2562EB"/>
            </a:solidFill>
          </p:spPr>
          <p:txBody>
            <a:bodyPr wrap="square" lIns="0" tIns="0" rIns="0" bIns="0" rtlCol="0"/>
            <a:lstStyle/>
            <a:p>
              <a:endParaRPr/>
            </a:p>
          </p:txBody>
        </p:sp>
        <p:sp>
          <p:nvSpPr>
            <p:cNvPr id="23" name="object 23"/>
            <p:cNvSpPr/>
            <p:nvPr/>
          </p:nvSpPr>
          <p:spPr>
            <a:xfrm>
              <a:off x="4433887" y="3586162"/>
              <a:ext cx="3324225" cy="809625"/>
            </a:xfrm>
            <a:custGeom>
              <a:avLst/>
              <a:gdLst/>
              <a:ahLst/>
              <a:cxnLst/>
              <a:rect l="l" t="t" r="r" b="b"/>
              <a:pathLst>
                <a:path w="3324225" h="809625">
                  <a:moveTo>
                    <a:pt x="0" y="738187"/>
                  </a:moveTo>
                  <a:lnTo>
                    <a:pt x="0" y="71437"/>
                  </a:lnTo>
                  <a:lnTo>
                    <a:pt x="0" y="66746"/>
                  </a:lnTo>
                  <a:lnTo>
                    <a:pt x="457" y="62101"/>
                  </a:lnTo>
                  <a:lnTo>
                    <a:pt x="12039" y="31748"/>
                  </a:lnTo>
                  <a:lnTo>
                    <a:pt x="14645" y="27848"/>
                  </a:lnTo>
                  <a:lnTo>
                    <a:pt x="17606" y="24240"/>
                  </a:lnTo>
                  <a:lnTo>
                    <a:pt x="20923" y="20923"/>
                  </a:lnTo>
                  <a:lnTo>
                    <a:pt x="24240" y="17606"/>
                  </a:lnTo>
                  <a:lnTo>
                    <a:pt x="27848" y="14645"/>
                  </a:lnTo>
                  <a:lnTo>
                    <a:pt x="31748" y="12039"/>
                  </a:lnTo>
                  <a:lnTo>
                    <a:pt x="35648" y="9433"/>
                  </a:lnTo>
                  <a:lnTo>
                    <a:pt x="66746" y="0"/>
                  </a:lnTo>
                  <a:lnTo>
                    <a:pt x="71437" y="0"/>
                  </a:lnTo>
                  <a:lnTo>
                    <a:pt x="3252787" y="0"/>
                  </a:lnTo>
                  <a:lnTo>
                    <a:pt x="3257477" y="0"/>
                  </a:lnTo>
                  <a:lnTo>
                    <a:pt x="3262122" y="457"/>
                  </a:lnTo>
                  <a:lnTo>
                    <a:pt x="3266722" y="1372"/>
                  </a:lnTo>
                  <a:lnTo>
                    <a:pt x="3271323" y="2287"/>
                  </a:lnTo>
                  <a:lnTo>
                    <a:pt x="3306617" y="24240"/>
                  </a:lnTo>
                  <a:lnTo>
                    <a:pt x="3322851" y="57500"/>
                  </a:lnTo>
                  <a:lnTo>
                    <a:pt x="3323767" y="62101"/>
                  </a:lnTo>
                  <a:lnTo>
                    <a:pt x="3324224" y="66746"/>
                  </a:lnTo>
                  <a:lnTo>
                    <a:pt x="3324224" y="71437"/>
                  </a:lnTo>
                  <a:lnTo>
                    <a:pt x="3324224" y="738187"/>
                  </a:lnTo>
                  <a:lnTo>
                    <a:pt x="3324224" y="742877"/>
                  </a:lnTo>
                  <a:lnTo>
                    <a:pt x="3323767" y="747523"/>
                  </a:lnTo>
                  <a:lnTo>
                    <a:pt x="3322851" y="752123"/>
                  </a:lnTo>
                  <a:lnTo>
                    <a:pt x="3321935" y="756724"/>
                  </a:lnTo>
                  <a:lnTo>
                    <a:pt x="3299983" y="792017"/>
                  </a:lnTo>
                  <a:lnTo>
                    <a:pt x="3266722" y="808251"/>
                  </a:lnTo>
                  <a:lnTo>
                    <a:pt x="3262122" y="809166"/>
                  </a:lnTo>
                  <a:lnTo>
                    <a:pt x="3257477" y="809624"/>
                  </a:lnTo>
                  <a:lnTo>
                    <a:pt x="3252787" y="809624"/>
                  </a:lnTo>
                  <a:lnTo>
                    <a:pt x="71437" y="809624"/>
                  </a:lnTo>
                  <a:lnTo>
                    <a:pt x="66746" y="809624"/>
                  </a:lnTo>
                  <a:lnTo>
                    <a:pt x="62101" y="809166"/>
                  </a:lnTo>
                  <a:lnTo>
                    <a:pt x="57500" y="808251"/>
                  </a:lnTo>
                  <a:lnTo>
                    <a:pt x="52899" y="807336"/>
                  </a:lnTo>
                  <a:lnTo>
                    <a:pt x="48432" y="805981"/>
                  </a:lnTo>
                  <a:lnTo>
                    <a:pt x="44099" y="804186"/>
                  </a:lnTo>
                  <a:lnTo>
                    <a:pt x="39765" y="802391"/>
                  </a:lnTo>
                  <a:lnTo>
                    <a:pt x="35648" y="800190"/>
                  </a:lnTo>
                  <a:lnTo>
                    <a:pt x="31748" y="797584"/>
                  </a:lnTo>
                  <a:lnTo>
                    <a:pt x="27848" y="794979"/>
                  </a:lnTo>
                  <a:lnTo>
                    <a:pt x="3642" y="761191"/>
                  </a:lnTo>
                  <a:lnTo>
                    <a:pt x="0" y="742877"/>
                  </a:lnTo>
                  <a:lnTo>
                    <a:pt x="0" y="738187"/>
                  </a:lnTo>
                  <a:close/>
                </a:path>
              </a:pathLst>
            </a:custGeom>
            <a:ln w="9524">
              <a:solidFill>
                <a:srgbClr val="E4E7EB"/>
              </a:solidFill>
            </a:ln>
          </p:spPr>
          <p:txBody>
            <a:bodyPr wrap="square" lIns="0" tIns="0" rIns="0" bIns="0" rtlCol="0"/>
            <a:lstStyle/>
            <a:p>
              <a:endParaRPr/>
            </a:p>
          </p:txBody>
        </p:sp>
        <p:pic>
          <p:nvPicPr>
            <p:cNvPr id="24" name="object 24"/>
            <p:cNvPicPr/>
            <p:nvPr/>
          </p:nvPicPr>
          <p:blipFill>
            <a:blip r:embed="rId8" cstate="print"/>
            <a:stretch>
              <a:fillRect/>
            </a:stretch>
          </p:blipFill>
          <p:spPr>
            <a:xfrm>
              <a:off x="4429125" y="2286000"/>
              <a:ext cx="133349" cy="133349"/>
            </a:xfrm>
            <a:prstGeom prst="rect">
              <a:avLst/>
            </a:prstGeom>
          </p:spPr>
        </p:pic>
        <p:pic>
          <p:nvPicPr>
            <p:cNvPr id="25" name="object 25"/>
            <p:cNvPicPr/>
            <p:nvPr/>
          </p:nvPicPr>
          <p:blipFill>
            <a:blip r:embed="rId9" cstate="print"/>
            <a:stretch>
              <a:fillRect/>
            </a:stretch>
          </p:blipFill>
          <p:spPr>
            <a:xfrm>
              <a:off x="4429125" y="2781300"/>
              <a:ext cx="133349" cy="133349"/>
            </a:xfrm>
            <a:prstGeom prst="rect">
              <a:avLst/>
            </a:prstGeom>
          </p:spPr>
        </p:pic>
        <p:pic>
          <p:nvPicPr>
            <p:cNvPr id="26" name="object 26"/>
            <p:cNvPicPr/>
            <p:nvPr/>
          </p:nvPicPr>
          <p:blipFill>
            <a:blip r:embed="rId9" cstate="print"/>
            <a:stretch>
              <a:fillRect/>
            </a:stretch>
          </p:blipFill>
          <p:spPr>
            <a:xfrm>
              <a:off x="4429125" y="3086099"/>
              <a:ext cx="133349" cy="133349"/>
            </a:xfrm>
            <a:prstGeom prst="rect">
              <a:avLst/>
            </a:prstGeom>
          </p:spPr>
        </p:pic>
        <p:sp>
          <p:nvSpPr>
            <p:cNvPr id="27" name="object 27"/>
            <p:cNvSpPr/>
            <p:nvPr/>
          </p:nvSpPr>
          <p:spPr>
            <a:xfrm>
              <a:off x="5953124" y="3719512"/>
              <a:ext cx="285750" cy="200025"/>
            </a:xfrm>
            <a:custGeom>
              <a:avLst/>
              <a:gdLst/>
              <a:ahLst/>
              <a:cxnLst/>
              <a:rect l="l" t="t" r="r" b="b"/>
              <a:pathLst>
                <a:path w="285750" h="200025">
                  <a:moveTo>
                    <a:pt x="57150" y="142875"/>
                  </a:moveTo>
                  <a:lnTo>
                    <a:pt x="28575" y="142875"/>
                  </a:lnTo>
                  <a:lnTo>
                    <a:pt x="28575" y="28575"/>
                  </a:lnTo>
                  <a:lnTo>
                    <a:pt x="30823" y="17461"/>
                  </a:lnTo>
                  <a:lnTo>
                    <a:pt x="36952" y="8377"/>
                  </a:lnTo>
                  <a:lnTo>
                    <a:pt x="46036" y="2248"/>
                  </a:lnTo>
                  <a:lnTo>
                    <a:pt x="57150" y="0"/>
                  </a:lnTo>
                  <a:lnTo>
                    <a:pt x="228600" y="0"/>
                  </a:lnTo>
                  <a:lnTo>
                    <a:pt x="239713" y="2248"/>
                  </a:lnTo>
                  <a:lnTo>
                    <a:pt x="248797" y="8377"/>
                  </a:lnTo>
                  <a:lnTo>
                    <a:pt x="254926" y="17461"/>
                  </a:lnTo>
                  <a:lnTo>
                    <a:pt x="257175" y="28575"/>
                  </a:lnTo>
                  <a:lnTo>
                    <a:pt x="57150" y="28575"/>
                  </a:lnTo>
                  <a:lnTo>
                    <a:pt x="57150" y="142875"/>
                  </a:lnTo>
                  <a:close/>
                </a:path>
                <a:path w="285750" h="200025">
                  <a:moveTo>
                    <a:pt x="257175" y="142875"/>
                  </a:moveTo>
                  <a:lnTo>
                    <a:pt x="228600" y="142875"/>
                  </a:lnTo>
                  <a:lnTo>
                    <a:pt x="228600" y="28575"/>
                  </a:lnTo>
                  <a:lnTo>
                    <a:pt x="257175" y="28575"/>
                  </a:lnTo>
                  <a:lnTo>
                    <a:pt x="257175" y="142875"/>
                  </a:lnTo>
                  <a:close/>
                </a:path>
                <a:path w="285750" h="200025">
                  <a:moveTo>
                    <a:pt x="251460" y="200025"/>
                  </a:moveTo>
                  <a:lnTo>
                    <a:pt x="34290" y="200025"/>
                  </a:lnTo>
                  <a:lnTo>
                    <a:pt x="20945" y="197329"/>
                  </a:lnTo>
                  <a:lnTo>
                    <a:pt x="10045" y="189979"/>
                  </a:lnTo>
                  <a:lnTo>
                    <a:pt x="2695" y="179079"/>
                  </a:lnTo>
                  <a:lnTo>
                    <a:pt x="0" y="165735"/>
                  </a:lnTo>
                  <a:lnTo>
                    <a:pt x="0" y="161002"/>
                  </a:lnTo>
                  <a:lnTo>
                    <a:pt x="3839" y="157162"/>
                  </a:lnTo>
                  <a:lnTo>
                    <a:pt x="281910" y="157162"/>
                  </a:lnTo>
                  <a:lnTo>
                    <a:pt x="285750" y="161002"/>
                  </a:lnTo>
                  <a:lnTo>
                    <a:pt x="285750" y="165735"/>
                  </a:lnTo>
                  <a:lnTo>
                    <a:pt x="283054" y="179079"/>
                  </a:lnTo>
                  <a:lnTo>
                    <a:pt x="275704" y="189979"/>
                  </a:lnTo>
                  <a:lnTo>
                    <a:pt x="264804" y="197329"/>
                  </a:lnTo>
                  <a:lnTo>
                    <a:pt x="251460" y="200025"/>
                  </a:lnTo>
                  <a:close/>
                </a:path>
              </a:pathLst>
            </a:custGeom>
            <a:solidFill>
              <a:srgbClr val="000000"/>
            </a:solidFill>
          </p:spPr>
          <p:txBody>
            <a:bodyPr wrap="square" lIns="0" tIns="0" rIns="0" bIns="0" rtlCol="0"/>
            <a:lstStyle/>
            <a:p>
              <a:endParaRPr/>
            </a:p>
          </p:txBody>
        </p:sp>
      </p:grpSp>
      <p:sp>
        <p:nvSpPr>
          <p:cNvPr id="28" name="object 28"/>
          <p:cNvSpPr txBox="1"/>
          <p:nvPr/>
        </p:nvSpPr>
        <p:spPr>
          <a:xfrm>
            <a:off x="692149" y="2217245"/>
            <a:ext cx="2997835" cy="406400"/>
          </a:xfrm>
          <a:prstGeom prst="rect">
            <a:avLst/>
          </a:prstGeom>
        </p:spPr>
        <p:txBody>
          <a:bodyPr vert="horz" wrap="square" lIns="0" tIns="12065" rIns="0" bIns="0" rtlCol="0">
            <a:spAutoFit/>
          </a:bodyPr>
          <a:lstStyle/>
          <a:p>
            <a:pPr marL="12700" marR="5080">
              <a:lnSpc>
                <a:spcPct val="108700"/>
              </a:lnSpc>
              <a:spcBef>
                <a:spcPts val="95"/>
              </a:spcBef>
            </a:pPr>
            <a:r>
              <a:rPr sz="1150" spc="-60" dirty="0">
                <a:solidFill>
                  <a:srgbClr val="374050"/>
                </a:solidFill>
                <a:latin typeface="Roboto"/>
                <a:cs typeface="Roboto"/>
              </a:rPr>
              <a:t>Dominated</a:t>
            </a:r>
            <a:r>
              <a:rPr sz="1150" spc="-5" dirty="0">
                <a:solidFill>
                  <a:srgbClr val="374050"/>
                </a:solidFill>
                <a:latin typeface="Roboto"/>
                <a:cs typeface="Roboto"/>
              </a:rPr>
              <a:t> </a:t>
            </a:r>
            <a:r>
              <a:rPr sz="1150" spc="-65" dirty="0">
                <a:solidFill>
                  <a:srgbClr val="374050"/>
                </a:solidFill>
                <a:latin typeface="Roboto"/>
                <a:cs typeface="Roboto"/>
              </a:rPr>
              <a:t>by</a:t>
            </a:r>
            <a:r>
              <a:rPr sz="1150" spc="-5" dirty="0">
                <a:solidFill>
                  <a:srgbClr val="374050"/>
                </a:solidFill>
                <a:latin typeface="Roboto"/>
                <a:cs typeface="Roboto"/>
              </a:rPr>
              <a:t> </a:t>
            </a:r>
            <a:r>
              <a:rPr sz="1150" spc="-55" dirty="0">
                <a:solidFill>
                  <a:srgbClr val="374050"/>
                </a:solidFill>
                <a:latin typeface="Roboto"/>
                <a:cs typeface="Roboto"/>
              </a:rPr>
              <a:t>large</a:t>
            </a:r>
            <a:r>
              <a:rPr sz="1150" spc="-5" dirty="0">
                <a:solidFill>
                  <a:srgbClr val="374050"/>
                </a:solidFill>
                <a:latin typeface="Roboto"/>
                <a:cs typeface="Roboto"/>
              </a:rPr>
              <a:t> </a:t>
            </a:r>
            <a:r>
              <a:rPr sz="1150" spc="-75" dirty="0">
                <a:solidFill>
                  <a:srgbClr val="374050"/>
                </a:solidFill>
                <a:latin typeface="Roboto"/>
                <a:cs typeface="Roboto"/>
              </a:rPr>
              <a:t>web</a:t>
            </a:r>
            <a:r>
              <a:rPr sz="1150" spc="-5" dirty="0">
                <a:solidFill>
                  <a:srgbClr val="374050"/>
                </a:solidFill>
                <a:latin typeface="Roboto"/>
                <a:cs typeface="Roboto"/>
              </a:rPr>
              <a:t> </a:t>
            </a:r>
            <a:r>
              <a:rPr sz="1150" spc="-50" dirty="0">
                <a:solidFill>
                  <a:srgbClr val="374050"/>
                </a:solidFill>
                <a:latin typeface="Roboto"/>
                <a:cs typeface="Roboto"/>
              </a:rPr>
              <a:t>platforms</a:t>
            </a:r>
            <a:r>
              <a:rPr sz="1150" spc="-5" dirty="0">
                <a:solidFill>
                  <a:srgbClr val="374050"/>
                </a:solidFill>
                <a:latin typeface="Roboto"/>
                <a:cs typeface="Roboto"/>
              </a:rPr>
              <a:t> </a:t>
            </a:r>
            <a:r>
              <a:rPr sz="1150" spc="-60" dirty="0">
                <a:solidFill>
                  <a:srgbClr val="374050"/>
                </a:solidFill>
                <a:latin typeface="Roboto"/>
                <a:cs typeface="Roboto"/>
              </a:rPr>
              <a:t>(Amazon,</a:t>
            </a:r>
            <a:r>
              <a:rPr sz="1150" spc="-5" dirty="0">
                <a:solidFill>
                  <a:srgbClr val="374050"/>
                </a:solidFill>
                <a:latin typeface="Roboto"/>
                <a:cs typeface="Roboto"/>
              </a:rPr>
              <a:t> </a:t>
            </a:r>
            <a:r>
              <a:rPr sz="1150" spc="-55" dirty="0">
                <a:solidFill>
                  <a:srgbClr val="374050"/>
                </a:solidFill>
                <a:latin typeface="Roboto"/>
                <a:cs typeface="Roboto"/>
              </a:rPr>
              <a:t>eBay, </a:t>
            </a:r>
            <a:r>
              <a:rPr sz="1150" spc="-60" dirty="0">
                <a:solidFill>
                  <a:srgbClr val="374050"/>
                </a:solidFill>
                <a:latin typeface="Roboto"/>
                <a:cs typeface="Roboto"/>
              </a:rPr>
              <a:t>FPTShop,</a:t>
            </a:r>
            <a:r>
              <a:rPr sz="1150" spc="-5" dirty="0">
                <a:solidFill>
                  <a:srgbClr val="374050"/>
                </a:solidFill>
                <a:latin typeface="Roboto"/>
                <a:cs typeface="Roboto"/>
              </a:rPr>
              <a:t> </a:t>
            </a:r>
            <a:r>
              <a:rPr sz="1150" spc="-20" dirty="0">
                <a:solidFill>
                  <a:srgbClr val="374050"/>
                </a:solidFill>
                <a:latin typeface="Roboto"/>
                <a:cs typeface="Roboto"/>
              </a:rPr>
              <a:t>Tiki)</a:t>
            </a:r>
            <a:endParaRPr sz="1150">
              <a:latin typeface="Roboto"/>
              <a:cs typeface="Roboto"/>
            </a:endParaRPr>
          </a:p>
        </p:txBody>
      </p:sp>
      <p:sp>
        <p:nvSpPr>
          <p:cNvPr id="29" name="object 29"/>
          <p:cNvSpPr txBox="1"/>
          <p:nvPr/>
        </p:nvSpPr>
        <p:spPr>
          <a:xfrm>
            <a:off x="692149" y="2725023"/>
            <a:ext cx="314198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Mobile</a:t>
            </a:r>
            <a:r>
              <a:rPr sz="1150" spc="15" dirty="0">
                <a:solidFill>
                  <a:srgbClr val="374050"/>
                </a:solidFill>
                <a:latin typeface="Roboto"/>
                <a:cs typeface="Roboto"/>
              </a:rPr>
              <a:t> </a:t>
            </a:r>
            <a:r>
              <a:rPr sz="1150" spc="-50" dirty="0">
                <a:solidFill>
                  <a:srgbClr val="374050"/>
                </a:solidFill>
                <a:latin typeface="Roboto"/>
                <a:cs typeface="Roboto"/>
              </a:rPr>
              <a:t>applications</a:t>
            </a:r>
            <a:r>
              <a:rPr sz="1150" spc="15" dirty="0">
                <a:solidFill>
                  <a:srgbClr val="374050"/>
                </a:solidFill>
                <a:latin typeface="Roboto"/>
                <a:cs typeface="Roboto"/>
              </a:rPr>
              <a:t> </a:t>
            </a:r>
            <a:r>
              <a:rPr sz="1150" spc="-55" dirty="0">
                <a:solidFill>
                  <a:srgbClr val="374050"/>
                </a:solidFill>
                <a:latin typeface="Roboto"/>
                <a:cs typeface="Roboto"/>
              </a:rPr>
              <a:t>prevalent</a:t>
            </a:r>
            <a:r>
              <a:rPr sz="1150" spc="15" dirty="0">
                <a:solidFill>
                  <a:srgbClr val="374050"/>
                </a:solidFill>
                <a:latin typeface="Roboto"/>
                <a:cs typeface="Roboto"/>
              </a:rPr>
              <a:t> </a:t>
            </a:r>
            <a:r>
              <a:rPr sz="1150" spc="-45" dirty="0">
                <a:solidFill>
                  <a:srgbClr val="374050"/>
                </a:solidFill>
                <a:latin typeface="Roboto"/>
                <a:cs typeface="Roboto"/>
              </a:rPr>
              <a:t>for</a:t>
            </a:r>
            <a:r>
              <a:rPr sz="1150" spc="15" dirty="0">
                <a:solidFill>
                  <a:srgbClr val="374050"/>
                </a:solidFill>
                <a:latin typeface="Roboto"/>
                <a:cs typeface="Roboto"/>
              </a:rPr>
              <a:t> </a:t>
            </a:r>
            <a:r>
              <a:rPr sz="1150" spc="-50" dirty="0">
                <a:solidFill>
                  <a:srgbClr val="374050"/>
                </a:solidFill>
                <a:latin typeface="Roboto"/>
                <a:cs typeface="Roboto"/>
              </a:rPr>
              <a:t>on-the-</a:t>
            </a:r>
            <a:r>
              <a:rPr sz="1150" spc="-60" dirty="0">
                <a:solidFill>
                  <a:srgbClr val="374050"/>
                </a:solidFill>
                <a:latin typeface="Roboto"/>
                <a:cs typeface="Roboto"/>
              </a:rPr>
              <a:t>go</a:t>
            </a:r>
            <a:r>
              <a:rPr sz="1150" spc="15" dirty="0">
                <a:solidFill>
                  <a:srgbClr val="374050"/>
                </a:solidFill>
                <a:latin typeface="Roboto"/>
                <a:cs typeface="Roboto"/>
              </a:rPr>
              <a:t> </a:t>
            </a:r>
            <a:r>
              <a:rPr sz="1150" spc="-45" dirty="0">
                <a:solidFill>
                  <a:srgbClr val="374050"/>
                </a:solidFill>
                <a:latin typeface="Roboto"/>
                <a:cs typeface="Roboto"/>
              </a:rPr>
              <a:t>shopping</a:t>
            </a:r>
            <a:endParaRPr sz="1150">
              <a:latin typeface="Roboto"/>
              <a:cs typeface="Roboto"/>
            </a:endParaRPr>
          </a:p>
        </p:txBody>
      </p:sp>
      <p:sp>
        <p:nvSpPr>
          <p:cNvPr id="30" name="object 30"/>
          <p:cNvSpPr txBox="1"/>
          <p:nvPr/>
        </p:nvSpPr>
        <p:spPr>
          <a:xfrm>
            <a:off x="692149" y="3029823"/>
            <a:ext cx="2794635" cy="203835"/>
          </a:xfrm>
          <a:prstGeom prst="rect">
            <a:avLst/>
          </a:prstGeom>
        </p:spPr>
        <p:txBody>
          <a:bodyPr vert="horz" wrap="square" lIns="0" tIns="14604" rIns="0" bIns="0" rtlCol="0">
            <a:spAutoFit/>
          </a:bodyPr>
          <a:lstStyle/>
          <a:p>
            <a:pPr marL="12700">
              <a:lnSpc>
                <a:spcPct val="100000"/>
              </a:lnSpc>
              <a:spcBef>
                <a:spcPts val="114"/>
              </a:spcBef>
            </a:pPr>
            <a:r>
              <a:rPr sz="1150" spc="-75" dirty="0">
                <a:solidFill>
                  <a:srgbClr val="374050"/>
                </a:solidFill>
                <a:latin typeface="Roboto"/>
                <a:cs typeface="Roboto"/>
              </a:rPr>
              <a:t>Web-</a:t>
            </a:r>
            <a:r>
              <a:rPr sz="1150" spc="-45" dirty="0">
                <a:solidFill>
                  <a:srgbClr val="374050"/>
                </a:solidFill>
                <a:latin typeface="Roboto"/>
                <a:cs typeface="Roboto"/>
              </a:rPr>
              <a:t>centric</a:t>
            </a:r>
            <a:r>
              <a:rPr sz="1150" spc="-5" dirty="0">
                <a:solidFill>
                  <a:srgbClr val="374050"/>
                </a:solidFill>
                <a:latin typeface="Roboto"/>
                <a:cs typeface="Roboto"/>
              </a:rPr>
              <a:t> </a:t>
            </a:r>
            <a:r>
              <a:rPr sz="1150" spc="-60" dirty="0">
                <a:solidFill>
                  <a:srgbClr val="374050"/>
                </a:solidFill>
                <a:latin typeface="Roboto"/>
                <a:cs typeface="Roboto"/>
              </a:rPr>
              <a:t>approach</a:t>
            </a:r>
            <a:r>
              <a:rPr sz="1150" spc="-5" dirty="0">
                <a:solidFill>
                  <a:srgbClr val="374050"/>
                </a:solidFill>
                <a:latin typeface="Roboto"/>
                <a:cs typeface="Roboto"/>
              </a:rPr>
              <a:t> </a:t>
            </a:r>
            <a:r>
              <a:rPr sz="1150" spc="-55" dirty="0">
                <a:solidFill>
                  <a:srgbClr val="374050"/>
                </a:solidFill>
                <a:latin typeface="Roboto"/>
                <a:cs typeface="Roboto"/>
              </a:rPr>
              <a:t>dominates</a:t>
            </a:r>
            <a:r>
              <a:rPr sz="1150" spc="-5" dirty="0">
                <a:solidFill>
                  <a:srgbClr val="374050"/>
                </a:solidFill>
                <a:latin typeface="Roboto"/>
                <a:cs typeface="Roboto"/>
              </a:rPr>
              <a:t> </a:t>
            </a:r>
            <a:r>
              <a:rPr sz="1150" spc="-60" dirty="0">
                <a:solidFill>
                  <a:srgbClr val="374050"/>
                </a:solidFill>
                <a:latin typeface="Roboto"/>
                <a:cs typeface="Roboto"/>
              </a:rPr>
              <a:t>market</a:t>
            </a:r>
            <a:r>
              <a:rPr sz="1150" spc="-5" dirty="0">
                <a:solidFill>
                  <a:srgbClr val="374050"/>
                </a:solidFill>
                <a:latin typeface="Roboto"/>
                <a:cs typeface="Roboto"/>
              </a:rPr>
              <a:t> </a:t>
            </a:r>
            <a:r>
              <a:rPr sz="1150" spc="-30" dirty="0">
                <a:solidFill>
                  <a:srgbClr val="374050"/>
                </a:solidFill>
                <a:latin typeface="Roboto"/>
                <a:cs typeface="Roboto"/>
              </a:rPr>
              <a:t>share</a:t>
            </a:r>
            <a:endParaRPr sz="1150">
              <a:latin typeface="Roboto"/>
              <a:cs typeface="Roboto"/>
            </a:endParaRPr>
          </a:p>
        </p:txBody>
      </p:sp>
      <p:sp>
        <p:nvSpPr>
          <p:cNvPr id="31" name="object 31"/>
          <p:cNvSpPr txBox="1"/>
          <p:nvPr/>
        </p:nvSpPr>
        <p:spPr>
          <a:xfrm>
            <a:off x="1150838" y="3793966"/>
            <a:ext cx="250190" cy="178435"/>
          </a:xfrm>
          <a:prstGeom prst="rect">
            <a:avLst/>
          </a:prstGeom>
        </p:spPr>
        <p:txBody>
          <a:bodyPr vert="horz" wrap="square" lIns="0" tIns="12700" rIns="0" bIns="0" rtlCol="0">
            <a:spAutoFit/>
          </a:bodyPr>
          <a:lstStyle/>
          <a:p>
            <a:pPr marL="12700">
              <a:lnSpc>
                <a:spcPct val="100000"/>
              </a:lnSpc>
              <a:spcBef>
                <a:spcPts val="100"/>
              </a:spcBef>
            </a:pPr>
            <a:r>
              <a:rPr sz="1000" spc="-60" dirty="0">
                <a:latin typeface="Roboto"/>
                <a:cs typeface="Roboto"/>
              </a:rPr>
              <a:t>Web</a:t>
            </a:r>
            <a:endParaRPr sz="1000">
              <a:latin typeface="Roboto"/>
              <a:cs typeface="Roboto"/>
            </a:endParaRPr>
          </a:p>
        </p:txBody>
      </p:sp>
      <p:sp>
        <p:nvSpPr>
          <p:cNvPr id="32" name="object 32"/>
          <p:cNvSpPr txBox="1"/>
          <p:nvPr/>
        </p:nvSpPr>
        <p:spPr>
          <a:xfrm>
            <a:off x="1529903" y="3631803"/>
            <a:ext cx="112395" cy="201295"/>
          </a:xfrm>
          <a:prstGeom prst="rect">
            <a:avLst/>
          </a:prstGeom>
        </p:spPr>
        <p:txBody>
          <a:bodyPr vert="horz" wrap="square" lIns="0" tIns="12700" rIns="0" bIns="0" rtlCol="0">
            <a:spAutoFit/>
          </a:bodyPr>
          <a:lstStyle/>
          <a:p>
            <a:pPr marL="12700">
              <a:lnSpc>
                <a:spcPct val="100000"/>
              </a:lnSpc>
              <a:spcBef>
                <a:spcPts val="100"/>
              </a:spcBef>
            </a:pPr>
            <a:r>
              <a:rPr sz="1150" spc="-50" dirty="0">
                <a:solidFill>
                  <a:srgbClr val="60A5FA"/>
                </a:solidFill>
                <a:latin typeface="Noto Naskh Arabic"/>
                <a:cs typeface="Noto Naskh Arabic"/>
              </a:rPr>
              <a:t>+</a:t>
            </a:r>
            <a:endParaRPr sz="1150">
              <a:latin typeface="Noto Naskh Arabic"/>
              <a:cs typeface="Noto Naskh Arabic"/>
            </a:endParaRPr>
          </a:p>
        </p:txBody>
      </p:sp>
      <p:sp>
        <p:nvSpPr>
          <p:cNvPr id="33" name="object 33"/>
          <p:cNvSpPr txBox="1"/>
          <p:nvPr/>
        </p:nvSpPr>
        <p:spPr>
          <a:xfrm>
            <a:off x="1768772" y="3793966"/>
            <a:ext cx="370840" cy="178435"/>
          </a:xfrm>
          <a:prstGeom prst="rect">
            <a:avLst/>
          </a:prstGeom>
        </p:spPr>
        <p:txBody>
          <a:bodyPr vert="horz" wrap="square" lIns="0" tIns="12700" rIns="0" bIns="0" rtlCol="0">
            <a:spAutoFit/>
          </a:bodyPr>
          <a:lstStyle/>
          <a:p>
            <a:pPr marL="12700">
              <a:lnSpc>
                <a:spcPct val="100000"/>
              </a:lnSpc>
              <a:spcBef>
                <a:spcPts val="100"/>
              </a:spcBef>
            </a:pPr>
            <a:r>
              <a:rPr sz="1000" spc="-50" dirty="0">
                <a:latin typeface="Roboto"/>
                <a:cs typeface="Roboto"/>
              </a:rPr>
              <a:t>Mobile</a:t>
            </a:r>
            <a:endParaRPr sz="1000">
              <a:latin typeface="Roboto"/>
              <a:cs typeface="Roboto"/>
            </a:endParaRPr>
          </a:p>
        </p:txBody>
      </p:sp>
      <p:sp>
        <p:nvSpPr>
          <p:cNvPr id="34" name="object 34"/>
          <p:cNvSpPr txBox="1"/>
          <p:nvPr/>
        </p:nvSpPr>
        <p:spPr>
          <a:xfrm>
            <a:off x="2266602" y="3631803"/>
            <a:ext cx="109220" cy="201295"/>
          </a:xfrm>
          <a:prstGeom prst="rect">
            <a:avLst/>
          </a:prstGeom>
        </p:spPr>
        <p:txBody>
          <a:bodyPr vert="horz" wrap="square" lIns="0" tIns="12700" rIns="0" bIns="0" rtlCol="0">
            <a:spAutoFit/>
          </a:bodyPr>
          <a:lstStyle/>
          <a:p>
            <a:pPr marL="12700">
              <a:lnSpc>
                <a:spcPct val="100000"/>
              </a:lnSpc>
              <a:spcBef>
                <a:spcPts val="100"/>
              </a:spcBef>
            </a:pPr>
            <a:r>
              <a:rPr sz="1150" spc="-50" dirty="0">
                <a:solidFill>
                  <a:srgbClr val="60A5FA"/>
                </a:solidFill>
                <a:latin typeface="Noto Naskh Arabic"/>
                <a:cs typeface="Noto Naskh Arabic"/>
              </a:rPr>
              <a:t>=</a:t>
            </a:r>
            <a:endParaRPr sz="1150">
              <a:latin typeface="Noto Naskh Arabic"/>
              <a:cs typeface="Noto Naskh Arabic"/>
            </a:endParaRPr>
          </a:p>
        </p:txBody>
      </p:sp>
      <p:sp>
        <p:nvSpPr>
          <p:cNvPr id="35" name="object 35"/>
          <p:cNvSpPr txBox="1"/>
          <p:nvPr/>
        </p:nvSpPr>
        <p:spPr>
          <a:xfrm>
            <a:off x="2502644" y="3793966"/>
            <a:ext cx="666750" cy="178435"/>
          </a:xfrm>
          <a:prstGeom prst="rect">
            <a:avLst/>
          </a:prstGeom>
        </p:spPr>
        <p:txBody>
          <a:bodyPr vert="horz" wrap="square" lIns="0" tIns="12700" rIns="0" bIns="0" rtlCol="0">
            <a:spAutoFit/>
          </a:bodyPr>
          <a:lstStyle/>
          <a:p>
            <a:pPr marL="12700">
              <a:lnSpc>
                <a:spcPct val="100000"/>
              </a:lnSpc>
              <a:spcBef>
                <a:spcPts val="100"/>
              </a:spcBef>
            </a:pPr>
            <a:r>
              <a:rPr sz="1000" spc="-55" dirty="0">
                <a:latin typeface="Roboto"/>
                <a:cs typeface="Roboto"/>
              </a:rPr>
              <a:t>E-</a:t>
            </a:r>
            <a:r>
              <a:rPr sz="1000" spc="-60" dirty="0">
                <a:latin typeface="Roboto"/>
                <a:cs typeface="Roboto"/>
              </a:rPr>
              <a:t>commerce</a:t>
            </a:r>
            <a:endParaRPr sz="1000">
              <a:latin typeface="Roboto"/>
              <a:cs typeface="Roboto"/>
            </a:endParaRPr>
          </a:p>
        </p:txBody>
      </p:sp>
      <p:sp>
        <p:nvSpPr>
          <p:cNvPr id="36" name="object 36"/>
          <p:cNvSpPr txBox="1"/>
          <p:nvPr/>
        </p:nvSpPr>
        <p:spPr>
          <a:xfrm>
            <a:off x="4991050" y="1708871"/>
            <a:ext cx="2315210" cy="280035"/>
          </a:xfrm>
          <a:prstGeom prst="rect">
            <a:avLst/>
          </a:prstGeom>
        </p:spPr>
        <p:txBody>
          <a:bodyPr vert="horz" wrap="square" lIns="0" tIns="15240" rIns="0" bIns="0" rtlCol="0">
            <a:spAutoFit/>
          </a:bodyPr>
          <a:lstStyle/>
          <a:p>
            <a:pPr marL="12700">
              <a:lnSpc>
                <a:spcPct val="100000"/>
              </a:lnSpc>
              <a:spcBef>
                <a:spcPts val="120"/>
              </a:spcBef>
            </a:pPr>
            <a:r>
              <a:rPr sz="1650" b="1" spc="-80" dirty="0">
                <a:latin typeface="Roboto"/>
                <a:cs typeface="Roboto"/>
              </a:rPr>
              <a:t>Existing</a:t>
            </a:r>
            <a:r>
              <a:rPr sz="1650" b="1" spc="-5" dirty="0">
                <a:latin typeface="Roboto"/>
                <a:cs typeface="Roboto"/>
              </a:rPr>
              <a:t> </a:t>
            </a:r>
            <a:r>
              <a:rPr sz="1650" b="1" spc="-90" dirty="0">
                <a:latin typeface="Roboto"/>
                <a:cs typeface="Roboto"/>
              </a:rPr>
              <a:t>Desktop</a:t>
            </a:r>
            <a:r>
              <a:rPr sz="1650" b="1" spc="-5" dirty="0">
                <a:latin typeface="Roboto"/>
                <a:cs typeface="Roboto"/>
              </a:rPr>
              <a:t> </a:t>
            </a:r>
            <a:r>
              <a:rPr sz="1650" b="1" spc="-65" dirty="0">
                <a:latin typeface="Roboto"/>
                <a:cs typeface="Roboto"/>
              </a:rPr>
              <a:t>Solutions</a:t>
            </a:r>
            <a:endParaRPr sz="1650">
              <a:latin typeface="Roboto"/>
              <a:cs typeface="Roboto"/>
            </a:endParaRPr>
          </a:p>
        </p:txBody>
      </p:sp>
      <p:sp>
        <p:nvSpPr>
          <p:cNvPr id="37" name="object 37"/>
          <p:cNvSpPr txBox="1"/>
          <p:nvPr/>
        </p:nvSpPr>
        <p:spPr>
          <a:xfrm>
            <a:off x="4629100" y="2217245"/>
            <a:ext cx="2593340" cy="406400"/>
          </a:xfrm>
          <a:prstGeom prst="rect">
            <a:avLst/>
          </a:prstGeom>
        </p:spPr>
        <p:txBody>
          <a:bodyPr vert="horz" wrap="square" lIns="0" tIns="12065" rIns="0" bIns="0" rtlCol="0">
            <a:spAutoFit/>
          </a:bodyPr>
          <a:lstStyle/>
          <a:p>
            <a:pPr marL="12700" marR="5080">
              <a:lnSpc>
                <a:spcPct val="108700"/>
              </a:lnSpc>
              <a:spcBef>
                <a:spcPts val="95"/>
              </a:spcBef>
            </a:pPr>
            <a:r>
              <a:rPr sz="1150" spc="-60" dirty="0">
                <a:solidFill>
                  <a:srgbClr val="374050"/>
                </a:solidFill>
                <a:latin typeface="Roboto"/>
                <a:cs typeface="Roboto"/>
              </a:rPr>
              <a:t>Less</a:t>
            </a:r>
            <a:r>
              <a:rPr sz="1150" spc="5" dirty="0">
                <a:solidFill>
                  <a:srgbClr val="374050"/>
                </a:solidFill>
                <a:latin typeface="Roboto"/>
                <a:cs typeface="Roboto"/>
              </a:rPr>
              <a:t> </a:t>
            </a:r>
            <a:r>
              <a:rPr sz="1150" spc="-80" dirty="0">
                <a:solidFill>
                  <a:srgbClr val="374050"/>
                </a:solidFill>
                <a:latin typeface="Roboto"/>
                <a:cs typeface="Roboto"/>
              </a:rPr>
              <a:t>common</a:t>
            </a:r>
            <a:r>
              <a:rPr sz="1150" dirty="0">
                <a:solidFill>
                  <a:srgbClr val="374050"/>
                </a:solidFill>
                <a:latin typeface="Roboto"/>
                <a:cs typeface="Roboto"/>
              </a:rPr>
              <a:t> </a:t>
            </a:r>
            <a:r>
              <a:rPr sz="1150" spc="-45" dirty="0">
                <a:solidFill>
                  <a:srgbClr val="374050"/>
                </a:solidFill>
                <a:latin typeface="Roboto"/>
                <a:cs typeface="Roboto"/>
              </a:rPr>
              <a:t>for</a:t>
            </a:r>
            <a:r>
              <a:rPr sz="1150" spc="5" dirty="0">
                <a:solidFill>
                  <a:srgbClr val="374050"/>
                </a:solidFill>
                <a:latin typeface="Roboto"/>
                <a:cs typeface="Roboto"/>
              </a:rPr>
              <a:t> </a:t>
            </a:r>
            <a:r>
              <a:rPr sz="1150" spc="-55" dirty="0">
                <a:solidFill>
                  <a:srgbClr val="374050"/>
                </a:solidFill>
                <a:latin typeface="Roboto"/>
                <a:cs typeface="Roboto"/>
              </a:rPr>
              <a:t>general</a:t>
            </a:r>
            <a:r>
              <a:rPr sz="1150" spc="5" dirty="0">
                <a:solidFill>
                  <a:srgbClr val="374050"/>
                </a:solidFill>
                <a:latin typeface="Roboto"/>
                <a:cs typeface="Roboto"/>
              </a:rPr>
              <a:t> </a:t>
            </a:r>
            <a:r>
              <a:rPr sz="1150" spc="-75" dirty="0">
                <a:solidFill>
                  <a:srgbClr val="374050"/>
                </a:solidFill>
                <a:latin typeface="Roboto"/>
                <a:cs typeface="Roboto"/>
              </a:rPr>
              <a:t>B2C</a:t>
            </a:r>
            <a:r>
              <a:rPr sz="1150" spc="5" dirty="0">
                <a:solidFill>
                  <a:srgbClr val="374050"/>
                </a:solidFill>
                <a:latin typeface="Roboto"/>
                <a:cs typeface="Roboto"/>
              </a:rPr>
              <a:t> </a:t>
            </a:r>
            <a:r>
              <a:rPr sz="1150" spc="-50" dirty="0">
                <a:solidFill>
                  <a:srgbClr val="374050"/>
                </a:solidFill>
                <a:latin typeface="Roboto"/>
                <a:cs typeface="Roboto"/>
              </a:rPr>
              <a:t>e-</a:t>
            </a:r>
            <a:r>
              <a:rPr sz="1150" spc="-65" dirty="0">
                <a:solidFill>
                  <a:srgbClr val="374050"/>
                </a:solidFill>
                <a:latin typeface="Roboto"/>
                <a:cs typeface="Roboto"/>
              </a:rPr>
              <a:t>commerce compared</a:t>
            </a:r>
            <a:r>
              <a:rPr sz="1150" spc="-5" dirty="0">
                <a:solidFill>
                  <a:srgbClr val="374050"/>
                </a:solidFill>
                <a:latin typeface="Roboto"/>
                <a:cs typeface="Roboto"/>
              </a:rPr>
              <a:t> </a:t>
            </a:r>
            <a:r>
              <a:rPr sz="1150" spc="-60" dirty="0">
                <a:solidFill>
                  <a:srgbClr val="374050"/>
                </a:solidFill>
                <a:latin typeface="Roboto"/>
                <a:cs typeface="Roboto"/>
              </a:rPr>
              <a:t>to</a:t>
            </a:r>
            <a:r>
              <a:rPr sz="1150" dirty="0">
                <a:solidFill>
                  <a:srgbClr val="374050"/>
                </a:solidFill>
                <a:latin typeface="Roboto"/>
                <a:cs typeface="Roboto"/>
              </a:rPr>
              <a:t> </a:t>
            </a:r>
            <a:r>
              <a:rPr sz="1150" spc="-10" dirty="0">
                <a:solidFill>
                  <a:srgbClr val="374050"/>
                </a:solidFill>
                <a:latin typeface="Roboto"/>
                <a:cs typeface="Roboto"/>
              </a:rPr>
              <a:t>web/mobile</a:t>
            </a:r>
            <a:endParaRPr sz="1150">
              <a:latin typeface="Roboto"/>
              <a:cs typeface="Roboto"/>
            </a:endParaRPr>
          </a:p>
        </p:txBody>
      </p:sp>
      <p:sp>
        <p:nvSpPr>
          <p:cNvPr id="38" name="object 38"/>
          <p:cNvSpPr txBox="1"/>
          <p:nvPr/>
        </p:nvSpPr>
        <p:spPr>
          <a:xfrm>
            <a:off x="4629100" y="2725023"/>
            <a:ext cx="2444115" cy="203835"/>
          </a:xfrm>
          <a:prstGeom prst="rect">
            <a:avLst/>
          </a:prstGeom>
        </p:spPr>
        <p:txBody>
          <a:bodyPr vert="horz" wrap="square" lIns="0" tIns="14604" rIns="0" bIns="0" rtlCol="0">
            <a:spAutoFit/>
          </a:bodyPr>
          <a:lstStyle/>
          <a:p>
            <a:pPr marL="12700">
              <a:lnSpc>
                <a:spcPct val="100000"/>
              </a:lnSpc>
              <a:spcBef>
                <a:spcPts val="114"/>
              </a:spcBef>
            </a:pPr>
            <a:r>
              <a:rPr sz="1150" spc="-45" dirty="0">
                <a:solidFill>
                  <a:srgbClr val="374050"/>
                </a:solidFill>
                <a:latin typeface="Roboto"/>
                <a:cs typeface="Roboto"/>
              </a:rPr>
              <a:t>Primarily</a:t>
            </a:r>
            <a:r>
              <a:rPr sz="1150" spc="-10" dirty="0">
                <a:solidFill>
                  <a:srgbClr val="374050"/>
                </a:solidFill>
                <a:latin typeface="Roboto"/>
                <a:cs typeface="Roboto"/>
              </a:rPr>
              <a:t> </a:t>
            </a:r>
            <a:r>
              <a:rPr sz="1150" spc="-50" dirty="0">
                <a:solidFill>
                  <a:srgbClr val="374050"/>
                </a:solidFill>
                <a:latin typeface="Roboto"/>
                <a:cs typeface="Roboto"/>
              </a:rPr>
              <a:t>exist</a:t>
            </a:r>
            <a:r>
              <a:rPr sz="1150" spc="-10" dirty="0">
                <a:solidFill>
                  <a:srgbClr val="374050"/>
                </a:solidFill>
                <a:latin typeface="Roboto"/>
                <a:cs typeface="Roboto"/>
              </a:rPr>
              <a:t> </a:t>
            </a:r>
            <a:r>
              <a:rPr sz="1150" spc="-45" dirty="0">
                <a:solidFill>
                  <a:srgbClr val="374050"/>
                </a:solidFill>
                <a:latin typeface="Roboto"/>
                <a:cs typeface="Roboto"/>
              </a:rPr>
              <a:t>for</a:t>
            </a:r>
            <a:r>
              <a:rPr sz="1150" spc="-10" dirty="0">
                <a:solidFill>
                  <a:srgbClr val="374050"/>
                </a:solidFill>
                <a:latin typeface="Roboto"/>
                <a:cs typeface="Roboto"/>
              </a:rPr>
              <a:t> </a:t>
            </a:r>
            <a:r>
              <a:rPr sz="1150" spc="-50" dirty="0">
                <a:solidFill>
                  <a:srgbClr val="374050"/>
                </a:solidFill>
                <a:latin typeface="Roboto"/>
                <a:cs typeface="Roboto"/>
              </a:rPr>
              <a:t>specific</a:t>
            </a:r>
            <a:r>
              <a:rPr sz="1150" spc="-10" dirty="0">
                <a:solidFill>
                  <a:srgbClr val="374050"/>
                </a:solidFill>
                <a:latin typeface="Roboto"/>
                <a:cs typeface="Roboto"/>
              </a:rPr>
              <a:t> </a:t>
            </a:r>
            <a:r>
              <a:rPr sz="1150" spc="-70" dirty="0">
                <a:solidFill>
                  <a:srgbClr val="374050"/>
                </a:solidFill>
                <a:latin typeface="Roboto"/>
                <a:cs typeface="Roboto"/>
              </a:rPr>
              <a:t>B2B</a:t>
            </a:r>
            <a:r>
              <a:rPr sz="1150" spc="-5" dirty="0">
                <a:solidFill>
                  <a:srgbClr val="374050"/>
                </a:solidFill>
                <a:latin typeface="Roboto"/>
                <a:cs typeface="Roboto"/>
              </a:rPr>
              <a:t> </a:t>
            </a:r>
            <a:r>
              <a:rPr sz="1150" spc="-40" dirty="0">
                <a:solidFill>
                  <a:srgbClr val="374050"/>
                </a:solidFill>
                <a:latin typeface="Roboto"/>
                <a:cs typeface="Roboto"/>
              </a:rPr>
              <a:t>scenarios</a:t>
            </a:r>
            <a:endParaRPr sz="1150">
              <a:latin typeface="Roboto"/>
              <a:cs typeface="Roboto"/>
            </a:endParaRPr>
          </a:p>
        </p:txBody>
      </p:sp>
      <p:sp>
        <p:nvSpPr>
          <p:cNvPr id="39" name="object 39"/>
          <p:cNvSpPr txBox="1"/>
          <p:nvPr/>
        </p:nvSpPr>
        <p:spPr>
          <a:xfrm>
            <a:off x="4629100" y="3017345"/>
            <a:ext cx="2963545" cy="406400"/>
          </a:xfrm>
          <a:prstGeom prst="rect">
            <a:avLst/>
          </a:prstGeom>
        </p:spPr>
        <p:txBody>
          <a:bodyPr vert="horz" wrap="square" lIns="0" tIns="12065" rIns="0" bIns="0" rtlCol="0">
            <a:spAutoFit/>
          </a:bodyPr>
          <a:lstStyle/>
          <a:p>
            <a:pPr marL="12700" marR="5080">
              <a:lnSpc>
                <a:spcPct val="108700"/>
              </a:lnSpc>
              <a:spcBef>
                <a:spcPts val="95"/>
              </a:spcBef>
            </a:pPr>
            <a:r>
              <a:rPr sz="1150" spc="-45" dirty="0">
                <a:solidFill>
                  <a:srgbClr val="374050"/>
                </a:solidFill>
                <a:latin typeface="Roboto"/>
                <a:cs typeface="Roboto"/>
              </a:rPr>
              <a:t>Internal</a:t>
            </a:r>
            <a:r>
              <a:rPr sz="1150" spc="-5" dirty="0">
                <a:solidFill>
                  <a:srgbClr val="374050"/>
                </a:solidFill>
                <a:latin typeface="Roboto"/>
                <a:cs typeface="Roboto"/>
              </a:rPr>
              <a:t> </a:t>
            </a:r>
            <a:r>
              <a:rPr sz="1150" spc="-65" dirty="0">
                <a:solidFill>
                  <a:srgbClr val="374050"/>
                </a:solidFill>
                <a:latin typeface="Roboto"/>
                <a:cs typeface="Roboto"/>
              </a:rPr>
              <a:t>management</a:t>
            </a:r>
            <a:r>
              <a:rPr sz="1150" spc="-5" dirty="0">
                <a:solidFill>
                  <a:srgbClr val="374050"/>
                </a:solidFill>
                <a:latin typeface="Roboto"/>
                <a:cs typeface="Roboto"/>
              </a:rPr>
              <a:t> </a:t>
            </a:r>
            <a:r>
              <a:rPr sz="1150" spc="-55" dirty="0">
                <a:solidFill>
                  <a:srgbClr val="374050"/>
                </a:solidFill>
                <a:latin typeface="Roboto"/>
                <a:cs typeface="Roboto"/>
              </a:rPr>
              <a:t>tools</a:t>
            </a:r>
            <a:r>
              <a:rPr sz="1150" spc="-5" dirty="0">
                <a:solidFill>
                  <a:srgbClr val="374050"/>
                </a:solidFill>
                <a:latin typeface="Roboto"/>
                <a:cs typeface="Roboto"/>
              </a:rPr>
              <a:t> </a:t>
            </a:r>
            <a:r>
              <a:rPr sz="1150" spc="-50" dirty="0">
                <a:solidFill>
                  <a:srgbClr val="374050"/>
                </a:solidFill>
                <a:latin typeface="Roboto"/>
                <a:cs typeface="Roboto"/>
              </a:rPr>
              <a:t>rather</a:t>
            </a:r>
            <a:r>
              <a:rPr sz="1150" spc="-5" dirty="0">
                <a:solidFill>
                  <a:srgbClr val="374050"/>
                </a:solidFill>
                <a:latin typeface="Roboto"/>
                <a:cs typeface="Roboto"/>
              </a:rPr>
              <a:t> </a:t>
            </a:r>
            <a:r>
              <a:rPr sz="1150" spc="-55" dirty="0">
                <a:solidFill>
                  <a:srgbClr val="374050"/>
                </a:solidFill>
                <a:latin typeface="Roboto"/>
                <a:cs typeface="Roboto"/>
              </a:rPr>
              <a:t>than</a:t>
            </a:r>
            <a:r>
              <a:rPr sz="1150" spc="-5" dirty="0">
                <a:solidFill>
                  <a:srgbClr val="374050"/>
                </a:solidFill>
                <a:latin typeface="Roboto"/>
                <a:cs typeface="Roboto"/>
              </a:rPr>
              <a:t> </a:t>
            </a:r>
            <a:r>
              <a:rPr sz="1150" spc="-50" dirty="0">
                <a:solidFill>
                  <a:srgbClr val="374050"/>
                </a:solidFill>
                <a:latin typeface="Roboto"/>
                <a:cs typeface="Roboto"/>
              </a:rPr>
              <a:t>consumer- </a:t>
            </a:r>
            <a:r>
              <a:rPr sz="1150" spc="-10" dirty="0">
                <a:solidFill>
                  <a:srgbClr val="374050"/>
                </a:solidFill>
                <a:latin typeface="Roboto"/>
                <a:cs typeface="Roboto"/>
              </a:rPr>
              <a:t>facing</a:t>
            </a:r>
            <a:endParaRPr sz="1150">
              <a:latin typeface="Roboto"/>
              <a:cs typeface="Roboto"/>
            </a:endParaRPr>
          </a:p>
        </p:txBody>
      </p:sp>
      <p:sp>
        <p:nvSpPr>
          <p:cNvPr id="40" name="object 40"/>
          <p:cNvSpPr txBox="1"/>
          <p:nvPr/>
        </p:nvSpPr>
        <p:spPr>
          <a:xfrm>
            <a:off x="5547816" y="4060666"/>
            <a:ext cx="1096645" cy="178435"/>
          </a:xfrm>
          <a:prstGeom prst="rect">
            <a:avLst/>
          </a:prstGeom>
        </p:spPr>
        <p:txBody>
          <a:bodyPr vert="horz" wrap="square" lIns="0" tIns="12700" rIns="0" bIns="0" rtlCol="0">
            <a:spAutoFit/>
          </a:bodyPr>
          <a:lstStyle/>
          <a:p>
            <a:pPr marL="12700">
              <a:lnSpc>
                <a:spcPct val="100000"/>
              </a:lnSpc>
              <a:spcBef>
                <a:spcPts val="100"/>
              </a:spcBef>
              <a:tabLst>
                <a:tab pos="409575" algn="l"/>
              </a:tabLst>
            </a:pPr>
            <a:r>
              <a:rPr sz="1000" spc="-25" dirty="0">
                <a:latin typeface="Roboto"/>
                <a:cs typeface="Roboto"/>
              </a:rPr>
              <a:t>B2B</a:t>
            </a:r>
            <a:r>
              <a:rPr sz="1000" dirty="0">
                <a:latin typeface="Roboto"/>
                <a:cs typeface="Roboto"/>
              </a:rPr>
              <a:t>	</a:t>
            </a:r>
            <a:r>
              <a:rPr sz="1000" spc="-60" dirty="0">
                <a:latin typeface="Roboto"/>
                <a:cs typeface="Roboto"/>
              </a:rPr>
              <a:t>Management</a:t>
            </a:r>
            <a:endParaRPr sz="1000">
              <a:latin typeface="Roboto"/>
              <a:cs typeface="Roboto"/>
            </a:endParaRPr>
          </a:p>
        </p:txBody>
      </p:sp>
      <p:grpSp>
        <p:nvGrpSpPr>
          <p:cNvPr id="41" name="object 41"/>
          <p:cNvGrpSpPr/>
          <p:nvPr/>
        </p:nvGrpSpPr>
        <p:grpSpPr>
          <a:xfrm>
            <a:off x="8181974" y="1447799"/>
            <a:ext cx="3705225" cy="3181350"/>
            <a:chOff x="8181974" y="1447799"/>
            <a:chExt cx="3705225" cy="3181350"/>
          </a:xfrm>
        </p:grpSpPr>
        <p:pic>
          <p:nvPicPr>
            <p:cNvPr id="42" name="object 42"/>
            <p:cNvPicPr/>
            <p:nvPr/>
          </p:nvPicPr>
          <p:blipFill>
            <a:blip r:embed="rId10" cstate="print"/>
            <a:stretch>
              <a:fillRect/>
            </a:stretch>
          </p:blipFill>
          <p:spPr>
            <a:xfrm>
              <a:off x="8181974" y="1447799"/>
              <a:ext cx="3705224" cy="3181349"/>
            </a:xfrm>
            <a:prstGeom prst="rect">
              <a:avLst/>
            </a:prstGeom>
          </p:spPr>
        </p:pic>
        <p:sp>
          <p:nvSpPr>
            <p:cNvPr id="43" name="object 43"/>
            <p:cNvSpPr/>
            <p:nvPr/>
          </p:nvSpPr>
          <p:spPr>
            <a:xfrm>
              <a:off x="8377236" y="3776662"/>
              <a:ext cx="3314700" cy="657225"/>
            </a:xfrm>
            <a:custGeom>
              <a:avLst/>
              <a:gdLst/>
              <a:ahLst/>
              <a:cxnLst/>
              <a:rect l="l" t="t" r="r" b="b"/>
              <a:pathLst>
                <a:path w="3314700" h="657225">
                  <a:moveTo>
                    <a:pt x="3247952" y="657224"/>
                  </a:moveTo>
                  <a:lnTo>
                    <a:pt x="66747" y="657224"/>
                  </a:lnTo>
                  <a:lnTo>
                    <a:pt x="62100" y="656767"/>
                  </a:lnTo>
                  <a:lnTo>
                    <a:pt x="24240" y="639617"/>
                  </a:lnTo>
                  <a:lnTo>
                    <a:pt x="2287" y="604324"/>
                  </a:lnTo>
                  <a:lnTo>
                    <a:pt x="0" y="590478"/>
                  </a:lnTo>
                  <a:lnTo>
                    <a:pt x="0" y="585787"/>
                  </a:lnTo>
                  <a:lnTo>
                    <a:pt x="0" y="66746"/>
                  </a:lnTo>
                  <a:lnTo>
                    <a:pt x="14645" y="27848"/>
                  </a:lnTo>
                  <a:lnTo>
                    <a:pt x="48432" y="3642"/>
                  </a:lnTo>
                  <a:lnTo>
                    <a:pt x="66747" y="0"/>
                  </a:lnTo>
                  <a:lnTo>
                    <a:pt x="3247952" y="0"/>
                  </a:lnTo>
                  <a:lnTo>
                    <a:pt x="3286849" y="14645"/>
                  </a:lnTo>
                  <a:lnTo>
                    <a:pt x="3311056" y="48432"/>
                  </a:lnTo>
                  <a:lnTo>
                    <a:pt x="3314699" y="66746"/>
                  </a:lnTo>
                  <a:lnTo>
                    <a:pt x="3314699" y="590478"/>
                  </a:lnTo>
                  <a:lnTo>
                    <a:pt x="3300054" y="629375"/>
                  </a:lnTo>
                  <a:lnTo>
                    <a:pt x="3266266" y="653581"/>
                  </a:lnTo>
                  <a:lnTo>
                    <a:pt x="3252597" y="656767"/>
                  </a:lnTo>
                  <a:lnTo>
                    <a:pt x="3247952" y="657224"/>
                  </a:lnTo>
                  <a:close/>
                </a:path>
              </a:pathLst>
            </a:custGeom>
            <a:solidFill>
              <a:srgbClr val="FFFFFF"/>
            </a:solidFill>
          </p:spPr>
          <p:txBody>
            <a:bodyPr wrap="square" lIns="0" tIns="0" rIns="0" bIns="0" rtlCol="0"/>
            <a:lstStyle/>
            <a:p>
              <a:endParaRPr/>
            </a:p>
          </p:txBody>
        </p:sp>
        <p:sp>
          <p:nvSpPr>
            <p:cNvPr id="44" name="object 44"/>
            <p:cNvSpPr/>
            <p:nvPr/>
          </p:nvSpPr>
          <p:spPr>
            <a:xfrm>
              <a:off x="8377236" y="3776662"/>
              <a:ext cx="3314700" cy="657225"/>
            </a:xfrm>
            <a:custGeom>
              <a:avLst/>
              <a:gdLst/>
              <a:ahLst/>
              <a:cxnLst/>
              <a:rect l="l" t="t" r="r" b="b"/>
              <a:pathLst>
                <a:path w="3314700" h="657225">
                  <a:moveTo>
                    <a:pt x="0" y="585787"/>
                  </a:moveTo>
                  <a:lnTo>
                    <a:pt x="0" y="71437"/>
                  </a:lnTo>
                  <a:lnTo>
                    <a:pt x="0" y="66746"/>
                  </a:lnTo>
                  <a:lnTo>
                    <a:pt x="457" y="62101"/>
                  </a:lnTo>
                  <a:lnTo>
                    <a:pt x="12039" y="31748"/>
                  </a:lnTo>
                  <a:lnTo>
                    <a:pt x="14645" y="27848"/>
                  </a:lnTo>
                  <a:lnTo>
                    <a:pt x="17606" y="24239"/>
                  </a:lnTo>
                  <a:lnTo>
                    <a:pt x="20923" y="20923"/>
                  </a:lnTo>
                  <a:lnTo>
                    <a:pt x="24240" y="17606"/>
                  </a:lnTo>
                  <a:lnTo>
                    <a:pt x="62100" y="457"/>
                  </a:lnTo>
                  <a:lnTo>
                    <a:pt x="66747" y="0"/>
                  </a:lnTo>
                  <a:lnTo>
                    <a:pt x="71438" y="0"/>
                  </a:lnTo>
                  <a:lnTo>
                    <a:pt x="3243262" y="0"/>
                  </a:lnTo>
                  <a:lnTo>
                    <a:pt x="3247952" y="0"/>
                  </a:lnTo>
                  <a:lnTo>
                    <a:pt x="3252597" y="457"/>
                  </a:lnTo>
                  <a:lnTo>
                    <a:pt x="3290458" y="17606"/>
                  </a:lnTo>
                  <a:lnTo>
                    <a:pt x="3293775" y="20923"/>
                  </a:lnTo>
                  <a:lnTo>
                    <a:pt x="3297093" y="24239"/>
                  </a:lnTo>
                  <a:lnTo>
                    <a:pt x="3300054" y="27848"/>
                  </a:lnTo>
                  <a:lnTo>
                    <a:pt x="3302660" y="31748"/>
                  </a:lnTo>
                  <a:lnTo>
                    <a:pt x="3305265" y="35648"/>
                  </a:lnTo>
                  <a:lnTo>
                    <a:pt x="3313327" y="57500"/>
                  </a:lnTo>
                  <a:lnTo>
                    <a:pt x="3314242" y="62100"/>
                  </a:lnTo>
                  <a:lnTo>
                    <a:pt x="3314699" y="66746"/>
                  </a:lnTo>
                  <a:lnTo>
                    <a:pt x="3314700" y="71437"/>
                  </a:lnTo>
                  <a:lnTo>
                    <a:pt x="3314700" y="585787"/>
                  </a:lnTo>
                  <a:lnTo>
                    <a:pt x="3314699" y="590478"/>
                  </a:lnTo>
                  <a:lnTo>
                    <a:pt x="3314242" y="595123"/>
                  </a:lnTo>
                  <a:lnTo>
                    <a:pt x="3313327" y="599724"/>
                  </a:lnTo>
                  <a:lnTo>
                    <a:pt x="3312412" y="604324"/>
                  </a:lnTo>
                  <a:lnTo>
                    <a:pt x="3302660" y="625475"/>
                  </a:lnTo>
                  <a:lnTo>
                    <a:pt x="3300054" y="629375"/>
                  </a:lnTo>
                  <a:lnTo>
                    <a:pt x="3270599" y="651786"/>
                  </a:lnTo>
                  <a:lnTo>
                    <a:pt x="3266266" y="653581"/>
                  </a:lnTo>
                  <a:lnTo>
                    <a:pt x="3261798" y="654937"/>
                  </a:lnTo>
                  <a:lnTo>
                    <a:pt x="3257197" y="655852"/>
                  </a:lnTo>
                  <a:lnTo>
                    <a:pt x="3252597" y="656767"/>
                  </a:lnTo>
                  <a:lnTo>
                    <a:pt x="3247952" y="657224"/>
                  </a:lnTo>
                  <a:lnTo>
                    <a:pt x="3243262" y="657224"/>
                  </a:lnTo>
                  <a:lnTo>
                    <a:pt x="71438" y="657224"/>
                  </a:lnTo>
                  <a:lnTo>
                    <a:pt x="66747" y="657224"/>
                  </a:lnTo>
                  <a:lnTo>
                    <a:pt x="62100" y="656767"/>
                  </a:lnTo>
                  <a:lnTo>
                    <a:pt x="57499" y="655852"/>
                  </a:lnTo>
                  <a:lnTo>
                    <a:pt x="52899" y="654937"/>
                  </a:lnTo>
                  <a:lnTo>
                    <a:pt x="31748" y="645185"/>
                  </a:lnTo>
                  <a:lnTo>
                    <a:pt x="27848" y="642579"/>
                  </a:lnTo>
                  <a:lnTo>
                    <a:pt x="24240" y="639617"/>
                  </a:lnTo>
                  <a:lnTo>
                    <a:pt x="20923" y="636301"/>
                  </a:lnTo>
                  <a:lnTo>
                    <a:pt x="17606" y="632984"/>
                  </a:lnTo>
                  <a:lnTo>
                    <a:pt x="457" y="595123"/>
                  </a:lnTo>
                  <a:lnTo>
                    <a:pt x="0" y="590478"/>
                  </a:lnTo>
                  <a:lnTo>
                    <a:pt x="0" y="585787"/>
                  </a:lnTo>
                  <a:close/>
                </a:path>
              </a:pathLst>
            </a:custGeom>
            <a:ln w="9524">
              <a:solidFill>
                <a:srgbClr val="A6F2D0"/>
              </a:solidFill>
            </a:ln>
          </p:spPr>
          <p:txBody>
            <a:bodyPr wrap="square" lIns="0" tIns="0" rIns="0" bIns="0" rtlCol="0"/>
            <a:lstStyle/>
            <a:p>
              <a:endParaRPr/>
            </a:p>
          </p:txBody>
        </p:sp>
        <p:sp>
          <p:nvSpPr>
            <p:cNvPr id="45" name="object 45"/>
            <p:cNvSpPr/>
            <p:nvPr/>
          </p:nvSpPr>
          <p:spPr>
            <a:xfrm>
              <a:off x="8372474" y="1638299"/>
              <a:ext cx="457200" cy="457200"/>
            </a:xfrm>
            <a:custGeom>
              <a:avLst/>
              <a:gdLst/>
              <a:ahLst/>
              <a:cxnLst/>
              <a:rect l="l" t="t" r="r" b="b"/>
              <a:pathLst>
                <a:path w="457200" h="457200">
                  <a:moveTo>
                    <a:pt x="236086" y="457199"/>
                  </a:moveTo>
                  <a:lnTo>
                    <a:pt x="221112" y="457199"/>
                  </a:lnTo>
                  <a:lnTo>
                    <a:pt x="213643" y="456832"/>
                  </a:lnTo>
                  <a:lnTo>
                    <a:pt x="169404" y="449529"/>
                  </a:lnTo>
                  <a:lnTo>
                    <a:pt x="127440" y="433736"/>
                  </a:lnTo>
                  <a:lnTo>
                    <a:pt x="89364" y="410059"/>
                  </a:lnTo>
                  <a:lnTo>
                    <a:pt x="56638" y="379409"/>
                  </a:lnTo>
                  <a:lnTo>
                    <a:pt x="30520" y="342963"/>
                  </a:lnTo>
                  <a:lnTo>
                    <a:pt x="12016" y="302123"/>
                  </a:lnTo>
                  <a:lnTo>
                    <a:pt x="1834" y="258457"/>
                  </a:lnTo>
                  <a:lnTo>
                    <a:pt x="0" y="236087"/>
                  </a:lnTo>
                  <a:lnTo>
                    <a:pt x="0" y="221113"/>
                  </a:lnTo>
                  <a:lnTo>
                    <a:pt x="5852" y="176659"/>
                  </a:lnTo>
                  <a:lnTo>
                    <a:pt x="20264" y="134201"/>
                  </a:lnTo>
                  <a:lnTo>
                    <a:pt x="42683" y="95371"/>
                  </a:lnTo>
                  <a:lnTo>
                    <a:pt x="72249" y="61661"/>
                  </a:lnTo>
                  <a:lnTo>
                    <a:pt x="107820" y="34366"/>
                  </a:lnTo>
                  <a:lnTo>
                    <a:pt x="148034" y="14535"/>
                  </a:lnTo>
                  <a:lnTo>
                    <a:pt x="191344" y="2931"/>
                  </a:lnTo>
                  <a:lnTo>
                    <a:pt x="221112" y="0"/>
                  </a:lnTo>
                  <a:lnTo>
                    <a:pt x="236086" y="0"/>
                  </a:lnTo>
                  <a:lnTo>
                    <a:pt x="280540" y="5853"/>
                  </a:lnTo>
                  <a:lnTo>
                    <a:pt x="322997" y="20266"/>
                  </a:lnTo>
                  <a:lnTo>
                    <a:pt x="361827" y="42685"/>
                  </a:lnTo>
                  <a:lnTo>
                    <a:pt x="395538" y="72249"/>
                  </a:lnTo>
                  <a:lnTo>
                    <a:pt x="422832" y="107821"/>
                  </a:lnTo>
                  <a:lnTo>
                    <a:pt x="442663" y="148035"/>
                  </a:lnTo>
                  <a:lnTo>
                    <a:pt x="454267" y="191345"/>
                  </a:lnTo>
                  <a:lnTo>
                    <a:pt x="457199" y="221113"/>
                  </a:lnTo>
                  <a:lnTo>
                    <a:pt x="457199" y="228599"/>
                  </a:lnTo>
                  <a:lnTo>
                    <a:pt x="457199" y="236087"/>
                  </a:lnTo>
                  <a:lnTo>
                    <a:pt x="451345" y="280540"/>
                  </a:lnTo>
                  <a:lnTo>
                    <a:pt x="436932" y="322998"/>
                  </a:lnTo>
                  <a:lnTo>
                    <a:pt x="414513" y="361828"/>
                  </a:lnTo>
                  <a:lnTo>
                    <a:pt x="384949" y="395538"/>
                  </a:lnTo>
                  <a:lnTo>
                    <a:pt x="349377" y="422833"/>
                  </a:lnTo>
                  <a:lnTo>
                    <a:pt x="309163" y="442663"/>
                  </a:lnTo>
                  <a:lnTo>
                    <a:pt x="265853" y="454267"/>
                  </a:lnTo>
                  <a:lnTo>
                    <a:pt x="243555" y="456832"/>
                  </a:lnTo>
                  <a:lnTo>
                    <a:pt x="236086" y="457199"/>
                  </a:lnTo>
                  <a:close/>
                </a:path>
              </a:pathLst>
            </a:custGeom>
            <a:solidFill>
              <a:srgbClr val="049569"/>
            </a:solidFill>
          </p:spPr>
          <p:txBody>
            <a:bodyPr wrap="square" lIns="0" tIns="0" rIns="0" bIns="0" rtlCol="0"/>
            <a:lstStyle/>
            <a:p>
              <a:endParaRPr/>
            </a:p>
          </p:txBody>
        </p:sp>
        <p:pic>
          <p:nvPicPr>
            <p:cNvPr id="46" name="object 46"/>
            <p:cNvPicPr/>
            <p:nvPr/>
          </p:nvPicPr>
          <p:blipFill>
            <a:blip r:embed="rId11" cstate="print"/>
            <a:stretch>
              <a:fillRect/>
            </a:stretch>
          </p:blipFill>
          <p:spPr>
            <a:xfrm>
              <a:off x="8505824" y="1771649"/>
              <a:ext cx="190499" cy="190499"/>
            </a:xfrm>
            <a:prstGeom prst="rect">
              <a:avLst/>
            </a:prstGeom>
          </p:spPr>
        </p:pic>
      </p:grpSp>
      <p:sp>
        <p:nvSpPr>
          <p:cNvPr id="47" name="object 47"/>
          <p:cNvSpPr txBox="1"/>
          <p:nvPr/>
        </p:nvSpPr>
        <p:spPr>
          <a:xfrm>
            <a:off x="8928000" y="1708943"/>
            <a:ext cx="1712595" cy="280035"/>
          </a:xfrm>
          <a:prstGeom prst="rect">
            <a:avLst/>
          </a:prstGeom>
        </p:spPr>
        <p:txBody>
          <a:bodyPr vert="horz" wrap="square" lIns="0" tIns="14604" rIns="0" bIns="0" rtlCol="0">
            <a:spAutoFit/>
          </a:bodyPr>
          <a:lstStyle/>
          <a:p>
            <a:pPr marL="12700">
              <a:lnSpc>
                <a:spcPct val="100000"/>
              </a:lnSpc>
              <a:spcBef>
                <a:spcPts val="114"/>
              </a:spcBef>
            </a:pPr>
            <a:r>
              <a:rPr sz="1650" b="1" spc="-95" dirty="0">
                <a:solidFill>
                  <a:srgbClr val="055E45"/>
                </a:solidFill>
                <a:latin typeface="Roboto"/>
                <a:cs typeface="Roboto"/>
              </a:rPr>
              <a:t>The</a:t>
            </a:r>
            <a:r>
              <a:rPr sz="1650" b="1" spc="-35" dirty="0">
                <a:solidFill>
                  <a:srgbClr val="055E45"/>
                </a:solidFill>
                <a:latin typeface="Roboto"/>
                <a:cs typeface="Roboto"/>
              </a:rPr>
              <a:t> </a:t>
            </a:r>
            <a:r>
              <a:rPr sz="1650" b="1" spc="-95" dirty="0">
                <a:solidFill>
                  <a:srgbClr val="055E45"/>
                </a:solidFill>
                <a:latin typeface="Roboto"/>
                <a:cs typeface="Roboto"/>
              </a:rPr>
              <a:t>Gap</a:t>
            </a:r>
            <a:r>
              <a:rPr sz="1650" b="1" spc="-35" dirty="0">
                <a:solidFill>
                  <a:srgbClr val="055E45"/>
                </a:solidFill>
                <a:latin typeface="Roboto"/>
                <a:cs typeface="Roboto"/>
              </a:rPr>
              <a:t> </a:t>
            </a:r>
            <a:r>
              <a:rPr sz="1650" b="1" spc="-85" dirty="0">
                <a:solidFill>
                  <a:srgbClr val="055E45"/>
                </a:solidFill>
                <a:latin typeface="Roboto"/>
                <a:cs typeface="Roboto"/>
              </a:rPr>
              <a:t>to</a:t>
            </a:r>
            <a:r>
              <a:rPr sz="1650" b="1" spc="-30" dirty="0">
                <a:solidFill>
                  <a:srgbClr val="055E45"/>
                </a:solidFill>
                <a:latin typeface="Roboto"/>
                <a:cs typeface="Roboto"/>
              </a:rPr>
              <a:t> </a:t>
            </a:r>
            <a:r>
              <a:rPr sz="1650" b="1" spc="-75" dirty="0">
                <a:solidFill>
                  <a:srgbClr val="055E45"/>
                </a:solidFill>
                <a:latin typeface="Roboto"/>
                <a:cs typeface="Roboto"/>
              </a:rPr>
              <a:t>Address</a:t>
            </a:r>
            <a:endParaRPr sz="1650">
              <a:latin typeface="Roboto"/>
              <a:cs typeface="Roboto"/>
            </a:endParaRPr>
          </a:p>
        </p:txBody>
      </p:sp>
      <p:grpSp>
        <p:nvGrpSpPr>
          <p:cNvPr id="48" name="object 48"/>
          <p:cNvGrpSpPr/>
          <p:nvPr/>
        </p:nvGrpSpPr>
        <p:grpSpPr>
          <a:xfrm>
            <a:off x="8376443" y="2286000"/>
            <a:ext cx="2729865" cy="2028825"/>
            <a:chOff x="8376443" y="2286000"/>
            <a:chExt cx="2729865" cy="2028825"/>
          </a:xfrm>
        </p:grpSpPr>
        <p:pic>
          <p:nvPicPr>
            <p:cNvPr id="49" name="object 49"/>
            <p:cNvPicPr/>
            <p:nvPr/>
          </p:nvPicPr>
          <p:blipFill>
            <a:blip r:embed="rId12" cstate="print"/>
            <a:stretch>
              <a:fillRect/>
            </a:stretch>
          </p:blipFill>
          <p:spPr>
            <a:xfrm>
              <a:off x="8376443" y="2286000"/>
              <a:ext cx="87307" cy="126999"/>
            </a:xfrm>
            <a:prstGeom prst="rect">
              <a:avLst/>
            </a:prstGeom>
          </p:spPr>
        </p:pic>
        <p:pic>
          <p:nvPicPr>
            <p:cNvPr id="50" name="object 50"/>
            <p:cNvPicPr/>
            <p:nvPr/>
          </p:nvPicPr>
          <p:blipFill>
            <a:blip r:embed="rId12" cstate="print"/>
            <a:stretch>
              <a:fillRect/>
            </a:stretch>
          </p:blipFill>
          <p:spPr>
            <a:xfrm>
              <a:off x="8376443" y="2781300"/>
              <a:ext cx="87307" cy="126999"/>
            </a:xfrm>
            <a:prstGeom prst="rect">
              <a:avLst/>
            </a:prstGeom>
          </p:spPr>
        </p:pic>
        <p:pic>
          <p:nvPicPr>
            <p:cNvPr id="51" name="object 51"/>
            <p:cNvPicPr/>
            <p:nvPr/>
          </p:nvPicPr>
          <p:blipFill>
            <a:blip r:embed="rId12" cstate="print"/>
            <a:stretch>
              <a:fillRect/>
            </a:stretch>
          </p:blipFill>
          <p:spPr>
            <a:xfrm>
              <a:off x="8376443" y="3276600"/>
              <a:ext cx="87307" cy="126999"/>
            </a:xfrm>
            <a:prstGeom prst="rect">
              <a:avLst/>
            </a:prstGeom>
          </p:spPr>
        </p:pic>
        <p:sp>
          <p:nvSpPr>
            <p:cNvPr id="52" name="object 52"/>
            <p:cNvSpPr/>
            <p:nvPr/>
          </p:nvSpPr>
          <p:spPr>
            <a:xfrm>
              <a:off x="8963024" y="3895724"/>
              <a:ext cx="443230" cy="419100"/>
            </a:xfrm>
            <a:custGeom>
              <a:avLst/>
              <a:gdLst/>
              <a:ahLst/>
              <a:cxnLst/>
              <a:rect l="l" t="t" r="r" b="b"/>
              <a:pathLst>
                <a:path w="443229" h="419100">
                  <a:moveTo>
                    <a:pt x="442912" y="419099"/>
                  </a:moveTo>
                  <a:lnTo>
                    <a:pt x="71196" y="419099"/>
                  </a:lnTo>
                  <a:lnTo>
                    <a:pt x="29703" y="403477"/>
                  </a:lnTo>
                  <a:lnTo>
                    <a:pt x="3884" y="367437"/>
                  </a:lnTo>
                  <a:lnTo>
                    <a:pt x="0" y="347903"/>
                  </a:lnTo>
                  <a:lnTo>
                    <a:pt x="0" y="342899"/>
                  </a:lnTo>
                  <a:lnTo>
                    <a:pt x="0" y="71196"/>
                  </a:lnTo>
                  <a:lnTo>
                    <a:pt x="15620" y="29705"/>
                  </a:lnTo>
                  <a:lnTo>
                    <a:pt x="51660" y="3885"/>
                  </a:lnTo>
                  <a:lnTo>
                    <a:pt x="442912" y="0"/>
                  </a:lnTo>
                  <a:lnTo>
                    <a:pt x="442912" y="419099"/>
                  </a:lnTo>
                  <a:close/>
                </a:path>
              </a:pathLst>
            </a:custGeom>
            <a:solidFill>
              <a:srgbClr val="F2F4F5"/>
            </a:solidFill>
          </p:spPr>
          <p:txBody>
            <a:bodyPr wrap="square" lIns="0" tIns="0" rIns="0" bIns="0" rtlCol="0"/>
            <a:lstStyle/>
            <a:p>
              <a:endParaRPr/>
            </a:p>
          </p:txBody>
        </p:sp>
        <p:sp>
          <p:nvSpPr>
            <p:cNvPr id="53" name="object 53"/>
            <p:cNvSpPr/>
            <p:nvPr/>
          </p:nvSpPr>
          <p:spPr>
            <a:xfrm>
              <a:off x="9401174" y="3895724"/>
              <a:ext cx="9525" cy="419100"/>
            </a:xfrm>
            <a:custGeom>
              <a:avLst/>
              <a:gdLst/>
              <a:ahLst/>
              <a:cxnLst/>
              <a:rect l="l" t="t" r="r" b="b"/>
              <a:pathLst>
                <a:path w="9525" h="419100">
                  <a:moveTo>
                    <a:pt x="9524" y="419099"/>
                  </a:moveTo>
                  <a:lnTo>
                    <a:pt x="0" y="419099"/>
                  </a:lnTo>
                  <a:lnTo>
                    <a:pt x="0" y="0"/>
                  </a:lnTo>
                  <a:lnTo>
                    <a:pt x="9524" y="0"/>
                  </a:lnTo>
                  <a:lnTo>
                    <a:pt x="9524" y="419099"/>
                  </a:lnTo>
                  <a:close/>
                </a:path>
              </a:pathLst>
            </a:custGeom>
            <a:solidFill>
              <a:srgbClr val="E4E7EB"/>
            </a:solidFill>
          </p:spPr>
          <p:txBody>
            <a:bodyPr wrap="square" lIns="0" tIns="0" rIns="0" bIns="0" rtlCol="0"/>
            <a:lstStyle/>
            <a:p>
              <a:endParaRPr/>
            </a:p>
          </p:txBody>
        </p:sp>
        <p:sp>
          <p:nvSpPr>
            <p:cNvPr id="54" name="object 54"/>
            <p:cNvSpPr/>
            <p:nvPr/>
          </p:nvSpPr>
          <p:spPr>
            <a:xfrm>
              <a:off x="9039224" y="3986212"/>
              <a:ext cx="285750" cy="200025"/>
            </a:xfrm>
            <a:custGeom>
              <a:avLst/>
              <a:gdLst/>
              <a:ahLst/>
              <a:cxnLst/>
              <a:rect l="l" t="t" r="r" b="b"/>
              <a:pathLst>
                <a:path w="285750" h="200025">
                  <a:moveTo>
                    <a:pt x="57150" y="142875"/>
                  </a:moveTo>
                  <a:lnTo>
                    <a:pt x="28575" y="142875"/>
                  </a:lnTo>
                  <a:lnTo>
                    <a:pt x="28575" y="28575"/>
                  </a:lnTo>
                  <a:lnTo>
                    <a:pt x="30823" y="17461"/>
                  </a:lnTo>
                  <a:lnTo>
                    <a:pt x="36952" y="8377"/>
                  </a:lnTo>
                  <a:lnTo>
                    <a:pt x="46036" y="2248"/>
                  </a:lnTo>
                  <a:lnTo>
                    <a:pt x="57150" y="0"/>
                  </a:lnTo>
                  <a:lnTo>
                    <a:pt x="228600" y="0"/>
                  </a:lnTo>
                  <a:lnTo>
                    <a:pt x="239713" y="2248"/>
                  </a:lnTo>
                  <a:lnTo>
                    <a:pt x="248797" y="8377"/>
                  </a:lnTo>
                  <a:lnTo>
                    <a:pt x="254926" y="17461"/>
                  </a:lnTo>
                  <a:lnTo>
                    <a:pt x="257175" y="28575"/>
                  </a:lnTo>
                  <a:lnTo>
                    <a:pt x="57150" y="28575"/>
                  </a:lnTo>
                  <a:lnTo>
                    <a:pt x="57150" y="142875"/>
                  </a:lnTo>
                  <a:close/>
                </a:path>
                <a:path w="285750" h="200025">
                  <a:moveTo>
                    <a:pt x="257175" y="142875"/>
                  </a:moveTo>
                  <a:lnTo>
                    <a:pt x="228600" y="142875"/>
                  </a:lnTo>
                  <a:lnTo>
                    <a:pt x="228600" y="28575"/>
                  </a:lnTo>
                  <a:lnTo>
                    <a:pt x="257175" y="28575"/>
                  </a:lnTo>
                  <a:lnTo>
                    <a:pt x="257175" y="142875"/>
                  </a:lnTo>
                  <a:close/>
                </a:path>
                <a:path w="285750" h="200025">
                  <a:moveTo>
                    <a:pt x="121265" y="125997"/>
                  </a:moveTo>
                  <a:lnTo>
                    <a:pt x="114434" y="125997"/>
                  </a:lnTo>
                  <a:lnTo>
                    <a:pt x="110326" y="121845"/>
                  </a:lnTo>
                  <a:lnTo>
                    <a:pt x="84698" y="96217"/>
                  </a:lnTo>
                  <a:lnTo>
                    <a:pt x="84698" y="89430"/>
                  </a:lnTo>
                  <a:lnTo>
                    <a:pt x="88895" y="85278"/>
                  </a:lnTo>
                  <a:lnTo>
                    <a:pt x="114523" y="59650"/>
                  </a:lnTo>
                  <a:lnTo>
                    <a:pt x="121309" y="59650"/>
                  </a:lnTo>
                  <a:lnTo>
                    <a:pt x="129614" y="68044"/>
                  </a:lnTo>
                  <a:lnTo>
                    <a:pt x="129659" y="74830"/>
                  </a:lnTo>
                  <a:lnTo>
                    <a:pt x="125462" y="78983"/>
                  </a:lnTo>
                  <a:lnTo>
                    <a:pt x="111621" y="92868"/>
                  </a:lnTo>
                  <a:lnTo>
                    <a:pt x="129614" y="110862"/>
                  </a:lnTo>
                  <a:lnTo>
                    <a:pt x="129659" y="117648"/>
                  </a:lnTo>
                  <a:lnTo>
                    <a:pt x="125462" y="121845"/>
                  </a:lnTo>
                  <a:lnTo>
                    <a:pt x="121265" y="125997"/>
                  </a:lnTo>
                  <a:close/>
                </a:path>
                <a:path w="285750" h="200025">
                  <a:moveTo>
                    <a:pt x="171316" y="125997"/>
                  </a:moveTo>
                  <a:lnTo>
                    <a:pt x="164440" y="125997"/>
                  </a:lnTo>
                  <a:lnTo>
                    <a:pt x="156180" y="117648"/>
                  </a:lnTo>
                  <a:lnTo>
                    <a:pt x="156135" y="110862"/>
                  </a:lnTo>
                  <a:lnTo>
                    <a:pt x="160332" y="106709"/>
                  </a:lnTo>
                  <a:lnTo>
                    <a:pt x="174173" y="92868"/>
                  </a:lnTo>
                  <a:lnTo>
                    <a:pt x="156135" y="74830"/>
                  </a:lnTo>
                  <a:lnTo>
                    <a:pt x="156135" y="68044"/>
                  </a:lnTo>
                  <a:lnTo>
                    <a:pt x="164619" y="59650"/>
                  </a:lnTo>
                  <a:lnTo>
                    <a:pt x="171271" y="59650"/>
                  </a:lnTo>
                  <a:lnTo>
                    <a:pt x="175424" y="63847"/>
                  </a:lnTo>
                  <a:lnTo>
                    <a:pt x="179665" y="68044"/>
                  </a:lnTo>
                  <a:lnTo>
                    <a:pt x="201051" y="89430"/>
                  </a:lnTo>
                  <a:lnTo>
                    <a:pt x="201096" y="96217"/>
                  </a:lnTo>
                  <a:lnTo>
                    <a:pt x="171316" y="125997"/>
                  </a:lnTo>
                  <a:close/>
                </a:path>
                <a:path w="285750" h="200025">
                  <a:moveTo>
                    <a:pt x="251460" y="200025"/>
                  </a:moveTo>
                  <a:lnTo>
                    <a:pt x="34290" y="200025"/>
                  </a:lnTo>
                  <a:lnTo>
                    <a:pt x="20945" y="197329"/>
                  </a:lnTo>
                  <a:lnTo>
                    <a:pt x="10045" y="189979"/>
                  </a:lnTo>
                  <a:lnTo>
                    <a:pt x="2695" y="179079"/>
                  </a:lnTo>
                  <a:lnTo>
                    <a:pt x="0" y="165735"/>
                  </a:lnTo>
                  <a:lnTo>
                    <a:pt x="0" y="161002"/>
                  </a:lnTo>
                  <a:lnTo>
                    <a:pt x="3839" y="157162"/>
                  </a:lnTo>
                  <a:lnTo>
                    <a:pt x="281910" y="157162"/>
                  </a:lnTo>
                  <a:lnTo>
                    <a:pt x="285750" y="161002"/>
                  </a:lnTo>
                  <a:lnTo>
                    <a:pt x="285750" y="165735"/>
                  </a:lnTo>
                  <a:lnTo>
                    <a:pt x="283054" y="179079"/>
                  </a:lnTo>
                  <a:lnTo>
                    <a:pt x="275704" y="189979"/>
                  </a:lnTo>
                  <a:lnTo>
                    <a:pt x="264804" y="197329"/>
                  </a:lnTo>
                  <a:lnTo>
                    <a:pt x="251460" y="200025"/>
                  </a:lnTo>
                  <a:close/>
                </a:path>
              </a:pathLst>
            </a:custGeom>
            <a:solidFill>
              <a:srgbClr val="049569"/>
            </a:solidFill>
          </p:spPr>
          <p:txBody>
            <a:bodyPr wrap="square" lIns="0" tIns="0" rIns="0" bIns="0" rtlCol="0"/>
            <a:lstStyle/>
            <a:p>
              <a:endParaRPr/>
            </a:p>
          </p:txBody>
        </p:sp>
        <p:sp>
          <p:nvSpPr>
            <p:cNvPr id="55" name="object 55"/>
            <p:cNvSpPr/>
            <p:nvPr/>
          </p:nvSpPr>
          <p:spPr>
            <a:xfrm>
              <a:off x="9410699" y="3914774"/>
              <a:ext cx="1695450" cy="381000"/>
            </a:xfrm>
            <a:custGeom>
              <a:avLst/>
              <a:gdLst/>
              <a:ahLst/>
              <a:cxnLst/>
              <a:rect l="l" t="t" r="r" b="b"/>
              <a:pathLst>
                <a:path w="1695450" h="381000">
                  <a:moveTo>
                    <a:pt x="1624253" y="380999"/>
                  </a:moveTo>
                  <a:lnTo>
                    <a:pt x="0" y="380999"/>
                  </a:lnTo>
                  <a:lnTo>
                    <a:pt x="0" y="0"/>
                  </a:lnTo>
                  <a:lnTo>
                    <a:pt x="1624253" y="0"/>
                  </a:lnTo>
                  <a:lnTo>
                    <a:pt x="1629207" y="488"/>
                  </a:lnTo>
                  <a:lnTo>
                    <a:pt x="1665743" y="15621"/>
                  </a:lnTo>
                  <a:lnTo>
                    <a:pt x="1691564" y="51661"/>
                  </a:lnTo>
                  <a:lnTo>
                    <a:pt x="1695449" y="71196"/>
                  </a:lnTo>
                  <a:lnTo>
                    <a:pt x="1695449" y="309803"/>
                  </a:lnTo>
                  <a:lnTo>
                    <a:pt x="1679827" y="351294"/>
                  </a:lnTo>
                  <a:lnTo>
                    <a:pt x="1643787" y="377113"/>
                  </a:lnTo>
                  <a:lnTo>
                    <a:pt x="1624253" y="380999"/>
                  </a:lnTo>
                  <a:close/>
                </a:path>
              </a:pathLst>
            </a:custGeom>
            <a:solidFill>
              <a:srgbClr val="ECFDF5"/>
            </a:solidFill>
          </p:spPr>
          <p:txBody>
            <a:bodyPr wrap="square" lIns="0" tIns="0" rIns="0" bIns="0" rtlCol="0"/>
            <a:lstStyle/>
            <a:p>
              <a:endParaRPr/>
            </a:p>
          </p:txBody>
        </p:sp>
      </p:grpSp>
      <p:sp>
        <p:nvSpPr>
          <p:cNvPr id="56" name="object 56"/>
          <p:cNvSpPr txBox="1"/>
          <p:nvPr/>
        </p:nvSpPr>
        <p:spPr>
          <a:xfrm>
            <a:off x="8532713" y="2217245"/>
            <a:ext cx="3067050"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Dedicated</a:t>
            </a:r>
            <a:r>
              <a:rPr sz="1150" dirty="0">
                <a:solidFill>
                  <a:srgbClr val="374050"/>
                </a:solidFill>
                <a:latin typeface="Roboto"/>
                <a:cs typeface="Roboto"/>
              </a:rPr>
              <a:t> </a:t>
            </a:r>
            <a:r>
              <a:rPr sz="1150" spc="-55" dirty="0">
                <a:solidFill>
                  <a:srgbClr val="374050"/>
                </a:solidFill>
                <a:latin typeface="Roboto"/>
                <a:cs typeface="Roboto"/>
              </a:rPr>
              <a:t>desktop</a:t>
            </a:r>
            <a:r>
              <a:rPr sz="1150" spc="5" dirty="0">
                <a:solidFill>
                  <a:srgbClr val="374050"/>
                </a:solidFill>
                <a:latin typeface="Roboto"/>
                <a:cs typeface="Roboto"/>
              </a:rPr>
              <a:t> </a:t>
            </a:r>
            <a:r>
              <a:rPr sz="1150" spc="-50" dirty="0">
                <a:solidFill>
                  <a:srgbClr val="374050"/>
                </a:solidFill>
                <a:latin typeface="Roboto"/>
                <a:cs typeface="Roboto"/>
              </a:rPr>
              <a:t>applications</a:t>
            </a:r>
            <a:r>
              <a:rPr sz="1150" spc="5" dirty="0">
                <a:solidFill>
                  <a:srgbClr val="374050"/>
                </a:solidFill>
                <a:latin typeface="Roboto"/>
                <a:cs typeface="Roboto"/>
              </a:rPr>
              <a:t> </a:t>
            </a:r>
            <a:r>
              <a:rPr sz="1150" spc="-60" dirty="0">
                <a:solidFill>
                  <a:srgbClr val="374050"/>
                </a:solidFill>
                <a:latin typeface="Roboto"/>
                <a:cs typeface="Roboto"/>
              </a:rPr>
              <a:t>can</a:t>
            </a:r>
            <a:r>
              <a:rPr sz="1150" spc="5" dirty="0">
                <a:solidFill>
                  <a:srgbClr val="374050"/>
                </a:solidFill>
                <a:latin typeface="Roboto"/>
                <a:cs typeface="Roboto"/>
              </a:rPr>
              <a:t> </a:t>
            </a:r>
            <a:r>
              <a:rPr sz="1150" spc="-55" dirty="0">
                <a:solidFill>
                  <a:srgbClr val="374050"/>
                </a:solidFill>
                <a:latin typeface="Roboto"/>
                <a:cs typeface="Roboto"/>
              </a:rPr>
              <a:t>offer</a:t>
            </a:r>
            <a:r>
              <a:rPr sz="1150" spc="5" dirty="0">
                <a:solidFill>
                  <a:srgbClr val="374050"/>
                </a:solidFill>
                <a:latin typeface="Roboto"/>
                <a:cs typeface="Roboto"/>
              </a:rPr>
              <a:t> </a:t>
            </a:r>
            <a:r>
              <a:rPr sz="1150" spc="-60" dirty="0">
                <a:solidFill>
                  <a:srgbClr val="374050"/>
                </a:solidFill>
                <a:latin typeface="Roboto"/>
                <a:cs typeface="Roboto"/>
              </a:rPr>
              <a:t>enhanced performance</a:t>
            </a:r>
            <a:r>
              <a:rPr sz="1150" spc="10" dirty="0">
                <a:solidFill>
                  <a:srgbClr val="374050"/>
                </a:solidFill>
                <a:latin typeface="Roboto"/>
                <a:cs typeface="Roboto"/>
              </a:rPr>
              <a:t> </a:t>
            </a:r>
            <a:r>
              <a:rPr sz="1150" spc="-60" dirty="0">
                <a:solidFill>
                  <a:srgbClr val="374050"/>
                </a:solidFill>
                <a:latin typeface="Roboto"/>
                <a:cs typeface="Roboto"/>
              </a:rPr>
              <a:t>and</a:t>
            </a:r>
            <a:r>
              <a:rPr sz="1150" spc="15" dirty="0">
                <a:solidFill>
                  <a:srgbClr val="374050"/>
                </a:solidFill>
                <a:latin typeface="Roboto"/>
                <a:cs typeface="Roboto"/>
              </a:rPr>
              <a:t> </a:t>
            </a:r>
            <a:r>
              <a:rPr sz="1150" spc="-50" dirty="0">
                <a:solidFill>
                  <a:srgbClr val="374050"/>
                </a:solidFill>
                <a:latin typeface="Roboto"/>
                <a:cs typeface="Roboto"/>
              </a:rPr>
              <a:t>richer</a:t>
            </a:r>
            <a:r>
              <a:rPr sz="1150" spc="15" dirty="0">
                <a:solidFill>
                  <a:srgbClr val="374050"/>
                </a:solidFill>
                <a:latin typeface="Roboto"/>
                <a:cs typeface="Roboto"/>
              </a:rPr>
              <a:t> </a:t>
            </a:r>
            <a:r>
              <a:rPr sz="1150" spc="-25" dirty="0">
                <a:solidFill>
                  <a:srgbClr val="374050"/>
                </a:solidFill>
                <a:latin typeface="Roboto"/>
                <a:cs typeface="Roboto"/>
              </a:rPr>
              <a:t>UIs</a:t>
            </a:r>
            <a:endParaRPr sz="1150">
              <a:latin typeface="Roboto"/>
              <a:cs typeface="Roboto"/>
            </a:endParaRPr>
          </a:p>
        </p:txBody>
      </p:sp>
      <p:sp>
        <p:nvSpPr>
          <p:cNvPr id="57" name="object 57"/>
          <p:cNvSpPr txBox="1"/>
          <p:nvPr/>
        </p:nvSpPr>
        <p:spPr>
          <a:xfrm>
            <a:off x="8532713" y="2712545"/>
            <a:ext cx="2879090"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Better</a:t>
            </a:r>
            <a:r>
              <a:rPr sz="1150" spc="10" dirty="0">
                <a:solidFill>
                  <a:srgbClr val="374050"/>
                </a:solidFill>
                <a:latin typeface="Roboto"/>
                <a:cs typeface="Roboto"/>
              </a:rPr>
              <a:t> </a:t>
            </a:r>
            <a:r>
              <a:rPr sz="1150" spc="-50" dirty="0">
                <a:solidFill>
                  <a:srgbClr val="374050"/>
                </a:solidFill>
                <a:latin typeface="Roboto"/>
                <a:cs typeface="Roboto"/>
              </a:rPr>
              <a:t>integration</a:t>
            </a:r>
            <a:r>
              <a:rPr sz="1150" spc="15" dirty="0">
                <a:solidFill>
                  <a:srgbClr val="374050"/>
                </a:solidFill>
                <a:latin typeface="Roboto"/>
                <a:cs typeface="Roboto"/>
              </a:rPr>
              <a:t> </a:t>
            </a:r>
            <a:r>
              <a:rPr sz="1150" spc="-50" dirty="0">
                <a:solidFill>
                  <a:srgbClr val="374050"/>
                </a:solidFill>
                <a:latin typeface="Roboto"/>
                <a:cs typeface="Roboto"/>
              </a:rPr>
              <a:t>with</a:t>
            </a:r>
            <a:r>
              <a:rPr sz="1150" spc="15" dirty="0">
                <a:solidFill>
                  <a:srgbClr val="374050"/>
                </a:solidFill>
                <a:latin typeface="Roboto"/>
                <a:cs typeface="Roboto"/>
              </a:rPr>
              <a:t> </a:t>
            </a:r>
            <a:r>
              <a:rPr sz="1150" spc="-50" dirty="0">
                <a:solidFill>
                  <a:srgbClr val="374050"/>
                </a:solidFill>
                <a:latin typeface="Roboto"/>
                <a:cs typeface="Roboto"/>
              </a:rPr>
              <a:t>local</a:t>
            </a:r>
            <a:r>
              <a:rPr sz="1150" spc="15" dirty="0">
                <a:solidFill>
                  <a:srgbClr val="374050"/>
                </a:solidFill>
                <a:latin typeface="Roboto"/>
                <a:cs typeface="Roboto"/>
              </a:rPr>
              <a:t> </a:t>
            </a:r>
            <a:r>
              <a:rPr sz="1150" spc="-65" dirty="0">
                <a:solidFill>
                  <a:srgbClr val="374050"/>
                </a:solidFill>
                <a:latin typeface="Roboto"/>
                <a:cs typeface="Roboto"/>
              </a:rPr>
              <a:t>systems</a:t>
            </a:r>
            <a:r>
              <a:rPr sz="1150" spc="10" dirty="0">
                <a:solidFill>
                  <a:srgbClr val="374050"/>
                </a:solidFill>
                <a:latin typeface="Roboto"/>
                <a:cs typeface="Roboto"/>
              </a:rPr>
              <a:t> </a:t>
            </a:r>
            <a:r>
              <a:rPr sz="1150" spc="-45" dirty="0">
                <a:solidFill>
                  <a:srgbClr val="374050"/>
                </a:solidFill>
                <a:latin typeface="Roboto"/>
                <a:cs typeface="Roboto"/>
              </a:rPr>
              <a:t>for</a:t>
            </a:r>
            <a:r>
              <a:rPr sz="1150" spc="15" dirty="0">
                <a:solidFill>
                  <a:srgbClr val="374050"/>
                </a:solidFill>
                <a:latin typeface="Roboto"/>
                <a:cs typeface="Roboto"/>
              </a:rPr>
              <a:t> </a:t>
            </a:r>
            <a:r>
              <a:rPr sz="1150" spc="-50" dirty="0">
                <a:solidFill>
                  <a:srgbClr val="374050"/>
                </a:solidFill>
                <a:latin typeface="Roboto"/>
                <a:cs typeface="Roboto"/>
              </a:rPr>
              <a:t>specific </a:t>
            </a:r>
            <a:r>
              <a:rPr sz="1150" spc="-10" dirty="0">
                <a:solidFill>
                  <a:srgbClr val="374050"/>
                </a:solidFill>
                <a:latin typeface="Roboto"/>
                <a:cs typeface="Roboto"/>
              </a:rPr>
              <a:t>tasks</a:t>
            </a:r>
            <a:endParaRPr sz="1150">
              <a:latin typeface="Roboto"/>
              <a:cs typeface="Roboto"/>
            </a:endParaRPr>
          </a:p>
        </p:txBody>
      </p:sp>
      <p:sp>
        <p:nvSpPr>
          <p:cNvPr id="58" name="object 58"/>
          <p:cNvSpPr txBox="1"/>
          <p:nvPr/>
        </p:nvSpPr>
        <p:spPr>
          <a:xfrm>
            <a:off x="8532713" y="3207845"/>
            <a:ext cx="3018155" cy="406400"/>
          </a:xfrm>
          <a:prstGeom prst="rect">
            <a:avLst/>
          </a:prstGeom>
        </p:spPr>
        <p:txBody>
          <a:bodyPr vert="horz" wrap="square" lIns="0" tIns="12065" rIns="0" bIns="0" rtlCol="0">
            <a:spAutoFit/>
          </a:bodyPr>
          <a:lstStyle/>
          <a:p>
            <a:pPr marL="12700" marR="5080">
              <a:lnSpc>
                <a:spcPct val="108700"/>
              </a:lnSpc>
              <a:spcBef>
                <a:spcPts val="95"/>
              </a:spcBef>
            </a:pPr>
            <a:r>
              <a:rPr sz="1150" spc="-50" dirty="0">
                <a:solidFill>
                  <a:srgbClr val="374050"/>
                </a:solidFill>
                <a:latin typeface="Roboto"/>
                <a:cs typeface="Roboto"/>
              </a:rPr>
              <a:t>Learning</a:t>
            </a:r>
            <a:r>
              <a:rPr sz="1150" spc="-5" dirty="0">
                <a:solidFill>
                  <a:srgbClr val="374050"/>
                </a:solidFill>
                <a:latin typeface="Roboto"/>
                <a:cs typeface="Roboto"/>
              </a:rPr>
              <a:t> </a:t>
            </a:r>
            <a:r>
              <a:rPr sz="1150" spc="-45" dirty="0">
                <a:solidFill>
                  <a:srgbClr val="374050"/>
                </a:solidFill>
                <a:latin typeface="Roboto"/>
                <a:cs typeface="Roboto"/>
              </a:rPr>
              <a:t>opportunity</a:t>
            </a:r>
            <a:r>
              <a:rPr sz="1150" spc="-5" dirty="0">
                <a:solidFill>
                  <a:srgbClr val="374050"/>
                </a:solidFill>
                <a:latin typeface="Roboto"/>
                <a:cs typeface="Roboto"/>
              </a:rPr>
              <a:t> </a:t>
            </a:r>
            <a:r>
              <a:rPr sz="1150" spc="-60" dirty="0">
                <a:solidFill>
                  <a:srgbClr val="374050"/>
                </a:solidFill>
                <a:latin typeface="Roboto"/>
                <a:cs typeface="Roboto"/>
              </a:rPr>
              <a:t>to</a:t>
            </a:r>
            <a:r>
              <a:rPr sz="1150" spc="-5" dirty="0">
                <a:solidFill>
                  <a:srgbClr val="374050"/>
                </a:solidFill>
                <a:latin typeface="Roboto"/>
                <a:cs typeface="Roboto"/>
              </a:rPr>
              <a:t> </a:t>
            </a:r>
            <a:r>
              <a:rPr sz="1150" spc="-60" dirty="0">
                <a:solidFill>
                  <a:srgbClr val="374050"/>
                </a:solidFill>
                <a:latin typeface="Roboto"/>
                <a:cs typeface="Roboto"/>
              </a:rPr>
              <a:t>apply</a:t>
            </a:r>
            <a:r>
              <a:rPr sz="1150" spc="-5" dirty="0">
                <a:solidFill>
                  <a:srgbClr val="374050"/>
                </a:solidFill>
                <a:latin typeface="Roboto"/>
                <a:cs typeface="Roboto"/>
              </a:rPr>
              <a:t> </a:t>
            </a:r>
            <a:r>
              <a:rPr sz="1150" spc="-110" dirty="0">
                <a:solidFill>
                  <a:srgbClr val="374050"/>
                </a:solidFill>
                <a:latin typeface="Roboto"/>
                <a:cs typeface="Roboto"/>
              </a:rPr>
              <a:t>OOP,</a:t>
            </a:r>
            <a:r>
              <a:rPr sz="1150" dirty="0">
                <a:solidFill>
                  <a:srgbClr val="374050"/>
                </a:solidFill>
                <a:latin typeface="Roboto"/>
                <a:cs typeface="Roboto"/>
              </a:rPr>
              <a:t> </a:t>
            </a:r>
            <a:r>
              <a:rPr sz="1150" spc="-60" dirty="0">
                <a:solidFill>
                  <a:srgbClr val="374050"/>
                </a:solidFill>
                <a:latin typeface="Roboto"/>
                <a:cs typeface="Roboto"/>
              </a:rPr>
              <a:t>GUI</a:t>
            </a:r>
            <a:r>
              <a:rPr sz="1150" spc="-5" dirty="0">
                <a:solidFill>
                  <a:srgbClr val="374050"/>
                </a:solidFill>
                <a:latin typeface="Roboto"/>
                <a:cs typeface="Roboto"/>
              </a:rPr>
              <a:t> </a:t>
            </a:r>
            <a:r>
              <a:rPr sz="1150" spc="-45" dirty="0">
                <a:solidFill>
                  <a:srgbClr val="374050"/>
                </a:solidFill>
                <a:latin typeface="Roboto"/>
                <a:cs typeface="Roboto"/>
              </a:rPr>
              <a:t>design,</a:t>
            </a:r>
            <a:r>
              <a:rPr sz="1150" spc="-5" dirty="0">
                <a:solidFill>
                  <a:srgbClr val="374050"/>
                </a:solidFill>
                <a:latin typeface="Roboto"/>
                <a:cs typeface="Roboto"/>
              </a:rPr>
              <a:t> </a:t>
            </a:r>
            <a:r>
              <a:rPr sz="1150" spc="-75" dirty="0">
                <a:solidFill>
                  <a:srgbClr val="374050"/>
                </a:solidFill>
                <a:latin typeface="Roboto"/>
                <a:cs typeface="Roboto"/>
              </a:rPr>
              <a:t>and </a:t>
            </a:r>
            <a:r>
              <a:rPr sz="1150" spc="-55" dirty="0">
                <a:solidFill>
                  <a:srgbClr val="374050"/>
                </a:solidFill>
                <a:latin typeface="Roboto"/>
                <a:cs typeface="Roboto"/>
              </a:rPr>
              <a:t>database</a:t>
            </a:r>
            <a:r>
              <a:rPr sz="1150" spc="-25" dirty="0">
                <a:solidFill>
                  <a:srgbClr val="374050"/>
                </a:solidFill>
                <a:latin typeface="Roboto"/>
                <a:cs typeface="Roboto"/>
              </a:rPr>
              <a:t> </a:t>
            </a:r>
            <a:r>
              <a:rPr sz="1150" spc="-10" dirty="0">
                <a:solidFill>
                  <a:srgbClr val="374050"/>
                </a:solidFill>
                <a:latin typeface="Roboto"/>
                <a:cs typeface="Roboto"/>
              </a:rPr>
              <a:t>concepts</a:t>
            </a:r>
            <a:endParaRPr sz="1150">
              <a:latin typeface="Roboto"/>
              <a:cs typeface="Roboto"/>
            </a:endParaRPr>
          </a:p>
        </p:txBody>
      </p:sp>
      <p:sp>
        <p:nvSpPr>
          <p:cNvPr id="59" name="object 59"/>
          <p:cNvSpPr txBox="1"/>
          <p:nvPr/>
        </p:nvSpPr>
        <p:spPr>
          <a:xfrm>
            <a:off x="9470032" y="4013017"/>
            <a:ext cx="1573530" cy="178435"/>
          </a:xfrm>
          <a:prstGeom prst="rect">
            <a:avLst/>
          </a:prstGeom>
        </p:spPr>
        <p:txBody>
          <a:bodyPr vert="horz" wrap="square" lIns="0" tIns="12700" rIns="0" bIns="0" rtlCol="0">
            <a:spAutoFit/>
          </a:bodyPr>
          <a:lstStyle/>
          <a:p>
            <a:pPr marL="12700">
              <a:lnSpc>
                <a:spcPct val="100000"/>
              </a:lnSpc>
              <a:spcBef>
                <a:spcPts val="100"/>
              </a:spcBef>
            </a:pPr>
            <a:r>
              <a:rPr sz="1000" b="0" spc="-65" dirty="0">
                <a:solidFill>
                  <a:srgbClr val="047857"/>
                </a:solidFill>
                <a:latin typeface="Roboto Medium"/>
                <a:cs typeface="Roboto Medium"/>
              </a:rPr>
              <a:t>Desktop</a:t>
            </a:r>
            <a:r>
              <a:rPr sz="1000" b="0" dirty="0">
                <a:solidFill>
                  <a:srgbClr val="047857"/>
                </a:solidFill>
                <a:latin typeface="Roboto Medium"/>
                <a:cs typeface="Roboto Medium"/>
              </a:rPr>
              <a:t> </a:t>
            </a:r>
            <a:r>
              <a:rPr sz="1000" b="0" spc="-55" dirty="0">
                <a:solidFill>
                  <a:srgbClr val="047857"/>
                </a:solidFill>
                <a:latin typeface="Roboto Medium"/>
                <a:cs typeface="Roboto Medium"/>
              </a:rPr>
              <a:t>E-</a:t>
            </a:r>
            <a:r>
              <a:rPr sz="1000" b="0" spc="-70" dirty="0">
                <a:solidFill>
                  <a:srgbClr val="047857"/>
                </a:solidFill>
                <a:latin typeface="Roboto Medium"/>
                <a:cs typeface="Roboto Medium"/>
              </a:rPr>
              <a:t>commerce</a:t>
            </a:r>
            <a:r>
              <a:rPr sz="1000" b="0" spc="5" dirty="0">
                <a:solidFill>
                  <a:srgbClr val="047857"/>
                </a:solidFill>
                <a:latin typeface="Roboto Medium"/>
                <a:cs typeface="Roboto Medium"/>
              </a:rPr>
              <a:t> </a:t>
            </a:r>
            <a:r>
              <a:rPr sz="1000" b="0" spc="-35" dirty="0">
                <a:solidFill>
                  <a:srgbClr val="047857"/>
                </a:solidFill>
                <a:latin typeface="Roboto Medium"/>
                <a:cs typeface="Roboto Medium"/>
              </a:rPr>
              <a:t>Solution</a:t>
            </a:r>
            <a:endParaRPr sz="1000">
              <a:latin typeface="Roboto Medium"/>
              <a:cs typeface="Roboto Medium"/>
            </a:endParaRPr>
          </a:p>
        </p:txBody>
      </p:sp>
      <p:sp>
        <p:nvSpPr>
          <p:cNvPr id="60" name="object 60"/>
          <p:cNvSpPr txBox="1"/>
          <p:nvPr/>
        </p:nvSpPr>
        <p:spPr>
          <a:xfrm>
            <a:off x="454025" y="5009316"/>
            <a:ext cx="10462895" cy="539115"/>
          </a:xfrm>
          <a:prstGeom prst="rect">
            <a:avLst/>
          </a:prstGeom>
        </p:spPr>
        <p:txBody>
          <a:bodyPr vert="horz" wrap="square" lIns="0" tIns="16510" rIns="0" bIns="0" rtlCol="0">
            <a:spAutoFit/>
          </a:bodyPr>
          <a:lstStyle/>
          <a:p>
            <a:pPr marL="12700">
              <a:lnSpc>
                <a:spcPct val="100000"/>
              </a:lnSpc>
              <a:spcBef>
                <a:spcPts val="130"/>
              </a:spcBef>
            </a:pPr>
            <a:r>
              <a:rPr sz="1450" b="1" spc="-50" dirty="0">
                <a:solidFill>
                  <a:srgbClr val="374050"/>
                </a:solidFill>
                <a:latin typeface="Roboto"/>
                <a:cs typeface="Roboto"/>
              </a:rPr>
              <a:t>Project</a:t>
            </a:r>
            <a:r>
              <a:rPr sz="1450" b="1" spc="-35" dirty="0">
                <a:solidFill>
                  <a:srgbClr val="374050"/>
                </a:solidFill>
                <a:latin typeface="Roboto"/>
                <a:cs typeface="Roboto"/>
              </a:rPr>
              <a:t> </a:t>
            </a:r>
            <a:r>
              <a:rPr sz="1450" b="1" spc="-25" dirty="0">
                <a:solidFill>
                  <a:srgbClr val="374050"/>
                </a:solidFill>
                <a:latin typeface="Roboto"/>
                <a:cs typeface="Roboto"/>
              </a:rPr>
              <a:t>Aim</a:t>
            </a:r>
            <a:endParaRPr sz="1450">
              <a:latin typeface="Roboto"/>
              <a:cs typeface="Roboto"/>
            </a:endParaRPr>
          </a:p>
          <a:p>
            <a:pPr marL="12700">
              <a:lnSpc>
                <a:spcPct val="100000"/>
              </a:lnSpc>
              <a:spcBef>
                <a:spcPts val="885"/>
              </a:spcBef>
            </a:pPr>
            <a:r>
              <a:rPr sz="1150" spc="-50" dirty="0">
                <a:solidFill>
                  <a:srgbClr val="4A5462"/>
                </a:solidFill>
                <a:latin typeface="Roboto"/>
                <a:cs typeface="Roboto"/>
              </a:rPr>
              <a:t>This</a:t>
            </a:r>
            <a:r>
              <a:rPr sz="1150" spc="-5" dirty="0">
                <a:solidFill>
                  <a:srgbClr val="4A5462"/>
                </a:solidFill>
                <a:latin typeface="Roboto"/>
                <a:cs typeface="Roboto"/>
              </a:rPr>
              <a:t> </a:t>
            </a:r>
            <a:r>
              <a:rPr sz="1150" spc="-50" dirty="0">
                <a:solidFill>
                  <a:srgbClr val="4A5462"/>
                </a:solidFill>
                <a:latin typeface="Roboto"/>
                <a:cs typeface="Roboto"/>
              </a:rPr>
              <a:t>project</a:t>
            </a:r>
            <a:r>
              <a:rPr sz="1150" dirty="0">
                <a:solidFill>
                  <a:srgbClr val="4A5462"/>
                </a:solidFill>
                <a:latin typeface="Roboto"/>
                <a:cs typeface="Roboto"/>
              </a:rPr>
              <a:t> </a:t>
            </a:r>
            <a:r>
              <a:rPr sz="1150" spc="-65" dirty="0">
                <a:solidFill>
                  <a:srgbClr val="4A5462"/>
                </a:solidFill>
                <a:latin typeface="Roboto"/>
                <a:cs typeface="Roboto"/>
              </a:rPr>
              <a:t>aims</a:t>
            </a:r>
            <a:r>
              <a:rPr sz="1150" dirty="0">
                <a:solidFill>
                  <a:srgbClr val="4A5462"/>
                </a:solidFill>
                <a:latin typeface="Roboto"/>
                <a:cs typeface="Roboto"/>
              </a:rPr>
              <a:t> </a:t>
            </a:r>
            <a:r>
              <a:rPr sz="1150" spc="-60" dirty="0">
                <a:solidFill>
                  <a:srgbClr val="4A5462"/>
                </a:solidFill>
                <a:latin typeface="Roboto"/>
                <a:cs typeface="Roboto"/>
              </a:rPr>
              <a:t>to</a:t>
            </a:r>
            <a:r>
              <a:rPr sz="1150" dirty="0">
                <a:solidFill>
                  <a:srgbClr val="4A5462"/>
                </a:solidFill>
                <a:latin typeface="Roboto"/>
                <a:cs typeface="Roboto"/>
              </a:rPr>
              <a:t> </a:t>
            </a:r>
            <a:r>
              <a:rPr sz="1150" spc="-60" dirty="0">
                <a:solidFill>
                  <a:srgbClr val="4A5462"/>
                </a:solidFill>
                <a:latin typeface="Roboto"/>
                <a:cs typeface="Roboto"/>
              </a:rPr>
              <a:t>create</a:t>
            </a:r>
            <a:r>
              <a:rPr sz="1150" spc="-5" dirty="0">
                <a:solidFill>
                  <a:srgbClr val="4A5462"/>
                </a:solidFill>
                <a:latin typeface="Roboto"/>
                <a:cs typeface="Roboto"/>
              </a:rPr>
              <a:t> </a:t>
            </a:r>
            <a:r>
              <a:rPr sz="1150" spc="-70" dirty="0">
                <a:solidFill>
                  <a:srgbClr val="4A5462"/>
                </a:solidFill>
                <a:latin typeface="Roboto"/>
                <a:cs typeface="Roboto"/>
              </a:rPr>
              <a:t>a</a:t>
            </a:r>
            <a:r>
              <a:rPr sz="1150" dirty="0">
                <a:solidFill>
                  <a:srgbClr val="4A5462"/>
                </a:solidFill>
                <a:latin typeface="Roboto"/>
                <a:cs typeface="Roboto"/>
              </a:rPr>
              <a:t> </a:t>
            </a:r>
            <a:r>
              <a:rPr sz="1150" spc="-45" dirty="0">
                <a:solidFill>
                  <a:srgbClr val="4A5462"/>
                </a:solidFill>
                <a:latin typeface="Roboto"/>
                <a:cs typeface="Roboto"/>
              </a:rPr>
              <a:t>functional,</a:t>
            </a:r>
            <a:r>
              <a:rPr sz="1150" dirty="0">
                <a:solidFill>
                  <a:srgbClr val="4A5462"/>
                </a:solidFill>
                <a:latin typeface="Roboto"/>
                <a:cs typeface="Roboto"/>
              </a:rPr>
              <a:t> </a:t>
            </a:r>
            <a:r>
              <a:rPr sz="1150" spc="-50" dirty="0">
                <a:solidFill>
                  <a:srgbClr val="4A5462"/>
                </a:solidFill>
                <a:latin typeface="Roboto"/>
                <a:cs typeface="Roboto"/>
              </a:rPr>
              <a:t>well-structured</a:t>
            </a:r>
            <a:r>
              <a:rPr sz="1150" dirty="0">
                <a:solidFill>
                  <a:srgbClr val="4A5462"/>
                </a:solidFill>
                <a:latin typeface="Roboto"/>
                <a:cs typeface="Roboto"/>
              </a:rPr>
              <a:t> </a:t>
            </a:r>
            <a:r>
              <a:rPr sz="1150" spc="-55" dirty="0">
                <a:solidFill>
                  <a:srgbClr val="4A5462"/>
                </a:solidFill>
                <a:latin typeface="Roboto"/>
                <a:cs typeface="Roboto"/>
              </a:rPr>
              <a:t>desktop</a:t>
            </a:r>
            <a:r>
              <a:rPr sz="1150" dirty="0">
                <a:solidFill>
                  <a:srgbClr val="4A5462"/>
                </a:solidFill>
                <a:latin typeface="Roboto"/>
                <a:cs typeface="Roboto"/>
              </a:rPr>
              <a:t> </a:t>
            </a:r>
            <a:r>
              <a:rPr sz="1150" spc="-45" dirty="0">
                <a:solidFill>
                  <a:srgbClr val="4A5462"/>
                </a:solidFill>
                <a:latin typeface="Roboto"/>
                <a:cs typeface="Roboto"/>
              </a:rPr>
              <a:t>online</a:t>
            </a:r>
            <a:r>
              <a:rPr sz="1150" spc="-5" dirty="0">
                <a:solidFill>
                  <a:srgbClr val="4A5462"/>
                </a:solidFill>
                <a:latin typeface="Roboto"/>
                <a:cs typeface="Roboto"/>
              </a:rPr>
              <a:t> </a:t>
            </a:r>
            <a:r>
              <a:rPr sz="1150" spc="-60" dirty="0">
                <a:solidFill>
                  <a:srgbClr val="4A5462"/>
                </a:solidFill>
                <a:latin typeface="Roboto"/>
                <a:cs typeface="Roboto"/>
              </a:rPr>
              <a:t>shop</a:t>
            </a:r>
            <a:r>
              <a:rPr sz="1150" dirty="0">
                <a:solidFill>
                  <a:srgbClr val="4A5462"/>
                </a:solidFill>
                <a:latin typeface="Roboto"/>
                <a:cs typeface="Roboto"/>
              </a:rPr>
              <a:t> </a:t>
            </a:r>
            <a:r>
              <a:rPr sz="1150" spc="-55" dirty="0">
                <a:solidFill>
                  <a:srgbClr val="4A5462"/>
                </a:solidFill>
                <a:latin typeface="Roboto"/>
                <a:cs typeface="Roboto"/>
              </a:rPr>
              <a:t>prototype</a:t>
            </a:r>
            <a:r>
              <a:rPr sz="1150" dirty="0">
                <a:solidFill>
                  <a:srgbClr val="4A5462"/>
                </a:solidFill>
                <a:latin typeface="Roboto"/>
                <a:cs typeface="Roboto"/>
              </a:rPr>
              <a:t> </a:t>
            </a:r>
            <a:r>
              <a:rPr sz="1150" spc="-55" dirty="0">
                <a:solidFill>
                  <a:srgbClr val="4A5462"/>
                </a:solidFill>
                <a:latin typeface="Roboto"/>
                <a:cs typeface="Roboto"/>
              </a:rPr>
              <a:t>demonstrating</a:t>
            </a:r>
            <a:r>
              <a:rPr sz="1150" dirty="0">
                <a:solidFill>
                  <a:srgbClr val="4A5462"/>
                </a:solidFill>
                <a:latin typeface="Roboto"/>
                <a:cs typeface="Roboto"/>
              </a:rPr>
              <a:t> </a:t>
            </a:r>
            <a:r>
              <a:rPr sz="1150" spc="-110" dirty="0">
                <a:solidFill>
                  <a:srgbClr val="4A5462"/>
                </a:solidFill>
                <a:latin typeface="Roboto"/>
                <a:cs typeface="Roboto"/>
              </a:rPr>
              <a:t>OOP,</a:t>
            </a:r>
            <a:r>
              <a:rPr sz="1150" spc="-5" dirty="0">
                <a:solidFill>
                  <a:srgbClr val="4A5462"/>
                </a:solidFill>
                <a:latin typeface="Roboto"/>
                <a:cs typeface="Roboto"/>
              </a:rPr>
              <a:t> </a:t>
            </a:r>
            <a:r>
              <a:rPr sz="1150" spc="-60" dirty="0">
                <a:solidFill>
                  <a:srgbClr val="4A5462"/>
                </a:solidFill>
                <a:latin typeface="Roboto"/>
                <a:cs typeface="Roboto"/>
              </a:rPr>
              <a:t>GUI</a:t>
            </a:r>
            <a:r>
              <a:rPr sz="1150" dirty="0">
                <a:solidFill>
                  <a:srgbClr val="4A5462"/>
                </a:solidFill>
                <a:latin typeface="Roboto"/>
                <a:cs typeface="Roboto"/>
              </a:rPr>
              <a:t> </a:t>
            </a:r>
            <a:r>
              <a:rPr sz="1150" spc="-45" dirty="0">
                <a:solidFill>
                  <a:srgbClr val="4A5462"/>
                </a:solidFill>
                <a:latin typeface="Roboto"/>
                <a:cs typeface="Roboto"/>
              </a:rPr>
              <a:t>design,</a:t>
            </a:r>
            <a:r>
              <a:rPr sz="1150" dirty="0">
                <a:solidFill>
                  <a:srgbClr val="4A5462"/>
                </a:solidFill>
                <a:latin typeface="Roboto"/>
                <a:cs typeface="Roboto"/>
              </a:rPr>
              <a:t> </a:t>
            </a:r>
            <a:r>
              <a:rPr sz="1150" spc="-55" dirty="0">
                <a:solidFill>
                  <a:srgbClr val="4A5462"/>
                </a:solidFill>
                <a:latin typeface="Roboto"/>
                <a:cs typeface="Roboto"/>
              </a:rPr>
              <a:t>database</a:t>
            </a:r>
            <a:r>
              <a:rPr sz="1150" dirty="0">
                <a:solidFill>
                  <a:srgbClr val="4A5462"/>
                </a:solidFill>
                <a:latin typeface="Roboto"/>
                <a:cs typeface="Roboto"/>
              </a:rPr>
              <a:t> </a:t>
            </a:r>
            <a:r>
              <a:rPr sz="1150" spc="-45" dirty="0">
                <a:solidFill>
                  <a:srgbClr val="4A5462"/>
                </a:solidFill>
                <a:latin typeface="Roboto"/>
                <a:cs typeface="Roboto"/>
              </a:rPr>
              <a:t>interaction,</a:t>
            </a:r>
            <a:r>
              <a:rPr sz="1150" dirty="0">
                <a:solidFill>
                  <a:srgbClr val="4A5462"/>
                </a:solidFill>
                <a:latin typeface="Roboto"/>
                <a:cs typeface="Roboto"/>
              </a:rPr>
              <a:t> </a:t>
            </a:r>
            <a:r>
              <a:rPr sz="1150" spc="-60" dirty="0">
                <a:solidFill>
                  <a:srgbClr val="4A5462"/>
                </a:solidFill>
                <a:latin typeface="Roboto"/>
                <a:cs typeface="Roboto"/>
              </a:rPr>
              <a:t>and</a:t>
            </a:r>
            <a:r>
              <a:rPr sz="1150" spc="-5" dirty="0">
                <a:solidFill>
                  <a:srgbClr val="4A5462"/>
                </a:solidFill>
                <a:latin typeface="Roboto"/>
                <a:cs typeface="Roboto"/>
              </a:rPr>
              <a:t> </a:t>
            </a:r>
            <a:r>
              <a:rPr sz="1150" spc="-50" dirty="0">
                <a:solidFill>
                  <a:srgbClr val="4A5462"/>
                </a:solidFill>
                <a:latin typeface="Roboto"/>
                <a:cs typeface="Roboto"/>
              </a:rPr>
              <a:t>session</a:t>
            </a:r>
            <a:r>
              <a:rPr sz="1150" dirty="0">
                <a:solidFill>
                  <a:srgbClr val="4A5462"/>
                </a:solidFill>
                <a:latin typeface="Roboto"/>
                <a:cs typeface="Roboto"/>
              </a:rPr>
              <a:t> </a:t>
            </a:r>
            <a:r>
              <a:rPr sz="1150" spc="-65" dirty="0">
                <a:solidFill>
                  <a:srgbClr val="4A5462"/>
                </a:solidFill>
                <a:latin typeface="Roboto"/>
                <a:cs typeface="Roboto"/>
              </a:rPr>
              <a:t>management</a:t>
            </a:r>
            <a:r>
              <a:rPr sz="1150" dirty="0">
                <a:solidFill>
                  <a:srgbClr val="4A5462"/>
                </a:solidFill>
                <a:latin typeface="Roboto"/>
                <a:cs typeface="Roboto"/>
              </a:rPr>
              <a:t> </a:t>
            </a:r>
            <a:r>
              <a:rPr sz="1150" spc="-30" dirty="0">
                <a:solidFill>
                  <a:srgbClr val="4A5462"/>
                </a:solidFill>
                <a:latin typeface="Roboto"/>
                <a:cs typeface="Roboto"/>
              </a:rPr>
              <a:t>concepts.</a:t>
            </a:r>
            <a:endParaRPr sz="1150">
              <a:latin typeface="Roboto"/>
              <a:cs typeface="Roboto"/>
            </a:endParaRPr>
          </a:p>
        </p:txBody>
      </p:sp>
      <p:grpSp>
        <p:nvGrpSpPr>
          <p:cNvPr id="61" name="object 61"/>
          <p:cNvGrpSpPr/>
          <p:nvPr/>
        </p:nvGrpSpPr>
        <p:grpSpPr>
          <a:xfrm>
            <a:off x="5486400" y="5667375"/>
            <a:ext cx="6515100" cy="1609725"/>
            <a:chOff x="5486400" y="5667375"/>
            <a:chExt cx="6515100" cy="1609725"/>
          </a:xfrm>
        </p:grpSpPr>
        <p:pic>
          <p:nvPicPr>
            <p:cNvPr id="62" name="object 62"/>
            <p:cNvPicPr/>
            <p:nvPr/>
          </p:nvPicPr>
          <p:blipFill>
            <a:blip r:embed="rId13" cstate="print"/>
            <a:stretch>
              <a:fillRect/>
            </a:stretch>
          </p:blipFill>
          <p:spPr>
            <a:xfrm>
              <a:off x="5486400" y="5667375"/>
              <a:ext cx="1219199" cy="914399"/>
            </a:xfrm>
            <a:prstGeom prst="rect">
              <a:avLst/>
            </a:prstGeom>
          </p:spPr>
        </p:pic>
        <p:sp>
          <p:nvSpPr>
            <p:cNvPr id="63" name="object 63"/>
            <p:cNvSpPr/>
            <p:nvPr/>
          </p:nvSpPr>
          <p:spPr>
            <a:xfrm>
              <a:off x="10544174" y="6953249"/>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64" name="object 64"/>
            <p:cNvPicPr/>
            <p:nvPr/>
          </p:nvPicPr>
          <p:blipFill>
            <a:blip r:embed="rId14" cstate="print"/>
            <a:stretch>
              <a:fillRect/>
            </a:stretch>
          </p:blipFill>
          <p:spPr>
            <a:xfrm>
              <a:off x="10658474" y="7048499"/>
              <a:ext cx="133349" cy="133349"/>
            </a:xfrm>
            <a:prstGeom prst="rect">
              <a:avLst/>
            </a:prstGeom>
          </p:spPr>
        </p:pic>
      </p:grpSp>
      <p:sp>
        <p:nvSpPr>
          <p:cNvPr id="65" name="object 65"/>
          <p:cNvSpPr txBox="1"/>
          <p:nvPr/>
        </p:nvSpPr>
        <p:spPr>
          <a:xfrm>
            <a:off x="10833000" y="7054850"/>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66" name="object 66"/>
          <p:cNvSpPr txBox="1"/>
          <p:nvPr/>
        </p:nvSpPr>
        <p:spPr>
          <a:xfrm>
            <a:off x="4557067" y="7192962"/>
            <a:ext cx="3077845" cy="153035"/>
          </a:xfrm>
          <a:prstGeom prst="rect">
            <a:avLst/>
          </a:prstGeom>
        </p:spPr>
        <p:txBody>
          <a:bodyPr vert="horz" wrap="square" lIns="0" tIns="0" rIns="0" bIns="0" rtlCol="0">
            <a:spAutoFit/>
          </a:bodyPr>
          <a:lstStyle/>
          <a:p>
            <a:pPr marL="12700">
              <a:lnSpc>
                <a:spcPts val="1115"/>
              </a:lnSpc>
            </a:pPr>
            <a:r>
              <a:rPr sz="1150" spc="-60" dirty="0">
                <a:solidFill>
                  <a:srgbClr val="6A7280"/>
                </a:solidFill>
                <a:latin typeface="Roboto"/>
                <a:cs typeface="Roboto"/>
              </a:rPr>
              <a:t>OnlineShop2025</a:t>
            </a:r>
            <a:r>
              <a:rPr sz="1150" spc="10" dirty="0">
                <a:solidFill>
                  <a:srgbClr val="6A7280"/>
                </a:solidFill>
                <a:latin typeface="Roboto"/>
                <a:cs typeface="Roboto"/>
              </a:rPr>
              <a:t> </a:t>
            </a:r>
            <a:r>
              <a:rPr sz="1150" dirty="0">
                <a:solidFill>
                  <a:srgbClr val="6A7280"/>
                </a:solidFill>
                <a:latin typeface="Roboto"/>
                <a:cs typeface="Roboto"/>
              </a:rPr>
              <a:t>-</a:t>
            </a:r>
            <a:r>
              <a:rPr sz="1150" spc="15" dirty="0">
                <a:solidFill>
                  <a:srgbClr val="6A7280"/>
                </a:solidFill>
                <a:latin typeface="Roboto"/>
                <a:cs typeface="Roboto"/>
              </a:rPr>
              <a:t> </a:t>
            </a:r>
            <a:r>
              <a:rPr sz="1150" spc="-65" dirty="0">
                <a:solidFill>
                  <a:srgbClr val="6A7280"/>
                </a:solidFill>
                <a:latin typeface="Roboto"/>
                <a:cs typeface="Roboto"/>
              </a:rPr>
              <a:t>Desktop</a:t>
            </a:r>
            <a:r>
              <a:rPr sz="1150" spc="10" dirty="0">
                <a:solidFill>
                  <a:srgbClr val="6A7280"/>
                </a:solidFill>
                <a:latin typeface="Roboto"/>
                <a:cs typeface="Roboto"/>
              </a:rPr>
              <a:t> </a:t>
            </a:r>
            <a:r>
              <a:rPr sz="1150" spc="-45" dirty="0">
                <a:solidFill>
                  <a:srgbClr val="6A7280"/>
                </a:solidFill>
                <a:latin typeface="Roboto"/>
                <a:cs typeface="Roboto"/>
              </a:rPr>
              <a:t>E-</a:t>
            </a:r>
            <a:r>
              <a:rPr sz="1150" spc="-70" dirty="0">
                <a:solidFill>
                  <a:srgbClr val="6A7280"/>
                </a:solidFill>
                <a:latin typeface="Roboto"/>
                <a:cs typeface="Roboto"/>
              </a:rPr>
              <a:t>commerce</a:t>
            </a:r>
            <a:r>
              <a:rPr sz="1150" spc="15" dirty="0">
                <a:solidFill>
                  <a:srgbClr val="6A7280"/>
                </a:solidFill>
                <a:latin typeface="Roboto"/>
                <a:cs typeface="Roboto"/>
              </a:rPr>
              <a:t> </a:t>
            </a:r>
            <a:r>
              <a:rPr sz="1150" spc="-40" dirty="0">
                <a:solidFill>
                  <a:srgbClr val="6A7280"/>
                </a:solidFill>
                <a:latin typeface="Roboto"/>
                <a:cs typeface="Roboto"/>
              </a:rPr>
              <a:t>Application</a:t>
            </a:r>
            <a:endParaRPr sz="1150">
              <a:latin typeface="Roboto"/>
              <a:cs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5900" y="75882"/>
            <a:ext cx="1734820" cy="330835"/>
          </a:xfrm>
          <a:prstGeom prst="rect">
            <a:avLst/>
          </a:prstGeom>
        </p:spPr>
        <p:txBody>
          <a:bodyPr vert="horz" wrap="square" lIns="0" tIns="12700" rIns="0" bIns="0" rtlCol="0">
            <a:spAutoFit/>
          </a:bodyPr>
          <a:lstStyle/>
          <a:p>
            <a:pPr marL="12700">
              <a:lnSpc>
                <a:spcPct val="100000"/>
              </a:lnSpc>
              <a:spcBef>
                <a:spcPts val="100"/>
              </a:spcBef>
            </a:pPr>
            <a:r>
              <a:rPr sz="2000" b="1" spc="-110" dirty="0">
                <a:solidFill>
                  <a:srgbClr val="FFFFFF"/>
                </a:solidFill>
                <a:latin typeface="Roboto"/>
                <a:cs typeface="Roboto"/>
              </a:rPr>
              <a:t>OnlineShop2025</a:t>
            </a:r>
            <a:endParaRPr sz="2000">
              <a:latin typeface="Roboto"/>
              <a:cs typeface="Roboto"/>
            </a:endParaRPr>
          </a:p>
        </p:txBody>
      </p:sp>
      <p:grpSp>
        <p:nvGrpSpPr>
          <p:cNvPr id="3" name="object 3"/>
          <p:cNvGrpSpPr/>
          <p:nvPr/>
        </p:nvGrpSpPr>
        <p:grpSpPr>
          <a:xfrm>
            <a:off x="228599" y="0"/>
            <a:ext cx="11963400" cy="2324100"/>
            <a:chOff x="228599" y="0"/>
            <a:chExt cx="11963400" cy="2324100"/>
          </a:xfrm>
        </p:grpSpPr>
        <p:sp>
          <p:nvSpPr>
            <p:cNvPr id="4" name="object 4"/>
            <p:cNvSpPr/>
            <p:nvPr/>
          </p:nvSpPr>
          <p:spPr>
            <a:xfrm>
              <a:off x="10286999" y="0"/>
              <a:ext cx="1905000" cy="1428750"/>
            </a:xfrm>
            <a:custGeom>
              <a:avLst/>
              <a:gdLst/>
              <a:ahLst/>
              <a:cxnLst/>
              <a:rect l="l" t="t" r="r" b="b"/>
              <a:pathLst>
                <a:path w="1905000" h="1428750">
                  <a:moveTo>
                    <a:pt x="1446283" y="1428642"/>
                  </a:moveTo>
                  <a:lnTo>
                    <a:pt x="1411215" y="1428642"/>
                  </a:lnTo>
                  <a:lnTo>
                    <a:pt x="1393685" y="1428319"/>
                  </a:lnTo>
                  <a:lnTo>
                    <a:pt x="1341135" y="1426061"/>
                  </a:lnTo>
                  <a:lnTo>
                    <a:pt x="1288707" y="1421870"/>
                  </a:lnTo>
                  <a:lnTo>
                    <a:pt x="1236468" y="1415752"/>
                  </a:lnTo>
                  <a:lnTo>
                    <a:pt x="1184487" y="1407715"/>
                  </a:lnTo>
                  <a:lnTo>
                    <a:pt x="1132836" y="1397770"/>
                  </a:lnTo>
                  <a:lnTo>
                    <a:pt x="1081590" y="1385931"/>
                  </a:lnTo>
                  <a:lnTo>
                    <a:pt x="1030816" y="1372215"/>
                  </a:lnTo>
                  <a:lnTo>
                    <a:pt x="980576" y="1356638"/>
                  </a:lnTo>
                  <a:lnTo>
                    <a:pt x="930944" y="1339222"/>
                  </a:lnTo>
                  <a:lnTo>
                    <a:pt x="881990" y="1319992"/>
                  </a:lnTo>
                  <a:lnTo>
                    <a:pt x="833776" y="1298974"/>
                  </a:lnTo>
                  <a:lnTo>
                    <a:pt x="786367" y="1276193"/>
                  </a:lnTo>
                  <a:lnTo>
                    <a:pt x="739828" y="1251684"/>
                  </a:lnTo>
                  <a:lnTo>
                    <a:pt x="694224" y="1225479"/>
                  </a:lnTo>
                  <a:lnTo>
                    <a:pt x="649616" y="1197614"/>
                  </a:lnTo>
                  <a:lnTo>
                    <a:pt x="606062" y="1168124"/>
                  </a:lnTo>
                  <a:lnTo>
                    <a:pt x="563623" y="1137050"/>
                  </a:lnTo>
                  <a:lnTo>
                    <a:pt x="522359" y="1104438"/>
                  </a:lnTo>
                  <a:lnTo>
                    <a:pt x="482323" y="1070329"/>
                  </a:lnTo>
                  <a:lnTo>
                    <a:pt x="443567" y="1034767"/>
                  </a:lnTo>
                  <a:lnTo>
                    <a:pt x="406147" y="997804"/>
                  </a:lnTo>
                  <a:lnTo>
                    <a:pt x="370114" y="959489"/>
                  </a:lnTo>
                  <a:lnTo>
                    <a:pt x="335517" y="919875"/>
                  </a:lnTo>
                  <a:lnTo>
                    <a:pt x="302398" y="879011"/>
                  </a:lnTo>
                  <a:lnTo>
                    <a:pt x="270806" y="836957"/>
                  </a:lnTo>
                  <a:lnTo>
                    <a:pt x="240786" y="793770"/>
                  </a:lnTo>
                  <a:lnTo>
                    <a:pt x="212375" y="749508"/>
                  </a:lnTo>
                  <a:lnTo>
                    <a:pt x="185611" y="704228"/>
                  </a:lnTo>
                  <a:lnTo>
                    <a:pt x="160532" y="657993"/>
                  </a:lnTo>
                  <a:lnTo>
                    <a:pt x="137174" y="610869"/>
                  </a:lnTo>
                  <a:lnTo>
                    <a:pt x="115565" y="562917"/>
                  </a:lnTo>
                  <a:lnTo>
                    <a:pt x="95734" y="514199"/>
                  </a:lnTo>
                  <a:lnTo>
                    <a:pt x="77711" y="464785"/>
                  </a:lnTo>
                  <a:lnTo>
                    <a:pt x="61520" y="414744"/>
                  </a:lnTo>
                  <a:lnTo>
                    <a:pt x="47181" y="364140"/>
                  </a:lnTo>
                  <a:lnTo>
                    <a:pt x="34713" y="313040"/>
                  </a:lnTo>
                  <a:lnTo>
                    <a:pt x="24136" y="261516"/>
                  </a:lnTo>
                  <a:lnTo>
                    <a:pt x="15462" y="209641"/>
                  </a:lnTo>
                  <a:lnTo>
                    <a:pt x="8705" y="157481"/>
                  </a:lnTo>
                  <a:lnTo>
                    <a:pt x="3871" y="105105"/>
                  </a:lnTo>
                  <a:lnTo>
                    <a:pt x="967" y="52586"/>
                  </a:lnTo>
                  <a:lnTo>
                    <a:pt x="0" y="0"/>
                  </a:lnTo>
                  <a:lnTo>
                    <a:pt x="1905000" y="0"/>
                  </a:lnTo>
                  <a:lnTo>
                    <a:pt x="1905000" y="1347013"/>
                  </a:lnTo>
                  <a:lnTo>
                    <a:pt x="1893535" y="1351036"/>
                  </a:lnTo>
                  <a:lnTo>
                    <a:pt x="1843493" y="1367228"/>
                  </a:lnTo>
                  <a:lnTo>
                    <a:pt x="1792890" y="1381567"/>
                  </a:lnTo>
                  <a:lnTo>
                    <a:pt x="1741790" y="1394034"/>
                  </a:lnTo>
                  <a:lnTo>
                    <a:pt x="1690266" y="1404611"/>
                  </a:lnTo>
                  <a:lnTo>
                    <a:pt x="1638390" y="1413285"/>
                  </a:lnTo>
                  <a:lnTo>
                    <a:pt x="1586231" y="1420044"/>
                  </a:lnTo>
                  <a:lnTo>
                    <a:pt x="1533856" y="1424878"/>
                  </a:lnTo>
                  <a:lnTo>
                    <a:pt x="1481336" y="1427781"/>
                  </a:lnTo>
                  <a:lnTo>
                    <a:pt x="1446283" y="1428642"/>
                  </a:lnTo>
                  <a:close/>
                </a:path>
              </a:pathLst>
            </a:custGeom>
            <a:solidFill>
              <a:srgbClr val="2562EB">
                <a:alpha val="10198"/>
              </a:srgbClr>
            </a:solidFill>
          </p:spPr>
          <p:txBody>
            <a:bodyPr wrap="square" lIns="0" tIns="0" rIns="0" bIns="0" rtlCol="0"/>
            <a:lstStyle/>
            <a:p>
              <a:endParaRPr/>
            </a:p>
          </p:txBody>
        </p:sp>
        <p:sp>
          <p:nvSpPr>
            <p:cNvPr id="5" name="object 5"/>
            <p:cNvSpPr/>
            <p:nvPr/>
          </p:nvSpPr>
          <p:spPr>
            <a:xfrm>
              <a:off x="247649" y="1295399"/>
              <a:ext cx="11715750" cy="1028700"/>
            </a:xfrm>
            <a:custGeom>
              <a:avLst/>
              <a:gdLst/>
              <a:ahLst/>
              <a:cxnLst/>
              <a:rect l="l" t="t" r="r" b="b"/>
              <a:pathLst>
                <a:path w="11715750" h="1028700">
                  <a:moveTo>
                    <a:pt x="11644552" y="1028699"/>
                  </a:moveTo>
                  <a:lnTo>
                    <a:pt x="53397" y="1028699"/>
                  </a:lnTo>
                  <a:lnTo>
                    <a:pt x="49680" y="1028211"/>
                  </a:lnTo>
                  <a:lnTo>
                    <a:pt x="14085" y="1002843"/>
                  </a:lnTo>
                  <a:lnTo>
                    <a:pt x="366" y="962458"/>
                  </a:lnTo>
                  <a:lnTo>
                    <a:pt x="0" y="957503"/>
                  </a:lnTo>
                  <a:lnTo>
                    <a:pt x="0" y="952499"/>
                  </a:lnTo>
                  <a:lnTo>
                    <a:pt x="0" y="71196"/>
                  </a:lnTo>
                  <a:lnTo>
                    <a:pt x="11716" y="29705"/>
                  </a:lnTo>
                  <a:lnTo>
                    <a:pt x="42320" y="2440"/>
                  </a:lnTo>
                  <a:lnTo>
                    <a:pt x="53397" y="0"/>
                  </a:lnTo>
                  <a:lnTo>
                    <a:pt x="11644552" y="0"/>
                  </a:lnTo>
                  <a:lnTo>
                    <a:pt x="11686041" y="15621"/>
                  </a:lnTo>
                  <a:lnTo>
                    <a:pt x="11711862" y="51661"/>
                  </a:lnTo>
                  <a:lnTo>
                    <a:pt x="11715747" y="71196"/>
                  </a:lnTo>
                  <a:lnTo>
                    <a:pt x="11715747" y="957503"/>
                  </a:lnTo>
                  <a:lnTo>
                    <a:pt x="11700125" y="998994"/>
                  </a:lnTo>
                  <a:lnTo>
                    <a:pt x="11664085" y="1024814"/>
                  </a:lnTo>
                  <a:lnTo>
                    <a:pt x="11649506" y="1028211"/>
                  </a:lnTo>
                  <a:lnTo>
                    <a:pt x="11644552" y="1028699"/>
                  </a:lnTo>
                  <a:close/>
                </a:path>
              </a:pathLst>
            </a:custGeom>
            <a:solidFill>
              <a:srgbClr val="EFF5FF"/>
            </a:solidFill>
          </p:spPr>
          <p:txBody>
            <a:bodyPr wrap="square" lIns="0" tIns="0" rIns="0" bIns="0" rtlCol="0"/>
            <a:lstStyle/>
            <a:p>
              <a:endParaRPr/>
            </a:p>
          </p:txBody>
        </p:sp>
        <p:sp>
          <p:nvSpPr>
            <p:cNvPr id="6" name="object 6"/>
            <p:cNvSpPr/>
            <p:nvPr/>
          </p:nvSpPr>
          <p:spPr>
            <a:xfrm>
              <a:off x="228599" y="1295677"/>
              <a:ext cx="70485" cy="1028700"/>
            </a:xfrm>
            <a:custGeom>
              <a:avLst/>
              <a:gdLst/>
              <a:ahLst/>
              <a:cxnLst/>
              <a:rect l="l" t="t" r="r" b="b"/>
              <a:pathLst>
                <a:path w="70485" h="1028700">
                  <a:moveTo>
                    <a:pt x="70449" y="1028144"/>
                  </a:moveTo>
                  <a:lnTo>
                    <a:pt x="33857" y="1015591"/>
                  </a:lnTo>
                  <a:lnTo>
                    <a:pt x="5800" y="981382"/>
                  </a:lnTo>
                  <a:lnTo>
                    <a:pt x="0" y="952222"/>
                  </a:lnTo>
                  <a:lnTo>
                    <a:pt x="0" y="75922"/>
                  </a:lnTo>
                  <a:lnTo>
                    <a:pt x="12830" y="33579"/>
                  </a:lnTo>
                  <a:lnTo>
                    <a:pt x="47039" y="5522"/>
                  </a:lnTo>
                  <a:lnTo>
                    <a:pt x="70449" y="0"/>
                  </a:lnTo>
                  <a:lnTo>
                    <a:pt x="66287" y="1655"/>
                  </a:lnTo>
                  <a:lnTo>
                    <a:pt x="56951" y="9389"/>
                  </a:lnTo>
                  <a:lnTo>
                    <a:pt x="41000" y="46761"/>
                  </a:lnTo>
                  <a:lnTo>
                    <a:pt x="38100" y="75922"/>
                  </a:lnTo>
                  <a:lnTo>
                    <a:pt x="38100" y="952222"/>
                  </a:lnTo>
                  <a:lnTo>
                    <a:pt x="44515" y="994564"/>
                  </a:lnTo>
                  <a:lnTo>
                    <a:pt x="66287" y="1026488"/>
                  </a:lnTo>
                  <a:lnTo>
                    <a:pt x="70449" y="1028144"/>
                  </a:lnTo>
                  <a:close/>
                </a:path>
              </a:pathLst>
            </a:custGeom>
            <a:solidFill>
              <a:srgbClr val="3B81F5"/>
            </a:solidFill>
          </p:spPr>
          <p:txBody>
            <a:bodyPr wrap="square" lIns="0" tIns="0" rIns="0" bIns="0" rtlCol="0"/>
            <a:lstStyle/>
            <a:p>
              <a:endParaRPr/>
            </a:p>
          </p:txBody>
        </p:sp>
      </p:grpSp>
      <p:grpSp>
        <p:nvGrpSpPr>
          <p:cNvPr id="7" name="object 7"/>
          <p:cNvGrpSpPr/>
          <p:nvPr/>
        </p:nvGrpSpPr>
        <p:grpSpPr>
          <a:xfrm>
            <a:off x="0" y="8734424"/>
            <a:ext cx="11963400" cy="1771650"/>
            <a:chOff x="0" y="8734424"/>
            <a:chExt cx="11963400" cy="1771650"/>
          </a:xfrm>
        </p:grpSpPr>
        <p:sp>
          <p:nvSpPr>
            <p:cNvPr id="8" name="object 8"/>
            <p:cNvSpPr/>
            <p:nvPr/>
          </p:nvSpPr>
          <p:spPr>
            <a:xfrm>
              <a:off x="0" y="9553645"/>
              <a:ext cx="1428750" cy="952500"/>
            </a:xfrm>
            <a:custGeom>
              <a:avLst/>
              <a:gdLst/>
              <a:ahLst/>
              <a:cxnLst/>
              <a:rect l="l" t="t" r="r" b="b"/>
              <a:pathLst>
                <a:path w="1428750" h="952500">
                  <a:moveTo>
                    <a:pt x="1428749" y="952428"/>
                  </a:moveTo>
                  <a:lnTo>
                    <a:pt x="0" y="952428"/>
                  </a:lnTo>
                  <a:lnTo>
                    <a:pt x="0" y="127556"/>
                  </a:lnTo>
                  <a:lnTo>
                    <a:pt x="37587" y="106949"/>
                  </a:lnTo>
                  <a:lnTo>
                    <a:pt x="79601" y="86443"/>
                  </a:lnTo>
                  <a:lnTo>
                    <a:pt x="122572" y="68024"/>
                  </a:lnTo>
                  <a:lnTo>
                    <a:pt x="166394" y="51735"/>
                  </a:lnTo>
                  <a:lnTo>
                    <a:pt x="210963" y="37617"/>
                  </a:lnTo>
                  <a:lnTo>
                    <a:pt x="256170" y="25701"/>
                  </a:lnTo>
                  <a:lnTo>
                    <a:pt x="301908" y="16019"/>
                  </a:lnTo>
                  <a:lnTo>
                    <a:pt x="348064" y="8593"/>
                  </a:lnTo>
                  <a:lnTo>
                    <a:pt x="394528" y="3440"/>
                  </a:lnTo>
                  <a:lnTo>
                    <a:pt x="441191" y="573"/>
                  </a:lnTo>
                  <a:lnTo>
                    <a:pt x="464560" y="0"/>
                  </a:lnTo>
                  <a:lnTo>
                    <a:pt x="487939" y="0"/>
                  </a:lnTo>
                  <a:lnTo>
                    <a:pt x="534658" y="1720"/>
                  </a:lnTo>
                  <a:lnTo>
                    <a:pt x="581237" y="5732"/>
                  </a:lnTo>
                  <a:lnTo>
                    <a:pt x="627563" y="12023"/>
                  </a:lnTo>
                  <a:lnTo>
                    <a:pt x="673524" y="20580"/>
                  </a:lnTo>
                  <a:lnTo>
                    <a:pt x="719010" y="31382"/>
                  </a:lnTo>
                  <a:lnTo>
                    <a:pt x="763911" y="44403"/>
                  </a:lnTo>
                  <a:lnTo>
                    <a:pt x="808119" y="59611"/>
                  </a:lnTo>
                  <a:lnTo>
                    <a:pt x="851528" y="76971"/>
                  </a:lnTo>
                  <a:lnTo>
                    <a:pt x="894032" y="96439"/>
                  </a:lnTo>
                  <a:lnTo>
                    <a:pt x="935530" y="117970"/>
                  </a:lnTo>
                  <a:lnTo>
                    <a:pt x="975922" y="141511"/>
                  </a:lnTo>
                  <a:lnTo>
                    <a:pt x="1015110" y="167005"/>
                  </a:lnTo>
                  <a:lnTo>
                    <a:pt x="1052999" y="194393"/>
                  </a:lnTo>
                  <a:lnTo>
                    <a:pt x="1089499" y="223605"/>
                  </a:lnTo>
                  <a:lnTo>
                    <a:pt x="1124522" y="254573"/>
                  </a:lnTo>
                  <a:lnTo>
                    <a:pt x="1157983" y="287224"/>
                  </a:lnTo>
                  <a:lnTo>
                    <a:pt x="1189802" y="321475"/>
                  </a:lnTo>
                  <a:lnTo>
                    <a:pt x="1219902" y="357248"/>
                  </a:lnTo>
                  <a:lnTo>
                    <a:pt x="1248210" y="394454"/>
                  </a:lnTo>
                  <a:lnTo>
                    <a:pt x="1274659" y="433004"/>
                  </a:lnTo>
                  <a:lnTo>
                    <a:pt x="1299184" y="472807"/>
                  </a:lnTo>
                  <a:lnTo>
                    <a:pt x="1321726" y="513764"/>
                  </a:lnTo>
                  <a:lnTo>
                    <a:pt x="1342232" y="555777"/>
                  </a:lnTo>
                  <a:lnTo>
                    <a:pt x="1360652" y="598747"/>
                  </a:lnTo>
                  <a:lnTo>
                    <a:pt x="1376940" y="642568"/>
                  </a:lnTo>
                  <a:lnTo>
                    <a:pt x="1391060" y="687137"/>
                  </a:lnTo>
                  <a:lnTo>
                    <a:pt x="1402975" y="732344"/>
                  </a:lnTo>
                  <a:lnTo>
                    <a:pt x="1412657" y="778081"/>
                  </a:lnTo>
                  <a:lnTo>
                    <a:pt x="1420084" y="824239"/>
                  </a:lnTo>
                  <a:lnTo>
                    <a:pt x="1425237" y="870706"/>
                  </a:lnTo>
                  <a:lnTo>
                    <a:pt x="1428104" y="917369"/>
                  </a:lnTo>
                  <a:lnTo>
                    <a:pt x="1428749" y="952428"/>
                  </a:lnTo>
                  <a:close/>
                </a:path>
              </a:pathLst>
            </a:custGeom>
            <a:solidFill>
              <a:srgbClr val="2562EB">
                <a:alpha val="10198"/>
              </a:srgbClr>
            </a:solidFill>
          </p:spPr>
          <p:txBody>
            <a:bodyPr wrap="square" lIns="0" tIns="0" rIns="0" bIns="0" rtlCol="0"/>
            <a:lstStyle/>
            <a:p>
              <a:endParaRPr/>
            </a:p>
          </p:txBody>
        </p:sp>
        <p:pic>
          <p:nvPicPr>
            <p:cNvPr id="9" name="object 9"/>
            <p:cNvPicPr/>
            <p:nvPr/>
          </p:nvPicPr>
          <p:blipFill>
            <a:blip r:embed="rId2" cstate="print"/>
            <a:stretch>
              <a:fillRect/>
            </a:stretch>
          </p:blipFill>
          <p:spPr>
            <a:xfrm>
              <a:off x="6028372" y="8781097"/>
              <a:ext cx="135254" cy="78075"/>
            </a:xfrm>
            <a:prstGeom prst="rect">
              <a:avLst/>
            </a:prstGeom>
          </p:spPr>
        </p:pic>
        <p:sp>
          <p:nvSpPr>
            <p:cNvPr id="10" name="object 10"/>
            <p:cNvSpPr/>
            <p:nvPr/>
          </p:nvSpPr>
          <p:spPr>
            <a:xfrm>
              <a:off x="6086474" y="8734424"/>
              <a:ext cx="19050" cy="285750"/>
            </a:xfrm>
            <a:custGeom>
              <a:avLst/>
              <a:gdLst/>
              <a:ahLst/>
              <a:cxnLst/>
              <a:rect l="l" t="t" r="r" b="b"/>
              <a:pathLst>
                <a:path w="19050" h="285750">
                  <a:moveTo>
                    <a:pt x="19049" y="285749"/>
                  </a:moveTo>
                  <a:lnTo>
                    <a:pt x="0" y="285749"/>
                  </a:lnTo>
                  <a:lnTo>
                    <a:pt x="0" y="0"/>
                  </a:lnTo>
                  <a:lnTo>
                    <a:pt x="19049" y="0"/>
                  </a:lnTo>
                  <a:lnTo>
                    <a:pt x="19049" y="285749"/>
                  </a:lnTo>
                  <a:close/>
                </a:path>
              </a:pathLst>
            </a:custGeom>
            <a:solidFill>
              <a:srgbClr val="D0D5DA"/>
            </a:solidFill>
          </p:spPr>
          <p:txBody>
            <a:bodyPr wrap="square" lIns="0" tIns="0" rIns="0" bIns="0" rtlCol="0"/>
            <a:lstStyle/>
            <a:p>
              <a:endParaRPr/>
            </a:p>
          </p:txBody>
        </p:sp>
        <p:pic>
          <p:nvPicPr>
            <p:cNvPr id="11" name="object 11"/>
            <p:cNvPicPr/>
            <p:nvPr/>
          </p:nvPicPr>
          <p:blipFill>
            <a:blip r:embed="rId3" cstate="print"/>
            <a:stretch>
              <a:fillRect/>
            </a:stretch>
          </p:blipFill>
          <p:spPr>
            <a:xfrm>
              <a:off x="228599" y="9020174"/>
              <a:ext cx="11734799" cy="838199"/>
            </a:xfrm>
            <a:prstGeom prst="rect">
              <a:avLst/>
            </a:prstGeom>
          </p:spPr>
        </p:pic>
        <p:sp>
          <p:nvSpPr>
            <p:cNvPr id="12" name="object 12"/>
            <p:cNvSpPr/>
            <p:nvPr/>
          </p:nvSpPr>
          <p:spPr>
            <a:xfrm>
              <a:off x="342899" y="9134474"/>
              <a:ext cx="285750" cy="381000"/>
            </a:xfrm>
            <a:custGeom>
              <a:avLst/>
              <a:gdLst/>
              <a:ahLst/>
              <a:cxnLst/>
              <a:rect l="l" t="t" r="r" b="b"/>
              <a:pathLst>
                <a:path w="285750" h="381000">
                  <a:moveTo>
                    <a:pt x="142874" y="380999"/>
                  </a:moveTo>
                  <a:lnTo>
                    <a:pt x="101399" y="374847"/>
                  </a:lnTo>
                  <a:lnTo>
                    <a:pt x="63497" y="356919"/>
                  </a:lnTo>
                  <a:lnTo>
                    <a:pt x="32429" y="328764"/>
                  </a:lnTo>
                  <a:lnTo>
                    <a:pt x="10875" y="292800"/>
                  </a:lnTo>
                  <a:lnTo>
                    <a:pt x="686" y="252129"/>
                  </a:lnTo>
                  <a:lnTo>
                    <a:pt x="0" y="238124"/>
                  </a:lnTo>
                  <a:lnTo>
                    <a:pt x="0" y="142874"/>
                  </a:lnTo>
                  <a:lnTo>
                    <a:pt x="6150" y="101399"/>
                  </a:lnTo>
                  <a:lnTo>
                    <a:pt x="24078" y="63496"/>
                  </a:lnTo>
                  <a:lnTo>
                    <a:pt x="52234" y="32429"/>
                  </a:lnTo>
                  <a:lnTo>
                    <a:pt x="88199" y="10874"/>
                  </a:lnTo>
                  <a:lnTo>
                    <a:pt x="128870" y="686"/>
                  </a:lnTo>
                  <a:lnTo>
                    <a:pt x="142874" y="0"/>
                  </a:lnTo>
                  <a:lnTo>
                    <a:pt x="149894" y="171"/>
                  </a:lnTo>
                  <a:lnTo>
                    <a:pt x="191000" y="8347"/>
                  </a:lnTo>
                  <a:lnTo>
                    <a:pt x="227992" y="28119"/>
                  </a:lnTo>
                  <a:lnTo>
                    <a:pt x="257628" y="57756"/>
                  </a:lnTo>
                  <a:lnTo>
                    <a:pt x="277401" y="94748"/>
                  </a:lnTo>
                  <a:lnTo>
                    <a:pt x="285578" y="135855"/>
                  </a:lnTo>
                  <a:lnTo>
                    <a:pt x="285749" y="142874"/>
                  </a:lnTo>
                  <a:lnTo>
                    <a:pt x="285749" y="238124"/>
                  </a:lnTo>
                  <a:lnTo>
                    <a:pt x="279599" y="279598"/>
                  </a:lnTo>
                  <a:lnTo>
                    <a:pt x="261671" y="317500"/>
                  </a:lnTo>
                  <a:lnTo>
                    <a:pt x="233514" y="348569"/>
                  </a:lnTo>
                  <a:lnTo>
                    <a:pt x="197550" y="370123"/>
                  </a:lnTo>
                  <a:lnTo>
                    <a:pt x="156879" y="380313"/>
                  </a:lnTo>
                  <a:lnTo>
                    <a:pt x="142874" y="380999"/>
                  </a:lnTo>
                  <a:close/>
                </a:path>
              </a:pathLst>
            </a:custGeom>
            <a:solidFill>
              <a:srgbClr val="7C3AEC"/>
            </a:solidFill>
          </p:spPr>
          <p:txBody>
            <a:bodyPr wrap="square" lIns="0" tIns="0" rIns="0" bIns="0" rtlCol="0"/>
            <a:lstStyle/>
            <a:p>
              <a:endParaRPr/>
            </a:p>
          </p:txBody>
        </p:sp>
        <p:pic>
          <p:nvPicPr>
            <p:cNvPr id="13" name="object 13"/>
            <p:cNvPicPr/>
            <p:nvPr/>
          </p:nvPicPr>
          <p:blipFill>
            <a:blip r:embed="rId4" cstate="print"/>
            <a:stretch>
              <a:fillRect/>
            </a:stretch>
          </p:blipFill>
          <p:spPr>
            <a:xfrm>
              <a:off x="419100" y="9239249"/>
              <a:ext cx="133349" cy="152399"/>
            </a:xfrm>
            <a:prstGeom prst="rect">
              <a:avLst/>
            </a:prstGeom>
          </p:spPr>
        </p:pic>
        <p:pic>
          <p:nvPicPr>
            <p:cNvPr id="14" name="object 14"/>
            <p:cNvPicPr/>
            <p:nvPr/>
          </p:nvPicPr>
          <p:blipFill>
            <a:blip r:embed="rId5" cstate="print"/>
            <a:stretch>
              <a:fillRect/>
            </a:stretch>
          </p:blipFill>
          <p:spPr>
            <a:xfrm>
              <a:off x="723899" y="9590483"/>
              <a:ext cx="133350" cy="116681"/>
            </a:xfrm>
            <a:prstGeom prst="rect">
              <a:avLst/>
            </a:prstGeom>
          </p:spPr>
        </p:pic>
      </p:grpSp>
      <p:sp>
        <p:nvSpPr>
          <p:cNvPr id="15" name="object 15"/>
          <p:cNvSpPr txBox="1">
            <a:spLocks noGrp="1"/>
          </p:cNvSpPr>
          <p:nvPr>
            <p:ph type="title"/>
          </p:nvPr>
        </p:nvSpPr>
        <p:spPr>
          <a:xfrm>
            <a:off x="215900" y="672623"/>
            <a:ext cx="6416040" cy="483234"/>
          </a:xfrm>
          <a:prstGeom prst="rect">
            <a:avLst/>
          </a:prstGeom>
        </p:spPr>
        <p:txBody>
          <a:bodyPr vert="horz" wrap="square" lIns="0" tIns="12700" rIns="0" bIns="0" rtlCol="0">
            <a:spAutoFit/>
          </a:bodyPr>
          <a:lstStyle/>
          <a:p>
            <a:pPr marL="12700">
              <a:lnSpc>
                <a:spcPct val="100000"/>
              </a:lnSpc>
              <a:spcBef>
                <a:spcPts val="100"/>
              </a:spcBef>
            </a:pPr>
            <a:r>
              <a:rPr sz="3000" spc="-190" dirty="0">
                <a:solidFill>
                  <a:srgbClr val="1C4ED8"/>
                </a:solidFill>
              </a:rPr>
              <a:t>Proposed</a:t>
            </a:r>
            <a:r>
              <a:rPr sz="3000" spc="-35" dirty="0">
                <a:solidFill>
                  <a:srgbClr val="1C4ED8"/>
                </a:solidFill>
              </a:rPr>
              <a:t> </a:t>
            </a:r>
            <a:r>
              <a:rPr sz="3000" spc="-155" dirty="0">
                <a:solidFill>
                  <a:srgbClr val="1C4ED8"/>
                </a:solidFill>
              </a:rPr>
              <a:t>Solution</a:t>
            </a:r>
            <a:r>
              <a:rPr sz="3000" spc="-35" dirty="0">
                <a:solidFill>
                  <a:srgbClr val="1C4ED8"/>
                </a:solidFill>
              </a:rPr>
              <a:t> </a:t>
            </a:r>
            <a:r>
              <a:rPr sz="3000" spc="-204" dirty="0">
                <a:solidFill>
                  <a:srgbClr val="1C4ED8"/>
                </a:solidFill>
              </a:rPr>
              <a:t>&amp;</a:t>
            </a:r>
            <a:r>
              <a:rPr sz="3000" spc="-35" dirty="0">
                <a:solidFill>
                  <a:srgbClr val="1C4ED8"/>
                </a:solidFill>
              </a:rPr>
              <a:t> </a:t>
            </a:r>
            <a:r>
              <a:rPr sz="3000" spc="-185" dirty="0">
                <a:solidFill>
                  <a:srgbClr val="1C4ED8"/>
                </a:solidFill>
              </a:rPr>
              <a:t>System</a:t>
            </a:r>
            <a:r>
              <a:rPr sz="3000" spc="-35" dirty="0">
                <a:solidFill>
                  <a:srgbClr val="1C4ED8"/>
                </a:solidFill>
              </a:rPr>
              <a:t> </a:t>
            </a:r>
            <a:r>
              <a:rPr sz="3000" spc="-130" dirty="0">
                <a:solidFill>
                  <a:srgbClr val="1C4ED8"/>
                </a:solidFill>
              </a:rPr>
              <a:t>Architecture</a:t>
            </a:r>
            <a:endParaRPr sz="3000"/>
          </a:p>
        </p:txBody>
      </p:sp>
      <p:sp>
        <p:nvSpPr>
          <p:cNvPr id="16" name="object 16"/>
          <p:cNvSpPr txBox="1"/>
          <p:nvPr/>
        </p:nvSpPr>
        <p:spPr>
          <a:xfrm>
            <a:off x="406399" y="1434861"/>
            <a:ext cx="2819400" cy="254635"/>
          </a:xfrm>
          <a:prstGeom prst="rect">
            <a:avLst/>
          </a:prstGeom>
        </p:spPr>
        <p:txBody>
          <a:bodyPr vert="horz" wrap="square" lIns="0" tIns="12700" rIns="0" bIns="0" rtlCol="0">
            <a:spAutoFit/>
          </a:bodyPr>
          <a:lstStyle/>
          <a:p>
            <a:pPr marL="12700">
              <a:lnSpc>
                <a:spcPct val="100000"/>
              </a:lnSpc>
              <a:spcBef>
                <a:spcPts val="100"/>
              </a:spcBef>
            </a:pPr>
            <a:r>
              <a:rPr sz="1500" b="1" spc="-100" dirty="0">
                <a:solidFill>
                  <a:srgbClr val="1D40AF"/>
                </a:solidFill>
                <a:latin typeface="Roboto"/>
                <a:cs typeface="Roboto"/>
              </a:rPr>
              <a:t>Proposed</a:t>
            </a:r>
            <a:r>
              <a:rPr sz="1500" b="1" dirty="0">
                <a:solidFill>
                  <a:srgbClr val="1D40AF"/>
                </a:solidFill>
                <a:latin typeface="Roboto"/>
                <a:cs typeface="Roboto"/>
              </a:rPr>
              <a:t> </a:t>
            </a:r>
            <a:r>
              <a:rPr sz="1500" b="1" spc="-70" dirty="0">
                <a:solidFill>
                  <a:srgbClr val="1D40AF"/>
                </a:solidFill>
                <a:latin typeface="Roboto"/>
                <a:cs typeface="Roboto"/>
              </a:rPr>
              <a:t>Solution:</a:t>
            </a:r>
            <a:r>
              <a:rPr sz="1500" b="1" dirty="0">
                <a:solidFill>
                  <a:srgbClr val="1D40AF"/>
                </a:solidFill>
                <a:latin typeface="Roboto"/>
                <a:cs typeface="Roboto"/>
              </a:rPr>
              <a:t> </a:t>
            </a:r>
            <a:r>
              <a:rPr sz="1500" b="1" spc="-80" dirty="0">
                <a:solidFill>
                  <a:srgbClr val="1D40AF"/>
                </a:solidFill>
                <a:latin typeface="Roboto"/>
                <a:cs typeface="Roboto"/>
              </a:rPr>
              <a:t>OnlineShop2025</a:t>
            </a:r>
            <a:endParaRPr sz="1500">
              <a:latin typeface="Roboto"/>
              <a:cs typeface="Roboto"/>
            </a:endParaRPr>
          </a:p>
        </p:txBody>
      </p:sp>
      <p:grpSp>
        <p:nvGrpSpPr>
          <p:cNvPr id="17" name="object 17"/>
          <p:cNvGrpSpPr/>
          <p:nvPr/>
        </p:nvGrpSpPr>
        <p:grpSpPr>
          <a:xfrm>
            <a:off x="419100" y="1828800"/>
            <a:ext cx="7829550" cy="153035"/>
            <a:chOff x="419100" y="1828800"/>
            <a:chExt cx="7829550" cy="153035"/>
          </a:xfrm>
        </p:grpSpPr>
        <p:pic>
          <p:nvPicPr>
            <p:cNvPr id="18" name="object 18"/>
            <p:cNvPicPr/>
            <p:nvPr/>
          </p:nvPicPr>
          <p:blipFill>
            <a:blip r:embed="rId6" cstate="print"/>
            <a:stretch>
              <a:fillRect/>
            </a:stretch>
          </p:blipFill>
          <p:spPr>
            <a:xfrm>
              <a:off x="419100" y="1828800"/>
              <a:ext cx="171449" cy="152399"/>
            </a:xfrm>
            <a:prstGeom prst="rect">
              <a:avLst/>
            </a:prstGeom>
          </p:spPr>
        </p:pic>
        <p:pic>
          <p:nvPicPr>
            <p:cNvPr id="19" name="object 19"/>
            <p:cNvPicPr/>
            <p:nvPr/>
          </p:nvPicPr>
          <p:blipFill>
            <a:blip r:embed="rId7" cstate="print"/>
            <a:stretch>
              <a:fillRect/>
            </a:stretch>
          </p:blipFill>
          <p:spPr>
            <a:xfrm>
              <a:off x="4267200" y="1828800"/>
              <a:ext cx="190499" cy="152608"/>
            </a:xfrm>
            <a:prstGeom prst="rect">
              <a:avLst/>
            </a:prstGeom>
          </p:spPr>
        </p:pic>
        <p:pic>
          <p:nvPicPr>
            <p:cNvPr id="20" name="object 20"/>
            <p:cNvPicPr/>
            <p:nvPr/>
          </p:nvPicPr>
          <p:blipFill>
            <a:blip r:embed="rId8" cstate="print"/>
            <a:stretch>
              <a:fillRect/>
            </a:stretch>
          </p:blipFill>
          <p:spPr>
            <a:xfrm>
              <a:off x="8115300" y="1828800"/>
              <a:ext cx="133349" cy="152399"/>
            </a:xfrm>
            <a:prstGeom prst="rect">
              <a:avLst/>
            </a:prstGeom>
          </p:spPr>
        </p:pic>
      </p:grpSp>
      <p:sp>
        <p:nvSpPr>
          <p:cNvPr id="21" name="object 21"/>
          <p:cNvSpPr txBox="1"/>
          <p:nvPr/>
        </p:nvSpPr>
        <p:spPr>
          <a:xfrm>
            <a:off x="654049" y="1760045"/>
            <a:ext cx="3119120" cy="406400"/>
          </a:xfrm>
          <a:prstGeom prst="rect">
            <a:avLst/>
          </a:prstGeom>
        </p:spPr>
        <p:txBody>
          <a:bodyPr vert="horz" wrap="square" lIns="0" tIns="12065" rIns="0" bIns="0" rtlCol="0">
            <a:spAutoFit/>
          </a:bodyPr>
          <a:lstStyle/>
          <a:p>
            <a:pPr marL="12700" marR="5080">
              <a:lnSpc>
                <a:spcPct val="108700"/>
              </a:lnSpc>
              <a:spcBef>
                <a:spcPts val="95"/>
              </a:spcBef>
            </a:pPr>
            <a:r>
              <a:rPr sz="1150" spc="-65" dirty="0">
                <a:solidFill>
                  <a:srgbClr val="374050"/>
                </a:solidFill>
                <a:latin typeface="Roboto"/>
                <a:cs typeface="Roboto"/>
              </a:rPr>
              <a:t>Desktop</a:t>
            </a:r>
            <a:r>
              <a:rPr sz="1150" spc="5" dirty="0">
                <a:solidFill>
                  <a:srgbClr val="374050"/>
                </a:solidFill>
                <a:latin typeface="Roboto"/>
                <a:cs typeface="Roboto"/>
              </a:rPr>
              <a:t> </a:t>
            </a:r>
            <a:r>
              <a:rPr sz="1150" spc="-50" dirty="0">
                <a:solidFill>
                  <a:srgbClr val="374050"/>
                </a:solidFill>
                <a:latin typeface="Roboto"/>
                <a:cs typeface="Roboto"/>
              </a:rPr>
              <a:t>e-</a:t>
            </a:r>
            <a:r>
              <a:rPr sz="1150" spc="-70" dirty="0">
                <a:solidFill>
                  <a:srgbClr val="374050"/>
                </a:solidFill>
                <a:latin typeface="Roboto"/>
                <a:cs typeface="Roboto"/>
              </a:rPr>
              <a:t>commerce</a:t>
            </a:r>
            <a:r>
              <a:rPr sz="1150" spc="5" dirty="0">
                <a:solidFill>
                  <a:srgbClr val="374050"/>
                </a:solidFill>
                <a:latin typeface="Roboto"/>
                <a:cs typeface="Roboto"/>
              </a:rPr>
              <a:t> </a:t>
            </a:r>
            <a:r>
              <a:rPr sz="1150" spc="-50" dirty="0">
                <a:solidFill>
                  <a:srgbClr val="374050"/>
                </a:solidFill>
                <a:latin typeface="Roboto"/>
                <a:cs typeface="Roboto"/>
              </a:rPr>
              <a:t>application</a:t>
            </a:r>
            <a:r>
              <a:rPr sz="1150" spc="5" dirty="0">
                <a:solidFill>
                  <a:srgbClr val="374050"/>
                </a:solidFill>
                <a:latin typeface="Roboto"/>
                <a:cs typeface="Roboto"/>
              </a:rPr>
              <a:t> </a:t>
            </a:r>
            <a:r>
              <a:rPr sz="1150" spc="-35" dirty="0">
                <a:solidFill>
                  <a:srgbClr val="374050"/>
                </a:solidFill>
                <a:latin typeface="Roboto"/>
                <a:cs typeface="Roboto"/>
              </a:rPr>
              <a:t>built</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70" dirty="0">
                <a:solidFill>
                  <a:srgbClr val="374050"/>
                </a:solidFill>
                <a:latin typeface="Roboto"/>
                <a:cs typeface="Roboto"/>
              </a:rPr>
              <a:t>Java</a:t>
            </a:r>
            <a:r>
              <a:rPr sz="1150" spc="5" dirty="0">
                <a:solidFill>
                  <a:srgbClr val="374050"/>
                </a:solidFill>
                <a:latin typeface="Roboto"/>
                <a:cs typeface="Roboto"/>
              </a:rPr>
              <a:t> </a:t>
            </a:r>
            <a:r>
              <a:rPr sz="1150" spc="-45" dirty="0">
                <a:solidFill>
                  <a:srgbClr val="374050"/>
                </a:solidFill>
                <a:latin typeface="Roboto"/>
                <a:cs typeface="Roboto"/>
              </a:rPr>
              <a:t>and </a:t>
            </a:r>
            <a:r>
              <a:rPr sz="1150" spc="-10" dirty="0">
                <a:solidFill>
                  <a:srgbClr val="374050"/>
                </a:solidFill>
                <a:latin typeface="Roboto"/>
                <a:cs typeface="Roboto"/>
              </a:rPr>
              <a:t>JavaFX</a:t>
            </a:r>
            <a:endParaRPr sz="1150">
              <a:latin typeface="Roboto"/>
              <a:cs typeface="Roboto"/>
            </a:endParaRPr>
          </a:p>
        </p:txBody>
      </p:sp>
      <p:sp>
        <p:nvSpPr>
          <p:cNvPr id="22" name="object 22"/>
          <p:cNvSpPr txBox="1"/>
          <p:nvPr/>
        </p:nvSpPr>
        <p:spPr>
          <a:xfrm>
            <a:off x="4521200" y="1760045"/>
            <a:ext cx="3151505" cy="406400"/>
          </a:xfrm>
          <a:prstGeom prst="rect">
            <a:avLst/>
          </a:prstGeom>
        </p:spPr>
        <p:txBody>
          <a:bodyPr vert="horz" wrap="square" lIns="0" tIns="12065" rIns="0" bIns="0" rtlCol="0">
            <a:spAutoFit/>
          </a:bodyPr>
          <a:lstStyle/>
          <a:p>
            <a:pPr marL="12700" marR="5080">
              <a:lnSpc>
                <a:spcPct val="108700"/>
              </a:lnSpc>
              <a:spcBef>
                <a:spcPts val="95"/>
              </a:spcBef>
            </a:pPr>
            <a:r>
              <a:rPr sz="1150" spc="-55" dirty="0">
                <a:solidFill>
                  <a:srgbClr val="374050"/>
                </a:solidFill>
                <a:latin typeface="Roboto"/>
                <a:cs typeface="Roboto"/>
              </a:rPr>
              <a:t>User</a:t>
            </a:r>
            <a:r>
              <a:rPr sz="1150" spc="20" dirty="0">
                <a:solidFill>
                  <a:srgbClr val="374050"/>
                </a:solidFill>
                <a:latin typeface="Roboto"/>
                <a:cs typeface="Roboto"/>
              </a:rPr>
              <a:t> </a:t>
            </a:r>
            <a:r>
              <a:rPr sz="1150" spc="-50" dirty="0">
                <a:solidFill>
                  <a:srgbClr val="374050"/>
                </a:solidFill>
                <a:latin typeface="Roboto"/>
                <a:cs typeface="Roboto"/>
              </a:rPr>
              <a:t>authentication,</a:t>
            </a:r>
            <a:r>
              <a:rPr sz="1150" spc="20" dirty="0">
                <a:solidFill>
                  <a:srgbClr val="374050"/>
                </a:solidFill>
                <a:latin typeface="Roboto"/>
                <a:cs typeface="Roboto"/>
              </a:rPr>
              <a:t> </a:t>
            </a:r>
            <a:r>
              <a:rPr sz="1150" spc="-60" dirty="0">
                <a:solidFill>
                  <a:srgbClr val="374050"/>
                </a:solidFill>
                <a:latin typeface="Roboto"/>
                <a:cs typeface="Roboto"/>
              </a:rPr>
              <a:t>product</a:t>
            </a:r>
            <a:r>
              <a:rPr sz="1150" spc="20" dirty="0">
                <a:solidFill>
                  <a:srgbClr val="374050"/>
                </a:solidFill>
                <a:latin typeface="Roboto"/>
                <a:cs typeface="Roboto"/>
              </a:rPr>
              <a:t> </a:t>
            </a:r>
            <a:r>
              <a:rPr sz="1150" spc="-50" dirty="0">
                <a:solidFill>
                  <a:srgbClr val="374050"/>
                </a:solidFill>
                <a:latin typeface="Roboto"/>
                <a:cs typeface="Roboto"/>
              </a:rPr>
              <a:t>browsing,</a:t>
            </a:r>
            <a:r>
              <a:rPr sz="1150" spc="20" dirty="0">
                <a:solidFill>
                  <a:srgbClr val="374050"/>
                </a:solidFill>
                <a:latin typeface="Roboto"/>
                <a:cs typeface="Roboto"/>
              </a:rPr>
              <a:t> </a:t>
            </a:r>
            <a:r>
              <a:rPr sz="1150" spc="-55" dirty="0">
                <a:solidFill>
                  <a:srgbClr val="374050"/>
                </a:solidFill>
                <a:latin typeface="Roboto"/>
                <a:cs typeface="Roboto"/>
              </a:rPr>
              <a:t>shopping</a:t>
            </a:r>
            <a:r>
              <a:rPr sz="1150" spc="20" dirty="0">
                <a:solidFill>
                  <a:srgbClr val="374050"/>
                </a:solidFill>
                <a:latin typeface="Roboto"/>
                <a:cs typeface="Roboto"/>
              </a:rPr>
              <a:t> </a:t>
            </a:r>
            <a:r>
              <a:rPr sz="1150" spc="-55" dirty="0">
                <a:solidFill>
                  <a:srgbClr val="374050"/>
                </a:solidFill>
                <a:latin typeface="Roboto"/>
                <a:cs typeface="Roboto"/>
              </a:rPr>
              <a:t>cart </a:t>
            </a:r>
            <a:r>
              <a:rPr sz="1150" spc="-10" dirty="0">
                <a:solidFill>
                  <a:srgbClr val="374050"/>
                </a:solidFill>
                <a:latin typeface="Roboto"/>
                <a:cs typeface="Roboto"/>
              </a:rPr>
              <a:t>management</a:t>
            </a:r>
            <a:endParaRPr sz="1150">
              <a:latin typeface="Roboto"/>
              <a:cs typeface="Roboto"/>
            </a:endParaRPr>
          </a:p>
        </p:txBody>
      </p:sp>
      <p:sp>
        <p:nvSpPr>
          <p:cNvPr id="23" name="object 23"/>
          <p:cNvSpPr txBox="1"/>
          <p:nvPr/>
        </p:nvSpPr>
        <p:spPr>
          <a:xfrm>
            <a:off x="8312150" y="1772523"/>
            <a:ext cx="2346325"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Data</a:t>
            </a:r>
            <a:r>
              <a:rPr sz="1150" spc="-5" dirty="0">
                <a:solidFill>
                  <a:srgbClr val="374050"/>
                </a:solidFill>
                <a:latin typeface="Roboto"/>
                <a:cs typeface="Roboto"/>
              </a:rPr>
              <a:t> </a:t>
            </a:r>
            <a:r>
              <a:rPr sz="1150" spc="-50" dirty="0">
                <a:solidFill>
                  <a:srgbClr val="374050"/>
                </a:solidFill>
                <a:latin typeface="Roboto"/>
                <a:cs typeface="Roboto"/>
              </a:rPr>
              <a:t>persistence</a:t>
            </a:r>
            <a:r>
              <a:rPr sz="1150" dirty="0">
                <a:solidFill>
                  <a:srgbClr val="374050"/>
                </a:solidFill>
                <a:latin typeface="Roboto"/>
                <a:cs typeface="Roboto"/>
              </a:rPr>
              <a:t> </a:t>
            </a:r>
            <a:r>
              <a:rPr sz="1150" spc="-50" dirty="0">
                <a:solidFill>
                  <a:srgbClr val="374050"/>
                </a:solidFill>
                <a:latin typeface="Roboto"/>
                <a:cs typeface="Roboto"/>
              </a:rPr>
              <a:t>with</a:t>
            </a:r>
            <a:r>
              <a:rPr sz="1150" dirty="0">
                <a:solidFill>
                  <a:srgbClr val="374050"/>
                </a:solidFill>
                <a:latin typeface="Roboto"/>
                <a:cs typeface="Roboto"/>
              </a:rPr>
              <a:t> </a:t>
            </a:r>
            <a:r>
              <a:rPr sz="1150" spc="-75" dirty="0">
                <a:solidFill>
                  <a:srgbClr val="374050"/>
                </a:solidFill>
                <a:latin typeface="Roboto"/>
                <a:cs typeface="Roboto"/>
              </a:rPr>
              <a:t>MySQL</a:t>
            </a:r>
            <a:r>
              <a:rPr sz="1150" spc="-5" dirty="0">
                <a:solidFill>
                  <a:srgbClr val="374050"/>
                </a:solidFill>
                <a:latin typeface="Roboto"/>
                <a:cs typeface="Roboto"/>
              </a:rPr>
              <a:t> </a:t>
            </a:r>
            <a:r>
              <a:rPr sz="1150" spc="-45" dirty="0">
                <a:solidFill>
                  <a:srgbClr val="374050"/>
                </a:solidFill>
                <a:latin typeface="Roboto"/>
                <a:cs typeface="Roboto"/>
              </a:rPr>
              <a:t>database</a:t>
            </a:r>
            <a:endParaRPr sz="1150">
              <a:latin typeface="Roboto"/>
              <a:cs typeface="Roboto"/>
            </a:endParaRPr>
          </a:p>
        </p:txBody>
      </p:sp>
      <p:grpSp>
        <p:nvGrpSpPr>
          <p:cNvPr id="24" name="object 24"/>
          <p:cNvGrpSpPr/>
          <p:nvPr/>
        </p:nvGrpSpPr>
        <p:grpSpPr>
          <a:xfrm>
            <a:off x="228599" y="2552699"/>
            <a:ext cx="11734800" cy="2171700"/>
            <a:chOff x="228599" y="2552699"/>
            <a:chExt cx="11734800" cy="2171700"/>
          </a:xfrm>
        </p:grpSpPr>
        <p:pic>
          <p:nvPicPr>
            <p:cNvPr id="25" name="object 25"/>
            <p:cNvPicPr/>
            <p:nvPr/>
          </p:nvPicPr>
          <p:blipFill>
            <a:blip r:embed="rId9" cstate="print"/>
            <a:stretch>
              <a:fillRect/>
            </a:stretch>
          </p:blipFill>
          <p:spPr>
            <a:xfrm>
              <a:off x="228599" y="2552699"/>
              <a:ext cx="11734799" cy="2171699"/>
            </a:xfrm>
            <a:prstGeom prst="rect">
              <a:avLst/>
            </a:prstGeom>
          </p:spPr>
        </p:pic>
        <p:sp>
          <p:nvSpPr>
            <p:cNvPr id="26" name="object 26"/>
            <p:cNvSpPr/>
            <p:nvPr/>
          </p:nvSpPr>
          <p:spPr>
            <a:xfrm>
              <a:off x="380999" y="2705099"/>
              <a:ext cx="323850" cy="381000"/>
            </a:xfrm>
            <a:custGeom>
              <a:avLst/>
              <a:gdLst/>
              <a:ahLst/>
              <a:cxnLst/>
              <a:rect l="l" t="t" r="r" b="b"/>
              <a:pathLst>
                <a:path w="323850" h="381000">
                  <a:moveTo>
                    <a:pt x="161924" y="380999"/>
                  </a:moveTo>
                  <a:lnTo>
                    <a:pt x="122570" y="376145"/>
                  </a:lnTo>
                  <a:lnTo>
                    <a:pt x="85593" y="361881"/>
                  </a:lnTo>
                  <a:lnTo>
                    <a:pt x="53189" y="339060"/>
                  </a:lnTo>
                  <a:lnTo>
                    <a:pt x="27289" y="309035"/>
                  </a:lnTo>
                  <a:lnTo>
                    <a:pt x="9461" y="273616"/>
                  </a:lnTo>
                  <a:lnTo>
                    <a:pt x="777" y="234946"/>
                  </a:lnTo>
                  <a:lnTo>
                    <a:pt x="0" y="219074"/>
                  </a:lnTo>
                  <a:lnTo>
                    <a:pt x="0" y="161924"/>
                  </a:lnTo>
                  <a:lnTo>
                    <a:pt x="4853" y="122570"/>
                  </a:lnTo>
                  <a:lnTo>
                    <a:pt x="19118" y="85592"/>
                  </a:lnTo>
                  <a:lnTo>
                    <a:pt x="41939" y="53188"/>
                  </a:lnTo>
                  <a:lnTo>
                    <a:pt x="71964" y="27289"/>
                  </a:lnTo>
                  <a:lnTo>
                    <a:pt x="107382" y="9461"/>
                  </a:lnTo>
                  <a:lnTo>
                    <a:pt x="146053" y="777"/>
                  </a:lnTo>
                  <a:lnTo>
                    <a:pt x="161924" y="0"/>
                  </a:lnTo>
                  <a:lnTo>
                    <a:pt x="169879" y="194"/>
                  </a:lnTo>
                  <a:lnTo>
                    <a:pt x="208929" y="6970"/>
                  </a:lnTo>
                  <a:lnTo>
                    <a:pt x="245163" y="23031"/>
                  </a:lnTo>
                  <a:lnTo>
                    <a:pt x="276423" y="47426"/>
                  </a:lnTo>
                  <a:lnTo>
                    <a:pt x="300818" y="78686"/>
                  </a:lnTo>
                  <a:lnTo>
                    <a:pt x="316879" y="114919"/>
                  </a:lnTo>
                  <a:lnTo>
                    <a:pt x="323655" y="153969"/>
                  </a:lnTo>
                  <a:lnTo>
                    <a:pt x="323849" y="161924"/>
                  </a:lnTo>
                  <a:lnTo>
                    <a:pt x="323849" y="219074"/>
                  </a:lnTo>
                  <a:lnTo>
                    <a:pt x="318995" y="258428"/>
                  </a:lnTo>
                  <a:lnTo>
                    <a:pt x="304731" y="295406"/>
                  </a:lnTo>
                  <a:lnTo>
                    <a:pt x="281910" y="327810"/>
                  </a:lnTo>
                  <a:lnTo>
                    <a:pt x="251885" y="353710"/>
                  </a:lnTo>
                  <a:lnTo>
                    <a:pt x="216467" y="371538"/>
                  </a:lnTo>
                  <a:lnTo>
                    <a:pt x="177796" y="380222"/>
                  </a:lnTo>
                  <a:lnTo>
                    <a:pt x="161924" y="380999"/>
                  </a:lnTo>
                  <a:close/>
                </a:path>
              </a:pathLst>
            </a:custGeom>
            <a:solidFill>
              <a:srgbClr val="2562EB"/>
            </a:solidFill>
          </p:spPr>
          <p:txBody>
            <a:bodyPr wrap="square" lIns="0" tIns="0" rIns="0" bIns="0" rtlCol="0"/>
            <a:lstStyle/>
            <a:p>
              <a:endParaRPr/>
            </a:p>
          </p:txBody>
        </p:sp>
        <p:pic>
          <p:nvPicPr>
            <p:cNvPr id="27" name="object 27"/>
            <p:cNvPicPr/>
            <p:nvPr/>
          </p:nvPicPr>
          <p:blipFill>
            <a:blip r:embed="rId10" cstate="print"/>
            <a:stretch>
              <a:fillRect/>
            </a:stretch>
          </p:blipFill>
          <p:spPr>
            <a:xfrm>
              <a:off x="457199" y="2809874"/>
              <a:ext cx="171449" cy="152399"/>
            </a:xfrm>
            <a:prstGeom prst="rect">
              <a:avLst/>
            </a:prstGeom>
          </p:spPr>
        </p:pic>
      </p:grpSp>
      <p:sp>
        <p:nvSpPr>
          <p:cNvPr id="28" name="object 28"/>
          <p:cNvSpPr txBox="1"/>
          <p:nvPr/>
        </p:nvSpPr>
        <p:spPr>
          <a:xfrm>
            <a:off x="768349" y="2749311"/>
            <a:ext cx="2964180" cy="254635"/>
          </a:xfrm>
          <a:prstGeom prst="rect">
            <a:avLst/>
          </a:prstGeom>
        </p:spPr>
        <p:txBody>
          <a:bodyPr vert="horz" wrap="square" lIns="0" tIns="12700" rIns="0" bIns="0" rtlCol="0">
            <a:spAutoFit/>
          </a:bodyPr>
          <a:lstStyle/>
          <a:p>
            <a:pPr marL="12700">
              <a:lnSpc>
                <a:spcPct val="100000"/>
              </a:lnSpc>
              <a:spcBef>
                <a:spcPts val="100"/>
              </a:spcBef>
            </a:pPr>
            <a:r>
              <a:rPr sz="1500" b="1" spc="-80" dirty="0">
                <a:solidFill>
                  <a:srgbClr val="1D40AF"/>
                </a:solidFill>
                <a:latin typeface="Roboto"/>
                <a:cs typeface="Roboto"/>
              </a:rPr>
              <a:t>Presentation</a:t>
            </a:r>
            <a:r>
              <a:rPr sz="1500" b="1" spc="-10" dirty="0">
                <a:solidFill>
                  <a:srgbClr val="1D40AF"/>
                </a:solidFill>
                <a:latin typeface="Roboto"/>
                <a:cs typeface="Roboto"/>
              </a:rPr>
              <a:t> </a:t>
            </a:r>
            <a:r>
              <a:rPr sz="1500" b="1" spc="-85" dirty="0">
                <a:solidFill>
                  <a:srgbClr val="1D40AF"/>
                </a:solidFill>
                <a:latin typeface="Roboto"/>
                <a:cs typeface="Roboto"/>
              </a:rPr>
              <a:t>Layer</a:t>
            </a:r>
            <a:r>
              <a:rPr sz="1500" b="1" spc="-10" dirty="0">
                <a:solidFill>
                  <a:srgbClr val="1D40AF"/>
                </a:solidFill>
                <a:latin typeface="Roboto"/>
                <a:cs typeface="Roboto"/>
              </a:rPr>
              <a:t> </a:t>
            </a:r>
            <a:r>
              <a:rPr sz="1500" b="1" spc="-85" dirty="0">
                <a:solidFill>
                  <a:srgbClr val="1D40AF"/>
                </a:solidFill>
                <a:latin typeface="Roboto"/>
                <a:cs typeface="Roboto"/>
              </a:rPr>
              <a:t>(View</a:t>
            </a:r>
            <a:r>
              <a:rPr sz="1500" b="1" spc="-10" dirty="0">
                <a:solidFill>
                  <a:srgbClr val="1D40AF"/>
                </a:solidFill>
                <a:latin typeface="Roboto"/>
                <a:cs typeface="Roboto"/>
              </a:rPr>
              <a:t> </a:t>
            </a:r>
            <a:r>
              <a:rPr sz="1500" b="1" spc="-100" dirty="0">
                <a:solidFill>
                  <a:srgbClr val="1D40AF"/>
                </a:solidFill>
                <a:latin typeface="Roboto"/>
                <a:cs typeface="Roboto"/>
              </a:rPr>
              <a:t>+</a:t>
            </a:r>
            <a:r>
              <a:rPr sz="1500" b="1" spc="-10" dirty="0">
                <a:solidFill>
                  <a:srgbClr val="1D40AF"/>
                </a:solidFill>
                <a:latin typeface="Roboto"/>
                <a:cs typeface="Roboto"/>
              </a:rPr>
              <a:t> </a:t>
            </a:r>
            <a:r>
              <a:rPr sz="1500" b="1" spc="-70" dirty="0">
                <a:solidFill>
                  <a:srgbClr val="1D40AF"/>
                </a:solidFill>
                <a:latin typeface="Roboto"/>
                <a:cs typeface="Roboto"/>
              </a:rPr>
              <a:t>Controller)</a:t>
            </a:r>
            <a:endParaRPr sz="1500">
              <a:latin typeface="Roboto"/>
              <a:cs typeface="Roboto"/>
            </a:endParaRPr>
          </a:p>
        </p:txBody>
      </p:sp>
      <p:sp>
        <p:nvSpPr>
          <p:cNvPr id="29" name="object 29"/>
          <p:cNvSpPr txBox="1"/>
          <p:nvPr/>
        </p:nvSpPr>
        <p:spPr>
          <a:xfrm>
            <a:off x="749299" y="3141979"/>
            <a:ext cx="1263650" cy="229235"/>
          </a:xfrm>
          <a:prstGeom prst="rect">
            <a:avLst/>
          </a:prstGeom>
        </p:spPr>
        <p:txBody>
          <a:bodyPr vert="horz" wrap="square" lIns="0" tIns="17145" rIns="0" bIns="0" rtlCol="0">
            <a:spAutoFit/>
          </a:bodyPr>
          <a:lstStyle/>
          <a:p>
            <a:pPr marL="12700">
              <a:lnSpc>
                <a:spcPct val="100000"/>
              </a:lnSpc>
              <a:spcBef>
                <a:spcPts val="135"/>
              </a:spcBef>
            </a:pPr>
            <a:r>
              <a:rPr sz="1300" b="1" spc="-65" dirty="0">
                <a:solidFill>
                  <a:srgbClr val="1C4ED8"/>
                </a:solidFill>
                <a:latin typeface="Roboto"/>
                <a:cs typeface="Roboto"/>
              </a:rPr>
              <a:t>View</a:t>
            </a:r>
            <a:r>
              <a:rPr sz="1300" b="1" spc="-10" dirty="0">
                <a:solidFill>
                  <a:srgbClr val="1C4ED8"/>
                </a:solidFill>
                <a:latin typeface="Roboto"/>
                <a:cs typeface="Roboto"/>
              </a:rPr>
              <a:t> </a:t>
            </a:r>
            <a:r>
              <a:rPr sz="1300" b="1" spc="-70" dirty="0">
                <a:solidFill>
                  <a:srgbClr val="1C4ED8"/>
                </a:solidFill>
                <a:latin typeface="Roboto"/>
                <a:cs typeface="Roboto"/>
              </a:rPr>
              <a:t>(FXML</a:t>
            </a:r>
            <a:r>
              <a:rPr sz="1300" b="1" spc="-5" dirty="0">
                <a:solidFill>
                  <a:srgbClr val="1C4ED8"/>
                </a:solidFill>
                <a:latin typeface="Roboto"/>
                <a:cs typeface="Roboto"/>
              </a:rPr>
              <a:t> </a:t>
            </a:r>
            <a:r>
              <a:rPr sz="1300" b="1" spc="-35" dirty="0">
                <a:solidFill>
                  <a:srgbClr val="1C4ED8"/>
                </a:solidFill>
                <a:latin typeface="Roboto"/>
                <a:cs typeface="Roboto"/>
              </a:rPr>
              <a:t>Files)</a:t>
            </a:r>
            <a:endParaRPr sz="1300">
              <a:latin typeface="Roboto"/>
              <a:cs typeface="Roboto"/>
            </a:endParaRPr>
          </a:p>
        </p:txBody>
      </p:sp>
      <p:grpSp>
        <p:nvGrpSpPr>
          <p:cNvPr id="30" name="object 30"/>
          <p:cNvGrpSpPr/>
          <p:nvPr/>
        </p:nvGrpSpPr>
        <p:grpSpPr>
          <a:xfrm>
            <a:off x="761999" y="3495675"/>
            <a:ext cx="10621645" cy="1047750"/>
            <a:chOff x="761999" y="3495675"/>
            <a:chExt cx="10621645" cy="1047750"/>
          </a:xfrm>
        </p:grpSpPr>
        <p:pic>
          <p:nvPicPr>
            <p:cNvPr id="31" name="object 31"/>
            <p:cNvPicPr/>
            <p:nvPr/>
          </p:nvPicPr>
          <p:blipFill>
            <a:blip r:embed="rId11" cstate="print"/>
            <a:stretch>
              <a:fillRect/>
            </a:stretch>
          </p:blipFill>
          <p:spPr>
            <a:xfrm>
              <a:off x="761999" y="3495675"/>
              <a:ext cx="100012" cy="133350"/>
            </a:xfrm>
            <a:prstGeom prst="rect">
              <a:avLst/>
            </a:prstGeom>
          </p:spPr>
        </p:pic>
        <p:pic>
          <p:nvPicPr>
            <p:cNvPr id="32" name="object 32"/>
            <p:cNvPicPr/>
            <p:nvPr/>
          </p:nvPicPr>
          <p:blipFill>
            <a:blip r:embed="rId11" cstate="print"/>
            <a:stretch>
              <a:fillRect/>
            </a:stretch>
          </p:blipFill>
          <p:spPr>
            <a:xfrm>
              <a:off x="761999" y="3724275"/>
              <a:ext cx="100012" cy="133350"/>
            </a:xfrm>
            <a:prstGeom prst="rect">
              <a:avLst/>
            </a:prstGeom>
          </p:spPr>
        </p:pic>
        <p:pic>
          <p:nvPicPr>
            <p:cNvPr id="33" name="object 33"/>
            <p:cNvPicPr/>
            <p:nvPr/>
          </p:nvPicPr>
          <p:blipFill>
            <a:blip r:embed="rId11" cstate="print"/>
            <a:stretch>
              <a:fillRect/>
            </a:stretch>
          </p:blipFill>
          <p:spPr>
            <a:xfrm>
              <a:off x="761999" y="3952875"/>
              <a:ext cx="100012" cy="133350"/>
            </a:xfrm>
            <a:prstGeom prst="rect">
              <a:avLst/>
            </a:prstGeom>
          </p:spPr>
        </p:pic>
        <p:pic>
          <p:nvPicPr>
            <p:cNvPr id="34" name="object 34"/>
            <p:cNvPicPr/>
            <p:nvPr/>
          </p:nvPicPr>
          <p:blipFill>
            <a:blip r:embed="rId11" cstate="print"/>
            <a:stretch>
              <a:fillRect/>
            </a:stretch>
          </p:blipFill>
          <p:spPr>
            <a:xfrm>
              <a:off x="761999" y="4181474"/>
              <a:ext cx="100012" cy="133350"/>
            </a:xfrm>
            <a:prstGeom prst="rect">
              <a:avLst/>
            </a:prstGeom>
          </p:spPr>
        </p:pic>
        <p:pic>
          <p:nvPicPr>
            <p:cNvPr id="35" name="object 35"/>
            <p:cNvPicPr/>
            <p:nvPr/>
          </p:nvPicPr>
          <p:blipFill>
            <a:blip r:embed="rId11" cstate="print"/>
            <a:stretch>
              <a:fillRect/>
            </a:stretch>
          </p:blipFill>
          <p:spPr>
            <a:xfrm>
              <a:off x="761999" y="4410075"/>
              <a:ext cx="100012" cy="133350"/>
            </a:xfrm>
            <a:prstGeom prst="rect">
              <a:avLst/>
            </a:prstGeom>
          </p:spPr>
        </p:pic>
        <p:pic>
          <p:nvPicPr>
            <p:cNvPr id="36" name="object 36"/>
            <p:cNvPicPr/>
            <p:nvPr/>
          </p:nvPicPr>
          <p:blipFill>
            <a:blip r:embed="rId12" cstate="print"/>
            <a:stretch>
              <a:fillRect/>
            </a:stretch>
          </p:blipFill>
          <p:spPr>
            <a:xfrm>
              <a:off x="6366033" y="3495675"/>
              <a:ext cx="126656" cy="133323"/>
            </a:xfrm>
            <a:prstGeom prst="rect">
              <a:avLst/>
            </a:prstGeom>
          </p:spPr>
        </p:pic>
        <p:pic>
          <p:nvPicPr>
            <p:cNvPr id="37" name="object 37"/>
            <p:cNvPicPr/>
            <p:nvPr/>
          </p:nvPicPr>
          <p:blipFill>
            <a:blip r:embed="rId12" cstate="print"/>
            <a:stretch>
              <a:fillRect/>
            </a:stretch>
          </p:blipFill>
          <p:spPr>
            <a:xfrm>
              <a:off x="6366033" y="3724275"/>
              <a:ext cx="126656" cy="133323"/>
            </a:xfrm>
            <a:prstGeom prst="rect">
              <a:avLst/>
            </a:prstGeom>
          </p:spPr>
        </p:pic>
        <p:pic>
          <p:nvPicPr>
            <p:cNvPr id="38" name="object 38"/>
            <p:cNvPicPr/>
            <p:nvPr/>
          </p:nvPicPr>
          <p:blipFill>
            <a:blip r:embed="rId12" cstate="print"/>
            <a:stretch>
              <a:fillRect/>
            </a:stretch>
          </p:blipFill>
          <p:spPr>
            <a:xfrm>
              <a:off x="6366033" y="3952875"/>
              <a:ext cx="126656" cy="133323"/>
            </a:xfrm>
            <a:prstGeom prst="rect">
              <a:avLst/>
            </a:prstGeom>
          </p:spPr>
        </p:pic>
        <p:pic>
          <p:nvPicPr>
            <p:cNvPr id="39" name="object 39"/>
            <p:cNvPicPr/>
            <p:nvPr/>
          </p:nvPicPr>
          <p:blipFill>
            <a:blip r:embed="rId12" cstate="print"/>
            <a:stretch>
              <a:fillRect/>
            </a:stretch>
          </p:blipFill>
          <p:spPr>
            <a:xfrm>
              <a:off x="6366033" y="4181474"/>
              <a:ext cx="126656" cy="133323"/>
            </a:xfrm>
            <a:prstGeom prst="rect">
              <a:avLst/>
            </a:prstGeom>
          </p:spPr>
        </p:pic>
        <p:pic>
          <p:nvPicPr>
            <p:cNvPr id="40" name="object 40"/>
            <p:cNvPicPr/>
            <p:nvPr/>
          </p:nvPicPr>
          <p:blipFill>
            <a:blip r:embed="rId13" cstate="print"/>
            <a:stretch>
              <a:fillRect/>
            </a:stretch>
          </p:blipFill>
          <p:spPr>
            <a:xfrm>
              <a:off x="11267122" y="3724275"/>
              <a:ext cx="116204" cy="134272"/>
            </a:xfrm>
            <a:prstGeom prst="rect">
              <a:avLst/>
            </a:prstGeom>
          </p:spPr>
        </p:pic>
      </p:grpSp>
      <p:sp>
        <p:nvSpPr>
          <p:cNvPr id="41" name="object 41"/>
          <p:cNvSpPr txBox="1"/>
          <p:nvPr/>
        </p:nvSpPr>
        <p:spPr>
          <a:xfrm>
            <a:off x="925512" y="3398345"/>
            <a:ext cx="1133475" cy="1168400"/>
          </a:xfrm>
          <a:prstGeom prst="rect">
            <a:avLst/>
          </a:prstGeom>
        </p:spPr>
        <p:txBody>
          <a:bodyPr vert="horz" wrap="square" lIns="0" tIns="12065" rIns="0" bIns="0" rtlCol="0">
            <a:spAutoFit/>
          </a:bodyPr>
          <a:lstStyle/>
          <a:p>
            <a:pPr marL="12700" marR="5080">
              <a:lnSpc>
                <a:spcPct val="130400"/>
              </a:lnSpc>
              <a:spcBef>
                <a:spcPts val="95"/>
              </a:spcBef>
            </a:pPr>
            <a:r>
              <a:rPr sz="1150" spc="-10" dirty="0">
                <a:latin typeface="Roboto"/>
                <a:cs typeface="Roboto"/>
              </a:rPr>
              <a:t>Login.fxml Dashboard.fxml </a:t>
            </a:r>
            <a:r>
              <a:rPr sz="1150" spc="-60" dirty="0">
                <a:latin typeface="Roboto"/>
                <a:cs typeface="Roboto"/>
              </a:rPr>
              <a:t>ShoppingCart.fxml </a:t>
            </a:r>
            <a:r>
              <a:rPr sz="1150" spc="-10" dirty="0">
                <a:latin typeface="Roboto"/>
                <a:cs typeface="Roboto"/>
              </a:rPr>
              <a:t>MyProfile.fxml </a:t>
            </a:r>
            <a:r>
              <a:rPr sz="1150" spc="-30" dirty="0">
                <a:latin typeface="Roboto"/>
                <a:cs typeface="Roboto"/>
              </a:rPr>
              <a:t>OrderHistory.fxml</a:t>
            </a:r>
            <a:endParaRPr sz="1150">
              <a:latin typeface="Roboto"/>
              <a:cs typeface="Roboto"/>
            </a:endParaRPr>
          </a:p>
        </p:txBody>
      </p:sp>
      <p:sp>
        <p:nvSpPr>
          <p:cNvPr id="42" name="object 42"/>
          <p:cNvSpPr txBox="1"/>
          <p:nvPr/>
        </p:nvSpPr>
        <p:spPr>
          <a:xfrm>
            <a:off x="6349999" y="3141979"/>
            <a:ext cx="1751330" cy="229235"/>
          </a:xfrm>
          <a:prstGeom prst="rect">
            <a:avLst/>
          </a:prstGeom>
        </p:spPr>
        <p:txBody>
          <a:bodyPr vert="horz" wrap="square" lIns="0" tIns="17145" rIns="0" bIns="0" rtlCol="0">
            <a:spAutoFit/>
          </a:bodyPr>
          <a:lstStyle/>
          <a:p>
            <a:pPr marL="12700">
              <a:lnSpc>
                <a:spcPct val="100000"/>
              </a:lnSpc>
              <a:spcBef>
                <a:spcPts val="135"/>
              </a:spcBef>
            </a:pPr>
            <a:r>
              <a:rPr sz="1300" b="1" spc="-50" dirty="0">
                <a:solidFill>
                  <a:srgbClr val="1C4ED8"/>
                </a:solidFill>
                <a:latin typeface="Roboto"/>
                <a:cs typeface="Roboto"/>
              </a:rPr>
              <a:t>Controller</a:t>
            </a:r>
            <a:r>
              <a:rPr sz="1300" b="1" spc="-10" dirty="0">
                <a:solidFill>
                  <a:srgbClr val="1C4ED8"/>
                </a:solidFill>
                <a:latin typeface="Roboto"/>
                <a:cs typeface="Roboto"/>
              </a:rPr>
              <a:t> </a:t>
            </a:r>
            <a:r>
              <a:rPr sz="1300" b="1" spc="-65" dirty="0">
                <a:solidFill>
                  <a:srgbClr val="1C4ED8"/>
                </a:solidFill>
                <a:latin typeface="Roboto"/>
                <a:cs typeface="Roboto"/>
              </a:rPr>
              <a:t>(Java</a:t>
            </a:r>
            <a:r>
              <a:rPr sz="1300" b="1" spc="-10" dirty="0">
                <a:solidFill>
                  <a:srgbClr val="1C4ED8"/>
                </a:solidFill>
                <a:latin typeface="Roboto"/>
                <a:cs typeface="Roboto"/>
              </a:rPr>
              <a:t> </a:t>
            </a:r>
            <a:r>
              <a:rPr sz="1300" b="1" spc="-45" dirty="0">
                <a:solidFill>
                  <a:srgbClr val="1C4ED8"/>
                </a:solidFill>
                <a:latin typeface="Roboto"/>
                <a:cs typeface="Roboto"/>
              </a:rPr>
              <a:t>Classes)</a:t>
            </a:r>
            <a:endParaRPr sz="1300">
              <a:latin typeface="Roboto"/>
              <a:cs typeface="Roboto"/>
            </a:endParaRPr>
          </a:p>
        </p:txBody>
      </p:sp>
      <p:sp>
        <p:nvSpPr>
          <p:cNvPr id="43" name="object 43"/>
          <p:cNvSpPr txBox="1"/>
          <p:nvPr/>
        </p:nvSpPr>
        <p:spPr>
          <a:xfrm>
            <a:off x="6559550" y="3398345"/>
            <a:ext cx="1684020" cy="939800"/>
          </a:xfrm>
          <a:prstGeom prst="rect">
            <a:avLst/>
          </a:prstGeom>
        </p:spPr>
        <p:txBody>
          <a:bodyPr vert="horz" wrap="square" lIns="0" tIns="12065" rIns="0" bIns="0" rtlCol="0">
            <a:spAutoFit/>
          </a:bodyPr>
          <a:lstStyle/>
          <a:p>
            <a:pPr marL="12700" marR="5080">
              <a:lnSpc>
                <a:spcPct val="130400"/>
              </a:lnSpc>
              <a:spcBef>
                <a:spcPts val="95"/>
              </a:spcBef>
            </a:pPr>
            <a:r>
              <a:rPr sz="1150" spc="-10" dirty="0">
                <a:latin typeface="Roboto"/>
                <a:cs typeface="Roboto"/>
              </a:rPr>
              <a:t>LoginController.java </a:t>
            </a:r>
            <a:r>
              <a:rPr sz="1150" spc="-20" dirty="0">
                <a:latin typeface="Roboto"/>
                <a:cs typeface="Roboto"/>
              </a:rPr>
              <a:t>DashboardController.java </a:t>
            </a:r>
            <a:r>
              <a:rPr sz="1150" spc="-55" dirty="0">
                <a:latin typeface="Roboto"/>
                <a:cs typeface="Roboto"/>
              </a:rPr>
              <a:t>ShoppingCartController.java </a:t>
            </a:r>
            <a:r>
              <a:rPr sz="1150" spc="-20" dirty="0">
                <a:latin typeface="Roboto"/>
                <a:cs typeface="Roboto"/>
              </a:rPr>
              <a:t>MyProfileController.java</a:t>
            </a:r>
            <a:endParaRPr sz="1150">
              <a:latin typeface="Roboto"/>
              <a:cs typeface="Roboto"/>
            </a:endParaRPr>
          </a:p>
        </p:txBody>
      </p:sp>
      <p:grpSp>
        <p:nvGrpSpPr>
          <p:cNvPr id="44" name="object 44"/>
          <p:cNvGrpSpPr/>
          <p:nvPr/>
        </p:nvGrpSpPr>
        <p:grpSpPr>
          <a:xfrm>
            <a:off x="228599" y="4876799"/>
            <a:ext cx="11734800" cy="1771650"/>
            <a:chOff x="228599" y="4876799"/>
            <a:chExt cx="11734800" cy="1771650"/>
          </a:xfrm>
        </p:grpSpPr>
        <p:pic>
          <p:nvPicPr>
            <p:cNvPr id="45" name="object 45"/>
            <p:cNvPicPr/>
            <p:nvPr/>
          </p:nvPicPr>
          <p:blipFill>
            <a:blip r:embed="rId14" cstate="print"/>
            <a:stretch>
              <a:fillRect/>
            </a:stretch>
          </p:blipFill>
          <p:spPr>
            <a:xfrm>
              <a:off x="6028372" y="4923472"/>
              <a:ext cx="135254" cy="78075"/>
            </a:xfrm>
            <a:prstGeom prst="rect">
              <a:avLst/>
            </a:prstGeom>
          </p:spPr>
        </p:pic>
        <p:sp>
          <p:nvSpPr>
            <p:cNvPr id="46" name="object 46"/>
            <p:cNvSpPr/>
            <p:nvPr/>
          </p:nvSpPr>
          <p:spPr>
            <a:xfrm>
              <a:off x="6086474" y="4876799"/>
              <a:ext cx="19050" cy="285750"/>
            </a:xfrm>
            <a:custGeom>
              <a:avLst/>
              <a:gdLst/>
              <a:ahLst/>
              <a:cxnLst/>
              <a:rect l="l" t="t" r="r" b="b"/>
              <a:pathLst>
                <a:path w="19050" h="285750">
                  <a:moveTo>
                    <a:pt x="19049" y="285749"/>
                  </a:moveTo>
                  <a:lnTo>
                    <a:pt x="0" y="285749"/>
                  </a:lnTo>
                  <a:lnTo>
                    <a:pt x="0" y="0"/>
                  </a:lnTo>
                  <a:lnTo>
                    <a:pt x="19049" y="0"/>
                  </a:lnTo>
                  <a:lnTo>
                    <a:pt x="19049" y="285749"/>
                  </a:lnTo>
                  <a:close/>
                </a:path>
              </a:pathLst>
            </a:custGeom>
            <a:solidFill>
              <a:srgbClr val="D0D5DA"/>
            </a:solidFill>
          </p:spPr>
          <p:txBody>
            <a:bodyPr wrap="square" lIns="0" tIns="0" rIns="0" bIns="0" rtlCol="0"/>
            <a:lstStyle/>
            <a:p>
              <a:endParaRPr/>
            </a:p>
          </p:txBody>
        </p:sp>
        <p:pic>
          <p:nvPicPr>
            <p:cNvPr id="47" name="object 47"/>
            <p:cNvPicPr/>
            <p:nvPr/>
          </p:nvPicPr>
          <p:blipFill>
            <a:blip r:embed="rId15" cstate="print"/>
            <a:stretch>
              <a:fillRect/>
            </a:stretch>
          </p:blipFill>
          <p:spPr>
            <a:xfrm>
              <a:off x="228599" y="5162549"/>
              <a:ext cx="11734799" cy="1485899"/>
            </a:xfrm>
            <a:prstGeom prst="rect">
              <a:avLst/>
            </a:prstGeom>
          </p:spPr>
        </p:pic>
        <p:sp>
          <p:nvSpPr>
            <p:cNvPr id="48" name="object 48"/>
            <p:cNvSpPr/>
            <p:nvPr/>
          </p:nvSpPr>
          <p:spPr>
            <a:xfrm>
              <a:off x="380999" y="5314949"/>
              <a:ext cx="304800" cy="381000"/>
            </a:xfrm>
            <a:custGeom>
              <a:avLst/>
              <a:gdLst/>
              <a:ahLst/>
              <a:cxnLst/>
              <a:rect l="l" t="t" r="r" b="b"/>
              <a:pathLst>
                <a:path w="304800" h="381000">
                  <a:moveTo>
                    <a:pt x="152399" y="380999"/>
                  </a:moveTo>
                  <a:lnTo>
                    <a:pt x="108160" y="374438"/>
                  </a:lnTo>
                  <a:lnTo>
                    <a:pt x="67731" y="355314"/>
                  </a:lnTo>
                  <a:lnTo>
                    <a:pt x="34591" y="325282"/>
                  </a:lnTo>
                  <a:lnTo>
                    <a:pt x="11600" y="286920"/>
                  </a:lnTo>
                  <a:lnTo>
                    <a:pt x="732" y="243538"/>
                  </a:lnTo>
                  <a:lnTo>
                    <a:pt x="0" y="228599"/>
                  </a:lnTo>
                  <a:lnTo>
                    <a:pt x="0" y="152399"/>
                  </a:lnTo>
                  <a:lnTo>
                    <a:pt x="6560" y="108159"/>
                  </a:lnTo>
                  <a:lnTo>
                    <a:pt x="25683" y="67730"/>
                  </a:lnTo>
                  <a:lnTo>
                    <a:pt x="55717" y="34590"/>
                  </a:lnTo>
                  <a:lnTo>
                    <a:pt x="94078" y="11600"/>
                  </a:lnTo>
                  <a:lnTo>
                    <a:pt x="137461" y="732"/>
                  </a:lnTo>
                  <a:lnTo>
                    <a:pt x="152399" y="0"/>
                  </a:lnTo>
                  <a:lnTo>
                    <a:pt x="159886" y="183"/>
                  </a:lnTo>
                  <a:lnTo>
                    <a:pt x="203733" y="8904"/>
                  </a:lnTo>
                  <a:lnTo>
                    <a:pt x="243192" y="29994"/>
                  </a:lnTo>
                  <a:lnTo>
                    <a:pt x="274804" y="61606"/>
                  </a:lnTo>
                  <a:lnTo>
                    <a:pt x="295895" y="101065"/>
                  </a:lnTo>
                  <a:lnTo>
                    <a:pt x="304616" y="144912"/>
                  </a:lnTo>
                  <a:lnTo>
                    <a:pt x="304799" y="152399"/>
                  </a:lnTo>
                  <a:lnTo>
                    <a:pt x="304799" y="228599"/>
                  </a:lnTo>
                  <a:lnTo>
                    <a:pt x="298239" y="272838"/>
                  </a:lnTo>
                  <a:lnTo>
                    <a:pt x="279115" y="313268"/>
                  </a:lnTo>
                  <a:lnTo>
                    <a:pt x="249082" y="346407"/>
                  </a:lnTo>
                  <a:lnTo>
                    <a:pt x="210720" y="369398"/>
                  </a:lnTo>
                  <a:lnTo>
                    <a:pt x="167337" y="380267"/>
                  </a:lnTo>
                  <a:lnTo>
                    <a:pt x="152399" y="380999"/>
                  </a:lnTo>
                  <a:close/>
                </a:path>
              </a:pathLst>
            </a:custGeom>
            <a:solidFill>
              <a:srgbClr val="049569"/>
            </a:solidFill>
          </p:spPr>
          <p:txBody>
            <a:bodyPr wrap="square" lIns="0" tIns="0" rIns="0" bIns="0" rtlCol="0"/>
            <a:lstStyle/>
            <a:p>
              <a:endParaRPr/>
            </a:p>
          </p:txBody>
        </p:sp>
        <p:pic>
          <p:nvPicPr>
            <p:cNvPr id="49" name="object 49"/>
            <p:cNvPicPr/>
            <p:nvPr/>
          </p:nvPicPr>
          <p:blipFill>
            <a:blip r:embed="rId16" cstate="print"/>
            <a:stretch>
              <a:fillRect/>
            </a:stretch>
          </p:blipFill>
          <p:spPr>
            <a:xfrm>
              <a:off x="457199" y="5419724"/>
              <a:ext cx="152399" cy="152399"/>
            </a:xfrm>
            <a:prstGeom prst="rect">
              <a:avLst/>
            </a:prstGeom>
          </p:spPr>
        </p:pic>
        <p:pic>
          <p:nvPicPr>
            <p:cNvPr id="50" name="object 50"/>
            <p:cNvPicPr/>
            <p:nvPr/>
          </p:nvPicPr>
          <p:blipFill>
            <a:blip r:embed="rId17" cstate="print"/>
            <a:stretch>
              <a:fillRect/>
            </a:stretch>
          </p:blipFill>
          <p:spPr>
            <a:xfrm>
              <a:off x="761999" y="5800724"/>
              <a:ext cx="150175" cy="133349"/>
            </a:xfrm>
            <a:prstGeom prst="rect">
              <a:avLst/>
            </a:prstGeom>
          </p:spPr>
        </p:pic>
        <p:pic>
          <p:nvPicPr>
            <p:cNvPr id="51" name="object 51"/>
            <p:cNvPicPr/>
            <p:nvPr/>
          </p:nvPicPr>
          <p:blipFill>
            <a:blip r:embed="rId18" cstate="print"/>
            <a:stretch>
              <a:fillRect/>
            </a:stretch>
          </p:blipFill>
          <p:spPr>
            <a:xfrm>
              <a:off x="761999" y="6067424"/>
              <a:ext cx="133349" cy="133349"/>
            </a:xfrm>
            <a:prstGeom prst="rect">
              <a:avLst/>
            </a:prstGeom>
          </p:spPr>
        </p:pic>
        <p:sp>
          <p:nvSpPr>
            <p:cNvPr id="52" name="object 52"/>
            <p:cNvSpPr/>
            <p:nvPr/>
          </p:nvSpPr>
          <p:spPr>
            <a:xfrm>
              <a:off x="764041" y="6385144"/>
              <a:ext cx="110489" cy="29209"/>
            </a:xfrm>
            <a:custGeom>
              <a:avLst/>
              <a:gdLst/>
              <a:ahLst/>
              <a:cxnLst/>
              <a:rect l="l" t="t" r="r" b="b"/>
              <a:pathLst>
                <a:path w="110490" h="29210">
                  <a:moveTo>
                    <a:pt x="16182" y="28581"/>
                  </a:moveTo>
                  <a:lnTo>
                    <a:pt x="12392" y="28581"/>
                  </a:lnTo>
                  <a:lnTo>
                    <a:pt x="10570" y="28219"/>
                  </a:lnTo>
                  <a:lnTo>
                    <a:pt x="0" y="16189"/>
                  </a:lnTo>
                  <a:lnTo>
                    <a:pt x="0" y="12399"/>
                  </a:lnTo>
                  <a:lnTo>
                    <a:pt x="12392" y="6"/>
                  </a:lnTo>
                  <a:lnTo>
                    <a:pt x="16182" y="6"/>
                  </a:lnTo>
                  <a:lnTo>
                    <a:pt x="28574" y="12399"/>
                  </a:lnTo>
                  <a:lnTo>
                    <a:pt x="28574" y="16189"/>
                  </a:lnTo>
                  <a:lnTo>
                    <a:pt x="16182" y="28581"/>
                  </a:lnTo>
                  <a:close/>
                </a:path>
                <a:path w="110490" h="29210">
                  <a:moveTo>
                    <a:pt x="57004" y="28588"/>
                  </a:moveTo>
                  <a:lnTo>
                    <a:pt x="53213" y="28588"/>
                  </a:lnTo>
                  <a:lnTo>
                    <a:pt x="51390" y="28226"/>
                  </a:lnTo>
                  <a:lnTo>
                    <a:pt x="40820" y="16189"/>
                  </a:lnTo>
                  <a:lnTo>
                    <a:pt x="40820" y="12399"/>
                  </a:lnTo>
                  <a:lnTo>
                    <a:pt x="53213" y="0"/>
                  </a:lnTo>
                  <a:lnTo>
                    <a:pt x="57004" y="0"/>
                  </a:lnTo>
                  <a:lnTo>
                    <a:pt x="69397" y="12399"/>
                  </a:lnTo>
                  <a:lnTo>
                    <a:pt x="69397" y="16189"/>
                  </a:lnTo>
                  <a:lnTo>
                    <a:pt x="57004" y="28588"/>
                  </a:lnTo>
                  <a:close/>
                </a:path>
                <a:path w="110490" h="29210">
                  <a:moveTo>
                    <a:pt x="97824" y="28581"/>
                  </a:moveTo>
                  <a:lnTo>
                    <a:pt x="94035" y="28581"/>
                  </a:lnTo>
                  <a:lnTo>
                    <a:pt x="92213" y="28219"/>
                  </a:lnTo>
                  <a:lnTo>
                    <a:pt x="81642" y="16189"/>
                  </a:lnTo>
                  <a:lnTo>
                    <a:pt x="81642" y="12399"/>
                  </a:lnTo>
                  <a:lnTo>
                    <a:pt x="94035" y="6"/>
                  </a:lnTo>
                  <a:lnTo>
                    <a:pt x="97824" y="6"/>
                  </a:lnTo>
                  <a:lnTo>
                    <a:pt x="110217" y="12399"/>
                  </a:lnTo>
                  <a:lnTo>
                    <a:pt x="110217" y="16189"/>
                  </a:lnTo>
                  <a:lnTo>
                    <a:pt x="97824" y="28581"/>
                  </a:lnTo>
                  <a:close/>
                </a:path>
              </a:pathLst>
            </a:custGeom>
            <a:solidFill>
              <a:srgbClr val="0FB981"/>
            </a:solidFill>
          </p:spPr>
          <p:txBody>
            <a:bodyPr wrap="square" lIns="0" tIns="0" rIns="0" bIns="0" rtlCol="0"/>
            <a:lstStyle/>
            <a:p>
              <a:endParaRPr/>
            </a:p>
          </p:txBody>
        </p:sp>
      </p:grpSp>
      <p:sp>
        <p:nvSpPr>
          <p:cNvPr id="53" name="object 53"/>
          <p:cNvSpPr txBox="1"/>
          <p:nvPr/>
        </p:nvSpPr>
        <p:spPr>
          <a:xfrm>
            <a:off x="749299" y="5361741"/>
            <a:ext cx="4722495" cy="1129665"/>
          </a:xfrm>
          <a:prstGeom prst="rect">
            <a:avLst/>
          </a:prstGeom>
        </p:spPr>
        <p:txBody>
          <a:bodyPr vert="horz" wrap="square" lIns="0" tIns="16510" rIns="0" bIns="0" rtlCol="0">
            <a:spAutoFit/>
          </a:bodyPr>
          <a:lstStyle/>
          <a:p>
            <a:pPr marL="12700">
              <a:lnSpc>
                <a:spcPct val="100000"/>
              </a:lnSpc>
              <a:spcBef>
                <a:spcPts val="130"/>
              </a:spcBef>
            </a:pPr>
            <a:r>
              <a:rPr sz="1450" b="1" spc="-65" dirty="0">
                <a:solidFill>
                  <a:srgbClr val="055E45"/>
                </a:solidFill>
                <a:latin typeface="Roboto"/>
                <a:cs typeface="Roboto"/>
              </a:rPr>
              <a:t>Business</a:t>
            </a:r>
            <a:r>
              <a:rPr sz="1450" b="1" spc="5" dirty="0">
                <a:solidFill>
                  <a:srgbClr val="055E45"/>
                </a:solidFill>
                <a:latin typeface="Roboto"/>
                <a:cs typeface="Roboto"/>
              </a:rPr>
              <a:t> </a:t>
            </a:r>
            <a:r>
              <a:rPr sz="1450" b="1" spc="-50" dirty="0">
                <a:solidFill>
                  <a:srgbClr val="055E45"/>
                </a:solidFill>
                <a:latin typeface="Roboto"/>
                <a:cs typeface="Roboto"/>
              </a:rPr>
              <a:t>Logic/Service</a:t>
            </a:r>
            <a:r>
              <a:rPr sz="1450" b="1" spc="10" dirty="0">
                <a:solidFill>
                  <a:srgbClr val="055E45"/>
                </a:solidFill>
                <a:latin typeface="Roboto"/>
                <a:cs typeface="Roboto"/>
              </a:rPr>
              <a:t> </a:t>
            </a:r>
            <a:r>
              <a:rPr sz="1450" b="1" spc="-20" dirty="0">
                <a:solidFill>
                  <a:srgbClr val="055E45"/>
                </a:solidFill>
                <a:latin typeface="Roboto"/>
                <a:cs typeface="Roboto"/>
              </a:rPr>
              <a:t>Layer</a:t>
            </a:r>
            <a:endParaRPr sz="1450">
              <a:latin typeface="Roboto"/>
              <a:cs typeface="Roboto"/>
            </a:endParaRPr>
          </a:p>
          <a:p>
            <a:pPr marL="221615" marR="39370" indent="16510">
              <a:lnSpc>
                <a:spcPct val="152200"/>
              </a:lnSpc>
              <a:spcBef>
                <a:spcPts val="615"/>
              </a:spcBef>
            </a:pPr>
            <a:r>
              <a:rPr sz="1150" b="1" spc="-60" dirty="0">
                <a:latin typeface="Roboto"/>
                <a:cs typeface="Roboto"/>
              </a:rPr>
              <a:t>ShoppingCartManager.java:</a:t>
            </a:r>
            <a:r>
              <a:rPr sz="1150" b="1" spc="10" dirty="0">
                <a:latin typeface="Roboto"/>
                <a:cs typeface="Roboto"/>
              </a:rPr>
              <a:t> </a:t>
            </a:r>
            <a:r>
              <a:rPr sz="1150" spc="-65" dirty="0">
                <a:latin typeface="Roboto"/>
                <a:cs typeface="Roboto"/>
              </a:rPr>
              <a:t>Manages</a:t>
            </a:r>
            <a:r>
              <a:rPr sz="1150" spc="25" dirty="0">
                <a:latin typeface="Roboto"/>
                <a:cs typeface="Roboto"/>
              </a:rPr>
              <a:t> </a:t>
            </a:r>
            <a:r>
              <a:rPr sz="1150" spc="-45" dirty="0">
                <a:latin typeface="Roboto"/>
                <a:cs typeface="Roboto"/>
              </a:rPr>
              <a:t>cart</a:t>
            </a:r>
            <a:r>
              <a:rPr sz="1150" spc="20" dirty="0">
                <a:latin typeface="Roboto"/>
                <a:cs typeface="Roboto"/>
              </a:rPr>
              <a:t> </a:t>
            </a:r>
            <a:r>
              <a:rPr sz="1150" spc="-55" dirty="0">
                <a:latin typeface="Roboto"/>
                <a:cs typeface="Roboto"/>
              </a:rPr>
              <a:t>state</a:t>
            </a:r>
            <a:r>
              <a:rPr sz="1150" spc="20" dirty="0">
                <a:latin typeface="Roboto"/>
                <a:cs typeface="Roboto"/>
              </a:rPr>
              <a:t> </a:t>
            </a:r>
            <a:r>
              <a:rPr sz="1150" spc="-60" dirty="0">
                <a:latin typeface="Roboto"/>
                <a:cs typeface="Roboto"/>
              </a:rPr>
              <a:t>and</a:t>
            </a:r>
            <a:r>
              <a:rPr sz="1150" spc="20" dirty="0">
                <a:latin typeface="Roboto"/>
                <a:cs typeface="Roboto"/>
              </a:rPr>
              <a:t> </a:t>
            </a:r>
            <a:r>
              <a:rPr sz="1150" spc="-55" dirty="0">
                <a:latin typeface="Roboto"/>
                <a:cs typeface="Roboto"/>
              </a:rPr>
              <a:t>operations</a:t>
            </a:r>
            <a:r>
              <a:rPr sz="1150" spc="20" dirty="0">
                <a:latin typeface="Roboto"/>
                <a:cs typeface="Roboto"/>
              </a:rPr>
              <a:t> </a:t>
            </a:r>
            <a:r>
              <a:rPr sz="1150" spc="-45" dirty="0">
                <a:latin typeface="Roboto"/>
                <a:cs typeface="Roboto"/>
              </a:rPr>
              <a:t>(singleton) </a:t>
            </a:r>
            <a:r>
              <a:rPr sz="1150" b="1" spc="-55" dirty="0">
                <a:latin typeface="Roboto"/>
                <a:cs typeface="Roboto"/>
              </a:rPr>
              <a:t>UserSession.java:</a:t>
            </a:r>
            <a:r>
              <a:rPr sz="1150" b="1" spc="15" dirty="0">
                <a:latin typeface="Roboto"/>
                <a:cs typeface="Roboto"/>
              </a:rPr>
              <a:t> </a:t>
            </a:r>
            <a:r>
              <a:rPr sz="1150" spc="-65" dirty="0">
                <a:latin typeface="Roboto"/>
                <a:cs typeface="Roboto"/>
              </a:rPr>
              <a:t>Manages</a:t>
            </a:r>
            <a:r>
              <a:rPr sz="1150" spc="20" dirty="0">
                <a:latin typeface="Roboto"/>
                <a:cs typeface="Roboto"/>
              </a:rPr>
              <a:t> </a:t>
            </a:r>
            <a:r>
              <a:rPr sz="1150" spc="-55" dirty="0">
                <a:latin typeface="Roboto"/>
                <a:cs typeface="Roboto"/>
              </a:rPr>
              <a:t>logged-</a:t>
            </a:r>
            <a:r>
              <a:rPr sz="1150" spc="-30" dirty="0">
                <a:latin typeface="Roboto"/>
                <a:cs typeface="Roboto"/>
              </a:rPr>
              <a:t>in</a:t>
            </a:r>
            <a:r>
              <a:rPr sz="1150" spc="15" dirty="0">
                <a:latin typeface="Roboto"/>
                <a:cs typeface="Roboto"/>
              </a:rPr>
              <a:t> </a:t>
            </a:r>
            <a:r>
              <a:rPr sz="1150" spc="-55" dirty="0">
                <a:latin typeface="Roboto"/>
                <a:cs typeface="Roboto"/>
              </a:rPr>
              <a:t>user</a:t>
            </a:r>
            <a:r>
              <a:rPr sz="1150" spc="20" dirty="0">
                <a:latin typeface="Roboto"/>
                <a:cs typeface="Roboto"/>
              </a:rPr>
              <a:t> </a:t>
            </a:r>
            <a:r>
              <a:rPr sz="1150" spc="-50" dirty="0">
                <a:latin typeface="Roboto"/>
                <a:cs typeface="Roboto"/>
              </a:rPr>
              <a:t>information</a:t>
            </a:r>
            <a:r>
              <a:rPr sz="1150" spc="15" dirty="0">
                <a:latin typeface="Roboto"/>
                <a:cs typeface="Roboto"/>
              </a:rPr>
              <a:t> </a:t>
            </a:r>
            <a:r>
              <a:rPr sz="1150" spc="-10" dirty="0">
                <a:latin typeface="Roboto"/>
                <a:cs typeface="Roboto"/>
              </a:rPr>
              <a:t>(singleton)</a:t>
            </a:r>
            <a:endParaRPr sz="1150">
              <a:latin typeface="Roboto"/>
              <a:cs typeface="Roboto"/>
            </a:endParaRPr>
          </a:p>
          <a:p>
            <a:pPr marL="205104">
              <a:lnSpc>
                <a:spcPct val="100000"/>
              </a:lnSpc>
              <a:spcBef>
                <a:spcPts val="720"/>
              </a:spcBef>
            </a:pPr>
            <a:r>
              <a:rPr sz="1150" b="1" spc="-50" dirty="0">
                <a:latin typeface="Roboto"/>
                <a:cs typeface="Roboto"/>
              </a:rPr>
              <a:t>Potential</a:t>
            </a:r>
            <a:r>
              <a:rPr sz="1150" b="1" spc="-10" dirty="0">
                <a:latin typeface="Roboto"/>
                <a:cs typeface="Roboto"/>
              </a:rPr>
              <a:t> </a:t>
            </a:r>
            <a:r>
              <a:rPr sz="1150" b="1" spc="-50" dirty="0">
                <a:latin typeface="Roboto"/>
                <a:cs typeface="Roboto"/>
              </a:rPr>
              <a:t>Services:</a:t>
            </a:r>
            <a:r>
              <a:rPr sz="1150" b="1" spc="5" dirty="0">
                <a:latin typeface="Roboto"/>
                <a:cs typeface="Roboto"/>
              </a:rPr>
              <a:t> </a:t>
            </a:r>
            <a:r>
              <a:rPr sz="1150" spc="-50" dirty="0">
                <a:latin typeface="Roboto"/>
                <a:cs typeface="Roboto"/>
              </a:rPr>
              <a:t>Product,</a:t>
            </a:r>
            <a:r>
              <a:rPr sz="1150" dirty="0">
                <a:latin typeface="Roboto"/>
                <a:cs typeface="Roboto"/>
              </a:rPr>
              <a:t> </a:t>
            </a:r>
            <a:r>
              <a:rPr sz="1150" spc="-65" dirty="0">
                <a:latin typeface="Roboto"/>
                <a:cs typeface="Roboto"/>
              </a:rPr>
              <a:t>Order,</a:t>
            </a:r>
            <a:r>
              <a:rPr sz="1150" dirty="0">
                <a:latin typeface="Roboto"/>
                <a:cs typeface="Roboto"/>
              </a:rPr>
              <a:t> </a:t>
            </a:r>
            <a:r>
              <a:rPr sz="1150" spc="-55" dirty="0">
                <a:latin typeface="Roboto"/>
                <a:cs typeface="Roboto"/>
              </a:rPr>
              <a:t>User</a:t>
            </a:r>
            <a:r>
              <a:rPr sz="1150" dirty="0">
                <a:latin typeface="Roboto"/>
                <a:cs typeface="Roboto"/>
              </a:rPr>
              <a:t> </a:t>
            </a:r>
            <a:r>
              <a:rPr sz="1150" spc="-50" dirty="0">
                <a:latin typeface="Roboto"/>
                <a:cs typeface="Roboto"/>
              </a:rPr>
              <a:t>services</a:t>
            </a:r>
            <a:r>
              <a:rPr sz="1150" dirty="0">
                <a:latin typeface="Roboto"/>
                <a:cs typeface="Roboto"/>
              </a:rPr>
              <a:t> </a:t>
            </a:r>
            <a:r>
              <a:rPr sz="1150" spc="-25" dirty="0">
                <a:latin typeface="Roboto"/>
                <a:cs typeface="Roboto"/>
              </a:rPr>
              <a:t>(if</a:t>
            </a:r>
            <a:r>
              <a:rPr sz="1150" dirty="0">
                <a:latin typeface="Roboto"/>
                <a:cs typeface="Roboto"/>
              </a:rPr>
              <a:t> </a:t>
            </a:r>
            <a:r>
              <a:rPr sz="1150" spc="-50" dirty="0">
                <a:latin typeface="Roboto"/>
                <a:cs typeface="Roboto"/>
              </a:rPr>
              <a:t>logic</a:t>
            </a:r>
            <a:r>
              <a:rPr sz="1150" dirty="0">
                <a:latin typeface="Roboto"/>
                <a:cs typeface="Roboto"/>
              </a:rPr>
              <a:t> </a:t>
            </a:r>
            <a:r>
              <a:rPr sz="1150" spc="-65" dirty="0">
                <a:latin typeface="Roboto"/>
                <a:cs typeface="Roboto"/>
              </a:rPr>
              <a:t>becomes</a:t>
            </a:r>
            <a:r>
              <a:rPr sz="1150" dirty="0">
                <a:latin typeface="Roboto"/>
                <a:cs typeface="Roboto"/>
              </a:rPr>
              <a:t> </a:t>
            </a:r>
            <a:r>
              <a:rPr sz="1150" spc="-40" dirty="0">
                <a:latin typeface="Roboto"/>
                <a:cs typeface="Roboto"/>
              </a:rPr>
              <a:t>complex)</a:t>
            </a:r>
            <a:endParaRPr sz="1150">
              <a:latin typeface="Roboto"/>
              <a:cs typeface="Roboto"/>
            </a:endParaRPr>
          </a:p>
        </p:txBody>
      </p:sp>
      <p:grpSp>
        <p:nvGrpSpPr>
          <p:cNvPr id="54" name="object 54"/>
          <p:cNvGrpSpPr/>
          <p:nvPr/>
        </p:nvGrpSpPr>
        <p:grpSpPr>
          <a:xfrm>
            <a:off x="6028372" y="6800849"/>
            <a:ext cx="135255" cy="285750"/>
            <a:chOff x="6028372" y="6800849"/>
            <a:chExt cx="135255" cy="285750"/>
          </a:xfrm>
        </p:grpSpPr>
        <p:pic>
          <p:nvPicPr>
            <p:cNvPr id="55" name="object 55"/>
            <p:cNvPicPr/>
            <p:nvPr/>
          </p:nvPicPr>
          <p:blipFill>
            <a:blip r:embed="rId19" cstate="print"/>
            <a:stretch>
              <a:fillRect/>
            </a:stretch>
          </p:blipFill>
          <p:spPr>
            <a:xfrm>
              <a:off x="6028372" y="6847521"/>
              <a:ext cx="135254" cy="78075"/>
            </a:xfrm>
            <a:prstGeom prst="rect">
              <a:avLst/>
            </a:prstGeom>
          </p:spPr>
        </p:pic>
        <p:sp>
          <p:nvSpPr>
            <p:cNvPr id="56" name="object 56"/>
            <p:cNvSpPr/>
            <p:nvPr/>
          </p:nvSpPr>
          <p:spPr>
            <a:xfrm>
              <a:off x="6086474" y="6800849"/>
              <a:ext cx="19050" cy="285750"/>
            </a:xfrm>
            <a:custGeom>
              <a:avLst/>
              <a:gdLst/>
              <a:ahLst/>
              <a:cxnLst/>
              <a:rect l="l" t="t" r="r" b="b"/>
              <a:pathLst>
                <a:path w="19050" h="285750">
                  <a:moveTo>
                    <a:pt x="19049" y="285749"/>
                  </a:moveTo>
                  <a:lnTo>
                    <a:pt x="0" y="285749"/>
                  </a:lnTo>
                  <a:lnTo>
                    <a:pt x="0" y="0"/>
                  </a:lnTo>
                  <a:lnTo>
                    <a:pt x="19049" y="0"/>
                  </a:lnTo>
                  <a:lnTo>
                    <a:pt x="19049" y="285749"/>
                  </a:lnTo>
                  <a:close/>
                </a:path>
              </a:pathLst>
            </a:custGeom>
            <a:solidFill>
              <a:srgbClr val="D0D5DA"/>
            </a:solidFill>
          </p:spPr>
          <p:txBody>
            <a:bodyPr wrap="square" lIns="0" tIns="0" rIns="0" bIns="0" rtlCol="0"/>
            <a:lstStyle/>
            <a:p>
              <a:endParaRPr/>
            </a:p>
          </p:txBody>
        </p:sp>
      </p:grpSp>
      <p:pic>
        <p:nvPicPr>
          <p:cNvPr id="57" name="object 57"/>
          <p:cNvPicPr/>
          <p:nvPr/>
        </p:nvPicPr>
        <p:blipFill>
          <a:blip r:embed="rId20" cstate="print"/>
          <a:stretch>
            <a:fillRect/>
          </a:stretch>
        </p:blipFill>
        <p:spPr>
          <a:xfrm>
            <a:off x="761192" y="7723810"/>
            <a:ext cx="168302" cy="135277"/>
          </a:xfrm>
          <a:prstGeom prst="rect">
            <a:avLst/>
          </a:prstGeom>
        </p:spPr>
      </p:pic>
      <p:pic>
        <p:nvPicPr>
          <p:cNvPr id="58" name="object 58"/>
          <p:cNvPicPr/>
          <p:nvPr/>
        </p:nvPicPr>
        <p:blipFill>
          <a:blip r:embed="rId21" cstate="print"/>
          <a:stretch>
            <a:fillRect/>
          </a:stretch>
        </p:blipFill>
        <p:spPr>
          <a:xfrm>
            <a:off x="761999" y="7991475"/>
            <a:ext cx="100012" cy="133350"/>
          </a:xfrm>
          <a:prstGeom prst="rect">
            <a:avLst/>
          </a:prstGeom>
        </p:spPr>
      </p:pic>
      <p:pic>
        <p:nvPicPr>
          <p:cNvPr id="59" name="object 59"/>
          <p:cNvPicPr/>
          <p:nvPr/>
        </p:nvPicPr>
        <p:blipFill>
          <a:blip r:embed="rId22" cstate="print"/>
          <a:stretch>
            <a:fillRect/>
          </a:stretch>
        </p:blipFill>
        <p:spPr>
          <a:xfrm>
            <a:off x="761999" y="8267700"/>
            <a:ext cx="114299" cy="130628"/>
          </a:xfrm>
          <a:prstGeom prst="rect">
            <a:avLst/>
          </a:prstGeom>
        </p:spPr>
      </p:pic>
      <p:sp>
        <p:nvSpPr>
          <p:cNvPr id="60" name="object 60"/>
          <p:cNvSpPr txBox="1"/>
          <p:nvPr/>
        </p:nvSpPr>
        <p:spPr>
          <a:xfrm>
            <a:off x="749299" y="7290913"/>
            <a:ext cx="4005579" cy="1133475"/>
          </a:xfrm>
          <a:prstGeom prst="rect">
            <a:avLst/>
          </a:prstGeom>
        </p:spPr>
        <p:txBody>
          <a:bodyPr vert="horz" wrap="square" lIns="0" tIns="11430" rIns="0" bIns="0" rtlCol="0">
            <a:spAutoFit/>
          </a:bodyPr>
          <a:lstStyle/>
          <a:p>
            <a:pPr marL="12700">
              <a:lnSpc>
                <a:spcPct val="100000"/>
              </a:lnSpc>
              <a:spcBef>
                <a:spcPts val="90"/>
              </a:spcBef>
            </a:pPr>
            <a:r>
              <a:rPr sz="1450" b="1" spc="-55" dirty="0">
                <a:latin typeface="Roboto"/>
                <a:cs typeface="Roboto"/>
              </a:rPr>
              <a:t>Data</a:t>
            </a:r>
            <a:r>
              <a:rPr sz="1450" b="1" spc="-15" dirty="0">
                <a:latin typeface="Roboto"/>
                <a:cs typeface="Roboto"/>
              </a:rPr>
              <a:t> </a:t>
            </a:r>
            <a:r>
              <a:rPr sz="1450" b="1" spc="-65" dirty="0">
                <a:latin typeface="Roboto"/>
                <a:cs typeface="Roboto"/>
              </a:rPr>
              <a:t>Access</a:t>
            </a:r>
            <a:r>
              <a:rPr sz="1450" b="1" spc="-10" dirty="0">
                <a:latin typeface="Roboto"/>
                <a:cs typeface="Roboto"/>
              </a:rPr>
              <a:t> </a:t>
            </a:r>
            <a:r>
              <a:rPr sz="1450" b="1" spc="-60" dirty="0">
                <a:latin typeface="Roboto"/>
                <a:cs typeface="Roboto"/>
              </a:rPr>
              <a:t>Layer</a:t>
            </a:r>
            <a:r>
              <a:rPr sz="1450" b="1" spc="-10" dirty="0">
                <a:latin typeface="Roboto"/>
                <a:cs typeface="Roboto"/>
              </a:rPr>
              <a:t> </a:t>
            </a:r>
            <a:r>
              <a:rPr sz="1450" b="1" spc="-20" dirty="0">
                <a:latin typeface="Roboto"/>
                <a:cs typeface="Roboto"/>
              </a:rPr>
              <a:t>(DAL)</a:t>
            </a:r>
            <a:endParaRPr sz="1450">
              <a:latin typeface="Roboto"/>
              <a:cs typeface="Roboto"/>
            </a:endParaRPr>
          </a:p>
          <a:p>
            <a:pPr marL="188595" marR="5080" indent="66675">
              <a:lnSpc>
                <a:spcPct val="152200"/>
              </a:lnSpc>
              <a:spcBef>
                <a:spcPts val="615"/>
              </a:spcBef>
            </a:pPr>
            <a:r>
              <a:rPr sz="1150" spc="-50" dirty="0">
                <a:latin typeface="Roboto"/>
                <a:cs typeface="Roboto"/>
              </a:rPr>
              <a:t>Currently</a:t>
            </a:r>
            <a:r>
              <a:rPr sz="1150" spc="-10" dirty="0">
                <a:latin typeface="Roboto"/>
                <a:cs typeface="Roboto"/>
              </a:rPr>
              <a:t> </a:t>
            </a:r>
            <a:r>
              <a:rPr sz="1150" spc="-65" dirty="0">
                <a:latin typeface="Roboto"/>
                <a:cs typeface="Roboto"/>
              </a:rPr>
              <a:t>embedded</a:t>
            </a:r>
            <a:r>
              <a:rPr sz="1150" spc="-5" dirty="0">
                <a:latin typeface="Roboto"/>
                <a:cs typeface="Roboto"/>
              </a:rPr>
              <a:t> </a:t>
            </a:r>
            <a:r>
              <a:rPr sz="1150" spc="-30" dirty="0">
                <a:latin typeface="Roboto"/>
                <a:cs typeface="Roboto"/>
              </a:rPr>
              <a:t>in</a:t>
            </a:r>
            <a:r>
              <a:rPr sz="1150" spc="-5" dirty="0">
                <a:latin typeface="Roboto"/>
                <a:cs typeface="Roboto"/>
              </a:rPr>
              <a:t> </a:t>
            </a:r>
            <a:r>
              <a:rPr sz="1150" spc="-45" dirty="0">
                <a:latin typeface="Roboto"/>
                <a:cs typeface="Roboto"/>
              </a:rPr>
              <a:t>controllers</a:t>
            </a:r>
            <a:r>
              <a:rPr sz="1150" spc="-5" dirty="0">
                <a:latin typeface="Roboto"/>
                <a:cs typeface="Roboto"/>
              </a:rPr>
              <a:t> </a:t>
            </a:r>
            <a:r>
              <a:rPr sz="1150" spc="-55" dirty="0">
                <a:latin typeface="Roboto"/>
                <a:cs typeface="Roboto"/>
              </a:rPr>
              <a:t>(could</a:t>
            </a:r>
            <a:r>
              <a:rPr sz="1150" spc="-5" dirty="0">
                <a:latin typeface="Roboto"/>
                <a:cs typeface="Roboto"/>
              </a:rPr>
              <a:t> </a:t>
            </a:r>
            <a:r>
              <a:rPr sz="1150" spc="-60" dirty="0">
                <a:latin typeface="Roboto"/>
                <a:cs typeface="Roboto"/>
              </a:rPr>
              <a:t>be</a:t>
            </a:r>
            <a:r>
              <a:rPr sz="1150" spc="-5" dirty="0">
                <a:latin typeface="Roboto"/>
                <a:cs typeface="Roboto"/>
              </a:rPr>
              <a:t> </a:t>
            </a:r>
            <a:r>
              <a:rPr sz="1150" spc="-55" dirty="0">
                <a:latin typeface="Roboto"/>
                <a:cs typeface="Roboto"/>
              </a:rPr>
              <a:t>extracted</a:t>
            </a:r>
            <a:r>
              <a:rPr sz="1150" spc="-5" dirty="0">
                <a:latin typeface="Roboto"/>
                <a:cs typeface="Roboto"/>
              </a:rPr>
              <a:t> </a:t>
            </a:r>
            <a:r>
              <a:rPr sz="1150" spc="-60" dirty="0">
                <a:latin typeface="Roboto"/>
                <a:cs typeface="Roboto"/>
              </a:rPr>
              <a:t>to</a:t>
            </a:r>
            <a:r>
              <a:rPr sz="1150" spc="-5" dirty="0">
                <a:latin typeface="Roboto"/>
                <a:cs typeface="Roboto"/>
              </a:rPr>
              <a:t> </a:t>
            </a:r>
            <a:r>
              <a:rPr sz="1150" spc="-60" dirty="0">
                <a:latin typeface="Roboto"/>
                <a:cs typeface="Roboto"/>
              </a:rPr>
              <a:t>DAOs) Uses</a:t>
            </a:r>
            <a:r>
              <a:rPr sz="1150" spc="5" dirty="0">
                <a:latin typeface="Roboto"/>
                <a:cs typeface="Roboto"/>
              </a:rPr>
              <a:t> </a:t>
            </a:r>
            <a:r>
              <a:rPr sz="1100" spc="-45" dirty="0">
                <a:latin typeface="Lucida Console"/>
                <a:cs typeface="Lucida Console"/>
              </a:rPr>
              <a:t>DBConnection.java</a:t>
            </a:r>
            <a:r>
              <a:rPr sz="1100" spc="-375" dirty="0">
                <a:latin typeface="Lucida Console"/>
                <a:cs typeface="Lucida Console"/>
              </a:rPr>
              <a:t> </a:t>
            </a:r>
            <a:r>
              <a:rPr sz="1150" spc="-45" dirty="0">
                <a:latin typeface="Roboto"/>
                <a:cs typeface="Roboto"/>
              </a:rPr>
              <a:t>for</a:t>
            </a:r>
            <a:r>
              <a:rPr sz="1150" spc="10" dirty="0">
                <a:latin typeface="Roboto"/>
                <a:cs typeface="Roboto"/>
              </a:rPr>
              <a:t> </a:t>
            </a:r>
            <a:r>
              <a:rPr sz="1150" spc="-55" dirty="0">
                <a:latin typeface="Roboto"/>
                <a:cs typeface="Roboto"/>
              </a:rPr>
              <a:t>database</a:t>
            </a:r>
            <a:r>
              <a:rPr sz="1150" spc="5" dirty="0">
                <a:latin typeface="Roboto"/>
                <a:cs typeface="Roboto"/>
              </a:rPr>
              <a:t> </a:t>
            </a:r>
            <a:r>
              <a:rPr sz="1150" spc="-10" dirty="0">
                <a:latin typeface="Roboto"/>
                <a:cs typeface="Roboto"/>
              </a:rPr>
              <a:t>connectivity</a:t>
            </a:r>
            <a:endParaRPr sz="1150">
              <a:latin typeface="Roboto"/>
              <a:cs typeface="Roboto"/>
            </a:endParaRPr>
          </a:p>
          <a:p>
            <a:pPr marL="205104">
              <a:lnSpc>
                <a:spcPct val="100000"/>
              </a:lnSpc>
              <a:spcBef>
                <a:spcPts val="795"/>
              </a:spcBef>
            </a:pPr>
            <a:r>
              <a:rPr sz="1150" spc="-55" dirty="0">
                <a:latin typeface="Roboto"/>
                <a:cs typeface="Roboto"/>
              </a:rPr>
              <a:t>Handles</a:t>
            </a:r>
            <a:r>
              <a:rPr sz="1150" spc="-5" dirty="0">
                <a:latin typeface="Roboto"/>
                <a:cs typeface="Roboto"/>
              </a:rPr>
              <a:t> </a:t>
            </a:r>
            <a:r>
              <a:rPr sz="1150" spc="-75" dirty="0">
                <a:latin typeface="Roboto"/>
                <a:cs typeface="Roboto"/>
              </a:rPr>
              <a:t>CRUD</a:t>
            </a:r>
            <a:r>
              <a:rPr sz="1150" spc="-5" dirty="0">
                <a:latin typeface="Roboto"/>
                <a:cs typeface="Roboto"/>
              </a:rPr>
              <a:t> </a:t>
            </a:r>
            <a:r>
              <a:rPr sz="1150" spc="-55" dirty="0">
                <a:latin typeface="Roboto"/>
                <a:cs typeface="Roboto"/>
              </a:rPr>
              <a:t>operations</a:t>
            </a:r>
            <a:r>
              <a:rPr sz="1150" dirty="0">
                <a:latin typeface="Roboto"/>
                <a:cs typeface="Roboto"/>
              </a:rPr>
              <a:t> </a:t>
            </a:r>
            <a:r>
              <a:rPr sz="1150" spc="-50" dirty="0">
                <a:latin typeface="Roboto"/>
                <a:cs typeface="Roboto"/>
              </a:rPr>
              <a:t>with</a:t>
            </a:r>
            <a:r>
              <a:rPr sz="1150" spc="-5" dirty="0">
                <a:latin typeface="Roboto"/>
                <a:cs typeface="Roboto"/>
              </a:rPr>
              <a:t> </a:t>
            </a:r>
            <a:r>
              <a:rPr sz="1150" spc="-55" dirty="0">
                <a:latin typeface="Roboto"/>
                <a:cs typeface="Roboto"/>
              </a:rPr>
              <a:t>prepared</a:t>
            </a:r>
            <a:r>
              <a:rPr sz="1150" dirty="0">
                <a:latin typeface="Roboto"/>
                <a:cs typeface="Roboto"/>
              </a:rPr>
              <a:t> </a:t>
            </a:r>
            <a:r>
              <a:rPr sz="1150" spc="-10" dirty="0">
                <a:latin typeface="Roboto"/>
                <a:cs typeface="Roboto"/>
              </a:rPr>
              <a:t>statements</a:t>
            </a:r>
            <a:endParaRPr sz="1150">
              <a:latin typeface="Roboto"/>
              <a:cs typeface="Roboto"/>
            </a:endParaRPr>
          </a:p>
        </p:txBody>
      </p:sp>
      <p:sp>
        <p:nvSpPr>
          <p:cNvPr id="61" name="object 61"/>
          <p:cNvSpPr txBox="1"/>
          <p:nvPr/>
        </p:nvSpPr>
        <p:spPr>
          <a:xfrm>
            <a:off x="692149" y="9178686"/>
            <a:ext cx="2317115" cy="560705"/>
          </a:xfrm>
          <a:prstGeom prst="rect">
            <a:avLst/>
          </a:prstGeom>
        </p:spPr>
        <p:txBody>
          <a:bodyPr vert="horz" wrap="square" lIns="0" tIns="12700" rIns="0" bIns="0" rtlCol="0">
            <a:spAutoFit/>
          </a:bodyPr>
          <a:lstStyle/>
          <a:p>
            <a:pPr marL="12700">
              <a:lnSpc>
                <a:spcPct val="100000"/>
              </a:lnSpc>
              <a:spcBef>
                <a:spcPts val="100"/>
              </a:spcBef>
            </a:pPr>
            <a:r>
              <a:rPr sz="1500" b="1" spc="-85" dirty="0">
                <a:solidFill>
                  <a:srgbClr val="5B20B5"/>
                </a:solidFill>
                <a:latin typeface="Roboto"/>
                <a:cs typeface="Roboto"/>
              </a:rPr>
              <a:t>Database</a:t>
            </a:r>
            <a:r>
              <a:rPr sz="1500" b="1" spc="-30" dirty="0">
                <a:solidFill>
                  <a:srgbClr val="5B20B5"/>
                </a:solidFill>
                <a:latin typeface="Roboto"/>
                <a:cs typeface="Roboto"/>
              </a:rPr>
              <a:t> </a:t>
            </a:r>
            <a:r>
              <a:rPr sz="1500" b="1" spc="-10" dirty="0">
                <a:solidFill>
                  <a:srgbClr val="5B20B5"/>
                </a:solidFill>
                <a:latin typeface="Roboto"/>
                <a:cs typeface="Roboto"/>
              </a:rPr>
              <a:t>(MySQL)</a:t>
            </a:r>
            <a:endParaRPr sz="1500">
              <a:latin typeface="Roboto"/>
              <a:cs typeface="Roboto"/>
            </a:endParaRPr>
          </a:p>
          <a:p>
            <a:pPr marL="240665">
              <a:lnSpc>
                <a:spcPct val="100000"/>
              </a:lnSpc>
              <a:spcBef>
                <a:spcPts val="1025"/>
              </a:spcBef>
            </a:pPr>
            <a:r>
              <a:rPr sz="1150" spc="-60" dirty="0">
                <a:latin typeface="Roboto"/>
                <a:cs typeface="Roboto"/>
              </a:rPr>
              <a:t>Stores</a:t>
            </a:r>
            <a:r>
              <a:rPr sz="1150" dirty="0">
                <a:latin typeface="Roboto"/>
                <a:cs typeface="Roboto"/>
              </a:rPr>
              <a:t> </a:t>
            </a:r>
            <a:r>
              <a:rPr sz="1150" spc="-45" dirty="0">
                <a:latin typeface="Roboto"/>
                <a:cs typeface="Roboto"/>
              </a:rPr>
              <a:t>users,</a:t>
            </a:r>
            <a:r>
              <a:rPr sz="1150" dirty="0">
                <a:latin typeface="Roboto"/>
                <a:cs typeface="Roboto"/>
              </a:rPr>
              <a:t> </a:t>
            </a:r>
            <a:r>
              <a:rPr sz="1150" spc="-50" dirty="0">
                <a:latin typeface="Roboto"/>
                <a:cs typeface="Roboto"/>
              </a:rPr>
              <a:t>products,</a:t>
            </a:r>
            <a:r>
              <a:rPr sz="1150" dirty="0">
                <a:latin typeface="Roboto"/>
                <a:cs typeface="Roboto"/>
              </a:rPr>
              <a:t> </a:t>
            </a:r>
            <a:r>
              <a:rPr sz="1150" spc="-50" dirty="0">
                <a:latin typeface="Roboto"/>
                <a:cs typeface="Roboto"/>
              </a:rPr>
              <a:t>orders</a:t>
            </a:r>
            <a:r>
              <a:rPr sz="1150" dirty="0">
                <a:latin typeface="Roboto"/>
                <a:cs typeface="Roboto"/>
              </a:rPr>
              <a:t> </a:t>
            </a:r>
            <a:r>
              <a:rPr sz="1150" spc="-40" dirty="0">
                <a:latin typeface="Roboto"/>
                <a:cs typeface="Roboto"/>
              </a:rPr>
              <a:t>data</a:t>
            </a:r>
            <a:endParaRPr sz="1150">
              <a:latin typeface="Roboto"/>
              <a:cs typeface="Roboto"/>
            </a:endParaRPr>
          </a:p>
        </p:txBody>
      </p:sp>
      <p:pic>
        <p:nvPicPr>
          <p:cNvPr id="62" name="object 62"/>
          <p:cNvPicPr/>
          <p:nvPr/>
        </p:nvPicPr>
        <p:blipFill>
          <a:blip r:embed="rId13" cstate="print"/>
          <a:stretch>
            <a:fillRect/>
          </a:stretch>
        </p:blipFill>
        <p:spPr>
          <a:xfrm>
            <a:off x="11267122" y="6010274"/>
            <a:ext cx="116204" cy="134272"/>
          </a:xfrm>
          <a:prstGeom prst="rect">
            <a:avLst/>
          </a:prstGeom>
        </p:spPr>
      </p:pic>
      <p:sp>
        <p:nvSpPr>
          <p:cNvPr id="63" name="object 63"/>
          <p:cNvSpPr txBox="1"/>
          <p:nvPr/>
        </p:nvSpPr>
        <p:spPr>
          <a:xfrm>
            <a:off x="11270331" y="4668242"/>
            <a:ext cx="112395" cy="531495"/>
          </a:xfrm>
          <a:prstGeom prst="rect">
            <a:avLst/>
          </a:prstGeom>
        </p:spPr>
        <p:txBody>
          <a:bodyPr vert="vert270" wrap="square" lIns="0" tIns="0" rIns="0" bIns="0" rtlCol="0">
            <a:spAutoFit/>
          </a:bodyPr>
          <a:lstStyle/>
          <a:p>
            <a:pPr marL="12700">
              <a:lnSpc>
                <a:spcPts val="885"/>
              </a:lnSpc>
            </a:pPr>
            <a:r>
              <a:rPr sz="1000" b="0" spc="-65" dirty="0">
                <a:solidFill>
                  <a:srgbClr val="3B81F5"/>
                </a:solidFill>
                <a:latin typeface="Roboto Medium"/>
                <a:cs typeface="Roboto Medium"/>
              </a:rPr>
              <a:t>Data</a:t>
            </a:r>
            <a:r>
              <a:rPr sz="1000" b="0" spc="5" dirty="0">
                <a:solidFill>
                  <a:srgbClr val="3B81F5"/>
                </a:solidFill>
                <a:latin typeface="Roboto Medium"/>
                <a:cs typeface="Roboto Medium"/>
              </a:rPr>
              <a:t> </a:t>
            </a:r>
            <a:r>
              <a:rPr sz="1000" b="0" spc="-40" dirty="0">
                <a:solidFill>
                  <a:srgbClr val="3B81F5"/>
                </a:solidFill>
                <a:latin typeface="Roboto Medium"/>
                <a:cs typeface="Roboto Medium"/>
              </a:rPr>
              <a:t>Flow</a:t>
            </a:r>
            <a:endParaRPr sz="1000">
              <a:latin typeface="Roboto Medium"/>
              <a:cs typeface="Roboto Medium"/>
            </a:endParaRPr>
          </a:p>
        </p:txBody>
      </p:sp>
      <p:grpSp>
        <p:nvGrpSpPr>
          <p:cNvPr id="64" name="object 64"/>
          <p:cNvGrpSpPr/>
          <p:nvPr/>
        </p:nvGrpSpPr>
        <p:grpSpPr>
          <a:xfrm>
            <a:off x="10544174" y="10001249"/>
            <a:ext cx="1457325" cy="323850"/>
            <a:chOff x="10544174" y="10001249"/>
            <a:chExt cx="1457325" cy="323850"/>
          </a:xfrm>
        </p:grpSpPr>
        <p:sp>
          <p:nvSpPr>
            <p:cNvPr id="65" name="object 65"/>
            <p:cNvSpPr/>
            <p:nvPr/>
          </p:nvSpPr>
          <p:spPr>
            <a:xfrm>
              <a:off x="10544174" y="10001249"/>
              <a:ext cx="1457325" cy="323850"/>
            </a:xfrm>
            <a:custGeom>
              <a:avLst/>
              <a:gdLst/>
              <a:ahLst/>
              <a:cxnLst/>
              <a:rect l="l" t="t" r="r" b="b"/>
              <a:pathLst>
                <a:path w="1457325" h="323850">
                  <a:moveTo>
                    <a:pt x="1424277" y="323849"/>
                  </a:moveTo>
                  <a:lnTo>
                    <a:pt x="33047" y="323849"/>
                  </a:lnTo>
                  <a:lnTo>
                    <a:pt x="28187" y="322883"/>
                  </a:lnTo>
                  <a:lnTo>
                    <a:pt x="966" y="295662"/>
                  </a:lnTo>
                  <a:lnTo>
                    <a:pt x="0" y="290802"/>
                  </a:lnTo>
                  <a:lnTo>
                    <a:pt x="0" y="285749"/>
                  </a:lnTo>
                  <a:lnTo>
                    <a:pt x="0" y="33047"/>
                  </a:lnTo>
                  <a:lnTo>
                    <a:pt x="28187" y="966"/>
                  </a:lnTo>
                  <a:lnTo>
                    <a:pt x="33047" y="0"/>
                  </a:lnTo>
                  <a:lnTo>
                    <a:pt x="1424277" y="0"/>
                  </a:lnTo>
                  <a:lnTo>
                    <a:pt x="1456357" y="28187"/>
                  </a:lnTo>
                  <a:lnTo>
                    <a:pt x="1457324" y="33047"/>
                  </a:lnTo>
                  <a:lnTo>
                    <a:pt x="1457324" y="290802"/>
                  </a:lnTo>
                  <a:lnTo>
                    <a:pt x="1429137" y="322883"/>
                  </a:lnTo>
                  <a:lnTo>
                    <a:pt x="1424277" y="323849"/>
                  </a:lnTo>
                  <a:close/>
                </a:path>
              </a:pathLst>
            </a:custGeom>
            <a:solidFill>
              <a:srgbClr val="333333"/>
            </a:solidFill>
          </p:spPr>
          <p:txBody>
            <a:bodyPr wrap="square" lIns="0" tIns="0" rIns="0" bIns="0" rtlCol="0"/>
            <a:lstStyle/>
            <a:p>
              <a:endParaRPr/>
            </a:p>
          </p:txBody>
        </p:sp>
        <p:pic>
          <p:nvPicPr>
            <p:cNvPr id="66" name="object 66"/>
            <p:cNvPicPr/>
            <p:nvPr/>
          </p:nvPicPr>
          <p:blipFill>
            <a:blip r:embed="rId23" cstate="print"/>
            <a:stretch>
              <a:fillRect/>
            </a:stretch>
          </p:blipFill>
          <p:spPr>
            <a:xfrm>
              <a:off x="10658474" y="10096499"/>
              <a:ext cx="133349" cy="133349"/>
            </a:xfrm>
            <a:prstGeom prst="rect">
              <a:avLst/>
            </a:prstGeom>
          </p:spPr>
        </p:pic>
      </p:grpSp>
      <p:sp>
        <p:nvSpPr>
          <p:cNvPr id="67" name="object 67"/>
          <p:cNvSpPr txBox="1"/>
          <p:nvPr/>
        </p:nvSpPr>
        <p:spPr>
          <a:xfrm>
            <a:off x="10833000" y="10102849"/>
            <a:ext cx="1066800" cy="134620"/>
          </a:xfrm>
          <a:prstGeom prst="rect">
            <a:avLst/>
          </a:prstGeom>
        </p:spPr>
        <p:txBody>
          <a:bodyPr vert="horz" wrap="square" lIns="0" tIns="0" rIns="0" bIns="0" rtlCol="0">
            <a:spAutoFit/>
          </a:bodyPr>
          <a:lstStyle/>
          <a:p>
            <a:pPr marL="12700">
              <a:lnSpc>
                <a:spcPts val="975"/>
              </a:lnSpc>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a:latin typeface="Roboto"/>
              <a:cs typeface="Roboto"/>
            </a:endParaRPr>
          </a:p>
        </p:txBody>
      </p:sp>
      <p:sp>
        <p:nvSpPr>
          <p:cNvPr id="68" name="object 68"/>
          <p:cNvSpPr txBox="1"/>
          <p:nvPr/>
        </p:nvSpPr>
        <p:spPr>
          <a:xfrm>
            <a:off x="4557067" y="10231436"/>
            <a:ext cx="3077845" cy="153035"/>
          </a:xfrm>
          <a:prstGeom prst="rect">
            <a:avLst/>
          </a:prstGeom>
        </p:spPr>
        <p:txBody>
          <a:bodyPr vert="horz" wrap="square" lIns="0" tIns="0" rIns="0" bIns="0" rtlCol="0">
            <a:spAutoFit/>
          </a:bodyPr>
          <a:lstStyle/>
          <a:p>
            <a:pPr marL="12700">
              <a:lnSpc>
                <a:spcPts val="1115"/>
              </a:lnSpc>
            </a:pPr>
            <a:r>
              <a:rPr sz="1150" spc="-60" dirty="0">
                <a:solidFill>
                  <a:srgbClr val="6A7280"/>
                </a:solidFill>
                <a:latin typeface="Roboto"/>
                <a:cs typeface="Roboto"/>
              </a:rPr>
              <a:t>OnlineShop2025</a:t>
            </a:r>
            <a:r>
              <a:rPr sz="1150" spc="10" dirty="0">
                <a:solidFill>
                  <a:srgbClr val="6A7280"/>
                </a:solidFill>
                <a:latin typeface="Roboto"/>
                <a:cs typeface="Roboto"/>
              </a:rPr>
              <a:t> </a:t>
            </a:r>
            <a:r>
              <a:rPr sz="1150" dirty="0">
                <a:solidFill>
                  <a:srgbClr val="6A7280"/>
                </a:solidFill>
                <a:latin typeface="Roboto"/>
                <a:cs typeface="Roboto"/>
              </a:rPr>
              <a:t>-</a:t>
            </a:r>
            <a:r>
              <a:rPr sz="1150" spc="15" dirty="0">
                <a:solidFill>
                  <a:srgbClr val="6A7280"/>
                </a:solidFill>
                <a:latin typeface="Roboto"/>
                <a:cs typeface="Roboto"/>
              </a:rPr>
              <a:t> </a:t>
            </a:r>
            <a:r>
              <a:rPr sz="1150" spc="-65" dirty="0">
                <a:solidFill>
                  <a:srgbClr val="6A7280"/>
                </a:solidFill>
                <a:latin typeface="Roboto"/>
                <a:cs typeface="Roboto"/>
              </a:rPr>
              <a:t>Desktop</a:t>
            </a:r>
            <a:r>
              <a:rPr sz="1150" spc="10" dirty="0">
                <a:solidFill>
                  <a:srgbClr val="6A7280"/>
                </a:solidFill>
                <a:latin typeface="Roboto"/>
                <a:cs typeface="Roboto"/>
              </a:rPr>
              <a:t> </a:t>
            </a:r>
            <a:r>
              <a:rPr sz="1150" spc="-45" dirty="0">
                <a:solidFill>
                  <a:srgbClr val="6A7280"/>
                </a:solidFill>
                <a:latin typeface="Roboto"/>
                <a:cs typeface="Roboto"/>
              </a:rPr>
              <a:t>E-</a:t>
            </a:r>
            <a:r>
              <a:rPr sz="1150" spc="-70" dirty="0">
                <a:solidFill>
                  <a:srgbClr val="6A7280"/>
                </a:solidFill>
                <a:latin typeface="Roboto"/>
                <a:cs typeface="Roboto"/>
              </a:rPr>
              <a:t>commerce</a:t>
            </a:r>
            <a:r>
              <a:rPr sz="1150" spc="15" dirty="0">
                <a:solidFill>
                  <a:srgbClr val="6A7280"/>
                </a:solidFill>
                <a:latin typeface="Roboto"/>
                <a:cs typeface="Roboto"/>
              </a:rPr>
              <a:t> </a:t>
            </a:r>
            <a:r>
              <a:rPr sz="1150" spc="-40" dirty="0">
                <a:solidFill>
                  <a:srgbClr val="6A7280"/>
                </a:solidFill>
                <a:latin typeface="Roboto"/>
                <a:cs typeface="Roboto"/>
              </a:rPr>
              <a:t>Application</a:t>
            </a:r>
            <a:endParaRPr sz="1150">
              <a:latin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sp>
        <p:nvSpPr>
          <p:cNvPr id="3" name="object 3"/>
          <p:cNvSpPr txBox="1"/>
          <p:nvPr/>
        </p:nvSpPr>
        <p:spPr>
          <a:xfrm>
            <a:off x="215900" y="672623"/>
            <a:ext cx="3880485" cy="483234"/>
          </a:xfrm>
          <a:prstGeom prst="rect">
            <a:avLst/>
          </a:prstGeom>
        </p:spPr>
        <p:txBody>
          <a:bodyPr vert="horz" wrap="square" lIns="0" tIns="12700" rIns="0" bIns="0" rtlCol="0">
            <a:spAutoFit/>
          </a:bodyPr>
          <a:lstStyle/>
          <a:p>
            <a:pPr marL="12700">
              <a:lnSpc>
                <a:spcPct val="100000"/>
              </a:lnSpc>
              <a:spcBef>
                <a:spcPts val="100"/>
              </a:spcBef>
            </a:pPr>
            <a:r>
              <a:rPr sz="3000" b="1" spc="-160" dirty="0">
                <a:solidFill>
                  <a:srgbClr val="1C4ED8"/>
                </a:solidFill>
                <a:latin typeface="Roboto"/>
                <a:cs typeface="Roboto"/>
              </a:rPr>
              <a:t>Functional</a:t>
            </a:r>
            <a:r>
              <a:rPr sz="3000" b="1" spc="5" dirty="0">
                <a:solidFill>
                  <a:srgbClr val="1C4ED8"/>
                </a:solidFill>
                <a:latin typeface="Roboto"/>
                <a:cs typeface="Roboto"/>
              </a:rPr>
              <a:t> </a:t>
            </a:r>
            <a:r>
              <a:rPr sz="3000" b="1" spc="-155" dirty="0">
                <a:solidFill>
                  <a:srgbClr val="1C4ED8"/>
                </a:solidFill>
                <a:latin typeface="Roboto"/>
                <a:cs typeface="Roboto"/>
              </a:rPr>
              <a:t>Requirements</a:t>
            </a:r>
            <a:endParaRPr sz="3000">
              <a:latin typeface="Roboto"/>
              <a:cs typeface="Roboto"/>
            </a:endParaRPr>
          </a:p>
        </p:txBody>
      </p:sp>
      <p:grpSp>
        <p:nvGrpSpPr>
          <p:cNvPr id="4" name="object 4"/>
          <p:cNvGrpSpPr/>
          <p:nvPr/>
        </p:nvGrpSpPr>
        <p:grpSpPr>
          <a:xfrm>
            <a:off x="228599" y="1295399"/>
            <a:ext cx="3810000" cy="2057400"/>
            <a:chOff x="228599" y="1295399"/>
            <a:chExt cx="3810000" cy="2057400"/>
          </a:xfrm>
        </p:grpSpPr>
        <p:pic>
          <p:nvPicPr>
            <p:cNvPr id="5" name="object 5"/>
            <p:cNvPicPr/>
            <p:nvPr/>
          </p:nvPicPr>
          <p:blipFill>
            <a:blip r:embed="rId2" cstate="print"/>
            <a:stretch>
              <a:fillRect/>
            </a:stretch>
          </p:blipFill>
          <p:spPr>
            <a:xfrm>
              <a:off x="228599" y="1295399"/>
              <a:ext cx="3809999" cy="2057399"/>
            </a:xfrm>
            <a:prstGeom prst="rect">
              <a:avLst/>
            </a:prstGeom>
          </p:spPr>
        </p:pic>
        <p:sp>
          <p:nvSpPr>
            <p:cNvPr id="6" name="object 6"/>
            <p:cNvSpPr/>
            <p:nvPr/>
          </p:nvSpPr>
          <p:spPr>
            <a:xfrm>
              <a:off x="380999" y="144779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7"/>
                  </a:lnTo>
                  <a:lnTo>
                    <a:pt x="915" y="209172"/>
                  </a:lnTo>
                  <a:lnTo>
                    <a:pt x="0" y="190499"/>
                  </a:lnTo>
                  <a:lnTo>
                    <a:pt x="228" y="181141"/>
                  </a:lnTo>
                  <a:lnTo>
                    <a:pt x="8200" y="135199"/>
                  </a:lnTo>
                  <a:lnTo>
                    <a:pt x="27095" y="92572"/>
                  </a:lnTo>
                  <a:lnTo>
                    <a:pt x="55796" y="55796"/>
                  </a:lnTo>
                  <a:lnTo>
                    <a:pt x="92572" y="27095"/>
                  </a:lnTo>
                  <a:lnTo>
                    <a:pt x="135200" y="8200"/>
                  </a:lnTo>
                  <a:lnTo>
                    <a:pt x="181141" y="228"/>
                  </a:lnTo>
                  <a:lnTo>
                    <a:pt x="190499" y="0"/>
                  </a:lnTo>
                  <a:lnTo>
                    <a:pt x="199858" y="228"/>
                  </a:lnTo>
                  <a:lnTo>
                    <a:pt x="245799" y="8200"/>
                  </a:lnTo>
                  <a:lnTo>
                    <a:pt x="288427" y="27095"/>
                  </a:lnTo>
                  <a:lnTo>
                    <a:pt x="325203" y="55796"/>
                  </a:lnTo>
                  <a:lnTo>
                    <a:pt x="353904" y="92572"/>
                  </a:lnTo>
                  <a:lnTo>
                    <a:pt x="372799" y="135199"/>
                  </a:lnTo>
                  <a:lnTo>
                    <a:pt x="380771" y="181141"/>
                  </a:lnTo>
                  <a:lnTo>
                    <a:pt x="380999" y="190499"/>
                  </a:lnTo>
                  <a:lnTo>
                    <a:pt x="380771" y="199858"/>
                  </a:lnTo>
                  <a:lnTo>
                    <a:pt x="372799" y="245799"/>
                  </a:lnTo>
                  <a:lnTo>
                    <a:pt x="353904" y="288427"/>
                  </a:lnTo>
                  <a:lnTo>
                    <a:pt x="325203" y="325203"/>
                  </a:lnTo>
                  <a:lnTo>
                    <a:pt x="288427" y="353903"/>
                  </a:lnTo>
                  <a:lnTo>
                    <a:pt x="245799" y="372799"/>
                  </a:lnTo>
                  <a:lnTo>
                    <a:pt x="199858" y="380771"/>
                  </a:lnTo>
                  <a:lnTo>
                    <a:pt x="190499" y="380999"/>
                  </a:lnTo>
                  <a:close/>
                </a:path>
              </a:pathLst>
            </a:custGeom>
            <a:solidFill>
              <a:srgbClr val="2562EB"/>
            </a:solidFill>
          </p:spPr>
          <p:txBody>
            <a:bodyPr wrap="square" lIns="0" tIns="0" rIns="0" bIns="0" rtlCol="0"/>
            <a:lstStyle/>
            <a:p>
              <a:endParaRPr/>
            </a:p>
          </p:txBody>
        </p:sp>
        <p:pic>
          <p:nvPicPr>
            <p:cNvPr id="7" name="object 7"/>
            <p:cNvPicPr/>
            <p:nvPr/>
          </p:nvPicPr>
          <p:blipFill>
            <a:blip r:embed="rId3" cstate="print"/>
            <a:stretch>
              <a:fillRect/>
            </a:stretch>
          </p:blipFill>
          <p:spPr>
            <a:xfrm>
              <a:off x="476249" y="1562099"/>
              <a:ext cx="190499" cy="152399"/>
            </a:xfrm>
            <a:prstGeom prst="rect">
              <a:avLst/>
            </a:prstGeom>
          </p:spPr>
        </p:pic>
      </p:grpSp>
      <p:sp>
        <p:nvSpPr>
          <p:cNvPr id="8" name="object 8"/>
          <p:cNvSpPr txBox="1"/>
          <p:nvPr/>
        </p:nvSpPr>
        <p:spPr>
          <a:xfrm>
            <a:off x="863600" y="1492011"/>
            <a:ext cx="1558290" cy="254635"/>
          </a:xfrm>
          <a:prstGeom prst="rect">
            <a:avLst/>
          </a:prstGeom>
        </p:spPr>
        <p:txBody>
          <a:bodyPr vert="horz" wrap="square" lIns="0" tIns="12700" rIns="0" bIns="0" rtlCol="0">
            <a:spAutoFit/>
          </a:bodyPr>
          <a:lstStyle/>
          <a:p>
            <a:pPr marL="12700">
              <a:lnSpc>
                <a:spcPct val="100000"/>
              </a:lnSpc>
              <a:spcBef>
                <a:spcPts val="100"/>
              </a:spcBef>
            </a:pPr>
            <a:r>
              <a:rPr sz="1500" b="1" spc="-85" dirty="0">
                <a:solidFill>
                  <a:srgbClr val="1D40AF"/>
                </a:solidFill>
                <a:latin typeface="Roboto"/>
                <a:cs typeface="Roboto"/>
              </a:rPr>
              <a:t>User</a:t>
            </a:r>
            <a:r>
              <a:rPr sz="1500" b="1" spc="-15" dirty="0">
                <a:solidFill>
                  <a:srgbClr val="1D40AF"/>
                </a:solidFill>
                <a:latin typeface="Roboto"/>
                <a:cs typeface="Roboto"/>
              </a:rPr>
              <a:t> </a:t>
            </a:r>
            <a:r>
              <a:rPr sz="1500" b="1" spc="-75" dirty="0">
                <a:solidFill>
                  <a:srgbClr val="1D40AF"/>
                </a:solidFill>
                <a:latin typeface="Roboto"/>
                <a:cs typeface="Roboto"/>
              </a:rPr>
              <a:t>Authentication</a:t>
            </a:r>
            <a:endParaRPr sz="1500">
              <a:latin typeface="Roboto"/>
              <a:cs typeface="Roboto"/>
            </a:endParaRPr>
          </a:p>
        </p:txBody>
      </p:sp>
      <p:grpSp>
        <p:nvGrpSpPr>
          <p:cNvPr id="9" name="object 9"/>
          <p:cNvGrpSpPr/>
          <p:nvPr/>
        </p:nvGrpSpPr>
        <p:grpSpPr>
          <a:xfrm>
            <a:off x="380999" y="1981200"/>
            <a:ext cx="133350" cy="666750"/>
            <a:chOff x="380999" y="1981200"/>
            <a:chExt cx="133350" cy="666750"/>
          </a:xfrm>
        </p:grpSpPr>
        <p:pic>
          <p:nvPicPr>
            <p:cNvPr id="10" name="object 10"/>
            <p:cNvPicPr/>
            <p:nvPr/>
          </p:nvPicPr>
          <p:blipFill>
            <a:blip r:embed="rId4" cstate="print"/>
            <a:stretch>
              <a:fillRect/>
            </a:stretch>
          </p:blipFill>
          <p:spPr>
            <a:xfrm>
              <a:off x="380999" y="1981200"/>
              <a:ext cx="133349" cy="133349"/>
            </a:xfrm>
            <a:prstGeom prst="rect">
              <a:avLst/>
            </a:prstGeom>
          </p:spPr>
        </p:pic>
        <p:pic>
          <p:nvPicPr>
            <p:cNvPr id="11" name="object 11"/>
            <p:cNvPicPr/>
            <p:nvPr/>
          </p:nvPicPr>
          <p:blipFill>
            <a:blip r:embed="rId4" cstate="print"/>
            <a:stretch>
              <a:fillRect/>
            </a:stretch>
          </p:blipFill>
          <p:spPr>
            <a:xfrm>
              <a:off x="380999" y="2247900"/>
              <a:ext cx="133349" cy="133349"/>
            </a:xfrm>
            <a:prstGeom prst="rect">
              <a:avLst/>
            </a:prstGeom>
          </p:spPr>
        </p:pic>
        <p:pic>
          <p:nvPicPr>
            <p:cNvPr id="12" name="object 12"/>
            <p:cNvPicPr/>
            <p:nvPr/>
          </p:nvPicPr>
          <p:blipFill>
            <a:blip r:embed="rId5" cstate="print"/>
            <a:stretch>
              <a:fillRect/>
            </a:stretch>
          </p:blipFill>
          <p:spPr>
            <a:xfrm>
              <a:off x="380999" y="2514600"/>
              <a:ext cx="133349" cy="133349"/>
            </a:xfrm>
            <a:prstGeom prst="rect">
              <a:avLst/>
            </a:prstGeom>
          </p:spPr>
        </p:pic>
      </p:grpSp>
      <p:sp>
        <p:nvSpPr>
          <p:cNvPr id="13" name="object 13"/>
          <p:cNvSpPr txBox="1"/>
          <p:nvPr/>
        </p:nvSpPr>
        <p:spPr>
          <a:xfrm>
            <a:off x="577849" y="1924923"/>
            <a:ext cx="216281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15" dirty="0">
                <a:solidFill>
                  <a:srgbClr val="374050"/>
                </a:solidFill>
                <a:latin typeface="Roboto"/>
                <a:cs typeface="Roboto"/>
              </a:rPr>
              <a:t> </a:t>
            </a:r>
            <a:r>
              <a:rPr sz="1150" spc="-40" dirty="0">
                <a:solidFill>
                  <a:srgbClr val="374050"/>
                </a:solidFill>
                <a:latin typeface="Roboto"/>
                <a:cs typeface="Roboto"/>
              </a:rPr>
              <a:t>login</a:t>
            </a:r>
            <a:r>
              <a:rPr sz="1150" spc="-15" dirty="0">
                <a:solidFill>
                  <a:srgbClr val="374050"/>
                </a:solidFill>
                <a:latin typeface="Roboto"/>
                <a:cs typeface="Roboto"/>
              </a:rPr>
              <a:t> </a:t>
            </a:r>
            <a:r>
              <a:rPr sz="1150" spc="-50" dirty="0">
                <a:solidFill>
                  <a:srgbClr val="374050"/>
                </a:solidFill>
                <a:latin typeface="Roboto"/>
                <a:cs typeface="Roboto"/>
              </a:rPr>
              <a:t>with</a:t>
            </a:r>
            <a:r>
              <a:rPr sz="1150" spc="-15" dirty="0">
                <a:solidFill>
                  <a:srgbClr val="374050"/>
                </a:solidFill>
                <a:latin typeface="Roboto"/>
                <a:cs typeface="Roboto"/>
              </a:rPr>
              <a:t> </a:t>
            </a:r>
            <a:r>
              <a:rPr sz="1150" spc="-60" dirty="0">
                <a:solidFill>
                  <a:srgbClr val="374050"/>
                </a:solidFill>
                <a:latin typeface="Roboto"/>
                <a:cs typeface="Roboto"/>
              </a:rPr>
              <a:t>username/password</a:t>
            </a:r>
            <a:endParaRPr sz="1150">
              <a:latin typeface="Roboto"/>
              <a:cs typeface="Roboto"/>
            </a:endParaRPr>
          </a:p>
        </p:txBody>
      </p:sp>
      <p:sp>
        <p:nvSpPr>
          <p:cNvPr id="14" name="object 14"/>
          <p:cNvSpPr txBox="1"/>
          <p:nvPr/>
        </p:nvSpPr>
        <p:spPr>
          <a:xfrm>
            <a:off x="577849" y="2191623"/>
            <a:ext cx="144843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Future:</a:t>
            </a:r>
            <a:r>
              <a:rPr sz="1150" spc="-10" dirty="0">
                <a:solidFill>
                  <a:srgbClr val="374050"/>
                </a:solidFill>
                <a:latin typeface="Roboto"/>
                <a:cs typeface="Roboto"/>
              </a:rPr>
              <a:t> </a:t>
            </a:r>
            <a:r>
              <a:rPr sz="1150" spc="-55" dirty="0">
                <a:solidFill>
                  <a:srgbClr val="374050"/>
                </a:solidFill>
                <a:latin typeface="Roboto"/>
                <a:cs typeface="Roboto"/>
              </a:rPr>
              <a:t>User</a:t>
            </a:r>
            <a:r>
              <a:rPr sz="1150" spc="-5" dirty="0">
                <a:solidFill>
                  <a:srgbClr val="374050"/>
                </a:solidFill>
                <a:latin typeface="Roboto"/>
                <a:cs typeface="Roboto"/>
              </a:rPr>
              <a:t> </a:t>
            </a:r>
            <a:r>
              <a:rPr sz="1150" spc="-45" dirty="0">
                <a:solidFill>
                  <a:srgbClr val="374050"/>
                </a:solidFill>
                <a:latin typeface="Roboto"/>
                <a:cs typeface="Roboto"/>
              </a:rPr>
              <a:t>registration</a:t>
            </a:r>
            <a:endParaRPr sz="1150">
              <a:latin typeface="Roboto"/>
              <a:cs typeface="Roboto"/>
            </a:endParaRPr>
          </a:p>
        </p:txBody>
      </p:sp>
      <p:sp>
        <p:nvSpPr>
          <p:cNvPr id="15" name="object 15"/>
          <p:cNvSpPr txBox="1"/>
          <p:nvPr/>
        </p:nvSpPr>
        <p:spPr>
          <a:xfrm>
            <a:off x="577849" y="2458323"/>
            <a:ext cx="70675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spc="-5" dirty="0">
                <a:solidFill>
                  <a:srgbClr val="374050"/>
                </a:solidFill>
                <a:latin typeface="Roboto"/>
                <a:cs typeface="Roboto"/>
              </a:rPr>
              <a:t> </a:t>
            </a:r>
            <a:r>
              <a:rPr sz="1150" spc="-45" dirty="0">
                <a:solidFill>
                  <a:srgbClr val="374050"/>
                </a:solidFill>
                <a:latin typeface="Roboto"/>
                <a:cs typeface="Roboto"/>
              </a:rPr>
              <a:t>logout</a:t>
            </a:r>
            <a:endParaRPr sz="1150">
              <a:latin typeface="Roboto"/>
              <a:cs typeface="Roboto"/>
            </a:endParaRPr>
          </a:p>
        </p:txBody>
      </p:sp>
      <p:grpSp>
        <p:nvGrpSpPr>
          <p:cNvPr id="16" name="object 16"/>
          <p:cNvGrpSpPr/>
          <p:nvPr/>
        </p:nvGrpSpPr>
        <p:grpSpPr>
          <a:xfrm>
            <a:off x="4190999" y="1295399"/>
            <a:ext cx="3810000" cy="2057400"/>
            <a:chOff x="4190999" y="1295399"/>
            <a:chExt cx="3810000" cy="2057400"/>
          </a:xfrm>
        </p:grpSpPr>
        <p:pic>
          <p:nvPicPr>
            <p:cNvPr id="17" name="object 17"/>
            <p:cNvPicPr/>
            <p:nvPr/>
          </p:nvPicPr>
          <p:blipFill>
            <a:blip r:embed="rId6" cstate="print"/>
            <a:stretch>
              <a:fillRect/>
            </a:stretch>
          </p:blipFill>
          <p:spPr>
            <a:xfrm>
              <a:off x="4190999" y="1295399"/>
              <a:ext cx="3809999" cy="2057399"/>
            </a:xfrm>
            <a:prstGeom prst="rect">
              <a:avLst/>
            </a:prstGeom>
          </p:spPr>
        </p:pic>
        <p:sp>
          <p:nvSpPr>
            <p:cNvPr id="18" name="object 18"/>
            <p:cNvSpPr/>
            <p:nvPr/>
          </p:nvSpPr>
          <p:spPr>
            <a:xfrm>
              <a:off x="4343399" y="144779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7"/>
                  </a:lnTo>
                  <a:lnTo>
                    <a:pt x="914" y="209172"/>
                  </a:lnTo>
                  <a:lnTo>
                    <a:pt x="0" y="190499"/>
                  </a:lnTo>
                  <a:lnTo>
                    <a:pt x="228" y="181141"/>
                  </a:lnTo>
                  <a:lnTo>
                    <a:pt x="8200" y="135199"/>
                  </a:lnTo>
                  <a:lnTo>
                    <a:pt x="27094" y="92572"/>
                  </a:lnTo>
                  <a:lnTo>
                    <a:pt x="55795" y="55796"/>
                  </a:lnTo>
                  <a:lnTo>
                    <a:pt x="92571" y="27095"/>
                  </a:lnTo>
                  <a:lnTo>
                    <a:pt x="135199" y="8200"/>
                  </a:lnTo>
                  <a:lnTo>
                    <a:pt x="181140" y="228"/>
                  </a:lnTo>
                  <a:lnTo>
                    <a:pt x="190499" y="0"/>
                  </a:lnTo>
                  <a:lnTo>
                    <a:pt x="199858" y="228"/>
                  </a:lnTo>
                  <a:lnTo>
                    <a:pt x="245799" y="8200"/>
                  </a:lnTo>
                  <a:lnTo>
                    <a:pt x="288427" y="27095"/>
                  </a:lnTo>
                  <a:lnTo>
                    <a:pt x="325203" y="55796"/>
                  </a:lnTo>
                  <a:lnTo>
                    <a:pt x="353903" y="92572"/>
                  </a:lnTo>
                  <a:lnTo>
                    <a:pt x="372798" y="135199"/>
                  </a:lnTo>
                  <a:lnTo>
                    <a:pt x="380771" y="181141"/>
                  </a:lnTo>
                  <a:lnTo>
                    <a:pt x="380999" y="190499"/>
                  </a:lnTo>
                  <a:lnTo>
                    <a:pt x="380771" y="199858"/>
                  </a:lnTo>
                  <a:lnTo>
                    <a:pt x="372798" y="245799"/>
                  </a:lnTo>
                  <a:lnTo>
                    <a:pt x="353903" y="288427"/>
                  </a:lnTo>
                  <a:lnTo>
                    <a:pt x="325203" y="325203"/>
                  </a:lnTo>
                  <a:lnTo>
                    <a:pt x="288427" y="353903"/>
                  </a:lnTo>
                  <a:lnTo>
                    <a:pt x="245799" y="372799"/>
                  </a:lnTo>
                  <a:lnTo>
                    <a:pt x="199858" y="380771"/>
                  </a:lnTo>
                  <a:lnTo>
                    <a:pt x="190499" y="380999"/>
                  </a:lnTo>
                  <a:close/>
                </a:path>
              </a:pathLst>
            </a:custGeom>
            <a:solidFill>
              <a:srgbClr val="049569"/>
            </a:solidFill>
          </p:spPr>
          <p:txBody>
            <a:bodyPr wrap="square" lIns="0" tIns="0" rIns="0" bIns="0" rtlCol="0"/>
            <a:lstStyle/>
            <a:p>
              <a:endParaRPr/>
            </a:p>
          </p:txBody>
        </p:sp>
        <p:pic>
          <p:nvPicPr>
            <p:cNvPr id="19" name="object 19"/>
            <p:cNvPicPr/>
            <p:nvPr/>
          </p:nvPicPr>
          <p:blipFill>
            <a:blip r:embed="rId7" cstate="print"/>
            <a:stretch>
              <a:fillRect/>
            </a:stretch>
          </p:blipFill>
          <p:spPr>
            <a:xfrm>
              <a:off x="4457699" y="1570940"/>
              <a:ext cx="152426" cy="134719"/>
            </a:xfrm>
            <a:prstGeom prst="rect">
              <a:avLst/>
            </a:prstGeom>
          </p:spPr>
        </p:pic>
      </p:grpSp>
      <p:sp>
        <p:nvSpPr>
          <p:cNvPr id="20" name="object 20"/>
          <p:cNvSpPr txBox="1"/>
          <p:nvPr/>
        </p:nvSpPr>
        <p:spPr>
          <a:xfrm>
            <a:off x="4825999" y="1492011"/>
            <a:ext cx="1269365" cy="254635"/>
          </a:xfrm>
          <a:prstGeom prst="rect">
            <a:avLst/>
          </a:prstGeom>
        </p:spPr>
        <p:txBody>
          <a:bodyPr vert="horz" wrap="square" lIns="0" tIns="12700" rIns="0" bIns="0" rtlCol="0">
            <a:spAutoFit/>
          </a:bodyPr>
          <a:lstStyle/>
          <a:p>
            <a:pPr marL="12700">
              <a:lnSpc>
                <a:spcPct val="100000"/>
              </a:lnSpc>
              <a:spcBef>
                <a:spcPts val="100"/>
              </a:spcBef>
            </a:pPr>
            <a:r>
              <a:rPr sz="1500" b="1" spc="-90" dirty="0">
                <a:solidFill>
                  <a:srgbClr val="055E45"/>
                </a:solidFill>
                <a:latin typeface="Roboto"/>
                <a:cs typeface="Roboto"/>
              </a:rPr>
              <a:t>Product</a:t>
            </a:r>
            <a:r>
              <a:rPr sz="1500" b="1" spc="10" dirty="0">
                <a:solidFill>
                  <a:srgbClr val="055E45"/>
                </a:solidFill>
                <a:latin typeface="Roboto"/>
                <a:cs typeface="Roboto"/>
              </a:rPr>
              <a:t> </a:t>
            </a:r>
            <a:r>
              <a:rPr sz="1500" b="1" spc="-75" dirty="0">
                <a:solidFill>
                  <a:srgbClr val="055E45"/>
                </a:solidFill>
                <a:latin typeface="Roboto"/>
                <a:cs typeface="Roboto"/>
              </a:rPr>
              <a:t>Catalog</a:t>
            </a:r>
            <a:endParaRPr sz="1500">
              <a:latin typeface="Roboto"/>
              <a:cs typeface="Roboto"/>
            </a:endParaRPr>
          </a:p>
        </p:txBody>
      </p:sp>
      <p:grpSp>
        <p:nvGrpSpPr>
          <p:cNvPr id="21" name="object 21"/>
          <p:cNvGrpSpPr/>
          <p:nvPr/>
        </p:nvGrpSpPr>
        <p:grpSpPr>
          <a:xfrm>
            <a:off x="4343400" y="1981200"/>
            <a:ext cx="133350" cy="933450"/>
            <a:chOff x="4343400" y="1981200"/>
            <a:chExt cx="133350" cy="933450"/>
          </a:xfrm>
        </p:grpSpPr>
        <p:pic>
          <p:nvPicPr>
            <p:cNvPr id="22" name="object 22"/>
            <p:cNvPicPr/>
            <p:nvPr/>
          </p:nvPicPr>
          <p:blipFill>
            <a:blip r:embed="rId8" cstate="print"/>
            <a:stretch>
              <a:fillRect/>
            </a:stretch>
          </p:blipFill>
          <p:spPr>
            <a:xfrm>
              <a:off x="4343400" y="1981200"/>
              <a:ext cx="133349" cy="133349"/>
            </a:xfrm>
            <a:prstGeom prst="rect">
              <a:avLst/>
            </a:prstGeom>
          </p:spPr>
        </p:pic>
        <p:pic>
          <p:nvPicPr>
            <p:cNvPr id="23" name="object 23"/>
            <p:cNvPicPr/>
            <p:nvPr/>
          </p:nvPicPr>
          <p:blipFill>
            <a:blip r:embed="rId8" cstate="print"/>
            <a:stretch>
              <a:fillRect/>
            </a:stretch>
          </p:blipFill>
          <p:spPr>
            <a:xfrm>
              <a:off x="4343400" y="2247900"/>
              <a:ext cx="133349" cy="133349"/>
            </a:xfrm>
            <a:prstGeom prst="rect">
              <a:avLst/>
            </a:prstGeom>
          </p:spPr>
        </p:pic>
        <p:pic>
          <p:nvPicPr>
            <p:cNvPr id="24" name="object 24"/>
            <p:cNvPicPr/>
            <p:nvPr/>
          </p:nvPicPr>
          <p:blipFill>
            <a:blip r:embed="rId9" cstate="print"/>
            <a:stretch>
              <a:fillRect/>
            </a:stretch>
          </p:blipFill>
          <p:spPr>
            <a:xfrm>
              <a:off x="4343400" y="2514600"/>
              <a:ext cx="133349" cy="133349"/>
            </a:xfrm>
            <a:prstGeom prst="rect">
              <a:avLst/>
            </a:prstGeom>
          </p:spPr>
        </p:pic>
        <p:pic>
          <p:nvPicPr>
            <p:cNvPr id="25" name="object 25"/>
            <p:cNvPicPr/>
            <p:nvPr/>
          </p:nvPicPr>
          <p:blipFill>
            <a:blip r:embed="rId9" cstate="print"/>
            <a:stretch>
              <a:fillRect/>
            </a:stretch>
          </p:blipFill>
          <p:spPr>
            <a:xfrm>
              <a:off x="4343400" y="2781299"/>
              <a:ext cx="133349" cy="133349"/>
            </a:xfrm>
            <a:prstGeom prst="rect">
              <a:avLst/>
            </a:prstGeom>
          </p:spPr>
        </p:pic>
      </p:grpSp>
      <p:sp>
        <p:nvSpPr>
          <p:cNvPr id="26" name="object 26"/>
          <p:cNvSpPr txBox="1"/>
          <p:nvPr/>
        </p:nvSpPr>
        <p:spPr>
          <a:xfrm>
            <a:off x="4540250" y="1924923"/>
            <a:ext cx="186372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Display</a:t>
            </a:r>
            <a:r>
              <a:rPr sz="1150" dirty="0">
                <a:solidFill>
                  <a:srgbClr val="374050"/>
                </a:solidFill>
                <a:latin typeface="Roboto"/>
                <a:cs typeface="Roboto"/>
              </a:rPr>
              <a:t> </a:t>
            </a:r>
            <a:r>
              <a:rPr sz="1150" spc="-60" dirty="0">
                <a:solidFill>
                  <a:srgbClr val="374050"/>
                </a:solidFill>
                <a:latin typeface="Roboto"/>
                <a:cs typeface="Roboto"/>
              </a:rPr>
              <a:t>products</a:t>
            </a:r>
            <a:r>
              <a:rPr sz="1150" spc="5" dirty="0">
                <a:solidFill>
                  <a:srgbClr val="374050"/>
                </a:solidFill>
                <a:latin typeface="Roboto"/>
                <a:cs typeface="Roboto"/>
              </a:rPr>
              <a:t> </a:t>
            </a:r>
            <a:r>
              <a:rPr sz="1150" spc="-55" dirty="0">
                <a:solidFill>
                  <a:srgbClr val="374050"/>
                </a:solidFill>
                <a:latin typeface="Roboto"/>
                <a:cs typeface="Roboto"/>
              </a:rPr>
              <a:t>on</a:t>
            </a:r>
            <a:r>
              <a:rPr sz="1150" spc="5" dirty="0">
                <a:solidFill>
                  <a:srgbClr val="374050"/>
                </a:solidFill>
                <a:latin typeface="Roboto"/>
                <a:cs typeface="Roboto"/>
              </a:rPr>
              <a:t> </a:t>
            </a:r>
            <a:r>
              <a:rPr sz="1150" spc="-55" dirty="0">
                <a:solidFill>
                  <a:srgbClr val="374050"/>
                </a:solidFill>
                <a:latin typeface="Roboto"/>
                <a:cs typeface="Roboto"/>
              </a:rPr>
              <a:t>dashboard</a:t>
            </a:r>
            <a:endParaRPr sz="1150">
              <a:latin typeface="Roboto"/>
              <a:cs typeface="Roboto"/>
            </a:endParaRPr>
          </a:p>
        </p:txBody>
      </p:sp>
      <p:sp>
        <p:nvSpPr>
          <p:cNvPr id="27" name="object 27"/>
          <p:cNvSpPr txBox="1"/>
          <p:nvPr/>
        </p:nvSpPr>
        <p:spPr>
          <a:xfrm>
            <a:off x="4540250" y="2191623"/>
            <a:ext cx="284480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Browse</a:t>
            </a:r>
            <a:r>
              <a:rPr sz="1150" spc="130" dirty="0">
                <a:solidFill>
                  <a:srgbClr val="374050"/>
                </a:solidFill>
                <a:latin typeface="Roboto"/>
                <a:cs typeface="Roboto"/>
              </a:rPr>
              <a:t> </a:t>
            </a:r>
            <a:r>
              <a:rPr sz="1150" spc="-65" dirty="0">
                <a:solidFill>
                  <a:srgbClr val="374050"/>
                </a:solidFill>
                <a:latin typeface="Roboto"/>
                <a:cs typeface="Roboto"/>
              </a:rPr>
              <a:t>by</a:t>
            </a:r>
            <a:r>
              <a:rPr sz="1150" spc="130" dirty="0">
                <a:solidFill>
                  <a:srgbClr val="374050"/>
                </a:solidFill>
                <a:latin typeface="Roboto"/>
                <a:cs typeface="Roboto"/>
              </a:rPr>
              <a:t> </a:t>
            </a:r>
            <a:r>
              <a:rPr sz="1150" spc="-60" dirty="0">
                <a:solidFill>
                  <a:srgbClr val="374050"/>
                </a:solidFill>
                <a:latin typeface="Roboto"/>
                <a:cs typeface="Roboto"/>
              </a:rPr>
              <a:t>category</a:t>
            </a:r>
            <a:r>
              <a:rPr sz="1150" spc="130" dirty="0">
                <a:solidFill>
                  <a:srgbClr val="374050"/>
                </a:solidFill>
                <a:latin typeface="Roboto"/>
                <a:cs typeface="Roboto"/>
              </a:rPr>
              <a:t> </a:t>
            </a:r>
            <a:r>
              <a:rPr sz="1150" dirty="0">
                <a:solidFill>
                  <a:srgbClr val="374050"/>
                </a:solidFill>
                <a:latin typeface="Roboto"/>
                <a:cs typeface="Roboto"/>
              </a:rPr>
              <a:t>(</a:t>
            </a:r>
            <a:r>
              <a:rPr sz="1000" dirty="0">
                <a:solidFill>
                  <a:srgbClr val="374050"/>
                </a:solidFill>
                <a:latin typeface="Arial"/>
                <a:cs typeface="Arial"/>
              </a:rPr>
              <a:t>Электроника</a:t>
            </a:r>
            <a:r>
              <a:rPr sz="1150" dirty="0">
                <a:solidFill>
                  <a:srgbClr val="374050"/>
                </a:solidFill>
                <a:latin typeface="Roboto"/>
                <a:cs typeface="Roboto"/>
              </a:rPr>
              <a:t>,</a:t>
            </a:r>
            <a:r>
              <a:rPr sz="1150" spc="130" dirty="0">
                <a:solidFill>
                  <a:srgbClr val="374050"/>
                </a:solidFill>
                <a:latin typeface="Roboto"/>
                <a:cs typeface="Roboto"/>
              </a:rPr>
              <a:t> </a:t>
            </a:r>
            <a:r>
              <a:rPr sz="1000" dirty="0">
                <a:solidFill>
                  <a:srgbClr val="374050"/>
                </a:solidFill>
                <a:latin typeface="Arial"/>
                <a:cs typeface="Arial"/>
              </a:rPr>
              <a:t>Книги</a:t>
            </a:r>
            <a:r>
              <a:rPr sz="1150" dirty="0">
                <a:solidFill>
                  <a:srgbClr val="374050"/>
                </a:solidFill>
                <a:latin typeface="Roboto"/>
                <a:cs typeface="Roboto"/>
              </a:rPr>
              <a:t>,</a:t>
            </a:r>
            <a:r>
              <a:rPr sz="1150" spc="130" dirty="0">
                <a:solidFill>
                  <a:srgbClr val="374050"/>
                </a:solidFill>
                <a:latin typeface="Roboto"/>
                <a:cs typeface="Roboto"/>
              </a:rPr>
              <a:t> </a:t>
            </a:r>
            <a:r>
              <a:rPr sz="1150" spc="-20" dirty="0">
                <a:solidFill>
                  <a:srgbClr val="374050"/>
                </a:solidFill>
                <a:latin typeface="Roboto"/>
                <a:cs typeface="Roboto"/>
              </a:rPr>
              <a:t>etc.)</a:t>
            </a:r>
            <a:endParaRPr sz="1150">
              <a:latin typeface="Roboto"/>
              <a:cs typeface="Roboto"/>
            </a:endParaRPr>
          </a:p>
        </p:txBody>
      </p:sp>
      <p:sp>
        <p:nvSpPr>
          <p:cNvPr id="28" name="object 28"/>
          <p:cNvSpPr txBox="1"/>
          <p:nvPr/>
        </p:nvSpPr>
        <p:spPr>
          <a:xfrm>
            <a:off x="4540250" y="2458323"/>
            <a:ext cx="2029460" cy="203835"/>
          </a:xfrm>
          <a:prstGeom prst="rect">
            <a:avLst/>
          </a:prstGeom>
        </p:spPr>
        <p:txBody>
          <a:bodyPr vert="horz" wrap="square" lIns="0" tIns="14604" rIns="0" bIns="0" rtlCol="0">
            <a:spAutoFit/>
          </a:bodyPr>
          <a:lstStyle/>
          <a:p>
            <a:pPr marL="12700">
              <a:lnSpc>
                <a:spcPct val="100000"/>
              </a:lnSpc>
              <a:spcBef>
                <a:spcPts val="114"/>
              </a:spcBef>
            </a:pPr>
            <a:r>
              <a:rPr sz="1150" spc="-65" dirty="0">
                <a:solidFill>
                  <a:srgbClr val="374050"/>
                </a:solidFill>
                <a:latin typeface="Roboto"/>
                <a:cs typeface="Roboto"/>
              </a:rPr>
              <a:t>Search</a:t>
            </a:r>
            <a:r>
              <a:rPr sz="1150" spc="15" dirty="0">
                <a:solidFill>
                  <a:srgbClr val="374050"/>
                </a:solidFill>
                <a:latin typeface="Roboto"/>
                <a:cs typeface="Roboto"/>
              </a:rPr>
              <a:t> </a:t>
            </a:r>
            <a:r>
              <a:rPr sz="1150" spc="-60" dirty="0">
                <a:solidFill>
                  <a:srgbClr val="374050"/>
                </a:solidFill>
                <a:latin typeface="Roboto"/>
                <a:cs typeface="Roboto"/>
              </a:rPr>
              <a:t>products</a:t>
            </a:r>
            <a:r>
              <a:rPr sz="1150" spc="20" dirty="0">
                <a:solidFill>
                  <a:srgbClr val="374050"/>
                </a:solidFill>
                <a:latin typeface="Roboto"/>
                <a:cs typeface="Roboto"/>
              </a:rPr>
              <a:t> </a:t>
            </a:r>
            <a:r>
              <a:rPr sz="1150" spc="-55" dirty="0">
                <a:solidFill>
                  <a:srgbClr val="374050"/>
                </a:solidFill>
                <a:latin typeface="Roboto"/>
                <a:cs typeface="Roboto"/>
              </a:rPr>
              <a:t>(name,</a:t>
            </a:r>
            <a:r>
              <a:rPr sz="1150" spc="20" dirty="0">
                <a:solidFill>
                  <a:srgbClr val="374050"/>
                </a:solidFill>
                <a:latin typeface="Roboto"/>
                <a:cs typeface="Roboto"/>
              </a:rPr>
              <a:t> </a:t>
            </a:r>
            <a:r>
              <a:rPr sz="1150" spc="-45" dirty="0">
                <a:solidFill>
                  <a:srgbClr val="374050"/>
                </a:solidFill>
                <a:latin typeface="Roboto"/>
                <a:cs typeface="Roboto"/>
              </a:rPr>
              <a:t>category)</a:t>
            </a:r>
            <a:endParaRPr sz="1150">
              <a:latin typeface="Roboto"/>
              <a:cs typeface="Roboto"/>
            </a:endParaRPr>
          </a:p>
        </p:txBody>
      </p:sp>
      <p:sp>
        <p:nvSpPr>
          <p:cNvPr id="29" name="object 29"/>
          <p:cNvSpPr txBox="1"/>
          <p:nvPr/>
        </p:nvSpPr>
        <p:spPr>
          <a:xfrm>
            <a:off x="4540250" y="2725023"/>
            <a:ext cx="159575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Future:</a:t>
            </a:r>
            <a:r>
              <a:rPr sz="1150" spc="-15" dirty="0">
                <a:solidFill>
                  <a:srgbClr val="374050"/>
                </a:solidFill>
                <a:latin typeface="Roboto"/>
                <a:cs typeface="Roboto"/>
              </a:rPr>
              <a:t> </a:t>
            </a:r>
            <a:r>
              <a:rPr sz="1150" spc="-55" dirty="0">
                <a:solidFill>
                  <a:srgbClr val="374050"/>
                </a:solidFill>
                <a:latin typeface="Roboto"/>
                <a:cs typeface="Roboto"/>
              </a:rPr>
              <a:t>Product</a:t>
            </a:r>
            <a:r>
              <a:rPr sz="1150" spc="-15" dirty="0">
                <a:solidFill>
                  <a:srgbClr val="374050"/>
                </a:solidFill>
                <a:latin typeface="Roboto"/>
                <a:cs typeface="Roboto"/>
              </a:rPr>
              <a:t> </a:t>
            </a:r>
            <a:r>
              <a:rPr sz="1150" spc="-40" dirty="0">
                <a:solidFill>
                  <a:srgbClr val="374050"/>
                </a:solidFill>
                <a:latin typeface="Roboto"/>
                <a:cs typeface="Roboto"/>
              </a:rPr>
              <a:t>detail</a:t>
            </a:r>
            <a:r>
              <a:rPr sz="1150" spc="-15" dirty="0">
                <a:solidFill>
                  <a:srgbClr val="374050"/>
                </a:solidFill>
                <a:latin typeface="Roboto"/>
                <a:cs typeface="Roboto"/>
              </a:rPr>
              <a:t> </a:t>
            </a:r>
            <a:r>
              <a:rPr sz="1150" spc="-45" dirty="0">
                <a:solidFill>
                  <a:srgbClr val="374050"/>
                </a:solidFill>
                <a:latin typeface="Roboto"/>
                <a:cs typeface="Roboto"/>
              </a:rPr>
              <a:t>view</a:t>
            </a:r>
            <a:endParaRPr sz="1150">
              <a:latin typeface="Roboto"/>
              <a:cs typeface="Roboto"/>
            </a:endParaRPr>
          </a:p>
        </p:txBody>
      </p:sp>
      <p:grpSp>
        <p:nvGrpSpPr>
          <p:cNvPr id="30" name="object 30"/>
          <p:cNvGrpSpPr/>
          <p:nvPr/>
        </p:nvGrpSpPr>
        <p:grpSpPr>
          <a:xfrm>
            <a:off x="8153399" y="1295399"/>
            <a:ext cx="3810000" cy="2057400"/>
            <a:chOff x="8153399" y="1295399"/>
            <a:chExt cx="3810000" cy="2057400"/>
          </a:xfrm>
        </p:grpSpPr>
        <p:pic>
          <p:nvPicPr>
            <p:cNvPr id="31" name="object 31"/>
            <p:cNvPicPr/>
            <p:nvPr/>
          </p:nvPicPr>
          <p:blipFill>
            <a:blip r:embed="rId10" cstate="print"/>
            <a:stretch>
              <a:fillRect/>
            </a:stretch>
          </p:blipFill>
          <p:spPr>
            <a:xfrm>
              <a:off x="8153399" y="1295399"/>
              <a:ext cx="3809999" cy="2057399"/>
            </a:xfrm>
            <a:prstGeom prst="rect">
              <a:avLst/>
            </a:prstGeom>
          </p:spPr>
        </p:pic>
        <p:sp>
          <p:nvSpPr>
            <p:cNvPr id="32" name="object 32"/>
            <p:cNvSpPr/>
            <p:nvPr/>
          </p:nvSpPr>
          <p:spPr>
            <a:xfrm>
              <a:off x="8305799" y="1447799"/>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7"/>
                  </a:lnTo>
                  <a:lnTo>
                    <a:pt x="915" y="209172"/>
                  </a:lnTo>
                  <a:lnTo>
                    <a:pt x="0" y="190499"/>
                  </a:lnTo>
                  <a:lnTo>
                    <a:pt x="229" y="181141"/>
                  </a:lnTo>
                  <a:lnTo>
                    <a:pt x="8200" y="135199"/>
                  </a:lnTo>
                  <a:lnTo>
                    <a:pt x="27095" y="92572"/>
                  </a:lnTo>
                  <a:lnTo>
                    <a:pt x="55796" y="55796"/>
                  </a:lnTo>
                  <a:lnTo>
                    <a:pt x="92571" y="27095"/>
                  </a:lnTo>
                  <a:lnTo>
                    <a:pt x="135199" y="8200"/>
                  </a:lnTo>
                  <a:lnTo>
                    <a:pt x="181141" y="228"/>
                  </a:lnTo>
                  <a:lnTo>
                    <a:pt x="190499" y="0"/>
                  </a:lnTo>
                  <a:lnTo>
                    <a:pt x="199858" y="228"/>
                  </a:lnTo>
                  <a:lnTo>
                    <a:pt x="245798" y="8200"/>
                  </a:lnTo>
                  <a:lnTo>
                    <a:pt x="288426" y="27095"/>
                  </a:lnTo>
                  <a:lnTo>
                    <a:pt x="325202" y="55796"/>
                  </a:lnTo>
                  <a:lnTo>
                    <a:pt x="353903" y="92572"/>
                  </a:lnTo>
                  <a:lnTo>
                    <a:pt x="372798" y="135199"/>
                  </a:lnTo>
                  <a:lnTo>
                    <a:pt x="380770" y="181141"/>
                  </a:lnTo>
                  <a:lnTo>
                    <a:pt x="380999" y="190499"/>
                  </a:lnTo>
                  <a:lnTo>
                    <a:pt x="380770" y="199858"/>
                  </a:lnTo>
                  <a:lnTo>
                    <a:pt x="372798" y="245799"/>
                  </a:lnTo>
                  <a:lnTo>
                    <a:pt x="353903" y="288427"/>
                  </a:lnTo>
                  <a:lnTo>
                    <a:pt x="325202" y="325203"/>
                  </a:lnTo>
                  <a:lnTo>
                    <a:pt x="288426" y="353903"/>
                  </a:lnTo>
                  <a:lnTo>
                    <a:pt x="245798" y="372799"/>
                  </a:lnTo>
                  <a:lnTo>
                    <a:pt x="199858" y="380771"/>
                  </a:lnTo>
                  <a:lnTo>
                    <a:pt x="190499" y="380999"/>
                  </a:lnTo>
                  <a:close/>
                </a:path>
              </a:pathLst>
            </a:custGeom>
            <a:solidFill>
              <a:srgbClr val="7C3AEC"/>
            </a:solidFill>
          </p:spPr>
          <p:txBody>
            <a:bodyPr wrap="square" lIns="0" tIns="0" rIns="0" bIns="0" rtlCol="0"/>
            <a:lstStyle/>
            <a:p>
              <a:endParaRPr/>
            </a:p>
          </p:txBody>
        </p:sp>
        <p:pic>
          <p:nvPicPr>
            <p:cNvPr id="33" name="object 33"/>
            <p:cNvPicPr/>
            <p:nvPr/>
          </p:nvPicPr>
          <p:blipFill>
            <a:blip r:embed="rId11" cstate="print"/>
            <a:stretch>
              <a:fillRect/>
            </a:stretch>
          </p:blipFill>
          <p:spPr>
            <a:xfrm>
              <a:off x="8410574" y="1562099"/>
              <a:ext cx="171628" cy="152399"/>
            </a:xfrm>
            <a:prstGeom prst="rect">
              <a:avLst/>
            </a:prstGeom>
          </p:spPr>
        </p:pic>
      </p:grpSp>
      <p:sp>
        <p:nvSpPr>
          <p:cNvPr id="34" name="object 34"/>
          <p:cNvSpPr txBox="1"/>
          <p:nvPr/>
        </p:nvSpPr>
        <p:spPr>
          <a:xfrm>
            <a:off x="8788400" y="1492011"/>
            <a:ext cx="1127760" cy="254635"/>
          </a:xfrm>
          <a:prstGeom prst="rect">
            <a:avLst/>
          </a:prstGeom>
        </p:spPr>
        <p:txBody>
          <a:bodyPr vert="horz" wrap="square" lIns="0" tIns="12700" rIns="0" bIns="0" rtlCol="0">
            <a:spAutoFit/>
          </a:bodyPr>
          <a:lstStyle/>
          <a:p>
            <a:pPr marL="12700">
              <a:lnSpc>
                <a:spcPct val="100000"/>
              </a:lnSpc>
              <a:spcBef>
                <a:spcPts val="100"/>
              </a:spcBef>
            </a:pPr>
            <a:r>
              <a:rPr sz="1500" b="1" spc="-95" dirty="0">
                <a:solidFill>
                  <a:srgbClr val="5B20B5"/>
                </a:solidFill>
                <a:latin typeface="Roboto"/>
                <a:cs typeface="Roboto"/>
              </a:rPr>
              <a:t>Shopping</a:t>
            </a:r>
            <a:r>
              <a:rPr sz="1500" b="1" spc="35" dirty="0">
                <a:solidFill>
                  <a:srgbClr val="5B20B5"/>
                </a:solidFill>
                <a:latin typeface="Roboto"/>
                <a:cs typeface="Roboto"/>
              </a:rPr>
              <a:t> </a:t>
            </a:r>
            <a:r>
              <a:rPr sz="1500" b="1" spc="-50" dirty="0">
                <a:solidFill>
                  <a:srgbClr val="5B20B5"/>
                </a:solidFill>
                <a:latin typeface="Roboto"/>
                <a:cs typeface="Roboto"/>
              </a:rPr>
              <a:t>Cart</a:t>
            </a:r>
            <a:endParaRPr sz="1500">
              <a:latin typeface="Roboto"/>
              <a:cs typeface="Roboto"/>
            </a:endParaRPr>
          </a:p>
        </p:txBody>
      </p:sp>
      <p:grpSp>
        <p:nvGrpSpPr>
          <p:cNvPr id="35" name="object 35"/>
          <p:cNvGrpSpPr/>
          <p:nvPr/>
        </p:nvGrpSpPr>
        <p:grpSpPr>
          <a:xfrm>
            <a:off x="8305800" y="1981200"/>
            <a:ext cx="133350" cy="1200150"/>
            <a:chOff x="8305800" y="1981200"/>
            <a:chExt cx="133350" cy="1200150"/>
          </a:xfrm>
        </p:grpSpPr>
        <p:pic>
          <p:nvPicPr>
            <p:cNvPr id="36" name="object 36"/>
            <p:cNvPicPr/>
            <p:nvPr/>
          </p:nvPicPr>
          <p:blipFill>
            <a:blip r:embed="rId12" cstate="print"/>
            <a:stretch>
              <a:fillRect/>
            </a:stretch>
          </p:blipFill>
          <p:spPr>
            <a:xfrm>
              <a:off x="8305800" y="1981200"/>
              <a:ext cx="133349" cy="133349"/>
            </a:xfrm>
            <a:prstGeom prst="rect">
              <a:avLst/>
            </a:prstGeom>
          </p:spPr>
        </p:pic>
        <p:pic>
          <p:nvPicPr>
            <p:cNvPr id="37" name="object 37"/>
            <p:cNvPicPr/>
            <p:nvPr/>
          </p:nvPicPr>
          <p:blipFill>
            <a:blip r:embed="rId12" cstate="print"/>
            <a:stretch>
              <a:fillRect/>
            </a:stretch>
          </p:blipFill>
          <p:spPr>
            <a:xfrm>
              <a:off x="8305800" y="2247900"/>
              <a:ext cx="133349" cy="133349"/>
            </a:xfrm>
            <a:prstGeom prst="rect">
              <a:avLst/>
            </a:prstGeom>
          </p:spPr>
        </p:pic>
        <p:pic>
          <p:nvPicPr>
            <p:cNvPr id="38" name="object 38"/>
            <p:cNvPicPr/>
            <p:nvPr/>
          </p:nvPicPr>
          <p:blipFill>
            <a:blip r:embed="rId13" cstate="print"/>
            <a:stretch>
              <a:fillRect/>
            </a:stretch>
          </p:blipFill>
          <p:spPr>
            <a:xfrm>
              <a:off x="8305800" y="2514600"/>
              <a:ext cx="133349" cy="133349"/>
            </a:xfrm>
            <a:prstGeom prst="rect">
              <a:avLst/>
            </a:prstGeom>
          </p:spPr>
        </p:pic>
        <p:pic>
          <p:nvPicPr>
            <p:cNvPr id="39" name="object 39"/>
            <p:cNvPicPr/>
            <p:nvPr/>
          </p:nvPicPr>
          <p:blipFill>
            <a:blip r:embed="rId13" cstate="print"/>
            <a:stretch>
              <a:fillRect/>
            </a:stretch>
          </p:blipFill>
          <p:spPr>
            <a:xfrm>
              <a:off x="8305800" y="2781299"/>
              <a:ext cx="133349" cy="133349"/>
            </a:xfrm>
            <a:prstGeom prst="rect">
              <a:avLst/>
            </a:prstGeom>
          </p:spPr>
        </p:pic>
        <p:pic>
          <p:nvPicPr>
            <p:cNvPr id="40" name="object 40"/>
            <p:cNvPicPr/>
            <p:nvPr/>
          </p:nvPicPr>
          <p:blipFill>
            <a:blip r:embed="rId13" cstate="print"/>
            <a:stretch>
              <a:fillRect/>
            </a:stretch>
          </p:blipFill>
          <p:spPr>
            <a:xfrm>
              <a:off x="8305800" y="3048000"/>
              <a:ext cx="133349" cy="133349"/>
            </a:xfrm>
            <a:prstGeom prst="rect">
              <a:avLst/>
            </a:prstGeom>
          </p:spPr>
        </p:pic>
      </p:grpSp>
      <p:sp>
        <p:nvSpPr>
          <p:cNvPr id="41" name="object 41"/>
          <p:cNvSpPr txBox="1"/>
          <p:nvPr/>
        </p:nvSpPr>
        <p:spPr>
          <a:xfrm>
            <a:off x="8502650" y="1924923"/>
            <a:ext cx="1240790" cy="203835"/>
          </a:xfrm>
          <a:prstGeom prst="rect">
            <a:avLst/>
          </a:prstGeom>
        </p:spPr>
        <p:txBody>
          <a:bodyPr vert="horz" wrap="square" lIns="0" tIns="14604" rIns="0" bIns="0" rtlCol="0">
            <a:spAutoFit/>
          </a:bodyPr>
          <a:lstStyle/>
          <a:p>
            <a:pPr marL="12700">
              <a:lnSpc>
                <a:spcPct val="100000"/>
              </a:lnSpc>
              <a:spcBef>
                <a:spcPts val="114"/>
              </a:spcBef>
            </a:pPr>
            <a:r>
              <a:rPr sz="1150" spc="-65" dirty="0">
                <a:solidFill>
                  <a:srgbClr val="374050"/>
                </a:solidFill>
                <a:latin typeface="Roboto"/>
                <a:cs typeface="Roboto"/>
              </a:rPr>
              <a:t>Add</a:t>
            </a:r>
            <a:r>
              <a:rPr sz="1150" spc="10" dirty="0">
                <a:solidFill>
                  <a:srgbClr val="374050"/>
                </a:solidFill>
                <a:latin typeface="Roboto"/>
                <a:cs typeface="Roboto"/>
              </a:rPr>
              <a:t> </a:t>
            </a:r>
            <a:r>
              <a:rPr sz="1150" spc="-60" dirty="0">
                <a:solidFill>
                  <a:srgbClr val="374050"/>
                </a:solidFill>
                <a:latin typeface="Roboto"/>
                <a:cs typeface="Roboto"/>
              </a:rPr>
              <a:t>products</a:t>
            </a:r>
            <a:r>
              <a:rPr sz="1150" spc="10" dirty="0">
                <a:solidFill>
                  <a:srgbClr val="374050"/>
                </a:solidFill>
                <a:latin typeface="Roboto"/>
                <a:cs typeface="Roboto"/>
              </a:rPr>
              <a:t> </a:t>
            </a:r>
            <a:r>
              <a:rPr sz="1150" spc="-60" dirty="0">
                <a:solidFill>
                  <a:srgbClr val="374050"/>
                </a:solidFill>
                <a:latin typeface="Roboto"/>
                <a:cs typeface="Roboto"/>
              </a:rPr>
              <a:t>to</a:t>
            </a:r>
            <a:r>
              <a:rPr sz="1150" spc="10" dirty="0">
                <a:solidFill>
                  <a:srgbClr val="374050"/>
                </a:solidFill>
                <a:latin typeface="Roboto"/>
                <a:cs typeface="Roboto"/>
              </a:rPr>
              <a:t> </a:t>
            </a:r>
            <a:r>
              <a:rPr sz="1150" spc="-30" dirty="0">
                <a:solidFill>
                  <a:srgbClr val="374050"/>
                </a:solidFill>
                <a:latin typeface="Roboto"/>
                <a:cs typeface="Roboto"/>
              </a:rPr>
              <a:t>cart</a:t>
            </a:r>
            <a:endParaRPr sz="1150">
              <a:latin typeface="Roboto"/>
              <a:cs typeface="Roboto"/>
            </a:endParaRPr>
          </a:p>
        </p:txBody>
      </p:sp>
      <p:sp>
        <p:nvSpPr>
          <p:cNvPr id="42" name="object 42"/>
          <p:cNvSpPr txBox="1"/>
          <p:nvPr/>
        </p:nvSpPr>
        <p:spPr>
          <a:xfrm>
            <a:off x="8502650" y="2191623"/>
            <a:ext cx="2599690"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View</a:t>
            </a:r>
            <a:r>
              <a:rPr sz="1150" spc="-5" dirty="0">
                <a:solidFill>
                  <a:srgbClr val="374050"/>
                </a:solidFill>
                <a:latin typeface="Roboto"/>
                <a:cs typeface="Roboto"/>
              </a:rPr>
              <a:t> </a:t>
            </a:r>
            <a:r>
              <a:rPr sz="1150" spc="-45" dirty="0">
                <a:solidFill>
                  <a:srgbClr val="374050"/>
                </a:solidFill>
                <a:latin typeface="Roboto"/>
                <a:cs typeface="Roboto"/>
              </a:rPr>
              <a:t>cart</a:t>
            </a:r>
            <a:r>
              <a:rPr sz="1150" dirty="0">
                <a:solidFill>
                  <a:srgbClr val="374050"/>
                </a:solidFill>
                <a:latin typeface="Roboto"/>
                <a:cs typeface="Roboto"/>
              </a:rPr>
              <a:t> </a:t>
            </a:r>
            <a:r>
              <a:rPr sz="1150" spc="-50" dirty="0">
                <a:solidFill>
                  <a:srgbClr val="374050"/>
                </a:solidFill>
                <a:latin typeface="Roboto"/>
                <a:cs typeface="Roboto"/>
              </a:rPr>
              <a:t>contents</a:t>
            </a:r>
            <a:r>
              <a:rPr sz="1150" dirty="0">
                <a:solidFill>
                  <a:srgbClr val="374050"/>
                </a:solidFill>
                <a:latin typeface="Roboto"/>
                <a:cs typeface="Roboto"/>
              </a:rPr>
              <a:t> </a:t>
            </a:r>
            <a:r>
              <a:rPr sz="1150" spc="-50" dirty="0">
                <a:solidFill>
                  <a:srgbClr val="374050"/>
                </a:solidFill>
                <a:latin typeface="Roboto"/>
                <a:cs typeface="Roboto"/>
              </a:rPr>
              <a:t>(product,</a:t>
            </a:r>
            <a:r>
              <a:rPr sz="1150" dirty="0">
                <a:solidFill>
                  <a:srgbClr val="374050"/>
                </a:solidFill>
                <a:latin typeface="Roboto"/>
                <a:cs typeface="Roboto"/>
              </a:rPr>
              <a:t> </a:t>
            </a:r>
            <a:r>
              <a:rPr sz="1150" spc="-50" dirty="0">
                <a:solidFill>
                  <a:srgbClr val="374050"/>
                </a:solidFill>
                <a:latin typeface="Roboto"/>
                <a:cs typeface="Roboto"/>
              </a:rPr>
              <a:t>quantity,</a:t>
            </a:r>
            <a:r>
              <a:rPr sz="1150" dirty="0">
                <a:solidFill>
                  <a:srgbClr val="374050"/>
                </a:solidFill>
                <a:latin typeface="Roboto"/>
                <a:cs typeface="Roboto"/>
              </a:rPr>
              <a:t> </a:t>
            </a:r>
            <a:r>
              <a:rPr sz="1150" spc="-40" dirty="0">
                <a:solidFill>
                  <a:srgbClr val="374050"/>
                </a:solidFill>
                <a:latin typeface="Roboto"/>
                <a:cs typeface="Roboto"/>
              </a:rPr>
              <a:t>price)</a:t>
            </a:r>
            <a:endParaRPr sz="1150">
              <a:latin typeface="Roboto"/>
              <a:cs typeface="Roboto"/>
            </a:endParaRPr>
          </a:p>
        </p:txBody>
      </p:sp>
      <p:sp>
        <p:nvSpPr>
          <p:cNvPr id="43" name="object 43"/>
          <p:cNvSpPr txBox="1"/>
          <p:nvPr/>
        </p:nvSpPr>
        <p:spPr>
          <a:xfrm>
            <a:off x="8502650" y="2458323"/>
            <a:ext cx="125730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Update</a:t>
            </a:r>
            <a:r>
              <a:rPr sz="1150" spc="-10" dirty="0">
                <a:solidFill>
                  <a:srgbClr val="374050"/>
                </a:solidFill>
                <a:latin typeface="Roboto"/>
                <a:cs typeface="Roboto"/>
              </a:rPr>
              <a:t> </a:t>
            </a:r>
            <a:r>
              <a:rPr sz="1150" spc="-60" dirty="0">
                <a:solidFill>
                  <a:srgbClr val="374050"/>
                </a:solidFill>
                <a:latin typeface="Roboto"/>
                <a:cs typeface="Roboto"/>
              </a:rPr>
              <a:t>item</a:t>
            </a:r>
            <a:r>
              <a:rPr sz="1150" spc="-10" dirty="0">
                <a:solidFill>
                  <a:srgbClr val="374050"/>
                </a:solidFill>
                <a:latin typeface="Roboto"/>
                <a:cs typeface="Roboto"/>
              </a:rPr>
              <a:t> </a:t>
            </a:r>
            <a:r>
              <a:rPr sz="1150" spc="-45" dirty="0">
                <a:solidFill>
                  <a:srgbClr val="374050"/>
                </a:solidFill>
                <a:latin typeface="Roboto"/>
                <a:cs typeface="Roboto"/>
              </a:rPr>
              <a:t>quantity</a:t>
            </a:r>
            <a:endParaRPr sz="1150">
              <a:latin typeface="Roboto"/>
              <a:cs typeface="Roboto"/>
            </a:endParaRPr>
          </a:p>
        </p:txBody>
      </p:sp>
      <p:sp>
        <p:nvSpPr>
          <p:cNvPr id="44" name="object 44"/>
          <p:cNvSpPr txBox="1"/>
          <p:nvPr/>
        </p:nvSpPr>
        <p:spPr>
          <a:xfrm>
            <a:off x="8502650" y="2725023"/>
            <a:ext cx="1550035" cy="203835"/>
          </a:xfrm>
          <a:prstGeom prst="rect">
            <a:avLst/>
          </a:prstGeom>
        </p:spPr>
        <p:txBody>
          <a:bodyPr vert="horz" wrap="square" lIns="0" tIns="14604" rIns="0" bIns="0" rtlCol="0">
            <a:spAutoFit/>
          </a:bodyPr>
          <a:lstStyle/>
          <a:p>
            <a:pPr marL="12700">
              <a:lnSpc>
                <a:spcPct val="100000"/>
              </a:lnSpc>
              <a:spcBef>
                <a:spcPts val="114"/>
              </a:spcBef>
            </a:pPr>
            <a:r>
              <a:rPr sz="1150" spc="-80" dirty="0">
                <a:solidFill>
                  <a:srgbClr val="374050"/>
                </a:solidFill>
                <a:latin typeface="Roboto"/>
                <a:cs typeface="Roboto"/>
              </a:rPr>
              <a:t>Remove</a:t>
            </a:r>
            <a:r>
              <a:rPr sz="1150" spc="10" dirty="0">
                <a:solidFill>
                  <a:srgbClr val="374050"/>
                </a:solidFill>
                <a:latin typeface="Roboto"/>
                <a:cs typeface="Roboto"/>
              </a:rPr>
              <a:t> </a:t>
            </a:r>
            <a:r>
              <a:rPr sz="1150" spc="-60" dirty="0">
                <a:solidFill>
                  <a:srgbClr val="374050"/>
                </a:solidFill>
                <a:latin typeface="Roboto"/>
                <a:cs typeface="Roboto"/>
              </a:rPr>
              <a:t>items</a:t>
            </a:r>
            <a:r>
              <a:rPr sz="1150" spc="10" dirty="0">
                <a:solidFill>
                  <a:srgbClr val="374050"/>
                </a:solidFill>
                <a:latin typeface="Roboto"/>
                <a:cs typeface="Roboto"/>
              </a:rPr>
              <a:t> </a:t>
            </a:r>
            <a:r>
              <a:rPr sz="1150" spc="-50" dirty="0">
                <a:solidFill>
                  <a:srgbClr val="374050"/>
                </a:solidFill>
                <a:latin typeface="Roboto"/>
                <a:cs typeface="Roboto"/>
              </a:rPr>
              <a:t>/</a:t>
            </a:r>
            <a:r>
              <a:rPr sz="1150" spc="10" dirty="0">
                <a:solidFill>
                  <a:srgbClr val="374050"/>
                </a:solidFill>
                <a:latin typeface="Roboto"/>
                <a:cs typeface="Roboto"/>
              </a:rPr>
              <a:t> </a:t>
            </a:r>
            <a:r>
              <a:rPr sz="1150" spc="-55" dirty="0">
                <a:solidFill>
                  <a:srgbClr val="374050"/>
                </a:solidFill>
                <a:latin typeface="Roboto"/>
                <a:cs typeface="Roboto"/>
              </a:rPr>
              <a:t>clear</a:t>
            </a:r>
            <a:r>
              <a:rPr sz="1150" spc="10" dirty="0">
                <a:solidFill>
                  <a:srgbClr val="374050"/>
                </a:solidFill>
                <a:latin typeface="Roboto"/>
                <a:cs typeface="Roboto"/>
              </a:rPr>
              <a:t> </a:t>
            </a:r>
            <a:r>
              <a:rPr sz="1150" spc="-20" dirty="0">
                <a:solidFill>
                  <a:srgbClr val="374050"/>
                </a:solidFill>
                <a:latin typeface="Roboto"/>
                <a:cs typeface="Roboto"/>
              </a:rPr>
              <a:t>cart</a:t>
            </a:r>
            <a:endParaRPr sz="1150">
              <a:latin typeface="Roboto"/>
              <a:cs typeface="Roboto"/>
            </a:endParaRPr>
          </a:p>
        </p:txBody>
      </p:sp>
      <p:sp>
        <p:nvSpPr>
          <p:cNvPr id="45" name="object 45"/>
          <p:cNvSpPr txBox="1"/>
          <p:nvPr/>
        </p:nvSpPr>
        <p:spPr>
          <a:xfrm>
            <a:off x="8502650" y="2991723"/>
            <a:ext cx="124142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Display</a:t>
            </a:r>
            <a:r>
              <a:rPr sz="1150" spc="-10" dirty="0">
                <a:solidFill>
                  <a:srgbClr val="374050"/>
                </a:solidFill>
                <a:latin typeface="Roboto"/>
                <a:cs typeface="Roboto"/>
              </a:rPr>
              <a:t> </a:t>
            </a:r>
            <a:r>
              <a:rPr sz="1150" spc="-45" dirty="0">
                <a:solidFill>
                  <a:srgbClr val="374050"/>
                </a:solidFill>
                <a:latin typeface="Roboto"/>
                <a:cs typeface="Roboto"/>
              </a:rPr>
              <a:t>cart</a:t>
            </a:r>
            <a:r>
              <a:rPr sz="1150" spc="-5" dirty="0">
                <a:solidFill>
                  <a:srgbClr val="374050"/>
                </a:solidFill>
                <a:latin typeface="Roboto"/>
                <a:cs typeface="Roboto"/>
              </a:rPr>
              <a:t> </a:t>
            </a:r>
            <a:r>
              <a:rPr sz="1150" spc="-45" dirty="0">
                <a:solidFill>
                  <a:srgbClr val="374050"/>
                </a:solidFill>
                <a:latin typeface="Roboto"/>
                <a:cs typeface="Roboto"/>
              </a:rPr>
              <a:t>subtotal</a:t>
            </a:r>
            <a:endParaRPr sz="1150">
              <a:latin typeface="Roboto"/>
              <a:cs typeface="Roboto"/>
            </a:endParaRPr>
          </a:p>
        </p:txBody>
      </p:sp>
      <p:sp>
        <p:nvSpPr>
          <p:cNvPr id="46" name="object 46"/>
          <p:cNvSpPr txBox="1"/>
          <p:nvPr/>
        </p:nvSpPr>
        <p:spPr>
          <a:xfrm>
            <a:off x="863600" y="3699790"/>
            <a:ext cx="934719" cy="257175"/>
          </a:xfrm>
          <a:prstGeom prst="rect">
            <a:avLst/>
          </a:prstGeom>
        </p:spPr>
        <p:txBody>
          <a:bodyPr vert="horz" wrap="square" lIns="0" tIns="14604" rIns="0" bIns="0" rtlCol="0">
            <a:spAutoFit/>
          </a:bodyPr>
          <a:lstStyle/>
          <a:p>
            <a:pPr marL="12700">
              <a:lnSpc>
                <a:spcPct val="100000"/>
              </a:lnSpc>
              <a:spcBef>
                <a:spcPts val="114"/>
              </a:spcBef>
            </a:pPr>
            <a:r>
              <a:rPr sz="1500" b="1" spc="-85" dirty="0">
                <a:latin typeface="Roboto"/>
                <a:cs typeface="Roboto"/>
              </a:rPr>
              <a:t>User</a:t>
            </a:r>
            <a:r>
              <a:rPr sz="1500" b="1" spc="-15" dirty="0">
                <a:latin typeface="Roboto"/>
                <a:cs typeface="Roboto"/>
              </a:rPr>
              <a:t> </a:t>
            </a:r>
            <a:r>
              <a:rPr sz="1500" b="1" spc="-70" dirty="0">
                <a:latin typeface="Roboto"/>
                <a:cs typeface="Roboto"/>
              </a:rPr>
              <a:t>Profile</a:t>
            </a:r>
            <a:endParaRPr sz="1500">
              <a:latin typeface="Roboto"/>
              <a:cs typeface="Roboto"/>
            </a:endParaRPr>
          </a:p>
        </p:txBody>
      </p:sp>
      <p:pic>
        <p:nvPicPr>
          <p:cNvPr id="47" name="object 47"/>
          <p:cNvPicPr/>
          <p:nvPr/>
        </p:nvPicPr>
        <p:blipFill>
          <a:blip r:embed="rId14" cstate="print"/>
          <a:stretch>
            <a:fillRect/>
          </a:stretch>
        </p:blipFill>
        <p:spPr>
          <a:xfrm>
            <a:off x="380999" y="4191000"/>
            <a:ext cx="133349" cy="133349"/>
          </a:xfrm>
          <a:prstGeom prst="rect">
            <a:avLst/>
          </a:prstGeom>
        </p:spPr>
      </p:pic>
      <p:sp>
        <p:nvSpPr>
          <p:cNvPr id="48" name="object 48"/>
          <p:cNvSpPr txBox="1"/>
          <p:nvPr/>
        </p:nvSpPr>
        <p:spPr>
          <a:xfrm>
            <a:off x="577849" y="4134722"/>
            <a:ext cx="1440815"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View</a:t>
            </a:r>
            <a:r>
              <a:rPr sz="1150" spc="-10" dirty="0">
                <a:solidFill>
                  <a:srgbClr val="374050"/>
                </a:solidFill>
                <a:latin typeface="Roboto"/>
                <a:cs typeface="Roboto"/>
              </a:rPr>
              <a:t> </a:t>
            </a:r>
            <a:r>
              <a:rPr sz="1150" spc="-50" dirty="0">
                <a:solidFill>
                  <a:srgbClr val="374050"/>
                </a:solidFill>
                <a:latin typeface="Roboto"/>
                <a:cs typeface="Roboto"/>
              </a:rPr>
              <a:t>profile</a:t>
            </a:r>
            <a:r>
              <a:rPr sz="1150" spc="-10" dirty="0">
                <a:solidFill>
                  <a:srgbClr val="374050"/>
                </a:solidFill>
                <a:latin typeface="Roboto"/>
                <a:cs typeface="Roboto"/>
              </a:rPr>
              <a:t> </a:t>
            </a:r>
            <a:r>
              <a:rPr sz="1150" spc="-45" dirty="0">
                <a:solidFill>
                  <a:srgbClr val="374050"/>
                </a:solidFill>
                <a:latin typeface="Roboto"/>
                <a:cs typeface="Roboto"/>
              </a:rPr>
              <a:t>information</a:t>
            </a:r>
            <a:endParaRPr sz="1150">
              <a:latin typeface="Roboto"/>
              <a:cs typeface="Roboto"/>
            </a:endParaRPr>
          </a:p>
        </p:txBody>
      </p:sp>
      <p:pic>
        <p:nvPicPr>
          <p:cNvPr id="49" name="object 49"/>
          <p:cNvPicPr/>
          <p:nvPr/>
        </p:nvPicPr>
        <p:blipFill>
          <a:blip r:embed="rId14" cstate="print"/>
          <a:stretch>
            <a:fillRect/>
          </a:stretch>
        </p:blipFill>
        <p:spPr>
          <a:xfrm>
            <a:off x="380999" y="4457700"/>
            <a:ext cx="133349" cy="133349"/>
          </a:xfrm>
          <a:prstGeom prst="rect">
            <a:avLst/>
          </a:prstGeom>
        </p:spPr>
      </p:pic>
      <p:sp>
        <p:nvSpPr>
          <p:cNvPr id="50" name="object 50"/>
          <p:cNvSpPr txBox="1"/>
          <p:nvPr/>
        </p:nvSpPr>
        <p:spPr>
          <a:xfrm>
            <a:off x="577849" y="4401422"/>
            <a:ext cx="305435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Update</a:t>
            </a:r>
            <a:r>
              <a:rPr sz="1150" dirty="0">
                <a:solidFill>
                  <a:srgbClr val="374050"/>
                </a:solidFill>
                <a:latin typeface="Roboto"/>
                <a:cs typeface="Roboto"/>
              </a:rPr>
              <a:t> </a:t>
            </a:r>
            <a:r>
              <a:rPr sz="1150" spc="-55" dirty="0">
                <a:solidFill>
                  <a:srgbClr val="374050"/>
                </a:solidFill>
                <a:latin typeface="Roboto"/>
                <a:cs typeface="Roboto"/>
              </a:rPr>
              <a:t>editable</a:t>
            </a:r>
            <a:r>
              <a:rPr sz="1150" spc="5" dirty="0">
                <a:solidFill>
                  <a:srgbClr val="374050"/>
                </a:solidFill>
                <a:latin typeface="Roboto"/>
                <a:cs typeface="Roboto"/>
              </a:rPr>
              <a:t> </a:t>
            </a:r>
            <a:r>
              <a:rPr sz="1150" spc="-50" dirty="0">
                <a:solidFill>
                  <a:srgbClr val="374050"/>
                </a:solidFill>
                <a:latin typeface="Roboto"/>
                <a:cs typeface="Roboto"/>
              </a:rPr>
              <a:t>information</a:t>
            </a:r>
            <a:r>
              <a:rPr sz="1150" spc="5" dirty="0">
                <a:solidFill>
                  <a:srgbClr val="374050"/>
                </a:solidFill>
                <a:latin typeface="Roboto"/>
                <a:cs typeface="Roboto"/>
              </a:rPr>
              <a:t> </a:t>
            </a:r>
            <a:r>
              <a:rPr sz="1150" spc="-45" dirty="0">
                <a:solidFill>
                  <a:srgbClr val="374050"/>
                </a:solidFill>
                <a:latin typeface="Roboto"/>
                <a:cs typeface="Roboto"/>
              </a:rPr>
              <a:t>(email,</a:t>
            </a:r>
            <a:r>
              <a:rPr sz="1150" spc="5" dirty="0">
                <a:solidFill>
                  <a:srgbClr val="374050"/>
                </a:solidFill>
                <a:latin typeface="Roboto"/>
                <a:cs typeface="Roboto"/>
              </a:rPr>
              <a:t> </a:t>
            </a:r>
            <a:r>
              <a:rPr sz="1150" spc="-65" dirty="0">
                <a:solidFill>
                  <a:srgbClr val="374050"/>
                </a:solidFill>
                <a:latin typeface="Roboto"/>
                <a:cs typeface="Roboto"/>
              </a:rPr>
              <a:t>name,</a:t>
            </a:r>
            <a:r>
              <a:rPr sz="1150" spc="5" dirty="0">
                <a:solidFill>
                  <a:srgbClr val="374050"/>
                </a:solidFill>
                <a:latin typeface="Roboto"/>
                <a:cs typeface="Roboto"/>
              </a:rPr>
              <a:t> </a:t>
            </a:r>
            <a:r>
              <a:rPr sz="1150" spc="-45" dirty="0">
                <a:solidFill>
                  <a:srgbClr val="374050"/>
                </a:solidFill>
                <a:latin typeface="Roboto"/>
                <a:cs typeface="Roboto"/>
              </a:rPr>
              <a:t>address)</a:t>
            </a:r>
            <a:endParaRPr sz="1150">
              <a:latin typeface="Roboto"/>
              <a:cs typeface="Roboto"/>
            </a:endParaRPr>
          </a:p>
        </p:txBody>
      </p:sp>
      <p:pic>
        <p:nvPicPr>
          <p:cNvPr id="51" name="object 51"/>
          <p:cNvPicPr/>
          <p:nvPr/>
        </p:nvPicPr>
        <p:blipFill>
          <a:blip r:embed="rId14" cstate="print"/>
          <a:stretch>
            <a:fillRect/>
          </a:stretch>
        </p:blipFill>
        <p:spPr>
          <a:xfrm>
            <a:off x="380999" y="4724399"/>
            <a:ext cx="133349" cy="133349"/>
          </a:xfrm>
          <a:prstGeom prst="rect">
            <a:avLst/>
          </a:prstGeom>
        </p:spPr>
      </p:pic>
      <p:sp>
        <p:nvSpPr>
          <p:cNvPr id="52" name="object 52"/>
          <p:cNvSpPr txBox="1"/>
          <p:nvPr/>
        </p:nvSpPr>
        <p:spPr>
          <a:xfrm>
            <a:off x="577849" y="4668122"/>
            <a:ext cx="2466975" cy="203835"/>
          </a:xfrm>
          <a:prstGeom prst="rect">
            <a:avLst/>
          </a:prstGeom>
        </p:spPr>
        <p:txBody>
          <a:bodyPr vert="horz" wrap="square" lIns="0" tIns="14604" rIns="0" bIns="0" rtlCol="0">
            <a:spAutoFit/>
          </a:bodyPr>
          <a:lstStyle/>
          <a:p>
            <a:pPr marL="12700">
              <a:lnSpc>
                <a:spcPct val="100000"/>
              </a:lnSpc>
              <a:spcBef>
                <a:spcPts val="114"/>
              </a:spcBef>
            </a:pPr>
            <a:r>
              <a:rPr sz="1150" spc="-60" dirty="0">
                <a:solidFill>
                  <a:srgbClr val="374050"/>
                </a:solidFill>
                <a:latin typeface="Roboto"/>
                <a:cs typeface="Roboto"/>
              </a:rPr>
              <a:t>Non-</a:t>
            </a:r>
            <a:r>
              <a:rPr sz="1150" spc="-45" dirty="0">
                <a:solidFill>
                  <a:srgbClr val="374050"/>
                </a:solidFill>
                <a:latin typeface="Roboto"/>
                <a:cs typeface="Roboto"/>
              </a:rPr>
              <a:t>editable:</a:t>
            </a:r>
            <a:r>
              <a:rPr sz="1150" spc="15" dirty="0">
                <a:solidFill>
                  <a:srgbClr val="374050"/>
                </a:solidFill>
                <a:latin typeface="Roboto"/>
                <a:cs typeface="Roboto"/>
              </a:rPr>
              <a:t> </a:t>
            </a:r>
            <a:r>
              <a:rPr sz="1150" spc="-55" dirty="0">
                <a:solidFill>
                  <a:srgbClr val="374050"/>
                </a:solidFill>
                <a:latin typeface="Roboto"/>
                <a:cs typeface="Roboto"/>
              </a:rPr>
              <a:t>username,</a:t>
            </a:r>
            <a:r>
              <a:rPr sz="1150" spc="15" dirty="0">
                <a:solidFill>
                  <a:srgbClr val="374050"/>
                </a:solidFill>
                <a:latin typeface="Roboto"/>
                <a:cs typeface="Roboto"/>
              </a:rPr>
              <a:t> </a:t>
            </a:r>
            <a:r>
              <a:rPr sz="1150" spc="-50" dirty="0">
                <a:solidFill>
                  <a:srgbClr val="374050"/>
                </a:solidFill>
                <a:latin typeface="Roboto"/>
                <a:cs typeface="Roboto"/>
              </a:rPr>
              <a:t>registration</a:t>
            </a:r>
            <a:r>
              <a:rPr sz="1150" spc="15" dirty="0">
                <a:solidFill>
                  <a:srgbClr val="374050"/>
                </a:solidFill>
                <a:latin typeface="Roboto"/>
                <a:cs typeface="Roboto"/>
              </a:rPr>
              <a:t> </a:t>
            </a:r>
            <a:r>
              <a:rPr sz="1150" spc="-35" dirty="0">
                <a:solidFill>
                  <a:srgbClr val="374050"/>
                </a:solidFill>
                <a:latin typeface="Roboto"/>
                <a:cs typeface="Roboto"/>
              </a:rPr>
              <a:t>date</a:t>
            </a:r>
            <a:endParaRPr sz="1150">
              <a:latin typeface="Roboto"/>
              <a:cs typeface="Roboto"/>
            </a:endParaRPr>
          </a:p>
        </p:txBody>
      </p:sp>
      <p:sp>
        <p:nvSpPr>
          <p:cNvPr id="53" name="object 53"/>
          <p:cNvSpPr txBox="1"/>
          <p:nvPr/>
        </p:nvSpPr>
        <p:spPr>
          <a:xfrm>
            <a:off x="4825999" y="3699790"/>
            <a:ext cx="1057275" cy="257175"/>
          </a:xfrm>
          <a:prstGeom prst="rect">
            <a:avLst/>
          </a:prstGeom>
        </p:spPr>
        <p:txBody>
          <a:bodyPr vert="horz" wrap="square" lIns="0" tIns="14604" rIns="0" bIns="0" rtlCol="0">
            <a:spAutoFit/>
          </a:bodyPr>
          <a:lstStyle/>
          <a:p>
            <a:pPr marL="12700">
              <a:lnSpc>
                <a:spcPct val="100000"/>
              </a:lnSpc>
              <a:spcBef>
                <a:spcPts val="114"/>
              </a:spcBef>
            </a:pPr>
            <a:r>
              <a:rPr sz="1500" b="1" spc="-90" dirty="0">
                <a:latin typeface="Roboto"/>
                <a:cs typeface="Roboto"/>
              </a:rPr>
              <a:t>Order</a:t>
            </a:r>
            <a:r>
              <a:rPr sz="1500" b="1" spc="5" dirty="0">
                <a:latin typeface="Roboto"/>
                <a:cs typeface="Roboto"/>
              </a:rPr>
              <a:t> </a:t>
            </a:r>
            <a:r>
              <a:rPr sz="1500" b="1" spc="-75" dirty="0">
                <a:latin typeface="Roboto"/>
                <a:cs typeface="Roboto"/>
              </a:rPr>
              <a:t>History</a:t>
            </a:r>
            <a:endParaRPr sz="1500">
              <a:latin typeface="Roboto"/>
              <a:cs typeface="Roboto"/>
            </a:endParaRPr>
          </a:p>
        </p:txBody>
      </p:sp>
      <p:pic>
        <p:nvPicPr>
          <p:cNvPr id="54" name="object 54"/>
          <p:cNvPicPr/>
          <p:nvPr/>
        </p:nvPicPr>
        <p:blipFill>
          <a:blip r:embed="rId15" cstate="print"/>
          <a:stretch>
            <a:fillRect/>
          </a:stretch>
        </p:blipFill>
        <p:spPr>
          <a:xfrm>
            <a:off x="4343400" y="4191000"/>
            <a:ext cx="133349" cy="133349"/>
          </a:xfrm>
          <a:prstGeom prst="rect">
            <a:avLst/>
          </a:prstGeom>
        </p:spPr>
      </p:pic>
      <p:sp>
        <p:nvSpPr>
          <p:cNvPr id="55" name="object 55"/>
          <p:cNvSpPr txBox="1"/>
          <p:nvPr/>
        </p:nvSpPr>
        <p:spPr>
          <a:xfrm>
            <a:off x="4540250" y="4134722"/>
            <a:ext cx="223456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Display</a:t>
            </a:r>
            <a:r>
              <a:rPr sz="1150" spc="-10" dirty="0">
                <a:solidFill>
                  <a:srgbClr val="374050"/>
                </a:solidFill>
                <a:latin typeface="Roboto"/>
                <a:cs typeface="Roboto"/>
              </a:rPr>
              <a:t> </a:t>
            </a:r>
            <a:r>
              <a:rPr sz="1150" spc="-55" dirty="0">
                <a:solidFill>
                  <a:srgbClr val="374050"/>
                </a:solidFill>
                <a:latin typeface="Roboto"/>
                <a:cs typeface="Roboto"/>
              </a:rPr>
              <a:t>past</a:t>
            </a:r>
            <a:r>
              <a:rPr sz="1150" spc="-5" dirty="0">
                <a:solidFill>
                  <a:srgbClr val="374050"/>
                </a:solidFill>
                <a:latin typeface="Roboto"/>
                <a:cs typeface="Roboto"/>
              </a:rPr>
              <a:t> </a:t>
            </a:r>
            <a:r>
              <a:rPr sz="1150" spc="-50" dirty="0">
                <a:solidFill>
                  <a:srgbClr val="374050"/>
                </a:solidFill>
                <a:latin typeface="Roboto"/>
                <a:cs typeface="Roboto"/>
              </a:rPr>
              <a:t>orders</a:t>
            </a:r>
            <a:r>
              <a:rPr sz="1150" spc="-5" dirty="0">
                <a:solidFill>
                  <a:srgbClr val="374050"/>
                </a:solidFill>
                <a:latin typeface="Roboto"/>
                <a:cs typeface="Roboto"/>
              </a:rPr>
              <a:t> </a:t>
            </a:r>
            <a:r>
              <a:rPr sz="1150" spc="-45" dirty="0">
                <a:solidFill>
                  <a:srgbClr val="374050"/>
                </a:solidFill>
                <a:latin typeface="Roboto"/>
                <a:cs typeface="Roboto"/>
              </a:rPr>
              <a:t>for</a:t>
            </a:r>
            <a:r>
              <a:rPr sz="1150" spc="-10" dirty="0">
                <a:solidFill>
                  <a:srgbClr val="374050"/>
                </a:solidFill>
                <a:latin typeface="Roboto"/>
                <a:cs typeface="Roboto"/>
              </a:rPr>
              <a:t> </a:t>
            </a:r>
            <a:r>
              <a:rPr sz="1150" spc="-55" dirty="0">
                <a:solidFill>
                  <a:srgbClr val="374050"/>
                </a:solidFill>
                <a:latin typeface="Roboto"/>
                <a:cs typeface="Roboto"/>
              </a:rPr>
              <a:t>logged-</a:t>
            </a:r>
            <a:r>
              <a:rPr sz="1150" spc="-30" dirty="0">
                <a:solidFill>
                  <a:srgbClr val="374050"/>
                </a:solidFill>
                <a:latin typeface="Roboto"/>
                <a:cs typeface="Roboto"/>
              </a:rPr>
              <a:t>in</a:t>
            </a:r>
            <a:r>
              <a:rPr sz="1150" spc="-5" dirty="0">
                <a:solidFill>
                  <a:srgbClr val="374050"/>
                </a:solidFill>
                <a:latin typeface="Roboto"/>
                <a:cs typeface="Roboto"/>
              </a:rPr>
              <a:t> </a:t>
            </a:r>
            <a:r>
              <a:rPr sz="1150" spc="-35" dirty="0">
                <a:solidFill>
                  <a:srgbClr val="374050"/>
                </a:solidFill>
                <a:latin typeface="Roboto"/>
                <a:cs typeface="Roboto"/>
              </a:rPr>
              <a:t>user</a:t>
            </a:r>
            <a:endParaRPr sz="1150">
              <a:latin typeface="Roboto"/>
              <a:cs typeface="Roboto"/>
            </a:endParaRPr>
          </a:p>
        </p:txBody>
      </p:sp>
      <p:pic>
        <p:nvPicPr>
          <p:cNvPr id="56" name="object 56"/>
          <p:cNvPicPr/>
          <p:nvPr/>
        </p:nvPicPr>
        <p:blipFill>
          <a:blip r:embed="rId15" cstate="print"/>
          <a:stretch>
            <a:fillRect/>
          </a:stretch>
        </p:blipFill>
        <p:spPr>
          <a:xfrm>
            <a:off x="4343400" y="4457700"/>
            <a:ext cx="133349" cy="133349"/>
          </a:xfrm>
          <a:prstGeom prst="rect">
            <a:avLst/>
          </a:prstGeom>
        </p:spPr>
      </p:pic>
      <p:sp>
        <p:nvSpPr>
          <p:cNvPr id="57" name="object 57"/>
          <p:cNvSpPr txBox="1"/>
          <p:nvPr/>
        </p:nvSpPr>
        <p:spPr>
          <a:xfrm>
            <a:off x="4540250" y="4401422"/>
            <a:ext cx="2115185" cy="203835"/>
          </a:xfrm>
          <a:prstGeom prst="rect">
            <a:avLst/>
          </a:prstGeom>
        </p:spPr>
        <p:txBody>
          <a:bodyPr vert="horz" wrap="square" lIns="0" tIns="14604" rIns="0" bIns="0" rtlCol="0">
            <a:spAutoFit/>
          </a:bodyPr>
          <a:lstStyle/>
          <a:p>
            <a:pPr marL="12700">
              <a:lnSpc>
                <a:spcPct val="100000"/>
              </a:lnSpc>
              <a:spcBef>
                <a:spcPts val="114"/>
              </a:spcBef>
            </a:pPr>
            <a:r>
              <a:rPr sz="1150" spc="-70" dirty="0">
                <a:solidFill>
                  <a:srgbClr val="374050"/>
                </a:solidFill>
                <a:latin typeface="Roboto"/>
                <a:cs typeface="Roboto"/>
              </a:rPr>
              <a:t>Show</a:t>
            </a:r>
            <a:r>
              <a:rPr sz="1150" spc="5" dirty="0">
                <a:solidFill>
                  <a:srgbClr val="374050"/>
                </a:solidFill>
                <a:latin typeface="Roboto"/>
                <a:cs typeface="Roboto"/>
              </a:rPr>
              <a:t> </a:t>
            </a:r>
            <a:r>
              <a:rPr sz="1150" spc="-55" dirty="0">
                <a:solidFill>
                  <a:srgbClr val="374050"/>
                </a:solidFill>
                <a:latin typeface="Roboto"/>
                <a:cs typeface="Roboto"/>
              </a:rPr>
              <a:t>order</a:t>
            </a:r>
            <a:r>
              <a:rPr sz="1150" spc="10" dirty="0">
                <a:solidFill>
                  <a:srgbClr val="374050"/>
                </a:solidFill>
                <a:latin typeface="Roboto"/>
                <a:cs typeface="Roboto"/>
              </a:rPr>
              <a:t> </a:t>
            </a:r>
            <a:r>
              <a:rPr sz="1150" spc="-60" dirty="0">
                <a:solidFill>
                  <a:srgbClr val="374050"/>
                </a:solidFill>
                <a:latin typeface="Roboto"/>
                <a:cs typeface="Roboto"/>
              </a:rPr>
              <a:t>ID,</a:t>
            </a:r>
            <a:r>
              <a:rPr sz="1150" spc="5" dirty="0">
                <a:solidFill>
                  <a:srgbClr val="374050"/>
                </a:solidFill>
                <a:latin typeface="Roboto"/>
                <a:cs typeface="Roboto"/>
              </a:rPr>
              <a:t> </a:t>
            </a:r>
            <a:r>
              <a:rPr sz="1150" spc="-50" dirty="0">
                <a:solidFill>
                  <a:srgbClr val="374050"/>
                </a:solidFill>
                <a:latin typeface="Roboto"/>
                <a:cs typeface="Roboto"/>
              </a:rPr>
              <a:t>date,</a:t>
            </a:r>
            <a:r>
              <a:rPr sz="1150" spc="10" dirty="0">
                <a:solidFill>
                  <a:srgbClr val="374050"/>
                </a:solidFill>
                <a:latin typeface="Roboto"/>
                <a:cs typeface="Roboto"/>
              </a:rPr>
              <a:t> </a:t>
            </a:r>
            <a:r>
              <a:rPr sz="1150" spc="-60" dirty="0">
                <a:solidFill>
                  <a:srgbClr val="374050"/>
                </a:solidFill>
                <a:latin typeface="Roboto"/>
                <a:cs typeface="Roboto"/>
              </a:rPr>
              <a:t>product</a:t>
            </a:r>
            <a:r>
              <a:rPr sz="1150" spc="5" dirty="0">
                <a:solidFill>
                  <a:srgbClr val="374050"/>
                </a:solidFill>
                <a:latin typeface="Roboto"/>
                <a:cs typeface="Roboto"/>
              </a:rPr>
              <a:t> </a:t>
            </a:r>
            <a:r>
              <a:rPr sz="1150" spc="-40" dirty="0">
                <a:solidFill>
                  <a:srgbClr val="374050"/>
                </a:solidFill>
                <a:latin typeface="Roboto"/>
                <a:cs typeface="Roboto"/>
              </a:rPr>
              <a:t>details</a:t>
            </a:r>
            <a:endParaRPr sz="1150">
              <a:latin typeface="Roboto"/>
              <a:cs typeface="Roboto"/>
            </a:endParaRPr>
          </a:p>
        </p:txBody>
      </p:sp>
      <p:pic>
        <p:nvPicPr>
          <p:cNvPr id="58" name="object 58"/>
          <p:cNvPicPr/>
          <p:nvPr/>
        </p:nvPicPr>
        <p:blipFill>
          <a:blip r:embed="rId15" cstate="print"/>
          <a:stretch>
            <a:fillRect/>
          </a:stretch>
        </p:blipFill>
        <p:spPr>
          <a:xfrm>
            <a:off x="4343400" y="4724399"/>
            <a:ext cx="133349" cy="133349"/>
          </a:xfrm>
          <a:prstGeom prst="rect">
            <a:avLst/>
          </a:prstGeom>
        </p:spPr>
      </p:pic>
      <p:sp>
        <p:nvSpPr>
          <p:cNvPr id="59" name="object 59"/>
          <p:cNvSpPr txBox="1"/>
          <p:nvPr/>
        </p:nvSpPr>
        <p:spPr>
          <a:xfrm>
            <a:off x="4540250" y="4668122"/>
            <a:ext cx="2068830"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Display</a:t>
            </a:r>
            <a:r>
              <a:rPr sz="1150" spc="-10" dirty="0">
                <a:solidFill>
                  <a:srgbClr val="374050"/>
                </a:solidFill>
                <a:latin typeface="Roboto"/>
                <a:cs typeface="Roboto"/>
              </a:rPr>
              <a:t> </a:t>
            </a:r>
            <a:r>
              <a:rPr sz="1150" spc="-50" dirty="0">
                <a:solidFill>
                  <a:srgbClr val="374050"/>
                </a:solidFill>
                <a:latin typeface="Roboto"/>
                <a:cs typeface="Roboto"/>
              </a:rPr>
              <a:t>quantity</a:t>
            </a:r>
            <a:r>
              <a:rPr sz="1150" spc="-10" dirty="0">
                <a:solidFill>
                  <a:srgbClr val="374050"/>
                </a:solidFill>
                <a:latin typeface="Roboto"/>
                <a:cs typeface="Roboto"/>
              </a:rPr>
              <a:t> </a:t>
            </a:r>
            <a:r>
              <a:rPr sz="1150" spc="-60" dirty="0">
                <a:solidFill>
                  <a:srgbClr val="374050"/>
                </a:solidFill>
                <a:latin typeface="Roboto"/>
                <a:cs typeface="Roboto"/>
              </a:rPr>
              <a:t>and</a:t>
            </a:r>
            <a:r>
              <a:rPr sz="1150" spc="-5" dirty="0">
                <a:solidFill>
                  <a:srgbClr val="374050"/>
                </a:solidFill>
                <a:latin typeface="Roboto"/>
                <a:cs typeface="Roboto"/>
              </a:rPr>
              <a:t> </a:t>
            </a:r>
            <a:r>
              <a:rPr sz="1150" spc="-45" dirty="0">
                <a:solidFill>
                  <a:srgbClr val="374050"/>
                </a:solidFill>
                <a:latin typeface="Roboto"/>
                <a:cs typeface="Roboto"/>
              </a:rPr>
              <a:t>price</a:t>
            </a:r>
            <a:r>
              <a:rPr sz="1150" spc="-10" dirty="0">
                <a:solidFill>
                  <a:srgbClr val="374050"/>
                </a:solidFill>
                <a:latin typeface="Roboto"/>
                <a:cs typeface="Roboto"/>
              </a:rPr>
              <a:t> </a:t>
            </a:r>
            <a:r>
              <a:rPr sz="1150" spc="-60" dirty="0">
                <a:solidFill>
                  <a:srgbClr val="374050"/>
                </a:solidFill>
                <a:latin typeface="Roboto"/>
                <a:cs typeface="Roboto"/>
              </a:rPr>
              <a:t>per</a:t>
            </a:r>
            <a:r>
              <a:rPr sz="1150" spc="-5" dirty="0">
                <a:solidFill>
                  <a:srgbClr val="374050"/>
                </a:solidFill>
                <a:latin typeface="Roboto"/>
                <a:cs typeface="Roboto"/>
              </a:rPr>
              <a:t> </a:t>
            </a:r>
            <a:r>
              <a:rPr sz="1150" spc="-40" dirty="0">
                <a:solidFill>
                  <a:srgbClr val="374050"/>
                </a:solidFill>
                <a:latin typeface="Roboto"/>
                <a:cs typeface="Roboto"/>
              </a:rPr>
              <a:t>item</a:t>
            </a:r>
            <a:endParaRPr sz="1150">
              <a:latin typeface="Roboto"/>
              <a:cs typeface="Roboto"/>
            </a:endParaRPr>
          </a:p>
        </p:txBody>
      </p:sp>
      <p:grpSp>
        <p:nvGrpSpPr>
          <p:cNvPr id="60" name="object 60"/>
          <p:cNvGrpSpPr/>
          <p:nvPr/>
        </p:nvGrpSpPr>
        <p:grpSpPr>
          <a:xfrm>
            <a:off x="8153399" y="3505199"/>
            <a:ext cx="3810000" cy="1524000"/>
            <a:chOff x="8153399" y="3505199"/>
            <a:chExt cx="3810000" cy="1524000"/>
          </a:xfrm>
        </p:grpSpPr>
        <p:pic>
          <p:nvPicPr>
            <p:cNvPr id="61" name="object 61"/>
            <p:cNvPicPr/>
            <p:nvPr/>
          </p:nvPicPr>
          <p:blipFill>
            <a:blip r:embed="rId16" cstate="print"/>
            <a:stretch>
              <a:fillRect/>
            </a:stretch>
          </p:blipFill>
          <p:spPr>
            <a:xfrm>
              <a:off x="8153399" y="3505199"/>
              <a:ext cx="3809999" cy="1523999"/>
            </a:xfrm>
            <a:prstGeom prst="rect">
              <a:avLst/>
            </a:prstGeom>
          </p:spPr>
        </p:pic>
        <p:sp>
          <p:nvSpPr>
            <p:cNvPr id="62" name="object 62"/>
            <p:cNvSpPr/>
            <p:nvPr/>
          </p:nvSpPr>
          <p:spPr>
            <a:xfrm>
              <a:off x="8305799" y="3657599"/>
              <a:ext cx="381000" cy="381000"/>
            </a:xfrm>
            <a:custGeom>
              <a:avLst/>
              <a:gdLst/>
              <a:ahLst/>
              <a:cxnLst/>
              <a:rect l="l" t="t" r="r" b="b"/>
              <a:pathLst>
                <a:path w="381000" h="381000">
                  <a:moveTo>
                    <a:pt x="190499" y="380999"/>
                  </a:moveTo>
                  <a:lnTo>
                    <a:pt x="144200" y="375288"/>
                  </a:lnTo>
                  <a:lnTo>
                    <a:pt x="100697" y="358507"/>
                  </a:lnTo>
                  <a:lnTo>
                    <a:pt x="62575" y="331659"/>
                  </a:lnTo>
                  <a:lnTo>
                    <a:pt x="32104" y="296335"/>
                  </a:lnTo>
                  <a:lnTo>
                    <a:pt x="11130" y="254666"/>
                  </a:lnTo>
                  <a:lnTo>
                    <a:pt x="915" y="209172"/>
                  </a:lnTo>
                  <a:lnTo>
                    <a:pt x="0" y="190499"/>
                  </a:lnTo>
                  <a:lnTo>
                    <a:pt x="229" y="181141"/>
                  </a:lnTo>
                  <a:lnTo>
                    <a:pt x="8200" y="135199"/>
                  </a:lnTo>
                  <a:lnTo>
                    <a:pt x="27095" y="92571"/>
                  </a:lnTo>
                  <a:lnTo>
                    <a:pt x="55796" y="55795"/>
                  </a:lnTo>
                  <a:lnTo>
                    <a:pt x="92571" y="27095"/>
                  </a:lnTo>
                  <a:lnTo>
                    <a:pt x="135199" y="8200"/>
                  </a:lnTo>
                  <a:lnTo>
                    <a:pt x="181141" y="228"/>
                  </a:lnTo>
                  <a:lnTo>
                    <a:pt x="190499" y="0"/>
                  </a:lnTo>
                  <a:lnTo>
                    <a:pt x="199858" y="228"/>
                  </a:lnTo>
                  <a:lnTo>
                    <a:pt x="245798" y="8200"/>
                  </a:lnTo>
                  <a:lnTo>
                    <a:pt x="288426" y="27095"/>
                  </a:lnTo>
                  <a:lnTo>
                    <a:pt x="325202" y="55795"/>
                  </a:lnTo>
                  <a:lnTo>
                    <a:pt x="353903" y="92571"/>
                  </a:lnTo>
                  <a:lnTo>
                    <a:pt x="372798" y="135199"/>
                  </a:lnTo>
                  <a:lnTo>
                    <a:pt x="380770" y="181141"/>
                  </a:lnTo>
                  <a:lnTo>
                    <a:pt x="380999" y="190499"/>
                  </a:lnTo>
                  <a:lnTo>
                    <a:pt x="380770" y="199858"/>
                  </a:lnTo>
                  <a:lnTo>
                    <a:pt x="372798" y="245799"/>
                  </a:lnTo>
                  <a:lnTo>
                    <a:pt x="353903" y="288427"/>
                  </a:lnTo>
                  <a:lnTo>
                    <a:pt x="325202" y="325203"/>
                  </a:lnTo>
                  <a:lnTo>
                    <a:pt x="288426" y="353903"/>
                  </a:lnTo>
                  <a:lnTo>
                    <a:pt x="245798" y="372798"/>
                  </a:lnTo>
                  <a:lnTo>
                    <a:pt x="199858" y="380771"/>
                  </a:lnTo>
                  <a:lnTo>
                    <a:pt x="190499" y="380999"/>
                  </a:lnTo>
                  <a:close/>
                </a:path>
              </a:pathLst>
            </a:custGeom>
            <a:solidFill>
              <a:srgbClr val="DB2525"/>
            </a:solidFill>
          </p:spPr>
          <p:txBody>
            <a:bodyPr wrap="square" lIns="0" tIns="0" rIns="0" bIns="0" rtlCol="0"/>
            <a:lstStyle/>
            <a:p>
              <a:endParaRPr/>
            </a:p>
          </p:txBody>
        </p:sp>
        <p:pic>
          <p:nvPicPr>
            <p:cNvPr id="63" name="object 63"/>
            <p:cNvPicPr/>
            <p:nvPr/>
          </p:nvPicPr>
          <p:blipFill>
            <a:blip r:embed="rId17" cstate="print"/>
            <a:stretch>
              <a:fillRect/>
            </a:stretch>
          </p:blipFill>
          <p:spPr>
            <a:xfrm>
              <a:off x="8410574" y="3781424"/>
              <a:ext cx="171449" cy="133349"/>
            </a:xfrm>
            <a:prstGeom prst="rect">
              <a:avLst/>
            </a:prstGeom>
          </p:spPr>
        </p:pic>
      </p:grpSp>
      <p:sp>
        <p:nvSpPr>
          <p:cNvPr id="64" name="object 64"/>
          <p:cNvSpPr txBox="1"/>
          <p:nvPr/>
        </p:nvSpPr>
        <p:spPr>
          <a:xfrm>
            <a:off x="8788400" y="3701746"/>
            <a:ext cx="1426210" cy="254635"/>
          </a:xfrm>
          <a:prstGeom prst="rect">
            <a:avLst/>
          </a:prstGeom>
        </p:spPr>
        <p:txBody>
          <a:bodyPr vert="horz" wrap="square" lIns="0" tIns="12700" rIns="0" bIns="0" rtlCol="0">
            <a:spAutoFit/>
          </a:bodyPr>
          <a:lstStyle/>
          <a:p>
            <a:pPr marL="12700">
              <a:lnSpc>
                <a:spcPct val="100000"/>
              </a:lnSpc>
              <a:spcBef>
                <a:spcPts val="100"/>
              </a:spcBef>
            </a:pPr>
            <a:r>
              <a:rPr sz="1500" b="1" spc="-85" dirty="0">
                <a:solidFill>
                  <a:srgbClr val="991B1B"/>
                </a:solidFill>
                <a:latin typeface="Roboto"/>
                <a:cs typeface="Roboto"/>
              </a:rPr>
              <a:t>Checkout</a:t>
            </a:r>
            <a:r>
              <a:rPr sz="1500" b="1" spc="-25" dirty="0">
                <a:solidFill>
                  <a:srgbClr val="991B1B"/>
                </a:solidFill>
                <a:latin typeface="Roboto"/>
                <a:cs typeface="Roboto"/>
              </a:rPr>
              <a:t> </a:t>
            </a:r>
            <a:r>
              <a:rPr sz="1500" b="1" spc="-85" dirty="0">
                <a:solidFill>
                  <a:srgbClr val="991B1B"/>
                </a:solidFill>
                <a:latin typeface="Roboto"/>
                <a:cs typeface="Roboto"/>
              </a:rPr>
              <a:t>Process</a:t>
            </a:r>
            <a:endParaRPr sz="1500">
              <a:latin typeface="Roboto"/>
              <a:cs typeface="Roboto"/>
            </a:endParaRPr>
          </a:p>
        </p:txBody>
      </p:sp>
      <p:grpSp>
        <p:nvGrpSpPr>
          <p:cNvPr id="65" name="object 65"/>
          <p:cNvGrpSpPr/>
          <p:nvPr/>
        </p:nvGrpSpPr>
        <p:grpSpPr>
          <a:xfrm>
            <a:off x="8305800" y="4191000"/>
            <a:ext cx="133350" cy="666750"/>
            <a:chOff x="8305800" y="4191000"/>
            <a:chExt cx="133350" cy="666750"/>
          </a:xfrm>
        </p:grpSpPr>
        <p:pic>
          <p:nvPicPr>
            <p:cNvPr id="66" name="object 66"/>
            <p:cNvPicPr/>
            <p:nvPr/>
          </p:nvPicPr>
          <p:blipFill>
            <a:blip r:embed="rId18" cstate="print"/>
            <a:stretch>
              <a:fillRect/>
            </a:stretch>
          </p:blipFill>
          <p:spPr>
            <a:xfrm>
              <a:off x="8305800" y="4191000"/>
              <a:ext cx="133349" cy="133349"/>
            </a:xfrm>
            <a:prstGeom prst="rect">
              <a:avLst/>
            </a:prstGeom>
          </p:spPr>
        </p:pic>
        <p:pic>
          <p:nvPicPr>
            <p:cNvPr id="67" name="object 67"/>
            <p:cNvPicPr/>
            <p:nvPr/>
          </p:nvPicPr>
          <p:blipFill>
            <a:blip r:embed="rId19" cstate="print"/>
            <a:stretch>
              <a:fillRect/>
            </a:stretch>
          </p:blipFill>
          <p:spPr>
            <a:xfrm>
              <a:off x="8305800" y="4457700"/>
              <a:ext cx="133349" cy="133349"/>
            </a:xfrm>
            <a:prstGeom prst="rect">
              <a:avLst/>
            </a:prstGeom>
          </p:spPr>
        </p:pic>
        <p:pic>
          <p:nvPicPr>
            <p:cNvPr id="68" name="object 68"/>
            <p:cNvPicPr/>
            <p:nvPr/>
          </p:nvPicPr>
          <p:blipFill>
            <a:blip r:embed="rId19" cstate="print"/>
            <a:stretch>
              <a:fillRect/>
            </a:stretch>
          </p:blipFill>
          <p:spPr>
            <a:xfrm>
              <a:off x="8305800" y="4724400"/>
              <a:ext cx="133349" cy="133349"/>
            </a:xfrm>
            <a:prstGeom prst="rect">
              <a:avLst/>
            </a:prstGeom>
          </p:spPr>
        </p:pic>
      </p:grpSp>
      <p:sp>
        <p:nvSpPr>
          <p:cNvPr id="69" name="object 69"/>
          <p:cNvSpPr txBox="1"/>
          <p:nvPr/>
        </p:nvSpPr>
        <p:spPr>
          <a:xfrm>
            <a:off x="8502650" y="4134722"/>
            <a:ext cx="1764664"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"Proceed</a:t>
            </a:r>
            <a:r>
              <a:rPr sz="1150" spc="-20" dirty="0">
                <a:solidFill>
                  <a:srgbClr val="374050"/>
                </a:solidFill>
                <a:latin typeface="Roboto"/>
                <a:cs typeface="Roboto"/>
              </a:rPr>
              <a:t> </a:t>
            </a:r>
            <a:r>
              <a:rPr sz="1150" spc="-60" dirty="0">
                <a:solidFill>
                  <a:srgbClr val="374050"/>
                </a:solidFill>
                <a:latin typeface="Roboto"/>
                <a:cs typeface="Roboto"/>
              </a:rPr>
              <a:t>to</a:t>
            </a:r>
            <a:r>
              <a:rPr sz="1150" spc="-15" dirty="0">
                <a:solidFill>
                  <a:srgbClr val="374050"/>
                </a:solidFill>
                <a:latin typeface="Roboto"/>
                <a:cs typeface="Roboto"/>
              </a:rPr>
              <a:t> </a:t>
            </a:r>
            <a:r>
              <a:rPr sz="1150" spc="-55" dirty="0">
                <a:solidFill>
                  <a:srgbClr val="374050"/>
                </a:solidFill>
                <a:latin typeface="Roboto"/>
                <a:cs typeface="Roboto"/>
              </a:rPr>
              <a:t>Checkout"</a:t>
            </a:r>
            <a:r>
              <a:rPr sz="1150" spc="-15" dirty="0">
                <a:solidFill>
                  <a:srgbClr val="374050"/>
                </a:solidFill>
                <a:latin typeface="Roboto"/>
                <a:cs typeface="Roboto"/>
              </a:rPr>
              <a:t> </a:t>
            </a:r>
            <a:r>
              <a:rPr sz="1150" spc="-35" dirty="0">
                <a:solidFill>
                  <a:srgbClr val="374050"/>
                </a:solidFill>
                <a:latin typeface="Roboto"/>
                <a:cs typeface="Roboto"/>
              </a:rPr>
              <a:t>button</a:t>
            </a:r>
            <a:endParaRPr sz="1150">
              <a:latin typeface="Roboto"/>
              <a:cs typeface="Roboto"/>
            </a:endParaRPr>
          </a:p>
        </p:txBody>
      </p:sp>
      <p:sp>
        <p:nvSpPr>
          <p:cNvPr id="70" name="object 70"/>
          <p:cNvSpPr txBox="1"/>
          <p:nvPr/>
        </p:nvSpPr>
        <p:spPr>
          <a:xfrm>
            <a:off x="8502650" y="4401422"/>
            <a:ext cx="1484630"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Simulated</a:t>
            </a:r>
            <a:r>
              <a:rPr sz="1150" spc="-10" dirty="0">
                <a:solidFill>
                  <a:srgbClr val="374050"/>
                </a:solidFill>
                <a:latin typeface="Roboto"/>
                <a:cs typeface="Roboto"/>
              </a:rPr>
              <a:t> </a:t>
            </a:r>
            <a:r>
              <a:rPr sz="1150" spc="-55" dirty="0">
                <a:solidFill>
                  <a:srgbClr val="374050"/>
                </a:solidFill>
                <a:latin typeface="Roboto"/>
                <a:cs typeface="Roboto"/>
              </a:rPr>
              <a:t>checkout</a:t>
            </a:r>
            <a:r>
              <a:rPr sz="1150" spc="-5" dirty="0">
                <a:solidFill>
                  <a:srgbClr val="374050"/>
                </a:solidFill>
                <a:latin typeface="Roboto"/>
                <a:cs typeface="Roboto"/>
              </a:rPr>
              <a:t> </a:t>
            </a:r>
            <a:r>
              <a:rPr sz="1150" spc="-40" dirty="0">
                <a:solidFill>
                  <a:srgbClr val="374050"/>
                </a:solidFill>
                <a:latin typeface="Roboto"/>
                <a:cs typeface="Roboto"/>
              </a:rPr>
              <a:t>flow</a:t>
            </a:r>
            <a:endParaRPr sz="1150">
              <a:latin typeface="Roboto"/>
              <a:cs typeface="Roboto"/>
            </a:endParaRPr>
          </a:p>
        </p:txBody>
      </p:sp>
      <p:sp>
        <p:nvSpPr>
          <p:cNvPr id="71" name="object 71"/>
          <p:cNvSpPr txBox="1"/>
          <p:nvPr/>
        </p:nvSpPr>
        <p:spPr>
          <a:xfrm>
            <a:off x="8502650" y="4668122"/>
            <a:ext cx="2504440"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Functionality</a:t>
            </a:r>
            <a:r>
              <a:rPr sz="1150" dirty="0">
                <a:solidFill>
                  <a:srgbClr val="374050"/>
                </a:solidFill>
                <a:latin typeface="Roboto"/>
                <a:cs typeface="Roboto"/>
              </a:rPr>
              <a:t> </a:t>
            </a:r>
            <a:r>
              <a:rPr sz="1150" spc="-60" dirty="0">
                <a:solidFill>
                  <a:srgbClr val="374050"/>
                </a:solidFill>
                <a:latin typeface="Roboto"/>
                <a:cs typeface="Roboto"/>
              </a:rPr>
              <a:t>to</a:t>
            </a:r>
            <a:r>
              <a:rPr sz="1150" dirty="0">
                <a:solidFill>
                  <a:srgbClr val="374050"/>
                </a:solidFill>
                <a:latin typeface="Roboto"/>
                <a:cs typeface="Roboto"/>
              </a:rPr>
              <a:t> </a:t>
            </a:r>
            <a:r>
              <a:rPr sz="1150" spc="-60" dirty="0">
                <a:solidFill>
                  <a:srgbClr val="374050"/>
                </a:solidFill>
                <a:latin typeface="Roboto"/>
                <a:cs typeface="Roboto"/>
              </a:rPr>
              <a:t>be</a:t>
            </a:r>
            <a:r>
              <a:rPr sz="1150" dirty="0">
                <a:solidFill>
                  <a:srgbClr val="374050"/>
                </a:solidFill>
                <a:latin typeface="Roboto"/>
                <a:cs typeface="Roboto"/>
              </a:rPr>
              <a:t> </a:t>
            </a:r>
            <a:r>
              <a:rPr sz="1150" spc="-35" dirty="0">
                <a:solidFill>
                  <a:srgbClr val="374050"/>
                </a:solidFill>
                <a:latin typeface="Roboto"/>
                <a:cs typeface="Roboto"/>
              </a:rPr>
              <a:t>fully</a:t>
            </a:r>
            <a:r>
              <a:rPr sz="1150" dirty="0">
                <a:solidFill>
                  <a:srgbClr val="374050"/>
                </a:solidFill>
                <a:latin typeface="Roboto"/>
                <a:cs typeface="Roboto"/>
              </a:rPr>
              <a:t> </a:t>
            </a:r>
            <a:r>
              <a:rPr sz="1150" spc="-60" dirty="0">
                <a:solidFill>
                  <a:srgbClr val="374050"/>
                </a:solidFill>
                <a:latin typeface="Roboto"/>
                <a:cs typeface="Roboto"/>
              </a:rPr>
              <a:t>implemented</a:t>
            </a:r>
            <a:r>
              <a:rPr sz="1150" dirty="0">
                <a:solidFill>
                  <a:srgbClr val="374050"/>
                </a:solidFill>
                <a:latin typeface="Roboto"/>
                <a:cs typeface="Roboto"/>
              </a:rPr>
              <a:t> </a:t>
            </a:r>
            <a:r>
              <a:rPr sz="1150" spc="-30" dirty="0">
                <a:solidFill>
                  <a:srgbClr val="374050"/>
                </a:solidFill>
                <a:latin typeface="Roboto"/>
                <a:cs typeface="Roboto"/>
              </a:rPr>
              <a:t>later</a:t>
            </a:r>
            <a:endParaRPr sz="1150">
              <a:latin typeface="Roboto"/>
              <a:cs typeface="Roboto"/>
            </a:endParaRPr>
          </a:p>
        </p:txBody>
      </p:sp>
      <p:pic>
        <p:nvPicPr>
          <p:cNvPr id="72" name="object 72"/>
          <p:cNvPicPr/>
          <p:nvPr/>
        </p:nvPicPr>
        <p:blipFill>
          <a:blip r:embed="rId20" cstate="print"/>
          <a:stretch>
            <a:fillRect/>
          </a:stretch>
        </p:blipFill>
        <p:spPr>
          <a:xfrm>
            <a:off x="4371975" y="5181600"/>
            <a:ext cx="152399" cy="152399"/>
          </a:xfrm>
          <a:prstGeom prst="rect">
            <a:avLst/>
          </a:prstGeom>
        </p:spPr>
      </p:pic>
      <p:sp>
        <p:nvSpPr>
          <p:cNvPr id="73" name="object 73"/>
          <p:cNvSpPr txBox="1"/>
          <p:nvPr/>
        </p:nvSpPr>
        <p:spPr>
          <a:xfrm>
            <a:off x="3919190" y="5288533"/>
            <a:ext cx="1523365" cy="693420"/>
          </a:xfrm>
          <a:prstGeom prst="rect">
            <a:avLst/>
          </a:prstGeom>
        </p:spPr>
        <p:txBody>
          <a:bodyPr vert="horz" wrap="square" lIns="0" tIns="11430" rIns="0" bIns="0" rtlCol="0">
            <a:spAutoFit/>
          </a:bodyPr>
          <a:lstStyle/>
          <a:p>
            <a:pPr marL="456565" marR="419100" algn="ctr">
              <a:lnSpc>
                <a:spcPct val="115399"/>
              </a:lnSpc>
              <a:spcBef>
                <a:spcPts val="90"/>
              </a:spcBef>
            </a:pPr>
            <a:r>
              <a:rPr sz="1300" spc="-60" dirty="0">
                <a:latin typeface="Roboto"/>
                <a:cs typeface="Roboto"/>
              </a:rPr>
              <a:t>Shopping </a:t>
            </a:r>
            <a:r>
              <a:rPr sz="1300" spc="-20" dirty="0">
                <a:latin typeface="Roboto"/>
                <a:cs typeface="Roboto"/>
              </a:rPr>
              <a:t>Icon</a:t>
            </a:r>
            <a:endParaRPr sz="1300">
              <a:latin typeface="Roboto"/>
              <a:cs typeface="Roboto"/>
            </a:endParaRPr>
          </a:p>
          <a:p>
            <a:pPr algn="ctr">
              <a:lnSpc>
                <a:spcPct val="100000"/>
              </a:lnSpc>
              <a:spcBef>
                <a:spcPts val="465"/>
              </a:spcBef>
            </a:pPr>
            <a:r>
              <a:rPr sz="1000" b="0" spc="-65" dirty="0">
                <a:solidFill>
                  <a:srgbClr val="4A5462"/>
                </a:solidFill>
                <a:latin typeface="Roboto Medium"/>
                <a:cs typeface="Roboto Medium"/>
              </a:rPr>
              <a:t>Modern</a:t>
            </a:r>
            <a:r>
              <a:rPr sz="1000" b="0" spc="-5" dirty="0">
                <a:solidFill>
                  <a:srgbClr val="4A5462"/>
                </a:solidFill>
                <a:latin typeface="Roboto Medium"/>
                <a:cs typeface="Roboto Medium"/>
              </a:rPr>
              <a:t> </a:t>
            </a:r>
            <a:r>
              <a:rPr sz="1000" b="0" spc="-60" dirty="0">
                <a:solidFill>
                  <a:srgbClr val="4A5462"/>
                </a:solidFill>
                <a:latin typeface="Roboto Medium"/>
                <a:cs typeface="Roboto Medium"/>
              </a:rPr>
              <a:t>Shopping</a:t>
            </a:r>
            <a:r>
              <a:rPr sz="1000" b="0" spc="-5" dirty="0">
                <a:solidFill>
                  <a:srgbClr val="4A5462"/>
                </a:solidFill>
                <a:latin typeface="Roboto Medium"/>
                <a:cs typeface="Roboto Medium"/>
              </a:rPr>
              <a:t> </a:t>
            </a:r>
            <a:r>
              <a:rPr sz="1000" b="0" spc="-35" dirty="0">
                <a:solidFill>
                  <a:srgbClr val="4A5462"/>
                </a:solidFill>
                <a:latin typeface="Roboto Medium"/>
                <a:cs typeface="Roboto Medium"/>
              </a:rPr>
              <a:t>Experience</a:t>
            </a:r>
            <a:endParaRPr sz="1000">
              <a:latin typeface="Roboto Medium"/>
              <a:cs typeface="Roboto Medium"/>
            </a:endParaRPr>
          </a:p>
        </p:txBody>
      </p:sp>
      <p:grpSp>
        <p:nvGrpSpPr>
          <p:cNvPr id="74" name="object 74"/>
          <p:cNvGrpSpPr/>
          <p:nvPr/>
        </p:nvGrpSpPr>
        <p:grpSpPr>
          <a:xfrm>
            <a:off x="6067424" y="5181599"/>
            <a:ext cx="609600" cy="609600"/>
            <a:chOff x="6067424" y="5181599"/>
            <a:chExt cx="609600" cy="609600"/>
          </a:xfrm>
        </p:grpSpPr>
        <p:sp>
          <p:nvSpPr>
            <p:cNvPr id="75" name="object 75"/>
            <p:cNvSpPr/>
            <p:nvPr/>
          </p:nvSpPr>
          <p:spPr>
            <a:xfrm>
              <a:off x="6067424" y="5181599"/>
              <a:ext cx="609600" cy="609600"/>
            </a:xfrm>
            <a:custGeom>
              <a:avLst/>
              <a:gdLst/>
              <a:ahLst/>
              <a:cxnLst/>
              <a:rect l="l" t="t" r="r" b="b"/>
              <a:pathLst>
                <a:path w="609600" h="609600">
                  <a:moveTo>
                    <a:pt x="304799" y="609599"/>
                  </a:moveTo>
                  <a:lnTo>
                    <a:pt x="260076" y="606300"/>
                  </a:lnTo>
                  <a:lnTo>
                    <a:pt x="216321" y="596474"/>
                  </a:lnTo>
                  <a:lnTo>
                    <a:pt x="174480" y="580334"/>
                  </a:lnTo>
                  <a:lnTo>
                    <a:pt x="135462" y="558230"/>
                  </a:lnTo>
                  <a:lnTo>
                    <a:pt x="100109" y="530641"/>
                  </a:lnTo>
                  <a:lnTo>
                    <a:pt x="69186" y="498163"/>
                  </a:lnTo>
                  <a:lnTo>
                    <a:pt x="43363" y="461498"/>
                  </a:lnTo>
                  <a:lnTo>
                    <a:pt x="23200" y="421441"/>
                  </a:lnTo>
                  <a:lnTo>
                    <a:pt x="9134" y="378860"/>
                  </a:lnTo>
                  <a:lnTo>
                    <a:pt x="1467" y="334676"/>
                  </a:lnTo>
                  <a:lnTo>
                    <a:pt x="0" y="304799"/>
                  </a:lnTo>
                  <a:lnTo>
                    <a:pt x="367" y="289844"/>
                  </a:lnTo>
                  <a:lnTo>
                    <a:pt x="5856" y="245336"/>
                  </a:lnTo>
                  <a:lnTo>
                    <a:pt x="17817" y="202114"/>
                  </a:lnTo>
                  <a:lnTo>
                    <a:pt x="35989" y="161117"/>
                  </a:lnTo>
                  <a:lnTo>
                    <a:pt x="59981" y="123230"/>
                  </a:lnTo>
                  <a:lnTo>
                    <a:pt x="89273" y="89273"/>
                  </a:lnTo>
                  <a:lnTo>
                    <a:pt x="123230" y="59982"/>
                  </a:lnTo>
                  <a:lnTo>
                    <a:pt x="161118" y="35990"/>
                  </a:lnTo>
                  <a:lnTo>
                    <a:pt x="202115" y="17816"/>
                  </a:lnTo>
                  <a:lnTo>
                    <a:pt x="245336" y="5856"/>
                  </a:lnTo>
                  <a:lnTo>
                    <a:pt x="289844" y="367"/>
                  </a:lnTo>
                  <a:lnTo>
                    <a:pt x="304799" y="0"/>
                  </a:lnTo>
                  <a:lnTo>
                    <a:pt x="319755" y="367"/>
                  </a:lnTo>
                  <a:lnTo>
                    <a:pt x="364263" y="5856"/>
                  </a:lnTo>
                  <a:lnTo>
                    <a:pt x="407483" y="17816"/>
                  </a:lnTo>
                  <a:lnTo>
                    <a:pt x="448481" y="35990"/>
                  </a:lnTo>
                  <a:lnTo>
                    <a:pt x="486369" y="59982"/>
                  </a:lnTo>
                  <a:lnTo>
                    <a:pt x="520325" y="89273"/>
                  </a:lnTo>
                  <a:lnTo>
                    <a:pt x="549617" y="123230"/>
                  </a:lnTo>
                  <a:lnTo>
                    <a:pt x="573609" y="161117"/>
                  </a:lnTo>
                  <a:lnTo>
                    <a:pt x="591782" y="202114"/>
                  </a:lnTo>
                  <a:lnTo>
                    <a:pt x="603742" y="245336"/>
                  </a:lnTo>
                  <a:lnTo>
                    <a:pt x="609233" y="289844"/>
                  </a:lnTo>
                  <a:lnTo>
                    <a:pt x="609599" y="304799"/>
                  </a:lnTo>
                  <a:lnTo>
                    <a:pt x="609233" y="319755"/>
                  </a:lnTo>
                  <a:lnTo>
                    <a:pt x="603742" y="364263"/>
                  </a:lnTo>
                  <a:lnTo>
                    <a:pt x="591782" y="407483"/>
                  </a:lnTo>
                  <a:lnTo>
                    <a:pt x="573609" y="448481"/>
                  </a:lnTo>
                  <a:lnTo>
                    <a:pt x="549617" y="486369"/>
                  </a:lnTo>
                  <a:lnTo>
                    <a:pt x="520325" y="520325"/>
                  </a:lnTo>
                  <a:lnTo>
                    <a:pt x="486369" y="549617"/>
                  </a:lnTo>
                  <a:lnTo>
                    <a:pt x="448481" y="573608"/>
                  </a:lnTo>
                  <a:lnTo>
                    <a:pt x="407483" y="591781"/>
                  </a:lnTo>
                  <a:lnTo>
                    <a:pt x="364263" y="603742"/>
                  </a:lnTo>
                  <a:lnTo>
                    <a:pt x="319755" y="609232"/>
                  </a:lnTo>
                  <a:lnTo>
                    <a:pt x="304799" y="609599"/>
                  </a:lnTo>
                  <a:close/>
                </a:path>
              </a:pathLst>
            </a:custGeom>
            <a:solidFill>
              <a:srgbClr val="2562EB"/>
            </a:solidFill>
          </p:spPr>
          <p:txBody>
            <a:bodyPr wrap="square" lIns="0" tIns="0" rIns="0" bIns="0" rtlCol="0"/>
            <a:lstStyle/>
            <a:p>
              <a:endParaRPr/>
            </a:p>
          </p:txBody>
        </p:sp>
        <p:pic>
          <p:nvPicPr>
            <p:cNvPr id="76" name="object 76"/>
            <p:cNvPicPr/>
            <p:nvPr/>
          </p:nvPicPr>
          <p:blipFill>
            <a:blip r:embed="rId21" cstate="print"/>
            <a:stretch>
              <a:fillRect/>
            </a:stretch>
          </p:blipFill>
          <p:spPr>
            <a:xfrm>
              <a:off x="6267449" y="5372099"/>
              <a:ext cx="200025" cy="228600"/>
            </a:xfrm>
            <a:prstGeom prst="rect">
              <a:avLst/>
            </a:prstGeom>
          </p:spPr>
        </p:pic>
      </p:grpSp>
      <p:sp>
        <p:nvSpPr>
          <p:cNvPr id="77" name="object 77"/>
          <p:cNvSpPr txBox="1"/>
          <p:nvPr/>
        </p:nvSpPr>
        <p:spPr>
          <a:xfrm>
            <a:off x="5797996" y="5803741"/>
            <a:ext cx="1144270" cy="178435"/>
          </a:xfrm>
          <a:prstGeom prst="rect">
            <a:avLst/>
          </a:prstGeom>
        </p:spPr>
        <p:txBody>
          <a:bodyPr vert="horz" wrap="square" lIns="0" tIns="12700" rIns="0" bIns="0" rtlCol="0">
            <a:spAutoFit/>
          </a:bodyPr>
          <a:lstStyle/>
          <a:p>
            <a:pPr marL="12700">
              <a:lnSpc>
                <a:spcPct val="100000"/>
              </a:lnSpc>
              <a:spcBef>
                <a:spcPts val="100"/>
              </a:spcBef>
            </a:pPr>
            <a:r>
              <a:rPr sz="1000" b="0" spc="-55" dirty="0">
                <a:solidFill>
                  <a:srgbClr val="4A5462"/>
                </a:solidFill>
                <a:latin typeface="Roboto Medium"/>
                <a:cs typeface="Roboto Medium"/>
              </a:rPr>
              <a:t>User-</a:t>
            </a:r>
            <a:r>
              <a:rPr sz="1000" b="0" spc="-60" dirty="0">
                <a:solidFill>
                  <a:srgbClr val="4A5462"/>
                </a:solidFill>
                <a:latin typeface="Roboto Medium"/>
                <a:cs typeface="Roboto Medium"/>
              </a:rPr>
              <a:t>Centered</a:t>
            </a:r>
            <a:r>
              <a:rPr sz="1000" b="0" spc="25" dirty="0">
                <a:solidFill>
                  <a:srgbClr val="4A5462"/>
                </a:solidFill>
                <a:latin typeface="Roboto Medium"/>
                <a:cs typeface="Roboto Medium"/>
              </a:rPr>
              <a:t> </a:t>
            </a:r>
            <a:r>
              <a:rPr sz="1000" b="0" spc="-35" dirty="0">
                <a:solidFill>
                  <a:srgbClr val="4A5462"/>
                </a:solidFill>
                <a:latin typeface="Roboto Medium"/>
                <a:cs typeface="Roboto Medium"/>
              </a:rPr>
              <a:t>Design</a:t>
            </a:r>
            <a:endParaRPr sz="1000">
              <a:latin typeface="Roboto Medium"/>
              <a:cs typeface="Roboto Medium"/>
            </a:endParaRPr>
          </a:p>
        </p:txBody>
      </p:sp>
      <p:grpSp>
        <p:nvGrpSpPr>
          <p:cNvPr id="78" name="object 78"/>
          <p:cNvGrpSpPr/>
          <p:nvPr/>
        </p:nvGrpSpPr>
        <p:grpSpPr>
          <a:xfrm>
            <a:off x="7477124" y="5181599"/>
            <a:ext cx="609600" cy="609600"/>
            <a:chOff x="7477124" y="5181599"/>
            <a:chExt cx="609600" cy="609600"/>
          </a:xfrm>
        </p:grpSpPr>
        <p:sp>
          <p:nvSpPr>
            <p:cNvPr id="79" name="object 79"/>
            <p:cNvSpPr/>
            <p:nvPr/>
          </p:nvSpPr>
          <p:spPr>
            <a:xfrm>
              <a:off x="7477124" y="5181599"/>
              <a:ext cx="609600" cy="609600"/>
            </a:xfrm>
            <a:custGeom>
              <a:avLst/>
              <a:gdLst/>
              <a:ahLst/>
              <a:cxnLst/>
              <a:rect l="l" t="t" r="r" b="b"/>
              <a:pathLst>
                <a:path w="609600" h="609600">
                  <a:moveTo>
                    <a:pt x="304799" y="609599"/>
                  </a:moveTo>
                  <a:lnTo>
                    <a:pt x="260076" y="606300"/>
                  </a:lnTo>
                  <a:lnTo>
                    <a:pt x="216321" y="596474"/>
                  </a:lnTo>
                  <a:lnTo>
                    <a:pt x="174480" y="580334"/>
                  </a:lnTo>
                  <a:lnTo>
                    <a:pt x="135461" y="558230"/>
                  </a:lnTo>
                  <a:lnTo>
                    <a:pt x="100108" y="530641"/>
                  </a:lnTo>
                  <a:lnTo>
                    <a:pt x="69187" y="498163"/>
                  </a:lnTo>
                  <a:lnTo>
                    <a:pt x="43364" y="461498"/>
                  </a:lnTo>
                  <a:lnTo>
                    <a:pt x="23200" y="421441"/>
                  </a:lnTo>
                  <a:lnTo>
                    <a:pt x="9134" y="378860"/>
                  </a:lnTo>
                  <a:lnTo>
                    <a:pt x="1467" y="334676"/>
                  </a:lnTo>
                  <a:lnTo>
                    <a:pt x="0" y="304799"/>
                  </a:lnTo>
                  <a:lnTo>
                    <a:pt x="367" y="289844"/>
                  </a:lnTo>
                  <a:lnTo>
                    <a:pt x="5856" y="245336"/>
                  </a:lnTo>
                  <a:lnTo>
                    <a:pt x="17817" y="202114"/>
                  </a:lnTo>
                  <a:lnTo>
                    <a:pt x="35990" y="161117"/>
                  </a:lnTo>
                  <a:lnTo>
                    <a:pt x="59982" y="123230"/>
                  </a:lnTo>
                  <a:lnTo>
                    <a:pt x="89273" y="89273"/>
                  </a:lnTo>
                  <a:lnTo>
                    <a:pt x="123229" y="59982"/>
                  </a:lnTo>
                  <a:lnTo>
                    <a:pt x="161118" y="35990"/>
                  </a:lnTo>
                  <a:lnTo>
                    <a:pt x="202115" y="17816"/>
                  </a:lnTo>
                  <a:lnTo>
                    <a:pt x="245336" y="5856"/>
                  </a:lnTo>
                  <a:lnTo>
                    <a:pt x="289844" y="367"/>
                  </a:lnTo>
                  <a:lnTo>
                    <a:pt x="304799" y="0"/>
                  </a:lnTo>
                  <a:lnTo>
                    <a:pt x="319755" y="367"/>
                  </a:lnTo>
                  <a:lnTo>
                    <a:pt x="364263" y="5856"/>
                  </a:lnTo>
                  <a:lnTo>
                    <a:pt x="407484" y="17816"/>
                  </a:lnTo>
                  <a:lnTo>
                    <a:pt x="448480" y="35990"/>
                  </a:lnTo>
                  <a:lnTo>
                    <a:pt x="486368" y="59982"/>
                  </a:lnTo>
                  <a:lnTo>
                    <a:pt x="520325" y="89273"/>
                  </a:lnTo>
                  <a:lnTo>
                    <a:pt x="549616" y="123230"/>
                  </a:lnTo>
                  <a:lnTo>
                    <a:pt x="573608" y="161117"/>
                  </a:lnTo>
                  <a:lnTo>
                    <a:pt x="591782" y="202114"/>
                  </a:lnTo>
                  <a:lnTo>
                    <a:pt x="603742" y="245336"/>
                  </a:lnTo>
                  <a:lnTo>
                    <a:pt x="609232" y="289844"/>
                  </a:lnTo>
                  <a:lnTo>
                    <a:pt x="609599" y="304799"/>
                  </a:lnTo>
                  <a:lnTo>
                    <a:pt x="609232" y="319755"/>
                  </a:lnTo>
                  <a:lnTo>
                    <a:pt x="603742" y="364263"/>
                  </a:lnTo>
                  <a:lnTo>
                    <a:pt x="591782" y="407483"/>
                  </a:lnTo>
                  <a:lnTo>
                    <a:pt x="573609" y="448481"/>
                  </a:lnTo>
                  <a:lnTo>
                    <a:pt x="549616" y="486369"/>
                  </a:lnTo>
                  <a:lnTo>
                    <a:pt x="520325" y="520325"/>
                  </a:lnTo>
                  <a:lnTo>
                    <a:pt x="486368" y="549617"/>
                  </a:lnTo>
                  <a:lnTo>
                    <a:pt x="448481" y="573608"/>
                  </a:lnTo>
                  <a:lnTo>
                    <a:pt x="407484" y="591781"/>
                  </a:lnTo>
                  <a:lnTo>
                    <a:pt x="364263" y="603742"/>
                  </a:lnTo>
                  <a:lnTo>
                    <a:pt x="319755" y="609232"/>
                  </a:lnTo>
                  <a:lnTo>
                    <a:pt x="304799" y="609599"/>
                  </a:lnTo>
                  <a:close/>
                </a:path>
              </a:pathLst>
            </a:custGeom>
            <a:solidFill>
              <a:srgbClr val="049569"/>
            </a:solidFill>
          </p:spPr>
          <p:txBody>
            <a:bodyPr wrap="square" lIns="0" tIns="0" rIns="0" bIns="0" rtlCol="0"/>
            <a:lstStyle/>
            <a:p>
              <a:endParaRPr/>
            </a:p>
          </p:txBody>
        </p:sp>
        <p:pic>
          <p:nvPicPr>
            <p:cNvPr id="80" name="object 80"/>
            <p:cNvPicPr/>
            <p:nvPr/>
          </p:nvPicPr>
          <p:blipFill>
            <a:blip r:embed="rId22" cstate="print"/>
            <a:stretch>
              <a:fillRect/>
            </a:stretch>
          </p:blipFill>
          <p:spPr>
            <a:xfrm>
              <a:off x="7686674" y="5372099"/>
              <a:ext cx="200025" cy="228600"/>
            </a:xfrm>
            <a:prstGeom prst="rect">
              <a:avLst/>
            </a:prstGeom>
          </p:spPr>
        </p:pic>
      </p:grpSp>
      <p:sp>
        <p:nvSpPr>
          <p:cNvPr id="81" name="object 81"/>
          <p:cNvSpPr txBox="1"/>
          <p:nvPr/>
        </p:nvSpPr>
        <p:spPr>
          <a:xfrm>
            <a:off x="7297439" y="5803741"/>
            <a:ext cx="975360" cy="178435"/>
          </a:xfrm>
          <a:prstGeom prst="rect">
            <a:avLst/>
          </a:prstGeom>
        </p:spPr>
        <p:txBody>
          <a:bodyPr vert="horz" wrap="square" lIns="0" tIns="12700" rIns="0" bIns="0" rtlCol="0">
            <a:spAutoFit/>
          </a:bodyPr>
          <a:lstStyle/>
          <a:p>
            <a:pPr marL="12700">
              <a:lnSpc>
                <a:spcPct val="100000"/>
              </a:lnSpc>
              <a:spcBef>
                <a:spcPts val="100"/>
              </a:spcBef>
            </a:pPr>
            <a:r>
              <a:rPr sz="1000" b="0" spc="-70" dirty="0">
                <a:solidFill>
                  <a:srgbClr val="4A5462"/>
                </a:solidFill>
                <a:latin typeface="Roboto Medium"/>
                <a:cs typeface="Roboto Medium"/>
              </a:rPr>
              <a:t>MySQL</a:t>
            </a:r>
            <a:r>
              <a:rPr sz="1000" b="0" spc="-15" dirty="0">
                <a:solidFill>
                  <a:srgbClr val="4A5462"/>
                </a:solidFill>
                <a:latin typeface="Roboto Medium"/>
                <a:cs typeface="Roboto Medium"/>
              </a:rPr>
              <a:t> </a:t>
            </a:r>
            <a:r>
              <a:rPr sz="1000" b="0" spc="-45" dirty="0">
                <a:solidFill>
                  <a:srgbClr val="4A5462"/>
                </a:solidFill>
                <a:latin typeface="Roboto Medium"/>
                <a:cs typeface="Roboto Medium"/>
              </a:rPr>
              <a:t>Integration</a:t>
            </a:r>
            <a:endParaRPr sz="1000">
              <a:latin typeface="Roboto Medium"/>
              <a:cs typeface="Roboto Medium"/>
            </a:endParaRPr>
          </a:p>
        </p:txBody>
      </p:sp>
      <p:sp>
        <p:nvSpPr>
          <p:cNvPr id="85" name="object 85"/>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r>
              <a:rPr spc="-75" dirty="0"/>
              <a:t>Made</a:t>
            </a:r>
            <a:r>
              <a:rPr spc="5" dirty="0"/>
              <a:t> </a:t>
            </a:r>
            <a:r>
              <a:rPr spc="-55" dirty="0"/>
              <a:t>with</a:t>
            </a:r>
            <a:r>
              <a:rPr spc="5" dirty="0"/>
              <a:t> </a:t>
            </a:r>
            <a:r>
              <a:rPr spc="-50" dirty="0"/>
              <a:t>Genspark</a:t>
            </a:r>
          </a:p>
        </p:txBody>
      </p:sp>
      <p:sp>
        <p:nvSpPr>
          <p:cNvPr id="86" name="object 86"/>
          <p:cNvSpPr txBox="1">
            <a:spLocks noGrp="1"/>
          </p:cNvSpPr>
          <p:nvPr>
            <p:ph type="dt" sz="half" idx="6"/>
          </p:nvPr>
        </p:nvSpPr>
        <p:spPr>
          <a:xfrm>
            <a:off x="5540252" y="6470365"/>
            <a:ext cx="3077845" cy="142668"/>
          </a:xfrm>
          <a:prstGeom prst="rect">
            <a:avLst/>
          </a:prstGeom>
        </p:spPr>
        <p:txBody>
          <a:bodyPr vert="horz" wrap="square" lIns="0" tIns="0" rIns="0" bIns="0" rtlCol="0">
            <a:spAutoFit/>
          </a:bodyPr>
          <a:lstStyle/>
          <a:p>
            <a:pPr marL="12700">
              <a:lnSpc>
                <a:spcPts val="1115"/>
              </a:lnSpc>
            </a:pPr>
            <a:r>
              <a:rPr spc="-60" dirty="0"/>
              <a:t>OnlineShop2025</a:t>
            </a:r>
            <a:r>
              <a:rPr spc="10" dirty="0"/>
              <a:t> </a:t>
            </a:r>
            <a:endParaRPr spc="-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dirty="0"/>
              <a:t>OnlineShop2025</a:t>
            </a:r>
          </a:p>
        </p:txBody>
      </p:sp>
      <p:grpSp>
        <p:nvGrpSpPr>
          <p:cNvPr id="3" name="object 3"/>
          <p:cNvGrpSpPr/>
          <p:nvPr/>
        </p:nvGrpSpPr>
        <p:grpSpPr>
          <a:xfrm>
            <a:off x="228599" y="1638299"/>
            <a:ext cx="5753100" cy="762000"/>
            <a:chOff x="228599" y="1638299"/>
            <a:chExt cx="5753100" cy="762000"/>
          </a:xfrm>
        </p:grpSpPr>
        <p:pic>
          <p:nvPicPr>
            <p:cNvPr id="4" name="object 4"/>
            <p:cNvPicPr/>
            <p:nvPr/>
          </p:nvPicPr>
          <p:blipFill>
            <a:blip r:embed="rId2" cstate="print"/>
            <a:stretch>
              <a:fillRect/>
            </a:stretch>
          </p:blipFill>
          <p:spPr>
            <a:xfrm>
              <a:off x="266699" y="1638299"/>
              <a:ext cx="5714999" cy="761999"/>
            </a:xfrm>
            <a:prstGeom prst="rect">
              <a:avLst/>
            </a:prstGeom>
          </p:spPr>
        </p:pic>
        <p:sp>
          <p:nvSpPr>
            <p:cNvPr id="5" name="object 5"/>
            <p:cNvSpPr/>
            <p:nvPr/>
          </p:nvSpPr>
          <p:spPr>
            <a:xfrm>
              <a:off x="228599" y="1638577"/>
              <a:ext cx="70485" cy="762000"/>
            </a:xfrm>
            <a:custGeom>
              <a:avLst/>
              <a:gdLst/>
              <a:ahLst/>
              <a:cxnLst/>
              <a:rect l="l" t="t" r="r" b="b"/>
              <a:pathLst>
                <a:path w="70485" h="762000">
                  <a:moveTo>
                    <a:pt x="70449" y="761444"/>
                  </a:moveTo>
                  <a:lnTo>
                    <a:pt x="33857" y="748891"/>
                  </a:lnTo>
                  <a:lnTo>
                    <a:pt x="5800" y="714682"/>
                  </a:lnTo>
                  <a:lnTo>
                    <a:pt x="0" y="685522"/>
                  </a:lnTo>
                  <a:lnTo>
                    <a:pt x="0" y="75922"/>
                  </a:lnTo>
                  <a:lnTo>
                    <a:pt x="12830" y="33579"/>
                  </a:lnTo>
                  <a:lnTo>
                    <a:pt x="47039" y="5522"/>
                  </a:lnTo>
                  <a:lnTo>
                    <a:pt x="70449" y="0"/>
                  </a:lnTo>
                  <a:lnTo>
                    <a:pt x="66287" y="1655"/>
                  </a:lnTo>
                  <a:lnTo>
                    <a:pt x="56951" y="9389"/>
                  </a:lnTo>
                  <a:lnTo>
                    <a:pt x="41000" y="46761"/>
                  </a:lnTo>
                  <a:lnTo>
                    <a:pt x="38100" y="75922"/>
                  </a:lnTo>
                  <a:lnTo>
                    <a:pt x="38100" y="685522"/>
                  </a:lnTo>
                  <a:lnTo>
                    <a:pt x="44515" y="727864"/>
                  </a:lnTo>
                  <a:lnTo>
                    <a:pt x="66287" y="759788"/>
                  </a:lnTo>
                  <a:lnTo>
                    <a:pt x="70449" y="761444"/>
                  </a:lnTo>
                  <a:close/>
                </a:path>
              </a:pathLst>
            </a:custGeom>
            <a:solidFill>
              <a:srgbClr val="3B81F5"/>
            </a:solidFill>
          </p:spPr>
          <p:txBody>
            <a:bodyPr wrap="square" lIns="0" tIns="0" rIns="0" bIns="0" rtlCol="0"/>
            <a:lstStyle/>
            <a:p>
              <a:endParaRPr/>
            </a:p>
          </p:txBody>
        </p:sp>
        <p:sp>
          <p:nvSpPr>
            <p:cNvPr id="6" name="object 6"/>
            <p:cNvSpPr/>
            <p:nvPr/>
          </p:nvSpPr>
          <p:spPr>
            <a:xfrm>
              <a:off x="380999" y="1752599"/>
              <a:ext cx="304800" cy="304800"/>
            </a:xfrm>
            <a:custGeom>
              <a:avLst/>
              <a:gdLst/>
              <a:ahLst/>
              <a:cxnLst/>
              <a:rect l="l" t="t" r="r" b="b"/>
              <a:pathLst>
                <a:path w="304800" h="304800">
                  <a:moveTo>
                    <a:pt x="152399" y="304799"/>
                  </a:moveTo>
                  <a:lnTo>
                    <a:pt x="108160" y="298239"/>
                  </a:lnTo>
                  <a:lnTo>
                    <a:pt x="67731" y="279115"/>
                  </a:lnTo>
                  <a:lnTo>
                    <a:pt x="34591" y="249082"/>
                  </a:lnTo>
                  <a:lnTo>
                    <a:pt x="11600" y="210720"/>
                  </a:lnTo>
                  <a:lnTo>
                    <a:pt x="732" y="167337"/>
                  </a:lnTo>
                  <a:lnTo>
                    <a:pt x="0" y="152399"/>
                  </a:lnTo>
                  <a:lnTo>
                    <a:pt x="182" y="144912"/>
                  </a:lnTo>
                  <a:lnTo>
                    <a:pt x="8904" y="101066"/>
                  </a:lnTo>
                  <a:lnTo>
                    <a:pt x="29995" y="61607"/>
                  </a:lnTo>
                  <a:lnTo>
                    <a:pt x="61607" y="29995"/>
                  </a:lnTo>
                  <a:lnTo>
                    <a:pt x="101066" y="8904"/>
                  </a:lnTo>
                  <a:lnTo>
                    <a:pt x="144912" y="183"/>
                  </a:lnTo>
                  <a:lnTo>
                    <a:pt x="152399" y="0"/>
                  </a:lnTo>
                  <a:lnTo>
                    <a:pt x="159886" y="183"/>
                  </a:lnTo>
                  <a:lnTo>
                    <a:pt x="203733" y="8904"/>
                  </a:lnTo>
                  <a:lnTo>
                    <a:pt x="243192" y="29995"/>
                  </a:lnTo>
                  <a:lnTo>
                    <a:pt x="274804" y="61607"/>
                  </a:lnTo>
                  <a:lnTo>
                    <a:pt x="295895" y="101066"/>
                  </a:lnTo>
                  <a:lnTo>
                    <a:pt x="304616" y="144912"/>
                  </a:lnTo>
                  <a:lnTo>
                    <a:pt x="304799" y="152399"/>
                  </a:lnTo>
                  <a:lnTo>
                    <a:pt x="304616" y="159887"/>
                  </a:lnTo>
                  <a:lnTo>
                    <a:pt x="295895" y="203733"/>
                  </a:lnTo>
                  <a:lnTo>
                    <a:pt x="274804" y="243192"/>
                  </a:lnTo>
                  <a:lnTo>
                    <a:pt x="243192" y="274803"/>
                  </a:lnTo>
                  <a:lnTo>
                    <a:pt x="203733" y="295894"/>
                  </a:lnTo>
                  <a:lnTo>
                    <a:pt x="159886" y="304616"/>
                  </a:lnTo>
                  <a:lnTo>
                    <a:pt x="152399" y="304799"/>
                  </a:lnTo>
                  <a:close/>
                </a:path>
              </a:pathLst>
            </a:custGeom>
            <a:solidFill>
              <a:srgbClr val="2562EB"/>
            </a:solidFill>
          </p:spPr>
          <p:txBody>
            <a:bodyPr wrap="square" lIns="0" tIns="0" rIns="0" bIns="0" rtlCol="0"/>
            <a:lstStyle/>
            <a:p>
              <a:endParaRPr/>
            </a:p>
          </p:txBody>
        </p:sp>
        <p:pic>
          <p:nvPicPr>
            <p:cNvPr id="7" name="object 7"/>
            <p:cNvPicPr/>
            <p:nvPr/>
          </p:nvPicPr>
          <p:blipFill>
            <a:blip r:embed="rId3" cstate="print"/>
            <a:stretch>
              <a:fillRect/>
            </a:stretch>
          </p:blipFill>
          <p:spPr>
            <a:xfrm>
              <a:off x="474897" y="1838324"/>
              <a:ext cx="115652" cy="130552"/>
            </a:xfrm>
            <a:prstGeom prst="rect">
              <a:avLst/>
            </a:prstGeom>
          </p:spPr>
        </p:pic>
      </p:grpSp>
      <p:grpSp>
        <p:nvGrpSpPr>
          <p:cNvPr id="8" name="object 8"/>
          <p:cNvGrpSpPr/>
          <p:nvPr/>
        </p:nvGrpSpPr>
        <p:grpSpPr>
          <a:xfrm>
            <a:off x="228599" y="2514599"/>
            <a:ext cx="5753100" cy="762000"/>
            <a:chOff x="228599" y="2514599"/>
            <a:chExt cx="5753100" cy="762000"/>
          </a:xfrm>
        </p:grpSpPr>
        <p:pic>
          <p:nvPicPr>
            <p:cNvPr id="9" name="object 9"/>
            <p:cNvPicPr/>
            <p:nvPr/>
          </p:nvPicPr>
          <p:blipFill>
            <a:blip r:embed="rId4" cstate="print"/>
            <a:stretch>
              <a:fillRect/>
            </a:stretch>
          </p:blipFill>
          <p:spPr>
            <a:xfrm>
              <a:off x="266699" y="2514599"/>
              <a:ext cx="5714999" cy="761999"/>
            </a:xfrm>
            <a:prstGeom prst="rect">
              <a:avLst/>
            </a:prstGeom>
          </p:spPr>
        </p:pic>
        <p:sp>
          <p:nvSpPr>
            <p:cNvPr id="10" name="object 10"/>
            <p:cNvSpPr/>
            <p:nvPr/>
          </p:nvSpPr>
          <p:spPr>
            <a:xfrm>
              <a:off x="228599" y="2514877"/>
              <a:ext cx="70485" cy="762000"/>
            </a:xfrm>
            <a:custGeom>
              <a:avLst/>
              <a:gdLst/>
              <a:ahLst/>
              <a:cxnLst/>
              <a:rect l="l" t="t" r="r" b="b"/>
              <a:pathLst>
                <a:path w="70485" h="762000">
                  <a:moveTo>
                    <a:pt x="70450" y="761444"/>
                  </a:moveTo>
                  <a:lnTo>
                    <a:pt x="33857" y="748891"/>
                  </a:lnTo>
                  <a:lnTo>
                    <a:pt x="5800" y="714682"/>
                  </a:lnTo>
                  <a:lnTo>
                    <a:pt x="0" y="685522"/>
                  </a:lnTo>
                  <a:lnTo>
                    <a:pt x="0" y="75922"/>
                  </a:lnTo>
                  <a:lnTo>
                    <a:pt x="12830" y="33579"/>
                  </a:lnTo>
                  <a:lnTo>
                    <a:pt x="47039" y="5522"/>
                  </a:lnTo>
                  <a:lnTo>
                    <a:pt x="70449" y="0"/>
                  </a:lnTo>
                  <a:lnTo>
                    <a:pt x="66287" y="1655"/>
                  </a:lnTo>
                  <a:lnTo>
                    <a:pt x="56951" y="9389"/>
                  </a:lnTo>
                  <a:lnTo>
                    <a:pt x="41000" y="46761"/>
                  </a:lnTo>
                  <a:lnTo>
                    <a:pt x="38100" y="75922"/>
                  </a:lnTo>
                  <a:lnTo>
                    <a:pt x="38100" y="685522"/>
                  </a:lnTo>
                  <a:lnTo>
                    <a:pt x="44515" y="727864"/>
                  </a:lnTo>
                  <a:lnTo>
                    <a:pt x="66287" y="759788"/>
                  </a:lnTo>
                  <a:lnTo>
                    <a:pt x="70450" y="761444"/>
                  </a:lnTo>
                  <a:close/>
                </a:path>
              </a:pathLst>
            </a:custGeom>
            <a:solidFill>
              <a:srgbClr val="0FB981"/>
            </a:solidFill>
          </p:spPr>
          <p:txBody>
            <a:bodyPr wrap="square" lIns="0" tIns="0" rIns="0" bIns="0" rtlCol="0"/>
            <a:lstStyle/>
            <a:p>
              <a:endParaRPr/>
            </a:p>
          </p:txBody>
        </p:sp>
        <p:sp>
          <p:nvSpPr>
            <p:cNvPr id="11" name="object 11"/>
            <p:cNvSpPr/>
            <p:nvPr/>
          </p:nvSpPr>
          <p:spPr>
            <a:xfrm>
              <a:off x="380999" y="2628899"/>
              <a:ext cx="304800" cy="304800"/>
            </a:xfrm>
            <a:custGeom>
              <a:avLst/>
              <a:gdLst/>
              <a:ahLst/>
              <a:cxnLst/>
              <a:rect l="l" t="t" r="r" b="b"/>
              <a:pathLst>
                <a:path w="304800" h="304800">
                  <a:moveTo>
                    <a:pt x="152399" y="304799"/>
                  </a:moveTo>
                  <a:lnTo>
                    <a:pt x="108160" y="298239"/>
                  </a:lnTo>
                  <a:lnTo>
                    <a:pt x="67731" y="279115"/>
                  </a:lnTo>
                  <a:lnTo>
                    <a:pt x="34591" y="249082"/>
                  </a:lnTo>
                  <a:lnTo>
                    <a:pt x="11600" y="210720"/>
                  </a:lnTo>
                  <a:lnTo>
                    <a:pt x="732" y="167337"/>
                  </a:lnTo>
                  <a:lnTo>
                    <a:pt x="0" y="152399"/>
                  </a:lnTo>
                  <a:lnTo>
                    <a:pt x="182" y="144912"/>
                  </a:lnTo>
                  <a:lnTo>
                    <a:pt x="8904" y="101066"/>
                  </a:lnTo>
                  <a:lnTo>
                    <a:pt x="29995" y="61607"/>
                  </a:lnTo>
                  <a:lnTo>
                    <a:pt x="61607" y="29995"/>
                  </a:lnTo>
                  <a:lnTo>
                    <a:pt x="101066" y="8904"/>
                  </a:lnTo>
                  <a:lnTo>
                    <a:pt x="144912" y="183"/>
                  </a:lnTo>
                  <a:lnTo>
                    <a:pt x="152399" y="0"/>
                  </a:lnTo>
                  <a:lnTo>
                    <a:pt x="159886" y="183"/>
                  </a:lnTo>
                  <a:lnTo>
                    <a:pt x="203733" y="8904"/>
                  </a:lnTo>
                  <a:lnTo>
                    <a:pt x="243192" y="29995"/>
                  </a:lnTo>
                  <a:lnTo>
                    <a:pt x="274804" y="61607"/>
                  </a:lnTo>
                  <a:lnTo>
                    <a:pt x="295895" y="101066"/>
                  </a:lnTo>
                  <a:lnTo>
                    <a:pt x="304616" y="144912"/>
                  </a:lnTo>
                  <a:lnTo>
                    <a:pt x="304799" y="152399"/>
                  </a:lnTo>
                  <a:lnTo>
                    <a:pt x="304616" y="159886"/>
                  </a:lnTo>
                  <a:lnTo>
                    <a:pt x="295895" y="203733"/>
                  </a:lnTo>
                  <a:lnTo>
                    <a:pt x="274804" y="243191"/>
                  </a:lnTo>
                  <a:lnTo>
                    <a:pt x="243192" y="274803"/>
                  </a:lnTo>
                  <a:lnTo>
                    <a:pt x="203733" y="295894"/>
                  </a:lnTo>
                  <a:lnTo>
                    <a:pt x="159886" y="304616"/>
                  </a:lnTo>
                  <a:lnTo>
                    <a:pt x="152399" y="304799"/>
                  </a:lnTo>
                  <a:close/>
                </a:path>
              </a:pathLst>
            </a:custGeom>
            <a:solidFill>
              <a:srgbClr val="049569"/>
            </a:solidFill>
          </p:spPr>
          <p:txBody>
            <a:bodyPr wrap="square" lIns="0" tIns="0" rIns="0" bIns="0" rtlCol="0"/>
            <a:lstStyle/>
            <a:p>
              <a:endParaRPr/>
            </a:p>
          </p:txBody>
        </p:sp>
        <p:pic>
          <p:nvPicPr>
            <p:cNvPr id="12" name="object 12"/>
            <p:cNvPicPr/>
            <p:nvPr/>
          </p:nvPicPr>
          <p:blipFill>
            <a:blip r:embed="rId5" cstate="print"/>
            <a:stretch>
              <a:fillRect/>
            </a:stretch>
          </p:blipFill>
          <p:spPr>
            <a:xfrm>
              <a:off x="466724" y="2714624"/>
              <a:ext cx="133349" cy="133349"/>
            </a:xfrm>
            <a:prstGeom prst="rect">
              <a:avLst/>
            </a:prstGeom>
          </p:spPr>
        </p:pic>
      </p:grpSp>
      <p:sp>
        <p:nvSpPr>
          <p:cNvPr id="13" name="object 13"/>
          <p:cNvSpPr/>
          <p:nvPr/>
        </p:nvSpPr>
        <p:spPr>
          <a:xfrm>
            <a:off x="228599" y="3391177"/>
            <a:ext cx="70485" cy="762000"/>
          </a:xfrm>
          <a:custGeom>
            <a:avLst/>
            <a:gdLst/>
            <a:ahLst/>
            <a:cxnLst/>
            <a:rect l="l" t="t" r="r" b="b"/>
            <a:pathLst>
              <a:path w="70485" h="762000">
                <a:moveTo>
                  <a:pt x="70450" y="761444"/>
                </a:moveTo>
                <a:lnTo>
                  <a:pt x="33857" y="748891"/>
                </a:lnTo>
                <a:lnTo>
                  <a:pt x="5800" y="714682"/>
                </a:lnTo>
                <a:lnTo>
                  <a:pt x="0" y="685522"/>
                </a:lnTo>
                <a:lnTo>
                  <a:pt x="0" y="75922"/>
                </a:lnTo>
                <a:lnTo>
                  <a:pt x="12830" y="33579"/>
                </a:lnTo>
                <a:lnTo>
                  <a:pt x="47039" y="5522"/>
                </a:lnTo>
                <a:lnTo>
                  <a:pt x="70449" y="0"/>
                </a:lnTo>
                <a:lnTo>
                  <a:pt x="66287" y="1655"/>
                </a:lnTo>
                <a:lnTo>
                  <a:pt x="56951" y="9389"/>
                </a:lnTo>
                <a:lnTo>
                  <a:pt x="41000" y="46761"/>
                </a:lnTo>
                <a:lnTo>
                  <a:pt x="38100" y="75922"/>
                </a:lnTo>
                <a:lnTo>
                  <a:pt x="38100" y="685522"/>
                </a:lnTo>
                <a:lnTo>
                  <a:pt x="44515" y="727864"/>
                </a:lnTo>
                <a:lnTo>
                  <a:pt x="66287" y="759788"/>
                </a:lnTo>
                <a:lnTo>
                  <a:pt x="70450" y="761444"/>
                </a:lnTo>
                <a:close/>
              </a:path>
            </a:pathLst>
          </a:custGeom>
          <a:solidFill>
            <a:srgbClr val="E4E7EB"/>
          </a:solidFill>
        </p:spPr>
        <p:txBody>
          <a:bodyPr wrap="square" lIns="0" tIns="0" rIns="0" bIns="0" rtlCol="0"/>
          <a:lstStyle/>
          <a:p>
            <a:endParaRPr/>
          </a:p>
        </p:txBody>
      </p:sp>
      <p:grpSp>
        <p:nvGrpSpPr>
          <p:cNvPr id="14" name="object 14"/>
          <p:cNvGrpSpPr/>
          <p:nvPr/>
        </p:nvGrpSpPr>
        <p:grpSpPr>
          <a:xfrm>
            <a:off x="228599" y="4267199"/>
            <a:ext cx="5753100" cy="762000"/>
            <a:chOff x="228599" y="4267199"/>
            <a:chExt cx="5753100" cy="762000"/>
          </a:xfrm>
        </p:grpSpPr>
        <p:pic>
          <p:nvPicPr>
            <p:cNvPr id="15" name="object 15"/>
            <p:cNvPicPr/>
            <p:nvPr/>
          </p:nvPicPr>
          <p:blipFill>
            <a:blip r:embed="rId6" cstate="print"/>
            <a:stretch>
              <a:fillRect/>
            </a:stretch>
          </p:blipFill>
          <p:spPr>
            <a:xfrm>
              <a:off x="266699" y="4267199"/>
              <a:ext cx="5714999" cy="761999"/>
            </a:xfrm>
            <a:prstGeom prst="rect">
              <a:avLst/>
            </a:prstGeom>
          </p:spPr>
        </p:pic>
        <p:sp>
          <p:nvSpPr>
            <p:cNvPr id="16" name="object 16"/>
            <p:cNvSpPr/>
            <p:nvPr/>
          </p:nvSpPr>
          <p:spPr>
            <a:xfrm>
              <a:off x="228599" y="4267477"/>
              <a:ext cx="70485" cy="762000"/>
            </a:xfrm>
            <a:custGeom>
              <a:avLst/>
              <a:gdLst/>
              <a:ahLst/>
              <a:cxnLst/>
              <a:rect l="l" t="t" r="r" b="b"/>
              <a:pathLst>
                <a:path w="70485" h="762000">
                  <a:moveTo>
                    <a:pt x="70450" y="761444"/>
                  </a:moveTo>
                  <a:lnTo>
                    <a:pt x="33857" y="748891"/>
                  </a:lnTo>
                  <a:lnTo>
                    <a:pt x="5800" y="714682"/>
                  </a:lnTo>
                  <a:lnTo>
                    <a:pt x="0" y="685522"/>
                  </a:lnTo>
                  <a:lnTo>
                    <a:pt x="0" y="75922"/>
                  </a:lnTo>
                  <a:lnTo>
                    <a:pt x="12830" y="33579"/>
                  </a:lnTo>
                  <a:lnTo>
                    <a:pt x="47039" y="5522"/>
                  </a:lnTo>
                  <a:lnTo>
                    <a:pt x="70449" y="0"/>
                  </a:lnTo>
                  <a:lnTo>
                    <a:pt x="66287" y="1655"/>
                  </a:lnTo>
                  <a:lnTo>
                    <a:pt x="56951" y="9389"/>
                  </a:lnTo>
                  <a:lnTo>
                    <a:pt x="41000" y="46761"/>
                  </a:lnTo>
                  <a:lnTo>
                    <a:pt x="38100" y="75922"/>
                  </a:lnTo>
                  <a:lnTo>
                    <a:pt x="38100" y="685522"/>
                  </a:lnTo>
                  <a:lnTo>
                    <a:pt x="44515" y="727864"/>
                  </a:lnTo>
                  <a:lnTo>
                    <a:pt x="66287" y="759787"/>
                  </a:lnTo>
                  <a:lnTo>
                    <a:pt x="70450" y="761444"/>
                  </a:lnTo>
                  <a:close/>
                </a:path>
              </a:pathLst>
            </a:custGeom>
            <a:solidFill>
              <a:srgbClr val="EF4444"/>
            </a:solidFill>
          </p:spPr>
          <p:txBody>
            <a:bodyPr wrap="square" lIns="0" tIns="0" rIns="0" bIns="0" rtlCol="0"/>
            <a:lstStyle/>
            <a:p>
              <a:endParaRPr/>
            </a:p>
          </p:txBody>
        </p:sp>
        <p:sp>
          <p:nvSpPr>
            <p:cNvPr id="17" name="object 17"/>
            <p:cNvSpPr/>
            <p:nvPr/>
          </p:nvSpPr>
          <p:spPr>
            <a:xfrm>
              <a:off x="380999" y="4381499"/>
              <a:ext cx="304800" cy="304800"/>
            </a:xfrm>
            <a:custGeom>
              <a:avLst/>
              <a:gdLst/>
              <a:ahLst/>
              <a:cxnLst/>
              <a:rect l="l" t="t" r="r" b="b"/>
              <a:pathLst>
                <a:path w="304800" h="304800">
                  <a:moveTo>
                    <a:pt x="152399" y="304799"/>
                  </a:moveTo>
                  <a:lnTo>
                    <a:pt x="108160" y="298239"/>
                  </a:lnTo>
                  <a:lnTo>
                    <a:pt x="67731" y="279115"/>
                  </a:lnTo>
                  <a:lnTo>
                    <a:pt x="34591" y="249082"/>
                  </a:lnTo>
                  <a:lnTo>
                    <a:pt x="11600" y="210720"/>
                  </a:lnTo>
                  <a:lnTo>
                    <a:pt x="732" y="167337"/>
                  </a:lnTo>
                  <a:lnTo>
                    <a:pt x="0" y="152399"/>
                  </a:lnTo>
                  <a:lnTo>
                    <a:pt x="182" y="144912"/>
                  </a:lnTo>
                  <a:lnTo>
                    <a:pt x="8904" y="101065"/>
                  </a:lnTo>
                  <a:lnTo>
                    <a:pt x="29995" y="61606"/>
                  </a:lnTo>
                  <a:lnTo>
                    <a:pt x="61607" y="29995"/>
                  </a:lnTo>
                  <a:lnTo>
                    <a:pt x="101066" y="8904"/>
                  </a:lnTo>
                  <a:lnTo>
                    <a:pt x="144912" y="183"/>
                  </a:lnTo>
                  <a:lnTo>
                    <a:pt x="152399" y="0"/>
                  </a:lnTo>
                  <a:lnTo>
                    <a:pt x="159886" y="183"/>
                  </a:lnTo>
                  <a:lnTo>
                    <a:pt x="203733" y="8904"/>
                  </a:lnTo>
                  <a:lnTo>
                    <a:pt x="243192" y="29995"/>
                  </a:lnTo>
                  <a:lnTo>
                    <a:pt x="274804" y="61606"/>
                  </a:lnTo>
                  <a:lnTo>
                    <a:pt x="295895" y="101065"/>
                  </a:lnTo>
                  <a:lnTo>
                    <a:pt x="304616" y="144912"/>
                  </a:lnTo>
                  <a:lnTo>
                    <a:pt x="304799" y="152399"/>
                  </a:lnTo>
                  <a:lnTo>
                    <a:pt x="304616" y="159886"/>
                  </a:lnTo>
                  <a:lnTo>
                    <a:pt x="295895" y="203733"/>
                  </a:lnTo>
                  <a:lnTo>
                    <a:pt x="274804" y="243192"/>
                  </a:lnTo>
                  <a:lnTo>
                    <a:pt x="243192" y="274803"/>
                  </a:lnTo>
                  <a:lnTo>
                    <a:pt x="203733" y="295894"/>
                  </a:lnTo>
                  <a:lnTo>
                    <a:pt x="159886" y="304616"/>
                  </a:lnTo>
                  <a:lnTo>
                    <a:pt x="152399" y="304799"/>
                  </a:lnTo>
                  <a:close/>
                </a:path>
              </a:pathLst>
            </a:custGeom>
            <a:solidFill>
              <a:srgbClr val="DB2525"/>
            </a:solidFill>
          </p:spPr>
          <p:txBody>
            <a:bodyPr wrap="square" lIns="0" tIns="0" rIns="0" bIns="0" rtlCol="0"/>
            <a:lstStyle/>
            <a:p>
              <a:endParaRPr/>
            </a:p>
          </p:txBody>
        </p:sp>
        <p:pic>
          <p:nvPicPr>
            <p:cNvPr id="18" name="object 18"/>
            <p:cNvPicPr/>
            <p:nvPr/>
          </p:nvPicPr>
          <p:blipFill>
            <a:blip r:embed="rId7" cstate="print"/>
            <a:stretch>
              <a:fillRect/>
            </a:stretch>
          </p:blipFill>
          <p:spPr>
            <a:xfrm>
              <a:off x="476249" y="4467224"/>
              <a:ext cx="114299" cy="130628"/>
            </a:xfrm>
            <a:prstGeom prst="rect">
              <a:avLst/>
            </a:prstGeom>
          </p:spPr>
        </p:pic>
      </p:grpSp>
      <p:grpSp>
        <p:nvGrpSpPr>
          <p:cNvPr id="19" name="object 19"/>
          <p:cNvGrpSpPr/>
          <p:nvPr/>
        </p:nvGrpSpPr>
        <p:grpSpPr>
          <a:xfrm>
            <a:off x="228599" y="5143499"/>
            <a:ext cx="5753100" cy="762000"/>
            <a:chOff x="228599" y="5143499"/>
            <a:chExt cx="5753100" cy="762000"/>
          </a:xfrm>
        </p:grpSpPr>
        <p:pic>
          <p:nvPicPr>
            <p:cNvPr id="20" name="object 20"/>
            <p:cNvPicPr/>
            <p:nvPr/>
          </p:nvPicPr>
          <p:blipFill>
            <a:blip r:embed="rId8" cstate="print"/>
            <a:stretch>
              <a:fillRect/>
            </a:stretch>
          </p:blipFill>
          <p:spPr>
            <a:xfrm>
              <a:off x="266699" y="5143499"/>
              <a:ext cx="5714999" cy="761999"/>
            </a:xfrm>
            <a:prstGeom prst="rect">
              <a:avLst/>
            </a:prstGeom>
          </p:spPr>
        </p:pic>
        <p:sp>
          <p:nvSpPr>
            <p:cNvPr id="21" name="object 21"/>
            <p:cNvSpPr/>
            <p:nvPr/>
          </p:nvSpPr>
          <p:spPr>
            <a:xfrm>
              <a:off x="228599" y="5143777"/>
              <a:ext cx="70485" cy="762000"/>
            </a:xfrm>
            <a:custGeom>
              <a:avLst/>
              <a:gdLst/>
              <a:ahLst/>
              <a:cxnLst/>
              <a:rect l="l" t="t" r="r" b="b"/>
              <a:pathLst>
                <a:path w="70485" h="762000">
                  <a:moveTo>
                    <a:pt x="70449" y="761444"/>
                  </a:moveTo>
                  <a:lnTo>
                    <a:pt x="33857" y="748891"/>
                  </a:lnTo>
                  <a:lnTo>
                    <a:pt x="5800" y="714682"/>
                  </a:lnTo>
                  <a:lnTo>
                    <a:pt x="0" y="685522"/>
                  </a:lnTo>
                  <a:lnTo>
                    <a:pt x="0" y="75922"/>
                  </a:lnTo>
                  <a:lnTo>
                    <a:pt x="12830" y="33579"/>
                  </a:lnTo>
                  <a:lnTo>
                    <a:pt x="47039" y="5522"/>
                  </a:lnTo>
                  <a:lnTo>
                    <a:pt x="70449" y="0"/>
                  </a:lnTo>
                  <a:lnTo>
                    <a:pt x="66287" y="1655"/>
                  </a:lnTo>
                  <a:lnTo>
                    <a:pt x="56951" y="9389"/>
                  </a:lnTo>
                  <a:lnTo>
                    <a:pt x="41000" y="46761"/>
                  </a:lnTo>
                  <a:lnTo>
                    <a:pt x="38100" y="75922"/>
                  </a:lnTo>
                  <a:lnTo>
                    <a:pt x="38100" y="685522"/>
                  </a:lnTo>
                  <a:lnTo>
                    <a:pt x="44515" y="727864"/>
                  </a:lnTo>
                  <a:lnTo>
                    <a:pt x="66287" y="759788"/>
                  </a:lnTo>
                  <a:lnTo>
                    <a:pt x="70449" y="761444"/>
                  </a:lnTo>
                  <a:close/>
                </a:path>
              </a:pathLst>
            </a:custGeom>
            <a:solidFill>
              <a:srgbClr val="8B5CF5"/>
            </a:solidFill>
          </p:spPr>
          <p:txBody>
            <a:bodyPr wrap="square" lIns="0" tIns="0" rIns="0" bIns="0" rtlCol="0"/>
            <a:lstStyle/>
            <a:p>
              <a:endParaRPr/>
            </a:p>
          </p:txBody>
        </p:sp>
        <p:sp>
          <p:nvSpPr>
            <p:cNvPr id="22" name="object 22"/>
            <p:cNvSpPr/>
            <p:nvPr/>
          </p:nvSpPr>
          <p:spPr>
            <a:xfrm>
              <a:off x="380999" y="5257799"/>
              <a:ext cx="304800" cy="304800"/>
            </a:xfrm>
            <a:custGeom>
              <a:avLst/>
              <a:gdLst/>
              <a:ahLst/>
              <a:cxnLst/>
              <a:rect l="l" t="t" r="r" b="b"/>
              <a:pathLst>
                <a:path w="304800" h="304800">
                  <a:moveTo>
                    <a:pt x="152399" y="304799"/>
                  </a:moveTo>
                  <a:lnTo>
                    <a:pt x="108160" y="298238"/>
                  </a:lnTo>
                  <a:lnTo>
                    <a:pt x="67731" y="279114"/>
                  </a:lnTo>
                  <a:lnTo>
                    <a:pt x="34591" y="249082"/>
                  </a:lnTo>
                  <a:lnTo>
                    <a:pt x="11600" y="210720"/>
                  </a:lnTo>
                  <a:lnTo>
                    <a:pt x="732" y="167338"/>
                  </a:lnTo>
                  <a:lnTo>
                    <a:pt x="0" y="152399"/>
                  </a:lnTo>
                  <a:lnTo>
                    <a:pt x="182" y="144912"/>
                  </a:lnTo>
                  <a:lnTo>
                    <a:pt x="8904" y="101065"/>
                  </a:lnTo>
                  <a:lnTo>
                    <a:pt x="29995" y="61607"/>
                  </a:lnTo>
                  <a:lnTo>
                    <a:pt x="61607" y="29995"/>
                  </a:lnTo>
                  <a:lnTo>
                    <a:pt x="101066" y="8904"/>
                  </a:lnTo>
                  <a:lnTo>
                    <a:pt x="144912" y="183"/>
                  </a:lnTo>
                  <a:lnTo>
                    <a:pt x="152399" y="0"/>
                  </a:lnTo>
                  <a:lnTo>
                    <a:pt x="159886" y="183"/>
                  </a:lnTo>
                  <a:lnTo>
                    <a:pt x="203733" y="8904"/>
                  </a:lnTo>
                  <a:lnTo>
                    <a:pt x="243192" y="29995"/>
                  </a:lnTo>
                  <a:lnTo>
                    <a:pt x="274804" y="61607"/>
                  </a:lnTo>
                  <a:lnTo>
                    <a:pt x="295895" y="101065"/>
                  </a:lnTo>
                  <a:lnTo>
                    <a:pt x="304616" y="144912"/>
                  </a:lnTo>
                  <a:lnTo>
                    <a:pt x="304799" y="152399"/>
                  </a:lnTo>
                  <a:lnTo>
                    <a:pt x="304616" y="159887"/>
                  </a:lnTo>
                  <a:lnTo>
                    <a:pt x="295895" y="203733"/>
                  </a:lnTo>
                  <a:lnTo>
                    <a:pt x="274804" y="243191"/>
                  </a:lnTo>
                  <a:lnTo>
                    <a:pt x="243192" y="274803"/>
                  </a:lnTo>
                  <a:lnTo>
                    <a:pt x="203733" y="295894"/>
                  </a:lnTo>
                  <a:lnTo>
                    <a:pt x="159886" y="304616"/>
                  </a:lnTo>
                  <a:lnTo>
                    <a:pt x="152399" y="304799"/>
                  </a:lnTo>
                  <a:close/>
                </a:path>
              </a:pathLst>
            </a:custGeom>
            <a:solidFill>
              <a:srgbClr val="7C3AEC"/>
            </a:solidFill>
          </p:spPr>
          <p:txBody>
            <a:bodyPr wrap="square" lIns="0" tIns="0" rIns="0" bIns="0" rtlCol="0"/>
            <a:lstStyle/>
            <a:p>
              <a:endParaRPr/>
            </a:p>
          </p:txBody>
        </p:sp>
        <p:pic>
          <p:nvPicPr>
            <p:cNvPr id="23" name="object 23"/>
            <p:cNvPicPr/>
            <p:nvPr/>
          </p:nvPicPr>
          <p:blipFill>
            <a:blip r:embed="rId9" cstate="print"/>
            <a:stretch>
              <a:fillRect/>
            </a:stretch>
          </p:blipFill>
          <p:spPr>
            <a:xfrm>
              <a:off x="466724" y="5343524"/>
              <a:ext cx="133350" cy="133350"/>
            </a:xfrm>
            <a:prstGeom prst="rect">
              <a:avLst/>
            </a:prstGeom>
          </p:spPr>
        </p:pic>
      </p:grpSp>
      <p:pic>
        <p:nvPicPr>
          <p:cNvPr id="24" name="object 24"/>
          <p:cNvPicPr/>
          <p:nvPr/>
        </p:nvPicPr>
        <p:blipFill>
          <a:blip r:embed="rId10" cstate="print"/>
          <a:stretch>
            <a:fillRect/>
          </a:stretch>
        </p:blipFill>
        <p:spPr>
          <a:xfrm>
            <a:off x="228600" y="1295399"/>
            <a:ext cx="142874" cy="190499"/>
          </a:xfrm>
          <a:prstGeom prst="rect">
            <a:avLst/>
          </a:prstGeom>
        </p:spPr>
      </p:pic>
      <p:sp>
        <p:nvSpPr>
          <p:cNvPr id="25" name="object 25"/>
          <p:cNvSpPr txBox="1"/>
          <p:nvPr/>
        </p:nvSpPr>
        <p:spPr>
          <a:xfrm>
            <a:off x="215900" y="698103"/>
            <a:ext cx="5432425" cy="814705"/>
          </a:xfrm>
          <a:prstGeom prst="rect">
            <a:avLst/>
          </a:prstGeom>
        </p:spPr>
        <p:txBody>
          <a:bodyPr vert="horz" wrap="square" lIns="0" tIns="12700" rIns="0" bIns="0" rtlCol="0">
            <a:spAutoFit/>
          </a:bodyPr>
          <a:lstStyle/>
          <a:p>
            <a:pPr marL="12700">
              <a:lnSpc>
                <a:spcPct val="100000"/>
              </a:lnSpc>
              <a:spcBef>
                <a:spcPts val="100"/>
              </a:spcBef>
            </a:pPr>
            <a:r>
              <a:rPr sz="2500" b="1" spc="-150" dirty="0">
                <a:solidFill>
                  <a:srgbClr val="1C4ED8"/>
                </a:solidFill>
                <a:latin typeface="Roboto"/>
                <a:cs typeface="Roboto"/>
              </a:rPr>
              <a:t>Non-</a:t>
            </a:r>
            <a:r>
              <a:rPr sz="2500" b="1" spc="-140" dirty="0">
                <a:solidFill>
                  <a:srgbClr val="1C4ED8"/>
                </a:solidFill>
                <a:latin typeface="Roboto"/>
                <a:cs typeface="Roboto"/>
              </a:rPr>
              <a:t>Functional</a:t>
            </a:r>
            <a:r>
              <a:rPr sz="2500" b="1" spc="-10" dirty="0">
                <a:solidFill>
                  <a:srgbClr val="1C4ED8"/>
                </a:solidFill>
                <a:latin typeface="Roboto"/>
                <a:cs typeface="Roboto"/>
              </a:rPr>
              <a:t> </a:t>
            </a:r>
            <a:r>
              <a:rPr sz="2500" b="1" spc="-150" dirty="0">
                <a:solidFill>
                  <a:srgbClr val="1C4ED8"/>
                </a:solidFill>
                <a:latin typeface="Roboto"/>
                <a:cs typeface="Roboto"/>
              </a:rPr>
              <a:t>Requirements</a:t>
            </a:r>
            <a:r>
              <a:rPr sz="2500" b="1" spc="-5" dirty="0">
                <a:solidFill>
                  <a:srgbClr val="1C4ED8"/>
                </a:solidFill>
                <a:latin typeface="Roboto"/>
                <a:cs typeface="Roboto"/>
              </a:rPr>
              <a:t> </a:t>
            </a:r>
            <a:r>
              <a:rPr sz="2500" b="1" spc="-170" dirty="0">
                <a:solidFill>
                  <a:srgbClr val="1C4ED8"/>
                </a:solidFill>
                <a:latin typeface="Roboto"/>
                <a:cs typeface="Roboto"/>
              </a:rPr>
              <a:t>&amp;</a:t>
            </a:r>
            <a:r>
              <a:rPr sz="2500" b="1" spc="-10" dirty="0">
                <a:solidFill>
                  <a:srgbClr val="1C4ED8"/>
                </a:solidFill>
                <a:latin typeface="Roboto"/>
                <a:cs typeface="Roboto"/>
              </a:rPr>
              <a:t> </a:t>
            </a:r>
            <a:r>
              <a:rPr sz="2500" b="1" spc="-125" dirty="0">
                <a:solidFill>
                  <a:srgbClr val="1C4ED8"/>
                </a:solidFill>
                <a:latin typeface="Roboto"/>
                <a:cs typeface="Roboto"/>
              </a:rPr>
              <a:t>UI</a:t>
            </a:r>
            <a:r>
              <a:rPr sz="2500" b="1" spc="-5" dirty="0">
                <a:solidFill>
                  <a:srgbClr val="1C4ED8"/>
                </a:solidFill>
                <a:latin typeface="Roboto"/>
                <a:cs typeface="Roboto"/>
              </a:rPr>
              <a:t> </a:t>
            </a:r>
            <a:r>
              <a:rPr sz="2500" b="1" spc="-85" dirty="0">
                <a:solidFill>
                  <a:srgbClr val="1C4ED8"/>
                </a:solidFill>
                <a:latin typeface="Roboto"/>
                <a:cs typeface="Roboto"/>
              </a:rPr>
              <a:t>Design</a:t>
            </a:r>
            <a:endParaRPr sz="2500">
              <a:latin typeface="Roboto"/>
              <a:cs typeface="Roboto"/>
            </a:endParaRPr>
          </a:p>
          <a:p>
            <a:pPr marL="231140">
              <a:lnSpc>
                <a:spcPct val="100000"/>
              </a:lnSpc>
              <a:spcBef>
                <a:spcPts val="1225"/>
              </a:spcBef>
            </a:pPr>
            <a:r>
              <a:rPr sz="1650" b="1" spc="-95" dirty="0">
                <a:solidFill>
                  <a:srgbClr val="1F2937"/>
                </a:solidFill>
                <a:latin typeface="Roboto"/>
                <a:cs typeface="Roboto"/>
              </a:rPr>
              <a:t>Non-</a:t>
            </a:r>
            <a:r>
              <a:rPr sz="1650" b="1" spc="-80" dirty="0">
                <a:solidFill>
                  <a:srgbClr val="1F2937"/>
                </a:solidFill>
                <a:latin typeface="Roboto"/>
                <a:cs typeface="Roboto"/>
              </a:rPr>
              <a:t>Functional</a:t>
            </a:r>
            <a:r>
              <a:rPr sz="1650" b="1" spc="25" dirty="0">
                <a:solidFill>
                  <a:srgbClr val="1F2937"/>
                </a:solidFill>
                <a:latin typeface="Roboto"/>
                <a:cs typeface="Roboto"/>
              </a:rPr>
              <a:t> </a:t>
            </a:r>
            <a:r>
              <a:rPr sz="1650" b="1" spc="-10" dirty="0">
                <a:solidFill>
                  <a:srgbClr val="1F2937"/>
                </a:solidFill>
                <a:latin typeface="Roboto"/>
                <a:cs typeface="Roboto"/>
              </a:rPr>
              <a:t>Requirements</a:t>
            </a:r>
            <a:endParaRPr sz="1650">
              <a:latin typeface="Roboto"/>
              <a:cs typeface="Roboto"/>
            </a:endParaRPr>
          </a:p>
        </p:txBody>
      </p:sp>
      <p:sp>
        <p:nvSpPr>
          <p:cNvPr id="26" name="object 26"/>
          <p:cNvSpPr txBox="1"/>
          <p:nvPr/>
        </p:nvSpPr>
        <p:spPr>
          <a:xfrm>
            <a:off x="749299" y="1770379"/>
            <a:ext cx="621030" cy="229235"/>
          </a:xfrm>
          <a:prstGeom prst="rect">
            <a:avLst/>
          </a:prstGeom>
        </p:spPr>
        <p:txBody>
          <a:bodyPr vert="horz" wrap="square" lIns="0" tIns="17145" rIns="0" bIns="0" rtlCol="0">
            <a:spAutoFit/>
          </a:bodyPr>
          <a:lstStyle/>
          <a:p>
            <a:pPr marL="12700">
              <a:lnSpc>
                <a:spcPct val="100000"/>
              </a:lnSpc>
              <a:spcBef>
                <a:spcPts val="135"/>
              </a:spcBef>
            </a:pPr>
            <a:r>
              <a:rPr sz="1300" b="1" spc="-45" dirty="0">
                <a:solidFill>
                  <a:srgbClr val="1D40AF"/>
                </a:solidFill>
                <a:latin typeface="Roboto"/>
                <a:cs typeface="Roboto"/>
              </a:rPr>
              <a:t>Usability</a:t>
            </a:r>
            <a:endParaRPr sz="1300">
              <a:latin typeface="Roboto"/>
              <a:cs typeface="Roboto"/>
            </a:endParaRPr>
          </a:p>
        </p:txBody>
      </p:sp>
      <p:sp>
        <p:nvSpPr>
          <p:cNvPr id="27" name="object 27"/>
          <p:cNvSpPr txBox="1"/>
          <p:nvPr/>
        </p:nvSpPr>
        <p:spPr>
          <a:xfrm>
            <a:off x="711199" y="2077323"/>
            <a:ext cx="3434715" cy="203835"/>
          </a:xfrm>
          <a:prstGeom prst="rect">
            <a:avLst/>
          </a:prstGeom>
        </p:spPr>
        <p:txBody>
          <a:bodyPr vert="horz" wrap="square" lIns="0" tIns="14604" rIns="0" bIns="0" rtlCol="0">
            <a:spAutoFit/>
          </a:bodyPr>
          <a:lstStyle/>
          <a:p>
            <a:pPr marL="12700">
              <a:lnSpc>
                <a:spcPct val="100000"/>
              </a:lnSpc>
              <a:spcBef>
                <a:spcPts val="114"/>
              </a:spcBef>
            </a:pPr>
            <a:r>
              <a:rPr sz="1150" spc="-45" dirty="0">
                <a:solidFill>
                  <a:srgbClr val="374050"/>
                </a:solidFill>
                <a:latin typeface="Roboto"/>
                <a:cs typeface="Roboto"/>
              </a:rPr>
              <a:t>Intuitive</a:t>
            </a:r>
            <a:r>
              <a:rPr sz="1150" spc="-5" dirty="0">
                <a:solidFill>
                  <a:srgbClr val="374050"/>
                </a:solidFill>
                <a:latin typeface="Roboto"/>
                <a:cs typeface="Roboto"/>
              </a:rPr>
              <a:t> </a:t>
            </a:r>
            <a:r>
              <a:rPr sz="1150" spc="-45" dirty="0">
                <a:solidFill>
                  <a:srgbClr val="374050"/>
                </a:solidFill>
                <a:latin typeface="Roboto"/>
                <a:cs typeface="Roboto"/>
              </a:rPr>
              <a:t>interface</a:t>
            </a:r>
            <a:r>
              <a:rPr sz="1150" dirty="0">
                <a:solidFill>
                  <a:srgbClr val="374050"/>
                </a:solidFill>
                <a:latin typeface="Roboto"/>
                <a:cs typeface="Roboto"/>
              </a:rPr>
              <a:t> </a:t>
            </a:r>
            <a:r>
              <a:rPr sz="1150" spc="-50" dirty="0">
                <a:solidFill>
                  <a:srgbClr val="374050"/>
                </a:solidFill>
                <a:latin typeface="Roboto"/>
                <a:cs typeface="Roboto"/>
              </a:rPr>
              <a:t>with</a:t>
            </a:r>
            <a:r>
              <a:rPr sz="1150" dirty="0">
                <a:solidFill>
                  <a:srgbClr val="374050"/>
                </a:solidFill>
                <a:latin typeface="Roboto"/>
                <a:cs typeface="Roboto"/>
              </a:rPr>
              <a:t> </a:t>
            </a:r>
            <a:r>
              <a:rPr sz="1150" spc="-55" dirty="0">
                <a:solidFill>
                  <a:srgbClr val="374050"/>
                </a:solidFill>
                <a:latin typeface="Roboto"/>
                <a:cs typeface="Roboto"/>
              </a:rPr>
              <a:t>clear</a:t>
            </a:r>
            <a:r>
              <a:rPr sz="1150" spc="-5" dirty="0">
                <a:solidFill>
                  <a:srgbClr val="374050"/>
                </a:solidFill>
                <a:latin typeface="Roboto"/>
                <a:cs typeface="Roboto"/>
              </a:rPr>
              <a:t> </a:t>
            </a:r>
            <a:r>
              <a:rPr sz="1150" spc="-50" dirty="0">
                <a:solidFill>
                  <a:srgbClr val="374050"/>
                </a:solidFill>
                <a:latin typeface="Roboto"/>
                <a:cs typeface="Roboto"/>
              </a:rPr>
              <a:t>navigation</a:t>
            </a:r>
            <a:r>
              <a:rPr sz="1150" dirty="0">
                <a:solidFill>
                  <a:srgbClr val="374050"/>
                </a:solidFill>
                <a:latin typeface="Roboto"/>
                <a:cs typeface="Roboto"/>
              </a:rPr>
              <a:t> </a:t>
            </a:r>
            <a:r>
              <a:rPr sz="1150" spc="-60" dirty="0">
                <a:solidFill>
                  <a:srgbClr val="374050"/>
                </a:solidFill>
                <a:latin typeface="Roboto"/>
                <a:cs typeface="Roboto"/>
              </a:rPr>
              <a:t>and</a:t>
            </a:r>
            <a:r>
              <a:rPr sz="1150" dirty="0">
                <a:solidFill>
                  <a:srgbClr val="374050"/>
                </a:solidFill>
                <a:latin typeface="Roboto"/>
                <a:cs typeface="Roboto"/>
              </a:rPr>
              <a:t> </a:t>
            </a:r>
            <a:r>
              <a:rPr sz="1150" spc="-55" dirty="0">
                <a:solidFill>
                  <a:srgbClr val="374050"/>
                </a:solidFill>
                <a:latin typeface="Roboto"/>
                <a:cs typeface="Roboto"/>
              </a:rPr>
              <a:t>user</a:t>
            </a:r>
            <a:r>
              <a:rPr sz="1150" dirty="0">
                <a:solidFill>
                  <a:srgbClr val="374050"/>
                </a:solidFill>
                <a:latin typeface="Roboto"/>
                <a:cs typeface="Roboto"/>
              </a:rPr>
              <a:t> </a:t>
            </a:r>
            <a:r>
              <a:rPr sz="1150" spc="-50" dirty="0">
                <a:solidFill>
                  <a:srgbClr val="374050"/>
                </a:solidFill>
                <a:latin typeface="Roboto"/>
                <a:cs typeface="Roboto"/>
              </a:rPr>
              <a:t>feedback</a:t>
            </a:r>
            <a:endParaRPr sz="1150">
              <a:latin typeface="Roboto"/>
              <a:cs typeface="Roboto"/>
            </a:endParaRPr>
          </a:p>
        </p:txBody>
      </p:sp>
      <p:sp>
        <p:nvSpPr>
          <p:cNvPr id="28" name="object 28"/>
          <p:cNvSpPr txBox="1"/>
          <p:nvPr/>
        </p:nvSpPr>
        <p:spPr>
          <a:xfrm>
            <a:off x="749299" y="2653526"/>
            <a:ext cx="919480" cy="220979"/>
          </a:xfrm>
          <a:prstGeom prst="rect">
            <a:avLst/>
          </a:prstGeom>
        </p:spPr>
        <p:txBody>
          <a:bodyPr vert="horz" wrap="square" lIns="0" tIns="16510" rIns="0" bIns="0" rtlCol="0">
            <a:spAutoFit/>
          </a:bodyPr>
          <a:lstStyle/>
          <a:p>
            <a:pPr marL="12700">
              <a:lnSpc>
                <a:spcPct val="100000"/>
              </a:lnSpc>
              <a:spcBef>
                <a:spcPts val="130"/>
              </a:spcBef>
            </a:pPr>
            <a:r>
              <a:rPr sz="1250" b="1" spc="-30" dirty="0">
                <a:solidFill>
                  <a:srgbClr val="055E45"/>
                </a:solidFill>
                <a:latin typeface="Roboto"/>
                <a:cs typeface="Roboto"/>
              </a:rPr>
              <a:t>Performance</a:t>
            </a:r>
            <a:endParaRPr sz="1250">
              <a:latin typeface="Roboto"/>
              <a:cs typeface="Roboto"/>
            </a:endParaRPr>
          </a:p>
        </p:txBody>
      </p:sp>
      <p:sp>
        <p:nvSpPr>
          <p:cNvPr id="29" name="object 29"/>
          <p:cNvSpPr txBox="1"/>
          <p:nvPr/>
        </p:nvSpPr>
        <p:spPr>
          <a:xfrm>
            <a:off x="711199" y="2953623"/>
            <a:ext cx="379412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Responsive</a:t>
            </a:r>
            <a:r>
              <a:rPr sz="1150" spc="5" dirty="0">
                <a:solidFill>
                  <a:srgbClr val="374050"/>
                </a:solidFill>
                <a:latin typeface="Roboto"/>
                <a:cs typeface="Roboto"/>
              </a:rPr>
              <a:t> </a:t>
            </a:r>
            <a:r>
              <a:rPr sz="1150" spc="-50" dirty="0">
                <a:solidFill>
                  <a:srgbClr val="374050"/>
                </a:solidFill>
                <a:latin typeface="Roboto"/>
                <a:cs typeface="Roboto"/>
              </a:rPr>
              <a:t>application</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50" dirty="0">
                <a:solidFill>
                  <a:srgbClr val="374050"/>
                </a:solidFill>
                <a:latin typeface="Roboto"/>
                <a:cs typeface="Roboto"/>
              </a:rPr>
              <a:t>fast</a:t>
            </a:r>
            <a:r>
              <a:rPr sz="1150" spc="10" dirty="0">
                <a:solidFill>
                  <a:srgbClr val="374050"/>
                </a:solidFill>
                <a:latin typeface="Roboto"/>
                <a:cs typeface="Roboto"/>
              </a:rPr>
              <a:t> </a:t>
            </a:r>
            <a:r>
              <a:rPr sz="1150" spc="-55" dirty="0">
                <a:solidFill>
                  <a:srgbClr val="374050"/>
                </a:solidFill>
                <a:latin typeface="Roboto"/>
                <a:cs typeface="Roboto"/>
              </a:rPr>
              <a:t>load</a:t>
            </a:r>
            <a:r>
              <a:rPr sz="1150" spc="5" dirty="0">
                <a:solidFill>
                  <a:srgbClr val="374050"/>
                </a:solidFill>
                <a:latin typeface="Roboto"/>
                <a:cs typeface="Roboto"/>
              </a:rPr>
              <a:t> </a:t>
            </a:r>
            <a:r>
              <a:rPr sz="1150" spc="-60" dirty="0">
                <a:solidFill>
                  <a:srgbClr val="374050"/>
                </a:solidFill>
                <a:latin typeface="Roboto"/>
                <a:cs typeface="Roboto"/>
              </a:rPr>
              <a:t>times</a:t>
            </a:r>
            <a:r>
              <a:rPr sz="1150" spc="5" dirty="0">
                <a:solidFill>
                  <a:srgbClr val="374050"/>
                </a:solidFill>
                <a:latin typeface="Roboto"/>
                <a:cs typeface="Roboto"/>
              </a:rPr>
              <a:t> </a:t>
            </a:r>
            <a:r>
              <a:rPr sz="1150" spc="-60" dirty="0">
                <a:solidFill>
                  <a:srgbClr val="374050"/>
                </a:solidFill>
                <a:latin typeface="Roboto"/>
                <a:cs typeface="Roboto"/>
              </a:rPr>
              <a:t>and</a:t>
            </a:r>
            <a:r>
              <a:rPr sz="1150" spc="10" dirty="0">
                <a:solidFill>
                  <a:srgbClr val="374050"/>
                </a:solidFill>
                <a:latin typeface="Roboto"/>
                <a:cs typeface="Roboto"/>
              </a:rPr>
              <a:t> </a:t>
            </a:r>
            <a:r>
              <a:rPr sz="1150" spc="-60" dirty="0">
                <a:solidFill>
                  <a:srgbClr val="374050"/>
                </a:solidFill>
                <a:latin typeface="Roboto"/>
                <a:cs typeface="Roboto"/>
              </a:rPr>
              <a:t>product</a:t>
            </a:r>
            <a:r>
              <a:rPr sz="1150" spc="5" dirty="0">
                <a:solidFill>
                  <a:srgbClr val="374050"/>
                </a:solidFill>
                <a:latin typeface="Roboto"/>
                <a:cs typeface="Roboto"/>
              </a:rPr>
              <a:t> </a:t>
            </a:r>
            <a:r>
              <a:rPr sz="1150" spc="-35" dirty="0">
                <a:solidFill>
                  <a:srgbClr val="374050"/>
                </a:solidFill>
                <a:latin typeface="Roboto"/>
                <a:cs typeface="Roboto"/>
              </a:rPr>
              <a:t>display</a:t>
            </a:r>
            <a:endParaRPr sz="1150">
              <a:latin typeface="Roboto"/>
              <a:cs typeface="Roboto"/>
            </a:endParaRPr>
          </a:p>
        </p:txBody>
      </p:sp>
      <p:sp>
        <p:nvSpPr>
          <p:cNvPr id="30" name="object 30"/>
          <p:cNvSpPr txBox="1"/>
          <p:nvPr/>
        </p:nvSpPr>
        <p:spPr>
          <a:xfrm>
            <a:off x="749299" y="3522979"/>
            <a:ext cx="702945" cy="229235"/>
          </a:xfrm>
          <a:prstGeom prst="rect">
            <a:avLst/>
          </a:prstGeom>
        </p:spPr>
        <p:txBody>
          <a:bodyPr vert="horz" wrap="square" lIns="0" tIns="17145" rIns="0" bIns="0" rtlCol="0">
            <a:spAutoFit/>
          </a:bodyPr>
          <a:lstStyle/>
          <a:p>
            <a:pPr marL="12700">
              <a:lnSpc>
                <a:spcPct val="100000"/>
              </a:lnSpc>
              <a:spcBef>
                <a:spcPts val="135"/>
              </a:spcBef>
            </a:pPr>
            <a:r>
              <a:rPr sz="1300" b="1" spc="-45" dirty="0">
                <a:latin typeface="Roboto"/>
                <a:cs typeface="Roboto"/>
              </a:rPr>
              <a:t>Reliability</a:t>
            </a:r>
            <a:endParaRPr sz="1300">
              <a:latin typeface="Roboto"/>
              <a:cs typeface="Roboto"/>
            </a:endParaRPr>
          </a:p>
        </p:txBody>
      </p:sp>
      <p:sp>
        <p:nvSpPr>
          <p:cNvPr id="31" name="object 31"/>
          <p:cNvSpPr txBox="1"/>
          <p:nvPr/>
        </p:nvSpPr>
        <p:spPr>
          <a:xfrm>
            <a:off x="711199" y="3829922"/>
            <a:ext cx="4006215"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74050"/>
                </a:solidFill>
                <a:latin typeface="Roboto"/>
                <a:cs typeface="Roboto"/>
              </a:rPr>
              <a:t>Stable</a:t>
            </a:r>
            <a:r>
              <a:rPr sz="1150" spc="10" dirty="0">
                <a:solidFill>
                  <a:srgbClr val="374050"/>
                </a:solidFill>
                <a:latin typeface="Roboto"/>
                <a:cs typeface="Roboto"/>
              </a:rPr>
              <a:t> </a:t>
            </a:r>
            <a:r>
              <a:rPr sz="1150" spc="-50" dirty="0">
                <a:solidFill>
                  <a:srgbClr val="374050"/>
                </a:solidFill>
                <a:latin typeface="Roboto"/>
                <a:cs typeface="Roboto"/>
              </a:rPr>
              <a:t>application</a:t>
            </a:r>
            <a:r>
              <a:rPr sz="1150" spc="10" dirty="0">
                <a:solidFill>
                  <a:srgbClr val="374050"/>
                </a:solidFill>
                <a:latin typeface="Roboto"/>
                <a:cs typeface="Roboto"/>
              </a:rPr>
              <a:t> </a:t>
            </a:r>
            <a:r>
              <a:rPr sz="1150" spc="-50" dirty="0">
                <a:solidFill>
                  <a:srgbClr val="374050"/>
                </a:solidFill>
                <a:latin typeface="Roboto"/>
                <a:cs typeface="Roboto"/>
              </a:rPr>
              <a:t>with</a:t>
            </a:r>
            <a:r>
              <a:rPr sz="1150" spc="15" dirty="0">
                <a:solidFill>
                  <a:srgbClr val="374050"/>
                </a:solidFill>
                <a:latin typeface="Roboto"/>
                <a:cs typeface="Roboto"/>
              </a:rPr>
              <a:t> </a:t>
            </a:r>
            <a:r>
              <a:rPr sz="1150" spc="-55" dirty="0">
                <a:solidFill>
                  <a:srgbClr val="374050"/>
                </a:solidFill>
                <a:latin typeface="Roboto"/>
                <a:cs typeface="Roboto"/>
              </a:rPr>
              <a:t>minimal</a:t>
            </a:r>
            <a:r>
              <a:rPr sz="1150" spc="10" dirty="0">
                <a:solidFill>
                  <a:srgbClr val="374050"/>
                </a:solidFill>
                <a:latin typeface="Roboto"/>
                <a:cs typeface="Roboto"/>
              </a:rPr>
              <a:t> </a:t>
            </a:r>
            <a:r>
              <a:rPr sz="1150" spc="-65" dirty="0">
                <a:solidFill>
                  <a:srgbClr val="374050"/>
                </a:solidFill>
                <a:latin typeface="Roboto"/>
                <a:cs typeface="Roboto"/>
              </a:rPr>
              <a:t>crashes</a:t>
            </a:r>
            <a:r>
              <a:rPr sz="1150" spc="15" dirty="0">
                <a:solidFill>
                  <a:srgbClr val="374050"/>
                </a:solidFill>
                <a:latin typeface="Roboto"/>
                <a:cs typeface="Roboto"/>
              </a:rPr>
              <a:t> </a:t>
            </a:r>
            <a:r>
              <a:rPr sz="1150" spc="-60" dirty="0">
                <a:solidFill>
                  <a:srgbClr val="374050"/>
                </a:solidFill>
                <a:latin typeface="Roboto"/>
                <a:cs typeface="Roboto"/>
              </a:rPr>
              <a:t>and</a:t>
            </a:r>
            <a:r>
              <a:rPr sz="1150" spc="10" dirty="0">
                <a:solidFill>
                  <a:srgbClr val="374050"/>
                </a:solidFill>
                <a:latin typeface="Roboto"/>
                <a:cs typeface="Roboto"/>
              </a:rPr>
              <a:t> </a:t>
            </a:r>
            <a:r>
              <a:rPr sz="1150" spc="-60" dirty="0">
                <a:solidFill>
                  <a:srgbClr val="374050"/>
                </a:solidFill>
                <a:latin typeface="Roboto"/>
                <a:cs typeface="Roboto"/>
              </a:rPr>
              <a:t>graceful</a:t>
            </a:r>
            <a:r>
              <a:rPr sz="1150" spc="15" dirty="0">
                <a:solidFill>
                  <a:srgbClr val="374050"/>
                </a:solidFill>
                <a:latin typeface="Roboto"/>
                <a:cs typeface="Roboto"/>
              </a:rPr>
              <a:t> </a:t>
            </a:r>
            <a:r>
              <a:rPr sz="1150" spc="-55" dirty="0">
                <a:solidFill>
                  <a:srgbClr val="374050"/>
                </a:solidFill>
                <a:latin typeface="Roboto"/>
                <a:cs typeface="Roboto"/>
              </a:rPr>
              <a:t>error</a:t>
            </a:r>
            <a:r>
              <a:rPr sz="1150" spc="10" dirty="0">
                <a:solidFill>
                  <a:srgbClr val="374050"/>
                </a:solidFill>
                <a:latin typeface="Roboto"/>
                <a:cs typeface="Roboto"/>
              </a:rPr>
              <a:t> </a:t>
            </a:r>
            <a:r>
              <a:rPr sz="1150" spc="-40" dirty="0">
                <a:solidFill>
                  <a:srgbClr val="374050"/>
                </a:solidFill>
                <a:latin typeface="Roboto"/>
                <a:cs typeface="Roboto"/>
              </a:rPr>
              <a:t>handling</a:t>
            </a:r>
            <a:endParaRPr sz="1150">
              <a:latin typeface="Roboto"/>
              <a:cs typeface="Roboto"/>
            </a:endParaRPr>
          </a:p>
        </p:txBody>
      </p:sp>
      <p:sp>
        <p:nvSpPr>
          <p:cNvPr id="32" name="object 32"/>
          <p:cNvSpPr txBox="1"/>
          <p:nvPr/>
        </p:nvSpPr>
        <p:spPr>
          <a:xfrm>
            <a:off x="749299" y="4401572"/>
            <a:ext cx="1112520" cy="226695"/>
          </a:xfrm>
          <a:prstGeom prst="rect">
            <a:avLst/>
          </a:prstGeom>
        </p:spPr>
        <p:txBody>
          <a:bodyPr vert="horz" wrap="square" lIns="0" tIns="14604" rIns="0" bIns="0" rtlCol="0">
            <a:spAutoFit/>
          </a:bodyPr>
          <a:lstStyle/>
          <a:p>
            <a:pPr marL="12700">
              <a:lnSpc>
                <a:spcPct val="100000"/>
              </a:lnSpc>
              <a:spcBef>
                <a:spcPts val="114"/>
              </a:spcBef>
            </a:pPr>
            <a:r>
              <a:rPr sz="1300" b="1" spc="-50" dirty="0">
                <a:solidFill>
                  <a:srgbClr val="991B1B"/>
                </a:solidFill>
                <a:latin typeface="Roboto"/>
                <a:cs typeface="Roboto"/>
              </a:rPr>
              <a:t>Security</a:t>
            </a:r>
            <a:r>
              <a:rPr sz="1300" b="1" spc="-15" dirty="0">
                <a:solidFill>
                  <a:srgbClr val="991B1B"/>
                </a:solidFill>
                <a:latin typeface="Roboto"/>
                <a:cs typeface="Roboto"/>
              </a:rPr>
              <a:t> </a:t>
            </a:r>
            <a:r>
              <a:rPr sz="1300" b="1" spc="-45" dirty="0">
                <a:solidFill>
                  <a:srgbClr val="991B1B"/>
                </a:solidFill>
                <a:latin typeface="Roboto"/>
                <a:cs typeface="Roboto"/>
              </a:rPr>
              <a:t>(Basic)</a:t>
            </a:r>
            <a:endParaRPr sz="1300">
              <a:latin typeface="Roboto"/>
              <a:cs typeface="Roboto"/>
            </a:endParaRPr>
          </a:p>
        </p:txBody>
      </p:sp>
      <p:sp>
        <p:nvSpPr>
          <p:cNvPr id="33" name="object 33"/>
          <p:cNvSpPr txBox="1"/>
          <p:nvPr/>
        </p:nvSpPr>
        <p:spPr>
          <a:xfrm>
            <a:off x="711199" y="4706222"/>
            <a:ext cx="4490085" cy="203835"/>
          </a:xfrm>
          <a:prstGeom prst="rect">
            <a:avLst/>
          </a:prstGeom>
        </p:spPr>
        <p:txBody>
          <a:bodyPr vert="horz" wrap="square" lIns="0" tIns="14604" rIns="0" bIns="0" rtlCol="0">
            <a:spAutoFit/>
          </a:bodyPr>
          <a:lstStyle/>
          <a:p>
            <a:pPr marL="12700">
              <a:lnSpc>
                <a:spcPct val="100000"/>
              </a:lnSpc>
              <a:spcBef>
                <a:spcPts val="114"/>
              </a:spcBef>
            </a:pPr>
            <a:r>
              <a:rPr sz="1150" spc="-55" dirty="0">
                <a:solidFill>
                  <a:srgbClr val="374050"/>
                </a:solidFill>
                <a:latin typeface="Roboto"/>
                <a:cs typeface="Roboto"/>
              </a:rPr>
              <a:t>User</a:t>
            </a:r>
            <a:r>
              <a:rPr sz="1150" dirty="0">
                <a:solidFill>
                  <a:srgbClr val="374050"/>
                </a:solidFill>
                <a:latin typeface="Roboto"/>
                <a:cs typeface="Roboto"/>
              </a:rPr>
              <a:t> </a:t>
            </a:r>
            <a:r>
              <a:rPr sz="1150" spc="-50" dirty="0">
                <a:solidFill>
                  <a:srgbClr val="374050"/>
                </a:solidFill>
                <a:latin typeface="Roboto"/>
                <a:cs typeface="Roboto"/>
              </a:rPr>
              <a:t>authentication</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50" dirty="0">
                <a:solidFill>
                  <a:srgbClr val="374050"/>
                </a:solidFill>
                <a:latin typeface="Roboto"/>
                <a:cs typeface="Roboto"/>
              </a:rPr>
              <a:t>session</a:t>
            </a:r>
            <a:r>
              <a:rPr sz="1150" dirty="0">
                <a:solidFill>
                  <a:srgbClr val="374050"/>
                </a:solidFill>
                <a:latin typeface="Roboto"/>
                <a:cs typeface="Roboto"/>
              </a:rPr>
              <a:t> </a:t>
            </a:r>
            <a:r>
              <a:rPr sz="1150" spc="-65" dirty="0">
                <a:solidFill>
                  <a:srgbClr val="374050"/>
                </a:solidFill>
                <a:latin typeface="Roboto"/>
                <a:cs typeface="Roboto"/>
              </a:rPr>
              <a:t>management</a:t>
            </a:r>
            <a:r>
              <a:rPr sz="1150" spc="5" dirty="0">
                <a:solidFill>
                  <a:srgbClr val="374050"/>
                </a:solidFill>
                <a:latin typeface="Roboto"/>
                <a:cs typeface="Roboto"/>
              </a:rPr>
              <a:t> </a:t>
            </a:r>
            <a:r>
              <a:rPr sz="1150" spc="-55" dirty="0">
                <a:solidFill>
                  <a:srgbClr val="374050"/>
                </a:solidFill>
                <a:latin typeface="Roboto"/>
                <a:cs typeface="Roboto"/>
              </a:rPr>
              <a:t>(password</a:t>
            </a:r>
            <a:r>
              <a:rPr sz="1150" spc="5" dirty="0">
                <a:solidFill>
                  <a:srgbClr val="374050"/>
                </a:solidFill>
                <a:latin typeface="Roboto"/>
                <a:cs typeface="Roboto"/>
              </a:rPr>
              <a:t> </a:t>
            </a:r>
            <a:r>
              <a:rPr sz="1150" spc="-60" dirty="0">
                <a:solidFill>
                  <a:srgbClr val="374050"/>
                </a:solidFill>
                <a:latin typeface="Roboto"/>
                <a:cs typeface="Roboto"/>
              </a:rPr>
              <a:t>hashing</a:t>
            </a:r>
            <a:r>
              <a:rPr sz="1150" spc="5" dirty="0">
                <a:solidFill>
                  <a:srgbClr val="374050"/>
                </a:solidFill>
                <a:latin typeface="Roboto"/>
                <a:cs typeface="Roboto"/>
              </a:rPr>
              <a:t> </a:t>
            </a:r>
            <a:r>
              <a:rPr sz="1150" spc="-45" dirty="0">
                <a:solidFill>
                  <a:srgbClr val="374050"/>
                </a:solidFill>
                <a:latin typeface="Roboto"/>
                <a:cs typeface="Roboto"/>
              </a:rPr>
              <a:t>planned)</a:t>
            </a:r>
            <a:endParaRPr sz="1150">
              <a:latin typeface="Roboto"/>
              <a:cs typeface="Roboto"/>
            </a:endParaRPr>
          </a:p>
        </p:txBody>
      </p:sp>
      <p:sp>
        <p:nvSpPr>
          <p:cNvPr id="34" name="object 34"/>
          <p:cNvSpPr txBox="1"/>
          <p:nvPr/>
        </p:nvSpPr>
        <p:spPr>
          <a:xfrm>
            <a:off x="711199" y="5157306"/>
            <a:ext cx="4376420" cy="628650"/>
          </a:xfrm>
          <a:prstGeom prst="rect">
            <a:avLst/>
          </a:prstGeom>
        </p:spPr>
        <p:txBody>
          <a:bodyPr vert="horz" wrap="square" lIns="0" tIns="135255" rIns="0" bIns="0" rtlCol="0">
            <a:spAutoFit/>
          </a:bodyPr>
          <a:lstStyle/>
          <a:p>
            <a:pPr marL="50165">
              <a:lnSpc>
                <a:spcPct val="100000"/>
              </a:lnSpc>
              <a:spcBef>
                <a:spcPts val="1065"/>
              </a:spcBef>
            </a:pPr>
            <a:r>
              <a:rPr sz="1300" b="1" spc="-10" dirty="0">
                <a:solidFill>
                  <a:srgbClr val="5B20B5"/>
                </a:solidFill>
                <a:latin typeface="Roboto"/>
                <a:cs typeface="Roboto"/>
              </a:rPr>
              <a:t>Maintainability</a:t>
            </a:r>
            <a:endParaRPr sz="1300">
              <a:latin typeface="Roboto"/>
              <a:cs typeface="Roboto"/>
            </a:endParaRPr>
          </a:p>
          <a:p>
            <a:pPr marL="12700">
              <a:lnSpc>
                <a:spcPct val="100000"/>
              </a:lnSpc>
              <a:spcBef>
                <a:spcPts val="840"/>
              </a:spcBef>
            </a:pPr>
            <a:r>
              <a:rPr sz="1150" spc="-55" dirty="0">
                <a:solidFill>
                  <a:srgbClr val="374050"/>
                </a:solidFill>
                <a:latin typeface="Roboto"/>
                <a:cs typeface="Roboto"/>
              </a:rPr>
              <a:t>Organized</a:t>
            </a:r>
            <a:r>
              <a:rPr sz="1150" spc="-5" dirty="0">
                <a:solidFill>
                  <a:srgbClr val="374050"/>
                </a:solidFill>
                <a:latin typeface="Roboto"/>
                <a:cs typeface="Roboto"/>
              </a:rPr>
              <a:t> </a:t>
            </a:r>
            <a:r>
              <a:rPr sz="1150" spc="-60" dirty="0">
                <a:solidFill>
                  <a:srgbClr val="374050"/>
                </a:solidFill>
                <a:latin typeface="Roboto"/>
                <a:cs typeface="Roboto"/>
              </a:rPr>
              <a:t>code</a:t>
            </a:r>
            <a:r>
              <a:rPr sz="1150" spc="-5" dirty="0">
                <a:solidFill>
                  <a:srgbClr val="374050"/>
                </a:solidFill>
                <a:latin typeface="Roboto"/>
                <a:cs typeface="Roboto"/>
              </a:rPr>
              <a:t> </a:t>
            </a:r>
            <a:r>
              <a:rPr sz="1150" spc="-50" dirty="0">
                <a:solidFill>
                  <a:srgbClr val="374050"/>
                </a:solidFill>
                <a:latin typeface="Roboto"/>
                <a:cs typeface="Roboto"/>
              </a:rPr>
              <a:t>structure</a:t>
            </a:r>
            <a:r>
              <a:rPr sz="1150" spc="-5" dirty="0">
                <a:solidFill>
                  <a:srgbClr val="374050"/>
                </a:solidFill>
                <a:latin typeface="Roboto"/>
                <a:cs typeface="Roboto"/>
              </a:rPr>
              <a:t> </a:t>
            </a:r>
            <a:r>
              <a:rPr sz="1150" spc="-50" dirty="0">
                <a:solidFill>
                  <a:srgbClr val="374050"/>
                </a:solidFill>
                <a:latin typeface="Roboto"/>
                <a:cs typeface="Roboto"/>
              </a:rPr>
              <a:t>with</a:t>
            </a:r>
            <a:r>
              <a:rPr sz="1150" spc="-5" dirty="0">
                <a:solidFill>
                  <a:srgbClr val="374050"/>
                </a:solidFill>
                <a:latin typeface="Roboto"/>
                <a:cs typeface="Roboto"/>
              </a:rPr>
              <a:t> </a:t>
            </a:r>
            <a:r>
              <a:rPr sz="1150" spc="-55" dirty="0">
                <a:solidFill>
                  <a:srgbClr val="374050"/>
                </a:solidFill>
                <a:latin typeface="Roboto"/>
                <a:cs typeface="Roboto"/>
              </a:rPr>
              <a:t>separation</a:t>
            </a:r>
            <a:r>
              <a:rPr sz="1150" spc="-5" dirty="0">
                <a:solidFill>
                  <a:srgbClr val="374050"/>
                </a:solidFill>
                <a:latin typeface="Roboto"/>
                <a:cs typeface="Roboto"/>
              </a:rPr>
              <a:t> </a:t>
            </a:r>
            <a:r>
              <a:rPr sz="1150" spc="-50" dirty="0">
                <a:solidFill>
                  <a:srgbClr val="374050"/>
                </a:solidFill>
                <a:latin typeface="Roboto"/>
                <a:cs typeface="Roboto"/>
              </a:rPr>
              <a:t>of</a:t>
            </a:r>
            <a:r>
              <a:rPr sz="1150" spc="-5" dirty="0">
                <a:solidFill>
                  <a:srgbClr val="374050"/>
                </a:solidFill>
                <a:latin typeface="Roboto"/>
                <a:cs typeface="Roboto"/>
              </a:rPr>
              <a:t> </a:t>
            </a:r>
            <a:r>
              <a:rPr sz="1150" spc="-55" dirty="0">
                <a:solidFill>
                  <a:srgbClr val="374050"/>
                </a:solidFill>
                <a:latin typeface="Roboto"/>
                <a:cs typeface="Roboto"/>
              </a:rPr>
              <a:t>concerns</a:t>
            </a:r>
            <a:r>
              <a:rPr sz="1150" spc="-5" dirty="0">
                <a:solidFill>
                  <a:srgbClr val="374050"/>
                </a:solidFill>
                <a:latin typeface="Roboto"/>
                <a:cs typeface="Roboto"/>
              </a:rPr>
              <a:t> </a:t>
            </a:r>
            <a:r>
              <a:rPr sz="1150" spc="-55" dirty="0">
                <a:solidFill>
                  <a:srgbClr val="374050"/>
                </a:solidFill>
                <a:latin typeface="Roboto"/>
                <a:cs typeface="Roboto"/>
              </a:rPr>
              <a:t>(FXML,</a:t>
            </a:r>
            <a:r>
              <a:rPr sz="1150" spc="-5" dirty="0">
                <a:solidFill>
                  <a:srgbClr val="374050"/>
                </a:solidFill>
                <a:latin typeface="Roboto"/>
                <a:cs typeface="Roboto"/>
              </a:rPr>
              <a:t> </a:t>
            </a:r>
            <a:r>
              <a:rPr sz="1150" spc="-40" dirty="0">
                <a:solidFill>
                  <a:srgbClr val="374050"/>
                </a:solidFill>
                <a:latin typeface="Roboto"/>
                <a:cs typeface="Roboto"/>
              </a:rPr>
              <a:t>Controllers)</a:t>
            </a:r>
            <a:endParaRPr sz="1150">
              <a:latin typeface="Roboto"/>
              <a:cs typeface="Roboto"/>
            </a:endParaRPr>
          </a:p>
        </p:txBody>
      </p:sp>
      <p:grpSp>
        <p:nvGrpSpPr>
          <p:cNvPr id="35" name="object 35"/>
          <p:cNvGrpSpPr/>
          <p:nvPr/>
        </p:nvGrpSpPr>
        <p:grpSpPr>
          <a:xfrm>
            <a:off x="6210298" y="1638299"/>
            <a:ext cx="5753100" cy="3886200"/>
            <a:chOff x="6210298" y="1638299"/>
            <a:chExt cx="5753100" cy="3886200"/>
          </a:xfrm>
        </p:grpSpPr>
        <p:sp>
          <p:nvSpPr>
            <p:cNvPr id="36" name="object 36"/>
            <p:cNvSpPr/>
            <p:nvPr/>
          </p:nvSpPr>
          <p:spPr>
            <a:xfrm>
              <a:off x="6210298" y="1638299"/>
              <a:ext cx="5753100" cy="3886200"/>
            </a:xfrm>
            <a:custGeom>
              <a:avLst/>
              <a:gdLst/>
              <a:ahLst/>
              <a:cxnLst/>
              <a:rect l="l" t="t" r="r" b="b"/>
              <a:pathLst>
                <a:path w="5753100" h="3886200">
                  <a:moveTo>
                    <a:pt x="5681903" y="3886199"/>
                  </a:moveTo>
                  <a:lnTo>
                    <a:pt x="71196" y="3886199"/>
                  </a:lnTo>
                  <a:lnTo>
                    <a:pt x="66241" y="3885711"/>
                  </a:lnTo>
                  <a:lnTo>
                    <a:pt x="29705" y="3870577"/>
                  </a:lnTo>
                  <a:lnTo>
                    <a:pt x="3885" y="3834536"/>
                  </a:lnTo>
                  <a:lnTo>
                    <a:pt x="0" y="3815002"/>
                  </a:lnTo>
                  <a:lnTo>
                    <a:pt x="0" y="3809999"/>
                  </a:lnTo>
                  <a:lnTo>
                    <a:pt x="0" y="71196"/>
                  </a:lnTo>
                  <a:lnTo>
                    <a:pt x="15621" y="29705"/>
                  </a:lnTo>
                  <a:lnTo>
                    <a:pt x="51661" y="3885"/>
                  </a:lnTo>
                  <a:lnTo>
                    <a:pt x="71196" y="0"/>
                  </a:lnTo>
                  <a:lnTo>
                    <a:pt x="5681903" y="0"/>
                  </a:lnTo>
                  <a:lnTo>
                    <a:pt x="5723392" y="15621"/>
                  </a:lnTo>
                  <a:lnTo>
                    <a:pt x="5749213" y="51661"/>
                  </a:lnTo>
                  <a:lnTo>
                    <a:pt x="5753098" y="71196"/>
                  </a:lnTo>
                  <a:lnTo>
                    <a:pt x="5753098" y="3815002"/>
                  </a:lnTo>
                  <a:lnTo>
                    <a:pt x="5737476" y="3856492"/>
                  </a:lnTo>
                  <a:lnTo>
                    <a:pt x="5701436" y="3882313"/>
                  </a:lnTo>
                  <a:lnTo>
                    <a:pt x="5686857" y="3885711"/>
                  </a:lnTo>
                  <a:lnTo>
                    <a:pt x="5681903" y="3886199"/>
                  </a:lnTo>
                  <a:close/>
                </a:path>
              </a:pathLst>
            </a:custGeom>
            <a:solidFill>
              <a:srgbClr val="F9FAFA"/>
            </a:solidFill>
          </p:spPr>
          <p:txBody>
            <a:bodyPr wrap="square" lIns="0" tIns="0" rIns="0" bIns="0" rtlCol="0"/>
            <a:lstStyle/>
            <a:p>
              <a:endParaRPr/>
            </a:p>
          </p:txBody>
        </p:sp>
        <p:sp>
          <p:nvSpPr>
            <p:cNvPr id="37" name="object 37"/>
            <p:cNvSpPr/>
            <p:nvPr/>
          </p:nvSpPr>
          <p:spPr>
            <a:xfrm>
              <a:off x="6362699" y="4914899"/>
              <a:ext cx="5448300" cy="457200"/>
            </a:xfrm>
            <a:custGeom>
              <a:avLst/>
              <a:gdLst/>
              <a:ahLst/>
              <a:cxnLst/>
              <a:rect l="l" t="t" r="r" b="b"/>
              <a:pathLst>
                <a:path w="5448300" h="457200">
                  <a:moveTo>
                    <a:pt x="5377102" y="457199"/>
                  </a:moveTo>
                  <a:lnTo>
                    <a:pt x="71196" y="457199"/>
                  </a:lnTo>
                  <a:lnTo>
                    <a:pt x="66240" y="456711"/>
                  </a:lnTo>
                  <a:lnTo>
                    <a:pt x="29705" y="441577"/>
                  </a:lnTo>
                  <a:lnTo>
                    <a:pt x="3884" y="405537"/>
                  </a:lnTo>
                  <a:lnTo>
                    <a:pt x="0" y="386003"/>
                  </a:lnTo>
                  <a:lnTo>
                    <a:pt x="0" y="380999"/>
                  </a:lnTo>
                  <a:lnTo>
                    <a:pt x="0" y="71196"/>
                  </a:lnTo>
                  <a:lnTo>
                    <a:pt x="15621" y="29704"/>
                  </a:lnTo>
                  <a:lnTo>
                    <a:pt x="51660" y="3885"/>
                  </a:lnTo>
                  <a:lnTo>
                    <a:pt x="71196" y="0"/>
                  </a:lnTo>
                  <a:lnTo>
                    <a:pt x="5377102" y="0"/>
                  </a:lnTo>
                  <a:lnTo>
                    <a:pt x="5418594" y="15621"/>
                  </a:lnTo>
                  <a:lnTo>
                    <a:pt x="5444413" y="51660"/>
                  </a:lnTo>
                  <a:lnTo>
                    <a:pt x="5448299" y="71196"/>
                  </a:lnTo>
                  <a:lnTo>
                    <a:pt x="5448299" y="386003"/>
                  </a:lnTo>
                  <a:lnTo>
                    <a:pt x="5432677" y="427494"/>
                  </a:lnTo>
                  <a:lnTo>
                    <a:pt x="5396637" y="453313"/>
                  </a:lnTo>
                  <a:lnTo>
                    <a:pt x="5382058" y="456711"/>
                  </a:lnTo>
                  <a:lnTo>
                    <a:pt x="5377102" y="457199"/>
                  </a:lnTo>
                  <a:close/>
                </a:path>
              </a:pathLst>
            </a:custGeom>
            <a:solidFill>
              <a:srgbClr val="EFF5FF"/>
            </a:solidFill>
          </p:spPr>
          <p:txBody>
            <a:bodyPr wrap="square" lIns="0" tIns="0" rIns="0" bIns="0" rtlCol="0"/>
            <a:lstStyle/>
            <a:p>
              <a:endParaRPr/>
            </a:p>
          </p:txBody>
        </p:sp>
        <p:pic>
          <p:nvPicPr>
            <p:cNvPr id="38" name="object 38"/>
            <p:cNvPicPr/>
            <p:nvPr/>
          </p:nvPicPr>
          <p:blipFill>
            <a:blip r:embed="rId11" cstate="print"/>
            <a:stretch>
              <a:fillRect/>
            </a:stretch>
          </p:blipFill>
          <p:spPr>
            <a:xfrm>
              <a:off x="6371034" y="1818128"/>
              <a:ext cx="142934" cy="134495"/>
            </a:xfrm>
            <a:prstGeom prst="rect">
              <a:avLst/>
            </a:prstGeom>
          </p:spPr>
        </p:pic>
        <p:sp>
          <p:nvSpPr>
            <p:cNvPr id="39" name="object 39"/>
            <p:cNvSpPr/>
            <p:nvPr/>
          </p:nvSpPr>
          <p:spPr>
            <a:xfrm>
              <a:off x="6362699" y="2095499"/>
              <a:ext cx="2667000" cy="1485900"/>
            </a:xfrm>
            <a:custGeom>
              <a:avLst/>
              <a:gdLst/>
              <a:ahLst/>
              <a:cxnLst/>
              <a:rect l="l" t="t" r="r" b="b"/>
              <a:pathLst>
                <a:path w="2667000" h="1485900">
                  <a:moveTo>
                    <a:pt x="2595802" y="1485899"/>
                  </a:moveTo>
                  <a:lnTo>
                    <a:pt x="71196" y="1485899"/>
                  </a:lnTo>
                  <a:lnTo>
                    <a:pt x="66240" y="1485411"/>
                  </a:lnTo>
                  <a:lnTo>
                    <a:pt x="29705" y="1470277"/>
                  </a:lnTo>
                  <a:lnTo>
                    <a:pt x="3884" y="1434237"/>
                  </a:lnTo>
                  <a:lnTo>
                    <a:pt x="0" y="1414703"/>
                  </a:lnTo>
                  <a:lnTo>
                    <a:pt x="0" y="1409699"/>
                  </a:lnTo>
                  <a:lnTo>
                    <a:pt x="0" y="71196"/>
                  </a:lnTo>
                  <a:lnTo>
                    <a:pt x="15621" y="29705"/>
                  </a:lnTo>
                  <a:lnTo>
                    <a:pt x="51660" y="3885"/>
                  </a:lnTo>
                  <a:lnTo>
                    <a:pt x="71196" y="0"/>
                  </a:lnTo>
                  <a:lnTo>
                    <a:pt x="2595802" y="0"/>
                  </a:lnTo>
                  <a:lnTo>
                    <a:pt x="2637292" y="15621"/>
                  </a:lnTo>
                  <a:lnTo>
                    <a:pt x="2663112" y="51661"/>
                  </a:lnTo>
                  <a:lnTo>
                    <a:pt x="2666999" y="71196"/>
                  </a:lnTo>
                  <a:lnTo>
                    <a:pt x="2666999" y="1414703"/>
                  </a:lnTo>
                  <a:lnTo>
                    <a:pt x="2651376" y="1456194"/>
                  </a:lnTo>
                  <a:lnTo>
                    <a:pt x="2615336" y="1482013"/>
                  </a:lnTo>
                  <a:lnTo>
                    <a:pt x="2600757" y="1485411"/>
                  </a:lnTo>
                  <a:lnTo>
                    <a:pt x="2595802" y="1485899"/>
                  </a:lnTo>
                  <a:close/>
                </a:path>
              </a:pathLst>
            </a:custGeom>
            <a:solidFill>
              <a:srgbClr val="FFFFFF"/>
            </a:solidFill>
          </p:spPr>
          <p:txBody>
            <a:bodyPr wrap="square" lIns="0" tIns="0" rIns="0" bIns="0" rtlCol="0"/>
            <a:lstStyle/>
            <a:p>
              <a:endParaRPr/>
            </a:p>
          </p:txBody>
        </p:sp>
        <p:pic>
          <p:nvPicPr>
            <p:cNvPr id="40" name="object 40"/>
            <p:cNvPicPr/>
            <p:nvPr/>
          </p:nvPicPr>
          <p:blipFill>
            <a:blip r:embed="rId12" cstate="print"/>
            <a:stretch>
              <a:fillRect/>
            </a:stretch>
          </p:blipFill>
          <p:spPr>
            <a:xfrm>
              <a:off x="6438899" y="2400299"/>
              <a:ext cx="2514599" cy="914399"/>
            </a:xfrm>
            <a:prstGeom prst="rect">
              <a:avLst/>
            </a:prstGeom>
          </p:spPr>
        </p:pic>
        <p:sp>
          <p:nvSpPr>
            <p:cNvPr id="41" name="object 41"/>
            <p:cNvSpPr/>
            <p:nvPr/>
          </p:nvSpPr>
          <p:spPr>
            <a:xfrm>
              <a:off x="6515087" y="2476499"/>
              <a:ext cx="1676400" cy="762000"/>
            </a:xfrm>
            <a:custGeom>
              <a:avLst/>
              <a:gdLst/>
              <a:ahLst/>
              <a:cxnLst/>
              <a:rect l="l" t="t" r="r" b="b"/>
              <a:pathLst>
                <a:path w="1676400" h="762000">
                  <a:moveTo>
                    <a:pt x="914400" y="33058"/>
                  </a:moveTo>
                  <a:lnTo>
                    <a:pt x="886218" y="977"/>
                  </a:lnTo>
                  <a:lnTo>
                    <a:pt x="881354" y="0"/>
                  </a:lnTo>
                  <a:lnTo>
                    <a:pt x="33058" y="0"/>
                  </a:lnTo>
                  <a:lnTo>
                    <a:pt x="977" y="28194"/>
                  </a:lnTo>
                  <a:lnTo>
                    <a:pt x="0" y="33058"/>
                  </a:lnTo>
                  <a:lnTo>
                    <a:pt x="0" y="114300"/>
                  </a:lnTo>
                  <a:lnTo>
                    <a:pt x="0" y="119354"/>
                  </a:lnTo>
                  <a:lnTo>
                    <a:pt x="28194" y="151434"/>
                  </a:lnTo>
                  <a:lnTo>
                    <a:pt x="33058" y="152400"/>
                  </a:lnTo>
                  <a:lnTo>
                    <a:pt x="881354" y="152400"/>
                  </a:lnTo>
                  <a:lnTo>
                    <a:pt x="913434" y="124218"/>
                  </a:lnTo>
                  <a:lnTo>
                    <a:pt x="914400" y="119354"/>
                  </a:lnTo>
                  <a:lnTo>
                    <a:pt x="914400" y="33058"/>
                  </a:lnTo>
                  <a:close/>
                </a:path>
                <a:path w="1676400" h="762000">
                  <a:moveTo>
                    <a:pt x="1676400" y="566458"/>
                  </a:moveTo>
                  <a:lnTo>
                    <a:pt x="1648218" y="534377"/>
                  </a:lnTo>
                  <a:lnTo>
                    <a:pt x="1643354" y="533400"/>
                  </a:lnTo>
                  <a:lnTo>
                    <a:pt x="33058" y="533400"/>
                  </a:lnTo>
                  <a:lnTo>
                    <a:pt x="977" y="561594"/>
                  </a:lnTo>
                  <a:lnTo>
                    <a:pt x="0" y="566458"/>
                  </a:lnTo>
                  <a:lnTo>
                    <a:pt x="0" y="723900"/>
                  </a:lnTo>
                  <a:lnTo>
                    <a:pt x="0" y="728954"/>
                  </a:lnTo>
                  <a:lnTo>
                    <a:pt x="28194" y="761034"/>
                  </a:lnTo>
                  <a:lnTo>
                    <a:pt x="33058" y="762000"/>
                  </a:lnTo>
                  <a:lnTo>
                    <a:pt x="1643354" y="762000"/>
                  </a:lnTo>
                  <a:lnTo>
                    <a:pt x="1675434" y="733818"/>
                  </a:lnTo>
                  <a:lnTo>
                    <a:pt x="1676400" y="728954"/>
                  </a:lnTo>
                  <a:lnTo>
                    <a:pt x="1676400" y="566458"/>
                  </a:lnTo>
                  <a:close/>
                </a:path>
              </a:pathLst>
            </a:custGeom>
            <a:solidFill>
              <a:srgbClr val="FFFFFF">
                <a:alpha val="19999"/>
              </a:srgbClr>
            </a:solidFill>
          </p:spPr>
          <p:txBody>
            <a:bodyPr wrap="square" lIns="0" tIns="0" rIns="0" bIns="0" rtlCol="0"/>
            <a:lstStyle/>
            <a:p>
              <a:endParaRPr/>
            </a:p>
          </p:txBody>
        </p:sp>
        <p:sp>
          <p:nvSpPr>
            <p:cNvPr id="42" name="object 42"/>
            <p:cNvSpPr/>
            <p:nvPr/>
          </p:nvSpPr>
          <p:spPr>
            <a:xfrm>
              <a:off x="8267698" y="3009899"/>
              <a:ext cx="609600" cy="228600"/>
            </a:xfrm>
            <a:custGeom>
              <a:avLst/>
              <a:gdLst/>
              <a:ahLst/>
              <a:cxnLst/>
              <a:rect l="l" t="t" r="r" b="b"/>
              <a:pathLst>
                <a:path w="609600" h="228600">
                  <a:moveTo>
                    <a:pt x="576551" y="228599"/>
                  </a:moveTo>
                  <a:lnTo>
                    <a:pt x="33047" y="228599"/>
                  </a:lnTo>
                  <a:lnTo>
                    <a:pt x="28187" y="227632"/>
                  </a:lnTo>
                  <a:lnTo>
                    <a:pt x="966" y="200411"/>
                  </a:lnTo>
                  <a:lnTo>
                    <a:pt x="0" y="195552"/>
                  </a:lnTo>
                  <a:lnTo>
                    <a:pt x="0" y="190499"/>
                  </a:lnTo>
                  <a:lnTo>
                    <a:pt x="0" y="33047"/>
                  </a:lnTo>
                  <a:lnTo>
                    <a:pt x="28187" y="966"/>
                  </a:lnTo>
                  <a:lnTo>
                    <a:pt x="33047" y="0"/>
                  </a:lnTo>
                  <a:lnTo>
                    <a:pt x="576551" y="0"/>
                  </a:lnTo>
                  <a:lnTo>
                    <a:pt x="608632" y="28187"/>
                  </a:lnTo>
                  <a:lnTo>
                    <a:pt x="609599" y="33047"/>
                  </a:lnTo>
                  <a:lnTo>
                    <a:pt x="609599" y="195552"/>
                  </a:lnTo>
                  <a:lnTo>
                    <a:pt x="581411" y="227632"/>
                  </a:lnTo>
                  <a:lnTo>
                    <a:pt x="576551" y="228599"/>
                  </a:lnTo>
                  <a:close/>
                </a:path>
              </a:pathLst>
            </a:custGeom>
            <a:solidFill>
              <a:srgbClr val="FABE24"/>
            </a:solidFill>
          </p:spPr>
          <p:txBody>
            <a:bodyPr wrap="square" lIns="0" tIns="0" rIns="0" bIns="0" rtlCol="0"/>
            <a:lstStyle/>
            <a:p>
              <a:endParaRPr/>
            </a:p>
          </p:txBody>
        </p:sp>
      </p:grpSp>
      <p:pic>
        <p:nvPicPr>
          <p:cNvPr id="43" name="object 43"/>
          <p:cNvPicPr/>
          <p:nvPr/>
        </p:nvPicPr>
        <p:blipFill>
          <a:blip r:embed="rId13" cstate="print"/>
          <a:stretch>
            <a:fillRect/>
          </a:stretch>
        </p:blipFill>
        <p:spPr>
          <a:xfrm>
            <a:off x="6210299" y="1295399"/>
            <a:ext cx="214312" cy="190499"/>
          </a:xfrm>
          <a:prstGeom prst="rect">
            <a:avLst/>
          </a:prstGeom>
        </p:spPr>
      </p:pic>
      <p:sp>
        <p:nvSpPr>
          <p:cNvPr id="44" name="object 44"/>
          <p:cNvSpPr txBox="1"/>
          <p:nvPr/>
        </p:nvSpPr>
        <p:spPr>
          <a:xfrm>
            <a:off x="6488112" y="1232693"/>
            <a:ext cx="1880870" cy="280035"/>
          </a:xfrm>
          <a:prstGeom prst="rect">
            <a:avLst/>
          </a:prstGeom>
        </p:spPr>
        <p:txBody>
          <a:bodyPr vert="horz" wrap="square" lIns="0" tIns="14604" rIns="0" bIns="0" rtlCol="0">
            <a:spAutoFit/>
          </a:bodyPr>
          <a:lstStyle/>
          <a:p>
            <a:pPr marL="12700">
              <a:lnSpc>
                <a:spcPct val="100000"/>
              </a:lnSpc>
              <a:spcBef>
                <a:spcPts val="114"/>
              </a:spcBef>
            </a:pPr>
            <a:r>
              <a:rPr sz="1650" b="1" spc="-90" dirty="0">
                <a:solidFill>
                  <a:srgbClr val="1F2937"/>
                </a:solidFill>
                <a:latin typeface="Roboto"/>
                <a:cs typeface="Roboto"/>
              </a:rPr>
              <a:t>User</a:t>
            </a:r>
            <a:r>
              <a:rPr sz="1650" b="1" spc="15" dirty="0">
                <a:solidFill>
                  <a:srgbClr val="1F2937"/>
                </a:solidFill>
                <a:latin typeface="Roboto"/>
                <a:cs typeface="Roboto"/>
              </a:rPr>
              <a:t> </a:t>
            </a:r>
            <a:r>
              <a:rPr sz="1650" b="1" spc="-80" dirty="0">
                <a:solidFill>
                  <a:srgbClr val="1F2937"/>
                </a:solidFill>
                <a:latin typeface="Roboto"/>
                <a:cs typeface="Roboto"/>
              </a:rPr>
              <a:t>Interface</a:t>
            </a:r>
            <a:r>
              <a:rPr sz="1650" b="1" spc="15" dirty="0">
                <a:solidFill>
                  <a:srgbClr val="1F2937"/>
                </a:solidFill>
                <a:latin typeface="Roboto"/>
                <a:cs typeface="Roboto"/>
              </a:rPr>
              <a:t> </a:t>
            </a:r>
            <a:r>
              <a:rPr sz="1650" b="1" spc="-65" dirty="0">
                <a:solidFill>
                  <a:srgbClr val="1F2937"/>
                </a:solidFill>
                <a:latin typeface="Roboto"/>
                <a:cs typeface="Roboto"/>
              </a:rPr>
              <a:t>Design</a:t>
            </a:r>
            <a:endParaRPr sz="1650">
              <a:latin typeface="Roboto"/>
              <a:cs typeface="Roboto"/>
            </a:endParaRPr>
          </a:p>
        </p:txBody>
      </p:sp>
      <p:sp>
        <p:nvSpPr>
          <p:cNvPr id="45" name="object 45"/>
          <p:cNvSpPr txBox="1"/>
          <p:nvPr/>
        </p:nvSpPr>
        <p:spPr>
          <a:xfrm>
            <a:off x="8384182" y="3025136"/>
            <a:ext cx="376555" cy="175260"/>
          </a:xfrm>
          <a:prstGeom prst="rect">
            <a:avLst/>
          </a:prstGeom>
        </p:spPr>
        <p:txBody>
          <a:bodyPr vert="horz" wrap="square" lIns="0" tIns="16510" rIns="0" bIns="0" rtlCol="0">
            <a:spAutoFit/>
          </a:bodyPr>
          <a:lstStyle/>
          <a:p>
            <a:pPr marL="12700">
              <a:lnSpc>
                <a:spcPct val="100000"/>
              </a:lnSpc>
              <a:spcBef>
                <a:spcPts val="130"/>
              </a:spcBef>
            </a:pPr>
            <a:r>
              <a:rPr sz="950" b="0" spc="-20" dirty="0">
                <a:solidFill>
                  <a:srgbClr val="1F2937"/>
                </a:solidFill>
                <a:latin typeface="Roboto Medium"/>
                <a:cs typeface="Roboto Medium"/>
              </a:rPr>
              <a:t>Sign</a:t>
            </a:r>
            <a:r>
              <a:rPr sz="950" b="0" spc="-35" dirty="0">
                <a:solidFill>
                  <a:srgbClr val="1F2937"/>
                </a:solidFill>
                <a:latin typeface="Roboto Medium"/>
                <a:cs typeface="Roboto Medium"/>
              </a:rPr>
              <a:t> </a:t>
            </a:r>
            <a:r>
              <a:rPr sz="950" b="0" spc="-25" dirty="0">
                <a:solidFill>
                  <a:srgbClr val="1F2937"/>
                </a:solidFill>
                <a:latin typeface="Roboto Medium"/>
                <a:cs typeface="Roboto Medium"/>
              </a:rPr>
              <a:t>In</a:t>
            </a:r>
            <a:endParaRPr sz="950">
              <a:latin typeface="Roboto Medium"/>
              <a:cs typeface="Roboto Medium"/>
            </a:endParaRPr>
          </a:p>
        </p:txBody>
      </p:sp>
      <p:sp>
        <p:nvSpPr>
          <p:cNvPr id="46" name="object 46"/>
          <p:cNvSpPr txBox="1"/>
          <p:nvPr/>
        </p:nvSpPr>
        <p:spPr>
          <a:xfrm>
            <a:off x="6426199" y="3327241"/>
            <a:ext cx="1958339" cy="178435"/>
          </a:xfrm>
          <a:prstGeom prst="rect">
            <a:avLst/>
          </a:prstGeom>
        </p:spPr>
        <p:txBody>
          <a:bodyPr vert="horz" wrap="square" lIns="0" tIns="12700" rIns="0" bIns="0" rtlCol="0">
            <a:spAutoFit/>
          </a:bodyPr>
          <a:lstStyle/>
          <a:p>
            <a:pPr marL="12700">
              <a:lnSpc>
                <a:spcPct val="100000"/>
              </a:lnSpc>
              <a:spcBef>
                <a:spcPts val="100"/>
              </a:spcBef>
            </a:pPr>
            <a:r>
              <a:rPr sz="1000" spc="-60" dirty="0">
                <a:solidFill>
                  <a:srgbClr val="4A5462"/>
                </a:solidFill>
                <a:latin typeface="Roboto"/>
                <a:cs typeface="Roboto"/>
              </a:rPr>
              <a:t>Modern</a:t>
            </a:r>
            <a:r>
              <a:rPr sz="1000" spc="-5" dirty="0">
                <a:solidFill>
                  <a:srgbClr val="4A5462"/>
                </a:solidFill>
                <a:latin typeface="Roboto"/>
                <a:cs typeface="Roboto"/>
              </a:rPr>
              <a:t> </a:t>
            </a:r>
            <a:r>
              <a:rPr sz="1000" spc="-60" dirty="0">
                <a:solidFill>
                  <a:srgbClr val="4A5462"/>
                </a:solidFill>
                <a:latin typeface="Roboto"/>
                <a:cs typeface="Roboto"/>
              </a:rPr>
              <a:t>design</a:t>
            </a:r>
            <a:r>
              <a:rPr sz="1000" dirty="0">
                <a:solidFill>
                  <a:srgbClr val="4A5462"/>
                </a:solidFill>
                <a:latin typeface="Roboto"/>
                <a:cs typeface="Roboto"/>
              </a:rPr>
              <a:t> </a:t>
            </a:r>
            <a:r>
              <a:rPr sz="1000" spc="-55" dirty="0">
                <a:solidFill>
                  <a:srgbClr val="4A5462"/>
                </a:solidFill>
                <a:latin typeface="Roboto"/>
                <a:cs typeface="Roboto"/>
              </a:rPr>
              <a:t>with</a:t>
            </a:r>
            <a:r>
              <a:rPr sz="1000" spc="-5" dirty="0">
                <a:solidFill>
                  <a:srgbClr val="4A5462"/>
                </a:solidFill>
                <a:latin typeface="Roboto"/>
                <a:cs typeface="Roboto"/>
              </a:rPr>
              <a:t> </a:t>
            </a:r>
            <a:r>
              <a:rPr sz="1000" spc="-50" dirty="0">
                <a:solidFill>
                  <a:srgbClr val="4A5462"/>
                </a:solidFill>
                <a:latin typeface="Roboto"/>
                <a:cs typeface="Roboto"/>
              </a:rPr>
              <a:t>video</a:t>
            </a:r>
            <a:r>
              <a:rPr sz="1000" dirty="0">
                <a:solidFill>
                  <a:srgbClr val="4A5462"/>
                </a:solidFill>
                <a:latin typeface="Roboto"/>
                <a:cs typeface="Roboto"/>
              </a:rPr>
              <a:t> </a:t>
            </a:r>
            <a:r>
              <a:rPr sz="1000" spc="-50" dirty="0">
                <a:solidFill>
                  <a:srgbClr val="4A5462"/>
                </a:solidFill>
                <a:latin typeface="Roboto"/>
                <a:cs typeface="Roboto"/>
              </a:rPr>
              <a:t>background</a:t>
            </a:r>
            <a:endParaRPr sz="1000">
              <a:latin typeface="Roboto"/>
              <a:cs typeface="Roboto"/>
            </a:endParaRPr>
          </a:p>
        </p:txBody>
      </p:sp>
      <p:grpSp>
        <p:nvGrpSpPr>
          <p:cNvPr id="47" name="object 47"/>
          <p:cNvGrpSpPr/>
          <p:nvPr/>
        </p:nvGrpSpPr>
        <p:grpSpPr>
          <a:xfrm>
            <a:off x="9143998" y="2095499"/>
            <a:ext cx="2667000" cy="1485900"/>
            <a:chOff x="9143998" y="2095499"/>
            <a:chExt cx="2667000" cy="1485900"/>
          </a:xfrm>
        </p:grpSpPr>
        <p:sp>
          <p:nvSpPr>
            <p:cNvPr id="48" name="object 48"/>
            <p:cNvSpPr/>
            <p:nvPr/>
          </p:nvSpPr>
          <p:spPr>
            <a:xfrm>
              <a:off x="9143987" y="2095499"/>
              <a:ext cx="2667000" cy="1485900"/>
            </a:xfrm>
            <a:custGeom>
              <a:avLst/>
              <a:gdLst/>
              <a:ahLst/>
              <a:cxnLst/>
              <a:rect l="l" t="t" r="r" b="b"/>
              <a:pathLst>
                <a:path w="2667000" h="1485900">
                  <a:moveTo>
                    <a:pt x="2667000" y="71208"/>
                  </a:moveTo>
                  <a:lnTo>
                    <a:pt x="2651379" y="29705"/>
                  </a:lnTo>
                  <a:lnTo>
                    <a:pt x="2615349" y="3886"/>
                  </a:lnTo>
                  <a:lnTo>
                    <a:pt x="2595803" y="0"/>
                  </a:lnTo>
                  <a:lnTo>
                    <a:pt x="71196" y="0"/>
                  </a:lnTo>
                  <a:lnTo>
                    <a:pt x="29705" y="15633"/>
                  </a:lnTo>
                  <a:lnTo>
                    <a:pt x="3886" y="51663"/>
                  </a:lnTo>
                  <a:lnTo>
                    <a:pt x="0" y="71208"/>
                  </a:lnTo>
                  <a:lnTo>
                    <a:pt x="0" y="1409700"/>
                  </a:lnTo>
                  <a:lnTo>
                    <a:pt x="0" y="1414703"/>
                  </a:lnTo>
                  <a:lnTo>
                    <a:pt x="15621" y="1456194"/>
                  </a:lnTo>
                  <a:lnTo>
                    <a:pt x="51663" y="1482013"/>
                  </a:lnTo>
                  <a:lnTo>
                    <a:pt x="71196" y="1485900"/>
                  </a:lnTo>
                  <a:lnTo>
                    <a:pt x="2595803" y="1485900"/>
                  </a:lnTo>
                  <a:lnTo>
                    <a:pt x="2637294" y="1470279"/>
                  </a:lnTo>
                  <a:lnTo>
                    <a:pt x="2663113" y="1434249"/>
                  </a:lnTo>
                  <a:lnTo>
                    <a:pt x="2667000" y="1414703"/>
                  </a:lnTo>
                  <a:lnTo>
                    <a:pt x="2667000" y="71208"/>
                  </a:lnTo>
                  <a:close/>
                </a:path>
              </a:pathLst>
            </a:custGeom>
            <a:solidFill>
              <a:srgbClr val="FFFFFF"/>
            </a:solidFill>
          </p:spPr>
          <p:txBody>
            <a:bodyPr wrap="square" lIns="0" tIns="0" rIns="0" bIns="0" rtlCol="0"/>
            <a:lstStyle/>
            <a:p>
              <a:endParaRPr/>
            </a:p>
          </p:txBody>
        </p:sp>
        <p:sp>
          <p:nvSpPr>
            <p:cNvPr id="49" name="object 49"/>
            <p:cNvSpPr/>
            <p:nvPr/>
          </p:nvSpPr>
          <p:spPr>
            <a:xfrm>
              <a:off x="9224960" y="2405062"/>
              <a:ext cx="2505075" cy="904875"/>
            </a:xfrm>
            <a:custGeom>
              <a:avLst/>
              <a:gdLst/>
              <a:ahLst/>
              <a:cxnLst/>
              <a:rect l="l" t="t" r="r" b="b"/>
              <a:pathLst>
                <a:path w="2505075" h="904875">
                  <a:moveTo>
                    <a:pt x="0" y="871537"/>
                  </a:moveTo>
                  <a:lnTo>
                    <a:pt x="0" y="33337"/>
                  </a:lnTo>
                  <a:lnTo>
                    <a:pt x="0" y="28916"/>
                  </a:lnTo>
                  <a:lnTo>
                    <a:pt x="845" y="24663"/>
                  </a:lnTo>
                  <a:lnTo>
                    <a:pt x="2537" y="20579"/>
                  </a:lnTo>
                  <a:lnTo>
                    <a:pt x="4228" y="16495"/>
                  </a:lnTo>
                  <a:lnTo>
                    <a:pt x="6637" y="12890"/>
                  </a:lnTo>
                  <a:lnTo>
                    <a:pt x="9763" y="9764"/>
                  </a:lnTo>
                  <a:lnTo>
                    <a:pt x="12889" y="6638"/>
                  </a:lnTo>
                  <a:lnTo>
                    <a:pt x="16494" y="4229"/>
                  </a:lnTo>
                  <a:lnTo>
                    <a:pt x="20578" y="2537"/>
                  </a:lnTo>
                  <a:lnTo>
                    <a:pt x="24662" y="845"/>
                  </a:lnTo>
                  <a:lnTo>
                    <a:pt x="28916" y="0"/>
                  </a:lnTo>
                  <a:lnTo>
                    <a:pt x="33338" y="0"/>
                  </a:lnTo>
                  <a:lnTo>
                    <a:pt x="2471737" y="0"/>
                  </a:lnTo>
                  <a:lnTo>
                    <a:pt x="2476157" y="0"/>
                  </a:lnTo>
                  <a:lnTo>
                    <a:pt x="2480409" y="845"/>
                  </a:lnTo>
                  <a:lnTo>
                    <a:pt x="2484494" y="2537"/>
                  </a:lnTo>
                  <a:lnTo>
                    <a:pt x="2488578" y="4229"/>
                  </a:lnTo>
                  <a:lnTo>
                    <a:pt x="2505075" y="33337"/>
                  </a:lnTo>
                  <a:lnTo>
                    <a:pt x="2505075" y="871537"/>
                  </a:lnTo>
                  <a:lnTo>
                    <a:pt x="2484494" y="902336"/>
                  </a:lnTo>
                  <a:lnTo>
                    <a:pt x="2480409" y="904028"/>
                  </a:lnTo>
                  <a:lnTo>
                    <a:pt x="2476157" y="904874"/>
                  </a:lnTo>
                  <a:lnTo>
                    <a:pt x="2471737" y="904874"/>
                  </a:lnTo>
                  <a:lnTo>
                    <a:pt x="33338" y="904874"/>
                  </a:lnTo>
                  <a:lnTo>
                    <a:pt x="845" y="880210"/>
                  </a:lnTo>
                  <a:lnTo>
                    <a:pt x="0" y="875958"/>
                  </a:lnTo>
                  <a:lnTo>
                    <a:pt x="0" y="871537"/>
                  </a:lnTo>
                  <a:close/>
                </a:path>
              </a:pathLst>
            </a:custGeom>
            <a:ln w="9524">
              <a:solidFill>
                <a:srgbClr val="E4E7EB"/>
              </a:solidFill>
            </a:ln>
          </p:spPr>
          <p:txBody>
            <a:bodyPr wrap="square" lIns="0" tIns="0" rIns="0" bIns="0" rtlCol="0"/>
            <a:lstStyle/>
            <a:p>
              <a:endParaRPr/>
            </a:p>
          </p:txBody>
        </p:sp>
      </p:grpSp>
      <p:sp>
        <p:nvSpPr>
          <p:cNvPr id="50" name="object 50"/>
          <p:cNvSpPr txBox="1"/>
          <p:nvPr/>
        </p:nvSpPr>
        <p:spPr>
          <a:xfrm>
            <a:off x="6426199" y="1772523"/>
            <a:ext cx="3503929" cy="584835"/>
          </a:xfrm>
          <a:prstGeom prst="rect">
            <a:avLst/>
          </a:prstGeom>
        </p:spPr>
        <p:txBody>
          <a:bodyPr vert="horz" wrap="square" lIns="0" tIns="14604" rIns="0" bIns="0" rtlCol="0">
            <a:spAutoFit/>
          </a:bodyPr>
          <a:lstStyle/>
          <a:p>
            <a:pPr marR="5080" algn="r">
              <a:lnSpc>
                <a:spcPct val="100000"/>
              </a:lnSpc>
              <a:spcBef>
                <a:spcPts val="114"/>
              </a:spcBef>
            </a:pPr>
            <a:r>
              <a:rPr sz="1150" b="1" spc="-75" dirty="0">
                <a:solidFill>
                  <a:srgbClr val="374050"/>
                </a:solidFill>
                <a:latin typeface="Roboto"/>
                <a:cs typeface="Roboto"/>
              </a:rPr>
              <a:t>Tools</a:t>
            </a:r>
            <a:r>
              <a:rPr sz="1150" b="1" spc="5" dirty="0">
                <a:solidFill>
                  <a:srgbClr val="374050"/>
                </a:solidFill>
                <a:latin typeface="Roboto"/>
                <a:cs typeface="Roboto"/>
              </a:rPr>
              <a:t> </a:t>
            </a:r>
            <a:r>
              <a:rPr sz="1150" b="1" spc="-75" dirty="0">
                <a:solidFill>
                  <a:srgbClr val="374050"/>
                </a:solidFill>
                <a:latin typeface="Roboto"/>
                <a:cs typeface="Roboto"/>
              </a:rPr>
              <a:t>&amp;</a:t>
            </a:r>
            <a:r>
              <a:rPr sz="1150" b="1" spc="-20" dirty="0">
                <a:solidFill>
                  <a:srgbClr val="374050"/>
                </a:solidFill>
                <a:latin typeface="Roboto"/>
                <a:cs typeface="Roboto"/>
              </a:rPr>
              <a:t> </a:t>
            </a:r>
            <a:r>
              <a:rPr sz="1150" b="1" spc="-55" dirty="0">
                <a:solidFill>
                  <a:srgbClr val="374050"/>
                </a:solidFill>
                <a:latin typeface="Roboto"/>
                <a:cs typeface="Roboto"/>
              </a:rPr>
              <a:t>Technologies:</a:t>
            </a:r>
            <a:r>
              <a:rPr sz="1150" b="1" spc="5" dirty="0">
                <a:solidFill>
                  <a:srgbClr val="374050"/>
                </a:solidFill>
                <a:latin typeface="Roboto"/>
                <a:cs typeface="Roboto"/>
              </a:rPr>
              <a:t> </a:t>
            </a:r>
            <a:r>
              <a:rPr sz="1150" spc="-65" dirty="0">
                <a:solidFill>
                  <a:srgbClr val="374050"/>
                </a:solidFill>
                <a:latin typeface="Roboto"/>
                <a:cs typeface="Roboto"/>
              </a:rPr>
              <a:t>JavaFX,</a:t>
            </a:r>
            <a:r>
              <a:rPr sz="1150" spc="10" dirty="0">
                <a:solidFill>
                  <a:srgbClr val="374050"/>
                </a:solidFill>
                <a:latin typeface="Roboto"/>
                <a:cs typeface="Roboto"/>
              </a:rPr>
              <a:t> </a:t>
            </a:r>
            <a:r>
              <a:rPr sz="1150" spc="-65" dirty="0">
                <a:solidFill>
                  <a:srgbClr val="374050"/>
                </a:solidFill>
                <a:latin typeface="Roboto"/>
                <a:cs typeface="Roboto"/>
              </a:rPr>
              <a:t>FXML,</a:t>
            </a:r>
            <a:r>
              <a:rPr sz="1150" spc="15" dirty="0">
                <a:solidFill>
                  <a:srgbClr val="374050"/>
                </a:solidFill>
                <a:latin typeface="Roboto"/>
                <a:cs typeface="Roboto"/>
              </a:rPr>
              <a:t> </a:t>
            </a:r>
            <a:r>
              <a:rPr sz="1150" spc="-55" dirty="0">
                <a:solidFill>
                  <a:srgbClr val="374050"/>
                </a:solidFill>
                <a:latin typeface="Roboto"/>
                <a:cs typeface="Roboto"/>
              </a:rPr>
              <a:t>SceneBuilder,</a:t>
            </a:r>
            <a:r>
              <a:rPr sz="1150" spc="10" dirty="0">
                <a:solidFill>
                  <a:srgbClr val="374050"/>
                </a:solidFill>
                <a:latin typeface="Roboto"/>
                <a:cs typeface="Roboto"/>
              </a:rPr>
              <a:t> </a:t>
            </a:r>
            <a:r>
              <a:rPr sz="1150" spc="-25" dirty="0">
                <a:solidFill>
                  <a:srgbClr val="374050"/>
                </a:solidFill>
                <a:latin typeface="Roboto"/>
                <a:cs typeface="Roboto"/>
              </a:rPr>
              <a:t>CSS</a:t>
            </a:r>
            <a:endParaRPr sz="1150">
              <a:latin typeface="Roboto"/>
              <a:cs typeface="Roboto"/>
            </a:endParaRPr>
          </a:p>
          <a:p>
            <a:pPr>
              <a:lnSpc>
                <a:spcPct val="100000"/>
              </a:lnSpc>
              <a:spcBef>
                <a:spcPts val="360"/>
              </a:spcBef>
            </a:pPr>
            <a:endParaRPr sz="1050">
              <a:latin typeface="Roboto"/>
              <a:cs typeface="Roboto"/>
            </a:endParaRPr>
          </a:p>
          <a:p>
            <a:pPr marR="55880" algn="r">
              <a:lnSpc>
                <a:spcPct val="100000"/>
              </a:lnSpc>
              <a:tabLst>
                <a:tab pos="2780665" algn="l"/>
              </a:tabLst>
            </a:pPr>
            <a:r>
              <a:rPr sz="1150" b="1" spc="-50" dirty="0">
                <a:solidFill>
                  <a:srgbClr val="1F2937"/>
                </a:solidFill>
                <a:latin typeface="Roboto"/>
                <a:cs typeface="Roboto"/>
              </a:rPr>
              <a:t>Login</a:t>
            </a:r>
            <a:r>
              <a:rPr sz="1150" b="1" spc="-25" dirty="0">
                <a:solidFill>
                  <a:srgbClr val="1F2937"/>
                </a:solidFill>
                <a:latin typeface="Roboto"/>
                <a:cs typeface="Roboto"/>
              </a:rPr>
              <a:t> </a:t>
            </a:r>
            <a:r>
              <a:rPr sz="1150" b="1" spc="-10" dirty="0">
                <a:solidFill>
                  <a:srgbClr val="1F2937"/>
                </a:solidFill>
                <a:latin typeface="Roboto"/>
                <a:cs typeface="Roboto"/>
              </a:rPr>
              <a:t>Screen</a:t>
            </a:r>
            <a:r>
              <a:rPr sz="1150" b="1" dirty="0">
                <a:solidFill>
                  <a:srgbClr val="1F2937"/>
                </a:solidFill>
                <a:latin typeface="Roboto"/>
                <a:cs typeface="Roboto"/>
              </a:rPr>
              <a:t>	</a:t>
            </a:r>
            <a:r>
              <a:rPr sz="1150" b="1" spc="-55" dirty="0">
                <a:solidFill>
                  <a:srgbClr val="1F2937"/>
                </a:solidFill>
                <a:latin typeface="Roboto"/>
                <a:cs typeface="Roboto"/>
              </a:rPr>
              <a:t>Dashboard</a:t>
            </a:r>
            <a:endParaRPr sz="1150">
              <a:latin typeface="Roboto"/>
              <a:cs typeface="Roboto"/>
            </a:endParaRPr>
          </a:p>
        </p:txBody>
      </p:sp>
      <p:grpSp>
        <p:nvGrpSpPr>
          <p:cNvPr id="51" name="object 51"/>
          <p:cNvGrpSpPr/>
          <p:nvPr/>
        </p:nvGrpSpPr>
        <p:grpSpPr>
          <a:xfrm>
            <a:off x="9267823" y="2447924"/>
            <a:ext cx="2419350" cy="781050"/>
            <a:chOff x="9267823" y="2447924"/>
            <a:chExt cx="2419350" cy="781050"/>
          </a:xfrm>
        </p:grpSpPr>
        <p:sp>
          <p:nvSpPr>
            <p:cNvPr id="52" name="object 52"/>
            <p:cNvSpPr/>
            <p:nvPr/>
          </p:nvSpPr>
          <p:spPr>
            <a:xfrm>
              <a:off x="9267823" y="2447924"/>
              <a:ext cx="2419350" cy="152400"/>
            </a:xfrm>
            <a:custGeom>
              <a:avLst/>
              <a:gdLst/>
              <a:ahLst/>
              <a:cxnLst/>
              <a:rect l="l" t="t" r="r" b="b"/>
              <a:pathLst>
                <a:path w="2419350" h="152400">
                  <a:moveTo>
                    <a:pt x="2419350" y="152399"/>
                  </a:moveTo>
                  <a:lnTo>
                    <a:pt x="0" y="152399"/>
                  </a:lnTo>
                  <a:lnTo>
                    <a:pt x="0" y="33047"/>
                  </a:lnTo>
                  <a:lnTo>
                    <a:pt x="28187" y="966"/>
                  </a:lnTo>
                  <a:lnTo>
                    <a:pt x="33047" y="0"/>
                  </a:lnTo>
                  <a:lnTo>
                    <a:pt x="2386302" y="0"/>
                  </a:lnTo>
                  <a:lnTo>
                    <a:pt x="2418383" y="28187"/>
                  </a:lnTo>
                  <a:lnTo>
                    <a:pt x="2419350" y="152399"/>
                  </a:lnTo>
                  <a:close/>
                </a:path>
              </a:pathLst>
            </a:custGeom>
            <a:solidFill>
              <a:srgbClr val="2562EB"/>
            </a:solidFill>
          </p:spPr>
          <p:txBody>
            <a:bodyPr wrap="square" lIns="0" tIns="0" rIns="0" bIns="0" rtlCol="0"/>
            <a:lstStyle/>
            <a:p>
              <a:endParaRPr/>
            </a:p>
          </p:txBody>
        </p:sp>
        <p:sp>
          <p:nvSpPr>
            <p:cNvPr id="53" name="object 53"/>
            <p:cNvSpPr/>
            <p:nvPr/>
          </p:nvSpPr>
          <p:spPr>
            <a:xfrm>
              <a:off x="9305923" y="2486024"/>
              <a:ext cx="457200" cy="76200"/>
            </a:xfrm>
            <a:custGeom>
              <a:avLst/>
              <a:gdLst/>
              <a:ahLst/>
              <a:cxnLst/>
              <a:rect l="l" t="t" r="r" b="b"/>
              <a:pathLst>
                <a:path w="457200" h="76200">
                  <a:moveTo>
                    <a:pt x="424152" y="76199"/>
                  </a:moveTo>
                  <a:lnTo>
                    <a:pt x="33047" y="76199"/>
                  </a:lnTo>
                  <a:lnTo>
                    <a:pt x="28186" y="75233"/>
                  </a:lnTo>
                  <a:lnTo>
                    <a:pt x="966" y="48012"/>
                  </a:lnTo>
                  <a:lnTo>
                    <a:pt x="0" y="43152"/>
                  </a:lnTo>
                  <a:lnTo>
                    <a:pt x="0" y="38099"/>
                  </a:lnTo>
                  <a:lnTo>
                    <a:pt x="0" y="33047"/>
                  </a:lnTo>
                  <a:lnTo>
                    <a:pt x="28186" y="966"/>
                  </a:lnTo>
                  <a:lnTo>
                    <a:pt x="33047" y="0"/>
                  </a:lnTo>
                  <a:lnTo>
                    <a:pt x="424152" y="0"/>
                  </a:lnTo>
                  <a:lnTo>
                    <a:pt x="456232" y="28187"/>
                  </a:lnTo>
                  <a:lnTo>
                    <a:pt x="457199" y="33047"/>
                  </a:lnTo>
                  <a:lnTo>
                    <a:pt x="457199" y="43152"/>
                  </a:lnTo>
                  <a:lnTo>
                    <a:pt x="429012" y="75233"/>
                  </a:lnTo>
                  <a:lnTo>
                    <a:pt x="424152" y="76199"/>
                  </a:lnTo>
                  <a:close/>
                </a:path>
              </a:pathLst>
            </a:custGeom>
            <a:solidFill>
              <a:srgbClr val="FFFFFF"/>
            </a:solidFill>
          </p:spPr>
          <p:txBody>
            <a:bodyPr wrap="square" lIns="0" tIns="0" rIns="0" bIns="0" rtlCol="0"/>
            <a:lstStyle/>
            <a:p>
              <a:endParaRPr/>
            </a:p>
          </p:txBody>
        </p:sp>
        <p:sp>
          <p:nvSpPr>
            <p:cNvPr id="54" name="object 54"/>
            <p:cNvSpPr/>
            <p:nvPr/>
          </p:nvSpPr>
          <p:spPr>
            <a:xfrm>
              <a:off x="9305923" y="2638424"/>
              <a:ext cx="752475" cy="590550"/>
            </a:xfrm>
            <a:custGeom>
              <a:avLst/>
              <a:gdLst/>
              <a:ahLst/>
              <a:cxnLst/>
              <a:rect l="l" t="t" r="r" b="b"/>
              <a:pathLst>
                <a:path w="752475" h="590550">
                  <a:moveTo>
                    <a:pt x="719427" y="590549"/>
                  </a:moveTo>
                  <a:lnTo>
                    <a:pt x="33047" y="590549"/>
                  </a:lnTo>
                  <a:lnTo>
                    <a:pt x="28186" y="589583"/>
                  </a:lnTo>
                  <a:lnTo>
                    <a:pt x="966" y="562362"/>
                  </a:lnTo>
                  <a:lnTo>
                    <a:pt x="0" y="557502"/>
                  </a:lnTo>
                  <a:lnTo>
                    <a:pt x="0" y="552449"/>
                  </a:lnTo>
                  <a:lnTo>
                    <a:pt x="0" y="33047"/>
                  </a:lnTo>
                  <a:lnTo>
                    <a:pt x="28186" y="966"/>
                  </a:lnTo>
                  <a:lnTo>
                    <a:pt x="33047" y="0"/>
                  </a:lnTo>
                  <a:lnTo>
                    <a:pt x="719427" y="0"/>
                  </a:lnTo>
                  <a:lnTo>
                    <a:pt x="751508" y="28187"/>
                  </a:lnTo>
                  <a:lnTo>
                    <a:pt x="752474" y="33047"/>
                  </a:lnTo>
                  <a:lnTo>
                    <a:pt x="752474" y="557502"/>
                  </a:lnTo>
                  <a:lnTo>
                    <a:pt x="724286" y="589583"/>
                  </a:lnTo>
                  <a:lnTo>
                    <a:pt x="719427" y="590549"/>
                  </a:lnTo>
                  <a:close/>
                </a:path>
              </a:pathLst>
            </a:custGeom>
            <a:solidFill>
              <a:srgbClr val="F2F4F5"/>
            </a:solidFill>
          </p:spPr>
          <p:txBody>
            <a:bodyPr wrap="square" lIns="0" tIns="0" rIns="0" bIns="0" rtlCol="0"/>
            <a:lstStyle/>
            <a:p>
              <a:endParaRPr/>
            </a:p>
          </p:txBody>
        </p:sp>
        <p:sp>
          <p:nvSpPr>
            <p:cNvPr id="55" name="object 55"/>
            <p:cNvSpPr/>
            <p:nvPr/>
          </p:nvSpPr>
          <p:spPr>
            <a:xfrm>
              <a:off x="9344023" y="2676524"/>
              <a:ext cx="676275" cy="228600"/>
            </a:xfrm>
            <a:custGeom>
              <a:avLst/>
              <a:gdLst/>
              <a:ahLst/>
              <a:cxnLst/>
              <a:rect l="l" t="t" r="r" b="b"/>
              <a:pathLst>
                <a:path w="676275" h="228600">
                  <a:moveTo>
                    <a:pt x="676275" y="228599"/>
                  </a:moveTo>
                  <a:lnTo>
                    <a:pt x="0" y="228599"/>
                  </a:lnTo>
                  <a:lnTo>
                    <a:pt x="0" y="33047"/>
                  </a:lnTo>
                  <a:lnTo>
                    <a:pt x="28187" y="966"/>
                  </a:lnTo>
                  <a:lnTo>
                    <a:pt x="33047" y="0"/>
                  </a:lnTo>
                  <a:lnTo>
                    <a:pt x="643227" y="0"/>
                  </a:lnTo>
                  <a:lnTo>
                    <a:pt x="675308" y="28187"/>
                  </a:lnTo>
                  <a:lnTo>
                    <a:pt x="676275" y="33047"/>
                  </a:lnTo>
                  <a:lnTo>
                    <a:pt x="676275" y="228599"/>
                  </a:lnTo>
                  <a:close/>
                </a:path>
              </a:pathLst>
            </a:custGeom>
            <a:solidFill>
              <a:srgbClr val="D0D5DA"/>
            </a:solidFill>
          </p:spPr>
          <p:txBody>
            <a:bodyPr wrap="square" lIns="0" tIns="0" rIns="0" bIns="0" rtlCol="0"/>
            <a:lstStyle/>
            <a:p>
              <a:endParaRPr/>
            </a:p>
          </p:txBody>
        </p:sp>
        <p:sp>
          <p:nvSpPr>
            <p:cNvPr id="56" name="object 56"/>
            <p:cNvSpPr/>
            <p:nvPr/>
          </p:nvSpPr>
          <p:spPr>
            <a:xfrm>
              <a:off x="10096497" y="2638424"/>
              <a:ext cx="762000" cy="590550"/>
            </a:xfrm>
            <a:custGeom>
              <a:avLst/>
              <a:gdLst/>
              <a:ahLst/>
              <a:cxnLst/>
              <a:rect l="l" t="t" r="r" b="b"/>
              <a:pathLst>
                <a:path w="762000" h="590550">
                  <a:moveTo>
                    <a:pt x="728953" y="590549"/>
                  </a:moveTo>
                  <a:lnTo>
                    <a:pt x="33047" y="590549"/>
                  </a:lnTo>
                  <a:lnTo>
                    <a:pt x="28187" y="589583"/>
                  </a:lnTo>
                  <a:lnTo>
                    <a:pt x="966" y="562362"/>
                  </a:lnTo>
                  <a:lnTo>
                    <a:pt x="0" y="557502"/>
                  </a:lnTo>
                  <a:lnTo>
                    <a:pt x="1" y="552449"/>
                  </a:lnTo>
                  <a:lnTo>
                    <a:pt x="0" y="33047"/>
                  </a:lnTo>
                  <a:lnTo>
                    <a:pt x="28187" y="966"/>
                  </a:lnTo>
                  <a:lnTo>
                    <a:pt x="33047" y="0"/>
                  </a:lnTo>
                  <a:lnTo>
                    <a:pt x="728953" y="0"/>
                  </a:lnTo>
                  <a:lnTo>
                    <a:pt x="761032" y="28187"/>
                  </a:lnTo>
                  <a:lnTo>
                    <a:pt x="761999" y="33047"/>
                  </a:lnTo>
                  <a:lnTo>
                    <a:pt x="761999" y="557502"/>
                  </a:lnTo>
                  <a:lnTo>
                    <a:pt x="733813" y="589583"/>
                  </a:lnTo>
                  <a:lnTo>
                    <a:pt x="728953" y="590549"/>
                  </a:lnTo>
                  <a:close/>
                </a:path>
              </a:pathLst>
            </a:custGeom>
            <a:solidFill>
              <a:srgbClr val="F2F4F5"/>
            </a:solidFill>
          </p:spPr>
          <p:txBody>
            <a:bodyPr wrap="square" lIns="0" tIns="0" rIns="0" bIns="0" rtlCol="0"/>
            <a:lstStyle/>
            <a:p>
              <a:endParaRPr/>
            </a:p>
          </p:txBody>
        </p:sp>
        <p:sp>
          <p:nvSpPr>
            <p:cNvPr id="57" name="object 57"/>
            <p:cNvSpPr/>
            <p:nvPr/>
          </p:nvSpPr>
          <p:spPr>
            <a:xfrm>
              <a:off x="10134597" y="2676524"/>
              <a:ext cx="685800" cy="228600"/>
            </a:xfrm>
            <a:custGeom>
              <a:avLst/>
              <a:gdLst/>
              <a:ahLst/>
              <a:cxnLst/>
              <a:rect l="l" t="t" r="r" b="b"/>
              <a:pathLst>
                <a:path w="685800" h="228600">
                  <a:moveTo>
                    <a:pt x="685801" y="228599"/>
                  </a:moveTo>
                  <a:lnTo>
                    <a:pt x="1" y="228599"/>
                  </a:lnTo>
                  <a:lnTo>
                    <a:pt x="0" y="33047"/>
                  </a:lnTo>
                  <a:lnTo>
                    <a:pt x="28187" y="966"/>
                  </a:lnTo>
                  <a:lnTo>
                    <a:pt x="33047" y="0"/>
                  </a:lnTo>
                  <a:lnTo>
                    <a:pt x="652753" y="0"/>
                  </a:lnTo>
                  <a:lnTo>
                    <a:pt x="684833" y="28187"/>
                  </a:lnTo>
                  <a:lnTo>
                    <a:pt x="685801" y="228599"/>
                  </a:lnTo>
                  <a:close/>
                </a:path>
              </a:pathLst>
            </a:custGeom>
            <a:solidFill>
              <a:srgbClr val="D0D5DA"/>
            </a:solidFill>
          </p:spPr>
          <p:txBody>
            <a:bodyPr wrap="square" lIns="0" tIns="0" rIns="0" bIns="0" rtlCol="0"/>
            <a:lstStyle/>
            <a:p>
              <a:endParaRPr/>
            </a:p>
          </p:txBody>
        </p:sp>
        <p:sp>
          <p:nvSpPr>
            <p:cNvPr id="58" name="object 58"/>
            <p:cNvSpPr/>
            <p:nvPr/>
          </p:nvSpPr>
          <p:spPr>
            <a:xfrm>
              <a:off x="10896597" y="2638424"/>
              <a:ext cx="752475" cy="590550"/>
            </a:xfrm>
            <a:custGeom>
              <a:avLst/>
              <a:gdLst/>
              <a:ahLst/>
              <a:cxnLst/>
              <a:rect l="l" t="t" r="r" b="b"/>
              <a:pathLst>
                <a:path w="752475" h="590550">
                  <a:moveTo>
                    <a:pt x="719428" y="590549"/>
                  </a:moveTo>
                  <a:lnTo>
                    <a:pt x="33047" y="590549"/>
                  </a:lnTo>
                  <a:lnTo>
                    <a:pt x="28187" y="589583"/>
                  </a:lnTo>
                  <a:lnTo>
                    <a:pt x="966" y="562362"/>
                  </a:lnTo>
                  <a:lnTo>
                    <a:pt x="0" y="557502"/>
                  </a:lnTo>
                  <a:lnTo>
                    <a:pt x="1" y="552449"/>
                  </a:lnTo>
                  <a:lnTo>
                    <a:pt x="0" y="33047"/>
                  </a:lnTo>
                  <a:lnTo>
                    <a:pt x="28187" y="966"/>
                  </a:lnTo>
                  <a:lnTo>
                    <a:pt x="33047" y="0"/>
                  </a:lnTo>
                  <a:lnTo>
                    <a:pt x="719428" y="0"/>
                  </a:lnTo>
                  <a:lnTo>
                    <a:pt x="751507" y="28187"/>
                  </a:lnTo>
                  <a:lnTo>
                    <a:pt x="752474" y="33047"/>
                  </a:lnTo>
                  <a:lnTo>
                    <a:pt x="752474" y="557502"/>
                  </a:lnTo>
                  <a:lnTo>
                    <a:pt x="724287" y="589583"/>
                  </a:lnTo>
                  <a:lnTo>
                    <a:pt x="719428" y="590549"/>
                  </a:lnTo>
                  <a:close/>
                </a:path>
              </a:pathLst>
            </a:custGeom>
            <a:solidFill>
              <a:srgbClr val="F2F4F5"/>
            </a:solidFill>
          </p:spPr>
          <p:txBody>
            <a:bodyPr wrap="square" lIns="0" tIns="0" rIns="0" bIns="0" rtlCol="0"/>
            <a:lstStyle/>
            <a:p>
              <a:endParaRPr/>
            </a:p>
          </p:txBody>
        </p:sp>
        <p:sp>
          <p:nvSpPr>
            <p:cNvPr id="59" name="object 59"/>
            <p:cNvSpPr/>
            <p:nvPr/>
          </p:nvSpPr>
          <p:spPr>
            <a:xfrm>
              <a:off x="10934697" y="2676524"/>
              <a:ext cx="676275" cy="228600"/>
            </a:xfrm>
            <a:custGeom>
              <a:avLst/>
              <a:gdLst/>
              <a:ahLst/>
              <a:cxnLst/>
              <a:rect l="l" t="t" r="r" b="b"/>
              <a:pathLst>
                <a:path w="676275" h="228600">
                  <a:moveTo>
                    <a:pt x="676276" y="228599"/>
                  </a:moveTo>
                  <a:lnTo>
                    <a:pt x="1" y="228599"/>
                  </a:lnTo>
                  <a:lnTo>
                    <a:pt x="0" y="33047"/>
                  </a:lnTo>
                  <a:lnTo>
                    <a:pt x="28187" y="966"/>
                  </a:lnTo>
                  <a:lnTo>
                    <a:pt x="33047" y="0"/>
                  </a:lnTo>
                  <a:lnTo>
                    <a:pt x="643228" y="0"/>
                  </a:lnTo>
                  <a:lnTo>
                    <a:pt x="675307" y="28187"/>
                  </a:lnTo>
                  <a:lnTo>
                    <a:pt x="676276" y="228599"/>
                  </a:lnTo>
                  <a:close/>
                </a:path>
              </a:pathLst>
            </a:custGeom>
            <a:solidFill>
              <a:srgbClr val="D0D5DA"/>
            </a:solidFill>
          </p:spPr>
          <p:txBody>
            <a:bodyPr wrap="square" lIns="0" tIns="0" rIns="0" bIns="0" rtlCol="0"/>
            <a:lstStyle/>
            <a:p>
              <a:endParaRPr/>
            </a:p>
          </p:txBody>
        </p:sp>
      </p:grpSp>
      <p:sp>
        <p:nvSpPr>
          <p:cNvPr id="60" name="object 60"/>
          <p:cNvSpPr txBox="1"/>
          <p:nvPr/>
        </p:nvSpPr>
        <p:spPr>
          <a:xfrm>
            <a:off x="11129912" y="2907653"/>
            <a:ext cx="282575" cy="190500"/>
          </a:xfrm>
          <a:prstGeom prst="rect">
            <a:avLst/>
          </a:prstGeom>
        </p:spPr>
        <p:txBody>
          <a:bodyPr vert="horz" wrap="square" lIns="0" tIns="16510" rIns="0" bIns="0" rtlCol="0">
            <a:spAutoFit/>
          </a:bodyPr>
          <a:lstStyle/>
          <a:p>
            <a:pPr marL="12700">
              <a:lnSpc>
                <a:spcPct val="100000"/>
              </a:lnSpc>
              <a:spcBef>
                <a:spcPts val="130"/>
              </a:spcBef>
            </a:pPr>
            <a:r>
              <a:rPr sz="1050" spc="-75" dirty="0">
                <a:solidFill>
                  <a:srgbClr val="6A7280"/>
                </a:solidFill>
                <a:latin typeface="Roboto"/>
                <a:cs typeface="Roboto"/>
              </a:rPr>
              <a:t>$129</a:t>
            </a:r>
            <a:endParaRPr sz="1050">
              <a:latin typeface="Roboto"/>
              <a:cs typeface="Roboto"/>
            </a:endParaRPr>
          </a:p>
        </p:txBody>
      </p:sp>
      <p:sp>
        <p:nvSpPr>
          <p:cNvPr id="61" name="object 61"/>
          <p:cNvSpPr txBox="1"/>
          <p:nvPr/>
        </p:nvSpPr>
        <p:spPr>
          <a:xfrm>
            <a:off x="9207500" y="2907653"/>
            <a:ext cx="1722755" cy="598170"/>
          </a:xfrm>
          <a:prstGeom prst="rect">
            <a:avLst/>
          </a:prstGeom>
        </p:spPr>
        <p:txBody>
          <a:bodyPr vert="horz" wrap="square" lIns="0" tIns="16510" rIns="0" bIns="0" rtlCol="0">
            <a:spAutoFit/>
          </a:bodyPr>
          <a:lstStyle/>
          <a:p>
            <a:pPr marL="55244" algn="ctr">
              <a:lnSpc>
                <a:spcPct val="100000"/>
              </a:lnSpc>
              <a:spcBef>
                <a:spcPts val="130"/>
              </a:spcBef>
              <a:tabLst>
                <a:tab pos="816610" algn="l"/>
              </a:tabLst>
            </a:pPr>
            <a:r>
              <a:rPr sz="1050" spc="-25" dirty="0">
                <a:solidFill>
                  <a:srgbClr val="6A7280"/>
                </a:solidFill>
                <a:latin typeface="Roboto"/>
                <a:cs typeface="Roboto"/>
              </a:rPr>
              <a:t>$99</a:t>
            </a:r>
            <a:r>
              <a:rPr sz="1050" dirty="0">
                <a:solidFill>
                  <a:srgbClr val="6A7280"/>
                </a:solidFill>
                <a:latin typeface="Roboto"/>
                <a:cs typeface="Roboto"/>
              </a:rPr>
              <a:t>	</a:t>
            </a:r>
            <a:r>
              <a:rPr sz="1050" spc="-20" dirty="0">
                <a:solidFill>
                  <a:srgbClr val="6A7280"/>
                </a:solidFill>
                <a:latin typeface="Roboto"/>
                <a:cs typeface="Roboto"/>
              </a:rPr>
              <a:t>$149</a:t>
            </a:r>
            <a:endParaRPr sz="1050">
              <a:latin typeface="Roboto"/>
              <a:cs typeface="Roboto"/>
            </a:endParaRPr>
          </a:p>
          <a:p>
            <a:pPr>
              <a:lnSpc>
                <a:spcPct val="100000"/>
              </a:lnSpc>
              <a:spcBef>
                <a:spcPts val="930"/>
              </a:spcBef>
            </a:pPr>
            <a:endParaRPr sz="900">
              <a:latin typeface="Roboto"/>
              <a:cs typeface="Roboto"/>
            </a:endParaRPr>
          </a:p>
          <a:p>
            <a:pPr algn="ctr">
              <a:lnSpc>
                <a:spcPct val="100000"/>
              </a:lnSpc>
              <a:spcBef>
                <a:spcPts val="5"/>
              </a:spcBef>
            </a:pPr>
            <a:r>
              <a:rPr sz="1000" spc="-50" dirty="0">
                <a:solidFill>
                  <a:srgbClr val="4A5462"/>
                </a:solidFill>
                <a:latin typeface="Roboto"/>
                <a:cs typeface="Roboto"/>
              </a:rPr>
              <a:t>Categories,</a:t>
            </a:r>
            <a:r>
              <a:rPr sz="1000" spc="-5" dirty="0">
                <a:solidFill>
                  <a:srgbClr val="4A5462"/>
                </a:solidFill>
                <a:latin typeface="Roboto"/>
                <a:cs typeface="Roboto"/>
              </a:rPr>
              <a:t> </a:t>
            </a:r>
            <a:r>
              <a:rPr sz="1000" spc="-50" dirty="0">
                <a:solidFill>
                  <a:srgbClr val="4A5462"/>
                </a:solidFill>
                <a:latin typeface="Roboto"/>
                <a:cs typeface="Roboto"/>
              </a:rPr>
              <a:t>search,</a:t>
            </a:r>
            <a:r>
              <a:rPr sz="1000" dirty="0">
                <a:solidFill>
                  <a:srgbClr val="4A5462"/>
                </a:solidFill>
                <a:latin typeface="Roboto"/>
                <a:cs typeface="Roboto"/>
              </a:rPr>
              <a:t> </a:t>
            </a:r>
            <a:r>
              <a:rPr sz="1000" spc="-55" dirty="0">
                <a:solidFill>
                  <a:srgbClr val="4A5462"/>
                </a:solidFill>
                <a:latin typeface="Roboto"/>
                <a:cs typeface="Roboto"/>
              </a:rPr>
              <a:t>product</a:t>
            </a:r>
            <a:r>
              <a:rPr sz="1000" dirty="0">
                <a:solidFill>
                  <a:srgbClr val="4A5462"/>
                </a:solidFill>
                <a:latin typeface="Roboto"/>
                <a:cs typeface="Roboto"/>
              </a:rPr>
              <a:t> </a:t>
            </a:r>
            <a:r>
              <a:rPr sz="1000" spc="-20" dirty="0">
                <a:solidFill>
                  <a:srgbClr val="4A5462"/>
                </a:solidFill>
                <a:latin typeface="Roboto"/>
                <a:cs typeface="Roboto"/>
              </a:rPr>
              <a:t>cards</a:t>
            </a:r>
            <a:endParaRPr sz="1000">
              <a:latin typeface="Roboto"/>
              <a:cs typeface="Roboto"/>
            </a:endParaRPr>
          </a:p>
        </p:txBody>
      </p:sp>
      <p:grpSp>
        <p:nvGrpSpPr>
          <p:cNvPr id="62" name="object 62"/>
          <p:cNvGrpSpPr/>
          <p:nvPr/>
        </p:nvGrpSpPr>
        <p:grpSpPr>
          <a:xfrm>
            <a:off x="6362699" y="3695699"/>
            <a:ext cx="1743075" cy="1104900"/>
            <a:chOff x="6362699" y="3695699"/>
            <a:chExt cx="1743075" cy="1104900"/>
          </a:xfrm>
        </p:grpSpPr>
        <p:sp>
          <p:nvSpPr>
            <p:cNvPr id="63" name="object 63"/>
            <p:cNvSpPr/>
            <p:nvPr/>
          </p:nvSpPr>
          <p:spPr>
            <a:xfrm>
              <a:off x="6362699" y="3695699"/>
              <a:ext cx="1743075" cy="1104900"/>
            </a:xfrm>
            <a:custGeom>
              <a:avLst/>
              <a:gdLst/>
              <a:ahLst/>
              <a:cxnLst/>
              <a:rect l="l" t="t" r="r" b="b"/>
              <a:pathLst>
                <a:path w="1743075" h="1104900">
                  <a:moveTo>
                    <a:pt x="1671877" y="1104899"/>
                  </a:moveTo>
                  <a:lnTo>
                    <a:pt x="71196" y="1104899"/>
                  </a:lnTo>
                  <a:lnTo>
                    <a:pt x="66240" y="1104411"/>
                  </a:lnTo>
                  <a:lnTo>
                    <a:pt x="29705" y="1089277"/>
                  </a:lnTo>
                  <a:lnTo>
                    <a:pt x="3884" y="1053237"/>
                  </a:lnTo>
                  <a:lnTo>
                    <a:pt x="0" y="1033702"/>
                  </a:lnTo>
                  <a:lnTo>
                    <a:pt x="0" y="1028699"/>
                  </a:lnTo>
                  <a:lnTo>
                    <a:pt x="0" y="71196"/>
                  </a:lnTo>
                  <a:lnTo>
                    <a:pt x="15621" y="29705"/>
                  </a:lnTo>
                  <a:lnTo>
                    <a:pt x="51660" y="3885"/>
                  </a:lnTo>
                  <a:lnTo>
                    <a:pt x="71196" y="0"/>
                  </a:lnTo>
                  <a:lnTo>
                    <a:pt x="1671877" y="0"/>
                  </a:lnTo>
                  <a:lnTo>
                    <a:pt x="1713368" y="15621"/>
                  </a:lnTo>
                  <a:lnTo>
                    <a:pt x="1739187" y="51661"/>
                  </a:lnTo>
                  <a:lnTo>
                    <a:pt x="1743074" y="71196"/>
                  </a:lnTo>
                  <a:lnTo>
                    <a:pt x="1743074" y="1033702"/>
                  </a:lnTo>
                  <a:lnTo>
                    <a:pt x="1727451" y="1075193"/>
                  </a:lnTo>
                  <a:lnTo>
                    <a:pt x="1691411" y="1101013"/>
                  </a:lnTo>
                  <a:lnTo>
                    <a:pt x="1676832" y="1104411"/>
                  </a:lnTo>
                  <a:lnTo>
                    <a:pt x="1671877" y="1104899"/>
                  </a:lnTo>
                  <a:close/>
                </a:path>
              </a:pathLst>
            </a:custGeom>
            <a:solidFill>
              <a:srgbClr val="FFFFFF"/>
            </a:solidFill>
          </p:spPr>
          <p:txBody>
            <a:bodyPr wrap="square" lIns="0" tIns="0" rIns="0" bIns="0" rtlCol="0"/>
            <a:lstStyle/>
            <a:p>
              <a:endParaRPr/>
            </a:p>
          </p:txBody>
        </p:sp>
        <p:sp>
          <p:nvSpPr>
            <p:cNvPr id="64" name="object 64"/>
            <p:cNvSpPr/>
            <p:nvPr/>
          </p:nvSpPr>
          <p:spPr>
            <a:xfrm>
              <a:off x="6438899" y="3962399"/>
              <a:ext cx="1590675" cy="762000"/>
            </a:xfrm>
            <a:custGeom>
              <a:avLst/>
              <a:gdLst/>
              <a:ahLst/>
              <a:cxnLst/>
              <a:rect l="l" t="t" r="r" b="b"/>
              <a:pathLst>
                <a:path w="1590675" h="762000">
                  <a:moveTo>
                    <a:pt x="1557628" y="761999"/>
                  </a:moveTo>
                  <a:lnTo>
                    <a:pt x="33047" y="761999"/>
                  </a:lnTo>
                  <a:lnTo>
                    <a:pt x="28187" y="761032"/>
                  </a:lnTo>
                  <a:lnTo>
                    <a:pt x="966" y="733812"/>
                  </a:lnTo>
                  <a:lnTo>
                    <a:pt x="0" y="728952"/>
                  </a:lnTo>
                  <a:lnTo>
                    <a:pt x="0" y="723899"/>
                  </a:lnTo>
                  <a:lnTo>
                    <a:pt x="0" y="33047"/>
                  </a:lnTo>
                  <a:lnTo>
                    <a:pt x="28187" y="966"/>
                  </a:lnTo>
                  <a:lnTo>
                    <a:pt x="33047" y="0"/>
                  </a:lnTo>
                  <a:lnTo>
                    <a:pt x="1557628" y="0"/>
                  </a:lnTo>
                  <a:lnTo>
                    <a:pt x="1589708" y="28186"/>
                  </a:lnTo>
                  <a:lnTo>
                    <a:pt x="1590674" y="33047"/>
                  </a:lnTo>
                  <a:lnTo>
                    <a:pt x="1590674" y="728952"/>
                  </a:lnTo>
                  <a:lnTo>
                    <a:pt x="1562487" y="761032"/>
                  </a:lnTo>
                  <a:lnTo>
                    <a:pt x="1557628" y="761999"/>
                  </a:lnTo>
                  <a:close/>
                </a:path>
              </a:pathLst>
            </a:custGeom>
            <a:solidFill>
              <a:srgbClr val="F2F4F5"/>
            </a:solidFill>
          </p:spPr>
          <p:txBody>
            <a:bodyPr wrap="square" lIns="0" tIns="0" rIns="0" bIns="0" rtlCol="0"/>
            <a:lstStyle/>
            <a:p>
              <a:endParaRPr/>
            </a:p>
          </p:txBody>
        </p:sp>
        <p:sp>
          <p:nvSpPr>
            <p:cNvPr id="65" name="object 65"/>
            <p:cNvSpPr/>
            <p:nvPr/>
          </p:nvSpPr>
          <p:spPr>
            <a:xfrm>
              <a:off x="6476999" y="4000499"/>
              <a:ext cx="1514475" cy="381000"/>
            </a:xfrm>
            <a:custGeom>
              <a:avLst/>
              <a:gdLst/>
              <a:ahLst/>
              <a:cxnLst/>
              <a:rect l="l" t="t" r="r" b="b"/>
              <a:pathLst>
                <a:path w="1514475" h="381000">
                  <a:moveTo>
                    <a:pt x="1514475" y="380999"/>
                  </a:moveTo>
                  <a:lnTo>
                    <a:pt x="0" y="380999"/>
                  </a:lnTo>
                  <a:lnTo>
                    <a:pt x="0" y="33047"/>
                  </a:lnTo>
                  <a:lnTo>
                    <a:pt x="28187" y="966"/>
                  </a:lnTo>
                  <a:lnTo>
                    <a:pt x="33047" y="0"/>
                  </a:lnTo>
                  <a:lnTo>
                    <a:pt x="1481426" y="0"/>
                  </a:lnTo>
                  <a:lnTo>
                    <a:pt x="1513507" y="28187"/>
                  </a:lnTo>
                  <a:lnTo>
                    <a:pt x="1514475" y="380999"/>
                  </a:lnTo>
                  <a:close/>
                </a:path>
              </a:pathLst>
            </a:custGeom>
            <a:solidFill>
              <a:srgbClr val="D0D5DA"/>
            </a:solidFill>
          </p:spPr>
          <p:txBody>
            <a:bodyPr wrap="square" lIns="0" tIns="0" rIns="0" bIns="0" rtlCol="0"/>
            <a:lstStyle/>
            <a:p>
              <a:endParaRPr/>
            </a:p>
          </p:txBody>
        </p:sp>
        <p:sp>
          <p:nvSpPr>
            <p:cNvPr id="66" name="object 66"/>
            <p:cNvSpPr/>
            <p:nvPr/>
          </p:nvSpPr>
          <p:spPr>
            <a:xfrm>
              <a:off x="6476999" y="4610099"/>
              <a:ext cx="1514475" cy="114300"/>
            </a:xfrm>
            <a:custGeom>
              <a:avLst/>
              <a:gdLst/>
              <a:ahLst/>
              <a:cxnLst/>
              <a:rect l="l" t="t" r="r" b="b"/>
              <a:pathLst>
                <a:path w="1514475" h="114300">
                  <a:moveTo>
                    <a:pt x="1481426" y="114299"/>
                  </a:moveTo>
                  <a:lnTo>
                    <a:pt x="33047" y="114299"/>
                  </a:lnTo>
                  <a:lnTo>
                    <a:pt x="28187" y="113332"/>
                  </a:lnTo>
                  <a:lnTo>
                    <a:pt x="966" y="86112"/>
                  </a:lnTo>
                  <a:lnTo>
                    <a:pt x="0" y="81252"/>
                  </a:lnTo>
                  <a:lnTo>
                    <a:pt x="0" y="76199"/>
                  </a:lnTo>
                  <a:lnTo>
                    <a:pt x="0" y="33047"/>
                  </a:lnTo>
                  <a:lnTo>
                    <a:pt x="28187" y="966"/>
                  </a:lnTo>
                  <a:lnTo>
                    <a:pt x="33047" y="0"/>
                  </a:lnTo>
                  <a:lnTo>
                    <a:pt x="1481426" y="0"/>
                  </a:lnTo>
                  <a:lnTo>
                    <a:pt x="1513507" y="28186"/>
                  </a:lnTo>
                  <a:lnTo>
                    <a:pt x="1514474" y="33047"/>
                  </a:lnTo>
                  <a:lnTo>
                    <a:pt x="1514474" y="81252"/>
                  </a:lnTo>
                  <a:lnTo>
                    <a:pt x="1486287" y="113332"/>
                  </a:lnTo>
                  <a:lnTo>
                    <a:pt x="1481426" y="114299"/>
                  </a:lnTo>
                  <a:close/>
                </a:path>
              </a:pathLst>
            </a:custGeom>
            <a:solidFill>
              <a:srgbClr val="3B81F5"/>
            </a:solidFill>
          </p:spPr>
          <p:txBody>
            <a:bodyPr wrap="square" lIns="0" tIns="0" rIns="0" bIns="0" rtlCol="0"/>
            <a:lstStyle/>
            <a:p>
              <a:endParaRPr/>
            </a:p>
          </p:txBody>
        </p:sp>
      </p:grpSp>
      <p:sp>
        <p:nvSpPr>
          <p:cNvPr id="67" name="object 67"/>
          <p:cNvSpPr txBox="1"/>
          <p:nvPr/>
        </p:nvSpPr>
        <p:spPr>
          <a:xfrm>
            <a:off x="6426199" y="3746341"/>
            <a:ext cx="758825" cy="178435"/>
          </a:xfrm>
          <a:prstGeom prst="rect">
            <a:avLst/>
          </a:prstGeom>
        </p:spPr>
        <p:txBody>
          <a:bodyPr vert="horz" wrap="square" lIns="0" tIns="12700" rIns="0" bIns="0" rtlCol="0">
            <a:spAutoFit/>
          </a:bodyPr>
          <a:lstStyle/>
          <a:p>
            <a:pPr marL="12700">
              <a:lnSpc>
                <a:spcPct val="100000"/>
              </a:lnSpc>
              <a:spcBef>
                <a:spcPts val="100"/>
              </a:spcBef>
            </a:pPr>
            <a:r>
              <a:rPr sz="1000" b="1" spc="-60" dirty="0">
                <a:solidFill>
                  <a:srgbClr val="1F2937"/>
                </a:solidFill>
                <a:latin typeface="Roboto"/>
                <a:cs typeface="Roboto"/>
              </a:rPr>
              <a:t>Product</a:t>
            </a:r>
            <a:r>
              <a:rPr sz="1000" b="1" spc="-5" dirty="0">
                <a:solidFill>
                  <a:srgbClr val="1F2937"/>
                </a:solidFill>
                <a:latin typeface="Roboto"/>
                <a:cs typeface="Roboto"/>
              </a:rPr>
              <a:t> </a:t>
            </a:r>
            <a:r>
              <a:rPr sz="1000" b="1" spc="-45" dirty="0">
                <a:solidFill>
                  <a:srgbClr val="1F2937"/>
                </a:solidFill>
                <a:latin typeface="Roboto"/>
                <a:cs typeface="Roboto"/>
              </a:rPr>
              <a:t>Cards</a:t>
            </a:r>
            <a:endParaRPr sz="1000">
              <a:latin typeface="Roboto"/>
              <a:cs typeface="Roboto"/>
            </a:endParaRPr>
          </a:p>
        </p:txBody>
      </p:sp>
      <p:sp>
        <p:nvSpPr>
          <p:cNvPr id="68" name="object 68"/>
          <p:cNvSpPr txBox="1"/>
          <p:nvPr/>
        </p:nvSpPr>
        <p:spPr>
          <a:xfrm>
            <a:off x="7020024" y="4365844"/>
            <a:ext cx="425450" cy="377825"/>
          </a:xfrm>
          <a:prstGeom prst="rect">
            <a:avLst/>
          </a:prstGeom>
        </p:spPr>
        <p:txBody>
          <a:bodyPr vert="horz" wrap="square" lIns="0" tIns="16510" rIns="0" bIns="0" rtlCol="0">
            <a:spAutoFit/>
          </a:bodyPr>
          <a:lstStyle/>
          <a:p>
            <a:pPr marL="110489" marR="5080" indent="-98425">
              <a:lnSpc>
                <a:spcPct val="111100"/>
              </a:lnSpc>
              <a:spcBef>
                <a:spcPts val="130"/>
              </a:spcBef>
            </a:pPr>
            <a:r>
              <a:rPr sz="1050" spc="-85" dirty="0">
                <a:solidFill>
                  <a:srgbClr val="6A7280"/>
                </a:solidFill>
                <a:latin typeface="Roboto"/>
                <a:cs typeface="Roboto"/>
              </a:rPr>
              <a:t>Product</a:t>
            </a:r>
            <a:r>
              <a:rPr sz="1050" spc="-25" dirty="0">
                <a:solidFill>
                  <a:srgbClr val="6A7280"/>
                </a:solidFill>
                <a:latin typeface="Roboto"/>
                <a:cs typeface="Roboto"/>
              </a:rPr>
              <a:t> </a:t>
            </a:r>
            <a:r>
              <a:rPr sz="1000" spc="-25" dirty="0">
                <a:solidFill>
                  <a:srgbClr val="FFFFFF"/>
                </a:solidFill>
                <a:latin typeface="Roboto"/>
                <a:cs typeface="Roboto"/>
              </a:rPr>
              <a:t>Add</a:t>
            </a:r>
            <a:endParaRPr sz="1000">
              <a:latin typeface="Roboto"/>
              <a:cs typeface="Roboto"/>
            </a:endParaRPr>
          </a:p>
        </p:txBody>
      </p:sp>
      <p:grpSp>
        <p:nvGrpSpPr>
          <p:cNvPr id="69" name="object 69"/>
          <p:cNvGrpSpPr/>
          <p:nvPr/>
        </p:nvGrpSpPr>
        <p:grpSpPr>
          <a:xfrm>
            <a:off x="8220073" y="3695699"/>
            <a:ext cx="1733550" cy="1104900"/>
            <a:chOff x="8220073" y="3695699"/>
            <a:chExt cx="1733550" cy="1104900"/>
          </a:xfrm>
        </p:grpSpPr>
        <p:sp>
          <p:nvSpPr>
            <p:cNvPr id="70" name="object 70"/>
            <p:cNvSpPr/>
            <p:nvPr/>
          </p:nvSpPr>
          <p:spPr>
            <a:xfrm>
              <a:off x="8220062" y="3695699"/>
              <a:ext cx="1733550" cy="1104900"/>
            </a:xfrm>
            <a:custGeom>
              <a:avLst/>
              <a:gdLst/>
              <a:ahLst/>
              <a:cxnLst/>
              <a:rect l="l" t="t" r="r" b="b"/>
              <a:pathLst>
                <a:path w="1733550" h="1104900">
                  <a:moveTo>
                    <a:pt x="1733550" y="71208"/>
                  </a:moveTo>
                  <a:lnTo>
                    <a:pt x="1717929" y="29705"/>
                  </a:lnTo>
                  <a:lnTo>
                    <a:pt x="1681886" y="3886"/>
                  </a:lnTo>
                  <a:lnTo>
                    <a:pt x="1662353" y="0"/>
                  </a:lnTo>
                  <a:lnTo>
                    <a:pt x="71196" y="0"/>
                  </a:lnTo>
                  <a:lnTo>
                    <a:pt x="29705" y="15633"/>
                  </a:lnTo>
                  <a:lnTo>
                    <a:pt x="3886" y="51663"/>
                  </a:lnTo>
                  <a:lnTo>
                    <a:pt x="0" y="71208"/>
                  </a:lnTo>
                  <a:lnTo>
                    <a:pt x="0" y="1028700"/>
                  </a:lnTo>
                  <a:lnTo>
                    <a:pt x="0" y="1033703"/>
                  </a:lnTo>
                  <a:lnTo>
                    <a:pt x="15621" y="1075194"/>
                  </a:lnTo>
                  <a:lnTo>
                    <a:pt x="51663" y="1101013"/>
                  </a:lnTo>
                  <a:lnTo>
                    <a:pt x="71196" y="1104900"/>
                  </a:lnTo>
                  <a:lnTo>
                    <a:pt x="1662353" y="1104900"/>
                  </a:lnTo>
                  <a:lnTo>
                    <a:pt x="1703844" y="1089279"/>
                  </a:lnTo>
                  <a:lnTo>
                    <a:pt x="1729663" y="1053249"/>
                  </a:lnTo>
                  <a:lnTo>
                    <a:pt x="1733550" y="1033703"/>
                  </a:lnTo>
                  <a:lnTo>
                    <a:pt x="1733550" y="71208"/>
                  </a:lnTo>
                  <a:close/>
                </a:path>
              </a:pathLst>
            </a:custGeom>
            <a:solidFill>
              <a:srgbClr val="FFFFFF"/>
            </a:solidFill>
          </p:spPr>
          <p:txBody>
            <a:bodyPr wrap="square" lIns="0" tIns="0" rIns="0" bIns="0" rtlCol="0"/>
            <a:lstStyle/>
            <a:p>
              <a:endParaRPr/>
            </a:p>
          </p:txBody>
        </p:sp>
        <p:sp>
          <p:nvSpPr>
            <p:cNvPr id="71" name="object 71"/>
            <p:cNvSpPr/>
            <p:nvPr/>
          </p:nvSpPr>
          <p:spPr>
            <a:xfrm>
              <a:off x="8301035" y="3967162"/>
              <a:ext cx="1571625" cy="752475"/>
            </a:xfrm>
            <a:custGeom>
              <a:avLst/>
              <a:gdLst/>
              <a:ahLst/>
              <a:cxnLst/>
              <a:rect l="l" t="t" r="r" b="b"/>
              <a:pathLst>
                <a:path w="1571625" h="752475">
                  <a:moveTo>
                    <a:pt x="0" y="719137"/>
                  </a:moveTo>
                  <a:lnTo>
                    <a:pt x="0" y="33337"/>
                  </a:lnTo>
                  <a:lnTo>
                    <a:pt x="0" y="28916"/>
                  </a:lnTo>
                  <a:lnTo>
                    <a:pt x="845" y="24664"/>
                  </a:lnTo>
                  <a:lnTo>
                    <a:pt x="2537" y="20579"/>
                  </a:lnTo>
                  <a:lnTo>
                    <a:pt x="4228" y="16495"/>
                  </a:lnTo>
                  <a:lnTo>
                    <a:pt x="6637" y="12889"/>
                  </a:lnTo>
                  <a:lnTo>
                    <a:pt x="9764" y="9764"/>
                  </a:lnTo>
                  <a:lnTo>
                    <a:pt x="12890" y="6637"/>
                  </a:lnTo>
                  <a:lnTo>
                    <a:pt x="16495" y="4229"/>
                  </a:lnTo>
                  <a:lnTo>
                    <a:pt x="20579" y="2537"/>
                  </a:lnTo>
                  <a:lnTo>
                    <a:pt x="24663" y="845"/>
                  </a:lnTo>
                  <a:lnTo>
                    <a:pt x="28916" y="0"/>
                  </a:lnTo>
                  <a:lnTo>
                    <a:pt x="33338" y="0"/>
                  </a:lnTo>
                  <a:lnTo>
                    <a:pt x="1538287" y="0"/>
                  </a:lnTo>
                  <a:lnTo>
                    <a:pt x="1542708" y="0"/>
                  </a:lnTo>
                  <a:lnTo>
                    <a:pt x="1546960" y="845"/>
                  </a:lnTo>
                  <a:lnTo>
                    <a:pt x="1551044" y="2537"/>
                  </a:lnTo>
                  <a:lnTo>
                    <a:pt x="1555128" y="4229"/>
                  </a:lnTo>
                  <a:lnTo>
                    <a:pt x="1571625" y="33337"/>
                  </a:lnTo>
                  <a:lnTo>
                    <a:pt x="1571625" y="719137"/>
                  </a:lnTo>
                  <a:lnTo>
                    <a:pt x="1571624" y="723557"/>
                  </a:lnTo>
                  <a:lnTo>
                    <a:pt x="1570777" y="727810"/>
                  </a:lnTo>
                  <a:lnTo>
                    <a:pt x="1569086" y="731894"/>
                  </a:lnTo>
                  <a:lnTo>
                    <a:pt x="1567394" y="735978"/>
                  </a:lnTo>
                  <a:lnTo>
                    <a:pt x="1551044" y="749936"/>
                  </a:lnTo>
                  <a:lnTo>
                    <a:pt x="1546960" y="751628"/>
                  </a:lnTo>
                  <a:lnTo>
                    <a:pt x="1542708" y="752474"/>
                  </a:lnTo>
                  <a:lnTo>
                    <a:pt x="1538287" y="752474"/>
                  </a:lnTo>
                  <a:lnTo>
                    <a:pt x="33338" y="752474"/>
                  </a:lnTo>
                  <a:lnTo>
                    <a:pt x="9764" y="742710"/>
                  </a:lnTo>
                  <a:lnTo>
                    <a:pt x="6637" y="739583"/>
                  </a:lnTo>
                  <a:lnTo>
                    <a:pt x="4228" y="735978"/>
                  </a:lnTo>
                  <a:lnTo>
                    <a:pt x="2537" y="731894"/>
                  </a:lnTo>
                  <a:lnTo>
                    <a:pt x="845" y="727810"/>
                  </a:lnTo>
                  <a:lnTo>
                    <a:pt x="0" y="723557"/>
                  </a:lnTo>
                  <a:lnTo>
                    <a:pt x="0" y="719137"/>
                  </a:lnTo>
                  <a:close/>
                </a:path>
              </a:pathLst>
            </a:custGeom>
            <a:ln w="9524">
              <a:solidFill>
                <a:srgbClr val="E4E7EB"/>
              </a:solidFill>
            </a:ln>
          </p:spPr>
          <p:txBody>
            <a:bodyPr wrap="square" lIns="0" tIns="0" rIns="0" bIns="0" rtlCol="0"/>
            <a:lstStyle/>
            <a:p>
              <a:endParaRPr/>
            </a:p>
          </p:txBody>
        </p:sp>
        <p:sp>
          <p:nvSpPr>
            <p:cNvPr id="72" name="object 72"/>
            <p:cNvSpPr/>
            <p:nvPr/>
          </p:nvSpPr>
          <p:spPr>
            <a:xfrm>
              <a:off x="8343898" y="4010024"/>
              <a:ext cx="1485900" cy="114300"/>
            </a:xfrm>
            <a:custGeom>
              <a:avLst/>
              <a:gdLst/>
              <a:ahLst/>
              <a:cxnLst/>
              <a:rect l="l" t="t" r="r" b="b"/>
              <a:pathLst>
                <a:path w="1485900" h="114300">
                  <a:moveTo>
                    <a:pt x="1452852" y="114299"/>
                  </a:moveTo>
                  <a:lnTo>
                    <a:pt x="33047" y="114299"/>
                  </a:lnTo>
                  <a:lnTo>
                    <a:pt x="28186" y="113332"/>
                  </a:lnTo>
                  <a:lnTo>
                    <a:pt x="966" y="86111"/>
                  </a:lnTo>
                  <a:lnTo>
                    <a:pt x="0" y="81252"/>
                  </a:lnTo>
                  <a:lnTo>
                    <a:pt x="0" y="76199"/>
                  </a:lnTo>
                  <a:lnTo>
                    <a:pt x="0" y="33047"/>
                  </a:lnTo>
                  <a:lnTo>
                    <a:pt x="28187" y="966"/>
                  </a:lnTo>
                  <a:lnTo>
                    <a:pt x="33047" y="0"/>
                  </a:lnTo>
                  <a:lnTo>
                    <a:pt x="1452852" y="0"/>
                  </a:lnTo>
                  <a:lnTo>
                    <a:pt x="1484933" y="28187"/>
                  </a:lnTo>
                  <a:lnTo>
                    <a:pt x="1485899" y="33047"/>
                  </a:lnTo>
                  <a:lnTo>
                    <a:pt x="1485899" y="81252"/>
                  </a:lnTo>
                  <a:lnTo>
                    <a:pt x="1457711" y="113332"/>
                  </a:lnTo>
                  <a:lnTo>
                    <a:pt x="1452852" y="114299"/>
                  </a:lnTo>
                  <a:close/>
                </a:path>
              </a:pathLst>
            </a:custGeom>
            <a:solidFill>
              <a:srgbClr val="DAE9FE"/>
            </a:solidFill>
          </p:spPr>
          <p:txBody>
            <a:bodyPr wrap="square" lIns="0" tIns="0" rIns="0" bIns="0" rtlCol="0"/>
            <a:lstStyle/>
            <a:p>
              <a:endParaRPr/>
            </a:p>
          </p:txBody>
        </p:sp>
        <p:sp>
          <p:nvSpPr>
            <p:cNvPr id="73" name="object 73"/>
            <p:cNvSpPr/>
            <p:nvPr/>
          </p:nvSpPr>
          <p:spPr>
            <a:xfrm>
              <a:off x="8343899" y="4352924"/>
              <a:ext cx="1485900" cy="9525"/>
            </a:xfrm>
            <a:custGeom>
              <a:avLst/>
              <a:gdLst/>
              <a:ahLst/>
              <a:cxnLst/>
              <a:rect l="l" t="t" r="r" b="b"/>
              <a:pathLst>
                <a:path w="1485900" h="9525">
                  <a:moveTo>
                    <a:pt x="1485899" y="9524"/>
                  </a:moveTo>
                  <a:lnTo>
                    <a:pt x="0" y="9524"/>
                  </a:lnTo>
                  <a:lnTo>
                    <a:pt x="0" y="0"/>
                  </a:lnTo>
                  <a:lnTo>
                    <a:pt x="1485899" y="0"/>
                  </a:lnTo>
                  <a:lnTo>
                    <a:pt x="1485899" y="9524"/>
                  </a:lnTo>
                  <a:close/>
                </a:path>
              </a:pathLst>
            </a:custGeom>
            <a:solidFill>
              <a:srgbClr val="F2F4F5"/>
            </a:solidFill>
          </p:spPr>
          <p:txBody>
            <a:bodyPr wrap="square" lIns="0" tIns="0" rIns="0" bIns="0" rtlCol="0"/>
            <a:lstStyle/>
            <a:p>
              <a:endParaRPr/>
            </a:p>
          </p:txBody>
        </p:sp>
      </p:grpSp>
      <p:sp>
        <p:nvSpPr>
          <p:cNvPr id="74" name="object 74"/>
          <p:cNvSpPr txBox="1"/>
          <p:nvPr/>
        </p:nvSpPr>
        <p:spPr>
          <a:xfrm>
            <a:off x="8280300" y="3746341"/>
            <a:ext cx="523875" cy="178435"/>
          </a:xfrm>
          <a:prstGeom prst="rect">
            <a:avLst/>
          </a:prstGeom>
        </p:spPr>
        <p:txBody>
          <a:bodyPr vert="horz" wrap="square" lIns="0" tIns="12700" rIns="0" bIns="0" rtlCol="0">
            <a:spAutoFit/>
          </a:bodyPr>
          <a:lstStyle/>
          <a:p>
            <a:pPr marL="12700">
              <a:lnSpc>
                <a:spcPct val="100000"/>
              </a:lnSpc>
              <a:spcBef>
                <a:spcPts val="100"/>
              </a:spcBef>
            </a:pPr>
            <a:r>
              <a:rPr sz="1000" b="1" spc="-45" dirty="0">
                <a:solidFill>
                  <a:srgbClr val="1F2937"/>
                </a:solidFill>
                <a:latin typeface="Roboto"/>
                <a:cs typeface="Roboto"/>
              </a:rPr>
              <a:t>Cart</a:t>
            </a:r>
            <a:r>
              <a:rPr sz="1000" b="1" spc="-25" dirty="0">
                <a:solidFill>
                  <a:srgbClr val="1F2937"/>
                </a:solidFill>
                <a:latin typeface="Roboto"/>
                <a:cs typeface="Roboto"/>
              </a:rPr>
              <a:t> </a:t>
            </a:r>
            <a:r>
              <a:rPr sz="1000" b="1" spc="-45" dirty="0">
                <a:solidFill>
                  <a:srgbClr val="1F2937"/>
                </a:solidFill>
                <a:latin typeface="Roboto"/>
                <a:cs typeface="Roboto"/>
              </a:rPr>
              <a:t>View</a:t>
            </a:r>
            <a:endParaRPr sz="1000">
              <a:latin typeface="Roboto"/>
              <a:cs typeface="Roboto"/>
            </a:endParaRPr>
          </a:p>
        </p:txBody>
      </p:sp>
      <p:sp>
        <p:nvSpPr>
          <p:cNvPr id="75" name="object 75"/>
          <p:cNvSpPr txBox="1"/>
          <p:nvPr/>
        </p:nvSpPr>
        <p:spPr>
          <a:xfrm>
            <a:off x="8366025" y="3958730"/>
            <a:ext cx="518159" cy="358140"/>
          </a:xfrm>
          <a:prstGeom prst="rect">
            <a:avLst/>
          </a:prstGeom>
        </p:spPr>
        <p:txBody>
          <a:bodyPr vert="horz" wrap="square" lIns="0" tIns="12065" rIns="0" bIns="0" rtlCol="0">
            <a:spAutoFit/>
          </a:bodyPr>
          <a:lstStyle/>
          <a:p>
            <a:pPr marL="12700" marR="5080">
              <a:lnSpc>
                <a:spcPct val="109600"/>
              </a:lnSpc>
              <a:spcBef>
                <a:spcPts val="95"/>
              </a:spcBef>
            </a:pPr>
            <a:r>
              <a:rPr sz="950" b="1" spc="-20" dirty="0">
                <a:solidFill>
                  <a:srgbClr val="1D40AF"/>
                </a:solidFill>
                <a:latin typeface="Roboto"/>
                <a:cs typeface="Roboto"/>
              </a:rPr>
              <a:t>Item </a:t>
            </a:r>
            <a:r>
              <a:rPr sz="1050" spc="-85" dirty="0">
                <a:latin typeface="Roboto"/>
                <a:cs typeface="Roboto"/>
              </a:rPr>
              <a:t>Product</a:t>
            </a:r>
            <a:r>
              <a:rPr sz="1050" dirty="0">
                <a:latin typeface="Roboto"/>
                <a:cs typeface="Roboto"/>
              </a:rPr>
              <a:t> </a:t>
            </a:r>
            <a:r>
              <a:rPr sz="1050" spc="-85" dirty="0">
                <a:latin typeface="Roboto"/>
                <a:cs typeface="Roboto"/>
              </a:rPr>
              <a:t>1</a:t>
            </a:r>
            <a:endParaRPr sz="1050">
              <a:latin typeface="Roboto"/>
              <a:cs typeface="Roboto"/>
            </a:endParaRPr>
          </a:p>
        </p:txBody>
      </p:sp>
      <p:sp>
        <p:nvSpPr>
          <p:cNvPr id="76" name="object 76"/>
          <p:cNvSpPr txBox="1"/>
          <p:nvPr/>
        </p:nvSpPr>
        <p:spPr>
          <a:xfrm>
            <a:off x="9514978" y="3958730"/>
            <a:ext cx="292735" cy="358140"/>
          </a:xfrm>
          <a:prstGeom prst="rect">
            <a:avLst/>
          </a:prstGeom>
        </p:spPr>
        <p:txBody>
          <a:bodyPr vert="horz" wrap="square" lIns="0" tIns="25400" rIns="0" bIns="0" rtlCol="0">
            <a:spAutoFit/>
          </a:bodyPr>
          <a:lstStyle/>
          <a:p>
            <a:pPr marL="12700">
              <a:lnSpc>
                <a:spcPct val="100000"/>
              </a:lnSpc>
              <a:spcBef>
                <a:spcPts val="200"/>
              </a:spcBef>
            </a:pPr>
            <a:r>
              <a:rPr sz="950" b="1" spc="-20" dirty="0">
                <a:solidFill>
                  <a:srgbClr val="1D40AF"/>
                </a:solidFill>
                <a:latin typeface="Roboto"/>
                <a:cs typeface="Roboto"/>
              </a:rPr>
              <a:t>Price</a:t>
            </a:r>
            <a:endParaRPr sz="950">
              <a:latin typeface="Roboto"/>
              <a:cs typeface="Roboto"/>
            </a:endParaRPr>
          </a:p>
          <a:p>
            <a:pPr marL="86995">
              <a:lnSpc>
                <a:spcPct val="100000"/>
              </a:lnSpc>
              <a:spcBef>
                <a:spcPts val="110"/>
              </a:spcBef>
            </a:pPr>
            <a:r>
              <a:rPr sz="1050" spc="-70" dirty="0">
                <a:latin typeface="Roboto"/>
                <a:cs typeface="Roboto"/>
              </a:rPr>
              <a:t>$99</a:t>
            </a:r>
            <a:endParaRPr sz="1050">
              <a:latin typeface="Roboto"/>
              <a:cs typeface="Roboto"/>
            </a:endParaRPr>
          </a:p>
        </p:txBody>
      </p:sp>
      <p:sp>
        <p:nvSpPr>
          <p:cNvPr id="77" name="object 77"/>
          <p:cNvSpPr txBox="1"/>
          <p:nvPr/>
        </p:nvSpPr>
        <p:spPr>
          <a:xfrm>
            <a:off x="8366025" y="4365283"/>
            <a:ext cx="313690" cy="189865"/>
          </a:xfrm>
          <a:prstGeom prst="rect">
            <a:avLst/>
          </a:prstGeom>
        </p:spPr>
        <p:txBody>
          <a:bodyPr vert="horz" wrap="square" lIns="0" tIns="15875" rIns="0" bIns="0" rtlCol="0">
            <a:spAutoFit/>
          </a:bodyPr>
          <a:lstStyle/>
          <a:p>
            <a:pPr marL="12700">
              <a:lnSpc>
                <a:spcPct val="100000"/>
              </a:lnSpc>
              <a:spcBef>
                <a:spcPts val="125"/>
              </a:spcBef>
            </a:pPr>
            <a:r>
              <a:rPr sz="1050" b="1" spc="-75" dirty="0">
                <a:latin typeface="Roboto"/>
                <a:cs typeface="Roboto"/>
              </a:rPr>
              <a:t>Total:</a:t>
            </a:r>
            <a:endParaRPr sz="1050">
              <a:latin typeface="Roboto"/>
              <a:cs typeface="Roboto"/>
            </a:endParaRPr>
          </a:p>
        </p:txBody>
      </p:sp>
      <p:sp>
        <p:nvSpPr>
          <p:cNvPr id="78" name="object 78"/>
          <p:cNvSpPr txBox="1"/>
          <p:nvPr/>
        </p:nvSpPr>
        <p:spPr>
          <a:xfrm>
            <a:off x="9585374" y="4365283"/>
            <a:ext cx="222250" cy="189865"/>
          </a:xfrm>
          <a:prstGeom prst="rect">
            <a:avLst/>
          </a:prstGeom>
        </p:spPr>
        <p:txBody>
          <a:bodyPr vert="horz" wrap="square" lIns="0" tIns="15875" rIns="0" bIns="0" rtlCol="0">
            <a:spAutoFit/>
          </a:bodyPr>
          <a:lstStyle/>
          <a:p>
            <a:pPr marL="12700">
              <a:lnSpc>
                <a:spcPct val="100000"/>
              </a:lnSpc>
              <a:spcBef>
                <a:spcPts val="125"/>
              </a:spcBef>
            </a:pPr>
            <a:r>
              <a:rPr sz="1050" b="1" spc="-75" dirty="0">
                <a:latin typeface="Roboto"/>
                <a:cs typeface="Roboto"/>
              </a:rPr>
              <a:t>$99</a:t>
            </a:r>
            <a:endParaRPr sz="1050">
              <a:latin typeface="Roboto"/>
              <a:cs typeface="Roboto"/>
            </a:endParaRPr>
          </a:p>
        </p:txBody>
      </p:sp>
      <p:grpSp>
        <p:nvGrpSpPr>
          <p:cNvPr id="79" name="object 79"/>
          <p:cNvGrpSpPr/>
          <p:nvPr/>
        </p:nvGrpSpPr>
        <p:grpSpPr>
          <a:xfrm>
            <a:off x="10067922" y="3695699"/>
            <a:ext cx="1743075" cy="1104900"/>
            <a:chOff x="10067922" y="3695699"/>
            <a:chExt cx="1743075" cy="1104900"/>
          </a:xfrm>
        </p:grpSpPr>
        <p:sp>
          <p:nvSpPr>
            <p:cNvPr id="80" name="object 80"/>
            <p:cNvSpPr/>
            <p:nvPr/>
          </p:nvSpPr>
          <p:spPr>
            <a:xfrm>
              <a:off x="10067912" y="3695699"/>
              <a:ext cx="1743075" cy="1104900"/>
            </a:xfrm>
            <a:custGeom>
              <a:avLst/>
              <a:gdLst/>
              <a:ahLst/>
              <a:cxnLst/>
              <a:rect l="l" t="t" r="r" b="b"/>
              <a:pathLst>
                <a:path w="1743075" h="1104900">
                  <a:moveTo>
                    <a:pt x="1743075" y="71208"/>
                  </a:moveTo>
                  <a:lnTo>
                    <a:pt x="1727454" y="29705"/>
                  </a:lnTo>
                  <a:lnTo>
                    <a:pt x="1691424" y="3886"/>
                  </a:lnTo>
                  <a:lnTo>
                    <a:pt x="1671878" y="0"/>
                  </a:lnTo>
                  <a:lnTo>
                    <a:pt x="71196" y="0"/>
                  </a:lnTo>
                  <a:lnTo>
                    <a:pt x="29705" y="15633"/>
                  </a:lnTo>
                  <a:lnTo>
                    <a:pt x="3886" y="51663"/>
                  </a:lnTo>
                  <a:lnTo>
                    <a:pt x="0" y="71208"/>
                  </a:lnTo>
                  <a:lnTo>
                    <a:pt x="0" y="1028700"/>
                  </a:lnTo>
                  <a:lnTo>
                    <a:pt x="0" y="1033703"/>
                  </a:lnTo>
                  <a:lnTo>
                    <a:pt x="15621" y="1075194"/>
                  </a:lnTo>
                  <a:lnTo>
                    <a:pt x="51663" y="1101013"/>
                  </a:lnTo>
                  <a:lnTo>
                    <a:pt x="71196" y="1104900"/>
                  </a:lnTo>
                  <a:lnTo>
                    <a:pt x="1671878" y="1104900"/>
                  </a:lnTo>
                  <a:lnTo>
                    <a:pt x="1713369" y="1089279"/>
                  </a:lnTo>
                  <a:lnTo>
                    <a:pt x="1739188" y="1053249"/>
                  </a:lnTo>
                  <a:lnTo>
                    <a:pt x="1743075" y="1033703"/>
                  </a:lnTo>
                  <a:lnTo>
                    <a:pt x="1743075" y="71208"/>
                  </a:lnTo>
                  <a:close/>
                </a:path>
              </a:pathLst>
            </a:custGeom>
            <a:solidFill>
              <a:srgbClr val="FFFFFF"/>
            </a:solidFill>
          </p:spPr>
          <p:txBody>
            <a:bodyPr wrap="square" lIns="0" tIns="0" rIns="0" bIns="0" rtlCol="0"/>
            <a:lstStyle/>
            <a:p>
              <a:endParaRPr/>
            </a:p>
          </p:txBody>
        </p:sp>
        <p:sp>
          <p:nvSpPr>
            <p:cNvPr id="81" name="object 81"/>
            <p:cNvSpPr/>
            <p:nvPr/>
          </p:nvSpPr>
          <p:spPr>
            <a:xfrm>
              <a:off x="10148885" y="3967162"/>
              <a:ext cx="1581150" cy="752475"/>
            </a:xfrm>
            <a:custGeom>
              <a:avLst/>
              <a:gdLst/>
              <a:ahLst/>
              <a:cxnLst/>
              <a:rect l="l" t="t" r="r" b="b"/>
              <a:pathLst>
                <a:path w="1581150" h="752475">
                  <a:moveTo>
                    <a:pt x="1" y="719137"/>
                  </a:moveTo>
                  <a:lnTo>
                    <a:pt x="1" y="33337"/>
                  </a:lnTo>
                  <a:lnTo>
                    <a:pt x="0" y="28916"/>
                  </a:lnTo>
                  <a:lnTo>
                    <a:pt x="845" y="24664"/>
                  </a:lnTo>
                  <a:lnTo>
                    <a:pt x="2537" y="20579"/>
                  </a:lnTo>
                  <a:lnTo>
                    <a:pt x="4228" y="16495"/>
                  </a:lnTo>
                  <a:lnTo>
                    <a:pt x="6637" y="12889"/>
                  </a:lnTo>
                  <a:lnTo>
                    <a:pt x="9764" y="9764"/>
                  </a:lnTo>
                  <a:lnTo>
                    <a:pt x="12889" y="6637"/>
                  </a:lnTo>
                  <a:lnTo>
                    <a:pt x="16495" y="4229"/>
                  </a:lnTo>
                  <a:lnTo>
                    <a:pt x="20580" y="2537"/>
                  </a:lnTo>
                  <a:lnTo>
                    <a:pt x="24664" y="845"/>
                  </a:lnTo>
                  <a:lnTo>
                    <a:pt x="28916" y="0"/>
                  </a:lnTo>
                  <a:lnTo>
                    <a:pt x="33338" y="0"/>
                  </a:lnTo>
                  <a:lnTo>
                    <a:pt x="1547813" y="0"/>
                  </a:lnTo>
                  <a:lnTo>
                    <a:pt x="1552233" y="0"/>
                  </a:lnTo>
                  <a:lnTo>
                    <a:pt x="1556485" y="845"/>
                  </a:lnTo>
                  <a:lnTo>
                    <a:pt x="1581151" y="33337"/>
                  </a:lnTo>
                  <a:lnTo>
                    <a:pt x="1581151" y="719137"/>
                  </a:lnTo>
                  <a:lnTo>
                    <a:pt x="1581149" y="723557"/>
                  </a:lnTo>
                  <a:lnTo>
                    <a:pt x="1580304" y="727810"/>
                  </a:lnTo>
                  <a:lnTo>
                    <a:pt x="1578612" y="731894"/>
                  </a:lnTo>
                  <a:lnTo>
                    <a:pt x="1576921" y="735978"/>
                  </a:lnTo>
                  <a:lnTo>
                    <a:pt x="1547813" y="752474"/>
                  </a:lnTo>
                  <a:lnTo>
                    <a:pt x="33338" y="752474"/>
                  </a:lnTo>
                  <a:lnTo>
                    <a:pt x="9764" y="742710"/>
                  </a:lnTo>
                  <a:lnTo>
                    <a:pt x="6637" y="739583"/>
                  </a:lnTo>
                  <a:lnTo>
                    <a:pt x="4228" y="735978"/>
                  </a:lnTo>
                  <a:lnTo>
                    <a:pt x="2537" y="731894"/>
                  </a:lnTo>
                  <a:lnTo>
                    <a:pt x="845" y="727810"/>
                  </a:lnTo>
                  <a:lnTo>
                    <a:pt x="0" y="723557"/>
                  </a:lnTo>
                  <a:lnTo>
                    <a:pt x="1" y="719137"/>
                  </a:lnTo>
                  <a:close/>
                </a:path>
              </a:pathLst>
            </a:custGeom>
            <a:ln w="9524">
              <a:solidFill>
                <a:srgbClr val="E4E7EB"/>
              </a:solidFill>
            </a:ln>
          </p:spPr>
          <p:txBody>
            <a:bodyPr wrap="square" lIns="0" tIns="0" rIns="0" bIns="0" rtlCol="0"/>
            <a:lstStyle/>
            <a:p>
              <a:endParaRPr/>
            </a:p>
          </p:txBody>
        </p:sp>
      </p:grpSp>
      <p:sp>
        <p:nvSpPr>
          <p:cNvPr id="82" name="object 82"/>
          <p:cNvSpPr txBox="1"/>
          <p:nvPr/>
        </p:nvSpPr>
        <p:spPr>
          <a:xfrm>
            <a:off x="10134550" y="3746341"/>
            <a:ext cx="644525" cy="178435"/>
          </a:xfrm>
          <a:prstGeom prst="rect">
            <a:avLst/>
          </a:prstGeom>
        </p:spPr>
        <p:txBody>
          <a:bodyPr vert="horz" wrap="square" lIns="0" tIns="12700" rIns="0" bIns="0" rtlCol="0">
            <a:spAutoFit/>
          </a:bodyPr>
          <a:lstStyle/>
          <a:p>
            <a:pPr marL="12700">
              <a:lnSpc>
                <a:spcPct val="100000"/>
              </a:lnSpc>
              <a:spcBef>
                <a:spcPts val="100"/>
              </a:spcBef>
            </a:pPr>
            <a:r>
              <a:rPr sz="1000" b="1" spc="-50" dirty="0">
                <a:solidFill>
                  <a:srgbClr val="1F2937"/>
                </a:solidFill>
                <a:latin typeface="Roboto"/>
                <a:cs typeface="Roboto"/>
              </a:rPr>
              <a:t>Profile</a:t>
            </a:r>
            <a:r>
              <a:rPr sz="1000" b="1" spc="-25" dirty="0">
                <a:solidFill>
                  <a:srgbClr val="1F2937"/>
                </a:solidFill>
                <a:latin typeface="Roboto"/>
                <a:cs typeface="Roboto"/>
              </a:rPr>
              <a:t> </a:t>
            </a:r>
            <a:r>
              <a:rPr sz="1000" b="1" spc="-45" dirty="0">
                <a:solidFill>
                  <a:srgbClr val="1F2937"/>
                </a:solidFill>
                <a:latin typeface="Roboto"/>
                <a:cs typeface="Roboto"/>
              </a:rPr>
              <a:t>View</a:t>
            </a:r>
            <a:endParaRPr sz="1000">
              <a:latin typeface="Roboto"/>
              <a:cs typeface="Roboto"/>
            </a:endParaRPr>
          </a:p>
        </p:txBody>
      </p:sp>
      <p:grpSp>
        <p:nvGrpSpPr>
          <p:cNvPr id="83" name="object 83"/>
          <p:cNvGrpSpPr/>
          <p:nvPr/>
        </p:nvGrpSpPr>
        <p:grpSpPr>
          <a:xfrm>
            <a:off x="10191747" y="4010024"/>
            <a:ext cx="1495425" cy="666750"/>
            <a:chOff x="10191747" y="4010024"/>
            <a:chExt cx="1495425" cy="666750"/>
          </a:xfrm>
        </p:grpSpPr>
        <p:pic>
          <p:nvPicPr>
            <p:cNvPr id="84" name="object 84"/>
            <p:cNvPicPr/>
            <p:nvPr/>
          </p:nvPicPr>
          <p:blipFill>
            <a:blip r:embed="rId14" cstate="print"/>
            <a:stretch>
              <a:fillRect/>
            </a:stretch>
          </p:blipFill>
          <p:spPr>
            <a:xfrm>
              <a:off x="10191748" y="4010024"/>
              <a:ext cx="190499" cy="190499"/>
            </a:xfrm>
            <a:prstGeom prst="rect">
              <a:avLst/>
            </a:prstGeom>
          </p:spPr>
        </p:pic>
        <p:sp>
          <p:nvSpPr>
            <p:cNvPr id="85" name="object 85"/>
            <p:cNvSpPr/>
            <p:nvPr/>
          </p:nvSpPr>
          <p:spPr>
            <a:xfrm>
              <a:off x="10572737" y="4219574"/>
              <a:ext cx="1114425" cy="285750"/>
            </a:xfrm>
            <a:custGeom>
              <a:avLst/>
              <a:gdLst/>
              <a:ahLst/>
              <a:cxnLst/>
              <a:rect l="l" t="t" r="r" b="b"/>
              <a:pathLst>
                <a:path w="1114425" h="285750">
                  <a:moveTo>
                    <a:pt x="1114425" y="204508"/>
                  </a:moveTo>
                  <a:lnTo>
                    <a:pt x="1086243" y="172427"/>
                  </a:lnTo>
                  <a:lnTo>
                    <a:pt x="1081379" y="171450"/>
                  </a:lnTo>
                  <a:lnTo>
                    <a:pt x="33058" y="171450"/>
                  </a:lnTo>
                  <a:lnTo>
                    <a:pt x="965" y="199644"/>
                  </a:lnTo>
                  <a:lnTo>
                    <a:pt x="0" y="204508"/>
                  </a:lnTo>
                  <a:lnTo>
                    <a:pt x="0" y="247650"/>
                  </a:lnTo>
                  <a:lnTo>
                    <a:pt x="0" y="252704"/>
                  </a:lnTo>
                  <a:lnTo>
                    <a:pt x="28194" y="284784"/>
                  </a:lnTo>
                  <a:lnTo>
                    <a:pt x="33058" y="285750"/>
                  </a:lnTo>
                  <a:lnTo>
                    <a:pt x="1081379" y="285750"/>
                  </a:lnTo>
                  <a:lnTo>
                    <a:pt x="1113459" y="257568"/>
                  </a:lnTo>
                  <a:lnTo>
                    <a:pt x="1114425" y="252704"/>
                  </a:lnTo>
                  <a:lnTo>
                    <a:pt x="1114425" y="204508"/>
                  </a:lnTo>
                  <a:close/>
                </a:path>
                <a:path w="1114425" h="285750">
                  <a:moveTo>
                    <a:pt x="1114425" y="33058"/>
                  </a:moveTo>
                  <a:lnTo>
                    <a:pt x="1086243" y="977"/>
                  </a:lnTo>
                  <a:lnTo>
                    <a:pt x="1081379" y="0"/>
                  </a:lnTo>
                  <a:lnTo>
                    <a:pt x="33058" y="0"/>
                  </a:lnTo>
                  <a:lnTo>
                    <a:pt x="965" y="28194"/>
                  </a:lnTo>
                  <a:lnTo>
                    <a:pt x="0" y="33058"/>
                  </a:lnTo>
                  <a:lnTo>
                    <a:pt x="0" y="76200"/>
                  </a:lnTo>
                  <a:lnTo>
                    <a:pt x="0" y="81254"/>
                  </a:lnTo>
                  <a:lnTo>
                    <a:pt x="28194" y="113334"/>
                  </a:lnTo>
                  <a:lnTo>
                    <a:pt x="33058" y="114300"/>
                  </a:lnTo>
                  <a:lnTo>
                    <a:pt x="1081379" y="114300"/>
                  </a:lnTo>
                  <a:lnTo>
                    <a:pt x="1113459" y="86118"/>
                  </a:lnTo>
                  <a:lnTo>
                    <a:pt x="1114425" y="81254"/>
                  </a:lnTo>
                  <a:lnTo>
                    <a:pt x="1114425" y="33058"/>
                  </a:lnTo>
                  <a:close/>
                </a:path>
              </a:pathLst>
            </a:custGeom>
            <a:solidFill>
              <a:srgbClr val="F2F4F5"/>
            </a:solidFill>
          </p:spPr>
          <p:txBody>
            <a:bodyPr wrap="square" lIns="0" tIns="0" rIns="0" bIns="0" rtlCol="0"/>
            <a:lstStyle/>
            <a:p>
              <a:endParaRPr/>
            </a:p>
          </p:txBody>
        </p:sp>
        <p:sp>
          <p:nvSpPr>
            <p:cNvPr id="86" name="object 86"/>
            <p:cNvSpPr/>
            <p:nvPr/>
          </p:nvSpPr>
          <p:spPr>
            <a:xfrm>
              <a:off x="10191747" y="4562474"/>
              <a:ext cx="1495425" cy="114300"/>
            </a:xfrm>
            <a:custGeom>
              <a:avLst/>
              <a:gdLst/>
              <a:ahLst/>
              <a:cxnLst/>
              <a:rect l="l" t="t" r="r" b="b"/>
              <a:pathLst>
                <a:path w="1495425" h="114300">
                  <a:moveTo>
                    <a:pt x="1462378" y="114299"/>
                  </a:moveTo>
                  <a:lnTo>
                    <a:pt x="33047" y="114299"/>
                  </a:lnTo>
                  <a:lnTo>
                    <a:pt x="28187" y="113332"/>
                  </a:lnTo>
                  <a:lnTo>
                    <a:pt x="966" y="86112"/>
                  </a:lnTo>
                  <a:lnTo>
                    <a:pt x="0" y="81252"/>
                  </a:lnTo>
                  <a:lnTo>
                    <a:pt x="1" y="76199"/>
                  </a:lnTo>
                  <a:lnTo>
                    <a:pt x="0" y="33047"/>
                  </a:lnTo>
                  <a:lnTo>
                    <a:pt x="28187" y="966"/>
                  </a:lnTo>
                  <a:lnTo>
                    <a:pt x="33047" y="0"/>
                  </a:lnTo>
                  <a:lnTo>
                    <a:pt x="1462378" y="0"/>
                  </a:lnTo>
                  <a:lnTo>
                    <a:pt x="1494458" y="28186"/>
                  </a:lnTo>
                  <a:lnTo>
                    <a:pt x="1495424" y="33047"/>
                  </a:lnTo>
                  <a:lnTo>
                    <a:pt x="1495424" y="81252"/>
                  </a:lnTo>
                  <a:lnTo>
                    <a:pt x="1467238" y="113332"/>
                  </a:lnTo>
                  <a:lnTo>
                    <a:pt x="1462378" y="114299"/>
                  </a:lnTo>
                  <a:close/>
                </a:path>
              </a:pathLst>
            </a:custGeom>
            <a:solidFill>
              <a:srgbClr val="0FB981"/>
            </a:solidFill>
          </p:spPr>
          <p:txBody>
            <a:bodyPr wrap="square" lIns="0" tIns="0" rIns="0" bIns="0" rtlCol="0"/>
            <a:lstStyle/>
            <a:p>
              <a:endParaRPr/>
            </a:p>
          </p:txBody>
        </p:sp>
      </p:grpSp>
      <p:sp>
        <p:nvSpPr>
          <p:cNvPr id="87" name="object 87"/>
          <p:cNvSpPr txBox="1"/>
          <p:nvPr/>
        </p:nvSpPr>
        <p:spPr>
          <a:xfrm>
            <a:off x="10182175" y="3967910"/>
            <a:ext cx="894080" cy="747395"/>
          </a:xfrm>
          <a:prstGeom prst="rect">
            <a:avLst/>
          </a:prstGeom>
        </p:spPr>
        <p:txBody>
          <a:bodyPr vert="horz" wrap="square" lIns="0" tIns="11430" rIns="0" bIns="0" rtlCol="0">
            <a:spAutoFit/>
          </a:bodyPr>
          <a:lstStyle/>
          <a:p>
            <a:pPr marL="12700" marR="120650" indent="228600">
              <a:lnSpc>
                <a:spcPct val="119000"/>
              </a:lnSpc>
              <a:spcBef>
                <a:spcPts val="90"/>
              </a:spcBef>
            </a:pPr>
            <a:r>
              <a:rPr sz="1050" b="1" spc="-95" dirty="0">
                <a:latin typeface="Roboto"/>
                <a:cs typeface="Roboto"/>
              </a:rPr>
              <a:t>Username</a:t>
            </a:r>
            <a:r>
              <a:rPr sz="1050" b="1" spc="-10" dirty="0">
                <a:latin typeface="Roboto"/>
                <a:cs typeface="Roboto"/>
              </a:rPr>
              <a:t> </a:t>
            </a:r>
            <a:r>
              <a:rPr sz="1050" spc="-10" dirty="0">
                <a:latin typeface="Roboto"/>
                <a:cs typeface="Roboto"/>
              </a:rPr>
              <a:t>Email:</a:t>
            </a:r>
            <a:endParaRPr sz="1050">
              <a:latin typeface="Roboto"/>
              <a:cs typeface="Roboto"/>
            </a:endParaRPr>
          </a:p>
          <a:p>
            <a:pPr marL="12700">
              <a:lnSpc>
                <a:spcPct val="100000"/>
              </a:lnSpc>
              <a:spcBef>
                <a:spcPts val="90"/>
              </a:spcBef>
            </a:pPr>
            <a:r>
              <a:rPr sz="1050" spc="-10" dirty="0">
                <a:latin typeface="Roboto"/>
                <a:cs typeface="Roboto"/>
              </a:rPr>
              <a:t>Phone:</a:t>
            </a:r>
            <a:endParaRPr sz="1050">
              <a:latin typeface="Roboto"/>
              <a:cs typeface="Roboto"/>
            </a:endParaRPr>
          </a:p>
          <a:p>
            <a:pPr marL="636270">
              <a:lnSpc>
                <a:spcPct val="100000"/>
              </a:lnSpc>
              <a:spcBef>
                <a:spcPts val="140"/>
              </a:spcBef>
            </a:pPr>
            <a:r>
              <a:rPr sz="1000" spc="-50" dirty="0">
                <a:solidFill>
                  <a:srgbClr val="FFFFFF"/>
                </a:solidFill>
                <a:latin typeface="Roboto"/>
                <a:cs typeface="Roboto"/>
              </a:rPr>
              <a:t>Save</a:t>
            </a:r>
            <a:endParaRPr sz="1000">
              <a:latin typeface="Roboto"/>
              <a:cs typeface="Roboto"/>
            </a:endParaRPr>
          </a:p>
        </p:txBody>
      </p:sp>
      <p:pic>
        <p:nvPicPr>
          <p:cNvPr id="88" name="object 88"/>
          <p:cNvPicPr/>
          <p:nvPr/>
        </p:nvPicPr>
        <p:blipFill>
          <a:blip r:embed="rId15" cstate="print"/>
          <a:stretch>
            <a:fillRect/>
          </a:stretch>
        </p:blipFill>
        <p:spPr>
          <a:xfrm>
            <a:off x="6438899" y="5086349"/>
            <a:ext cx="114299" cy="114299"/>
          </a:xfrm>
          <a:prstGeom prst="rect">
            <a:avLst/>
          </a:prstGeom>
        </p:spPr>
      </p:pic>
      <p:sp>
        <p:nvSpPr>
          <p:cNvPr id="89" name="object 89"/>
          <p:cNvSpPr txBox="1"/>
          <p:nvPr/>
        </p:nvSpPr>
        <p:spPr>
          <a:xfrm>
            <a:off x="6616700" y="4965541"/>
            <a:ext cx="4876800" cy="330835"/>
          </a:xfrm>
          <a:prstGeom prst="rect">
            <a:avLst/>
          </a:prstGeom>
        </p:spPr>
        <p:txBody>
          <a:bodyPr vert="horz" wrap="square" lIns="0" tIns="12700" rIns="0" bIns="0" rtlCol="0">
            <a:spAutoFit/>
          </a:bodyPr>
          <a:lstStyle/>
          <a:p>
            <a:pPr marL="12700" marR="5080">
              <a:lnSpc>
                <a:spcPct val="100000"/>
              </a:lnSpc>
              <a:spcBef>
                <a:spcPts val="100"/>
              </a:spcBef>
            </a:pPr>
            <a:r>
              <a:rPr sz="1000" spc="-40" dirty="0">
                <a:solidFill>
                  <a:srgbClr val="374050"/>
                </a:solidFill>
                <a:latin typeface="Roboto"/>
                <a:cs typeface="Roboto"/>
              </a:rPr>
              <a:t>All</a:t>
            </a:r>
            <a:r>
              <a:rPr sz="1000" dirty="0">
                <a:solidFill>
                  <a:srgbClr val="374050"/>
                </a:solidFill>
                <a:latin typeface="Roboto"/>
                <a:cs typeface="Roboto"/>
              </a:rPr>
              <a:t> </a:t>
            </a:r>
            <a:r>
              <a:rPr sz="1000" spc="-60" dirty="0">
                <a:solidFill>
                  <a:srgbClr val="374050"/>
                </a:solidFill>
                <a:latin typeface="Roboto"/>
                <a:cs typeface="Roboto"/>
              </a:rPr>
              <a:t>views</a:t>
            </a:r>
            <a:r>
              <a:rPr sz="1000" spc="5" dirty="0">
                <a:solidFill>
                  <a:srgbClr val="374050"/>
                </a:solidFill>
                <a:latin typeface="Roboto"/>
                <a:cs typeface="Roboto"/>
              </a:rPr>
              <a:t> </a:t>
            </a:r>
            <a:r>
              <a:rPr sz="1000" spc="-55" dirty="0">
                <a:solidFill>
                  <a:srgbClr val="374050"/>
                </a:solidFill>
                <a:latin typeface="Roboto"/>
                <a:cs typeface="Roboto"/>
              </a:rPr>
              <a:t>designed</a:t>
            </a:r>
            <a:r>
              <a:rPr sz="1000" spc="5" dirty="0">
                <a:solidFill>
                  <a:srgbClr val="374050"/>
                </a:solidFill>
                <a:latin typeface="Roboto"/>
                <a:cs typeface="Roboto"/>
              </a:rPr>
              <a:t> </a:t>
            </a:r>
            <a:r>
              <a:rPr sz="1000" spc="-45" dirty="0">
                <a:solidFill>
                  <a:srgbClr val="374050"/>
                </a:solidFill>
                <a:latin typeface="Roboto"/>
                <a:cs typeface="Roboto"/>
              </a:rPr>
              <a:t>for</a:t>
            </a:r>
            <a:r>
              <a:rPr sz="1000" spc="5" dirty="0">
                <a:solidFill>
                  <a:srgbClr val="374050"/>
                </a:solidFill>
                <a:latin typeface="Roboto"/>
                <a:cs typeface="Roboto"/>
              </a:rPr>
              <a:t> </a:t>
            </a:r>
            <a:r>
              <a:rPr sz="1000" spc="-55" dirty="0">
                <a:solidFill>
                  <a:srgbClr val="374050"/>
                </a:solidFill>
                <a:latin typeface="Roboto"/>
                <a:cs typeface="Roboto"/>
              </a:rPr>
              <a:t>consistency</a:t>
            </a:r>
            <a:r>
              <a:rPr sz="1000" spc="5" dirty="0">
                <a:solidFill>
                  <a:srgbClr val="374050"/>
                </a:solidFill>
                <a:latin typeface="Roboto"/>
                <a:cs typeface="Roboto"/>
              </a:rPr>
              <a:t> </a:t>
            </a:r>
            <a:r>
              <a:rPr sz="1000" spc="-55" dirty="0">
                <a:solidFill>
                  <a:srgbClr val="374050"/>
                </a:solidFill>
                <a:latin typeface="Roboto"/>
                <a:cs typeface="Roboto"/>
              </a:rPr>
              <a:t>with</a:t>
            </a:r>
            <a:r>
              <a:rPr sz="1000" spc="5" dirty="0">
                <a:solidFill>
                  <a:srgbClr val="374050"/>
                </a:solidFill>
                <a:latin typeface="Roboto"/>
                <a:cs typeface="Roboto"/>
              </a:rPr>
              <a:t> </a:t>
            </a:r>
            <a:r>
              <a:rPr sz="1000" spc="-45" dirty="0">
                <a:solidFill>
                  <a:srgbClr val="374050"/>
                </a:solidFill>
                <a:latin typeface="Roboto"/>
                <a:cs typeface="Roboto"/>
              </a:rPr>
              <a:t>clean,</a:t>
            </a:r>
            <a:r>
              <a:rPr sz="1000" spc="5" dirty="0">
                <a:solidFill>
                  <a:srgbClr val="374050"/>
                </a:solidFill>
                <a:latin typeface="Roboto"/>
                <a:cs typeface="Roboto"/>
              </a:rPr>
              <a:t> </a:t>
            </a:r>
            <a:r>
              <a:rPr sz="1000" spc="-50" dirty="0">
                <a:solidFill>
                  <a:srgbClr val="374050"/>
                </a:solidFill>
                <a:latin typeface="Roboto"/>
                <a:cs typeface="Roboto"/>
              </a:rPr>
              <a:t>table-</a:t>
            </a:r>
            <a:r>
              <a:rPr sz="1000" spc="-65" dirty="0">
                <a:solidFill>
                  <a:srgbClr val="374050"/>
                </a:solidFill>
                <a:latin typeface="Roboto"/>
                <a:cs typeface="Roboto"/>
              </a:rPr>
              <a:t>based</a:t>
            </a:r>
            <a:r>
              <a:rPr sz="1000" spc="5" dirty="0">
                <a:solidFill>
                  <a:srgbClr val="374050"/>
                </a:solidFill>
                <a:latin typeface="Roboto"/>
                <a:cs typeface="Roboto"/>
              </a:rPr>
              <a:t> </a:t>
            </a:r>
            <a:r>
              <a:rPr sz="1000" spc="-45" dirty="0">
                <a:solidFill>
                  <a:srgbClr val="374050"/>
                </a:solidFill>
                <a:latin typeface="Roboto"/>
                <a:cs typeface="Roboto"/>
              </a:rPr>
              <a:t>or</a:t>
            </a:r>
            <a:r>
              <a:rPr sz="1000" spc="5" dirty="0">
                <a:solidFill>
                  <a:srgbClr val="374050"/>
                </a:solidFill>
                <a:latin typeface="Roboto"/>
                <a:cs typeface="Roboto"/>
              </a:rPr>
              <a:t> </a:t>
            </a:r>
            <a:r>
              <a:rPr sz="1000" spc="-55" dirty="0">
                <a:solidFill>
                  <a:srgbClr val="374050"/>
                </a:solidFill>
                <a:latin typeface="Roboto"/>
                <a:cs typeface="Roboto"/>
              </a:rPr>
              <a:t>form-</a:t>
            </a:r>
            <a:r>
              <a:rPr sz="1000" spc="-65" dirty="0">
                <a:solidFill>
                  <a:srgbClr val="374050"/>
                </a:solidFill>
                <a:latin typeface="Roboto"/>
                <a:cs typeface="Roboto"/>
              </a:rPr>
              <a:t>based</a:t>
            </a:r>
            <a:r>
              <a:rPr sz="1000" spc="5" dirty="0">
                <a:solidFill>
                  <a:srgbClr val="374050"/>
                </a:solidFill>
                <a:latin typeface="Roboto"/>
                <a:cs typeface="Roboto"/>
              </a:rPr>
              <a:t> </a:t>
            </a:r>
            <a:r>
              <a:rPr sz="1000" spc="-50" dirty="0">
                <a:solidFill>
                  <a:srgbClr val="374050"/>
                </a:solidFill>
                <a:latin typeface="Roboto"/>
                <a:cs typeface="Roboto"/>
              </a:rPr>
              <a:t>layouts</a:t>
            </a:r>
            <a:r>
              <a:rPr sz="1000" spc="5" dirty="0">
                <a:solidFill>
                  <a:srgbClr val="374050"/>
                </a:solidFill>
                <a:latin typeface="Roboto"/>
                <a:cs typeface="Roboto"/>
              </a:rPr>
              <a:t> </a:t>
            </a:r>
            <a:r>
              <a:rPr sz="1000" spc="-45" dirty="0">
                <a:solidFill>
                  <a:srgbClr val="374050"/>
                </a:solidFill>
                <a:latin typeface="Roboto"/>
                <a:cs typeface="Roboto"/>
              </a:rPr>
              <a:t>for</a:t>
            </a:r>
            <a:r>
              <a:rPr sz="1000" spc="5" dirty="0">
                <a:solidFill>
                  <a:srgbClr val="374050"/>
                </a:solidFill>
                <a:latin typeface="Roboto"/>
                <a:cs typeface="Roboto"/>
              </a:rPr>
              <a:t> </a:t>
            </a:r>
            <a:r>
              <a:rPr sz="1000" spc="-45" dirty="0">
                <a:solidFill>
                  <a:srgbClr val="374050"/>
                </a:solidFill>
                <a:latin typeface="Roboto"/>
                <a:cs typeface="Roboto"/>
              </a:rPr>
              <a:t>clarity.</a:t>
            </a:r>
            <a:r>
              <a:rPr sz="1000" spc="5" dirty="0">
                <a:solidFill>
                  <a:srgbClr val="374050"/>
                </a:solidFill>
                <a:latin typeface="Roboto"/>
                <a:cs typeface="Roboto"/>
              </a:rPr>
              <a:t> </a:t>
            </a:r>
            <a:r>
              <a:rPr sz="1000" spc="-35" dirty="0">
                <a:solidFill>
                  <a:srgbClr val="374050"/>
                </a:solidFill>
                <a:latin typeface="Roboto"/>
                <a:cs typeface="Roboto"/>
              </a:rPr>
              <a:t>CSS </a:t>
            </a:r>
            <a:r>
              <a:rPr sz="1000" spc="-45" dirty="0">
                <a:solidFill>
                  <a:srgbClr val="374050"/>
                </a:solidFill>
                <a:latin typeface="Roboto"/>
                <a:cs typeface="Roboto"/>
              </a:rPr>
              <a:t>styling</a:t>
            </a:r>
            <a:r>
              <a:rPr sz="1000" spc="-10" dirty="0">
                <a:solidFill>
                  <a:srgbClr val="374050"/>
                </a:solidFill>
                <a:latin typeface="Roboto"/>
                <a:cs typeface="Roboto"/>
              </a:rPr>
              <a:t> </a:t>
            </a:r>
            <a:r>
              <a:rPr sz="1000" spc="-35" dirty="0">
                <a:solidFill>
                  <a:srgbClr val="374050"/>
                </a:solidFill>
                <a:latin typeface="Roboto"/>
                <a:cs typeface="Roboto"/>
              </a:rPr>
              <a:t>is</a:t>
            </a:r>
            <a:r>
              <a:rPr sz="1000" spc="-5" dirty="0">
                <a:solidFill>
                  <a:srgbClr val="374050"/>
                </a:solidFill>
                <a:latin typeface="Roboto"/>
                <a:cs typeface="Roboto"/>
              </a:rPr>
              <a:t> </a:t>
            </a:r>
            <a:r>
              <a:rPr sz="1000" spc="-50" dirty="0">
                <a:solidFill>
                  <a:srgbClr val="374050"/>
                </a:solidFill>
                <a:latin typeface="Roboto"/>
                <a:cs typeface="Roboto"/>
              </a:rPr>
              <a:t>applied</a:t>
            </a:r>
            <a:r>
              <a:rPr sz="1000" spc="-5" dirty="0">
                <a:solidFill>
                  <a:srgbClr val="374050"/>
                </a:solidFill>
                <a:latin typeface="Roboto"/>
                <a:cs typeface="Roboto"/>
              </a:rPr>
              <a:t> </a:t>
            </a:r>
            <a:r>
              <a:rPr sz="1000" spc="-50" dirty="0">
                <a:solidFill>
                  <a:srgbClr val="374050"/>
                </a:solidFill>
                <a:latin typeface="Roboto"/>
                <a:cs typeface="Roboto"/>
              </a:rPr>
              <a:t>via</a:t>
            </a:r>
            <a:r>
              <a:rPr sz="1000" spc="-10" dirty="0">
                <a:solidFill>
                  <a:srgbClr val="374050"/>
                </a:solidFill>
                <a:latin typeface="Roboto"/>
                <a:cs typeface="Roboto"/>
              </a:rPr>
              <a:t> application.css.</a:t>
            </a:r>
            <a:endParaRPr sz="1000">
              <a:latin typeface="Roboto"/>
              <a:cs typeface="Roboto"/>
            </a:endParaRPr>
          </a:p>
        </p:txBody>
      </p:sp>
      <p:sp>
        <p:nvSpPr>
          <p:cNvPr id="93" name="object 93"/>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r>
              <a:rPr spc="-75" dirty="0"/>
              <a:t>Made</a:t>
            </a:r>
            <a:r>
              <a:rPr spc="5" dirty="0"/>
              <a:t> </a:t>
            </a:r>
            <a:r>
              <a:rPr spc="-55" dirty="0"/>
              <a:t>with</a:t>
            </a:r>
            <a:r>
              <a:rPr spc="5" dirty="0"/>
              <a:t> </a:t>
            </a:r>
            <a:r>
              <a:rPr spc="-50" dirty="0"/>
              <a:t>Genspark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3606</Words>
  <Application>Microsoft Office PowerPoint</Application>
  <PresentationFormat>Custom</PresentationFormat>
  <Paragraphs>652</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Courier New</vt:lpstr>
      <vt:lpstr>Lucida Console</vt:lpstr>
      <vt:lpstr>Noto Naskh Arabic</vt:lpstr>
      <vt:lpstr>Roboto</vt:lpstr>
      <vt:lpstr>Roboto Medium</vt:lpstr>
      <vt:lpstr>Times New Roman</vt:lpstr>
      <vt:lpstr>Ubuntu Light</vt:lpstr>
      <vt:lpstr>Office Theme</vt:lpstr>
      <vt:lpstr>OnlineShop2025 Desktop E-commerce Application</vt:lpstr>
      <vt:lpstr>OnlineShop2025</vt:lpstr>
      <vt:lpstr>OnlineShop2025</vt:lpstr>
      <vt:lpstr>Technology Stack Overview</vt:lpstr>
      <vt:lpstr>OnlineShop2025</vt:lpstr>
      <vt:lpstr>OnlineShop2025</vt:lpstr>
      <vt:lpstr>Proposed Solution &amp; System Architecture</vt:lpstr>
      <vt:lpstr>OnlineShop2025</vt:lpstr>
      <vt:lpstr>OnlineShop2025</vt:lpstr>
      <vt:lpstr>Main System Workflows</vt:lpstr>
      <vt:lpstr>PowerPoint Presentation</vt:lpstr>
      <vt:lpstr>PowerPoint Presentation</vt:lpstr>
      <vt:lpstr>PowerPoint Presentation</vt:lpstr>
      <vt:lpstr>PowerPoint Presentation</vt:lpstr>
      <vt:lpstr>OnlineShop2025</vt:lpstr>
      <vt:lpstr>OnlineShop2025</vt:lpstr>
      <vt:lpstr>OnlineShop2025</vt:lpstr>
      <vt:lpstr>OnlineShop2025</vt:lpstr>
      <vt:lpstr>OnlineShop2025</vt:lpstr>
      <vt:lpstr>OnlineShop2025</vt:lpstr>
      <vt:lpstr>OnlineShop2025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Sơn Nguyễn</cp:lastModifiedBy>
  <cp:revision>1</cp:revision>
  <dcterms:created xsi:type="dcterms:W3CDTF">2025-05-27T16:08:16Z</dcterms:created>
  <dcterms:modified xsi:type="dcterms:W3CDTF">2025-05-27T17:01:21Z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2025-05-27T00:00:00Z</vt:filetime>
  </property>
  <property fmtid="{D5CDD505-2E9C-101B-9397-08002B2CF9AE}" pid="3" name="Producer">
    <vt:lpwstr>pypdf</vt:lpwstr>
  </property>
  <property fmtid="{D5CDD505-2E9C-101B-9397-08002B2CF9AE}" pid="4" name="LastSaved">
    <vt:filetime>2025-05-27T00:00:00Z</vt:filetime>
  </property>
</Properties>
</file>