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84" r:id="rId5"/>
    <p:sldId id="278" r:id="rId6"/>
    <p:sldId id="279" r:id="rId7"/>
    <p:sldId id="280" r:id="rId8"/>
    <p:sldId id="274" r:id="rId9"/>
    <p:sldId id="289" r:id="rId10"/>
    <p:sldId id="290" r:id="rId11"/>
    <p:sldId id="288" r:id="rId12"/>
    <p:sldId id="283" r:id="rId13"/>
    <p:sldId id="276" r:id="rId14"/>
    <p:sldId id="286" r:id="rId15"/>
    <p:sldId id="29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FB72-733D-43B1-AE14-92A9C779703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79BF-BB13-4CB8-BA18-6F044A215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87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FB72-733D-43B1-AE14-92A9C779703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79BF-BB13-4CB8-BA18-6F044A215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62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FB72-733D-43B1-AE14-92A9C779703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79BF-BB13-4CB8-BA18-6F044A215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555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493864"/>
            <a:ext cx="10972800" cy="703912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3641561"/>
            <a:ext cx="1097280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ctr">
              <a:spcBef>
                <a:spcPts val="799"/>
              </a:spcBef>
              <a:defRPr/>
            </a:lvl1pPr>
          </a:lstStyle>
          <a:p>
            <a:pPr algn="ctr">
              <a:spcBef>
                <a:spcPts val="799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55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FB72-733D-43B1-AE14-92A9C779703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79BF-BB13-4CB8-BA18-6F044A215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46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FB72-733D-43B1-AE14-92A9C779703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79BF-BB13-4CB8-BA18-6F044A215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1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FB72-733D-43B1-AE14-92A9C779703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79BF-BB13-4CB8-BA18-6F044A215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62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FB72-733D-43B1-AE14-92A9C779703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79BF-BB13-4CB8-BA18-6F044A215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14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FB72-733D-43B1-AE14-92A9C779703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79BF-BB13-4CB8-BA18-6F044A215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01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FB72-733D-43B1-AE14-92A9C779703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79BF-BB13-4CB8-BA18-6F044A215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00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FB72-733D-43B1-AE14-92A9C779703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79BF-BB13-4CB8-BA18-6F044A215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82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FB72-733D-43B1-AE14-92A9C779703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79BF-BB13-4CB8-BA18-6F044A215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76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6FB72-733D-43B1-AE14-92A9C779703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A79BF-BB13-4CB8-BA18-6F044A215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33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208360" y="333360"/>
            <a:ext cx="7772400" cy="2016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Times New Roman"/>
                <a:ea typeface="Times New Roman"/>
              </a:rPr>
              <a:t>автономное профессиональное образовательное учреждение</a:t>
            </a:r>
            <a:r>
              <a:rPr dirty="0"/>
              <a:t/>
            </a:r>
            <a:br>
              <a:rPr dirty="0"/>
            </a:br>
            <a:r>
              <a:rPr lang="ru-RU" spc="-1" dirty="0">
                <a:solidFill>
                  <a:srgbClr val="000000"/>
                </a:solidFill>
                <a:latin typeface="Times New Roman"/>
                <a:ea typeface="Times New Roman"/>
              </a:rPr>
              <a:t>«Вологодский колледж связи и информационных технологий»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ru-RU" sz="22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КУРСОВОЙ ПРОЕКТ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208000" y="2276280"/>
            <a:ext cx="7848360" cy="4105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ts val="550"/>
              </a:spcBef>
            </a:pPr>
            <a:r>
              <a:rPr lang="ru-RU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ЭКОНОМИЧЕСКОЕ ОБОСНОВАНИЕ ПРОВЕРКИ ЗАЩИЩЕННОСТИ WEB </a:t>
            </a:r>
            <a:r>
              <a:rPr lang="ru-RU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РЕСУРСА</a:t>
            </a:r>
            <a:endParaRPr lang="ru-RU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550"/>
              </a:spcBef>
            </a:pP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448"/>
              </a:spcBef>
            </a:pPr>
            <a:r>
              <a:rPr lang="ru-RU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Специальность 11.02.11 «Сети связи и системы коммуникации»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448"/>
              </a:spcBef>
            </a:pPr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СС418-А </a:t>
            </a:r>
            <a:endParaRPr lang="en-US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Times New Roman"/>
                <a:ea typeface="Times New Roman"/>
              </a:rPr>
              <a:t>			   </a:t>
            </a:r>
          </a:p>
          <a:p>
            <a:pPr>
              <a:lnSpc>
                <a:spcPct val="100000"/>
              </a:lnSpc>
            </a:pPr>
            <a:endParaRPr lang="ru-RU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algn="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Times New Roman"/>
                <a:ea typeface="Times New Roman"/>
              </a:rPr>
              <a:t>  Студент: Панов Дмитрий Иванович</a:t>
            </a:r>
          </a:p>
          <a:p>
            <a:pPr algn="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Times New Roman"/>
                <a:ea typeface="Times New Roman"/>
              </a:rPr>
              <a:t>Научный руководитель: </a:t>
            </a:r>
            <a:r>
              <a:rPr lang="ru-RU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Оковитая</a:t>
            </a:r>
            <a:r>
              <a:rPr lang="ru-RU" spc="-1" dirty="0">
                <a:solidFill>
                  <a:srgbClr val="000000"/>
                </a:solidFill>
                <a:latin typeface="Times New Roman"/>
                <a:ea typeface="Times New Roman"/>
              </a:rPr>
              <a:t> Светлана Георгиевна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448"/>
              </a:spcBef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448"/>
              </a:spcBef>
            </a:pPr>
            <a:endParaRPr lang="ru-RU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algn="ctr">
              <a:spcBef>
                <a:spcPts val="448"/>
              </a:spcBef>
            </a:pPr>
            <a:endParaRPr lang="ru-RU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algn="ctr">
              <a:spcBef>
                <a:spcPts val="448"/>
              </a:spcBef>
            </a:pPr>
            <a:r>
              <a:rPr lang="ru-RU" spc="-1" dirty="0">
                <a:solidFill>
                  <a:srgbClr val="000000"/>
                </a:solidFill>
                <a:latin typeface="Times New Roman"/>
                <a:ea typeface="Times New Roman"/>
              </a:rPr>
              <a:t>Вологда, 2021 год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8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Расходы на интернет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638962"/>
            <a:ext cx="97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Абонентская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месяц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8 часовом рабочем дне и пятидневной рабочей неделе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- 460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077280"/>
            <a:ext cx="6042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 работы ПК в сети по реализации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проекта – 52 часа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953917"/>
            <a:ext cx="4063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расходов на интернет –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трафик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4901748" y="3812597"/>
                <a:ext cx="3070905" cy="651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460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ru-RU"/>
                                <m:t>×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d>
                          <m:r>
                            <a:rPr lang="ru-RU"/>
                            <m:t>×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=135,90 руб.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48" y="3812597"/>
                <a:ext cx="3070905" cy="6519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838200" y="3515598"/>
                <a:ext cx="3579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Количество рабочих дней −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15598"/>
                <a:ext cx="3579826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8200" y="5058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Расходы, связанные с эксплуатацией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378655"/>
              </p:ext>
            </p:extLst>
          </p:nvPr>
        </p:nvGraphicFramePr>
        <p:xfrm>
          <a:off x="608747" y="2801021"/>
          <a:ext cx="10974506" cy="20347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12306">
                  <a:extLst>
                    <a:ext uri="{9D8B030D-6E8A-4147-A177-3AD203B41FA5}">
                      <a16:colId xmlns:a16="http://schemas.microsoft.com/office/drawing/2014/main" val="3296572165"/>
                    </a:ext>
                  </a:extLst>
                </a:gridCol>
                <a:gridCol w="6582870">
                  <a:extLst>
                    <a:ext uri="{9D8B030D-6E8A-4147-A177-3AD203B41FA5}">
                      <a16:colId xmlns:a16="http://schemas.microsoft.com/office/drawing/2014/main" val="2423124321"/>
                    </a:ext>
                  </a:extLst>
                </a:gridCol>
                <a:gridCol w="3779330">
                  <a:extLst>
                    <a:ext uri="{9D8B030D-6E8A-4147-A177-3AD203B41FA5}">
                      <a16:colId xmlns:a16="http://schemas.microsoft.com/office/drawing/2014/main" val="1704978542"/>
                    </a:ext>
                  </a:extLst>
                </a:gridCol>
              </a:tblGrid>
              <a:tr h="382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8" marR="1238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статьи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8" marR="1238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 (руб.)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8" marR="123838" marT="0" marB="0"/>
                </a:tc>
                <a:extLst>
                  <a:ext uri="{0D108BD9-81ED-4DB2-BD59-A6C34878D82A}">
                    <a16:rowId xmlns:a16="http://schemas.microsoft.com/office/drawing/2014/main" val="2288684097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8" marR="1238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Амортизация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8" marR="1238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8" marR="123838" marT="0" marB="0"/>
                </a:tc>
                <a:extLst>
                  <a:ext uri="{0D108BD9-81ED-4DB2-BD59-A6C34878D82A}">
                    <a16:rowId xmlns:a16="http://schemas.microsoft.com/office/drawing/2014/main" val="3064799586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8" marR="1238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на электроэнергию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8" marR="1238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106,28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8" marR="123838" marT="0" marB="0"/>
                </a:tc>
                <a:extLst>
                  <a:ext uri="{0D108BD9-81ED-4DB2-BD59-A6C34878D82A}">
                    <a16:rowId xmlns:a16="http://schemas.microsoft.com/office/drawing/2014/main" val="3185557784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8" marR="1238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на Интернет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8" marR="1238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135,90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8" marR="123838" marT="0" marB="0"/>
                </a:tc>
                <a:extLst>
                  <a:ext uri="{0D108BD9-81ED-4DB2-BD59-A6C34878D82A}">
                    <a16:rowId xmlns:a16="http://schemas.microsoft.com/office/drawing/2014/main" val="428308786"/>
                  </a:ext>
                </a:extLst>
              </a:tr>
              <a:tr h="505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8" marR="1238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8" marR="1238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242,18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38" marR="123838" marT="0" marB="0"/>
                </a:tc>
                <a:extLst>
                  <a:ext uri="{0D108BD9-81ED-4DB2-BD59-A6C34878D82A}">
                    <a16:rowId xmlns:a16="http://schemas.microsoft.com/office/drawing/2014/main" val="163709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0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Расходы на </a:t>
            </a:r>
            <a:r>
              <a:rPr lang="ru-RU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материалы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901719"/>
              </p:ext>
            </p:extLst>
          </p:nvPr>
        </p:nvGraphicFramePr>
        <p:xfrm>
          <a:off x="286005" y="2294793"/>
          <a:ext cx="11504431" cy="186265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23408">
                  <a:extLst>
                    <a:ext uri="{9D8B030D-6E8A-4147-A177-3AD203B41FA5}">
                      <a16:colId xmlns:a16="http://schemas.microsoft.com/office/drawing/2014/main" val="3510574024"/>
                    </a:ext>
                  </a:extLst>
                </a:gridCol>
                <a:gridCol w="2845263">
                  <a:extLst>
                    <a:ext uri="{9D8B030D-6E8A-4147-A177-3AD203B41FA5}">
                      <a16:colId xmlns:a16="http://schemas.microsoft.com/office/drawing/2014/main" val="3536880831"/>
                    </a:ext>
                  </a:extLst>
                </a:gridCol>
                <a:gridCol w="2009619">
                  <a:extLst>
                    <a:ext uri="{9D8B030D-6E8A-4147-A177-3AD203B41FA5}">
                      <a16:colId xmlns:a16="http://schemas.microsoft.com/office/drawing/2014/main" val="2035171841"/>
                    </a:ext>
                  </a:extLst>
                </a:gridCol>
                <a:gridCol w="2056680">
                  <a:extLst>
                    <a:ext uri="{9D8B030D-6E8A-4147-A177-3AD203B41FA5}">
                      <a16:colId xmlns:a16="http://schemas.microsoft.com/office/drawing/2014/main" val="226693534"/>
                    </a:ext>
                  </a:extLst>
                </a:gridCol>
                <a:gridCol w="1882427">
                  <a:extLst>
                    <a:ext uri="{9D8B030D-6E8A-4147-A177-3AD203B41FA5}">
                      <a16:colId xmlns:a16="http://schemas.microsoft.com/office/drawing/2014/main" val="168438326"/>
                    </a:ext>
                  </a:extLst>
                </a:gridCol>
                <a:gridCol w="1787034">
                  <a:extLst>
                    <a:ext uri="{9D8B030D-6E8A-4147-A177-3AD203B41FA5}">
                      <a16:colId xmlns:a16="http://schemas.microsoft.com/office/drawing/2014/main" val="1351683586"/>
                    </a:ext>
                  </a:extLst>
                </a:gridCol>
              </a:tblGrid>
              <a:tr h="580292"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Единица измерения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Цена за единицу, руб.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руб.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extLst>
                  <a:ext uri="{0D108BD9-81ED-4DB2-BD59-A6C34878D82A}">
                    <a16:rowId xmlns:a16="http://schemas.microsoft.com/office/drawing/2014/main" val="1449950266"/>
                  </a:ext>
                </a:extLst>
              </a:tr>
              <a:tr h="396581"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Бумага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Упаковка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extLst>
                  <a:ext uri="{0D108BD9-81ED-4DB2-BD59-A6C34878D82A}">
                    <a16:rowId xmlns:a16="http://schemas.microsoft.com/office/drawing/2014/main" val="4168181381"/>
                  </a:ext>
                </a:extLst>
              </a:tr>
              <a:tr h="396581"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Ручка </a:t>
                      </a: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гелевая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extLst>
                  <a:ext uri="{0D108BD9-81ED-4DB2-BD59-A6C34878D82A}">
                    <a16:rowId xmlns:a16="http://schemas.microsoft.com/office/drawing/2014/main" val="3013176659"/>
                  </a:ext>
                </a:extLst>
              </a:tr>
              <a:tr h="396581"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tc>
                  <a:txBody>
                    <a:bodyPr/>
                    <a:lstStyle/>
                    <a:p>
                      <a:pPr marL="0" marR="190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82" marR="81182" marT="0" marB="0"/>
                </a:tc>
                <a:extLst>
                  <a:ext uri="{0D108BD9-81ED-4DB2-BD59-A6C34878D82A}">
                    <a16:rowId xmlns:a16="http://schemas.microsoft.com/office/drawing/2014/main" val="2185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1981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Калькуляция себестоимости проекта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52119"/>
              </p:ext>
            </p:extLst>
          </p:nvPr>
        </p:nvGraphicFramePr>
        <p:xfrm>
          <a:off x="834523" y="1603606"/>
          <a:ext cx="10692307" cy="25901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2716">
                  <a:extLst>
                    <a:ext uri="{9D8B030D-6E8A-4147-A177-3AD203B41FA5}">
                      <a16:colId xmlns:a16="http://schemas.microsoft.com/office/drawing/2014/main" val="3256002346"/>
                    </a:ext>
                  </a:extLst>
                </a:gridCol>
                <a:gridCol w="6214744">
                  <a:extLst>
                    <a:ext uri="{9D8B030D-6E8A-4147-A177-3AD203B41FA5}">
                      <a16:colId xmlns:a16="http://schemas.microsoft.com/office/drawing/2014/main" val="1898819465"/>
                    </a:ext>
                  </a:extLst>
                </a:gridCol>
                <a:gridCol w="3564847">
                  <a:extLst>
                    <a:ext uri="{9D8B030D-6E8A-4147-A177-3AD203B41FA5}">
                      <a16:colId xmlns:a16="http://schemas.microsoft.com/office/drawing/2014/main" val="3097981633"/>
                    </a:ext>
                  </a:extLst>
                </a:gridCol>
              </a:tblGrid>
              <a:tr h="3999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статьи затрат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 (руб.)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extLst>
                  <a:ext uri="{0D108BD9-81ED-4DB2-BD59-A6C34878D82A}">
                    <a16:rowId xmlns:a16="http://schemas.microsoft.com/office/drawing/2014/main" val="3390450199"/>
                  </a:ext>
                </a:extLst>
              </a:tr>
              <a:tr h="3650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на оплату труда (ФОТ)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23 045,43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extLst>
                  <a:ext uri="{0D108BD9-81ED-4DB2-BD59-A6C34878D82A}">
                    <a16:rowId xmlns:a16="http://schemas.microsoft.com/office/drawing/2014/main" val="1225081304"/>
                  </a:ext>
                </a:extLst>
              </a:tr>
              <a:tr h="730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Расходы, связанные с эксплуатацией и содержанием оборудования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242,18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extLst>
                  <a:ext uri="{0D108BD9-81ED-4DB2-BD59-A6C34878D82A}">
                    <a16:rowId xmlns:a16="http://schemas.microsoft.com/office/drawing/2014/main" val="2090083190"/>
                  </a:ext>
                </a:extLst>
              </a:tr>
              <a:tr h="3650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на материалы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extLst>
                  <a:ext uri="{0D108BD9-81ED-4DB2-BD59-A6C34878D82A}">
                    <a16:rowId xmlns:a16="http://schemas.microsoft.com/office/drawing/2014/main" val="3542067924"/>
                  </a:ext>
                </a:extLst>
              </a:tr>
              <a:tr h="3650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Накладные расходы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4 609,08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extLst>
                  <a:ext uri="{0D108BD9-81ED-4DB2-BD59-A6C34878D82A}">
                    <a16:rowId xmlns:a16="http://schemas.microsoft.com/office/drawing/2014/main" val="2577323277"/>
                  </a:ext>
                </a:extLst>
              </a:tr>
              <a:tr h="3650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28 166,69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653" marR="120653" marT="0" marB="0"/>
                </a:tc>
                <a:extLst>
                  <a:ext uri="{0D108BD9-81ED-4DB2-BD59-A6C34878D82A}">
                    <a16:rowId xmlns:a16="http://schemas.microsoft.com/office/drawing/2014/main" val="167112002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981200" y="4774196"/>
                <a:ext cx="3953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mtClean="0">
                          <a:latin typeface="Cambria Math" panose="02040503050406030204" pitchFamily="18" charset="0"/>
                        </a:rPr>
                        <m:t>Н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акладные расходы=ФОТ × 20%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774196"/>
                <a:ext cx="3953325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1981200" y="5328111"/>
                <a:ext cx="56241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mtClean="0">
                          <a:latin typeface="Cambria Math" panose="02040503050406030204" pitchFamily="18" charset="0"/>
                        </a:rPr>
                        <m:t>Н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акладные расходы = 23 045,43× 20%=4 609,08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328111"/>
                <a:ext cx="5624146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1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436327" y="373917"/>
            <a:ext cx="5319346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программного продукта 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2263706"/>
            <a:ext cx="10515600" cy="12567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где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– себестоимость программного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продукта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руб.;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– норма прибыли,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838200" y="3547565"/>
                <a:ext cx="505557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smtClean="0">
                          <a:latin typeface="Cambria Math" panose="02040503050406030204" pitchFamily="18" charset="0"/>
                        </a:rPr>
                        <m:t>Ц = 28 166,69  ×</m:t>
                      </m:r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smtClean="0">
                              <a:latin typeface="Cambria Math" panose="02040503050406030204" pitchFamily="18" charset="0"/>
                            </a:rPr>
                            <m:t>1 + 0,2</m:t>
                          </m:r>
                        </m:e>
                      </m:d>
                      <m:r>
                        <a:rPr lang="ru-RU" sz="2000" smtClean="0">
                          <a:latin typeface="Cambria Math" panose="02040503050406030204" pitchFamily="18" charset="0"/>
                        </a:rPr>
                        <m:t>=33 800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руб.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47565"/>
                <a:ext cx="5055577" cy="707886"/>
              </a:xfrm>
              <a:prstGeom prst="rect">
                <a:avLst/>
              </a:prstGeom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838200" y="2263706"/>
                <a:ext cx="22902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Ц =</m:t>
                          </m:r>
                          <m:r>
                            <m:rPr>
                              <m:nor/>
                            </m:rPr>
                            <a:rPr lang="ru-RU" sz="200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С</m:t>
                          </m:r>
                          <m:r>
                            <m:rPr>
                              <m:nor/>
                            </m:rPr>
                            <a:rPr lang="ru-RU" sz="2000" baseline="-2500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з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×(1 + </m:t>
                          </m:r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3706"/>
                <a:ext cx="2290242" cy="400110"/>
              </a:xfrm>
              <a:prstGeom prst="rect">
                <a:avLst/>
              </a:prstGeom>
              <a:blipFill>
                <a:blip r:embed="rId3"/>
                <a:stretch>
                  <a:fillRect t="-125758" r="-25600" b="-1893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6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3177" y="2598368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981200" y="274680"/>
            <a:ext cx="8229600" cy="490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spc="-1" dirty="0">
                <a:solidFill>
                  <a:srgbClr val="000000"/>
                </a:solidFill>
                <a:latin typeface="Times New Roman"/>
                <a:ea typeface="Times New Roman"/>
              </a:rPr>
              <a:t>Цели и задачи курсового проекта</a:t>
            </a:r>
            <a:endParaRPr lang="en-US" sz="3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15463" y="836280"/>
            <a:ext cx="11271738" cy="5289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spc="-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Цель курсового проекта: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затрат и определение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экономической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проверки защищенности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ресурса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sz="2400" spc="-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Для достижения цели, были </a:t>
            </a:r>
            <a:r>
              <a:rPr lang="ru-RU" sz="2400" spc="-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поставлены </a:t>
            </a:r>
            <a:r>
              <a:rPr lang="ru-RU" sz="2400" spc="-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следующие задачи: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Описать технические характеристики проверка защищенности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ресурса.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Произвести экономические расчеты проекта проверка защищенности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ресурса.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Осуществить анализ экономической эффективности проекта проверка</a:t>
            </a:r>
          </a:p>
          <a:p>
            <a:pPr algn="just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защищенности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ресурса.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598"/>
              </a:spcAft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981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spc="-1" dirty="0" smtClean="0">
                <a:solidFill>
                  <a:srgbClr val="000000"/>
                </a:solidFill>
                <a:latin typeface="Times New Roman"/>
              </a:rPr>
              <a:t>Код </a:t>
            </a:r>
            <a:r>
              <a:rPr lang="en-US" sz="3200" spc="-1" dirty="0" smtClean="0">
                <a:solidFill>
                  <a:srgbClr val="000000"/>
                </a:solidFill>
                <a:latin typeface="Times New Roman"/>
              </a:rPr>
              <a:t>Web-</a:t>
            </a:r>
            <a:r>
              <a:rPr lang="ru-RU" sz="3200" spc="-1" dirty="0" smtClean="0">
                <a:solidFill>
                  <a:srgbClr val="000000"/>
                </a:solidFill>
                <a:latin typeface="Times New Roman"/>
              </a:rPr>
              <a:t>сайта</a:t>
            </a:r>
            <a:endParaRPr lang="en-US" sz="32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29" y="1575581"/>
            <a:ext cx="9163342" cy="496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76964"/>
            <a:ext cx="10972800" cy="537712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Web-</a:t>
            </a:r>
            <a:r>
              <a:rPr lang="ru-RU" sz="3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сайт для атаки</a:t>
            </a:r>
            <a:endParaRPr lang="ru-RU" sz="3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72" y="1507022"/>
            <a:ext cx="9767656" cy="528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Производственный план в соответствии с </a:t>
            </a:r>
            <a:r>
              <a:rPr lang="ru-RU" sz="32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техзаданием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36923"/>
              </p:ext>
            </p:extLst>
          </p:nvPr>
        </p:nvGraphicFramePr>
        <p:xfrm>
          <a:off x="426157" y="2031026"/>
          <a:ext cx="11339685" cy="3657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3441">
                  <a:extLst>
                    <a:ext uri="{9D8B030D-6E8A-4147-A177-3AD203B41FA5}">
                      <a16:colId xmlns:a16="http://schemas.microsoft.com/office/drawing/2014/main" val="4142428712"/>
                    </a:ext>
                  </a:extLst>
                </a:gridCol>
                <a:gridCol w="4002242">
                  <a:extLst>
                    <a:ext uri="{9D8B030D-6E8A-4147-A177-3AD203B41FA5}">
                      <a16:colId xmlns:a16="http://schemas.microsoft.com/office/drawing/2014/main" val="386035695"/>
                    </a:ext>
                  </a:extLst>
                </a:gridCol>
                <a:gridCol w="3047296">
                  <a:extLst>
                    <a:ext uri="{9D8B030D-6E8A-4147-A177-3AD203B41FA5}">
                      <a16:colId xmlns:a16="http://schemas.microsoft.com/office/drawing/2014/main" val="53616546"/>
                    </a:ext>
                  </a:extLst>
                </a:gridCol>
                <a:gridCol w="3716706">
                  <a:extLst>
                    <a:ext uri="{9D8B030D-6E8A-4147-A177-3AD203B41FA5}">
                      <a16:colId xmlns:a16="http://schemas.microsoft.com/office/drawing/2014/main" val="2168993704"/>
                    </a:ext>
                  </a:extLst>
                </a:gridCol>
              </a:tblGrid>
              <a:tr h="284350"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работ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Единица измерения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Длительность в человеко-часах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extLst>
                  <a:ext uri="{0D108BD9-81ED-4DB2-BD59-A6C34878D82A}">
                    <a16:rowId xmlns:a16="http://schemas.microsoft.com/office/drawing/2014/main" val="984447556"/>
                  </a:ext>
                </a:extLst>
              </a:tr>
              <a:tr h="284350"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технического задания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extLst>
                  <a:ext uri="{0D108BD9-81ED-4DB2-BD59-A6C34878D82A}">
                    <a16:rowId xmlns:a16="http://schemas.microsoft.com/office/drawing/2014/main" val="579723546"/>
                  </a:ext>
                </a:extLst>
              </a:tr>
              <a:tr h="568702"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макета сайта в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Figma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extLst>
                  <a:ext uri="{0D108BD9-81ED-4DB2-BD59-A6C34878D82A}">
                    <a16:rowId xmlns:a16="http://schemas.microsoft.com/office/drawing/2014/main" val="334750792"/>
                  </a:ext>
                </a:extLst>
              </a:tr>
              <a:tr h="284350"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Верстка сайта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extLst>
                  <a:ext uri="{0D108BD9-81ED-4DB2-BD59-A6C34878D82A}">
                    <a16:rowId xmlns:a16="http://schemas.microsoft.com/office/drawing/2014/main" val="1353544559"/>
                  </a:ext>
                </a:extLst>
              </a:tr>
              <a:tr h="568702"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структуры сайта с помощью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Django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extLst>
                  <a:ext uri="{0D108BD9-81ED-4DB2-BD59-A6C34878D82A}">
                    <a16:rowId xmlns:a16="http://schemas.microsoft.com/office/drawing/2014/main" val="3921822284"/>
                  </a:ext>
                </a:extLst>
              </a:tr>
              <a:tr h="568702"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 подходящих хостингов для выгрузки проекта в интернет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extLst>
                  <a:ext uri="{0D108BD9-81ED-4DB2-BD59-A6C34878D82A}">
                    <a16:rowId xmlns:a16="http://schemas.microsoft.com/office/drawing/2014/main" val="4284730407"/>
                  </a:ext>
                </a:extLst>
              </a:tr>
              <a:tr h="284350"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/>
                </a:tc>
                <a:extLst>
                  <a:ext uri="{0D108BD9-81ED-4DB2-BD59-A6C34878D82A}">
                    <a16:rowId xmlns:a16="http://schemas.microsoft.com/office/drawing/2014/main" val="1531856078"/>
                  </a:ext>
                </a:extLst>
              </a:tr>
              <a:tr h="284350"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/>
                </a:tc>
                <a:extLst>
                  <a:ext uri="{0D108BD9-81ED-4DB2-BD59-A6C34878D82A}">
                    <a16:rowId xmlns:a16="http://schemas.microsoft.com/office/drawing/2014/main" val="1205707015"/>
                  </a:ext>
                </a:extLst>
              </a:tr>
              <a:tr h="284350"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том числе с использованием ПК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958" marR="127958" marT="0" marB="0" anchor="ctr"/>
                </a:tc>
                <a:extLst>
                  <a:ext uri="{0D108BD9-81ED-4DB2-BD59-A6C34878D82A}">
                    <a16:rowId xmlns:a16="http://schemas.microsoft.com/office/drawing/2014/main" val="18870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Календарный план-график реализации проекта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849870"/>
              </p:ext>
            </p:extLst>
          </p:nvPr>
        </p:nvGraphicFramePr>
        <p:xfrm>
          <a:off x="1038542" y="1690688"/>
          <a:ext cx="10114916" cy="41560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52896">
                  <a:extLst>
                    <a:ext uri="{9D8B030D-6E8A-4147-A177-3AD203B41FA5}">
                      <a16:colId xmlns:a16="http://schemas.microsoft.com/office/drawing/2014/main" val="876520586"/>
                    </a:ext>
                  </a:extLst>
                </a:gridCol>
                <a:gridCol w="771835">
                  <a:extLst>
                    <a:ext uri="{9D8B030D-6E8A-4147-A177-3AD203B41FA5}">
                      <a16:colId xmlns:a16="http://schemas.microsoft.com/office/drawing/2014/main" val="1705841050"/>
                    </a:ext>
                  </a:extLst>
                </a:gridCol>
                <a:gridCol w="771835">
                  <a:extLst>
                    <a:ext uri="{9D8B030D-6E8A-4147-A177-3AD203B41FA5}">
                      <a16:colId xmlns:a16="http://schemas.microsoft.com/office/drawing/2014/main" val="1245111625"/>
                    </a:ext>
                  </a:extLst>
                </a:gridCol>
                <a:gridCol w="771835">
                  <a:extLst>
                    <a:ext uri="{9D8B030D-6E8A-4147-A177-3AD203B41FA5}">
                      <a16:colId xmlns:a16="http://schemas.microsoft.com/office/drawing/2014/main" val="406979890"/>
                    </a:ext>
                  </a:extLst>
                </a:gridCol>
                <a:gridCol w="771835">
                  <a:extLst>
                    <a:ext uri="{9D8B030D-6E8A-4147-A177-3AD203B41FA5}">
                      <a16:colId xmlns:a16="http://schemas.microsoft.com/office/drawing/2014/main" val="3375800689"/>
                    </a:ext>
                  </a:extLst>
                </a:gridCol>
                <a:gridCol w="771835">
                  <a:extLst>
                    <a:ext uri="{9D8B030D-6E8A-4147-A177-3AD203B41FA5}">
                      <a16:colId xmlns:a16="http://schemas.microsoft.com/office/drawing/2014/main" val="2916090846"/>
                    </a:ext>
                  </a:extLst>
                </a:gridCol>
                <a:gridCol w="771835">
                  <a:extLst>
                    <a:ext uri="{9D8B030D-6E8A-4147-A177-3AD203B41FA5}">
                      <a16:colId xmlns:a16="http://schemas.microsoft.com/office/drawing/2014/main" val="1115213223"/>
                    </a:ext>
                  </a:extLst>
                </a:gridCol>
                <a:gridCol w="771835">
                  <a:extLst>
                    <a:ext uri="{9D8B030D-6E8A-4147-A177-3AD203B41FA5}">
                      <a16:colId xmlns:a16="http://schemas.microsoft.com/office/drawing/2014/main" val="1676411265"/>
                    </a:ext>
                  </a:extLst>
                </a:gridCol>
                <a:gridCol w="771835">
                  <a:extLst>
                    <a:ext uri="{9D8B030D-6E8A-4147-A177-3AD203B41FA5}">
                      <a16:colId xmlns:a16="http://schemas.microsoft.com/office/drawing/2014/main" val="1904726279"/>
                    </a:ext>
                  </a:extLst>
                </a:gridCol>
                <a:gridCol w="771835">
                  <a:extLst>
                    <a:ext uri="{9D8B030D-6E8A-4147-A177-3AD203B41FA5}">
                      <a16:colId xmlns:a16="http://schemas.microsoft.com/office/drawing/2014/main" val="476237537"/>
                    </a:ext>
                  </a:extLst>
                </a:gridCol>
                <a:gridCol w="771835">
                  <a:extLst>
                    <a:ext uri="{9D8B030D-6E8A-4147-A177-3AD203B41FA5}">
                      <a16:colId xmlns:a16="http://schemas.microsoft.com/office/drawing/2014/main" val="116163434"/>
                    </a:ext>
                  </a:extLst>
                </a:gridCol>
                <a:gridCol w="771835">
                  <a:extLst>
                    <a:ext uri="{9D8B030D-6E8A-4147-A177-3AD203B41FA5}">
                      <a16:colId xmlns:a16="http://schemas.microsoft.com/office/drawing/2014/main" val="1836756198"/>
                    </a:ext>
                  </a:extLst>
                </a:gridCol>
                <a:gridCol w="771835">
                  <a:extLst>
                    <a:ext uri="{9D8B030D-6E8A-4147-A177-3AD203B41FA5}">
                      <a16:colId xmlns:a16="http://schemas.microsoft.com/office/drawing/2014/main" val="2003823628"/>
                    </a:ext>
                  </a:extLst>
                </a:gridCol>
              </a:tblGrid>
              <a:tr h="46027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работ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Период (Сентябрь)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78475"/>
                  </a:ext>
                </a:extLst>
              </a:tr>
              <a:tr h="93408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extLst>
                  <a:ext uri="{0D108BD9-81ED-4DB2-BD59-A6C34878D82A}">
                    <a16:rowId xmlns:a16="http://schemas.microsoft.com/office/drawing/2014/main" val="4181286491"/>
                  </a:ext>
                </a:extLst>
              </a:tr>
              <a:tr h="460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extLst>
                  <a:ext uri="{0D108BD9-81ED-4DB2-BD59-A6C34878D82A}">
                    <a16:rowId xmlns:a16="http://schemas.microsoft.com/office/drawing/2014/main" val="2511923910"/>
                  </a:ext>
                </a:extLst>
              </a:tr>
              <a:tr h="460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extLst>
                  <a:ext uri="{0D108BD9-81ED-4DB2-BD59-A6C34878D82A}">
                    <a16:rowId xmlns:a16="http://schemas.microsoft.com/office/drawing/2014/main" val="1955663739"/>
                  </a:ext>
                </a:extLst>
              </a:tr>
              <a:tr h="460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extLst>
                  <a:ext uri="{0D108BD9-81ED-4DB2-BD59-A6C34878D82A}">
                    <a16:rowId xmlns:a16="http://schemas.microsoft.com/office/drawing/2014/main" val="4190341511"/>
                  </a:ext>
                </a:extLst>
              </a:tr>
              <a:tr h="460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extLst>
                  <a:ext uri="{0D108BD9-81ED-4DB2-BD59-A6C34878D82A}">
                    <a16:rowId xmlns:a16="http://schemas.microsoft.com/office/drawing/2014/main" val="1745343357"/>
                  </a:ext>
                </a:extLst>
              </a:tr>
              <a:tr h="460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449580" marR="0" indent="-44958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extLst>
                  <a:ext uri="{0D108BD9-81ED-4DB2-BD59-A6C34878D82A}">
                    <a16:rowId xmlns:a16="http://schemas.microsoft.com/office/drawing/2014/main" val="2520020762"/>
                  </a:ext>
                </a:extLst>
              </a:tr>
              <a:tr h="460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761" marR="116761" marT="0" marB="0" anchor="ctr"/>
                </a:tc>
                <a:extLst>
                  <a:ext uri="{0D108BD9-81ED-4DB2-BD59-A6C34878D82A}">
                    <a16:rowId xmlns:a16="http://schemas.microsoft.com/office/drawing/2014/main" val="1028200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1379105" y="166936"/>
            <a:ext cx="9433783" cy="118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3200" spc="-1" dirty="0">
                <a:solidFill>
                  <a:srgbClr val="000000"/>
                </a:solidFill>
                <a:latin typeface="Times New Roman"/>
                <a:ea typeface="Times New Roman"/>
              </a:rPr>
              <a:t>Структура основных средств</a:t>
            </a:r>
            <a:endParaRPr lang="en-US" sz="32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136769"/>
              </p:ext>
            </p:extLst>
          </p:nvPr>
        </p:nvGraphicFramePr>
        <p:xfrm>
          <a:off x="316420" y="2083777"/>
          <a:ext cx="11559151" cy="2838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99996">
                  <a:extLst>
                    <a:ext uri="{9D8B030D-6E8A-4147-A177-3AD203B41FA5}">
                      <a16:colId xmlns:a16="http://schemas.microsoft.com/office/drawing/2014/main" val="3485810784"/>
                    </a:ext>
                  </a:extLst>
                </a:gridCol>
                <a:gridCol w="4278975">
                  <a:extLst>
                    <a:ext uri="{9D8B030D-6E8A-4147-A177-3AD203B41FA5}">
                      <a16:colId xmlns:a16="http://schemas.microsoft.com/office/drawing/2014/main" val="455503520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8252244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678825897"/>
                    </a:ext>
                  </a:extLst>
                </a:gridCol>
              </a:tblGrid>
              <a:tr h="709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 основных средств (наименование)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единиц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в руб.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extLst>
                  <a:ext uri="{0D108BD9-81ED-4DB2-BD59-A6C34878D82A}">
                    <a16:rowId xmlns:a16="http://schemas.microsoft.com/office/drawing/2014/main" val="4153533653"/>
                  </a:ext>
                </a:extLst>
              </a:tr>
              <a:tr h="709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Клавиатура A4TECH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Bloody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Q100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extLst>
                  <a:ext uri="{0D108BD9-81ED-4DB2-BD59-A6C34878D82A}">
                    <a16:rowId xmlns:a16="http://schemas.microsoft.com/office/drawing/2014/main" val="1160291318"/>
                  </a:ext>
                </a:extLst>
              </a:tr>
              <a:tr h="3547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Мышь проводная Oklick 115S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extLst>
                  <a:ext uri="{0D108BD9-81ED-4DB2-BD59-A6C34878D82A}">
                    <a16:rowId xmlns:a16="http://schemas.microsoft.com/office/drawing/2014/main" val="1470354887"/>
                  </a:ext>
                </a:extLst>
              </a:tr>
              <a:tr h="3547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Монитор </a:t>
                      </a: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Samsung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S24D332H 24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11706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extLst>
                  <a:ext uri="{0D108BD9-81ED-4DB2-BD59-A6C34878D82A}">
                    <a16:rowId xmlns:a16="http://schemas.microsoft.com/office/drawing/2014/main" val="3583952764"/>
                  </a:ext>
                </a:extLst>
              </a:tr>
              <a:tr h="3547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Персональный компьютер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extLst>
                  <a:ext uri="{0D108BD9-81ED-4DB2-BD59-A6C34878D82A}">
                    <a16:rowId xmlns:a16="http://schemas.microsoft.com/office/drawing/2014/main" val="2061136332"/>
                  </a:ext>
                </a:extLst>
              </a:tr>
              <a:tr h="354795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73166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435" marR="130435" marT="0" marB="0" anchor="ctr"/>
                </a:tc>
                <a:extLst>
                  <a:ext uri="{0D108BD9-81ED-4DB2-BD59-A6C34878D82A}">
                    <a16:rowId xmlns:a16="http://schemas.microsoft.com/office/drawing/2014/main" val="3074194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1981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Фонд оплаты труда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40081"/>
              </p:ext>
            </p:extLst>
          </p:nvPr>
        </p:nvGraphicFramePr>
        <p:xfrm>
          <a:off x="1089443" y="1552020"/>
          <a:ext cx="10412018" cy="1812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4313">
                  <a:extLst>
                    <a:ext uri="{9D8B030D-6E8A-4147-A177-3AD203B41FA5}">
                      <a16:colId xmlns:a16="http://schemas.microsoft.com/office/drawing/2014/main" val="863016951"/>
                    </a:ext>
                  </a:extLst>
                </a:gridCol>
                <a:gridCol w="5993085">
                  <a:extLst>
                    <a:ext uri="{9D8B030D-6E8A-4147-A177-3AD203B41FA5}">
                      <a16:colId xmlns:a16="http://schemas.microsoft.com/office/drawing/2014/main" val="2987846550"/>
                    </a:ext>
                  </a:extLst>
                </a:gridCol>
                <a:gridCol w="3684620">
                  <a:extLst>
                    <a:ext uri="{9D8B030D-6E8A-4147-A177-3AD203B41FA5}">
                      <a16:colId xmlns:a16="http://schemas.microsoft.com/office/drawing/2014/main" val="3106061413"/>
                    </a:ext>
                  </a:extLst>
                </a:gridCol>
              </a:tblGrid>
              <a:tr h="362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2" marR="1021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2" marR="1021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 (руб)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2" marR="102122" marT="0" marB="0"/>
                </a:tc>
                <a:extLst>
                  <a:ext uri="{0D108BD9-81ED-4DB2-BD59-A6C34878D82A}">
                    <a16:rowId xmlns:a16="http://schemas.microsoft.com/office/drawing/2014/main" val="2388499810"/>
                  </a:ext>
                </a:extLst>
              </a:tr>
              <a:tr h="362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2" marR="1021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Основная заработная плата (ОЗП)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2" marR="1021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14 772,72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2" marR="102122" marT="0" marB="0"/>
                </a:tc>
                <a:extLst>
                  <a:ext uri="{0D108BD9-81ED-4DB2-BD59-A6C34878D82A}">
                    <a16:rowId xmlns:a16="http://schemas.microsoft.com/office/drawing/2014/main" val="458951704"/>
                  </a:ext>
                </a:extLst>
              </a:tr>
              <a:tr h="362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2" marR="1021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Дополнительная заработная плата (ДЗП)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2" marR="1021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2 954,54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2" marR="102122" marT="0" marB="0"/>
                </a:tc>
                <a:extLst>
                  <a:ext uri="{0D108BD9-81ED-4DB2-BD59-A6C34878D82A}">
                    <a16:rowId xmlns:a16="http://schemas.microsoft.com/office/drawing/2014/main" val="910148960"/>
                  </a:ext>
                </a:extLst>
              </a:tr>
              <a:tr h="362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2" marR="1021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Обязательные отчисления в социальные фонды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2" marR="1021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5 318,17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2" marR="102122" marT="0" marB="0"/>
                </a:tc>
                <a:extLst>
                  <a:ext uri="{0D108BD9-81ED-4DB2-BD59-A6C34878D82A}">
                    <a16:rowId xmlns:a16="http://schemas.microsoft.com/office/drawing/2014/main" val="1285742980"/>
                  </a:ext>
                </a:extLst>
              </a:tr>
              <a:tr h="362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2" marR="1021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2" marR="1021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23 045,43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2" marR="102122" marT="0" marB="0"/>
                </a:tc>
                <a:extLst>
                  <a:ext uri="{0D108BD9-81ED-4DB2-BD59-A6C34878D82A}">
                    <a16:rowId xmlns:a16="http://schemas.microsoft.com/office/drawing/2014/main" val="36073185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294745" y="3607973"/>
            <a:ext cx="356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598"/>
              </a:spcAft>
            </a:pPr>
            <a:r>
              <a:rPr lang="ru-RU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22% – на пенсионные отчисления;</a:t>
            </a:r>
            <a:endParaRPr lang="en-US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52122" y="3912673"/>
            <a:ext cx="558646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831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5,1% – на обязательное медицинское страхование;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52122" y="4277003"/>
            <a:ext cx="408772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831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2,9% – на социальное страхование.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7788692" y="3669853"/>
            <a:ext cx="288720" cy="936360"/>
          </a:xfrm>
          <a:custGeom>
            <a:avLst/>
            <a:gdLst/>
            <a:ahLst/>
            <a:cxnLst/>
            <a:rect l="0" t="0" r="r" b="b"/>
            <a:pathLst>
              <a:path w="804" h="2603">
                <a:moveTo>
                  <a:pt x="0" y="0"/>
                </a:moveTo>
                <a:cubicBezTo>
                  <a:pt x="200" y="0"/>
                  <a:pt x="401" y="33"/>
                  <a:pt x="401" y="66"/>
                </a:cubicBezTo>
                <a:lnTo>
                  <a:pt x="401" y="1234"/>
                </a:lnTo>
                <a:cubicBezTo>
                  <a:pt x="401" y="1267"/>
                  <a:pt x="602" y="1301"/>
                  <a:pt x="803" y="1301"/>
                </a:cubicBezTo>
                <a:cubicBezTo>
                  <a:pt x="602" y="1301"/>
                  <a:pt x="401" y="1334"/>
                  <a:pt x="401" y="1367"/>
                </a:cubicBezTo>
                <a:lnTo>
                  <a:pt x="401" y="2535"/>
                </a:lnTo>
                <a:cubicBezTo>
                  <a:pt x="401" y="2568"/>
                  <a:pt x="200" y="2602"/>
                  <a:pt x="0" y="2602"/>
                </a:cubicBezTo>
              </a:path>
            </a:pathLst>
          </a:custGeom>
          <a:noFill/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Прямоугольник 2"/>
          <p:cNvSpPr/>
          <p:nvPr/>
        </p:nvSpPr>
        <p:spPr>
          <a:xfrm>
            <a:off x="8437826" y="3961470"/>
            <a:ext cx="703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30 %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2214431" y="5076188"/>
                <a:ext cx="7851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ЧТС= Средняя з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кол-во дней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8 часов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50000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/(22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8 )= 284, 09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руб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431" y="5076188"/>
                <a:ext cx="7851060" cy="369332"/>
              </a:xfrm>
              <a:prstGeom prst="rect">
                <a:avLst/>
              </a:prstGeom>
              <a:blipFill>
                <a:blip r:embed="rId2"/>
                <a:stretch>
                  <a:fillRect l="-621" t="-11667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2214431" y="5423791"/>
                <a:ext cx="59219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mtClean="0">
                          <a:latin typeface="Cambria Math" panose="02040503050406030204" pitchFamily="18" charset="0"/>
                        </a:rPr>
                        <m:t>О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ЗП=ЧТС×че</m:t>
                      </m:r>
                      <m:f>
                        <m:fPr>
                          <m:type m:val="li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л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ч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ас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 284,09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×52 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14 772,72 руб.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431" y="5423791"/>
                <a:ext cx="5921976" cy="369332"/>
              </a:xfrm>
              <a:prstGeom prst="rect">
                <a:avLst/>
              </a:prstGeom>
              <a:blipFill>
                <a:blip r:embed="rId3"/>
                <a:stretch>
                  <a:fillRect t="-118333" b="-18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>
              <a:xfrm>
                <a:off x="2214431" y="5790041"/>
                <a:ext cx="58629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mtClean="0">
                          <a:latin typeface="Cambria Math" panose="02040503050406030204" pitchFamily="18" charset="0"/>
                        </a:rPr>
                        <m:t>Д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ЗП=ОЗП × 20%</m:t>
                      </m:r>
                      <m:r>
                        <m:rPr>
                          <m:nor/>
                        </m:rP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14 772,72 × 20% 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2 954,54руб.</m:t>
                      </m:r>
                      <m:r>
                        <m:rPr>
                          <m:nor/>
                        </m:rP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431" y="5790041"/>
                <a:ext cx="5862981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/>
              <p:cNvSpPr/>
              <p:nvPr/>
            </p:nvSpPr>
            <p:spPr>
              <a:xfrm>
                <a:off x="2214431" y="6159373"/>
                <a:ext cx="8162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ОСФ= (ДЗП +ОЗП)×30%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2 954,54 +14 772,72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×30%=5 318,17</m:t>
                    </m:r>
                    <m:r>
                      <a:rPr lang="ru-RU">
                        <a:latin typeface="Cambria Math" panose="02040503050406030204" pitchFamily="18" charset="0"/>
                      </a:rPr>
                      <m:t>руб.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431" y="6159373"/>
                <a:ext cx="816204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1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Расходы на электроэнергию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838200" y="3951557"/>
                <a:ext cx="8351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Общая сумма расходов на электроэнергию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>
                        <a:latin typeface="Cambria Math" panose="02040503050406030204" pitchFamily="18" charset="0"/>
                      </a:rPr>
                      <m:t>52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 часов ×0,4 ×5,11=106,28 руб.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1557"/>
                <a:ext cx="8351582" cy="369332"/>
              </a:xfrm>
              <a:prstGeom prst="rect">
                <a:avLst/>
              </a:prstGeom>
              <a:blipFill>
                <a:blip r:embed="rId2"/>
                <a:stretch>
                  <a:fillRect l="-657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838200" y="3478932"/>
            <a:ext cx="5318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Тариф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городского населения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5,11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руб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/кВт. час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034892"/>
            <a:ext cx="3048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 эксплуатации- 52 часа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2590852"/>
            <a:ext cx="596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асход электроэнергии при реализацию продукта -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0,4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кВт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555</Words>
  <Application>Microsoft Office PowerPoint</Application>
  <PresentationFormat>Широкоэкранный</PresentationFormat>
  <Paragraphs>282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Tahoma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Web-сайт для атаки</vt:lpstr>
      <vt:lpstr>Производственный план в соответствии с техзаданием </vt:lpstr>
      <vt:lpstr>Календарный план-график реализации проекта </vt:lpstr>
      <vt:lpstr>Презентация PowerPoint</vt:lpstr>
      <vt:lpstr>Презентация PowerPoint</vt:lpstr>
      <vt:lpstr>Расходы на электроэнергию</vt:lpstr>
      <vt:lpstr>Расходы на интернет </vt:lpstr>
      <vt:lpstr>Расходы, связанные с эксплуатацией оборудования</vt:lpstr>
      <vt:lpstr>Расходы на материалы</vt:lpstr>
      <vt:lpstr>Презентация PowerPoint</vt:lpstr>
      <vt:lpstr>Цена программного продукта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Chenkens leeroy</dc:creator>
  <cp:lastModifiedBy>Chenkens leeroy</cp:lastModifiedBy>
  <cp:revision>57</cp:revision>
  <dcterms:created xsi:type="dcterms:W3CDTF">2021-10-05T18:16:54Z</dcterms:created>
  <dcterms:modified xsi:type="dcterms:W3CDTF">2021-10-12T23:21:56Z</dcterms:modified>
</cp:coreProperties>
</file>