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Ubuntu"/>
      <p:regular r:id="rId24"/>
      <p:bold r:id="rId25"/>
      <p:italic r:id="rId26"/>
      <p:boldItalic r:id="rId27"/>
    </p:embeddedFont>
    <p:embeddedFont>
      <p:font typeface="Amatic SC"/>
      <p:regular r:id="rId28"/>
      <p:bold r:id="rId29"/>
    </p:embeddedFont>
    <p:embeddedFont>
      <p:font typeface="Source Code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Ubuntu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Ubuntu-italic.fntdata"/><Relationship Id="rId25" Type="http://schemas.openxmlformats.org/officeDocument/2006/relationships/font" Target="fonts/Ubuntu-bold.fntdata"/><Relationship Id="rId28" Type="http://schemas.openxmlformats.org/officeDocument/2006/relationships/font" Target="fonts/AmaticSC-regular.fntdata"/><Relationship Id="rId27" Type="http://schemas.openxmlformats.org/officeDocument/2006/relationships/font" Target="fonts/Ubuntu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maticS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599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techopedia.com/definition/3731/method-stub-software-development" TargetMode="External"/><Relationship Id="rId4" Type="http://schemas.openxmlformats.org/officeDocument/2006/relationships/hyperlink" Target="http://site.mockito.org/mockito/docs/current/org/mockito/Mockito.html#4" TargetMode="External"/><Relationship Id="rId5" Type="http://schemas.openxmlformats.org/officeDocument/2006/relationships/image" Target="../media/image14.png"/><Relationship Id="rId6" Type="http://schemas.openxmlformats.org/officeDocument/2006/relationships/image" Target="../media/image2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jp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image" Target="../media/image27.jpg"/><Relationship Id="rId6" Type="http://schemas.openxmlformats.org/officeDocument/2006/relationships/image" Target="../media/image22.png"/><Relationship Id="rId7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jpg"/><Relationship Id="rId4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Relationship Id="rId4" Type="http://schemas.openxmlformats.org/officeDocument/2006/relationships/image" Target="../media/image0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Relationship Id="rId4" Type="http://schemas.openxmlformats.org/officeDocument/2006/relationships/image" Target="../media/image00.png"/><Relationship Id="rId5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VVS-PR-Testing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s"/>
              <a:t>Martín Quinteiro Santos		martin.quinteiro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/>
              <a:t>Cristian Canosa Pérez			cristian.canosa.perez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/>
              <a:t>Xoán Antelo Castro				xoan.antelo	</a:t>
            </a:r>
          </a:p>
          <a:p>
            <a:pPr lvl="0" algn="l">
              <a:spcBef>
                <a:spcPts val="0"/>
              </a:spcBef>
              <a:buNone/>
            </a:pPr>
            <a:r>
              <a:rPr lang="es"/>
              <a:t>Francisco Pais Fondo				francisco.pais1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Mockito - Cómo usarlo?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Principales usos: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 u="sng">
                <a:solidFill>
                  <a:schemeClr val="accent5"/>
                </a:solidFill>
                <a:hlinkClick r:id="rId3"/>
              </a:rPr>
              <a:t>Stub methods</a:t>
            </a:r>
            <a:r>
              <a:rPr lang="es"/>
              <a:t> calls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s"/>
              <a:t>Verify interactions -- </a:t>
            </a:r>
            <a:r>
              <a:rPr lang="es" u="sng">
                <a:solidFill>
                  <a:schemeClr val="accent5"/>
                </a:solidFill>
                <a:hlinkClick r:id="rId4"/>
              </a:rPr>
              <a:t>Ch4 Documentation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500" y="2377891"/>
            <a:ext cx="7868275" cy="129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6400" y="225324"/>
            <a:ext cx="3371170" cy="2307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Mockito - Qué utilidades tiene?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Reducir dependencias entre objetos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Probar funcionalidades parciales o inexistentes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Se pueden crear tests de forma “prematura” mientras no se tienen implementadas las funcionalidades en su totalidad.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s"/>
              <a:t>Si los tests se hacen bien, en un futuro bastaría con reemplazar los mock por los objetos reales que proporcionan las funcionalidades anteriormente simuladas.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COBERTURA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712" y="1311400"/>
            <a:ext cx="7466574" cy="290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¿PARA QUÉ SIRVE?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28675"/>
            <a:ext cx="3839999" cy="291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Mediante Cobertura podemos saber qué porcentaje de código es utilizado en el proyecto.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También se muestra el porcentaje de cada clase del proyecto.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195" y="1228675"/>
            <a:ext cx="4445104" cy="27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562800"/>
            <a:ext cx="3081900" cy="401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Además, muestra que líneas son las no usadas.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El código marcado en rojo muestra que nunca es usado, con lo cual se puede eliminar ya que no es necesario.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849" y="652775"/>
            <a:ext cx="5109349" cy="35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343275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Travis - Integración Continua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12868" l="18868" r="13039" t="9000"/>
          <a:stretch/>
        </p:blipFill>
        <p:spPr>
          <a:xfrm>
            <a:off x="6673075" y="645425"/>
            <a:ext cx="2470925" cy="401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4">
            <a:alphaModFix/>
          </a:blip>
          <a:srcRect b="0" l="0" r="4287" t="0"/>
          <a:stretch/>
        </p:blipFill>
        <p:spPr>
          <a:xfrm>
            <a:off x="71725" y="1207600"/>
            <a:ext cx="6524049" cy="336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JETM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125" y="292850"/>
            <a:ext cx="5532349" cy="488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Checkstyle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10055" r="0" t="0"/>
          <a:stretch/>
        </p:blipFill>
        <p:spPr>
          <a:xfrm>
            <a:off x="924125" y="1131450"/>
            <a:ext cx="7787701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712" y="3331725"/>
            <a:ext cx="7454275" cy="189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337775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QuickCheck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375" y="1138775"/>
            <a:ext cx="3352799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225" y="1039575"/>
            <a:ext cx="7241899" cy="383422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Sharing is Caring</a:t>
            </a: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 b="31975" l="0" r="0" t="35377"/>
          <a:stretch/>
        </p:blipFill>
        <p:spPr>
          <a:xfrm>
            <a:off x="3111700" y="100300"/>
            <a:ext cx="4019225" cy="100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>
            <a:hlinkClick/>
          </p:cNvPr>
          <p:cNvSpPr/>
          <p:nvPr/>
        </p:nvSpPr>
        <p:spPr>
          <a:xfrm>
            <a:off x="8832300" y="4873800"/>
            <a:ext cx="232599" cy="174449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182" name="Shape 182"/>
          <p:cNvPicPr preferRelativeResize="0"/>
          <p:nvPr/>
        </p:nvPicPr>
        <p:blipFill rotWithShape="1">
          <a:blip r:embed="rId6">
            <a:alphaModFix/>
          </a:blip>
          <a:srcRect b="36681" l="13011" r="13474" t="36550"/>
          <a:stretch/>
        </p:blipFill>
        <p:spPr>
          <a:xfrm rot="-1095313">
            <a:off x="6072900" y="1490403"/>
            <a:ext cx="1693896" cy="46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905835">
            <a:off x="7078229" y="1446174"/>
            <a:ext cx="1484474" cy="15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JUnit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3942649" cy="391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875" y="1093850"/>
            <a:ext cx="471612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GraphWalker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7924"/>
            <a:ext cx="8520600" cy="39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GraphWalker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50" y="1157925"/>
            <a:ext cx="8393350" cy="381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GraphWalker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62" y="1290125"/>
            <a:ext cx="2238375" cy="34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2175" y="1290112"/>
            <a:ext cx="4591050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3894200" y="3534050"/>
            <a:ext cx="4938000" cy="124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s">
                <a:latin typeface="Ubuntu"/>
                <a:ea typeface="Ubuntu"/>
                <a:cs typeface="Ubuntu"/>
                <a:sym typeface="Ubuntu"/>
              </a:rPr>
              <a:t>mvn graphwalker:generate-sources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GraphWalker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8000"/>
            <a:ext cx="8520600" cy="38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146325"/>
            <a:ext cx="8520599" cy="74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GraphWalker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821600"/>
            <a:ext cx="8520599" cy="420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/>
              <a:t>Tres tests principalmente:</a:t>
            </a:r>
          </a:p>
          <a:p>
            <a:pPr indent="-298450" lvl="0" marL="457200" rtl="0">
              <a:spcBef>
                <a:spcPts val="0"/>
              </a:spcBef>
              <a:buSzPct val="100000"/>
              <a:buFont typeface="Ubuntu"/>
              <a:buChar char="●"/>
            </a:pPr>
            <a:r>
              <a:rPr b="1" lang="es" sz="1100">
                <a:latin typeface="Ubuntu"/>
                <a:ea typeface="Ubuntu"/>
                <a:cs typeface="Ubuntu"/>
                <a:sym typeface="Ubuntu"/>
              </a:rPr>
              <a:t>SmokeTest</a:t>
            </a:r>
          </a:p>
          <a:p>
            <a:pPr indent="-298450" lvl="1" marL="914400" rtl="0">
              <a:spcBef>
                <a:spcPts val="0"/>
              </a:spcBef>
              <a:buSzPct val="100000"/>
              <a:buFont typeface="Ubuntu"/>
              <a:buChar char="○"/>
            </a:pPr>
            <a:r>
              <a:rPr lang="es" sz="1100">
                <a:latin typeface="Ubuntu"/>
                <a:ea typeface="Ubuntu"/>
                <a:cs typeface="Ubuntu"/>
                <a:sym typeface="Ubuntu"/>
              </a:rPr>
              <a:t>Flujo básico</a:t>
            </a:r>
          </a:p>
          <a:p>
            <a:pPr indent="-298450" lvl="1" marL="914400" rtl="0">
              <a:spcBef>
                <a:spcPts val="0"/>
              </a:spcBef>
              <a:buSzPct val="100000"/>
              <a:buFont typeface="Ubuntu"/>
              <a:buChar char="○"/>
            </a:pPr>
            <a:r>
              <a:rPr lang="es" sz="1100">
                <a:latin typeface="Ubuntu"/>
                <a:ea typeface="Ubuntu"/>
                <a:cs typeface="Ubuntu"/>
                <a:sym typeface="Ubuntu"/>
              </a:rPr>
              <a:t>A*</a:t>
            </a:r>
          </a:p>
          <a:p>
            <a:pPr indent="-298450" lvl="1" marL="914400" rtl="0">
              <a:lnSpc>
                <a:spcPct val="200000"/>
              </a:lnSpc>
              <a:spcBef>
                <a:spcPts val="1000"/>
              </a:spcBef>
              <a:buSzPct val="100000"/>
              <a:buFont typeface="Ubuntu"/>
              <a:buChar char="○"/>
            </a:pPr>
            <a:r>
              <a:rPr lang="es" sz="1100">
                <a:latin typeface="Ubuntu"/>
                <a:ea typeface="Ubuntu"/>
                <a:cs typeface="Ubuntu"/>
                <a:sym typeface="Ubuntu"/>
              </a:rPr>
              <a:t>e_Init -&gt; v_Browse</a:t>
            </a:r>
          </a:p>
          <a:p>
            <a:pPr indent="-29845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Ubuntu"/>
              <a:buChar char="●"/>
            </a:pPr>
            <a:r>
              <a:rPr b="1" lang="es" sz="1100">
                <a:latin typeface="Ubuntu"/>
                <a:ea typeface="Ubuntu"/>
                <a:cs typeface="Ubuntu"/>
                <a:sym typeface="Ubuntu"/>
              </a:rPr>
              <a:t>FunctionalTest</a:t>
            </a:r>
          </a:p>
          <a:p>
            <a: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Ubuntu"/>
              <a:buChar char="○"/>
            </a:pPr>
            <a:r>
              <a:rPr lang="es" sz="1100">
                <a:latin typeface="Ubuntu"/>
                <a:ea typeface="Ubuntu"/>
                <a:cs typeface="Ubuntu"/>
                <a:sym typeface="Ubuntu"/>
              </a:rPr>
              <a:t>100% cobertura de uniones</a:t>
            </a:r>
          </a:p>
          <a:p>
            <a:pPr indent="-298450" lvl="1" marL="914400" rtl="0">
              <a:lnSpc>
                <a:spcPct val="200000"/>
              </a:lnSpc>
              <a:spcBef>
                <a:spcPts val="1000"/>
              </a:spcBef>
              <a:spcAft>
                <a:spcPts val="1800"/>
              </a:spcAft>
              <a:buSzPct val="100000"/>
              <a:buFont typeface="Ubuntu"/>
              <a:buChar char="○"/>
            </a:pPr>
            <a:r>
              <a:rPr lang="es" sz="1100">
                <a:latin typeface="Ubuntu"/>
                <a:ea typeface="Ubuntu"/>
                <a:cs typeface="Ubuntu"/>
                <a:sym typeface="Ubuntu"/>
              </a:rPr>
              <a:t>Condición de parada o 100%</a:t>
            </a:r>
          </a:p>
          <a:p>
            <a:pPr indent="-298450" lvl="0" marL="457200" rtl="0">
              <a:lnSpc>
                <a:spcPct val="100000"/>
              </a:lnSpc>
              <a:spcBef>
                <a:spcPts val="1000"/>
              </a:spcBef>
              <a:spcAft>
                <a:spcPts val="1800"/>
              </a:spcAft>
              <a:buSzPct val="100000"/>
              <a:buFont typeface="Ubuntu"/>
              <a:buChar char="●"/>
            </a:pPr>
            <a:r>
              <a:rPr b="1" lang="es" sz="1100">
                <a:latin typeface="Ubuntu"/>
                <a:ea typeface="Ubuntu"/>
                <a:cs typeface="Ubuntu"/>
                <a:sym typeface="Ubuntu"/>
              </a:rPr>
              <a:t>StabilityTest</a:t>
            </a:r>
          </a:p>
          <a:p>
            <a:pPr indent="-298450" lvl="1" marL="914400" rtl="0">
              <a:lnSpc>
                <a:spcPct val="100000"/>
              </a:lnSpc>
              <a:spcBef>
                <a:spcPts val="1000"/>
              </a:spcBef>
              <a:spcAft>
                <a:spcPts val="1800"/>
              </a:spcAft>
              <a:buSzPct val="100000"/>
              <a:buFont typeface="Ubuntu"/>
              <a:buChar char="○"/>
            </a:pPr>
            <a:r>
              <a:rPr lang="es" sz="1100">
                <a:latin typeface="Ubuntu"/>
                <a:ea typeface="Ubuntu"/>
                <a:cs typeface="Ubuntu"/>
                <a:sym typeface="Ubuntu"/>
              </a:rPr>
              <a:t>Test por tiempo</a:t>
            </a:r>
          </a:p>
          <a:p>
            <a:pPr indent="-298450" lvl="1" marL="914400" rtl="0">
              <a:lnSpc>
                <a:spcPct val="100000"/>
              </a:lnSpc>
              <a:spcBef>
                <a:spcPts val="1000"/>
              </a:spcBef>
              <a:spcAft>
                <a:spcPts val="1800"/>
              </a:spcAft>
              <a:buSzPct val="100000"/>
              <a:buFont typeface="Ubuntu"/>
              <a:buChar char="○"/>
            </a:pPr>
            <a:r>
              <a:rPr lang="es" sz="1100">
                <a:latin typeface="Ubuntu"/>
                <a:ea typeface="Ubuntu"/>
                <a:cs typeface="Ubuntu"/>
                <a:sym typeface="Ubuntu"/>
              </a:rPr>
              <a:t>Condición de parada temporal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875" y="1125476"/>
            <a:ext cx="4870574" cy="100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0712" y="2192475"/>
            <a:ext cx="49149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2875" y="3678175"/>
            <a:ext cx="5297550" cy="10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GraphWalker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900" y="1093850"/>
            <a:ext cx="4448175" cy="389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Mockito - Not only in cuba!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028950" y="1636025"/>
            <a:ext cx="1935299" cy="2985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How to make a mockito test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775" y="1093850"/>
            <a:ext cx="2592067" cy="384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63900"/>
            <a:ext cx="3810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