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8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25"/>
  </p:notesMasterIdLst>
  <p:handoutMasterIdLst>
    <p:handoutMasterId r:id="rId26"/>
  </p:handoutMasterIdLst>
  <p:sldIdLst>
    <p:sldId id="289" r:id="rId5"/>
    <p:sldId id="276" r:id="rId6"/>
    <p:sldId id="263" r:id="rId7"/>
    <p:sldId id="294" r:id="rId8"/>
    <p:sldId id="265" r:id="rId9"/>
    <p:sldId id="296" r:id="rId10"/>
    <p:sldId id="290" r:id="rId11"/>
    <p:sldId id="291" r:id="rId12"/>
    <p:sldId id="261" r:id="rId13"/>
    <p:sldId id="264" r:id="rId14"/>
    <p:sldId id="295" r:id="rId15"/>
    <p:sldId id="257" r:id="rId16"/>
    <p:sldId id="298" r:id="rId17"/>
    <p:sldId id="297" r:id="rId18"/>
    <p:sldId id="299" r:id="rId19"/>
    <p:sldId id="300" r:id="rId20"/>
    <p:sldId id="268" r:id="rId21"/>
    <p:sldId id="301" r:id="rId22"/>
    <p:sldId id="266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70E1E-7BC6-4EB3-BCC1-F0A1208C3344}" v="2" dt="2025-07-21T05:06:16.299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0" autoAdjust="0"/>
    <p:restoredTop sz="94694" autoAdjust="0"/>
  </p:normalViewPr>
  <p:slideViewPr>
    <p:cSldViewPr snapToGrid="0">
      <p:cViewPr varScale="1">
        <p:scale>
          <a:sx n="64" d="100"/>
          <a:sy n="64" d="100"/>
        </p:scale>
        <p:origin x="85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1T11:25:52.0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1T12:10:03.85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70"/>
      <inkml:brushProperty name="anchorY" value="-1270"/>
      <inkml:brushProperty name="scaleFactor" value="0.5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1T11:25:53.6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1T11:50:04.09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0,'10993'0'0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1T11:50:14.93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0,'11080'0'0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1T12:07:44.99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0,'3624'0,"-3625"0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1T12:09:15.86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39 0,'8547'-39'0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1T12:09:17.36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1T05:06:15.62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0,'1374'0'0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1T12:10:02.71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98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7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>
            <a:extLst>
              <a:ext uri="{FF2B5EF4-FFF2-40B4-BE49-F238E27FC236}">
                <a16:creationId xmlns:a16="http://schemas.microsoft.com/office/drawing/2014/main" id="{C4293765-78A6-5206-26C2-E8817B283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470792" cy="6858000"/>
          </a:xfrm>
          <a:custGeom>
            <a:avLst/>
            <a:gdLst>
              <a:gd name="connsiteX0" fmla="*/ 0 w 7470792"/>
              <a:gd name="connsiteY0" fmla="*/ 0 h 6858000"/>
              <a:gd name="connsiteX1" fmla="*/ 7470792 w 7470792"/>
              <a:gd name="connsiteY1" fmla="*/ 0 h 6858000"/>
              <a:gd name="connsiteX2" fmla="*/ 5633197 w 7470792"/>
              <a:gd name="connsiteY2" fmla="*/ 6858000 h 6858000"/>
              <a:gd name="connsiteX3" fmla="*/ 0 w 74707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0792" h="6858000">
                <a:moveTo>
                  <a:pt x="0" y="0"/>
                </a:moveTo>
                <a:lnTo>
                  <a:pt x="7470792" y="0"/>
                </a:lnTo>
                <a:lnTo>
                  <a:pt x="56331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E351F-7451-86A3-5271-0D00B9EFA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860223-A40E-30ED-6832-0825A930B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07E-F17B-783E-D454-DFC62D09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B12211-7E94-9534-6F2D-2AFD2EBE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580245-E985-EC3F-9385-D0F517F0C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A82A3-E3DF-978F-4BD7-10E0F1075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DC40AE-D1CB-7535-22E2-E6D910FB8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85800"/>
            <a:ext cx="9144000" cy="3136738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78800"/>
            <a:ext cx="9144000" cy="19659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35595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45A11E-9896-BD8B-8CC6-A79C124D8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86022B-53D6-6CE0-2093-873FC64A5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D4BD8F-684C-A145-3376-9E69B0E5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7C1DA9-2A25-EE21-085B-8857DC1AD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236BB3-E567-A8A9-5EC2-BCEF79CFC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A87C9F-C765-C63C-951E-70721DDA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425665-0C9C-3899-9DB9-ED05D91E2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33040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137059"/>
            <a:ext cx="2816352" cy="398624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09014" y="2137059"/>
            <a:ext cx="7059592" cy="398624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dirty="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9C8ABD-000F-7A94-A7B0-9589F4FEF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C3A554-E5A9-B3CB-913D-45DBFBA79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A8DF3-F55A-2494-C55D-8FB94BBC6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9DC86E-6F8A-B036-5CB2-AA8A79837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E0C03-C633-9356-4E28-678BAB7A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C8A4F7-6C4C-719B-298F-3B81223D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7E5D8B-D6BC-19AE-C0C9-249A5561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A6C5266-7ECA-B150-2C0F-8670F43AC82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1987669"/>
            <a:ext cx="6974711" cy="429767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800"/>
            </a:lvl2pPr>
            <a:lvl3pPr>
              <a:spcBef>
                <a:spcPts val="1000"/>
              </a:spcBef>
              <a:spcAft>
                <a:spcPts val="500"/>
              </a:spcAft>
              <a:defRPr sz="1800"/>
            </a:lvl3pPr>
            <a:lvl4pPr>
              <a:spcBef>
                <a:spcPts val="1000"/>
              </a:spcBef>
              <a:spcAft>
                <a:spcPts val="500"/>
              </a:spcAft>
              <a:defRPr sz="1800"/>
            </a:lvl4pPr>
            <a:lvl5pPr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17085" y="1987670"/>
            <a:ext cx="343671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89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1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wallpaperflare.com/minimalism-anonymous-technology-wallpaper-cuuiv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abac.org/blog/ai-and-privacy-balancing-innovation-with-data-protection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rofslusos.blogspot.com/2013/06/um-questao-relevante.html" TargetMode="Externa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customXml" Target="../ink/ink4.xml"/><Relationship Id="rId5" Type="http://schemas.openxmlformats.org/officeDocument/2006/relationships/image" Target="../media/image18.png"/><Relationship Id="rId4" Type="http://schemas.openxmlformats.org/officeDocument/2006/relationships/customXml" Target="../ink/ink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customXml" Target="../ink/ink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thinker-thinking-person-idea-28741/" TargetMode="External"/><Relationship Id="rId3" Type="http://schemas.openxmlformats.org/officeDocument/2006/relationships/customXml" Target="../ink/ink9.xml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8.png"/><Relationship Id="rId5" Type="http://schemas.openxmlformats.org/officeDocument/2006/relationships/customXml" Target="../ink/ink10.xml"/><Relationship Id="rId4" Type="http://schemas.openxmlformats.org/officeDocument/2006/relationships/image" Target="../media/image27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www.weloveteachingenglish.com/en/free-lessons/intermediate/verb-patterns/wishe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creativecommons.org/licenses/by-nd/3.0/" TargetMode="External"/><Relationship Id="rId4" Type="http://schemas.openxmlformats.org/officeDocument/2006/relationships/hyperlink" Target="https://policyoptions.irpp.org/magazines/july-2019/the-critical-shortage-of-cybersecurity-expertise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www.wallpaperflare.com/greece-kifisia-computer-reverse-engineering-hacking-binary-wallpaper-ghjp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www.pngall.com/hacker-png/download/32553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468" y="486137"/>
            <a:ext cx="5427584" cy="2942863"/>
          </a:xfrm>
        </p:spPr>
        <p:txBody>
          <a:bodyPr/>
          <a:lstStyle/>
          <a:p>
            <a:r>
              <a:rPr lang="en-US" b="1" i="0" dirty="0">
                <a:solidFill>
                  <a:srgbClr val="C00000"/>
                </a:solidFill>
              </a:rPr>
              <a:t>Red team Findings </a:t>
            </a:r>
            <a:br>
              <a:rPr lang="en-US" b="1" i="0" dirty="0">
                <a:solidFill>
                  <a:srgbClr val="C00000"/>
                </a:solidFill>
              </a:rPr>
            </a:br>
            <a:r>
              <a:rPr lang="en-US" b="1" i="0" dirty="0">
                <a:solidFill>
                  <a:srgbClr val="C00000"/>
                </a:solidFill>
              </a:rPr>
              <a:t>PRESENTATION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3130" r="23130"/>
          <a:stretch/>
        </p:blipFill>
        <p:spPr/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B03D60-8176-8F89-E8A9-04C757AF5291}"/>
              </a:ext>
            </a:extLst>
          </p:cNvPr>
          <p:cNvSpPr txBox="1"/>
          <p:nvPr/>
        </p:nvSpPr>
        <p:spPr>
          <a:xfrm>
            <a:off x="106680" y="6371863"/>
            <a:ext cx="290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By : Xolisile Dladla</a:t>
            </a:r>
          </a:p>
        </p:txBody>
      </p:sp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729" y="645919"/>
            <a:ext cx="10529048" cy="14763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i="0" dirty="0">
                <a:solidFill>
                  <a:srgbClr val="C00000"/>
                </a:solidFill>
              </a:rPr>
              <a:t>Unlocking the “pin”</a:t>
            </a:r>
            <a:endParaRPr lang="en-US" sz="4400" b="1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129553" y="2114549"/>
            <a:ext cx="4632341" cy="419033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/>
              <a:t>By understanding the algorithm used , I managed to reveal the pin </a:t>
            </a:r>
          </a:p>
          <a:p>
            <a:pPr lvl="1"/>
            <a:r>
              <a:rPr lang="en-US" b="1" dirty="0"/>
              <a:t>Pin:</a:t>
            </a:r>
            <a:r>
              <a:rPr lang="en-US" dirty="0"/>
              <a:t>12345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Third flag unlocked 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7E1B8C-7B11-5F77-836D-986B92187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734" y="2913962"/>
            <a:ext cx="6205456" cy="381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8BA18C-4C09-3217-F505-E47B0733401D}"/>
              </a:ext>
            </a:extLst>
          </p:cNvPr>
          <p:cNvSpPr txBox="1"/>
          <p:nvPr/>
        </p:nvSpPr>
        <p:spPr>
          <a:xfrm>
            <a:off x="764498" y="824459"/>
            <a:ext cx="676056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/>
              <a:t>🏁 Vulnerability name :</a:t>
            </a:r>
          </a:p>
          <a:p>
            <a:r>
              <a:rPr lang="en-US" sz="2000" b="1" dirty="0"/>
              <a:t>🔐 Software and Data Integrity Failures (OWASP Top 10 - A08:2021)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76624-5853-FB0D-F99F-9EEF956C4382}"/>
              </a:ext>
            </a:extLst>
          </p:cNvPr>
          <p:cNvSpPr txBox="1"/>
          <p:nvPr/>
        </p:nvSpPr>
        <p:spPr>
          <a:xfrm>
            <a:off x="1099279" y="3920725"/>
            <a:ext cx="3082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Security Risk:</a:t>
            </a:r>
            <a:r>
              <a:rPr lang="en-US" dirty="0"/>
              <a:t> Using weak hashing (MD5) for PINs allows attackers to reverse the hash and gain unauthorized access to sensitive areas.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F36FF5-ECE8-36E4-DFBF-7F6C1CE451E6}"/>
              </a:ext>
            </a:extLst>
          </p:cNvPr>
          <p:cNvSpPr txBox="1"/>
          <p:nvPr/>
        </p:nvSpPr>
        <p:spPr>
          <a:xfrm>
            <a:off x="6374311" y="3920725"/>
            <a:ext cx="51266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Recommended Solution:</a:t>
            </a:r>
          </a:p>
          <a:p>
            <a:r>
              <a:rPr lang="en-US" dirty="0"/>
              <a:t> Replace MD5 with a secure algorithm like bcrypt or argon2, and enforce strong PIN policies with rate limiting.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 descr="A lock and key with a key coming out of it&#10;&#10;AI-generated content may be incorrect.">
            <a:extLst>
              <a:ext uri="{FF2B5EF4-FFF2-40B4-BE49-F238E27FC236}">
                <a16:creationId xmlns:a16="http://schemas.microsoft.com/office/drawing/2014/main" id="{BCE96F83-325B-9D54-2FE1-E9342A89C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9279" y="1578509"/>
            <a:ext cx="3553520" cy="2095352"/>
          </a:xfrm>
          <a:prstGeom prst="rect">
            <a:avLst/>
          </a:prstGeom>
        </p:spPr>
      </p:pic>
      <p:pic>
        <p:nvPicPr>
          <p:cNvPr id="14" name="Picture 13" descr="A green person sitting on a question mark&#10;&#10;AI-generated content may be incorrect.">
            <a:extLst>
              <a:ext uri="{FF2B5EF4-FFF2-40B4-BE49-F238E27FC236}">
                <a16:creationId xmlns:a16="http://schemas.microsoft.com/office/drawing/2014/main" id="{41EC4CA7-EB3E-E12D-F1DF-E545D7C32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956203" y="114186"/>
            <a:ext cx="1962852" cy="306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4281EC7-67A5-CB63-71DA-7CA7FEA4773E}"/>
                  </a:ext>
                </a:extLst>
              </p14:cNvPr>
              <p14:cNvContentPartPr/>
              <p14:nvPr/>
            </p14:nvContentPartPr>
            <p14:xfrm>
              <a:off x="4826727" y="4601638"/>
              <a:ext cx="3957840" cy="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4281EC7-67A5-CB63-71DA-7CA7FEA477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2727" y="4385638"/>
                <a:ext cx="406548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21D1AFD-38C3-C02F-2D38-416461F38278}"/>
                  </a:ext>
                </a:extLst>
              </p14:cNvPr>
              <p14:cNvContentPartPr/>
              <p14:nvPr/>
            </p14:nvContentPartPr>
            <p14:xfrm>
              <a:off x="4826727" y="4796398"/>
              <a:ext cx="3989160" cy="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21D1AFD-38C3-C02F-2D38-416461F382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72727" y="4580398"/>
                <a:ext cx="4096800" cy="4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006395-8E63-902F-6836-82E4DA355229}"/>
                  </a:ext>
                </a:extLst>
              </p14:cNvPr>
              <p14:cNvContentPartPr/>
              <p14:nvPr/>
            </p14:nvContentPartPr>
            <p14:xfrm>
              <a:off x="5732709" y="3294966"/>
              <a:ext cx="130500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006395-8E63-902F-6836-82E4DA3552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79069" y="3186966"/>
                <a:ext cx="14126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320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020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B5B073-E8B4-AB2C-661C-13B7034F5573}"/>
                  </a:ext>
                </a:extLst>
              </p14:cNvPr>
              <p14:cNvContentPartPr/>
              <p14:nvPr/>
            </p14:nvContentPartPr>
            <p14:xfrm>
              <a:off x="333789" y="1596486"/>
              <a:ext cx="3077280" cy="14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B5B073-E8B4-AB2C-661C-13B7034F55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789" y="1488486"/>
                <a:ext cx="31849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7C4A5D-77CC-3D96-4589-8D848F1C9367}"/>
                  </a:ext>
                </a:extLst>
              </p14:cNvPr>
              <p14:cNvContentPartPr/>
              <p14:nvPr/>
            </p14:nvContentPartPr>
            <p14:xfrm>
              <a:off x="3599349" y="129156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7C4A5D-77CC-3D96-4589-8D848F1C93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45709" y="1183566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4404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109FF6E-B5E8-24FE-CC3C-393215565B2C}"/>
              </a:ext>
            </a:extLst>
          </p:cNvPr>
          <p:cNvSpPr txBox="1"/>
          <p:nvPr/>
        </p:nvSpPr>
        <p:spPr>
          <a:xfrm>
            <a:off x="6689559" y="4229169"/>
            <a:ext cx="5502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</a:t>
            </a:r>
          </a:p>
          <a:p>
            <a:r>
              <a:rPr lang="en-US" dirty="0"/>
              <a:t>Validate access right and use indirect references instead.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8FE234-BE86-A7D9-A7AB-8227F9E41122}"/>
              </a:ext>
            </a:extLst>
          </p:cNvPr>
          <p:cNvSpPr txBox="1"/>
          <p:nvPr/>
        </p:nvSpPr>
        <p:spPr>
          <a:xfrm>
            <a:off x="781362" y="4229169"/>
            <a:ext cx="5747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Vulnerability name:</a:t>
            </a:r>
          </a:p>
          <a:p>
            <a:r>
              <a:rPr lang="en-US" dirty="0"/>
              <a:t>Insecure Direct Object Reference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1943F1B-E9BE-24A9-FF7F-7239C2221CFA}"/>
                  </a:ext>
                </a:extLst>
              </p14:cNvPr>
              <p14:cNvContentPartPr/>
              <p14:nvPr/>
            </p14:nvContentPartPr>
            <p14:xfrm>
              <a:off x="7674687" y="3252848"/>
              <a:ext cx="495000" cy="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1943F1B-E9BE-24A9-FF7F-7239C2221C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20687" y="3036848"/>
                <a:ext cx="602640" cy="4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602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users and their 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hashed pin discovered 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0F56E1-A0BF-4222-3F8F-4A27C4CA0A7D}"/>
                  </a:ext>
                </a:extLst>
              </p14:cNvPr>
              <p14:cNvContentPartPr/>
              <p14:nvPr/>
            </p14:nvContentPartPr>
            <p14:xfrm>
              <a:off x="3018669" y="1204806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0F56E1-A0BF-4222-3F8F-4A27C4CA0A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0669" y="118680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ADEA000-AD52-805D-FEEA-6886C3C2CC6E}"/>
                  </a:ext>
                </a:extLst>
              </p14:cNvPr>
              <p14:cNvContentPartPr/>
              <p14:nvPr/>
            </p14:nvContentPartPr>
            <p14:xfrm>
              <a:off x="2206149" y="269952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ADEA000-AD52-805D-FEEA-6886C3C2CC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8149" y="2681886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7F9A97B-70CC-4A08-23FF-D909009F6F37}"/>
              </a:ext>
            </a:extLst>
          </p:cNvPr>
          <p:cNvSpPr txBox="1"/>
          <p:nvPr/>
        </p:nvSpPr>
        <p:spPr>
          <a:xfrm>
            <a:off x="1060263" y="566900"/>
            <a:ext cx="9128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Discoveries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2889D-83C5-117D-35AB-418BE7E2A1BF}"/>
              </a:ext>
            </a:extLst>
          </p:cNvPr>
          <p:cNvSpPr txBox="1"/>
          <p:nvPr/>
        </p:nvSpPr>
        <p:spPr>
          <a:xfrm>
            <a:off x="705618" y="4900473"/>
            <a:ext cx="76981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Next steps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to cracked the hashed pin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Individually login in each users profile to uncover another flag.</a:t>
            </a:r>
          </a:p>
        </p:txBody>
      </p:sp>
      <p:pic>
        <p:nvPicPr>
          <p:cNvPr id="17" name="Picture 16" descr="A cartoon of a person with question marks&#10;&#10;AI-generated content may be incorrect.">
            <a:extLst>
              <a:ext uri="{FF2B5EF4-FFF2-40B4-BE49-F238E27FC236}">
                <a16:creationId xmlns:a16="http://schemas.microsoft.com/office/drawing/2014/main" id="{290696A6-2F93-58D7-7224-4697BFCBAC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562646" y="479634"/>
            <a:ext cx="4087779" cy="54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85E0-DF0B-3E22-8328-B5CEC3E1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C00000"/>
                </a:solidFill>
              </a:rPr>
              <a:t>Resources &amp; Techniques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8C5C-2215-2D8B-2DDE-E75AC93AC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338465"/>
            <a:ext cx="7511321" cy="3784839"/>
          </a:xfrm>
        </p:spPr>
        <p:txBody>
          <a:bodyPr/>
          <a:lstStyle/>
          <a:p>
            <a:pPr>
              <a:buNone/>
            </a:pPr>
            <a:r>
              <a:rPr lang="en-US" dirty="0"/>
              <a:t>Techniques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SQL Injection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Burp Suite for manual interception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Discovery via robots.txt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Authentication bypass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Hash cracking /</a:t>
            </a:r>
            <a:r>
              <a:rPr lang="en-US" dirty="0" err="1"/>
              <a:t>bruce</a:t>
            </a:r>
            <a:r>
              <a:rPr lang="en-US" dirty="0"/>
              <a:t>-forcing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988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C829807-7791-462F-8C59-969B0EC71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0906" y="533401"/>
            <a:ext cx="6427694" cy="13807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i="0" dirty="0">
                <a:solidFill>
                  <a:srgbClr val="C00000"/>
                </a:solidFill>
              </a:rPr>
              <a:t>Challenges faced &amp;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049839" y="2105525"/>
            <a:ext cx="6481170" cy="42190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dirty="0"/>
              <a:t>Overcoming troubleshoot and obstacles</a:t>
            </a:r>
          </a:p>
          <a:p>
            <a:pPr lvl="1"/>
            <a:r>
              <a:rPr lang="en-US" dirty="0"/>
              <a:t>Time management  and prioritization </a:t>
            </a:r>
          </a:p>
          <a:p>
            <a:pPr lvl="1"/>
            <a:r>
              <a:rPr lang="en-US" dirty="0"/>
              <a:t>Limited experience with the hacking tool</a:t>
            </a:r>
          </a:p>
          <a:p>
            <a:pPr lvl="1"/>
            <a:r>
              <a:rPr lang="en-US" dirty="0"/>
              <a:t>Learning new tools and libraries </a:t>
            </a:r>
          </a:p>
          <a:p>
            <a:pPr marL="2286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6" name="Picture 5" descr="A person with hands on her head&#10;&#10;AI-generated content may be incorrect.">
            <a:extLst>
              <a:ext uri="{FF2B5EF4-FFF2-40B4-BE49-F238E27FC236}">
                <a16:creationId xmlns:a16="http://schemas.microsoft.com/office/drawing/2014/main" id="{75FD84D3-07C6-F12D-30B4-FA70E42F5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5077" r="22826" b="-1"/>
          <a:stretch>
            <a:fillRect/>
          </a:stretch>
        </p:blipFill>
        <p:spPr>
          <a:xfrm>
            <a:off x="20" y="2"/>
            <a:ext cx="5049819" cy="6857998"/>
          </a:xfrm>
          <a:custGeom>
            <a:avLst/>
            <a:gdLst/>
            <a:ahLst/>
            <a:cxnLst/>
            <a:rect l="l" t="t" r="r" b="b"/>
            <a:pathLst>
              <a:path w="5049839" h="6857998">
                <a:moveTo>
                  <a:pt x="0" y="0"/>
                </a:moveTo>
                <a:lnTo>
                  <a:pt x="5049839" y="1331"/>
                </a:lnTo>
                <a:lnTo>
                  <a:pt x="3110749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845859" y="0"/>
            <a:ext cx="699247" cy="685734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C2312DA-BDBD-40EE-84AB-53293C1CD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9210" y="5788959"/>
            <a:ext cx="7396312" cy="106904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4C74704-A06B-96A2-7E8F-74F6CF67B2B2}"/>
              </a:ext>
            </a:extLst>
          </p:cNvPr>
          <p:cNvSpPr txBox="1"/>
          <p:nvPr/>
        </p:nvSpPr>
        <p:spPr>
          <a:xfrm>
            <a:off x="9968314" y="6657945"/>
            <a:ext cx="222368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www.weloveteachingenglish.com/en/free-lessons/intermediate/verb-patterns/wishes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30B5B-5A8A-5651-C6E6-BD6E895FF4B7}"/>
              </a:ext>
            </a:extLst>
          </p:cNvPr>
          <p:cNvSpPr txBox="1"/>
          <p:nvPr/>
        </p:nvSpPr>
        <p:spPr>
          <a:xfrm>
            <a:off x="5306710" y="5096656"/>
            <a:ext cx="3535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Outcomes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Gained few skills such as penetrating testing ,critical thinking ,problem solving and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6159" y="685800"/>
            <a:ext cx="6238688" cy="13822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i="0" dirty="0">
                <a:solidFill>
                  <a:srgbClr val="C00000"/>
                </a:solidFill>
              </a:rPr>
              <a:t>Agenda</a:t>
            </a:r>
          </a:p>
        </p:txBody>
      </p:sp>
      <p:pic>
        <p:nvPicPr>
          <p:cNvPr id="17" name="Picture Placeholder 16" descr="A blue screen with a circular design&#10;&#10;AI-generated content may be incorrect.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62251" r="1" b="1"/>
          <a:stretch>
            <a:fillRect/>
          </a:stretch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72EA32-BA87-5503-5C30-63D02337443A}"/>
              </a:ext>
            </a:extLst>
          </p:cNvPr>
          <p:cNvSpPr txBox="1"/>
          <p:nvPr/>
        </p:nvSpPr>
        <p:spPr>
          <a:xfrm>
            <a:off x="5584917" y="2451691"/>
            <a:ext cx="6238687" cy="4022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Introduction </a:t>
            </a:r>
          </a:p>
          <a:p>
            <a:pPr marL="285750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Security Misconfigurations(flag 1)</a:t>
            </a:r>
          </a:p>
          <a:p>
            <a:pPr marL="285750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Broken Access control vulnerability (flag 1)</a:t>
            </a:r>
          </a:p>
          <a:p>
            <a:pPr marL="285750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Identification &amp; Authentication Failure (fla2)</a:t>
            </a:r>
          </a:p>
          <a:p>
            <a:pPr marL="285750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Flag 3</a:t>
            </a:r>
          </a:p>
          <a:p>
            <a:pPr marL="285750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Flag 4</a:t>
            </a:r>
          </a:p>
          <a:p>
            <a:pPr marL="285750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Tools and techniques used  </a:t>
            </a:r>
          </a:p>
          <a:p>
            <a:pPr marL="285750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Conclusion and challenges faced </a:t>
            </a:r>
          </a:p>
          <a:p>
            <a:pPr marL="57150">
              <a:spcAft>
                <a:spcPts val="600"/>
              </a:spcAft>
              <a:buSzPct val="80000"/>
            </a:pPr>
            <a:endParaRPr lang="en-US" dirty="0">
              <a:solidFill>
                <a:schemeClr val="tx2"/>
              </a:solidFill>
            </a:endParaRPr>
          </a:p>
          <a:p>
            <a:pPr marL="285750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28600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DCA7470-7876-C6D4-B199-57F981859D1C}"/>
              </a:ext>
            </a:extLst>
          </p:cNvPr>
          <p:cNvSpPr txBox="1"/>
          <p:nvPr/>
        </p:nvSpPr>
        <p:spPr>
          <a:xfrm>
            <a:off x="10093349" y="6657945"/>
            <a:ext cx="209865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4" tooltip="https://policyoptions.irpp.org/magazines/july-2019/the-critical-shortage-of-cybersecurity-expertis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5" tooltip="https://creativecommons.org/licenses/by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BY-ND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7903" r="17903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b="1" i="0" dirty="0">
                <a:solidFill>
                  <a:srgbClr val="C00000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b="1" dirty="0"/>
              <a:t>Xolisile Dladla Team</a:t>
            </a:r>
          </a:p>
          <a:p>
            <a:r>
              <a:rPr lang="en-US" b="1" dirty="0"/>
              <a:t>May 2025</a:t>
            </a:r>
          </a:p>
          <a:p>
            <a:r>
              <a:rPr lang="en-US" b="1" dirty="0"/>
              <a:t>202212974@spu.ac.za</a:t>
            </a:r>
          </a:p>
          <a:p>
            <a:r>
              <a:rPr lang="en-US" b="1" dirty="0"/>
              <a:t>#ITSUMMIT2025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B8092E2-D77A-4CE6-BB2D-62697844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02CD835-4B0F-45D6-9B85-B049A1005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11309"/>
            <a:ext cx="9577116" cy="12219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i="0" dirty="0">
                <a:solidFill>
                  <a:srgbClr val="C00000"/>
                </a:solidFill>
              </a:rPr>
              <a:t>Introduction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71A1EC-5980-40B2-973F-0D3D6630D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0049A56-C4C2-4C0F-9F4F-D0E34391D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D02BE56-7EB5-4E62-B6E2-1C49E470A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589" y="511309"/>
            <a:ext cx="6250030" cy="57935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 :To identify and exploit vulnerabilities in the system, uncovering hidden flags and providing recommendations for improvement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The number of flags identified (4)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b="1" dirty="0"/>
              <a:t>Tool used </a:t>
            </a:r>
            <a:r>
              <a:rPr lang="en-US" dirty="0"/>
              <a:t>: Burp suite 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E5D7764F-CE06-1A00-3555-ACAE6ACDFE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40" r="-1" b="2243"/>
          <a:stretch>
            <a:fillRect/>
          </a:stretch>
        </p:blipFill>
        <p:spPr>
          <a:xfrm>
            <a:off x="7225552" y="1995117"/>
            <a:ext cx="4966447" cy="486288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595B06-EDA5-4E45-BED4-7891E7E0C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79C9A5D-F572-476A-99A9-700077150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9592DA5-68A4-46A6-90EA-F0304FF8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B7ABAF6-33CD-BC9A-2443-CF1820692567}"/>
              </a:ext>
            </a:extLst>
          </p:cNvPr>
          <p:cNvSpPr txBox="1"/>
          <p:nvPr/>
        </p:nvSpPr>
        <p:spPr>
          <a:xfrm>
            <a:off x="10098157" y="6657946"/>
            <a:ext cx="20938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4" tooltip="https://www.pngall.com/hacker-png/download/3255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5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8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7000">
              <a:schemeClr val="bg2"/>
            </a:gs>
            <a:gs pos="42000">
              <a:schemeClr val="bg2">
                <a:tint val="100000"/>
                <a:shade val="40000"/>
                <a:satMod val="100000"/>
              </a:schemeClr>
            </a:gs>
            <a:gs pos="100000">
              <a:schemeClr val="bg2">
                <a:shade val="5000"/>
                <a:satMod val="1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66" y="-1124262"/>
            <a:ext cx="9698636" cy="2123659"/>
          </a:xfrm>
          <a:noFill/>
        </p:spPr>
        <p:txBody>
          <a:bodyPr/>
          <a:lstStyle/>
          <a:p>
            <a:r>
              <a:rPr lang="en-US" b="1" i="0" dirty="0">
                <a:solidFill>
                  <a:srgbClr val="FF0000"/>
                </a:solidFill>
              </a:rPr>
              <a:t>Security misconfiguration </a:t>
            </a: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7096CA-A3CE-B75E-4BB3-68F0A6973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74" y="1135372"/>
            <a:ext cx="7674335" cy="18344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547E5B-AAAC-B321-485C-40D8724C8D9F}"/>
              </a:ext>
            </a:extLst>
          </p:cNvPr>
          <p:cNvSpPr txBox="1"/>
          <p:nvPr/>
        </p:nvSpPr>
        <p:spPr>
          <a:xfrm>
            <a:off x="764499" y="3105782"/>
            <a:ext cx="671559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the most common web application endpoint (robots txt )it reveal an endpoint called </a:t>
            </a:r>
            <a:r>
              <a:rPr lang="en-US" dirty="0">
                <a:highlight>
                  <a:srgbClr val="FF0000"/>
                </a:highlight>
              </a:rPr>
              <a:t>user-panel.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Security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robot.txt is meant for search engines and not hide secret pages from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common that attackers often use robots.txt to find admin paths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E0AB51-1889-F648-C1E7-9654CB8D6DFE}"/>
              </a:ext>
            </a:extLst>
          </p:cNvPr>
          <p:cNvSpPr txBox="1"/>
          <p:nvPr/>
        </p:nvSpPr>
        <p:spPr>
          <a:xfrm>
            <a:off x="2713220" y="5561351"/>
            <a:ext cx="388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EF3EC4F-5125-42E3-8EB0-821F06BDF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5C6712-0180-4204-86CE-BE5A0709B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865974"/>
            <a:ext cx="5081517" cy="102614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CB92D0-3ABB-41C3-96F9-EBC87FFB1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1132764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E8C98AD-415A-417E-ADBD-580E8C30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4052048"/>
            <a:ext cx="2163482" cy="280595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C2EA01E-FFFF-4F97-A16B-095A91E6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110484" y="5356746"/>
            <a:ext cx="5081515" cy="152490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775CDB-9805-A0DB-37C0-EC167A24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003997"/>
            <a:ext cx="9144000" cy="9929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i="0" dirty="0">
                <a:solidFill>
                  <a:srgbClr val="C00000"/>
                </a:solidFill>
              </a:rPr>
              <a:t>Login Attempts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9176014-F62A-CF71-3520-C82347EDE2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66" b="3"/>
          <a:stretch>
            <a:fillRect/>
          </a:stretch>
        </p:blipFill>
        <p:spPr>
          <a:xfrm>
            <a:off x="-8434" y="-3"/>
            <a:ext cx="6121303" cy="485727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1BF4E1B-1657-4F53-8D24-74F1C5AD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602477" y="1501254"/>
            <a:ext cx="589522" cy="53803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EB368AC-CDF3-06CF-CF8A-6E2B298A6C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38" b="1"/>
          <a:stretch>
            <a:fillRect/>
          </a:stretch>
        </p:blipFill>
        <p:spPr>
          <a:xfrm>
            <a:off x="6096000" y="-3"/>
            <a:ext cx="6104434" cy="48572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DCE751-6701-A190-36D0-61A89506C1E3}"/>
              </a:ext>
            </a:extLst>
          </p:cNvPr>
          <p:cNvSpPr txBox="1"/>
          <p:nvPr/>
        </p:nvSpPr>
        <p:spPr>
          <a:xfrm>
            <a:off x="838200" y="1627322"/>
            <a:ext cx="3020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98A9D1F-F860-0438-CC8E-06FDD758A4EE}"/>
                  </a:ext>
                </a:extLst>
              </p14:cNvPr>
              <p14:cNvContentPartPr/>
              <p14:nvPr/>
            </p14:nvContentPartPr>
            <p14:xfrm>
              <a:off x="-1904193" y="134758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98A9D1F-F860-0438-CC8E-06FDD758A4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957833" y="2711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2C4E168-3AC5-D654-0183-D7CF8A2FE8CB}"/>
                  </a:ext>
                </a:extLst>
              </p14:cNvPr>
              <p14:cNvContentPartPr/>
              <p14:nvPr/>
            </p14:nvContentPartPr>
            <p14:xfrm>
              <a:off x="-1648824" y="3357968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2C4E168-3AC5-D654-0183-D7CF8A2FE8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702824" y="3249968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C307E54-E44E-9BDF-6E11-C710E0803D92}"/>
              </a:ext>
            </a:extLst>
          </p:cNvPr>
          <p:cNvSpPr txBox="1"/>
          <p:nvPr/>
        </p:nvSpPr>
        <p:spPr>
          <a:xfrm>
            <a:off x="1132764" y="5003997"/>
            <a:ext cx="4262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 –admin attempt worked, l used that as </a:t>
            </a:r>
            <a:r>
              <a:rPr lang="en-US" dirty="0">
                <a:highlight>
                  <a:srgbClr val="FF0000"/>
                </a:highlight>
              </a:rPr>
              <a:t>my clue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A7EC61-A805-976D-3A6B-1D5B77D2841A}"/>
              </a:ext>
            </a:extLst>
          </p:cNvPr>
          <p:cNvSpPr txBox="1"/>
          <p:nvPr/>
        </p:nvSpPr>
        <p:spPr>
          <a:xfrm>
            <a:off x="6640643" y="5003998"/>
            <a:ext cx="484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common credentials (</a:t>
            </a:r>
            <a:r>
              <a:rPr lang="en-US" dirty="0" err="1"/>
              <a:t>i.e</a:t>
            </a:r>
            <a:r>
              <a:rPr lang="en-US" dirty="0"/>
              <a:t> username-username)</a:t>
            </a:r>
          </a:p>
        </p:txBody>
      </p:sp>
    </p:spTree>
    <p:extLst>
      <p:ext uri="{BB962C8B-B14F-4D97-AF65-F5344CB8AC3E}">
        <p14:creationId xmlns:p14="http://schemas.microsoft.com/office/powerpoint/2010/main" val="3868299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D6B5EE9-8CCA-4AEF-A028-6BFFF4408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5DC4E-2292-0BB4-781A-8A2321BE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58" y="65352"/>
            <a:ext cx="5965466" cy="16798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i="0" dirty="0">
                <a:solidFill>
                  <a:srgbClr val="C00000"/>
                </a:solidFill>
              </a:rPr>
              <a:t>Security misconfiguration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4A0D0C-F198-4BA1-BF8F-4889553EA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225902"/>
            <a:ext cx="2875207" cy="16320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522AE4-6241-48C6-8428-0F59C80E3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5970181"/>
            <a:ext cx="7337101" cy="8878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B6091FF-110C-3817-0869-5E286012FCBF}"/>
              </a:ext>
            </a:extLst>
          </p:cNvPr>
          <p:cNvSpPr txBox="1"/>
          <p:nvPr/>
        </p:nvSpPr>
        <p:spPr>
          <a:xfrm flipH="1">
            <a:off x="903768" y="1745220"/>
            <a:ext cx="883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0000"/>
                </a:highlight>
              </a:rPr>
              <a:t>By using the admin’--</a:t>
            </a:r>
            <a:r>
              <a:rPr lang="en-US" dirty="0">
                <a:highlight>
                  <a:srgbClr val="FF0000"/>
                </a:highlight>
              </a:rPr>
              <a:t>– </a:t>
            </a:r>
            <a:r>
              <a:rPr lang="en-US" dirty="0"/>
              <a:t>and password as anything l bypassed the login page </a:t>
            </a:r>
          </a:p>
        </p:txBody>
      </p:sp>
      <p:pic>
        <p:nvPicPr>
          <p:cNvPr id="38" name="Content Placeholder 3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3B450BC-A579-1887-3574-43F629C018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34" y="2242462"/>
            <a:ext cx="5530855" cy="3241848"/>
          </a:xfr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0E25A58-296E-28CB-8E83-A385B99AAAD6}"/>
              </a:ext>
            </a:extLst>
          </p:cNvPr>
          <p:cNvSpPr txBox="1"/>
          <p:nvPr/>
        </p:nvSpPr>
        <p:spPr>
          <a:xfrm>
            <a:off x="1218534" y="5612221"/>
            <a:ext cx="98924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🔓 Flag 2 unlocked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Vulnerability name : Broken Authentication</a:t>
            </a:r>
          </a:p>
          <a:p>
            <a:r>
              <a:rPr lang="en-US" b="1" dirty="0">
                <a:solidFill>
                  <a:srgbClr val="FF0000"/>
                </a:solidFill>
              </a:rPr>
              <a:t>OWASP Top 10 (2021): A07 – Identification and Authentication Failures</a:t>
            </a:r>
            <a:endParaRPr lang="en-US" dirty="0">
              <a:solidFill>
                <a:srgbClr val="FF0000"/>
              </a:solidFill>
            </a:endParaRPr>
          </a:p>
          <a:p>
            <a:endParaRPr lang="en-US" sz="1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13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D0CE-03D1-1CBF-C789-8731BE158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C00000"/>
                </a:solidFill>
              </a:rPr>
              <a:t>Note: Security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B0433-52FD-432C-893B-61F666B5C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040" y="3594447"/>
            <a:ext cx="3916680" cy="4098956"/>
          </a:xfrm>
        </p:spPr>
        <p:txBody>
          <a:bodyPr/>
          <a:lstStyle/>
          <a:p>
            <a:pPr>
              <a:buNone/>
            </a:pPr>
            <a:r>
              <a:rPr lang="en-US" b="1" dirty="0"/>
              <a:t>🚨 </a:t>
            </a:r>
            <a:r>
              <a:rPr lang="en-US" b="1" dirty="0">
                <a:highlight>
                  <a:srgbClr val="FF0000"/>
                </a:highlight>
              </a:rPr>
              <a:t>Why It’s Dangerous?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Attackers can log in as </a:t>
            </a:r>
            <a:r>
              <a:rPr lang="en-US" b="1" dirty="0"/>
              <a:t>admin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They can </a:t>
            </a:r>
            <a:r>
              <a:rPr lang="en-US" b="1" dirty="0"/>
              <a:t>steal data</a:t>
            </a:r>
            <a:r>
              <a:rPr lang="en-US" dirty="0"/>
              <a:t>, </a:t>
            </a:r>
            <a:r>
              <a:rPr lang="en-US" b="1" dirty="0"/>
              <a:t>change settings</a:t>
            </a:r>
            <a:r>
              <a:rPr lang="en-US" dirty="0"/>
              <a:t>, or </a:t>
            </a:r>
            <a:r>
              <a:rPr lang="en-US" b="1" dirty="0"/>
              <a:t>upload malware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bypasses the entire purpose of having passwords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953B3D-7BC3-9A02-43B6-F205074CCA77}"/>
              </a:ext>
            </a:extLst>
          </p:cNvPr>
          <p:cNvSpPr txBox="1"/>
          <p:nvPr/>
        </p:nvSpPr>
        <p:spPr>
          <a:xfrm>
            <a:off x="6492240" y="3594446"/>
            <a:ext cx="33223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✅ Recommendation </a:t>
            </a:r>
          </a:p>
          <a:p>
            <a:pPr>
              <a:buNone/>
            </a:pPr>
            <a:r>
              <a:rPr lang="en-US" b="1" dirty="0"/>
              <a:t>🔐 1. Always Validate Username and Password Together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 sure both fields are required, and must match correctly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Implementing </a:t>
            </a:r>
            <a:r>
              <a:rPr lang="en-US" b="1" dirty="0"/>
              <a:t>multi-factor authentication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secure password hashing</a:t>
            </a:r>
            <a:r>
              <a:rPr lang="en-US" dirty="0"/>
              <a:t> (e.g. bcrypt) to check passwords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Never allow login if only a username is valid</a:t>
            </a:r>
          </a:p>
          <a:p>
            <a:endParaRPr lang="en-US" dirty="0"/>
          </a:p>
        </p:txBody>
      </p:sp>
      <p:pic>
        <p:nvPicPr>
          <p:cNvPr id="7" name="Graphic 6" descr="Danger with solid fill">
            <a:extLst>
              <a:ext uri="{FF2B5EF4-FFF2-40B4-BE49-F238E27FC236}">
                <a16:creationId xmlns:a16="http://schemas.microsoft.com/office/drawing/2014/main" id="{ACF3AF23-9DA8-3C30-A141-FB722A10F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3041" y="2268884"/>
            <a:ext cx="1325562" cy="1325562"/>
          </a:xfrm>
          <a:prstGeom prst="rect">
            <a:avLst/>
          </a:prstGeom>
        </p:spPr>
      </p:pic>
      <p:pic>
        <p:nvPicPr>
          <p:cNvPr id="9" name="Graphic 8" descr="Siren with solid fill">
            <a:extLst>
              <a:ext uri="{FF2B5EF4-FFF2-40B4-BE49-F238E27FC236}">
                <a16:creationId xmlns:a16="http://schemas.microsoft.com/office/drawing/2014/main" id="{AB52FF64-BE8D-8E27-CC02-B7F109ABB7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10400" y="1935801"/>
            <a:ext cx="1493199" cy="149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4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269" y="232475"/>
            <a:ext cx="8777686" cy="1458213"/>
          </a:xfrm>
          <a:noFill/>
        </p:spPr>
        <p:txBody>
          <a:bodyPr/>
          <a:lstStyle/>
          <a:p>
            <a:r>
              <a:rPr lang="en-US" b="1" i="0" dirty="0">
                <a:solidFill>
                  <a:srgbClr val="C00000"/>
                </a:solidFill>
              </a:rPr>
              <a:t>PIN was required Under the ‘secret note’ tab  </a:t>
            </a:r>
          </a:p>
        </p:txBody>
      </p:sp>
      <p:pic>
        <p:nvPicPr>
          <p:cNvPr id="16" name="Content Placeholder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6CE0CD-26D3-5256-6A01-B7EDDF5B0A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269" y="1560446"/>
            <a:ext cx="7718156" cy="4744396"/>
          </a:xfr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{3C61B4C7-17B8-4F54-8050-3FCE55C5BB1E}TF020710ce-b2a3-4743-8ec4-0abcd25749512c71249b_win32-c8e6cea59323</Template>
  <TotalTime>1846</TotalTime>
  <Words>539</Words>
  <Application>Microsoft Office PowerPoint</Application>
  <PresentationFormat>Widescreen</PresentationFormat>
  <Paragraphs>94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Calibri</vt:lpstr>
      <vt:lpstr>Univers Condensed Light</vt:lpstr>
      <vt:lpstr>Walbaum Display Light</vt:lpstr>
      <vt:lpstr>AngleLinesVTI</vt:lpstr>
      <vt:lpstr>Red team Findings  PRESENTATION</vt:lpstr>
      <vt:lpstr>Agenda</vt:lpstr>
      <vt:lpstr>Introduction</vt:lpstr>
      <vt:lpstr>PowerPoint Presentation</vt:lpstr>
      <vt:lpstr>Security misconfiguration </vt:lpstr>
      <vt:lpstr>Login Attempts</vt:lpstr>
      <vt:lpstr>Security misconfiguration </vt:lpstr>
      <vt:lpstr>Note: Security risk</vt:lpstr>
      <vt:lpstr>PIN was required Under the ‘secret note’ tab  </vt:lpstr>
      <vt:lpstr>Unlocking the “pin”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 &amp; Techniques used </vt:lpstr>
      <vt:lpstr>Challenges faced &amp; Outcomes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Xolisile Dladla</dc:creator>
  <cp:lastModifiedBy>Xolisile Dladla</cp:lastModifiedBy>
  <cp:revision>2</cp:revision>
  <dcterms:created xsi:type="dcterms:W3CDTF">2025-06-01T08:10:00Z</dcterms:created>
  <dcterms:modified xsi:type="dcterms:W3CDTF">2025-07-21T05:08:14Z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