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3" r:id="rId6"/>
    <p:sldId id="264" r:id="rId7"/>
    <p:sldId id="265" r:id="rId8"/>
    <p:sldId id="266" r:id="rId9"/>
    <p:sldId id="267" r:id="rId10"/>
    <p:sldId id="270" r:id="rId11"/>
    <p:sldId id="268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765"/>
            <a:ext cx="12192000" cy="3064510"/>
          </a:xfrm>
        </p:spPr>
        <p:txBody>
          <a:bodyPr>
            <a:noAutofit/>
          </a:bodyPr>
          <a:lstStyle/>
          <a:p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ФЕДЕРАЛЬНОЕ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ГОСУДАРСТВЕННОЕ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БЮДЖЕТНОЕ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ОБРАЗОВАТЕЛЬНОЕ</a:t>
            </a:r>
            <a:br>
              <a:rPr lang="en-US" altLang="en-US" sz="2400" b="1">
                <a:latin typeface="Calibri" panose="020F0502020204030204" charset="0"/>
                <a:cs typeface="Calibri" panose="020F0502020204030204" charset="0"/>
              </a:rPr>
            </a:b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УЧРЕЖДЕНИЕ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ВЫСШЕГО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ОБРАЗОВАНИЯ</a:t>
            </a:r>
            <a:br>
              <a:rPr lang="en-US" altLang="en-US" sz="2400" b="1">
                <a:latin typeface="Calibri" panose="020F0502020204030204" charset="0"/>
                <a:cs typeface="Calibri" panose="020F0502020204030204" charset="0"/>
              </a:rPr>
            </a:b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«САНКТ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-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ПЕТЕРБУРГСКИЙ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ГОСУДАРСТВЕННЫЙ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УНИВЕРСИТЕТ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</a:t>
            </a:r>
            <a:br>
              <a:rPr lang="en-US" altLang="ru-RU" sz="2400" b="1">
                <a:latin typeface="Calibri" panose="020F0502020204030204" charset="0"/>
                <a:cs typeface="Calibri" panose="020F0502020204030204" charset="0"/>
              </a:rPr>
            </a:b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ТЕЛЕКОММУНИКАЦИЙ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ИМ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.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ПРОФ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.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М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А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.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БОНЧ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-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БРУЕВИЧА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»</a:t>
            </a:r>
            <a:br>
              <a:rPr lang="en-US" altLang="en-US" sz="2400" b="1">
                <a:latin typeface="Calibri" panose="020F0502020204030204" charset="0"/>
                <a:cs typeface="Calibri" panose="020F0502020204030204" charset="0"/>
              </a:rPr>
            </a:b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СПбГУТ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)</a:t>
            </a:r>
            <a:br>
              <a:rPr lang="en-US" altLang="ru-RU" sz="2400" b="1">
                <a:latin typeface="Calibri" panose="020F0502020204030204" charset="0"/>
                <a:cs typeface="Calibri" panose="020F0502020204030204" charset="0"/>
              </a:rPr>
            </a:br>
            <a:br>
              <a:rPr lang="en-US" altLang="ru-RU" sz="2400" b="1">
                <a:latin typeface="Calibri" panose="020F0502020204030204" charset="0"/>
                <a:cs typeface="Calibri" panose="020F0502020204030204" charset="0"/>
              </a:rPr>
            </a:b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АРХАНГЕЛЬСКИЙ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КОЛЛЕДЖ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ТЕЛЕКОММУНИКАЦИЙ</a:t>
            </a:r>
            <a:br>
              <a:rPr lang="en-US" altLang="en-US" sz="2400" b="1">
                <a:latin typeface="Calibri" panose="020F0502020204030204" charset="0"/>
                <a:cs typeface="Calibri" panose="020F0502020204030204" charset="0"/>
              </a:rPr>
            </a:b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ИМ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.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Б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Л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.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РОЗИНГА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(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ФИЛИАЛ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)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СПбГУТ</a:t>
            </a:r>
            <a:br>
              <a:rPr lang="en-US" altLang="en-US" sz="2400" b="1">
                <a:latin typeface="Calibri" panose="020F0502020204030204" charset="0"/>
                <a:cs typeface="Calibri" panose="020F0502020204030204" charset="0"/>
              </a:rPr>
            </a:b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АКТ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(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ф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)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СПбГУТ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)</a:t>
            </a:r>
            <a:endParaRPr lang="en-US" altLang="ru-RU" sz="24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2834640" y="3429000"/>
            <a:ext cx="6522720" cy="1148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3200">
                <a:cs typeface="+mn-lt"/>
              </a:rPr>
              <a:t>Разработка</a:t>
            </a:r>
            <a:r>
              <a:rPr lang="en-US" altLang="ru-RU" sz="3200">
                <a:cs typeface="+mn-lt"/>
              </a:rPr>
              <a:t> </a:t>
            </a:r>
            <a:r>
              <a:rPr lang="en-US" altLang="en-US" sz="3200">
                <a:cs typeface="+mn-lt"/>
              </a:rPr>
              <a:t>подсистемы</a:t>
            </a:r>
            <a:r>
              <a:rPr lang="en-US" altLang="ru-RU" sz="3200">
                <a:cs typeface="+mn-lt"/>
              </a:rPr>
              <a:t> </a:t>
            </a:r>
            <a:r>
              <a:rPr lang="en-US" altLang="en-US" sz="3200">
                <a:cs typeface="+mn-lt"/>
              </a:rPr>
              <a:t>оформления</a:t>
            </a:r>
            <a:r>
              <a:rPr lang="en-US" altLang="ru-RU" sz="3200">
                <a:cs typeface="+mn-lt"/>
              </a:rPr>
              <a:t> </a:t>
            </a:r>
            <a:r>
              <a:rPr lang="en-US" altLang="en-US" sz="3200">
                <a:cs typeface="+mn-lt"/>
              </a:rPr>
              <a:t>заказов</a:t>
            </a:r>
            <a:r>
              <a:rPr lang="en-US" altLang="ru-RU" sz="3200">
                <a:cs typeface="+mn-lt"/>
              </a:rPr>
              <a:t> </a:t>
            </a:r>
            <a:r>
              <a:rPr lang="en-US" altLang="en-US" sz="3200">
                <a:cs typeface="+mn-lt"/>
              </a:rPr>
              <a:t>у</a:t>
            </a:r>
            <a:r>
              <a:rPr lang="en-US" altLang="ru-RU" sz="3200">
                <a:cs typeface="+mn-lt"/>
              </a:rPr>
              <a:t> </a:t>
            </a:r>
            <a:r>
              <a:rPr lang="en-US" altLang="en-US" sz="3200">
                <a:cs typeface="+mn-lt"/>
              </a:rPr>
              <a:t>рыболовов</a:t>
            </a:r>
            <a:endParaRPr lang="en-US" altLang="en-US" sz="3200">
              <a:cs typeface="+mn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996055" y="6489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Архангельск</a:t>
            </a:r>
            <a:r>
              <a:rPr lang="en-US" altLang="ru-RU">
                <a:latin typeface="Calibri" panose="020F0502020204030204" charset="0"/>
                <a:cs typeface="Calibri" panose="020F0502020204030204" charset="0"/>
              </a:rPr>
              <a:t> 2024</a:t>
            </a:r>
            <a:endParaRPr lang="en-US" altLang="ru-RU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5801360" y="4427855"/>
            <a:ext cx="8041005" cy="1808480"/>
          </a:xfrm>
          <a:custGeom>
            <a:avLst/>
            <a:gdLst>
              <a:gd name="connsiteX0" fmla="*/ 1366 w 11954"/>
              <a:gd name="connsiteY0" fmla="*/ 760 h 2623"/>
              <a:gd name="connsiteX1" fmla="*/ 9991 w 11954"/>
              <a:gd name="connsiteY1" fmla="*/ 10 h 2623"/>
              <a:gd name="connsiteX2" fmla="*/ 9991 w 11954"/>
              <a:gd name="connsiteY2" fmla="*/ 2590 h 2623"/>
              <a:gd name="connsiteX3" fmla="*/ 1506 w 11954"/>
              <a:gd name="connsiteY3" fmla="*/ 2412 h 2623"/>
              <a:gd name="connsiteX4" fmla="*/ 1366 w 11954"/>
              <a:gd name="connsiteY4" fmla="*/ 760 h 2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55" h="2623">
                <a:moveTo>
                  <a:pt x="1366" y="760"/>
                </a:moveTo>
                <a:cubicBezTo>
                  <a:pt x="9829" y="-7"/>
                  <a:pt x="6813" y="248"/>
                  <a:pt x="9991" y="10"/>
                </a:cubicBezTo>
                <a:cubicBezTo>
                  <a:pt x="12304" y="-188"/>
                  <a:pt x="12898" y="2499"/>
                  <a:pt x="9991" y="2590"/>
                </a:cubicBezTo>
                <a:cubicBezTo>
                  <a:pt x="7173" y="2649"/>
                  <a:pt x="4472" y="2649"/>
                  <a:pt x="1506" y="2412"/>
                </a:cubicBezTo>
                <a:cubicBezTo>
                  <a:pt x="-178" y="2333"/>
                  <a:pt x="-747" y="1043"/>
                  <a:pt x="1366" y="76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360045" tIns="360045" rIns="360045" bIns="360045" rtlCol="0" anchor="ctr">
            <a:noAutofit/>
          </a:bodyPr>
          <a:p>
            <a:pPr algn="ctr"/>
            <a:endParaRPr lang="ru-RU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0595" y="5038090"/>
            <a:ext cx="6161405" cy="1160780"/>
          </a:xfrm>
        </p:spPr>
        <p:txBody>
          <a:bodyPr/>
          <a:lstStyle/>
          <a:p>
            <a:pPr algn="r">
              <a:lnSpc>
                <a:spcPct val="80000"/>
              </a:lnSpc>
            </a:pPr>
            <a:r>
              <a:rPr lang="ru-RU" alt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Студент</a:t>
            </a:r>
            <a:r>
              <a:rPr lang="en-US" altLang="ru-RU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: </a:t>
            </a:r>
            <a:r>
              <a:rPr lang="ru-RU" alt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Кузьмин Андрей Игоревич</a:t>
            </a:r>
            <a:endParaRPr lang="en-US" altLang="en-US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>
              <a:lnSpc>
                <a:spcPct val="80000"/>
              </a:lnSpc>
            </a:pPr>
            <a:r>
              <a:rPr lang="en-US" alt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Руководитель</a:t>
            </a:r>
            <a:r>
              <a:rPr lang="en-US" altLang="ru-RU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: </a:t>
            </a:r>
            <a:r>
              <a:rPr lang="en-US" alt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Маломан</a:t>
            </a:r>
            <a:r>
              <a:rPr lang="en-US" altLang="ru-RU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Юлия</a:t>
            </a:r>
            <a:r>
              <a:rPr lang="en-US" altLang="ru-RU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Сергеевна</a:t>
            </a:r>
            <a:endParaRPr lang="en-US" altLang="en-US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765"/>
            <a:ext cx="12192000" cy="3064510"/>
          </a:xfrm>
        </p:spPr>
        <p:txBody>
          <a:bodyPr>
            <a:noAutofit/>
          </a:bodyPr>
          <a:lstStyle/>
          <a:p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ФЕДЕРАЛЬНОЕ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ГОСУДАРСТВЕННОЕ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БЮДЖЕТНОЕ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ОБРАЗОВАТЕЛЬНОЕ</a:t>
            </a:r>
            <a:br>
              <a:rPr lang="en-US" altLang="en-US" sz="2400" b="1">
                <a:latin typeface="Calibri" panose="020F0502020204030204" charset="0"/>
                <a:cs typeface="Calibri" panose="020F0502020204030204" charset="0"/>
              </a:rPr>
            </a:b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УЧРЕЖДЕНИЕ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ВЫСШЕГО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ОБРАЗОВАНИЯ</a:t>
            </a:r>
            <a:br>
              <a:rPr lang="en-US" altLang="en-US" sz="2400" b="1">
                <a:latin typeface="Calibri" panose="020F0502020204030204" charset="0"/>
                <a:cs typeface="Calibri" panose="020F0502020204030204" charset="0"/>
              </a:rPr>
            </a:b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«САНКТ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-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ПЕТЕРБУРГСКИЙ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ГОСУДАРСТВЕННЫЙ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УНИВЕРСИТЕТ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</a:t>
            </a:r>
            <a:br>
              <a:rPr lang="en-US" altLang="ru-RU" sz="2400" b="1">
                <a:latin typeface="Calibri" panose="020F0502020204030204" charset="0"/>
                <a:cs typeface="Calibri" panose="020F0502020204030204" charset="0"/>
              </a:rPr>
            </a:b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ТЕЛЕКОММУНИКАЦИЙ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ИМ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.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ПРОФ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.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М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А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.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БОНЧ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-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БРУЕВИЧА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»</a:t>
            </a:r>
            <a:br>
              <a:rPr lang="en-US" altLang="en-US" sz="2400" b="1">
                <a:latin typeface="Calibri" panose="020F0502020204030204" charset="0"/>
                <a:cs typeface="Calibri" panose="020F0502020204030204" charset="0"/>
              </a:rPr>
            </a:b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СПбГУТ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)</a:t>
            </a:r>
            <a:br>
              <a:rPr lang="en-US" altLang="ru-RU" sz="2400" b="1">
                <a:latin typeface="Calibri" panose="020F0502020204030204" charset="0"/>
                <a:cs typeface="Calibri" panose="020F0502020204030204" charset="0"/>
              </a:rPr>
            </a:br>
            <a:br>
              <a:rPr lang="en-US" altLang="ru-RU" sz="2400" b="1">
                <a:latin typeface="Calibri" panose="020F0502020204030204" charset="0"/>
                <a:cs typeface="Calibri" panose="020F0502020204030204" charset="0"/>
              </a:rPr>
            </a:b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АРХАНГЕЛЬСКИЙ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КОЛЛЕДЖ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ТЕЛЕКОММУНИКАЦИЙ</a:t>
            </a:r>
            <a:br>
              <a:rPr lang="en-US" altLang="en-US" sz="2400" b="1">
                <a:latin typeface="Calibri" panose="020F0502020204030204" charset="0"/>
                <a:cs typeface="Calibri" panose="020F0502020204030204" charset="0"/>
              </a:rPr>
            </a:b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ИМ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.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Б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Л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.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РОЗИНГА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(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ФИЛИАЛ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)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СПбГУТ</a:t>
            </a:r>
            <a:br>
              <a:rPr lang="en-US" altLang="en-US" sz="2400" b="1">
                <a:latin typeface="Calibri" panose="020F0502020204030204" charset="0"/>
                <a:cs typeface="Calibri" panose="020F0502020204030204" charset="0"/>
              </a:rPr>
            </a:b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АКТ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(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ф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)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СПбГУТ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)</a:t>
            </a:r>
            <a:endParaRPr lang="en-US" altLang="ru-RU" sz="24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2834640" y="3429000"/>
            <a:ext cx="6522720" cy="1148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3200">
                <a:cs typeface="+mn-lt"/>
              </a:rPr>
              <a:t>Разработка</a:t>
            </a:r>
            <a:r>
              <a:rPr lang="en-US" altLang="ru-RU" sz="3200">
                <a:cs typeface="+mn-lt"/>
              </a:rPr>
              <a:t> </a:t>
            </a:r>
            <a:r>
              <a:rPr lang="en-US" altLang="en-US" sz="3200">
                <a:cs typeface="+mn-lt"/>
              </a:rPr>
              <a:t>подсистемы</a:t>
            </a:r>
            <a:r>
              <a:rPr lang="en-US" altLang="ru-RU" sz="3200">
                <a:cs typeface="+mn-lt"/>
              </a:rPr>
              <a:t> </a:t>
            </a:r>
            <a:r>
              <a:rPr lang="en-US" altLang="en-US" sz="3200">
                <a:cs typeface="+mn-lt"/>
              </a:rPr>
              <a:t>оформления</a:t>
            </a:r>
            <a:r>
              <a:rPr lang="en-US" altLang="ru-RU" sz="3200">
                <a:cs typeface="+mn-lt"/>
              </a:rPr>
              <a:t> </a:t>
            </a:r>
            <a:r>
              <a:rPr lang="en-US" altLang="en-US" sz="3200">
                <a:cs typeface="+mn-lt"/>
              </a:rPr>
              <a:t>заказов</a:t>
            </a:r>
            <a:r>
              <a:rPr lang="en-US" altLang="ru-RU" sz="3200">
                <a:cs typeface="+mn-lt"/>
              </a:rPr>
              <a:t> </a:t>
            </a:r>
            <a:r>
              <a:rPr lang="en-US" altLang="en-US" sz="3200">
                <a:cs typeface="+mn-lt"/>
              </a:rPr>
              <a:t>у</a:t>
            </a:r>
            <a:r>
              <a:rPr lang="en-US" altLang="ru-RU" sz="3200">
                <a:cs typeface="+mn-lt"/>
              </a:rPr>
              <a:t> </a:t>
            </a:r>
            <a:r>
              <a:rPr lang="en-US" altLang="en-US" sz="3200">
                <a:cs typeface="+mn-lt"/>
              </a:rPr>
              <a:t>рыболовов</a:t>
            </a:r>
            <a:endParaRPr lang="en-US" altLang="en-US" sz="3200">
              <a:cs typeface="+mn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996055" y="6489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Архангельск</a:t>
            </a:r>
            <a:r>
              <a:rPr lang="en-US" altLang="ru-RU">
                <a:latin typeface="Calibri" panose="020F0502020204030204" charset="0"/>
                <a:cs typeface="Calibri" panose="020F0502020204030204" charset="0"/>
              </a:rPr>
              <a:t> 2024</a:t>
            </a:r>
            <a:endParaRPr lang="en-US" altLang="ru-RU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5801360" y="4427855"/>
            <a:ext cx="8041005" cy="1808480"/>
          </a:xfrm>
          <a:custGeom>
            <a:avLst/>
            <a:gdLst>
              <a:gd name="connsiteX0" fmla="*/ 1366 w 11954"/>
              <a:gd name="connsiteY0" fmla="*/ 760 h 2623"/>
              <a:gd name="connsiteX1" fmla="*/ 9991 w 11954"/>
              <a:gd name="connsiteY1" fmla="*/ 10 h 2623"/>
              <a:gd name="connsiteX2" fmla="*/ 9991 w 11954"/>
              <a:gd name="connsiteY2" fmla="*/ 2590 h 2623"/>
              <a:gd name="connsiteX3" fmla="*/ 1506 w 11954"/>
              <a:gd name="connsiteY3" fmla="*/ 2412 h 2623"/>
              <a:gd name="connsiteX4" fmla="*/ 1366 w 11954"/>
              <a:gd name="connsiteY4" fmla="*/ 760 h 2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55" h="2623">
                <a:moveTo>
                  <a:pt x="1366" y="760"/>
                </a:moveTo>
                <a:cubicBezTo>
                  <a:pt x="9829" y="-7"/>
                  <a:pt x="6813" y="248"/>
                  <a:pt x="9991" y="10"/>
                </a:cubicBezTo>
                <a:cubicBezTo>
                  <a:pt x="12304" y="-188"/>
                  <a:pt x="12898" y="2499"/>
                  <a:pt x="9991" y="2590"/>
                </a:cubicBezTo>
                <a:cubicBezTo>
                  <a:pt x="7173" y="2649"/>
                  <a:pt x="4472" y="2649"/>
                  <a:pt x="1506" y="2412"/>
                </a:cubicBezTo>
                <a:cubicBezTo>
                  <a:pt x="-178" y="2333"/>
                  <a:pt x="-747" y="1043"/>
                  <a:pt x="1366" y="76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360045" tIns="360045" rIns="360045" bIns="360045" rtlCol="0" anchor="ctr">
            <a:noAutofit/>
          </a:bodyPr>
          <a:p>
            <a:pPr algn="ctr"/>
            <a:endParaRPr lang="ru-RU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0595" y="5038090"/>
            <a:ext cx="6161405" cy="1160780"/>
          </a:xfrm>
        </p:spPr>
        <p:txBody>
          <a:bodyPr/>
          <a:lstStyle/>
          <a:p>
            <a:pPr algn="r">
              <a:lnSpc>
                <a:spcPct val="80000"/>
              </a:lnSpc>
            </a:pPr>
            <a:r>
              <a:rPr lang="ru-RU" alt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Студент</a:t>
            </a:r>
            <a:r>
              <a:rPr lang="en-US" altLang="ru-RU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: </a:t>
            </a:r>
            <a:r>
              <a:rPr lang="ru-RU" alt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Кузьмин Андрей Игоревич</a:t>
            </a:r>
            <a:endParaRPr lang="en-US" altLang="en-US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>
              <a:lnSpc>
                <a:spcPct val="80000"/>
              </a:lnSpc>
            </a:pPr>
            <a:r>
              <a:rPr lang="en-US" alt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Руководитель</a:t>
            </a:r>
            <a:r>
              <a:rPr lang="en-US" altLang="ru-RU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: </a:t>
            </a:r>
            <a:r>
              <a:rPr lang="en-US" alt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Маломан</a:t>
            </a:r>
            <a:r>
              <a:rPr lang="en-US" altLang="ru-RU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Юлия</a:t>
            </a:r>
            <a:r>
              <a:rPr lang="en-US" altLang="ru-RU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Сергеевна</a:t>
            </a:r>
            <a:endParaRPr lang="en-US" altLang="en-US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3700" y="779145"/>
            <a:ext cx="3785235" cy="780415"/>
          </a:xfrm>
        </p:spPr>
        <p:txBody>
          <a:bodyPr>
            <a:normAutofit/>
          </a:bodyPr>
          <a:p>
            <a:pPr algn="ctr"/>
            <a:r>
              <a:rPr lang="ru-RU" altLang="en-US" b="1">
                <a:latin typeface="+mn-lt"/>
                <a:cs typeface="+mn-lt"/>
              </a:rPr>
              <a:t>Актуальность</a:t>
            </a:r>
            <a:endParaRPr lang="ru-RU" altLang="en-US" b="1">
              <a:latin typeface="+mn-lt"/>
              <a:cs typeface="+mn-lt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2069465" y="1711325"/>
            <a:ext cx="8052435" cy="4434840"/>
          </a:xfrm>
        </p:spPr>
        <p:txBody>
          <a:bodyPr anchor="t" anchorCtr="0">
            <a:normAutofit/>
          </a:bodyPr>
          <a:p>
            <a:pPr marL="0" indent="457200" algn="just" fontAlgn="auto">
              <a:spcBef>
                <a:spcPts val="100"/>
              </a:spcBef>
              <a:buSzPct val="125000"/>
              <a:buBlip>
                <a:blip r:embed="rId1"/>
              </a:buBlip>
            </a:pPr>
            <a:r>
              <a:rPr lang="en-US" altLang="en-US" sz="2400" b="1"/>
              <a:t>Рост</a:t>
            </a:r>
            <a:r>
              <a:rPr lang="en-US" altLang="ru-RU" sz="2400" b="1"/>
              <a:t> </a:t>
            </a:r>
            <a:r>
              <a:rPr lang="en-US" altLang="en-US" sz="2400" b="1"/>
              <a:t>интереса</a:t>
            </a:r>
            <a:r>
              <a:rPr lang="en-US" altLang="ru-RU" sz="2400" b="1"/>
              <a:t> </a:t>
            </a:r>
            <a:r>
              <a:rPr lang="en-US" altLang="en-US" sz="2400" b="1"/>
              <a:t>к</a:t>
            </a:r>
            <a:r>
              <a:rPr lang="en-US" altLang="ru-RU" sz="2400" b="1"/>
              <a:t> </a:t>
            </a:r>
            <a:r>
              <a:rPr lang="en-US" altLang="en-US" sz="2400" b="1"/>
              <a:t>рыбалке</a:t>
            </a:r>
            <a:endParaRPr lang="en-US" altLang="en-US" sz="2400" b="1"/>
          </a:p>
          <a:p>
            <a:pPr marL="0" indent="0" algn="just" fontAlgn="auto">
              <a:spcBef>
                <a:spcPts val="100"/>
              </a:spcBef>
              <a:buNone/>
            </a:pPr>
            <a:r>
              <a:rPr lang="en-US" altLang="en-US" sz="2400"/>
              <a:t>Увеличение</a:t>
            </a:r>
            <a:r>
              <a:rPr lang="en-US" altLang="ru-RU" sz="2400"/>
              <a:t> </a:t>
            </a:r>
            <a:r>
              <a:rPr lang="en-US" altLang="en-US" sz="2400"/>
              <a:t>числа</a:t>
            </a:r>
            <a:r>
              <a:rPr lang="en-US" altLang="ru-RU" sz="2400"/>
              <a:t> </a:t>
            </a:r>
            <a:r>
              <a:rPr lang="en-US" altLang="en-US" sz="2400"/>
              <a:t>любителей</a:t>
            </a:r>
            <a:r>
              <a:rPr lang="en-US" altLang="ru-RU" sz="2400"/>
              <a:t> </a:t>
            </a:r>
            <a:r>
              <a:rPr lang="en-US" altLang="en-US" sz="2400"/>
              <a:t>рыбалки</a:t>
            </a:r>
            <a:r>
              <a:rPr lang="en-US" altLang="ru-RU" sz="2400"/>
              <a:t> </a:t>
            </a:r>
            <a:r>
              <a:rPr lang="en-US" altLang="en-US" sz="2400"/>
              <a:t>и</a:t>
            </a:r>
            <a:r>
              <a:rPr lang="en-US" altLang="ru-RU" sz="2400"/>
              <a:t> </a:t>
            </a:r>
            <a:r>
              <a:rPr lang="en-US" altLang="en-US" sz="2400"/>
              <a:t>потребность</a:t>
            </a:r>
            <a:r>
              <a:rPr lang="en-US" altLang="ru-RU" sz="2400"/>
              <a:t> </a:t>
            </a:r>
            <a:r>
              <a:rPr lang="en-US" altLang="en-US" sz="2400"/>
              <a:t>в</a:t>
            </a:r>
            <a:r>
              <a:rPr lang="en-US" altLang="ru-RU" sz="2400"/>
              <a:t> </a:t>
            </a:r>
            <a:r>
              <a:rPr lang="en-US" altLang="en-US" sz="2400"/>
              <a:t>свежей</a:t>
            </a:r>
            <a:r>
              <a:rPr lang="en-US" altLang="ru-RU" sz="2400"/>
              <a:t> </a:t>
            </a:r>
            <a:r>
              <a:rPr lang="en-US" altLang="en-US" sz="2400"/>
              <a:t>рыбе</a:t>
            </a:r>
            <a:r>
              <a:rPr lang="en-US" altLang="ru-RU" sz="2400"/>
              <a:t>.</a:t>
            </a:r>
            <a:endParaRPr lang="en-US" altLang="ru-RU" sz="2400"/>
          </a:p>
          <a:p>
            <a:pPr marL="0" indent="457200" algn="just" fontAlgn="auto">
              <a:spcBef>
                <a:spcPts val="100"/>
              </a:spcBef>
              <a:buSzPct val="125000"/>
              <a:buBlip>
                <a:blip r:embed="rId1"/>
              </a:buBlip>
            </a:pPr>
            <a:r>
              <a:rPr lang="en-US" altLang="en-US" sz="2400" b="1"/>
              <a:t>Упрощение</a:t>
            </a:r>
            <a:r>
              <a:rPr lang="en-US" altLang="ru-RU" sz="2400" b="1"/>
              <a:t> </a:t>
            </a:r>
            <a:r>
              <a:rPr lang="en-US" altLang="en-US" sz="2400" b="1"/>
              <a:t>процесса</a:t>
            </a:r>
            <a:r>
              <a:rPr lang="en-US" altLang="ru-RU" sz="2400" b="1"/>
              <a:t> </a:t>
            </a:r>
            <a:r>
              <a:rPr lang="en-US" altLang="en-US" sz="2400" b="1"/>
              <a:t>заказа</a:t>
            </a:r>
            <a:endParaRPr lang="en-US" altLang="en-US" sz="2400" b="1"/>
          </a:p>
          <a:p>
            <a:pPr marL="0" indent="0" algn="just" fontAlgn="auto">
              <a:spcBef>
                <a:spcPts val="100"/>
              </a:spcBef>
              <a:buNone/>
            </a:pPr>
            <a:r>
              <a:rPr lang="en-US" altLang="en-US" sz="2400"/>
              <a:t>Современные</a:t>
            </a:r>
            <a:r>
              <a:rPr lang="en-US" altLang="ru-RU" sz="2400"/>
              <a:t> </a:t>
            </a:r>
            <a:r>
              <a:rPr lang="en-US" altLang="en-US" sz="2400"/>
              <a:t>пользователи</a:t>
            </a:r>
            <a:r>
              <a:rPr lang="en-US" altLang="ru-RU" sz="2400"/>
              <a:t> </a:t>
            </a:r>
            <a:r>
              <a:rPr lang="en-US" altLang="en-US" sz="2400"/>
              <a:t>предпочитают</a:t>
            </a:r>
            <a:r>
              <a:rPr lang="en-US" altLang="ru-RU" sz="2400"/>
              <a:t> </a:t>
            </a:r>
            <a:r>
              <a:rPr lang="en-US" altLang="en-US" sz="2400"/>
              <a:t>онлайн</a:t>
            </a:r>
            <a:r>
              <a:rPr lang="en-US" altLang="ru-RU" sz="2400"/>
              <a:t>-</a:t>
            </a:r>
            <a:r>
              <a:rPr lang="en-US" altLang="en-US" sz="2400"/>
              <a:t>сервисы</a:t>
            </a:r>
            <a:r>
              <a:rPr lang="en-US" altLang="ru-RU" sz="2400"/>
              <a:t> </a:t>
            </a:r>
            <a:r>
              <a:rPr lang="en-US" altLang="en-US" sz="2400"/>
              <a:t>для</a:t>
            </a:r>
            <a:r>
              <a:rPr lang="en-US" altLang="ru-RU" sz="2400"/>
              <a:t> </a:t>
            </a:r>
            <a:r>
              <a:rPr lang="en-US" altLang="en-US" sz="2400"/>
              <a:t>удобства</a:t>
            </a:r>
            <a:r>
              <a:rPr lang="en-US" altLang="ru-RU" sz="2400"/>
              <a:t> </a:t>
            </a:r>
            <a:r>
              <a:rPr lang="en-US" altLang="en-US" sz="2400"/>
              <a:t>и</a:t>
            </a:r>
            <a:r>
              <a:rPr lang="en-US" altLang="ru-RU" sz="2400"/>
              <a:t> </a:t>
            </a:r>
            <a:r>
              <a:rPr lang="en-US" altLang="en-US" sz="2400"/>
              <a:t>экономии</a:t>
            </a:r>
            <a:r>
              <a:rPr lang="en-US" altLang="ru-RU" sz="2400"/>
              <a:t> </a:t>
            </a:r>
            <a:r>
              <a:rPr lang="en-US" altLang="en-US" sz="2400"/>
              <a:t>времени</a:t>
            </a:r>
            <a:r>
              <a:rPr lang="en-US" altLang="ru-RU" sz="2400"/>
              <a:t>.</a:t>
            </a:r>
            <a:endParaRPr lang="en-US" altLang="ru-RU" sz="2400"/>
          </a:p>
          <a:p>
            <a:pPr marL="0" indent="457200" algn="just" fontAlgn="auto">
              <a:spcBef>
                <a:spcPts val="100"/>
              </a:spcBef>
              <a:buSzPct val="125000"/>
              <a:buBlip>
                <a:blip r:embed="rId1"/>
              </a:buBlip>
            </a:pPr>
            <a:r>
              <a:rPr lang="en-US" altLang="en-US" sz="2400" b="1"/>
              <a:t>Конкуренция</a:t>
            </a:r>
            <a:r>
              <a:rPr lang="en-US" altLang="ru-RU" sz="2400" b="1"/>
              <a:t> </a:t>
            </a:r>
            <a:r>
              <a:rPr lang="en-US" altLang="en-US" sz="2400" b="1"/>
              <a:t>на</a:t>
            </a:r>
            <a:r>
              <a:rPr lang="en-US" altLang="ru-RU" sz="2400" b="1"/>
              <a:t> </a:t>
            </a:r>
            <a:r>
              <a:rPr lang="en-US" altLang="en-US" sz="2400" b="1"/>
              <a:t>рынке</a:t>
            </a:r>
            <a:endParaRPr lang="en-US" altLang="ru-RU" sz="2400"/>
          </a:p>
          <a:p>
            <a:pPr marL="0" indent="0" algn="just" fontAlgn="auto">
              <a:spcBef>
                <a:spcPts val="100"/>
              </a:spcBef>
              <a:buNone/>
            </a:pPr>
            <a:r>
              <a:rPr lang="en-US" altLang="en-US" sz="2400"/>
              <a:t>Необходимость</a:t>
            </a:r>
            <a:r>
              <a:rPr lang="en-US" altLang="ru-RU" sz="2400"/>
              <a:t> </a:t>
            </a:r>
            <a:r>
              <a:rPr lang="en-US" altLang="en-US" sz="2400"/>
              <a:t>предоставления</a:t>
            </a:r>
            <a:r>
              <a:rPr lang="en-US" altLang="ru-RU" sz="2400"/>
              <a:t> </a:t>
            </a:r>
            <a:r>
              <a:rPr lang="en-US" altLang="en-US" sz="2400"/>
              <a:t>качественного</a:t>
            </a:r>
            <a:r>
              <a:rPr lang="en-US" altLang="ru-RU" sz="2400"/>
              <a:t> </a:t>
            </a:r>
            <a:r>
              <a:rPr lang="en-US" altLang="en-US" sz="2400"/>
              <a:t>сервиса</a:t>
            </a:r>
            <a:r>
              <a:rPr lang="en-US" altLang="ru-RU" sz="2400"/>
              <a:t> </a:t>
            </a:r>
            <a:r>
              <a:rPr lang="en-US" altLang="en-US" sz="2400"/>
              <a:t>для</a:t>
            </a:r>
            <a:r>
              <a:rPr lang="en-US" altLang="ru-RU" sz="2400"/>
              <a:t> </a:t>
            </a:r>
            <a:r>
              <a:rPr lang="en-US" altLang="en-US" sz="2400"/>
              <a:t>привлечения</a:t>
            </a:r>
            <a:r>
              <a:rPr lang="en-US" altLang="ru-RU" sz="2400"/>
              <a:t> </a:t>
            </a:r>
            <a:r>
              <a:rPr lang="en-US" altLang="en-US" sz="2400"/>
              <a:t>клиентов</a:t>
            </a:r>
            <a:r>
              <a:rPr lang="en-US" altLang="ru-RU" sz="2400"/>
              <a:t>.</a:t>
            </a:r>
            <a:endParaRPr lang="en-US" altLang="ru-RU" sz="2400"/>
          </a:p>
        </p:txBody>
      </p:sp>
      <p:sp>
        <p:nvSpPr>
          <p:cNvPr id="5" name="Полилиния 4"/>
          <p:cNvSpPr/>
          <p:nvPr/>
        </p:nvSpPr>
        <p:spPr>
          <a:xfrm>
            <a:off x="-838083" y="4259585"/>
            <a:ext cx="13509362" cy="3935199"/>
          </a:xfrm>
          <a:custGeom>
            <a:avLst/>
            <a:gdLst>
              <a:gd name="connsiteX0" fmla="*/ 2467 w 21274"/>
              <a:gd name="connsiteY0" fmla="*/ 808 h 6197"/>
              <a:gd name="connsiteX1" fmla="*/ 18240 w 21274"/>
              <a:gd name="connsiteY1" fmla="*/ 1453 h 6197"/>
              <a:gd name="connsiteX2" fmla="*/ 20555 w 21274"/>
              <a:gd name="connsiteY2" fmla="*/ 4711 h 6197"/>
              <a:gd name="connsiteX3" fmla="*/ 1326 w 21274"/>
              <a:gd name="connsiteY3" fmla="*/ 5755 h 6197"/>
              <a:gd name="connsiteX4" fmla="*/ 2467 w 21274"/>
              <a:gd name="connsiteY4" fmla="*/ 808 h 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75" h="6197">
                <a:moveTo>
                  <a:pt x="2467" y="808"/>
                </a:moveTo>
                <a:cubicBezTo>
                  <a:pt x="8334" y="4972"/>
                  <a:pt x="14767" y="3313"/>
                  <a:pt x="18240" y="1453"/>
                </a:cubicBezTo>
                <a:cubicBezTo>
                  <a:pt x="20541" y="-27"/>
                  <a:pt x="22330" y="3810"/>
                  <a:pt x="20555" y="4711"/>
                </a:cubicBezTo>
                <a:cubicBezTo>
                  <a:pt x="17933" y="5589"/>
                  <a:pt x="2414" y="6888"/>
                  <a:pt x="1326" y="5755"/>
                </a:cubicBezTo>
                <a:cubicBezTo>
                  <a:pt x="324" y="4248"/>
                  <a:pt x="-1561" y="-2249"/>
                  <a:pt x="2467" y="808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Полилиния 5"/>
          <p:cNvSpPr/>
          <p:nvPr/>
        </p:nvSpPr>
        <p:spPr>
          <a:xfrm>
            <a:off x="10219450" y="-263813"/>
            <a:ext cx="1006776" cy="1390329"/>
          </a:xfrm>
          <a:custGeom>
            <a:avLst/>
            <a:gdLst>
              <a:gd name="connsiteX0" fmla="*/ 171 w 1585"/>
              <a:gd name="connsiteY0" fmla="*/ 200 h 2189"/>
              <a:gd name="connsiteX1" fmla="*/ 1409 w 1585"/>
              <a:gd name="connsiteY1" fmla="*/ 260 h 2189"/>
              <a:gd name="connsiteX2" fmla="*/ 1343 w 1585"/>
              <a:gd name="connsiteY2" fmla="*/ 1960 h 2189"/>
              <a:gd name="connsiteX3" fmla="*/ 334 w 1585"/>
              <a:gd name="connsiteY3" fmla="*/ 1930 h 2189"/>
              <a:gd name="connsiteX4" fmla="*/ 171 w 1585"/>
              <a:gd name="connsiteY4" fmla="*/ 200 h 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" h="2189">
                <a:moveTo>
                  <a:pt x="171" y="200"/>
                </a:moveTo>
                <a:cubicBezTo>
                  <a:pt x="384" y="-76"/>
                  <a:pt x="1148" y="-76"/>
                  <a:pt x="1409" y="260"/>
                </a:cubicBezTo>
                <a:cubicBezTo>
                  <a:pt x="1653" y="795"/>
                  <a:pt x="1657" y="1515"/>
                  <a:pt x="1343" y="1960"/>
                </a:cubicBezTo>
                <a:cubicBezTo>
                  <a:pt x="1117" y="2232"/>
                  <a:pt x="643" y="2309"/>
                  <a:pt x="334" y="1930"/>
                </a:cubicBezTo>
                <a:cubicBezTo>
                  <a:pt x="-21" y="1445"/>
                  <a:pt x="-120" y="734"/>
                  <a:pt x="171" y="20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>
                <a:solidFill>
                  <a:schemeClr val="bg1"/>
                </a:solidFill>
              </a:rPr>
              <a:t>2/</a:t>
            </a:r>
            <a:r>
              <a:rPr lang="ru-RU" altLang="en-US">
                <a:solidFill>
                  <a:schemeClr val="bg1"/>
                </a:solidFill>
              </a:rPr>
              <a:t>9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-450215" y="-415925"/>
            <a:ext cx="1182370" cy="118237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Овал 7"/>
          <p:cNvSpPr/>
          <p:nvPr/>
        </p:nvSpPr>
        <p:spPr>
          <a:xfrm>
            <a:off x="11690350" y="2422525"/>
            <a:ext cx="981075" cy="981075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Овал 8"/>
          <p:cNvSpPr/>
          <p:nvPr/>
        </p:nvSpPr>
        <p:spPr>
          <a:xfrm>
            <a:off x="5031740" y="-596265"/>
            <a:ext cx="1543050" cy="154305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Овал 9"/>
          <p:cNvSpPr/>
          <p:nvPr/>
        </p:nvSpPr>
        <p:spPr>
          <a:xfrm>
            <a:off x="-539750" y="2270760"/>
            <a:ext cx="1557020" cy="155702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3700" y="807720"/>
            <a:ext cx="3785235" cy="780415"/>
          </a:xfrm>
        </p:spPr>
        <p:txBody>
          <a:bodyPr/>
          <a:p>
            <a:pPr algn="ctr"/>
            <a:r>
              <a:rPr lang="en-US" altLang="en-US" b="1">
                <a:latin typeface="Calibri" panose="020F0502020204030204" charset="0"/>
                <a:cs typeface="Calibri" panose="020F0502020204030204" charset="0"/>
              </a:rPr>
              <a:t>Цель</a:t>
            </a:r>
            <a:endParaRPr lang="en-US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2069465" y="1739900"/>
            <a:ext cx="8052435" cy="4434840"/>
          </a:xfrm>
        </p:spPr>
        <p:txBody>
          <a:bodyPr>
            <a:normAutofit/>
          </a:bodyPr>
          <a:p>
            <a:pPr marL="0" indent="457200" algn="just" fontAlgn="auto">
              <a:spcBef>
                <a:spcPts val="100"/>
              </a:spcBef>
              <a:buSzPct val="125000"/>
              <a:buBlip>
                <a:blip r:embed="rId1"/>
              </a:buBlip>
            </a:pP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Создание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удобного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инструмента</a:t>
            </a:r>
            <a:endParaRPr lang="en-US" altLang="en-US" sz="2400" b="1">
              <a:latin typeface="Calibri" panose="020F0502020204030204" charset="0"/>
              <a:cs typeface="Calibri" panose="020F0502020204030204" charset="0"/>
            </a:endParaRPr>
          </a:p>
          <a:p>
            <a:pPr marL="0" indent="0" algn="just" fontAlgn="auto">
              <a:spcBef>
                <a:spcPts val="100"/>
              </a:spcBef>
              <a:buNone/>
            </a:pPr>
            <a:r>
              <a:rPr lang="en-US" altLang="en-US" sz="2400">
                <a:latin typeface="Calibri" panose="020F0502020204030204" charset="0"/>
                <a:cs typeface="Calibri" panose="020F0502020204030204" charset="0"/>
              </a:rPr>
              <a:t>Разработка</a:t>
            </a:r>
            <a:r>
              <a:rPr lang="en-US" altLang="ru-RU" sz="24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latin typeface="Calibri" panose="020F0502020204030204" charset="0"/>
                <a:cs typeface="Calibri" panose="020F0502020204030204" charset="0"/>
              </a:rPr>
              <a:t>системы</a:t>
            </a:r>
            <a:r>
              <a:rPr lang="en-US" altLang="ru-RU" sz="24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latin typeface="Calibri" panose="020F0502020204030204" charset="0"/>
                <a:cs typeface="Calibri" panose="020F0502020204030204" charset="0"/>
              </a:rPr>
              <a:t>для</a:t>
            </a:r>
            <a:r>
              <a:rPr lang="en-US" altLang="ru-RU" sz="24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latin typeface="Calibri" panose="020F0502020204030204" charset="0"/>
                <a:cs typeface="Calibri" panose="020F0502020204030204" charset="0"/>
              </a:rPr>
              <a:t>оформления</a:t>
            </a:r>
            <a:r>
              <a:rPr lang="en-US" altLang="ru-RU" sz="24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latin typeface="Calibri" panose="020F0502020204030204" charset="0"/>
                <a:cs typeface="Calibri" panose="020F0502020204030204" charset="0"/>
              </a:rPr>
              <a:t>заказов</a:t>
            </a:r>
            <a:r>
              <a:rPr lang="en-US" altLang="ru-RU" sz="24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latin typeface="Calibri" panose="020F0502020204030204" charset="0"/>
                <a:cs typeface="Calibri" panose="020F0502020204030204" charset="0"/>
              </a:rPr>
              <a:t>на</a:t>
            </a:r>
            <a:r>
              <a:rPr lang="en-US" altLang="ru-RU" sz="24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latin typeface="Calibri" panose="020F0502020204030204" charset="0"/>
                <a:cs typeface="Calibri" panose="020F0502020204030204" charset="0"/>
              </a:rPr>
              <a:t>рыбу</a:t>
            </a:r>
            <a:r>
              <a:rPr lang="en-US" altLang="ru-RU" sz="240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altLang="en-US" sz="2400">
                <a:latin typeface="Calibri" panose="020F0502020204030204" charset="0"/>
                <a:cs typeface="Calibri" panose="020F0502020204030204" charset="0"/>
              </a:rPr>
              <a:t>которая</a:t>
            </a:r>
            <a:r>
              <a:rPr lang="en-US" altLang="ru-RU" sz="24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latin typeface="Calibri" panose="020F0502020204030204" charset="0"/>
                <a:cs typeface="Calibri" panose="020F0502020204030204" charset="0"/>
              </a:rPr>
              <a:t>обеспечит</a:t>
            </a:r>
            <a:r>
              <a:rPr lang="en-US" altLang="ru-RU" sz="24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latin typeface="Calibri" panose="020F0502020204030204" charset="0"/>
                <a:cs typeface="Calibri" panose="020F0502020204030204" charset="0"/>
              </a:rPr>
              <a:t>легкость</a:t>
            </a:r>
            <a:r>
              <a:rPr lang="en-US" altLang="ru-RU" sz="24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latin typeface="Calibri" panose="020F0502020204030204" charset="0"/>
                <a:cs typeface="Calibri" panose="020F0502020204030204" charset="0"/>
              </a:rPr>
              <a:t>и</a:t>
            </a:r>
            <a:r>
              <a:rPr lang="en-US" altLang="ru-RU" sz="24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latin typeface="Calibri" panose="020F0502020204030204" charset="0"/>
                <a:cs typeface="Calibri" panose="020F0502020204030204" charset="0"/>
              </a:rPr>
              <a:t>быстроту</a:t>
            </a:r>
            <a:r>
              <a:rPr lang="en-US" altLang="ru-RU" sz="24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latin typeface="Calibri" panose="020F0502020204030204" charset="0"/>
                <a:cs typeface="Calibri" panose="020F0502020204030204" charset="0"/>
              </a:rPr>
              <a:t>процесса</a:t>
            </a:r>
            <a:r>
              <a:rPr lang="en-US" altLang="ru-RU" sz="2400">
                <a:latin typeface="Calibri" panose="020F0502020204030204" charset="0"/>
                <a:cs typeface="Calibri" panose="020F0502020204030204" charset="0"/>
              </a:rPr>
              <a:t>.</a:t>
            </a:r>
            <a:endParaRPr lang="en-US" altLang="ru-RU" sz="2400">
              <a:latin typeface="Calibri" panose="020F0502020204030204" charset="0"/>
              <a:cs typeface="Calibri" panose="020F0502020204030204" charset="0"/>
            </a:endParaRPr>
          </a:p>
          <a:p>
            <a:pPr marL="0" indent="457200" algn="just" fontAlgn="auto">
              <a:spcBef>
                <a:spcPts val="100"/>
              </a:spcBef>
              <a:buSzPct val="125000"/>
              <a:buBlip>
                <a:blip r:embed="rId1"/>
              </a:buBlip>
            </a:pP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Улучшение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доступа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к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свежей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рыбе</a:t>
            </a:r>
            <a:endParaRPr lang="en-US" altLang="ru-RU" sz="2400" b="1">
              <a:latin typeface="Calibri" panose="020F0502020204030204" charset="0"/>
              <a:cs typeface="Calibri" panose="020F0502020204030204" charset="0"/>
            </a:endParaRPr>
          </a:p>
          <a:p>
            <a:pPr marL="0" indent="0" algn="just" fontAlgn="auto">
              <a:spcBef>
                <a:spcPts val="100"/>
              </a:spcBef>
              <a:buNone/>
            </a:pPr>
            <a:r>
              <a:rPr lang="en-US" altLang="en-US" sz="2400">
                <a:latin typeface="Calibri" panose="020F0502020204030204" charset="0"/>
                <a:cs typeface="Calibri" panose="020F0502020204030204" charset="0"/>
              </a:rPr>
              <a:t>Обеспечение</a:t>
            </a:r>
            <a:r>
              <a:rPr lang="en-US" altLang="ru-RU" sz="24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latin typeface="Calibri" panose="020F0502020204030204" charset="0"/>
                <a:cs typeface="Calibri" panose="020F0502020204030204" charset="0"/>
              </a:rPr>
              <a:t>пользователей</a:t>
            </a:r>
            <a:r>
              <a:rPr lang="en-US" altLang="ru-RU" sz="24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latin typeface="Calibri" panose="020F0502020204030204" charset="0"/>
                <a:cs typeface="Calibri" panose="020F0502020204030204" charset="0"/>
              </a:rPr>
              <a:t>возможностью</a:t>
            </a:r>
            <a:r>
              <a:rPr lang="en-US" altLang="ru-RU" sz="24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latin typeface="Calibri" panose="020F0502020204030204" charset="0"/>
                <a:cs typeface="Calibri" panose="020F0502020204030204" charset="0"/>
              </a:rPr>
              <a:t>быстро</a:t>
            </a:r>
            <a:r>
              <a:rPr lang="en-US" altLang="ru-RU" sz="24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latin typeface="Calibri" panose="020F0502020204030204" charset="0"/>
                <a:cs typeface="Calibri" panose="020F0502020204030204" charset="0"/>
              </a:rPr>
              <a:t>находить</a:t>
            </a:r>
            <a:r>
              <a:rPr lang="en-US" altLang="ru-RU" sz="24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latin typeface="Calibri" panose="020F0502020204030204" charset="0"/>
                <a:cs typeface="Calibri" panose="020F0502020204030204" charset="0"/>
              </a:rPr>
              <a:t>и</a:t>
            </a:r>
            <a:r>
              <a:rPr lang="en-US" altLang="ru-RU" sz="24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latin typeface="Calibri" panose="020F0502020204030204" charset="0"/>
                <a:cs typeface="Calibri" panose="020F0502020204030204" charset="0"/>
              </a:rPr>
              <a:t>заказывать</a:t>
            </a:r>
            <a:r>
              <a:rPr lang="en-US" altLang="ru-RU" sz="24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latin typeface="Calibri" panose="020F0502020204030204" charset="0"/>
                <a:cs typeface="Calibri" panose="020F0502020204030204" charset="0"/>
              </a:rPr>
              <a:t>рыбу</a:t>
            </a:r>
            <a:r>
              <a:rPr lang="en-US" altLang="ru-RU" sz="2400">
                <a:latin typeface="Calibri" panose="020F0502020204030204" charset="0"/>
                <a:cs typeface="Calibri" panose="020F0502020204030204" charset="0"/>
              </a:rPr>
              <a:t>.</a:t>
            </a:r>
            <a:endParaRPr lang="en-US" altLang="ru-RU" sz="2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Полилиния 3"/>
          <p:cNvSpPr/>
          <p:nvPr/>
        </p:nvSpPr>
        <p:spPr>
          <a:xfrm>
            <a:off x="-838083" y="4259585"/>
            <a:ext cx="13509362" cy="3935199"/>
          </a:xfrm>
          <a:custGeom>
            <a:avLst/>
            <a:gdLst>
              <a:gd name="connsiteX0" fmla="*/ 2467 w 21274"/>
              <a:gd name="connsiteY0" fmla="*/ 808 h 6197"/>
              <a:gd name="connsiteX1" fmla="*/ 18240 w 21274"/>
              <a:gd name="connsiteY1" fmla="*/ 1453 h 6197"/>
              <a:gd name="connsiteX2" fmla="*/ 20555 w 21274"/>
              <a:gd name="connsiteY2" fmla="*/ 4711 h 6197"/>
              <a:gd name="connsiteX3" fmla="*/ 1326 w 21274"/>
              <a:gd name="connsiteY3" fmla="*/ 5755 h 6197"/>
              <a:gd name="connsiteX4" fmla="*/ 2467 w 21274"/>
              <a:gd name="connsiteY4" fmla="*/ 808 h 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75" h="6197">
                <a:moveTo>
                  <a:pt x="2467" y="808"/>
                </a:moveTo>
                <a:cubicBezTo>
                  <a:pt x="8334" y="4972"/>
                  <a:pt x="14767" y="3313"/>
                  <a:pt x="18240" y="1453"/>
                </a:cubicBezTo>
                <a:cubicBezTo>
                  <a:pt x="20541" y="-27"/>
                  <a:pt x="22330" y="3810"/>
                  <a:pt x="20555" y="4711"/>
                </a:cubicBezTo>
                <a:cubicBezTo>
                  <a:pt x="17933" y="5589"/>
                  <a:pt x="2414" y="6888"/>
                  <a:pt x="1326" y="5755"/>
                </a:cubicBezTo>
                <a:cubicBezTo>
                  <a:pt x="324" y="4248"/>
                  <a:pt x="-1561" y="-2249"/>
                  <a:pt x="2467" y="808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Полилиния 5"/>
          <p:cNvSpPr/>
          <p:nvPr/>
        </p:nvSpPr>
        <p:spPr>
          <a:xfrm>
            <a:off x="10219450" y="-263813"/>
            <a:ext cx="1006776" cy="1390329"/>
          </a:xfrm>
          <a:custGeom>
            <a:avLst/>
            <a:gdLst>
              <a:gd name="connsiteX0" fmla="*/ 171 w 1585"/>
              <a:gd name="connsiteY0" fmla="*/ 200 h 2189"/>
              <a:gd name="connsiteX1" fmla="*/ 1409 w 1585"/>
              <a:gd name="connsiteY1" fmla="*/ 260 h 2189"/>
              <a:gd name="connsiteX2" fmla="*/ 1343 w 1585"/>
              <a:gd name="connsiteY2" fmla="*/ 1960 h 2189"/>
              <a:gd name="connsiteX3" fmla="*/ 334 w 1585"/>
              <a:gd name="connsiteY3" fmla="*/ 1930 h 2189"/>
              <a:gd name="connsiteX4" fmla="*/ 171 w 1585"/>
              <a:gd name="connsiteY4" fmla="*/ 200 h 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" h="2189">
                <a:moveTo>
                  <a:pt x="171" y="200"/>
                </a:moveTo>
                <a:cubicBezTo>
                  <a:pt x="384" y="-76"/>
                  <a:pt x="1148" y="-76"/>
                  <a:pt x="1409" y="260"/>
                </a:cubicBezTo>
                <a:cubicBezTo>
                  <a:pt x="1653" y="795"/>
                  <a:pt x="1657" y="1515"/>
                  <a:pt x="1343" y="1960"/>
                </a:cubicBezTo>
                <a:cubicBezTo>
                  <a:pt x="1117" y="2232"/>
                  <a:pt x="643" y="2309"/>
                  <a:pt x="334" y="1930"/>
                </a:cubicBezTo>
                <a:cubicBezTo>
                  <a:pt x="-21" y="1445"/>
                  <a:pt x="-120" y="734"/>
                  <a:pt x="171" y="20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>
                <a:solidFill>
                  <a:schemeClr val="bg1"/>
                </a:solidFill>
              </a:rPr>
              <a:t>3/</a:t>
            </a:r>
            <a:r>
              <a:rPr lang="ru-RU" altLang="en-US">
                <a:solidFill>
                  <a:schemeClr val="bg1"/>
                </a:solidFill>
              </a:rPr>
              <a:t>9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1340465" y="2270760"/>
            <a:ext cx="1182370" cy="118237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Овал 7"/>
          <p:cNvSpPr/>
          <p:nvPr/>
        </p:nvSpPr>
        <p:spPr>
          <a:xfrm>
            <a:off x="-450215" y="-415925"/>
            <a:ext cx="1182370" cy="118237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Овал 8"/>
          <p:cNvSpPr/>
          <p:nvPr/>
        </p:nvSpPr>
        <p:spPr>
          <a:xfrm>
            <a:off x="5957570" y="-605790"/>
            <a:ext cx="1182370" cy="118237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Овал 9"/>
          <p:cNvSpPr/>
          <p:nvPr/>
        </p:nvSpPr>
        <p:spPr>
          <a:xfrm>
            <a:off x="4671060" y="4868545"/>
            <a:ext cx="1182370" cy="118237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Овал 10"/>
          <p:cNvSpPr/>
          <p:nvPr/>
        </p:nvSpPr>
        <p:spPr>
          <a:xfrm>
            <a:off x="-450215" y="2270760"/>
            <a:ext cx="1384300" cy="13843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94050" y="758825"/>
            <a:ext cx="5803900" cy="780415"/>
          </a:xfrm>
        </p:spPr>
        <p:txBody>
          <a:bodyPr/>
          <a:p>
            <a:pPr algn="ctr"/>
            <a:r>
              <a:rPr lang="en-US" altLang="en-US" b="1">
                <a:latin typeface="Calibri" panose="020F0502020204030204" charset="0"/>
                <a:cs typeface="Calibri" panose="020F0502020204030204" charset="0"/>
              </a:rPr>
              <a:t>Целевая</a:t>
            </a:r>
            <a:r>
              <a:rPr lang="en-US" altLang="ru-RU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b="1">
                <a:latin typeface="Calibri" panose="020F0502020204030204" charset="0"/>
                <a:cs typeface="Calibri" panose="020F0502020204030204" charset="0"/>
              </a:rPr>
              <a:t>аудитория</a:t>
            </a:r>
            <a:endParaRPr lang="en-US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2404745" y="1691005"/>
            <a:ext cx="7024370" cy="4434840"/>
          </a:xfrm>
        </p:spPr>
        <p:txBody>
          <a:bodyPr>
            <a:normAutofit/>
          </a:bodyPr>
          <a:p>
            <a:pPr marL="0" indent="457200" algn="just" fontAlgn="auto">
              <a:lnSpc>
                <a:spcPct val="120000"/>
              </a:lnSpc>
              <a:spcBef>
                <a:spcPts val="100"/>
              </a:spcBef>
              <a:buSzPct val="125000"/>
              <a:buBlip>
                <a:blip r:embed="rId1"/>
              </a:buBlip>
            </a:pP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Любители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рыбалки</a:t>
            </a:r>
            <a:endParaRPr lang="en-US" altLang="en-US" sz="2400" b="1">
              <a:latin typeface="Calibri" panose="020F0502020204030204" charset="0"/>
              <a:cs typeface="Calibri" panose="020F0502020204030204" charset="0"/>
            </a:endParaRPr>
          </a:p>
          <a:p>
            <a:pPr marL="0" indent="0" algn="just" fontAlgn="auto">
              <a:lnSpc>
                <a:spcPct val="120000"/>
              </a:lnSpc>
              <a:spcBef>
                <a:spcPts val="100"/>
              </a:spcBef>
              <a:buNone/>
            </a:pPr>
            <a:endParaRPr lang="en-US" altLang="ru-RU" sz="2400">
              <a:latin typeface="Calibri" panose="020F0502020204030204" charset="0"/>
              <a:cs typeface="Calibri" panose="020F0502020204030204" charset="0"/>
            </a:endParaRPr>
          </a:p>
          <a:p>
            <a:pPr marL="0" indent="457200" algn="just" fontAlgn="auto">
              <a:lnSpc>
                <a:spcPct val="120000"/>
              </a:lnSpc>
              <a:spcBef>
                <a:spcPts val="100"/>
              </a:spcBef>
              <a:buSzPct val="125000"/>
              <a:buBlip>
                <a:blip r:embed="rId1"/>
              </a:buBlip>
            </a:pP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Профессиональные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рыболовы</a:t>
            </a:r>
            <a:endParaRPr lang="en-US" altLang="en-US" sz="2400" b="1">
              <a:latin typeface="Calibri" panose="020F0502020204030204" charset="0"/>
              <a:cs typeface="Calibri" panose="020F0502020204030204" charset="0"/>
            </a:endParaRPr>
          </a:p>
          <a:p>
            <a:pPr marL="0" indent="0" algn="just" fontAlgn="auto">
              <a:lnSpc>
                <a:spcPct val="120000"/>
              </a:lnSpc>
              <a:spcBef>
                <a:spcPts val="100"/>
              </a:spcBef>
              <a:buNone/>
            </a:pPr>
            <a:endParaRPr lang="en-US" altLang="ru-RU" sz="2400">
              <a:latin typeface="Calibri" panose="020F0502020204030204" charset="0"/>
              <a:cs typeface="Calibri" panose="020F0502020204030204" charset="0"/>
            </a:endParaRPr>
          </a:p>
          <a:p>
            <a:pPr marL="0" indent="457200" algn="just" fontAlgn="auto">
              <a:lnSpc>
                <a:spcPct val="120000"/>
              </a:lnSpc>
              <a:spcBef>
                <a:spcPts val="100"/>
              </a:spcBef>
              <a:buSzPct val="125000"/>
              <a:buBlip>
                <a:blip r:embed="rId1"/>
              </a:buBlip>
            </a:pP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Семьи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и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группы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друзей</a:t>
            </a:r>
            <a:endParaRPr lang="en-US" altLang="en-US" sz="2400" b="1">
              <a:latin typeface="Calibri" panose="020F0502020204030204" charset="0"/>
              <a:cs typeface="Calibri" panose="020F0502020204030204" charset="0"/>
            </a:endParaRPr>
          </a:p>
          <a:p>
            <a:pPr marL="0" indent="0" algn="just" fontAlgn="auto">
              <a:lnSpc>
                <a:spcPct val="120000"/>
              </a:lnSpc>
              <a:spcBef>
                <a:spcPts val="100"/>
              </a:spcBef>
              <a:buNone/>
            </a:pPr>
            <a:endParaRPr lang="en-US" altLang="ru-RU" sz="2400">
              <a:latin typeface="Calibri" panose="020F0502020204030204" charset="0"/>
              <a:cs typeface="Calibri" panose="020F0502020204030204" charset="0"/>
            </a:endParaRPr>
          </a:p>
          <a:p>
            <a:pPr marL="0" indent="457200" algn="just" fontAlgn="auto">
              <a:lnSpc>
                <a:spcPct val="120000"/>
              </a:lnSpc>
              <a:spcBef>
                <a:spcPts val="100"/>
              </a:spcBef>
              <a:buSzPct val="125000"/>
              <a:buBlip>
                <a:blip r:embed="rId1"/>
              </a:buBlip>
            </a:pP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Рестораны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и</a:t>
            </a:r>
            <a:r>
              <a:rPr lang="en-US" altLang="ru-RU" sz="24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кафе</a:t>
            </a:r>
            <a:endParaRPr lang="en-US" altLang="en-US" sz="2400" b="1">
              <a:latin typeface="Calibri" panose="020F0502020204030204" charset="0"/>
              <a:cs typeface="Calibri" panose="020F0502020204030204" charset="0"/>
            </a:endParaRPr>
          </a:p>
          <a:p>
            <a:pPr marL="0" indent="0" algn="just" fontAlgn="auto">
              <a:lnSpc>
                <a:spcPct val="120000"/>
              </a:lnSpc>
              <a:spcBef>
                <a:spcPts val="100"/>
              </a:spcBef>
              <a:buNone/>
            </a:pPr>
            <a:endParaRPr lang="en-US" altLang="ru-RU" sz="2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Полилиния 3"/>
          <p:cNvSpPr/>
          <p:nvPr/>
        </p:nvSpPr>
        <p:spPr>
          <a:xfrm>
            <a:off x="-838083" y="4259585"/>
            <a:ext cx="13509362" cy="3935199"/>
          </a:xfrm>
          <a:custGeom>
            <a:avLst/>
            <a:gdLst>
              <a:gd name="connsiteX0" fmla="*/ 2467 w 21274"/>
              <a:gd name="connsiteY0" fmla="*/ 808 h 6197"/>
              <a:gd name="connsiteX1" fmla="*/ 18240 w 21274"/>
              <a:gd name="connsiteY1" fmla="*/ 1453 h 6197"/>
              <a:gd name="connsiteX2" fmla="*/ 20555 w 21274"/>
              <a:gd name="connsiteY2" fmla="*/ 4711 h 6197"/>
              <a:gd name="connsiteX3" fmla="*/ 1326 w 21274"/>
              <a:gd name="connsiteY3" fmla="*/ 5755 h 6197"/>
              <a:gd name="connsiteX4" fmla="*/ 2467 w 21274"/>
              <a:gd name="connsiteY4" fmla="*/ 808 h 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75" h="6197">
                <a:moveTo>
                  <a:pt x="2467" y="808"/>
                </a:moveTo>
                <a:cubicBezTo>
                  <a:pt x="8334" y="4972"/>
                  <a:pt x="14767" y="3313"/>
                  <a:pt x="18240" y="1453"/>
                </a:cubicBezTo>
                <a:cubicBezTo>
                  <a:pt x="20541" y="-27"/>
                  <a:pt x="22330" y="3810"/>
                  <a:pt x="20555" y="4711"/>
                </a:cubicBezTo>
                <a:cubicBezTo>
                  <a:pt x="17933" y="5589"/>
                  <a:pt x="2414" y="6888"/>
                  <a:pt x="1326" y="5755"/>
                </a:cubicBezTo>
                <a:cubicBezTo>
                  <a:pt x="324" y="4248"/>
                  <a:pt x="-1561" y="-2249"/>
                  <a:pt x="2467" y="808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Полилиния 5"/>
          <p:cNvSpPr/>
          <p:nvPr/>
        </p:nvSpPr>
        <p:spPr>
          <a:xfrm>
            <a:off x="10219450" y="-263813"/>
            <a:ext cx="1006776" cy="1390329"/>
          </a:xfrm>
          <a:custGeom>
            <a:avLst/>
            <a:gdLst>
              <a:gd name="connsiteX0" fmla="*/ 171 w 1585"/>
              <a:gd name="connsiteY0" fmla="*/ 200 h 2189"/>
              <a:gd name="connsiteX1" fmla="*/ 1409 w 1585"/>
              <a:gd name="connsiteY1" fmla="*/ 260 h 2189"/>
              <a:gd name="connsiteX2" fmla="*/ 1343 w 1585"/>
              <a:gd name="connsiteY2" fmla="*/ 1960 h 2189"/>
              <a:gd name="connsiteX3" fmla="*/ 334 w 1585"/>
              <a:gd name="connsiteY3" fmla="*/ 1930 h 2189"/>
              <a:gd name="connsiteX4" fmla="*/ 171 w 1585"/>
              <a:gd name="connsiteY4" fmla="*/ 200 h 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" h="2189">
                <a:moveTo>
                  <a:pt x="171" y="200"/>
                </a:moveTo>
                <a:cubicBezTo>
                  <a:pt x="384" y="-76"/>
                  <a:pt x="1148" y="-76"/>
                  <a:pt x="1409" y="260"/>
                </a:cubicBezTo>
                <a:cubicBezTo>
                  <a:pt x="1653" y="795"/>
                  <a:pt x="1657" y="1515"/>
                  <a:pt x="1343" y="1960"/>
                </a:cubicBezTo>
                <a:cubicBezTo>
                  <a:pt x="1117" y="2232"/>
                  <a:pt x="643" y="2309"/>
                  <a:pt x="334" y="1930"/>
                </a:cubicBezTo>
                <a:cubicBezTo>
                  <a:pt x="-21" y="1445"/>
                  <a:pt x="-120" y="734"/>
                  <a:pt x="171" y="20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>
                <a:solidFill>
                  <a:schemeClr val="bg1"/>
                </a:solidFill>
              </a:rPr>
              <a:t>4/</a:t>
            </a:r>
            <a:r>
              <a:rPr lang="ru-RU" altLang="en-US">
                <a:solidFill>
                  <a:schemeClr val="bg1"/>
                </a:solidFill>
              </a:rPr>
              <a:t>9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-450215" y="-415925"/>
            <a:ext cx="1657985" cy="1657985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Полилиния 7"/>
          <p:cNvSpPr/>
          <p:nvPr/>
        </p:nvSpPr>
        <p:spPr>
          <a:xfrm>
            <a:off x="12301490" y="476250"/>
            <a:ext cx="601426" cy="1374775"/>
          </a:xfrm>
          <a:custGeom>
            <a:avLst/>
            <a:gdLst>
              <a:gd name="connsiteX0" fmla="*/ 10 w 947"/>
              <a:gd name="connsiteY0" fmla="*/ 1487 h 2165"/>
              <a:gd name="connsiteX1" fmla="*/ 454 w 947"/>
              <a:gd name="connsiteY1" fmla="*/ 0 h 2165"/>
              <a:gd name="connsiteX2" fmla="*/ 933 w 947"/>
              <a:gd name="connsiteY2" fmla="*/ 1487 h 2165"/>
              <a:gd name="connsiteX3" fmla="*/ 479 w 947"/>
              <a:gd name="connsiteY3" fmla="*/ 2165 h 2165"/>
              <a:gd name="connsiteX4" fmla="*/ 10 w 947"/>
              <a:gd name="connsiteY4" fmla="*/ 1487 h 2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7" h="2165">
                <a:moveTo>
                  <a:pt x="10" y="1487"/>
                </a:moveTo>
                <a:cubicBezTo>
                  <a:pt x="-53" y="1108"/>
                  <a:pt x="199" y="0"/>
                  <a:pt x="454" y="0"/>
                </a:cubicBezTo>
                <a:cubicBezTo>
                  <a:pt x="708" y="0"/>
                  <a:pt x="1018" y="847"/>
                  <a:pt x="933" y="1487"/>
                </a:cubicBezTo>
                <a:cubicBezTo>
                  <a:pt x="899" y="1739"/>
                  <a:pt x="733" y="2165"/>
                  <a:pt x="479" y="2165"/>
                </a:cubicBezTo>
                <a:cubicBezTo>
                  <a:pt x="224" y="2165"/>
                  <a:pt x="10" y="1741"/>
                  <a:pt x="10" y="1487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Овал 8"/>
          <p:cNvSpPr/>
          <p:nvPr/>
        </p:nvSpPr>
        <p:spPr>
          <a:xfrm>
            <a:off x="11226165" y="2072005"/>
            <a:ext cx="1182370" cy="118237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Овал 9"/>
          <p:cNvSpPr/>
          <p:nvPr/>
        </p:nvSpPr>
        <p:spPr>
          <a:xfrm>
            <a:off x="-467995" y="2246630"/>
            <a:ext cx="1182370" cy="118237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Овал 10"/>
          <p:cNvSpPr/>
          <p:nvPr/>
        </p:nvSpPr>
        <p:spPr>
          <a:xfrm>
            <a:off x="4615180" y="-603885"/>
            <a:ext cx="1182370" cy="118237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3065" y="733425"/>
            <a:ext cx="3785235" cy="780415"/>
          </a:xfrm>
        </p:spPr>
        <p:txBody>
          <a:bodyPr>
            <a:normAutofit/>
          </a:bodyPr>
          <a:p>
            <a:pPr algn="ctr"/>
            <a:r>
              <a:rPr lang="ru-RU" altLang="en-US" b="1">
                <a:latin typeface="Calibri" panose="020F0502020204030204" charset="0"/>
                <a:cs typeface="Calibri" panose="020F0502020204030204" charset="0"/>
              </a:rPr>
              <a:t>Задачи</a:t>
            </a:r>
            <a:endParaRPr lang="ru-RU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Полилиния 3"/>
          <p:cNvSpPr/>
          <p:nvPr/>
        </p:nvSpPr>
        <p:spPr>
          <a:xfrm>
            <a:off x="-838083" y="4259585"/>
            <a:ext cx="13509362" cy="3935199"/>
          </a:xfrm>
          <a:custGeom>
            <a:avLst/>
            <a:gdLst>
              <a:gd name="connsiteX0" fmla="*/ 2467 w 21274"/>
              <a:gd name="connsiteY0" fmla="*/ 808 h 6197"/>
              <a:gd name="connsiteX1" fmla="*/ 18240 w 21274"/>
              <a:gd name="connsiteY1" fmla="*/ 1453 h 6197"/>
              <a:gd name="connsiteX2" fmla="*/ 20555 w 21274"/>
              <a:gd name="connsiteY2" fmla="*/ 4711 h 6197"/>
              <a:gd name="connsiteX3" fmla="*/ 1326 w 21274"/>
              <a:gd name="connsiteY3" fmla="*/ 5755 h 6197"/>
              <a:gd name="connsiteX4" fmla="*/ 2467 w 21274"/>
              <a:gd name="connsiteY4" fmla="*/ 808 h 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75" h="6197">
                <a:moveTo>
                  <a:pt x="2467" y="808"/>
                </a:moveTo>
                <a:cubicBezTo>
                  <a:pt x="8334" y="4972"/>
                  <a:pt x="14767" y="3313"/>
                  <a:pt x="18240" y="1453"/>
                </a:cubicBezTo>
                <a:cubicBezTo>
                  <a:pt x="20541" y="-27"/>
                  <a:pt x="22330" y="3810"/>
                  <a:pt x="20555" y="4711"/>
                </a:cubicBezTo>
                <a:cubicBezTo>
                  <a:pt x="17933" y="5589"/>
                  <a:pt x="2414" y="6888"/>
                  <a:pt x="1326" y="5755"/>
                </a:cubicBezTo>
                <a:cubicBezTo>
                  <a:pt x="324" y="4248"/>
                  <a:pt x="-1561" y="-2249"/>
                  <a:pt x="2467" y="808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2480310" y="1566545"/>
            <a:ext cx="6871970" cy="5367020"/>
          </a:xfrm>
        </p:spPr>
        <p:txBody>
          <a:bodyPr>
            <a:normAutofit/>
          </a:bodyPr>
          <a:p>
            <a:pPr marL="342900" indent="-342900" algn="just" fontAlgn="auto">
              <a:lnSpc>
                <a:spcPct val="120000"/>
              </a:lnSpc>
              <a:spcBef>
                <a:spcPts val="100"/>
              </a:spcBef>
              <a:buAutoNum type="arabicPeriod"/>
            </a:pPr>
            <a:r>
              <a:rPr lang="ru-RU" altLang="en-US">
                <a:latin typeface="Calibri" panose="020F0502020204030204" charset="0"/>
                <a:cs typeface="Calibri" panose="020F0502020204030204" charset="0"/>
              </a:rPr>
              <a:t>с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обрать</a:t>
            </a:r>
            <a:r>
              <a:rPr lang="en-US" altLang="ru-RU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и</a:t>
            </a:r>
            <a:r>
              <a:rPr lang="en-US" altLang="ru-RU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проанализировать</a:t>
            </a:r>
            <a:r>
              <a:rPr lang="en-US" altLang="ru-RU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требования</a:t>
            </a:r>
            <a:r>
              <a:rPr lang="ru-RU" altLang="en-US">
                <a:latin typeface="Calibri" panose="020F0502020204030204" charset="0"/>
                <a:cs typeface="Calibri" panose="020F0502020204030204" charset="0"/>
              </a:rPr>
              <a:t>,</a:t>
            </a:r>
            <a:endParaRPr lang="en-US" altLang="en-US"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just" fontAlgn="auto">
              <a:lnSpc>
                <a:spcPct val="120000"/>
              </a:lnSpc>
              <a:spcBef>
                <a:spcPts val="100"/>
              </a:spcBef>
              <a:buAutoNum type="arabicPeriod"/>
            </a:pPr>
            <a:r>
              <a:rPr lang="ru-RU" altLang="en-US">
                <a:latin typeface="Calibri" panose="020F0502020204030204" charset="0"/>
                <a:cs typeface="Calibri" panose="020F0502020204030204" charset="0"/>
              </a:rPr>
              <a:t>в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ыбрать</a:t>
            </a:r>
            <a:r>
              <a:rPr lang="en-US" altLang="ru-RU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состав</a:t>
            </a:r>
            <a:r>
              <a:rPr lang="en-US" altLang="ru-RU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технических</a:t>
            </a:r>
            <a:r>
              <a:rPr lang="en-US" altLang="ru-RU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средств</a:t>
            </a:r>
            <a:r>
              <a:rPr lang="ru-RU" altLang="en-US">
                <a:latin typeface="Calibri" panose="020F0502020204030204" charset="0"/>
                <a:cs typeface="Calibri" panose="020F0502020204030204" charset="0"/>
              </a:rPr>
              <a:t>,</a:t>
            </a:r>
            <a:endParaRPr lang="en-US" altLang="ru-RU"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just" fontAlgn="auto">
              <a:lnSpc>
                <a:spcPct val="120000"/>
              </a:lnSpc>
              <a:spcBef>
                <a:spcPts val="100"/>
              </a:spcBef>
              <a:buAutoNum type="arabicPeriod"/>
            </a:pPr>
            <a:r>
              <a:rPr lang="ru-RU" altLang="en-US">
                <a:latin typeface="Calibri" panose="020F0502020204030204" charset="0"/>
                <a:cs typeface="Calibri" panose="020F0502020204030204" charset="0"/>
              </a:rPr>
              <a:t>с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проектировать</a:t>
            </a:r>
            <a:r>
              <a:rPr lang="en-US" altLang="ru-RU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базу</a:t>
            </a:r>
            <a:r>
              <a:rPr lang="en-US" altLang="ru-RU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данных</a:t>
            </a:r>
            <a:r>
              <a:rPr lang="ru-RU" altLang="en-US">
                <a:latin typeface="Calibri" panose="020F0502020204030204" charset="0"/>
                <a:cs typeface="Calibri" panose="020F0502020204030204" charset="0"/>
              </a:rPr>
              <a:t>,</a:t>
            </a:r>
            <a:endParaRPr lang="en-US" altLang="ru-RU"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just" fontAlgn="auto">
              <a:lnSpc>
                <a:spcPct val="120000"/>
              </a:lnSpc>
              <a:spcBef>
                <a:spcPts val="100"/>
              </a:spcBef>
              <a:buAutoNum type="arabicPeriod"/>
            </a:pPr>
            <a:r>
              <a:rPr lang="ru-RU" altLang="en-US">
                <a:latin typeface="Calibri" panose="020F0502020204030204" charset="0"/>
                <a:cs typeface="Calibri" panose="020F0502020204030204" charset="0"/>
              </a:rPr>
              <a:t>с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проектировать</a:t>
            </a:r>
            <a:r>
              <a:rPr lang="en-US" altLang="ru-RU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интерфейс</a:t>
            </a:r>
            <a:r>
              <a:rPr lang="en-US" altLang="ru-RU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пользователя</a:t>
            </a:r>
            <a:r>
              <a:rPr lang="ru-RU" altLang="en-US">
                <a:latin typeface="Calibri" panose="020F0502020204030204" charset="0"/>
                <a:cs typeface="Calibri" panose="020F0502020204030204" charset="0"/>
              </a:rPr>
              <a:t>,</a:t>
            </a:r>
            <a:endParaRPr lang="en-US" altLang="ru-RU"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just" fontAlgn="auto">
              <a:lnSpc>
                <a:spcPct val="120000"/>
              </a:lnSpc>
              <a:spcBef>
                <a:spcPts val="100"/>
              </a:spcBef>
              <a:buAutoNum type="arabicPeriod"/>
            </a:pP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разработать</a:t>
            </a:r>
            <a:r>
              <a:rPr lang="en-US" altLang="ru-RU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программное</a:t>
            </a:r>
            <a:r>
              <a:rPr lang="en-US" altLang="ru-RU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обеспечение</a:t>
            </a:r>
            <a:r>
              <a:rPr lang="ru-RU" altLang="en-US">
                <a:latin typeface="Calibri" panose="020F0502020204030204" charset="0"/>
                <a:cs typeface="Calibri" panose="020F0502020204030204" charset="0"/>
              </a:rPr>
              <a:t>,</a:t>
            </a:r>
            <a:endParaRPr lang="en-US" altLang="ru-RU"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just" fontAlgn="auto">
              <a:lnSpc>
                <a:spcPct val="120000"/>
              </a:lnSpc>
              <a:spcBef>
                <a:spcPts val="100"/>
              </a:spcBef>
              <a:buAutoNum type="arabicPeriod"/>
            </a:pPr>
            <a:r>
              <a:rPr lang="ru-RU" altLang="en-US">
                <a:latin typeface="Calibri" panose="020F0502020204030204" charset="0"/>
                <a:cs typeface="Calibri" panose="020F0502020204030204" charset="0"/>
              </a:rPr>
              <a:t>в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ыполнить</a:t>
            </a:r>
            <a:r>
              <a:rPr lang="en-US" altLang="ru-RU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тестирование</a:t>
            </a:r>
            <a:r>
              <a:rPr lang="en-US" altLang="ru-RU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и</a:t>
            </a:r>
            <a:r>
              <a:rPr lang="en-US" altLang="ru-RU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отладку</a:t>
            </a:r>
            <a:r>
              <a:rPr lang="en-US" altLang="ru-RU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ПО</a:t>
            </a:r>
            <a:r>
              <a:rPr lang="ru-RU" altLang="en-US">
                <a:latin typeface="Calibri" panose="020F0502020204030204" charset="0"/>
                <a:cs typeface="Calibri" panose="020F0502020204030204" charset="0"/>
              </a:rPr>
              <a:t>,</a:t>
            </a:r>
            <a:endParaRPr lang="en-US" altLang="en-US"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just" fontAlgn="auto">
              <a:lnSpc>
                <a:spcPct val="120000"/>
              </a:lnSpc>
              <a:spcBef>
                <a:spcPts val="100"/>
              </a:spcBef>
              <a:buAutoNum type="arabicPeriod"/>
            </a:pPr>
            <a:r>
              <a:rPr lang="ru-RU" altLang="en-US">
                <a:latin typeface="Calibri" panose="020F0502020204030204" charset="0"/>
                <a:cs typeface="Calibri" panose="020F0502020204030204" charset="0"/>
              </a:rPr>
              <a:t>о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писать</a:t>
            </a:r>
            <a:r>
              <a:rPr lang="en-US" altLang="ru-RU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процесс</a:t>
            </a:r>
            <a:r>
              <a:rPr lang="en-US" altLang="ru-RU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установки</a:t>
            </a:r>
            <a:r>
              <a:rPr lang="ru-RU" altLang="en-US">
                <a:latin typeface="Calibri" panose="020F0502020204030204" charset="0"/>
                <a:cs typeface="Calibri" panose="020F0502020204030204" charset="0"/>
              </a:rPr>
              <a:t>.</a:t>
            </a:r>
            <a:endParaRPr lang="ru-RU" alt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10219450" y="-263813"/>
            <a:ext cx="1006776" cy="1390329"/>
          </a:xfrm>
          <a:custGeom>
            <a:avLst/>
            <a:gdLst>
              <a:gd name="connsiteX0" fmla="*/ 171 w 1585"/>
              <a:gd name="connsiteY0" fmla="*/ 200 h 2189"/>
              <a:gd name="connsiteX1" fmla="*/ 1409 w 1585"/>
              <a:gd name="connsiteY1" fmla="*/ 260 h 2189"/>
              <a:gd name="connsiteX2" fmla="*/ 1343 w 1585"/>
              <a:gd name="connsiteY2" fmla="*/ 1960 h 2189"/>
              <a:gd name="connsiteX3" fmla="*/ 334 w 1585"/>
              <a:gd name="connsiteY3" fmla="*/ 1930 h 2189"/>
              <a:gd name="connsiteX4" fmla="*/ 171 w 1585"/>
              <a:gd name="connsiteY4" fmla="*/ 200 h 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" h="2189">
                <a:moveTo>
                  <a:pt x="171" y="200"/>
                </a:moveTo>
                <a:cubicBezTo>
                  <a:pt x="384" y="-76"/>
                  <a:pt x="1148" y="-76"/>
                  <a:pt x="1409" y="260"/>
                </a:cubicBezTo>
                <a:cubicBezTo>
                  <a:pt x="1653" y="795"/>
                  <a:pt x="1657" y="1515"/>
                  <a:pt x="1343" y="1960"/>
                </a:cubicBezTo>
                <a:cubicBezTo>
                  <a:pt x="1117" y="2232"/>
                  <a:pt x="643" y="2309"/>
                  <a:pt x="334" y="1930"/>
                </a:cubicBezTo>
                <a:cubicBezTo>
                  <a:pt x="-21" y="1445"/>
                  <a:pt x="-120" y="734"/>
                  <a:pt x="171" y="20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>
                <a:solidFill>
                  <a:schemeClr val="bg1"/>
                </a:solidFill>
              </a:rPr>
              <a:t>5/</a:t>
            </a:r>
            <a:r>
              <a:rPr lang="ru-RU" altLang="en-US">
                <a:solidFill>
                  <a:schemeClr val="bg1"/>
                </a:solidFill>
              </a:rPr>
              <a:t>9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-535940" y="1508125"/>
            <a:ext cx="1729740" cy="172974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Овал 9"/>
          <p:cNvSpPr/>
          <p:nvPr/>
        </p:nvSpPr>
        <p:spPr>
          <a:xfrm>
            <a:off x="11489055" y="1508125"/>
            <a:ext cx="1182370" cy="118237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Овал 10"/>
          <p:cNvSpPr/>
          <p:nvPr/>
        </p:nvSpPr>
        <p:spPr>
          <a:xfrm>
            <a:off x="9531985" y="3155950"/>
            <a:ext cx="1182370" cy="118237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" name="Овал 11"/>
          <p:cNvSpPr/>
          <p:nvPr/>
        </p:nvSpPr>
        <p:spPr>
          <a:xfrm>
            <a:off x="-450215" y="-415925"/>
            <a:ext cx="1182370" cy="118237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Изображение 2" descr="icons8-tailwind-css-1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7610" y="2002155"/>
            <a:ext cx="1259205" cy="125920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88665" y="763905"/>
            <a:ext cx="5613400" cy="780415"/>
          </a:xfrm>
        </p:spPr>
        <p:txBody>
          <a:bodyPr>
            <a:normAutofit/>
          </a:bodyPr>
          <a:p>
            <a:pPr algn="ctr"/>
            <a:r>
              <a:rPr lang="ru-RU" altLang="en-US" b="1">
                <a:latin typeface="Calibri" panose="020F0502020204030204" charset="0"/>
                <a:cs typeface="Calibri" panose="020F0502020204030204" charset="0"/>
              </a:rPr>
              <a:t>Средства разработки</a:t>
            </a:r>
            <a:endParaRPr lang="ru-RU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-838083" y="4259585"/>
            <a:ext cx="13509362" cy="3935199"/>
          </a:xfrm>
          <a:custGeom>
            <a:avLst/>
            <a:gdLst>
              <a:gd name="connsiteX0" fmla="*/ 2467 w 21274"/>
              <a:gd name="connsiteY0" fmla="*/ 808 h 6197"/>
              <a:gd name="connsiteX1" fmla="*/ 18240 w 21274"/>
              <a:gd name="connsiteY1" fmla="*/ 1453 h 6197"/>
              <a:gd name="connsiteX2" fmla="*/ 20555 w 21274"/>
              <a:gd name="connsiteY2" fmla="*/ 4711 h 6197"/>
              <a:gd name="connsiteX3" fmla="*/ 1326 w 21274"/>
              <a:gd name="connsiteY3" fmla="*/ 5755 h 6197"/>
              <a:gd name="connsiteX4" fmla="*/ 2467 w 21274"/>
              <a:gd name="connsiteY4" fmla="*/ 808 h 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75" h="6197">
                <a:moveTo>
                  <a:pt x="2467" y="808"/>
                </a:moveTo>
                <a:cubicBezTo>
                  <a:pt x="8334" y="4972"/>
                  <a:pt x="14767" y="3313"/>
                  <a:pt x="18240" y="1453"/>
                </a:cubicBezTo>
                <a:cubicBezTo>
                  <a:pt x="20541" y="-27"/>
                  <a:pt x="22330" y="3810"/>
                  <a:pt x="20555" y="4711"/>
                </a:cubicBezTo>
                <a:cubicBezTo>
                  <a:pt x="17933" y="5589"/>
                  <a:pt x="2414" y="6888"/>
                  <a:pt x="1326" y="5755"/>
                </a:cubicBezTo>
                <a:cubicBezTo>
                  <a:pt x="324" y="4248"/>
                  <a:pt x="-1561" y="-2249"/>
                  <a:pt x="2467" y="808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Полилиния 6"/>
          <p:cNvSpPr/>
          <p:nvPr/>
        </p:nvSpPr>
        <p:spPr>
          <a:xfrm>
            <a:off x="10219450" y="-263813"/>
            <a:ext cx="1006776" cy="1390329"/>
          </a:xfrm>
          <a:custGeom>
            <a:avLst/>
            <a:gdLst>
              <a:gd name="connsiteX0" fmla="*/ 171 w 1585"/>
              <a:gd name="connsiteY0" fmla="*/ 200 h 2189"/>
              <a:gd name="connsiteX1" fmla="*/ 1409 w 1585"/>
              <a:gd name="connsiteY1" fmla="*/ 260 h 2189"/>
              <a:gd name="connsiteX2" fmla="*/ 1343 w 1585"/>
              <a:gd name="connsiteY2" fmla="*/ 1960 h 2189"/>
              <a:gd name="connsiteX3" fmla="*/ 334 w 1585"/>
              <a:gd name="connsiteY3" fmla="*/ 1930 h 2189"/>
              <a:gd name="connsiteX4" fmla="*/ 171 w 1585"/>
              <a:gd name="connsiteY4" fmla="*/ 200 h 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" h="2189">
                <a:moveTo>
                  <a:pt x="171" y="200"/>
                </a:moveTo>
                <a:cubicBezTo>
                  <a:pt x="384" y="-76"/>
                  <a:pt x="1148" y="-76"/>
                  <a:pt x="1409" y="260"/>
                </a:cubicBezTo>
                <a:cubicBezTo>
                  <a:pt x="1653" y="795"/>
                  <a:pt x="1657" y="1515"/>
                  <a:pt x="1343" y="1960"/>
                </a:cubicBezTo>
                <a:cubicBezTo>
                  <a:pt x="1117" y="2232"/>
                  <a:pt x="643" y="2309"/>
                  <a:pt x="334" y="1930"/>
                </a:cubicBezTo>
                <a:cubicBezTo>
                  <a:pt x="-21" y="1445"/>
                  <a:pt x="-120" y="734"/>
                  <a:pt x="171" y="20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>
                <a:solidFill>
                  <a:schemeClr val="bg1"/>
                </a:solidFill>
              </a:rPr>
              <a:t>6/</a:t>
            </a:r>
            <a:r>
              <a:rPr lang="ru-RU" altLang="en-US">
                <a:solidFill>
                  <a:schemeClr val="bg1"/>
                </a:solidFill>
              </a:rPr>
              <a:t>9</a:t>
            </a:r>
            <a:endParaRPr lang="ru-RU" altLang="en-US">
              <a:solidFill>
                <a:schemeClr val="bg1"/>
              </a:solidFill>
            </a:endParaRPr>
          </a:p>
        </p:txBody>
      </p:sp>
      <p:pic>
        <p:nvPicPr>
          <p:cNvPr id="10" name="Изображение 9" descr="Postman_(software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320" y="2002155"/>
            <a:ext cx="1227455" cy="1227455"/>
          </a:xfrm>
          <a:prstGeom prst="rect">
            <a:avLst/>
          </a:prstGeom>
        </p:spPr>
      </p:pic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485" y="3972560"/>
            <a:ext cx="1227455" cy="1227455"/>
          </a:xfrm>
          <a:prstGeom prst="rect">
            <a:avLst/>
          </a:prstGeom>
        </p:spPr>
      </p:pic>
      <p:pic>
        <p:nvPicPr>
          <p:cNvPr id="8" name="Изображение 7" descr="icons8-laravel-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900" y="3972560"/>
            <a:ext cx="1219200" cy="1219200"/>
          </a:xfrm>
          <a:prstGeom prst="rect">
            <a:avLst/>
          </a:prstGeom>
        </p:spPr>
      </p:pic>
      <p:pic>
        <p:nvPicPr>
          <p:cNvPr id="12" name="Изображение 11" descr="icons8-visual-studio-code-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1320" y="3972560"/>
            <a:ext cx="1219200" cy="1219200"/>
          </a:xfrm>
          <a:prstGeom prst="rect">
            <a:avLst/>
          </a:prstGeom>
        </p:spPr>
      </p:pic>
      <p:pic>
        <p:nvPicPr>
          <p:cNvPr id="21" name="Изображение 20" descr="next_js_logo_icon_145038 (2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2645" y="2002155"/>
            <a:ext cx="1227455" cy="1227455"/>
          </a:xfrm>
          <a:prstGeom prst="rect">
            <a:avLst/>
          </a:prstGeom>
        </p:spPr>
      </p:pic>
      <p:sp>
        <p:nvSpPr>
          <p:cNvPr id="22" name="Текстовое поле 21"/>
          <p:cNvSpPr txBox="1"/>
          <p:nvPr/>
        </p:nvSpPr>
        <p:spPr>
          <a:xfrm>
            <a:off x="8470900" y="5142230"/>
            <a:ext cx="1219200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ru-RU" sz="2000"/>
              <a:t>Laravel</a:t>
            </a:r>
            <a:endParaRPr lang="en-US" altLang="ru-RU" sz="2000"/>
          </a:p>
        </p:txBody>
      </p:sp>
      <p:sp>
        <p:nvSpPr>
          <p:cNvPr id="23" name="Текстовое поле 22"/>
          <p:cNvSpPr txBox="1"/>
          <p:nvPr/>
        </p:nvSpPr>
        <p:spPr>
          <a:xfrm>
            <a:off x="8462645" y="3249930"/>
            <a:ext cx="1227455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ru-RU" sz="2000"/>
              <a:t>Next JS</a:t>
            </a:r>
            <a:endParaRPr lang="en-US" altLang="ru-RU" sz="2000"/>
          </a:p>
        </p:txBody>
      </p:sp>
      <p:sp>
        <p:nvSpPr>
          <p:cNvPr id="24" name="Текстовое поле 23"/>
          <p:cNvSpPr txBox="1"/>
          <p:nvPr/>
        </p:nvSpPr>
        <p:spPr>
          <a:xfrm>
            <a:off x="5481320" y="3249930"/>
            <a:ext cx="1226820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ru-RU" sz="2000"/>
              <a:t>Postman</a:t>
            </a:r>
            <a:endParaRPr lang="en-US" altLang="ru-RU" sz="2000"/>
          </a:p>
        </p:txBody>
      </p:sp>
      <p:sp>
        <p:nvSpPr>
          <p:cNvPr id="25" name="Текстовое поле 24"/>
          <p:cNvSpPr txBox="1"/>
          <p:nvPr/>
        </p:nvSpPr>
        <p:spPr>
          <a:xfrm>
            <a:off x="2341880" y="3218815"/>
            <a:ext cx="1526540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ru-RU" sz="2000"/>
              <a:t>Tailwind css</a:t>
            </a:r>
            <a:endParaRPr lang="en-US" altLang="ru-RU" sz="2000"/>
          </a:p>
        </p:txBody>
      </p:sp>
      <p:sp>
        <p:nvSpPr>
          <p:cNvPr id="26" name="Текстовое поле 25"/>
          <p:cNvSpPr txBox="1"/>
          <p:nvPr/>
        </p:nvSpPr>
        <p:spPr>
          <a:xfrm>
            <a:off x="5480685" y="5142230"/>
            <a:ext cx="1219835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ru-RU" sz="2000"/>
              <a:t>VS Code</a:t>
            </a:r>
            <a:endParaRPr lang="en-US" altLang="ru-RU" sz="2000"/>
          </a:p>
        </p:txBody>
      </p:sp>
      <p:sp>
        <p:nvSpPr>
          <p:cNvPr id="27" name="Текстовое поле 26"/>
          <p:cNvSpPr txBox="1"/>
          <p:nvPr/>
        </p:nvSpPr>
        <p:spPr>
          <a:xfrm>
            <a:off x="2479675" y="5200015"/>
            <a:ext cx="1250950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ru-RU" sz="2000"/>
              <a:t>draw.io</a:t>
            </a:r>
            <a:endParaRPr lang="en-US" altLang="ru-RU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2060" y="771525"/>
            <a:ext cx="6809740" cy="780415"/>
          </a:xfrm>
        </p:spPr>
        <p:txBody>
          <a:bodyPr>
            <a:normAutofit/>
          </a:bodyPr>
          <a:p>
            <a:pPr algn="ctr"/>
            <a:r>
              <a:rPr lang="ru-RU" altLang="en-US" b="1">
                <a:latin typeface="Calibri" panose="020F0502020204030204" charset="0"/>
                <a:cs typeface="Calibri" panose="020F0502020204030204" charset="0"/>
              </a:rPr>
              <a:t>Преимущества проекта</a:t>
            </a:r>
            <a:endParaRPr lang="ru-RU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2069465" y="1848485"/>
            <a:ext cx="4197985" cy="1793875"/>
          </a:xfrm>
        </p:spPr>
        <p:txBody>
          <a:bodyPr>
            <a:normAutofit/>
          </a:bodyPr>
          <a:p>
            <a:pPr marL="0" indent="0" algn="just" fontAlgn="auto">
              <a:spcBef>
                <a:spcPts val="100"/>
              </a:spcBef>
              <a:buNone/>
            </a:pP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Современные</a:t>
            </a:r>
            <a:r>
              <a:rPr lang="en-US" altLang="ru-RU" sz="20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технологии</a:t>
            </a:r>
            <a:endParaRPr lang="en-US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just" fontAlgn="auto">
              <a:spcBef>
                <a:spcPts val="100"/>
              </a:spcBef>
              <a:buNone/>
            </a:pP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Использование</a:t>
            </a:r>
            <a:r>
              <a:rPr lang="en-US" altLang="ru-RU" sz="2000">
                <a:latin typeface="Calibri" panose="020F0502020204030204" charset="0"/>
                <a:cs typeface="Calibri" panose="020F0502020204030204" charset="0"/>
              </a:rPr>
              <a:t> Laravel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и</a:t>
            </a:r>
            <a:r>
              <a:rPr lang="en-US" altLang="ru-RU" sz="2000">
                <a:latin typeface="Calibri" panose="020F0502020204030204" charset="0"/>
                <a:cs typeface="Calibri" panose="020F0502020204030204" charset="0"/>
              </a:rPr>
              <a:t> Next.js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об</a:t>
            </a:r>
            <a:r>
              <a:rPr lang="ru-RU" altLang="en-US" sz="2000">
                <a:latin typeface="Calibri" panose="020F0502020204030204" charset="0"/>
                <a:cs typeface="Calibri" panose="020F0502020204030204" charset="0"/>
              </a:rPr>
              <a:t>е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спечива</a:t>
            </a:r>
            <a:r>
              <a:rPr lang="ru-RU" altLang="en-US" sz="2000">
                <a:latin typeface="Calibri" panose="020F0502020204030204" charset="0"/>
                <a:cs typeface="Calibri" panose="020F0502020204030204" charset="0"/>
              </a:rPr>
              <a:t>ют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 высокую производительность</a:t>
            </a:r>
            <a:r>
              <a:rPr lang="en-US" altLang="ru-RU" sz="20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и</a:t>
            </a:r>
            <a:r>
              <a:rPr lang="en-US" altLang="ru-RU" sz="20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безопасность</a:t>
            </a:r>
            <a:r>
              <a:rPr lang="en-US" altLang="ru-RU" sz="2000">
                <a:latin typeface="Calibri" panose="020F0502020204030204" charset="0"/>
                <a:cs typeface="Calibri" panose="020F0502020204030204" charset="0"/>
              </a:rPr>
              <a:t>.</a:t>
            </a:r>
            <a:endParaRPr lang="en-US" altLang="ru-RU" sz="20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Замещающее содержимое 2"/>
          <p:cNvSpPr>
            <a:spLocks noGrp="1"/>
          </p:cNvSpPr>
          <p:nvPr/>
        </p:nvSpPr>
        <p:spPr>
          <a:xfrm>
            <a:off x="6711950" y="1848485"/>
            <a:ext cx="4197985" cy="179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ts val="100"/>
              </a:spcBef>
              <a:buNone/>
            </a:pP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Удобный</a:t>
            </a:r>
            <a:r>
              <a:rPr lang="en-US" altLang="ru-RU" sz="20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интерфейс</a:t>
            </a:r>
            <a:endParaRPr lang="en-US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just" fontAlgn="auto">
              <a:spcBef>
                <a:spcPts val="100"/>
              </a:spcBef>
              <a:buNone/>
            </a:pP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Интуитивно</a:t>
            </a:r>
            <a:r>
              <a:rPr lang="en-US" altLang="ru-RU" sz="20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понятный</a:t>
            </a:r>
            <a:r>
              <a:rPr lang="en-US" altLang="ru-RU" sz="20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дизайн</a:t>
            </a:r>
            <a:r>
              <a:rPr lang="en-US" altLang="ru-RU" sz="20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для</a:t>
            </a:r>
            <a:r>
              <a:rPr lang="en-US" altLang="ru-RU" sz="20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пользователей</a:t>
            </a:r>
            <a:r>
              <a:rPr lang="en-US" altLang="ru-RU" sz="2000">
                <a:latin typeface="Calibri" panose="020F0502020204030204" charset="0"/>
                <a:cs typeface="Calibri" panose="020F0502020204030204" charset="0"/>
              </a:rPr>
              <a:t>.</a:t>
            </a:r>
            <a:endParaRPr lang="en-US" altLang="ru-RU" sz="20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Замещающее содержимое 2"/>
          <p:cNvSpPr>
            <a:spLocks noGrp="1"/>
          </p:cNvSpPr>
          <p:nvPr/>
        </p:nvSpPr>
        <p:spPr>
          <a:xfrm>
            <a:off x="2196465" y="3938905"/>
            <a:ext cx="4197985" cy="179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ts val="100"/>
              </a:spcBef>
              <a:buNone/>
            </a:pP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Гибкость</a:t>
            </a:r>
            <a:r>
              <a:rPr lang="en-US" altLang="ru-RU" sz="20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и</a:t>
            </a:r>
            <a:r>
              <a:rPr lang="en-US" altLang="ru-RU" sz="20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масштабируемость</a:t>
            </a:r>
            <a:endParaRPr lang="en-US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just" fontAlgn="auto">
              <a:spcBef>
                <a:spcPts val="100"/>
              </a:spcBef>
              <a:buNone/>
            </a:pP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Возможность</a:t>
            </a:r>
            <a:r>
              <a:rPr lang="en-US" altLang="ru-RU" sz="20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добавления</a:t>
            </a:r>
            <a:r>
              <a:rPr lang="en-US" altLang="ru-RU" sz="20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новых</a:t>
            </a:r>
            <a:r>
              <a:rPr lang="en-US" altLang="ru-RU" sz="20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функций</a:t>
            </a:r>
            <a:r>
              <a:rPr lang="en-US" altLang="ru-RU" sz="20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и</a:t>
            </a:r>
            <a:r>
              <a:rPr lang="en-US" altLang="ru-RU" sz="20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расширения</a:t>
            </a:r>
            <a:r>
              <a:rPr lang="en-US" altLang="ru-RU" sz="20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системы</a:t>
            </a:r>
            <a:r>
              <a:rPr lang="en-US" altLang="ru-RU" sz="20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в</a:t>
            </a:r>
            <a:r>
              <a:rPr lang="en-US" altLang="ru-RU" sz="20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будущем</a:t>
            </a:r>
            <a:r>
              <a:rPr lang="en-US" altLang="ru-RU" sz="2000">
                <a:latin typeface="Calibri" panose="020F0502020204030204" charset="0"/>
                <a:cs typeface="Calibri" panose="020F0502020204030204" charset="0"/>
              </a:rPr>
              <a:t>.</a:t>
            </a:r>
            <a:endParaRPr lang="en-US" altLang="ru-RU" sz="20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Замещающее содержимое 2"/>
          <p:cNvSpPr>
            <a:spLocks noGrp="1"/>
          </p:cNvSpPr>
          <p:nvPr/>
        </p:nvSpPr>
        <p:spPr>
          <a:xfrm>
            <a:off x="6838950" y="3938905"/>
            <a:ext cx="4197985" cy="179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ts val="100"/>
              </a:spcBef>
              <a:buNone/>
            </a:pP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Поддержка</a:t>
            </a:r>
            <a:r>
              <a:rPr lang="en-US" altLang="ru-RU" sz="20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различных</a:t>
            </a:r>
            <a:r>
              <a:rPr lang="en-US" altLang="ru-RU" sz="20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устройств</a:t>
            </a:r>
            <a:endParaRPr lang="en-US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just" fontAlgn="auto">
              <a:spcBef>
                <a:spcPts val="100"/>
              </a:spcBef>
              <a:buNone/>
            </a:pP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Адаптивный</a:t>
            </a:r>
            <a:r>
              <a:rPr lang="en-US" altLang="ru-RU" sz="20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дизайн</a:t>
            </a:r>
            <a:r>
              <a:rPr lang="en-US" altLang="ru-RU" sz="20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для</a:t>
            </a:r>
            <a:r>
              <a:rPr lang="en-US" altLang="ru-RU" sz="20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удобного</a:t>
            </a:r>
            <a:r>
              <a:rPr lang="en-US" altLang="ru-RU" sz="20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использования</a:t>
            </a:r>
            <a:r>
              <a:rPr lang="en-US" altLang="ru-RU" sz="20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на</a:t>
            </a:r>
            <a:r>
              <a:rPr lang="en-US" altLang="ru-RU" sz="20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мобильных</a:t>
            </a:r>
            <a:r>
              <a:rPr lang="en-US" altLang="ru-RU" sz="20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и</a:t>
            </a:r>
            <a:r>
              <a:rPr lang="en-US" altLang="ru-RU" sz="20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десктопных</a:t>
            </a:r>
            <a:r>
              <a:rPr lang="en-US" altLang="ru-RU" sz="20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устройствах</a:t>
            </a:r>
            <a:r>
              <a:rPr lang="en-US" altLang="ru-RU" sz="2000">
                <a:latin typeface="Calibri" panose="020F0502020204030204" charset="0"/>
                <a:cs typeface="Calibri" panose="020F0502020204030204" charset="0"/>
              </a:rPr>
              <a:t>.</a:t>
            </a:r>
            <a:endParaRPr lang="en-US" altLang="ru-RU" sz="20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Полилиния 8"/>
          <p:cNvSpPr/>
          <p:nvPr/>
        </p:nvSpPr>
        <p:spPr>
          <a:xfrm>
            <a:off x="-838083" y="4259585"/>
            <a:ext cx="13509362" cy="3935199"/>
          </a:xfrm>
          <a:custGeom>
            <a:avLst/>
            <a:gdLst>
              <a:gd name="connsiteX0" fmla="*/ 2467 w 21274"/>
              <a:gd name="connsiteY0" fmla="*/ 808 h 6197"/>
              <a:gd name="connsiteX1" fmla="*/ 18240 w 21274"/>
              <a:gd name="connsiteY1" fmla="*/ 1453 h 6197"/>
              <a:gd name="connsiteX2" fmla="*/ 20555 w 21274"/>
              <a:gd name="connsiteY2" fmla="*/ 4711 h 6197"/>
              <a:gd name="connsiteX3" fmla="*/ 1326 w 21274"/>
              <a:gd name="connsiteY3" fmla="*/ 5755 h 6197"/>
              <a:gd name="connsiteX4" fmla="*/ 2467 w 21274"/>
              <a:gd name="connsiteY4" fmla="*/ 808 h 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75" h="6197">
                <a:moveTo>
                  <a:pt x="2467" y="808"/>
                </a:moveTo>
                <a:cubicBezTo>
                  <a:pt x="8334" y="4972"/>
                  <a:pt x="14767" y="3313"/>
                  <a:pt x="18240" y="1453"/>
                </a:cubicBezTo>
                <a:cubicBezTo>
                  <a:pt x="20541" y="-27"/>
                  <a:pt x="22330" y="3810"/>
                  <a:pt x="20555" y="4711"/>
                </a:cubicBezTo>
                <a:cubicBezTo>
                  <a:pt x="17933" y="5589"/>
                  <a:pt x="2414" y="6888"/>
                  <a:pt x="1326" y="5755"/>
                </a:cubicBezTo>
                <a:cubicBezTo>
                  <a:pt x="324" y="4248"/>
                  <a:pt x="-1561" y="-2249"/>
                  <a:pt x="2467" y="808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Полилиния 9"/>
          <p:cNvSpPr/>
          <p:nvPr/>
        </p:nvSpPr>
        <p:spPr>
          <a:xfrm>
            <a:off x="10219450" y="-263813"/>
            <a:ext cx="1006776" cy="1390329"/>
          </a:xfrm>
          <a:custGeom>
            <a:avLst/>
            <a:gdLst>
              <a:gd name="connsiteX0" fmla="*/ 171 w 1585"/>
              <a:gd name="connsiteY0" fmla="*/ 200 h 2189"/>
              <a:gd name="connsiteX1" fmla="*/ 1409 w 1585"/>
              <a:gd name="connsiteY1" fmla="*/ 260 h 2189"/>
              <a:gd name="connsiteX2" fmla="*/ 1343 w 1585"/>
              <a:gd name="connsiteY2" fmla="*/ 1960 h 2189"/>
              <a:gd name="connsiteX3" fmla="*/ 334 w 1585"/>
              <a:gd name="connsiteY3" fmla="*/ 1930 h 2189"/>
              <a:gd name="connsiteX4" fmla="*/ 171 w 1585"/>
              <a:gd name="connsiteY4" fmla="*/ 200 h 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" h="2189">
                <a:moveTo>
                  <a:pt x="171" y="200"/>
                </a:moveTo>
                <a:cubicBezTo>
                  <a:pt x="384" y="-76"/>
                  <a:pt x="1148" y="-76"/>
                  <a:pt x="1409" y="260"/>
                </a:cubicBezTo>
                <a:cubicBezTo>
                  <a:pt x="1653" y="795"/>
                  <a:pt x="1657" y="1515"/>
                  <a:pt x="1343" y="1960"/>
                </a:cubicBezTo>
                <a:cubicBezTo>
                  <a:pt x="1117" y="2232"/>
                  <a:pt x="643" y="2309"/>
                  <a:pt x="334" y="1930"/>
                </a:cubicBezTo>
                <a:cubicBezTo>
                  <a:pt x="-21" y="1445"/>
                  <a:pt x="-120" y="734"/>
                  <a:pt x="171" y="20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>
                <a:solidFill>
                  <a:schemeClr val="bg1"/>
                </a:solidFill>
              </a:rPr>
              <a:t>7/9</a:t>
            </a:r>
            <a:endParaRPr lang="en-US" altLang="ru-RU">
              <a:solidFill>
                <a:schemeClr val="bg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-450215" y="-415925"/>
            <a:ext cx="1182370" cy="118237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0" name="Овал 19"/>
          <p:cNvSpPr/>
          <p:nvPr/>
        </p:nvSpPr>
        <p:spPr>
          <a:xfrm>
            <a:off x="11226165" y="2246630"/>
            <a:ext cx="1182370" cy="118237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1" name="Овал 20"/>
          <p:cNvSpPr/>
          <p:nvPr/>
        </p:nvSpPr>
        <p:spPr>
          <a:xfrm>
            <a:off x="-323215" y="2149475"/>
            <a:ext cx="1182370" cy="118237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1130" y="771525"/>
            <a:ext cx="6809740" cy="780415"/>
          </a:xfrm>
        </p:spPr>
        <p:txBody>
          <a:bodyPr>
            <a:normAutofit/>
          </a:bodyPr>
          <a:p>
            <a:pPr algn="ctr"/>
            <a:r>
              <a:rPr lang="en-US" altLang="en-US" b="1"/>
              <a:t>Архитектура</a:t>
            </a:r>
            <a:r>
              <a:rPr lang="en-US" altLang="ru-RU" b="1"/>
              <a:t> </a:t>
            </a:r>
            <a:r>
              <a:rPr lang="en-US" altLang="en-US" b="1"/>
              <a:t>системы</a:t>
            </a:r>
            <a:endParaRPr lang="en-US" altLang="en-US" b="1"/>
          </a:p>
        </p:txBody>
      </p:sp>
      <p:sp>
        <p:nvSpPr>
          <p:cNvPr id="10" name="Полилиния 9"/>
          <p:cNvSpPr/>
          <p:nvPr/>
        </p:nvSpPr>
        <p:spPr>
          <a:xfrm>
            <a:off x="10219450" y="-263813"/>
            <a:ext cx="1006776" cy="1390329"/>
          </a:xfrm>
          <a:custGeom>
            <a:avLst/>
            <a:gdLst>
              <a:gd name="connsiteX0" fmla="*/ 171 w 1585"/>
              <a:gd name="connsiteY0" fmla="*/ 200 h 2189"/>
              <a:gd name="connsiteX1" fmla="*/ 1409 w 1585"/>
              <a:gd name="connsiteY1" fmla="*/ 260 h 2189"/>
              <a:gd name="connsiteX2" fmla="*/ 1343 w 1585"/>
              <a:gd name="connsiteY2" fmla="*/ 1960 h 2189"/>
              <a:gd name="connsiteX3" fmla="*/ 334 w 1585"/>
              <a:gd name="connsiteY3" fmla="*/ 1930 h 2189"/>
              <a:gd name="connsiteX4" fmla="*/ 171 w 1585"/>
              <a:gd name="connsiteY4" fmla="*/ 200 h 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" h="2189">
                <a:moveTo>
                  <a:pt x="171" y="200"/>
                </a:moveTo>
                <a:cubicBezTo>
                  <a:pt x="384" y="-76"/>
                  <a:pt x="1148" y="-76"/>
                  <a:pt x="1409" y="260"/>
                </a:cubicBezTo>
                <a:cubicBezTo>
                  <a:pt x="1653" y="795"/>
                  <a:pt x="1657" y="1515"/>
                  <a:pt x="1343" y="1960"/>
                </a:cubicBezTo>
                <a:cubicBezTo>
                  <a:pt x="1117" y="2232"/>
                  <a:pt x="643" y="2309"/>
                  <a:pt x="334" y="1930"/>
                </a:cubicBezTo>
                <a:cubicBezTo>
                  <a:pt x="-21" y="1445"/>
                  <a:pt x="-120" y="734"/>
                  <a:pt x="171" y="20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>
                <a:solidFill>
                  <a:schemeClr val="bg1"/>
                </a:solidFill>
              </a:rPr>
              <a:t>8/9</a:t>
            </a:r>
            <a:endParaRPr lang="en-US" altLang="ru-RU">
              <a:solidFill>
                <a:schemeClr val="bg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-450215" y="-415925"/>
            <a:ext cx="1182370" cy="118237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0" name="Овал 19"/>
          <p:cNvSpPr/>
          <p:nvPr/>
        </p:nvSpPr>
        <p:spPr>
          <a:xfrm>
            <a:off x="11226165" y="2246630"/>
            <a:ext cx="1182370" cy="118237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1" name="Овал 20"/>
          <p:cNvSpPr/>
          <p:nvPr/>
        </p:nvSpPr>
        <p:spPr>
          <a:xfrm>
            <a:off x="-323215" y="2149475"/>
            <a:ext cx="1182370" cy="118237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Овал 10"/>
          <p:cNvSpPr/>
          <p:nvPr/>
        </p:nvSpPr>
        <p:spPr>
          <a:xfrm>
            <a:off x="5031740" y="-596265"/>
            <a:ext cx="1543050" cy="154305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Полилиния 8"/>
          <p:cNvSpPr/>
          <p:nvPr/>
        </p:nvSpPr>
        <p:spPr>
          <a:xfrm>
            <a:off x="-838083" y="4259585"/>
            <a:ext cx="13509362" cy="3935199"/>
          </a:xfrm>
          <a:custGeom>
            <a:avLst/>
            <a:gdLst>
              <a:gd name="connsiteX0" fmla="*/ 2467 w 21274"/>
              <a:gd name="connsiteY0" fmla="*/ 808 h 6197"/>
              <a:gd name="connsiteX1" fmla="*/ 18240 w 21274"/>
              <a:gd name="connsiteY1" fmla="*/ 1453 h 6197"/>
              <a:gd name="connsiteX2" fmla="*/ 20555 w 21274"/>
              <a:gd name="connsiteY2" fmla="*/ 4711 h 6197"/>
              <a:gd name="connsiteX3" fmla="*/ 1326 w 21274"/>
              <a:gd name="connsiteY3" fmla="*/ 5755 h 6197"/>
              <a:gd name="connsiteX4" fmla="*/ 2467 w 21274"/>
              <a:gd name="connsiteY4" fmla="*/ 808 h 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75" h="6197">
                <a:moveTo>
                  <a:pt x="2467" y="808"/>
                </a:moveTo>
                <a:cubicBezTo>
                  <a:pt x="8334" y="4972"/>
                  <a:pt x="14767" y="3313"/>
                  <a:pt x="18240" y="1453"/>
                </a:cubicBezTo>
                <a:cubicBezTo>
                  <a:pt x="20541" y="-27"/>
                  <a:pt x="22330" y="3810"/>
                  <a:pt x="20555" y="4711"/>
                </a:cubicBezTo>
                <a:cubicBezTo>
                  <a:pt x="17933" y="5589"/>
                  <a:pt x="2414" y="6888"/>
                  <a:pt x="1326" y="5755"/>
                </a:cubicBezTo>
                <a:cubicBezTo>
                  <a:pt x="324" y="4248"/>
                  <a:pt x="-1561" y="-2249"/>
                  <a:pt x="2467" y="808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7" name="Изображение 6" descr="диаграмма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6355" y="2149475"/>
            <a:ext cx="4479290" cy="3193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3700" y="1045845"/>
            <a:ext cx="3785235" cy="780415"/>
          </a:xfrm>
        </p:spPr>
        <p:txBody>
          <a:bodyPr>
            <a:normAutofit/>
          </a:bodyPr>
          <a:p>
            <a:pPr algn="ctr"/>
            <a:r>
              <a:rPr lang="ru-RU" altLang="en-US" b="1">
                <a:latin typeface="+mn-lt"/>
                <a:cs typeface="+mn-lt"/>
              </a:rPr>
              <a:t>Заключение</a:t>
            </a:r>
            <a:endParaRPr lang="ru-RU" altLang="en-US" b="1">
              <a:latin typeface="+mn-lt"/>
              <a:cs typeface="+mn-lt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2069465" y="1978025"/>
            <a:ext cx="8052435" cy="4434840"/>
          </a:xfrm>
        </p:spPr>
        <p:txBody>
          <a:bodyPr>
            <a:normAutofit/>
          </a:bodyPr>
          <a:p>
            <a:pPr marL="0" indent="457200" algn="just" fontAlgn="auto">
              <a:spcBef>
                <a:spcPts val="100"/>
              </a:spcBef>
              <a:buNone/>
            </a:pPr>
            <a:r>
              <a:rPr lang="en-US" altLang="en-US" sz="2000"/>
              <a:t>Разработанная</a:t>
            </a:r>
            <a:r>
              <a:rPr lang="en-US" altLang="ru-RU" sz="2000"/>
              <a:t> </a:t>
            </a:r>
            <a:r>
              <a:rPr lang="ru-RU" altLang="en-US" sz="2000"/>
              <a:t>подсистема </a:t>
            </a:r>
            <a:r>
              <a:rPr lang="en-US" altLang="en-US" sz="2000"/>
              <a:t>позволяет</a:t>
            </a:r>
            <a:r>
              <a:rPr lang="en-US" altLang="ru-RU" sz="2000"/>
              <a:t> </a:t>
            </a:r>
            <a:r>
              <a:rPr lang="en-US" altLang="en-US" sz="2000"/>
              <a:t>быстро</a:t>
            </a:r>
            <a:r>
              <a:rPr lang="en-US" altLang="ru-RU" sz="2000"/>
              <a:t> </a:t>
            </a:r>
            <a:r>
              <a:rPr lang="en-US" altLang="en-US" sz="2000"/>
              <a:t>находить</a:t>
            </a:r>
            <a:r>
              <a:rPr lang="en-US" altLang="ru-RU" sz="2000"/>
              <a:t> </a:t>
            </a:r>
            <a:r>
              <a:rPr lang="en-US" altLang="en-US" sz="2000"/>
              <a:t>и</a:t>
            </a:r>
            <a:r>
              <a:rPr lang="en-US" altLang="ru-RU" sz="2000"/>
              <a:t> </a:t>
            </a:r>
            <a:r>
              <a:rPr lang="en-US" altLang="en-US" sz="2000"/>
              <a:t>заказывать</a:t>
            </a:r>
            <a:r>
              <a:rPr lang="en-US" altLang="ru-RU" sz="2000"/>
              <a:t> </a:t>
            </a:r>
            <a:r>
              <a:rPr lang="en-US" altLang="en-US" sz="2000"/>
              <a:t>рыбу</a:t>
            </a:r>
            <a:r>
              <a:rPr lang="en-US" altLang="ru-RU" sz="2000"/>
              <a:t>, </a:t>
            </a:r>
            <a:r>
              <a:rPr lang="en-US" altLang="en-US" sz="2000"/>
              <a:t>удовлетворяя</a:t>
            </a:r>
            <a:r>
              <a:rPr lang="en-US" altLang="ru-RU" sz="2000"/>
              <a:t> </a:t>
            </a:r>
            <a:r>
              <a:rPr lang="en-US" altLang="en-US" sz="2000"/>
              <a:t>потребности</a:t>
            </a:r>
            <a:r>
              <a:rPr lang="en-US" altLang="ru-RU" sz="2000"/>
              <a:t> </a:t>
            </a:r>
            <a:r>
              <a:rPr lang="en-US" altLang="en-US" sz="2000"/>
              <a:t>целевой</a:t>
            </a:r>
            <a:r>
              <a:rPr lang="en-US" altLang="ru-RU" sz="2000"/>
              <a:t> </a:t>
            </a:r>
            <a:r>
              <a:rPr lang="en-US" altLang="en-US" sz="2000"/>
              <a:t>аудитории</a:t>
            </a:r>
            <a:r>
              <a:rPr lang="en-US" altLang="ru-RU" sz="2000"/>
              <a:t>.</a:t>
            </a:r>
            <a:endParaRPr lang="en-US" altLang="ru-RU" sz="2000"/>
          </a:p>
          <a:p>
            <a:pPr marL="0" indent="457200" algn="just" fontAlgn="auto">
              <a:spcBef>
                <a:spcPts val="100"/>
              </a:spcBef>
              <a:buNone/>
            </a:pPr>
            <a:r>
              <a:rPr lang="en-US" altLang="en-US" sz="2000">
                <a:sym typeface="+mn-ea"/>
              </a:rPr>
              <a:t>Создание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удобного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инструмента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для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оформления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заказов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на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рыбу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обеспечило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легкость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и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быстроту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процесса</a:t>
            </a:r>
            <a:r>
              <a:rPr lang="en-US" altLang="ru-RU" sz="2000">
                <a:sym typeface="+mn-ea"/>
              </a:rPr>
              <a:t>, </a:t>
            </a:r>
            <a:r>
              <a:rPr lang="en-US" altLang="en-US" sz="2000">
                <a:sym typeface="+mn-ea"/>
              </a:rPr>
              <a:t>что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значительно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улучшает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доступ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пользователей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к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свежей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рыбе</a:t>
            </a:r>
            <a:r>
              <a:rPr lang="en-US" altLang="ru-RU" sz="2000">
                <a:sym typeface="+mn-ea"/>
              </a:rPr>
              <a:t>. </a:t>
            </a:r>
            <a:endParaRPr lang="en-US" altLang="ru-RU" sz="2000"/>
          </a:p>
        </p:txBody>
      </p:sp>
      <p:sp>
        <p:nvSpPr>
          <p:cNvPr id="6" name="Полилиния 5"/>
          <p:cNvSpPr/>
          <p:nvPr/>
        </p:nvSpPr>
        <p:spPr>
          <a:xfrm>
            <a:off x="-838083" y="4259585"/>
            <a:ext cx="13509362" cy="3935199"/>
          </a:xfrm>
          <a:custGeom>
            <a:avLst/>
            <a:gdLst>
              <a:gd name="connsiteX0" fmla="*/ 2467 w 21274"/>
              <a:gd name="connsiteY0" fmla="*/ 808 h 6197"/>
              <a:gd name="connsiteX1" fmla="*/ 18240 w 21274"/>
              <a:gd name="connsiteY1" fmla="*/ 1453 h 6197"/>
              <a:gd name="connsiteX2" fmla="*/ 20555 w 21274"/>
              <a:gd name="connsiteY2" fmla="*/ 4711 h 6197"/>
              <a:gd name="connsiteX3" fmla="*/ 1326 w 21274"/>
              <a:gd name="connsiteY3" fmla="*/ 5755 h 6197"/>
              <a:gd name="connsiteX4" fmla="*/ 2467 w 21274"/>
              <a:gd name="connsiteY4" fmla="*/ 808 h 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75" h="6197">
                <a:moveTo>
                  <a:pt x="2467" y="808"/>
                </a:moveTo>
                <a:cubicBezTo>
                  <a:pt x="8334" y="4972"/>
                  <a:pt x="14767" y="3313"/>
                  <a:pt x="18240" y="1453"/>
                </a:cubicBezTo>
                <a:cubicBezTo>
                  <a:pt x="20541" y="-27"/>
                  <a:pt x="22330" y="3810"/>
                  <a:pt x="20555" y="4711"/>
                </a:cubicBezTo>
                <a:cubicBezTo>
                  <a:pt x="17933" y="5589"/>
                  <a:pt x="2414" y="6888"/>
                  <a:pt x="1326" y="5755"/>
                </a:cubicBezTo>
                <a:cubicBezTo>
                  <a:pt x="324" y="4248"/>
                  <a:pt x="-1561" y="-2249"/>
                  <a:pt x="2467" y="808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Полилиния 6"/>
          <p:cNvSpPr/>
          <p:nvPr/>
        </p:nvSpPr>
        <p:spPr>
          <a:xfrm>
            <a:off x="10219450" y="-263813"/>
            <a:ext cx="1006776" cy="1390329"/>
          </a:xfrm>
          <a:custGeom>
            <a:avLst/>
            <a:gdLst>
              <a:gd name="connsiteX0" fmla="*/ 171 w 1585"/>
              <a:gd name="connsiteY0" fmla="*/ 200 h 2189"/>
              <a:gd name="connsiteX1" fmla="*/ 1409 w 1585"/>
              <a:gd name="connsiteY1" fmla="*/ 260 h 2189"/>
              <a:gd name="connsiteX2" fmla="*/ 1343 w 1585"/>
              <a:gd name="connsiteY2" fmla="*/ 1960 h 2189"/>
              <a:gd name="connsiteX3" fmla="*/ 334 w 1585"/>
              <a:gd name="connsiteY3" fmla="*/ 1930 h 2189"/>
              <a:gd name="connsiteX4" fmla="*/ 171 w 1585"/>
              <a:gd name="connsiteY4" fmla="*/ 200 h 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" h="2189">
                <a:moveTo>
                  <a:pt x="171" y="200"/>
                </a:moveTo>
                <a:cubicBezTo>
                  <a:pt x="384" y="-76"/>
                  <a:pt x="1148" y="-76"/>
                  <a:pt x="1409" y="260"/>
                </a:cubicBezTo>
                <a:cubicBezTo>
                  <a:pt x="1653" y="795"/>
                  <a:pt x="1657" y="1515"/>
                  <a:pt x="1343" y="1960"/>
                </a:cubicBezTo>
                <a:cubicBezTo>
                  <a:pt x="1117" y="2232"/>
                  <a:pt x="643" y="2309"/>
                  <a:pt x="334" y="1930"/>
                </a:cubicBezTo>
                <a:cubicBezTo>
                  <a:pt x="-21" y="1445"/>
                  <a:pt x="-120" y="734"/>
                  <a:pt x="171" y="20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>
                <a:solidFill>
                  <a:schemeClr val="bg1"/>
                </a:solidFill>
              </a:rPr>
              <a:t>9/9</a:t>
            </a:r>
            <a:endParaRPr lang="en-US" altLang="ru-RU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-450215" y="-415925"/>
            <a:ext cx="1182370" cy="118237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Овал 9"/>
          <p:cNvSpPr/>
          <p:nvPr/>
        </p:nvSpPr>
        <p:spPr>
          <a:xfrm>
            <a:off x="11230610" y="2995930"/>
            <a:ext cx="1615440" cy="161544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Овал 10"/>
          <p:cNvSpPr/>
          <p:nvPr/>
        </p:nvSpPr>
        <p:spPr>
          <a:xfrm>
            <a:off x="3705860" y="-748030"/>
            <a:ext cx="1514475" cy="1514475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" name="Овал 11"/>
          <p:cNvSpPr/>
          <p:nvPr/>
        </p:nvSpPr>
        <p:spPr>
          <a:xfrm>
            <a:off x="4334510" y="4611370"/>
            <a:ext cx="1182370" cy="118237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" name="Овал 12"/>
          <p:cNvSpPr/>
          <p:nvPr/>
        </p:nvSpPr>
        <p:spPr>
          <a:xfrm>
            <a:off x="-323215" y="2270760"/>
            <a:ext cx="1182370" cy="118237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2501</Words>
  <Application>WPS Presentation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ФЕДЕРАЛЬНОЕ ГОСУДАРСТВЕННОЕ БЮДЖЕТНОЕ ОБРАЗОВАТЕЛЬНОЕ УЧРЕЖДЕНИЕ ВЫСШЕГО ОБРАЗОВАНИЯ «САНКТ-ПЕТЕРБУРГСКИЙ ГОСУДАРСТВЕННЫЙ УНИВЕРСИТЕТ  ТЕЛЕКОММУНИКАЦИЙ ИМ. ПРОФ. М.А. БОНЧ-БРУЕВИЧА» (СПбГУТ)  АРХАНГЕЛЬСКИЙ КОЛЛЕДЖ ТЕЛЕКОММУНИКАЦИЙ ИМ. Б.Л. РОЗИНГА (ФИЛИАЛ) СПбГУТ (АКТ (ф) СПбГУТ)</vt:lpstr>
      <vt:lpstr>Актуальность</vt:lpstr>
      <vt:lpstr>Цель</vt:lpstr>
      <vt:lpstr>Целевая аудитория</vt:lpstr>
      <vt:lpstr>Задачи</vt:lpstr>
      <vt:lpstr>Средства разработки</vt:lpstr>
      <vt:lpstr>Преимущества проекта</vt:lpstr>
      <vt:lpstr>Архитектура системы</vt:lpstr>
      <vt:lpstr>Заключение</vt:lpstr>
      <vt:lpstr>ФЕДЕРАЛЬНОЕ ГОСУДАРСТВЕННОЕ БЮДЖЕТНОЕ ОБРАЗОВАТЕЛЬНОЕ УЧРЕЖДЕНИЕ ВЫСШЕГО ОБРАЗОВАНИЯ «САНКТ-ПЕТЕРБУРГСКИЙ ГОСУДАРСТВЕННЫЙ УНИВЕРСИТЕТ  ТЕЛЕКОММУНИКАЦИЙ ИМ. ПРОФ. М.А. БОНЧ-БРУЕВИЧА» (СПбГУТ)  АРХАНГЕЛЬСКИЙ КОЛЛЕДЖ ТЕЛЕКОММУНИКАЦИЙ ИМ. Б.Л. РОЗИНГА (ФИЛИАЛ) СПбГУТ (АКТ (ф) СПбГУТ)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БЮДЖЕТНОЕ ОБРАЗОВАТЕЛЬНОЕ УЧРЕЖДЕНИЕ ВЫСШЕГО ОБРАЗОВАНИЯ «САНКТ-ПЕТЕРБУРГСКИЙ ГОСУДАРСТВЕННЫЙ УНИВЕРСИТЕТ  ТЕЛЕКОММУНИКАЦИЙ ИМ. ПРОФ. М.А. БОНЧ-БРУЕВИЧА» (СПбГУТ)  АРХАНГЕЛЬСКИЙ КОЛЛЕДЖ ТЕЛЕКОММУНИКАЦИЙ ИМ. Б.Л. РОЗИНГА (ФИЛИАЛ) СПбГУТ (АКТ (ф) СПбГУТ)</dc:title>
  <dc:creator/>
  <cp:lastModifiedBy>Aндрей</cp:lastModifiedBy>
  <cp:revision>8</cp:revision>
  <dcterms:created xsi:type="dcterms:W3CDTF">2024-12-10T22:09:00Z</dcterms:created>
  <dcterms:modified xsi:type="dcterms:W3CDTF">2024-12-18T09:18:14Z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915BCC37A7CF4B72920996EAACE16768_12</vt:lpwstr>
  </property>
  <property fmtid="{D5CDD505-2E9C-101B-9397-08002B2CF9AE}" pid="3" name="KSOProductBuildVer">
    <vt:lpwstr>1049-12.2.0.19307</vt:lpwstr>
  </property>
</Properties>
</file>