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42"/>
  </p:notesMasterIdLst>
  <p:handoutMasterIdLst>
    <p:handoutMasterId r:id="rId43"/>
  </p:handoutMasterIdLst>
  <p:sldIdLst>
    <p:sldId id="305" r:id="rId5"/>
    <p:sldId id="306" r:id="rId6"/>
    <p:sldId id="256" r:id="rId7"/>
    <p:sldId id="257" r:id="rId8"/>
    <p:sldId id="273" r:id="rId9"/>
    <p:sldId id="279" r:id="rId10"/>
    <p:sldId id="258" r:id="rId11"/>
    <p:sldId id="309" r:id="rId12"/>
    <p:sldId id="293" r:id="rId13"/>
    <p:sldId id="274" r:id="rId14"/>
    <p:sldId id="297" r:id="rId15"/>
    <p:sldId id="298" r:id="rId16"/>
    <p:sldId id="299" r:id="rId17"/>
    <p:sldId id="300" r:id="rId18"/>
    <p:sldId id="304" r:id="rId19"/>
    <p:sldId id="302" r:id="rId20"/>
    <p:sldId id="303" r:id="rId21"/>
    <p:sldId id="310" r:id="rId22"/>
    <p:sldId id="301" r:id="rId23"/>
    <p:sldId id="280" r:id="rId24"/>
    <p:sldId id="275" r:id="rId25"/>
    <p:sldId id="266" r:id="rId26"/>
    <p:sldId id="267" r:id="rId27"/>
    <p:sldId id="312" r:id="rId28"/>
    <p:sldId id="313" r:id="rId29"/>
    <p:sldId id="314" r:id="rId30"/>
    <p:sldId id="315" r:id="rId31"/>
    <p:sldId id="316" r:id="rId32"/>
    <p:sldId id="287" r:id="rId33"/>
    <p:sldId id="288" r:id="rId34"/>
    <p:sldId id="289" r:id="rId35"/>
    <p:sldId id="290" r:id="rId36"/>
    <p:sldId id="291" r:id="rId37"/>
    <p:sldId id="292" r:id="rId38"/>
    <p:sldId id="311" r:id="rId39"/>
    <p:sldId id="307" r:id="rId40"/>
    <p:sldId id="308" r:id="rId41"/>
  </p:sldIdLst>
  <p:sldSz cx="9144000" cy="6858000" type="screen4x3"/>
  <p:notesSz cx="6858000" cy="9144000"/>
  <p:custDataLst>
    <p:tags r:id="rId4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C67CFF-1B6D-E110-89FB-73CB764E3F43}" v="15" dt="2022-11-02T14:22:09.9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28" autoAdjust="0"/>
    <p:restoredTop sz="94660"/>
  </p:normalViewPr>
  <p:slideViewPr>
    <p:cSldViewPr>
      <p:cViewPr varScale="1">
        <p:scale>
          <a:sx n="68" d="100"/>
          <a:sy n="68" d="100"/>
        </p:scale>
        <p:origin x="146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ina Morin" userId="S::darina.morin@clogher.cdetb.ie::3b83e462-5be9-471b-89f3-feaf6ba6db1b" providerId="AD" clId="Web-{A6C67CFF-1B6D-E110-89FB-73CB764E3F43}"/>
    <pc:docChg chg="modSld">
      <pc:chgData name="Darina Morin" userId="S::darina.morin@clogher.cdetb.ie::3b83e462-5be9-471b-89f3-feaf6ba6db1b" providerId="AD" clId="Web-{A6C67CFF-1B6D-E110-89FB-73CB764E3F43}" dt="2022-11-02T14:22:09.970" v="15" actId="20577"/>
      <pc:docMkLst>
        <pc:docMk/>
      </pc:docMkLst>
      <pc:sldChg chg="modSp">
        <pc:chgData name="Darina Morin" userId="S::darina.morin@clogher.cdetb.ie::3b83e462-5be9-471b-89f3-feaf6ba6db1b" providerId="AD" clId="Web-{A6C67CFF-1B6D-E110-89FB-73CB764E3F43}" dt="2022-11-02T14:22:09.970" v="15" actId="20577"/>
        <pc:sldMkLst>
          <pc:docMk/>
          <pc:sldMk cId="0" sldId="305"/>
        </pc:sldMkLst>
        <pc:spChg chg="mod">
          <ac:chgData name="Darina Morin" userId="S::darina.morin@clogher.cdetb.ie::3b83e462-5be9-471b-89f3-feaf6ba6db1b" providerId="AD" clId="Web-{A6C67CFF-1B6D-E110-89FB-73CB764E3F43}" dt="2022-11-02T14:22:09.970" v="15" actId="20577"/>
          <ac:spMkLst>
            <pc:docMk/>
            <pc:sldMk cId="0" sldId="305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A2B941B-03AD-4E2E-8489-0BC2F081EC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69327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FE812EC-0011-49F1-B658-BD29BAEC8CE1}" type="datetimeFigureOut">
              <a:rPr lang="en-US"/>
              <a:pPr>
                <a:defRPr/>
              </a:pPr>
              <a:t>11/2/2022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403A477-98FA-44E5-A607-0E3185220A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1157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E" alt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6C39753-EDE0-472A-86B7-B3FE09F05D9D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3231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E" altLang="en-US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1C65511-5082-40A7-A513-76EBB6D99631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2103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E" altLang="en-US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AF95288-6FFF-4705-820B-4AB693BC78A4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5664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E" altLang="en-US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4873862-7C23-48EA-98D7-404DE53C4D31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17677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E" altLang="en-US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3AF5EA4-570E-4C8E-81A3-1B615D402AB7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94994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E" alt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3E76F1A-A952-4D83-B6F2-76E358E2DC39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11750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E" alt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FE0D48F-D5B6-40DD-BA1B-9A1E8371E389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94036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E" altLang="en-US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BD78BAC-537F-4A60-8C65-66A47C6466D6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97802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E" altLang="en-US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0316D06-541C-4F25-8E94-55979F193E62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96536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E" altLang="en-US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9E68478-FC44-4790-9489-CF5F3247614C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416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E" alt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A509EB6-A2F1-4A4B-8444-2DDBB0492A7D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7461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E" alt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E27703D-B6CC-49C6-8D8A-FA9F62EB0E0C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65771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E" alt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6321A59-D2F1-4CA1-B192-941E77DD30D3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6237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E" altLang="en-US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23573CF-53CE-4487-BF2F-84A24FC3849D}" type="slidenum">
              <a:rPr lang="en-US" altLang="en-US"/>
              <a:pPr eaLnBrk="1" hangingPunct="1"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63252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E" altLang="en-US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E356871-A977-49E3-8EF4-273920A92E79}" type="slidenum">
              <a:rPr lang="en-US" altLang="en-US"/>
              <a:pPr eaLnBrk="1" hangingPunct="1"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27361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E" alt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9DA2FC8-03BA-423F-A97C-6AD74DBF136E}" type="slidenum">
              <a:rPr lang="en-US" altLang="en-US"/>
              <a:pPr eaLnBrk="1" hangingPunct="1"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5623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8A06C46-7028-40A8-AA78-F04143DEB912}" type="slidenum">
              <a:rPr lang="en-US" altLang="en-US"/>
              <a:pPr eaLnBrk="1" hangingPunct="1"/>
              <a:t>24</a:t>
            </a:fld>
            <a:endParaRPr lang="en-US" alt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588021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FBF5798-C4C9-4121-88D8-1FA804970543}" type="slidenum">
              <a:rPr lang="en-US" altLang="en-US"/>
              <a:pPr eaLnBrk="1" hangingPunct="1"/>
              <a:t>25</a:t>
            </a:fld>
            <a:endParaRPr lang="en-US" alt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982704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B8C9A1F-F8BC-4D01-A95E-399874815279}" type="slidenum">
              <a:rPr lang="en-US" altLang="en-US"/>
              <a:pPr eaLnBrk="1" hangingPunct="1"/>
              <a:t>26</a:t>
            </a:fld>
            <a:endParaRPr lang="en-US" alt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132094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413067B-699D-497B-A443-BB1770EE7152}" type="slidenum">
              <a:rPr lang="en-US" altLang="en-US"/>
              <a:pPr eaLnBrk="1" hangingPunct="1"/>
              <a:t>27</a:t>
            </a:fld>
            <a:endParaRPr lang="en-US" alt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07609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E" altLang="en-US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720F4B7-848A-4B1E-BE52-634466094277}" type="slidenum">
              <a:rPr lang="en-US" altLang="en-US"/>
              <a:pPr eaLnBrk="1" hangingPunct="1"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52242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E" altLang="en-US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E2414C3-60D2-4B4A-B919-CDD5099B7945}" type="slidenum">
              <a:rPr lang="en-US" altLang="en-US"/>
              <a:pPr eaLnBrk="1" hangingPunct="1"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3595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E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8037964-28D1-4266-A93D-50CB144C11A6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39115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E" altLang="en-US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8FF983C-0CEC-457E-AD35-859880AF6FF9}" type="slidenum">
              <a:rPr lang="en-US" altLang="en-US"/>
              <a:pPr eaLnBrk="1" hangingPunct="1"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66805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E" altLang="en-US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843072B-7CEA-4F81-AB00-0B43F6DC126E}" type="slidenum">
              <a:rPr lang="en-US" altLang="en-US"/>
              <a:pPr eaLnBrk="1" hangingPunct="1"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77557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E" altLang="en-US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B6B2B16-D424-46D8-AC0F-3E9D7AC732F5}" type="slidenum">
              <a:rPr lang="en-US" altLang="en-US"/>
              <a:pPr eaLnBrk="1" hangingPunct="1"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13090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E" altLang="en-US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71AD0C6-73A5-46E2-BDD4-565534DD7389}" type="slidenum">
              <a:rPr lang="en-US" altLang="en-US"/>
              <a:pPr eaLnBrk="1" hangingPunct="1"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416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E" altLang="en-US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6909681-0EE7-4934-8A66-890C4ED545C0}" type="slidenum">
              <a:rPr lang="en-US" altLang="en-US"/>
              <a:pPr eaLnBrk="1" hangingPunct="1"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23194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E" altLang="en-US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9E84AD0-9BC5-4C12-AABE-51A8F651578B}" type="slidenum">
              <a:rPr lang="en-US" altLang="en-US"/>
              <a:pPr eaLnBrk="1" hangingPunct="1"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81890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E" altLang="en-US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108C554-4E32-439E-9D75-6F21C8C2F096}" type="slidenum">
              <a:rPr lang="en-US" altLang="en-US"/>
              <a:pPr eaLnBrk="1" hangingPunct="1"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42229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E" altLang="en-US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26DE1BB-D49D-402F-8BD9-1353691A45A0}" type="slidenum">
              <a:rPr lang="en-US" altLang="en-US"/>
              <a:pPr eaLnBrk="1" hangingPunct="1"/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5183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E" alt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4EEA505-E1E1-481A-B7A9-E5CF0739AA25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5797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E" alt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7760B3A-8A69-45DA-9FEE-04FC5DD76885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5939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E" altLang="en-US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2F85960-593B-437D-A47F-E72C0DABB8BE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6620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E" altLang="en-US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E1981BC-8E0B-4FA2-89A0-FAEB981658D0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0140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E" altLang="en-US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3495AC2-2D65-480D-A5B3-491E111E1E81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9460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E" altLang="en-US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538880A-7C38-47D0-926F-63F9C30782BE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9107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333E34C-742F-4B5B-A516-9A03EDB587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8982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DAF2E6-A58F-488B-9BB4-AEECAEBFD7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5202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E581EB-EB34-46E4-9D14-AF470E6D3F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0753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7C3FE3-0ADA-4933-82FD-483334BDAD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8858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768351-28DE-4FCA-B16C-8E7CC6D557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87757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2F5B64-0D40-49A3-BB79-505A3E684C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95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741AEB-A8E0-4E1A-94B4-38B0DBF0EC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6317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AC5218-24A3-4A1A-9738-EE97CBCF68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7993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A68C42-BE73-4B6B-9AC7-1F38880AEF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6271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8F21D4-7FB0-4ACC-901A-CDC165E856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5063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285E59-D47B-4608-9D71-3754A253F9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8152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C4912C-B3B8-4879-8B04-CBDC7F10D4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8537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0A83CB-BD51-434C-AECF-A67A6359E3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3876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73B410-C559-4349-8A78-A8B886D37C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7860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6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BA0AB141-5F6B-44EB-99BA-533863C5AA5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49" r:id="rId2"/>
    <p:sldLayoutId id="2147483857" r:id="rId3"/>
    <p:sldLayoutId id="2147483858" r:id="rId4"/>
    <p:sldLayoutId id="2147483859" r:id="rId5"/>
    <p:sldLayoutId id="2147483860" r:id="rId6"/>
    <p:sldLayoutId id="2147483850" r:id="rId7"/>
    <p:sldLayoutId id="2147483861" r:id="rId8"/>
    <p:sldLayoutId id="2147483862" r:id="rId9"/>
    <p:sldLayoutId id="2147483851" r:id="rId10"/>
    <p:sldLayoutId id="2147483852" r:id="rId11"/>
    <p:sldLayoutId id="2147483853" r:id="rId12"/>
    <p:sldLayoutId id="2147483854" r:id="rId13"/>
    <p:sldLayoutId id="2147483855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12" Type="http://schemas.openxmlformats.org/officeDocument/2006/relationships/image" Target="../media/image1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eg"/><Relationship Id="rId11" Type="http://schemas.openxmlformats.org/officeDocument/2006/relationships/image" Target="../media/image14.jpeg"/><Relationship Id="rId5" Type="http://schemas.openxmlformats.org/officeDocument/2006/relationships/image" Target="../media/image8.jpeg"/><Relationship Id="rId10" Type="http://schemas.openxmlformats.org/officeDocument/2006/relationships/image" Target="../media/image13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12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eg"/><Relationship Id="rId11" Type="http://schemas.openxmlformats.org/officeDocument/2006/relationships/image" Target="../media/image14.jpeg"/><Relationship Id="rId5" Type="http://schemas.openxmlformats.org/officeDocument/2006/relationships/image" Target="../media/image8.jpeg"/><Relationship Id="rId10" Type="http://schemas.openxmlformats.org/officeDocument/2006/relationships/image" Target="../media/image13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freehosting.tomaweb.com/QuitSmoking/Neck_Tumor.htm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freehosting.tomaweb.com/QuitSmoking/Oral_Cancer_Sucks.htm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63130"/>
            <a:ext cx="8189343" cy="2836175"/>
          </a:xfrm>
        </p:spPr>
        <p:txBody>
          <a:bodyPr vert="horz" lIns="91440" tIns="45720" rIns="91440" bIns="45720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>
              <a:defRPr/>
            </a:pPr>
            <a:r>
              <a:rPr lang="en-IE" dirty="0"/>
              <a:t>Variations and Mutations</a:t>
            </a:r>
            <a:br>
              <a:rPr lang="en-IE" dirty="0"/>
            </a:br>
            <a:r>
              <a:rPr lang="en-IE">
                <a:cs typeface="Lucida Sans Unicode"/>
              </a:rPr>
              <a:t>instead of PPT USE BIOLPGY </a:t>
            </a:r>
            <a:r>
              <a:rPr lang="en-IE" dirty="0">
                <a:cs typeface="Lucida Sans Unicode"/>
              </a:rPr>
              <a:t>STUDY GUIDE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/>
              <a:t>About 4 weeks after fertilization, an embryo that contains the </a:t>
            </a:r>
            <a:r>
              <a:rPr lang="en-US" altLang="en-US">
                <a:solidFill>
                  <a:srgbClr val="FF0000"/>
                </a:solidFill>
              </a:rPr>
              <a:t>SRY gene</a:t>
            </a:r>
            <a:r>
              <a:rPr lang="en-US" altLang="en-US"/>
              <a:t> develops testes, the primary male sex organ.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 The testes secrete the hormone testosterone. 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Testosterone signals the other cells of the embryo to develop in the male pattern.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E"/>
              <a:t>Sex Determination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214290"/>
            <a:ext cx="8929718" cy="914400"/>
          </a:xfrm>
        </p:spPr>
        <p:txBody>
          <a:bodyPr/>
          <a:lstStyle/>
          <a:p>
            <a:pPr eaLnBrk="1" hangingPunct="1">
              <a:defRPr/>
            </a:pPr>
            <a:r>
              <a:rPr lang="en-IE" dirty="0"/>
              <a:t>Causes of Inherited Variations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143000"/>
            <a:ext cx="7772400" cy="5286375"/>
          </a:xfrm>
        </p:spPr>
        <p:txBody>
          <a:bodyPr>
            <a:normAutofit fontScale="85000" lnSpcReduction="20000"/>
          </a:bodyPr>
          <a:lstStyle/>
          <a:p>
            <a:pPr marL="811530" indent="-742950" eaLnBrk="1" hangingPunct="1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IE" sz="3600" dirty="0"/>
              <a:t>Sexual reproduction </a:t>
            </a:r>
          </a:p>
          <a:p>
            <a:pPr marL="811530" indent="-742950" eaLnBrk="1" hangingPunct="1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IE" sz="3600" dirty="0"/>
              <a:t> The independent assortment of chromosomes when gametes are being formed</a:t>
            </a:r>
          </a:p>
          <a:p>
            <a:pPr marL="811530" indent="-742950" eaLnBrk="1" hangingPunct="1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IE" sz="3600" dirty="0"/>
              <a:t>Crossing Over during Meiosis – this allows genes to move between chromosomes </a:t>
            </a:r>
          </a:p>
          <a:p>
            <a:pPr marL="811530" indent="-742950" eaLnBrk="1" hangingPunct="1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IE" sz="3600" dirty="0"/>
              <a:t>Mutations</a:t>
            </a:r>
          </a:p>
          <a:p>
            <a:pPr marL="811530" indent="-742950" eaLnBrk="1" hangingPunct="1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defRPr/>
            </a:pPr>
            <a:endParaRPr lang="en-IE" sz="2800" dirty="0"/>
          </a:p>
          <a:p>
            <a:pPr eaLnBrk="1" hangingPunct="1">
              <a:lnSpc>
                <a:spcPct val="90000"/>
              </a:lnSpc>
              <a:defRPr/>
            </a:pPr>
            <a:endParaRPr lang="en-IE" sz="2800" dirty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GB" sz="2800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/>
              <a:t>Fact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0" y="762000"/>
            <a:ext cx="9144000" cy="56435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 3" panose="05040102010807070707" pitchFamily="18" charset="2"/>
              <a:buNone/>
            </a:pPr>
            <a:endParaRPr lang="en-IE" altLang="en-US" sz="3200"/>
          </a:p>
          <a:p>
            <a:pPr eaLnBrk="1" hangingPunct="1">
              <a:lnSpc>
                <a:spcPct val="90000"/>
              </a:lnSpc>
              <a:buFont typeface="Wingdings 3" panose="05040102010807070707" pitchFamily="18" charset="2"/>
              <a:buNone/>
            </a:pPr>
            <a:r>
              <a:rPr lang="en-IE" altLang="en-US" sz="3200"/>
              <a:t>When your parents cells undergo meiosis to produce sperm/egg cells</a:t>
            </a:r>
          </a:p>
          <a:p>
            <a:pPr eaLnBrk="1" hangingPunct="1">
              <a:lnSpc>
                <a:spcPct val="90000"/>
              </a:lnSpc>
              <a:buFont typeface="Wingdings 3" panose="05040102010807070707" pitchFamily="18" charset="2"/>
              <a:buNone/>
            </a:pPr>
            <a:endParaRPr lang="en-IE" altLang="en-US" sz="3200"/>
          </a:p>
          <a:p>
            <a:pPr eaLnBrk="1" hangingPunct="1">
              <a:lnSpc>
                <a:spcPct val="90000"/>
              </a:lnSpc>
              <a:buFont typeface="Wingdings 3" panose="05040102010807070707" pitchFamily="18" charset="2"/>
              <a:buNone/>
            </a:pPr>
            <a:r>
              <a:rPr lang="en-IE" altLang="en-US" sz="3200"/>
              <a:t> 8 million different combinations of their chromosomes are possible</a:t>
            </a:r>
          </a:p>
          <a:p>
            <a:pPr eaLnBrk="1" hangingPunct="1">
              <a:lnSpc>
                <a:spcPct val="90000"/>
              </a:lnSpc>
              <a:buFont typeface="Wingdings 3" panose="05040102010807070707" pitchFamily="18" charset="2"/>
              <a:buNone/>
            </a:pPr>
            <a:endParaRPr lang="en-IE" altLang="en-US" sz="3200"/>
          </a:p>
          <a:p>
            <a:pPr eaLnBrk="1" hangingPunct="1">
              <a:lnSpc>
                <a:spcPct val="90000"/>
              </a:lnSpc>
              <a:buFont typeface="Wingdings 3" panose="05040102010807070707" pitchFamily="18" charset="2"/>
              <a:buNone/>
            </a:pPr>
            <a:r>
              <a:rPr lang="en-IE" altLang="en-US" sz="3200"/>
              <a:t>Every zygote is a 1 in 64,000,000,000,000</a:t>
            </a:r>
          </a:p>
          <a:p>
            <a:pPr eaLnBrk="1" hangingPunct="1">
              <a:lnSpc>
                <a:spcPct val="90000"/>
              </a:lnSpc>
              <a:buFont typeface="Wingdings 3" panose="05040102010807070707" pitchFamily="18" charset="2"/>
              <a:buNone/>
            </a:pPr>
            <a:r>
              <a:rPr lang="en-IE" altLang="en-US" sz="3200"/>
              <a:t>   combination of chromosomes! </a:t>
            </a:r>
          </a:p>
          <a:p>
            <a:pPr eaLnBrk="1" hangingPunct="1">
              <a:lnSpc>
                <a:spcPct val="90000"/>
              </a:lnSpc>
              <a:buFont typeface="Wingdings 3" panose="05040102010807070707" pitchFamily="18" charset="2"/>
              <a:buNone/>
            </a:pPr>
            <a:endParaRPr lang="en-IE" altLang="en-US" sz="3200"/>
          </a:p>
          <a:p>
            <a:pPr eaLnBrk="1" hangingPunct="1">
              <a:lnSpc>
                <a:spcPct val="90000"/>
              </a:lnSpc>
              <a:buFont typeface="Wingdings 3" panose="05040102010807070707" pitchFamily="18" charset="2"/>
              <a:buNone/>
            </a:pPr>
            <a:r>
              <a:rPr lang="en-IE" altLang="en-US" sz="3200"/>
              <a:t>This leads to great variation in species</a:t>
            </a:r>
            <a:endParaRPr lang="en-GB" altLang="en-US" sz="320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7158" y="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IE" dirty="0"/>
              <a:t>Whose Child?</a:t>
            </a:r>
            <a:endParaRPr lang="en-US" dirty="0"/>
          </a:p>
        </p:txBody>
      </p:sp>
      <p:pic>
        <p:nvPicPr>
          <p:cNvPr id="4" name="Picture 3" descr="c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3733800"/>
            <a:ext cx="1323975" cy="173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c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733800"/>
            <a:ext cx="1376363" cy="175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c3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3810000"/>
            <a:ext cx="1454150" cy="17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c4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810000"/>
            <a:ext cx="1285875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c5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1" r="5000"/>
          <a:stretch>
            <a:fillRect/>
          </a:stretch>
        </p:blipFill>
        <p:spPr bwMode="auto">
          <a:xfrm>
            <a:off x="285750" y="3810000"/>
            <a:ext cx="1454150" cy="178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2" name="Picture 8" descr="p1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5" r="8186" b="1521"/>
          <a:stretch>
            <a:fillRect/>
          </a:stretch>
        </p:blipFill>
        <p:spPr bwMode="auto">
          <a:xfrm>
            <a:off x="357188" y="1428750"/>
            <a:ext cx="1304925" cy="168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3" name="Picture 9" descr="p2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1357313"/>
            <a:ext cx="1285875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4" name="Picture 10" descr="p3.jp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25" y="1389063"/>
            <a:ext cx="1285875" cy="158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5" name="Picture 11" descr="p4.jp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688" y="1285875"/>
            <a:ext cx="1357312" cy="175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6" name="Picture 12" descr="p5.jp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063" y="1285875"/>
            <a:ext cx="1428750" cy="175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7158" y="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IE" dirty="0"/>
              <a:t>Whose Child?</a:t>
            </a:r>
            <a:endParaRPr lang="en-US" dirty="0"/>
          </a:p>
        </p:txBody>
      </p:sp>
      <p:pic>
        <p:nvPicPr>
          <p:cNvPr id="4" name="Picture 3" descr="c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3714750"/>
            <a:ext cx="1323975" cy="173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c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3714750"/>
            <a:ext cx="1376363" cy="175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c3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188" y="3643313"/>
            <a:ext cx="1454150" cy="17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c4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657600"/>
            <a:ext cx="1285875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c5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1" r="5000"/>
          <a:stretch>
            <a:fillRect/>
          </a:stretch>
        </p:blipFill>
        <p:spPr bwMode="auto">
          <a:xfrm>
            <a:off x="7315200" y="3643313"/>
            <a:ext cx="1454150" cy="178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6" name="Picture 8" descr="p1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5" r="8186" b="1521"/>
          <a:stretch>
            <a:fillRect/>
          </a:stretch>
        </p:blipFill>
        <p:spPr bwMode="auto">
          <a:xfrm>
            <a:off x="357188" y="1428750"/>
            <a:ext cx="1304925" cy="168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7" name="Picture 9" descr="p2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1357313"/>
            <a:ext cx="1285875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8" name="Picture 10" descr="p3.jp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25" y="1389063"/>
            <a:ext cx="1285875" cy="158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9" name="Picture 11" descr="p4.jp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688" y="1285875"/>
            <a:ext cx="1357312" cy="175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0" name="Picture 12" descr="p5.jp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063" y="1285875"/>
            <a:ext cx="1428750" cy="175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1"/>
          <p:cNvSpPr>
            <a:spLocks noGrp="1"/>
          </p:cNvSpPr>
          <p:nvPr>
            <p:ph idx="1"/>
          </p:nvPr>
        </p:nvSpPr>
        <p:spPr>
          <a:xfrm>
            <a:off x="457200" y="2332038"/>
            <a:ext cx="8229600" cy="4525962"/>
          </a:xfrm>
        </p:spPr>
        <p:txBody>
          <a:bodyPr/>
          <a:lstStyle/>
          <a:p>
            <a:pPr eaLnBrk="1" hangingPunct="1"/>
            <a:r>
              <a:rPr lang="en-IE" altLang="en-US"/>
              <a:t>Offspring are similar to their parents but are not identical</a:t>
            </a:r>
          </a:p>
          <a:p>
            <a:pPr eaLnBrk="1" hangingPunct="1"/>
            <a:endParaRPr lang="en-IE" altLang="en-US"/>
          </a:p>
          <a:p>
            <a:pPr eaLnBrk="1" hangingPunct="1"/>
            <a:r>
              <a:rPr lang="en-IE" altLang="en-US"/>
              <a:t>Cause – crossing over </a:t>
            </a:r>
            <a:endParaRPr lang="en-US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IE" dirty="0"/>
              <a:t>Differences between parents and offspring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/>
              <a:t>Crossing Over </a:t>
            </a:r>
          </a:p>
        </p:txBody>
      </p:sp>
      <p:pic>
        <p:nvPicPr>
          <p:cNvPr id="24579" name="Picture 4" descr="crossover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00250" y="1571625"/>
            <a:ext cx="5616575" cy="4213225"/>
          </a:xfrm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/>
              <a:t>Fusion of gametes</a:t>
            </a: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481138"/>
            <a:ext cx="4038600" cy="45259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IE" altLang="en-US"/>
              <a:t>Sperm and egg cell fuse to form a </a:t>
            </a:r>
            <a:r>
              <a:rPr lang="en-IE" altLang="en-US">
                <a:solidFill>
                  <a:srgbClr val="FF0000"/>
                </a:solidFill>
              </a:rPr>
              <a:t>zygote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25604" name="Rectangle 5"/>
          <p:cNvSpPr>
            <a:spLocks noGrp="1" noChangeArrowheads="1"/>
          </p:cNvSpPr>
          <p:nvPr>
            <p:ph sz="half" idx="2"/>
          </p:nvPr>
        </p:nvSpPr>
        <p:spPr>
          <a:xfrm>
            <a:off x="571500" y="3643313"/>
            <a:ext cx="4038600" cy="2438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 3" panose="05040102010807070707" pitchFamily="18" charset="2"/>
              <a:buNone/>
            </a:pPr>
            <a:r>
              <a:rPr lang="en-IE" altLang="en-US"/>
              <a:t>The combination of chromosomes leads to great variation in species</a:t>
            </a:r>
            <a:endParaRPr lang="en-GB" altLang="en-US"/>
          </a:p>
        </p:txBody>
      </p:sp>
      <p:pic>
        <p:nvPicPr>
          <p:cNvPr id="25605" name="Picture 4" descr="4f4_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38" y="2143125"/>
            <a:ext cx="3408362" cy="391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686800" cy="4525962"/>
          </a:xfrm>
        </p:spPr>
        <p:txBody>
          <a:bodyPr/>
          <a:lstStyle/>
          <a:p>
            <a:pPr marL="622300" indent="-514350">
              <a:lnSpc>
                <a:spcPct val="150000"/>
              </a:lnSpc>
              <a:buFont typeface="Lucida Sans Unicode" panose="020B0602030504020204" pitchFamily="34" charset="0"/>
              <a:buAutoNum type="arabicPeriod"/>
            </a:pPr>
            <a:r>
              <a:rPr lang="en-IE" altLang="en-US"/>
              <a:t>What happens during meiosis?</a:t>
            </a:r>
          </a:p>
          <a:p>
            <a:pPr marL="622300" indent="-514350">
              <a:lnSpc>
                <a:spcPct val="150000"/>
              </a:lnSpc>
              <a:buFont typeface="Lucida Sans Unicode" panose="020B0602030504020204" pitchFamily="34" charset="0"/>
              <a:buAutoNum type="arabicPeriod"/>
            </a:pPr>
            <a:r>
              <a:rPr lang="en-IE" altLang="en-US"/>
              <a:t>What does meiosis lead to?</a:t>
            </a:r>
          </a:p>
          <a:p>
            <a:pPr marL="622300" indent="-514350">
              <a:lnSpc>
                <a:spcPct val="150000"/>
              </a:lnSpc>
              <a:buFont typeface="Lucida Sans Unicode" panose="020B0602030504020204" pitchFamily="34" charset="0"/>
              <a:buAutoNum type="arabicPeriod"/>
            </a:pPr>
            <a:r>
              <a:rPr lang="en-IE" altLang="en-US"/>
              <a:t>What are the causes of variation?</a:t>
            </a:r>
          </a:p>
          <a:p>
            <a:pPr marL="622300" indent="-514350">
              <a:lnSpc>
                <a:spcPct val="150000"/>
              </a:lnSpc>
              <a:buFont typeface="Lucida Sans Unicode" panose="020B0602030504020204" pitchFamily="34" charset="0"/>
              <a:buAutoNum type="arabicPeriod"/>
            </a:pPr>
            <a:r>
              <a:rPr lang="en-IE" altLang="en-US"/>
              <a:t>Why are offspring not identical to their parents?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IE" dirty="0"/>
              <a:t>Learning Check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/>
              <a:t>Chromosome Number Variations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01000" cy="4800600"/>
          </a:xfrm>
        </p:spPr>
        <p:txBody>
          <a:bodyPr/>
          <a:lstStyle/>
          <a:p>
            <a:pPr lvl="1" eaLnBrk="1" hangingPunct="1">
              <a:buFontTx/>
              <a:buNone/>
            </a:pPr>
            <a:endParaRPr lang="en-US" altLang="en-US" sz="2400"/>
          </a:p>
          <a:p>
            <a:pPr eaLnBrk="1" hangingPunct="1"/>
            <a:r>
              <a:rPr lang="en-US" altLang="en-US" sz="2800"/>
              <a:t>Except for the X and Y, humans don’t survive with only 1 copy of any chromosome.  Also, 3 copies is lethal in most cases.</a:t>
            </a:r>
          </a:p>
          <a:p>
            <a:pPr eaLnBrk="1" hangingPunct="1">
              <a:buFontTx/>
              <a:buNone/>
            </a:pPr>
            <a:r>
              <a:rPr lang="en-US" altLang="en-US" sz="2800"/>
              <a:t>  </a:t>
            </a:r>
          </a:p>
          <a:p>
            <a:pPr eaLnBrk="1" hangingPunct="1"/>
            <a:r>
              <a:rPr lang="en-US" altLang="en-US" sz="2800"/>
              <a:t>Down Syndrome is the most common human aneuploidy.  It is also called trisomy-21, meaning 3 copies of chromosome number 21.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anose="05040102010807070707" pitchFamily="18" charset="2"/>
              <a:buNone/>
            </a:pPr>
            <a:r>
              <a:rPr lang="en-US" altLang="en-US"/>
              <a:t>At the end of this lesson you should be able to </a:t>
            </a:r>
          </a:p>
          <a:p>
            <a:pPr>
              <a:buFont typeface="Wingdings 3" panose="05040102010807070707" pitchFamily="18" charset="2"/>
              <a:buNone/>
            </a:pPr>
            <a:r>
              <a:rPr lang="en-US" altLang="en-US"/>
              <a:t> </a:t>
            </a:r>
          </a:p>
          <a:p>
            <a:pPr>
              <a:buFont typeface="Lucida Sans Unicode" panose="020B0602030504020204" pitchFamily="34" charset="0"/>
              <a:buAutoNum type="arabicPeriod"/>
            </a:pPr>
            <a:r>
              <a:rPr lang="en-US" altLang="en-US"/>
              <a:t>Identify two causes of variation </a:t>
            </a:r>
          </a:p>
          <a:p>
            <a:pPr>
              <a:buFont typeface="Lucida Sans Unicode" panose="020B0602030504020204" pitchFamily="34" charset="0"/>
              <a:buAutoNum type="arabicPeriod"/>
            </a:pPr>
            <a:r>
              <a:rPr lang="en-IE" altLang="en-US"/>
              <a:t>Identify the characteristics of mutant alleles</a:t>
            </a:r>
          </a:p>
          <a:p>
            <a:pPr>
              <a:buFont typeface="Lucida Sans Unicode" panose="020B0602030504020204" pitchFamily="34" charset="0"/>
              <a:buAutoNum type="arabicPeriod"/>
            </a:pPr>
            <a:r>
              <a:rPr lang="en-IE" altLang="en-US"/>
              <a:t>Identify two types of mutations</a:t>
            </a:r>
          </a:p>
          <a:p>
            <a:pPr>
              <a:buFont typeface="Lucida Sans Unicode" panose="020B0602030504020204" pitchFamily="34" charset="0"/>
              <a:buAutoNum type="arabicPeriod"/>
            </a:pPr>
            <a:r>
              <a:rPr lang="en-IE" altLang="en-US"/>
              <a:t>Give an example of each type</a:t>
            </a:r>
            <a:endParaRPr lang="en-US" altLang="en-US"/>
          </a:p>
          <a:p>
            <a:pPr>
              <a:buFont typeface="Lucida Sans Unicode" panose="020B0602030504020204" pitchFamily="34" charset="0"/>
              <a:buAutoNum type="arabicPeriod"/>
            </a:pPr>
            <a:r>
              <a:rPr lang="en-US" altLang="en-US"/>
              <a:t>List two agents responsible for increased mutation rates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IE" dirty="0"/>
              <a:t>Lesson Objectives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4" descr="nondisjun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00200"/>
            <a:ext cx="624840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Text Box 5"/>
          <p:cNvSpPr txBox="1">
            <a:spLocks noChangeArrowheads="1"/>
          </p:cNvSpPr>
          <p:nvPr/>
        </p:nvSpPr>
        <p:spPr bwMode="auto">
          <a:xfrm>
            <a:off x="1828800" y="228600"/>
            <a:ext cx="5715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IE" altLang="en-US" sz="3200"/>
              <a:t>Aneuploidy</a:t>
            </a:r>
            <a:endParaRPr lang="en-US" altLang="en-US" sz="3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6" descr="chromosom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90600"/>
            <a:ext cx="8153400" cy="495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E" dirty="0"/>
              <a:t>Downs syndrome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/>
              <a:t>Chromosome Structure Variations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7200" cy="4525963"/>
          </a:xfrm>
        </p:spPr>
        <p:txBody>
          <a:bodyPr/>
          <a:lstStyle/>
          <a:p>
            <a:pPr eaLnBrk="1" hangingPunct="1"/>
            <a:r>
              <a:rPr lang="en-US" altLang="en-US" sz="2800"/>
              <a:t>Chromosomes can be broken by X-rays and by certain chemicals. </a:t>
            </a:r>
          </a:p>
          <a:p>
            <a:pPr eaLnBrk="1" hangingPunct="1">
              <a:buFontTx/>
              <a:buNone/>
            </a:pPr>
            <a:endParaRPr lang="en-US" altLang="en-US" sz="2800"/>
          </a:p>
          <a:p>
            <a:pPr eaLnBrk="1" hangingPunct="1"/>
            <a:r>
              <a:rPr lang="en-US" altLang="en-US" sz="2800"/>
              <a:t>The broken ends spontaneously rejoin, but if there are multiple breaks, the ends join at random.  </a:t>
            </a:r>
          </a:p>
          <a:p>
            <a:pPr eaLnBrk="1" hangingPunct="1">
              <a:buFontTx/>
              <a:buNone/>
            </a:pPr>
            <a:endParaRPr lang="en-US" altLang="en-US" sz="2800"/>
          </a:p>
          <a:p>
            <a:pPr eaLnBrk="1" hangingPunct="1"/>
            <a:r>
              <a:rPr lang="en-US" altLang="en-US" sz="2800"/>
              <a:t>This leads to alterations in chromosome structure.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Structure Variation Examples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2438400"/>
            <a:ext cx="8534400" cy="3382963"/>
          </a:xfrm>
        </p:spPr>
        <p:txBody>
          <a:bodyPr/>
          <a:lstStyle/>
          <a:p>
            <a:pPr eaLnBrk="1" hangingPunct="1">
              <a:buFont typeface="Wingdings 3" panose="05040102010807070707" pitchFamily="18" charset="2"/>
              <a:buNone/>
              <a:defRPr/>
            </a:pPr>
            <a:r>
              <a:rPr lang="en-US" sz="2800" dirty="0"/>
              <a:t>   There are lots of ways chromosomes can change structure, so the syndromes are not as well defined as with number variations.</a:t>
            </a:r>
          </a:p>
          <a:p>
            <a:pPr eaLnBrk="1" hangingPunct="1">
              <a:defRPr/>
            </a:pPr>
            <a:endParaRPr lang="en-US" sz="2800" dirty="0"/>
          </a:p>
          <a:p>
            <a:pPr marL="623887" indent="-514350" eaLnBrk="1" hangingPunct="1">
              <a:buFont typeface="Wingdings 3" panose="05040102010807070707" pitchFamily="18" charset="2"/>
              <a:buNone/>
              <a:defRPr/>
            </a:pPr>
            <a:r>
              <a:rPr lang="en-US" sz="2800" dirty="0"/>
              <a:t>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A3A3B20-E858-4DC4-B66E-DD7A1ACBA0D8}" type="slidenum">
              <a:rPr lang="en-US" altLang="en-US"/>
              <a:pPr eaLnBrk="1" hangingPunct="1"/>
              <a:t>24</a:t>
            </a:fld>
            <a:endParaRPr lang="en-US" altLang="en-US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838200" indent="-838200" algn="ctr">
              <a:defRPr/>
            </a:pPr>
            <a:br>
              <a:rPr lang="en-IE" sz="4000" dirty="0">
                <a:solidFill>
                  <a:srgbClr val="FF3300"/>
                </a:solidFill>
              </a:rPr>
            </a:br>
            <a:r>
              <a:rPr lang="en-IE" sz="4000" dirty="0">
                <a:solidFill>
                  <a:schemeClr val="tx1"/>
                </a:solidFill>
              </a:rPr>
              <a:t>Point mutations</a:t>
            </a:r>
            <a:br>
              <a:rPr lang="en-IE" sz="4000" dirty="0">
                <a:solidFill>
                  <a:srgbClr val="FF3300"/>
                </a:solidFill>
              </a:rPr>
            </a:br>
            <a:endParaRPr lang="en-US" sz="4000" dirty="0">
              <a:solidFill>
                <a:srgbClr val="FF3300"/>
              </a:solidFill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725" y="1341438"/>
            <a:ext cx="8220075" cy="4784725"/>
          </a:xfrm>
        </p:spPr>
        <p:txBody>
          <a:bodyPr/>
          <a:lstStyle/>
          <a:p>
            <a:endParaRPr lang="en-IE" altLang="en-US"/>
          </a:p>
          <a:p>
            <a:r>
              <a:rPr lang="en-IE" altLang="en-US"/>
              <a:t>These are changes in just one base pair of a gene.</a:t>
            </a:r>
          </a:p>
          <a:p>
            <a:pPr>
              <a:buFontTx/>
              <a:buNone/>
            </a:pPr>
            <a:endParaRPr lang="en-IE" altLang="en-US"/>
          </a:p>
          <a:p>
            <a:r>
              <a:rPr lang="en-IE" altLang="en-US"/>
              <a:t>If a point mutation occurs in a gamete or in a cell that gives rise to  gametes, it may be transmitted to offspring and to a succession of future generations e.g. sickle cell anaemia.</a:t>
            </a:r>
          </a:p>
          <a:p>
            <a:pPr>
              <a:buFontTx/>
              <a:buNone/>
            </a:pPr>
            <a:endParaRPr lang="en-US" altLang="en-US"/>
          </a:p>
        </p:txBody>
      </p:sp>
      <p:sp>
        <p:nvSpPr>
          <p:cNvPr id="32773" name="Text Box 4"/>
          <p:cNvSpPr txBox="1">
            <a:spLocks noChangeArrowheads="1"/>
          </p:cNvSpPr>
          <p:nvPr/>
        </p:nvSpPr>
        <p:spPr bwMode="auto">
          <a:xfrm>
            <a:off x="0" y="6467475"/>
            <a:ext cx="28813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>
                <a:cs typeface="Arial" panose="020B0604020202020204" pitchFamily="34" charset="0"/>
              </a:rPr>
              <a:t>© </a:t>
            </a:r>
            <a:r>
              <a:rPr lang="en-GB" altLang="en-US" sz="1200"/>
              <a:t>Biology Support Service 2007</a:t>
            </a:r>
            <a:endParaRPr lang="en-US" altLang="en-US" sz="12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6146BB7-8F8A-41B6-90BA-0FFF081EEE72}" type="slidenum">
              <a:rPr lang="en-US" altLang="en-US"/>
              <a:pPr eaLnBrk="1" hangingPunct="1"/>
              <a:t>25</a:t>
            </a:fld>
            <a:endParaRPr lang="en-US" altLang="en-US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22" b="8815"/>
          <a:stretch>
            <a:fillRect/>
          </a:stretch>
        </p:blipFill>
        <p:spPr bwMode="auto">
          <a:xfrm>
            <a:off x="1600200" y="1905000"/>
            <a:ext cx="6096000" cy="410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304800" y="228600"/>
            <a:ext cx="86106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E" altLang="en-US" sz="2400"/>
              <a:t>Sickle Cell Anaemia is caused by a point mutation-</a:t>
            </a:r>
          </a:p>
          <a:p>
            <a:pPr eaLnBrk="1" hangingPunct="1"/>
            <a:endParaRPr lang="en-IE" altLang="en-US"/>
          </a:p>
          <a:p>
            <a:pPr eaLnBrk="1" hangingPunct="1"/>
            <a:r>
              <a:rPr lang="en-IE" altLang="en-US" sz="2400"/>
              <a:t>A  mutation of a single base pair in the gene that codes for one of the polypeptides of haemoglobin.</a:t>
            </a:r>
            <a:endParaRPr lang="en-US" altLang="en-US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IE" sz="3600" dirty="0">
                <a:solidFill>
                  <a:schemeClr val="tx1"/>
                </a:solidFill>
              </a:rPr>
              <a:t>Protein folding</a:t>
            </a:r>
            <a:endParaRPr lang="en-GB" sz="3600" dirty="0">
              <a:solidFill>
                <a:schemeClr val="tx1"/>
              </a:solidFill>
            </a:endParaRP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4D889E2-29C2-4401-9CA8-485B75787E10}" type="slidenum">
              <a:rPr lang="en-US" altLang="en-US"/>
              <a:pPr eaLnBrk="1" hangingPunct="1"/>
              <a:t>26</a:t>
            </a:fld>
            <a:endParaRPr lang="en-US" altLang="en-US"/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914400" y="5565775"/>
            <a:ext cx="76200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IE" altLang="en-US" sz="1400">
                <a:latin typeface="Times New Roman" panose="02020603050405020304" pitchFamily="18" charset="0"/>
              </a:rPr>
              <a:t> </a:t>
            </a:r>
            <a:r>
              <a:rPr lang="en-IE" altLang="en-US" sz="2800">
                <a:latin typeface="Times New Roman" panose="02020603050405020304" pitchFamily="18" charset="0"/>
              </a:rPr>
              <a:t> Just one amino acid could affect how a protein folds</a:t>
            </a:r>
            <a:endParaRPr lang="en-GB" altLang="en-US" sz="2800">
              <a:latin typeface="Times New Roman" panose="02020603050405020304" pitchFamily="18" charset="0"/>
            </a:endParaRPr>
          </a:p>
        </p:txBody>
      </p:sp>
      <p:pic>
        <p:nvPicPr>
          <p:cNvPr id="46088" name="Picture 8" descr="~AUT00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341438"/>
            <a:ext cx="5832475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6931025" y="5013325"/>
            <a:ext cx="2212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1000"/>
              <a:t>Campbell and Reece (2002) </a:t>
            </a:r>
            <a:r>
              <a:rPr lang="en-GB" altLang="en-US" sz="1000" i="1"/>
              <a:t>Biology</a:t>
            </a:r>
            <a:endParaRPr lang="en-US" altLang="en-US" sz="1000" i="1"/>
          </a:p>
          <a:p>
            <a:pPr eaLnBrk="1" hangingPunct="1"/>
            <a:endParaRPr lang="en-US" altLang="en-US" sz="1000"/>
          </a:p>
        </p:txBody>
      </p:sp>
      <p:sp>
        <p:nvSpPr>
          <p:cNvPr id="34823" name="Rectangle 10"/>
          <p:cNvSpPr>
            <a:spLocks noChangeArrowheads="1"/>
          </p:cNvSpPr>
          <p:nvPr/>
        </p:nvSpPr>
        <p:spPr bwMode="auto">
          <a:xfrm>
            <a:off x="179388" y="6564313"/>
            <a:ext cx="24907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© </a:t>
            </a:r>
            <a:r>
              <a:rPr lang="en-GB" altLang="en-US" sz="1200"/>
              <a:t>Biology Support Service 2007</a:t>
            </a:r>
            <a:endParaRPr lang="en-US" altLang="en-US" sz="12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7" grpId="0"/>
      <p:bldP spid="4608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FB3B7F-D990-4BB3-894D-BE8C078CE5B3}" type="slidenum">
              <a:rPr lang="en-US" altLang="en-US"/>
              <a:pPr eaLnBrk="1" hangingPunct="1"/>
              <a:t>27</a:t>
            </a:fld>
            <a:endParaRPr lang="en-US" altLang="en-US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91513" cy="2819400"/>
          </a:xfrm>
        </p:spPr>
        <p:txBody>
          <a:bodyPr>
            <a:normAutofit fontScale="90000"/>
          </a:bodyPr>
          <a:lstStyle/>
          <a:p>
            <a:pPr>
              <a:defRPr/>
            </a:pPr>
            <a:br>
              <a:rPr lang="en-IE" sz="2400" dirty="0"/>
            </a:br>
            <a:r>
              <a:rPr lang="en-IE" sz="3100" dirty="0"/>
              <a:t>As a result, damage is caused to the red blood cell membrane, resulting in a cellular lifespan of only a few days.</a:t>
            </a:r>
            <a:br>
              <a:rPr lang="en-IE" sz="3100" dirty="0"/>
            </a:br>
            <a:br>
              <a:rPr lang="en-IE" sz="3100" dirty="0"/>
            </a:br>
            <a:r>
              <a:rPr lang="en-IE" sz="3100" dirty="0"/>
              <a:t>Due to the sickle cell shape, small capillaries may become  blocked.</a:t>
            </a:r>
            <a:endParaRPr lang="en-US" sz="3100" dirty="0"/>
          </a:p>
        </p:txBody>
      </p:sp>
      <p:grpSp>
        <p:nvGrpSpPr>
          <p:cNvPr id="35844" name="Group 6"/>
          <p:cNvGrpSpPr>
            <a:grpSpLocks/>
          </p:cNvGrpSpPr>
          <p:nvPr/>
        </p:nvGrpSpPr>
        <p:grpSpPr bwMode="auto">
          <a:xfrm>
            <a:off x="2371725" y="2668588"/>
            <a:ext cx="0" cy="449262"/>
            <a:chOff x="385" y="1207"/>
            <a:chExt cx="5182" cy="1725"/>
          </a:xfrm>
        </p:grpSpPr>
        <p:pic>
          <p:nvPicPr>
            <p:cNvPr id="3585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1344"/>
              <a:ext cx="1615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5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4" y="1207"/>
              <a:ext cx="2143" cy="1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0" y="2667000"/>
            <a:ext cx="8678863" cy="2955925"/>
            <a:chOff x="100" y="1207"/>
            <a:chExt cx="5467" cy="1862"/>
          </a:xfrm>
        </p:grpSpPr>
        <p:grpSp>
          <p:nvGrpSpPr>
            <p:cNvPr id="35849" name="Group 13"/>
            <p:cNvGrpSpPr>
              <a:grpSpLocks/>
            </p:cNvGrpSpPr>
            <p:nvPr/>
          </p:nvGrpSpPr>
          <p:grpSpPr bwMode="auto">
            <a:xfrm>
              <a:off x="100" y="1207"/>
              <a:ext cx="5467" cy="1862"/>
              <a:chOff x="100" y="1207"/>
              <a:chExt cx="5467" cy="1862"/>
            </a:xfrm>
          </p:grpSpPr>
          <p:grpSp>
            <p:nvGrpSpPr>
              <p:cNvPr id="35851" name="Group 7"/>
              <p:cNvGrpSpPr>
                <a:grpSpLocks/>
              </p:cNvGrpSpPr>
              <p:nvPr/>
            </p:nvGrpSpPr>
            <p:grpSpPr bwMode="auto">
              <a:xfrm>
                <a:off x="385" y="1207"/>
                <a:ext cx="5182" cy="1725"/>
                <a:chOff x="385" y="1207"/>
                <a:chExt cx="5182" cy="1725"/>
              </a:xfrm>
            </p:grpSpPr>
            <p:pic>
              <p:nvPicPr>
                <p:cNvPr id="35853" name="Picture 8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5" y="1344"/>
                  <a:ext cx="1615" cy="15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5854" name="Picture 9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24" y="1207"/>
                  <a:ext cx="2143" cy="14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35852" name="Text Box 10"/>
              <p:cNvSpPr txBox="1">
                <a:spLocks noChangeArrowheads="1"/>
              </p:cNvSpPr>
              <p:nvPr/>
            </p:nvSpPr>
            <p:spPr bwMode="auto">
              <a:xfrm>
                <a:off x="100" y="2915"/>
                <a:ext cx="141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GB" altLang="en-US" sz="1000" u="sng">
                    <a:solidFill>
                      <a:srgbClr val="6699FF"/>
                    </a:solidFill>
                  </a:rPr>
                  <a:t>www.cnn.com/sickle/cells.lage.jpg</a:t>
                </a:r>
                <a:endParaRPr lang="en-US" altLang="en-US" sz="1000" u="sng">
                  <a:solidFill>
                    <a:srgbClr val="6699FF"/>
                  </a:solidFill>
                </a:endParaRPr>
              </a:p>
            </p:txBody>
          </p:sp>
        </p:grpSp>
        <p:sp>
          <p:nvSpPr>
            <p:cNvPr id="35850" name="Text Box 11"/>
            <p:cNvSpPr txBox="1">
              <a:spLocks noChangeArrowheads="1"/>
            </p:cNvSpPr>
            <p:nvPr/>
          </p:nvSpPr>
          <p:spPr bwMode="auto">
            <a:xfrm>
              <a:off x="3638" y="2688"/>
              <a:ext cx="171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1000" u="sng">
                  <a:solidFill>
                    <a:srgbClr val="6699FF"/>
                  </a:solidFill>
                </a:rPr>
                <a:t>ww.sciencemuseum.org.uk/genes/223.asp</a:t>
              </a:r>
              <a:endParaRPr lang="en-US" altLang="en-US" sz="1000" u="sng">
                <a:solidFill>
                  <a:srgbClr val="6699FF"/>
                </a:solidFill>
              </a:endParaRPr>
            </a:p>
          </p:txBody>
        </p:sp>
      </p:grp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3048000" y="4622800"/>
            <a:ext cx="5711825" cy="2235200"/>
            <a:chOff x="1804" y="2795"/>
            <a:chExt cx="3598" cy="1408"/>
          </a:xfrm>
        </p:grpSpPr>
        <p:sp>
          <p:nvSpPr>
            <p:cNvPr id="35847" name="Text Box 36"/>
            <p:cNvSpPr txBox="1">
              <a:spLocks noChangeArrowheads="1"/>
            </p:cNvSpPr>
            <p:nvPr/>
          </p:nvSpPr>
          <p:spPr bwMode="auto">
            <a:xfrm>
              <a:off x="3593" y="4049"/>
              <a:ext cx="180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1000" u="sng">
                  <a:solidFill>
                    <a:srgbClr val="6699FF"/>
                  </a:solidFill>
                </a:rPr>
                <a:t>www.pueblo.gsa.gov/sicklecell/496-sick.html</a:t>
              </a:r>
              <a:endParaRPr lang="en-US" altLang="en-US" sz="1000" u="sng">
                <a:solidFill>
                  <a:srgbClr val="6699FF"/>
                </a:solidFill>
              </a:endParaRPr>
            </a:p>
          </p:txBody>
        </p:sp>
        <p:pic>
          <p:nvPicPr>
            <p:cNvPr id="35848" name="Picture 3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4" y="2795"/>
              <a:ext cx="1838" cy="1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1719262"/>
          </a:xfrm>
        </p:spPr>
        <p:txBody>
          <a:bodyPr/>
          <a:lstStyle/>
          <a:p>
            <a:pPr>
              <a:buFont typeface="Wingdings 3" panose="05040102010807070707" pitchFamily="18" charset="2"/>
              <a:buNone/>
            </a:pPr>
            <a:r>
              <a:rPr lang="en-US" altLang="en-US" sz="2400"/>
              <a:t>  Cri-du-chat syndrome comes from a deletion of one end of chromosome 5, so the person only has 1 copy of all the genes on this end of the chromosome.</a:t>
            </a:r>
            <a:endParaRPr lang="en-IE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IE" dirty="0"/>
              <a:t>Cri Du Chat Syndrome</a:t>
            </a:r>
          </a:p>
        </p:txBody>
      </p:sp>
      <p:pic>
        <p:nvPicPr>
          <p:cNvPr id="36868" name="Picture 4" descr="cri_du_cha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64" t="14561" r="38387"/>
          <a:stretch>
            <a:fillRect/>
          </a:stretch>
        </p:blipFill>
        <p:spPr bwMode="auto">
          <a:xfrm>
            <a:off x="304800" y="3352800"/>
            <a:ext cx="4694238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5181600" y="4572000"/>
            <a:ext cx="2895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IE" altLang="en-US"/>
              <a:t>Missing part of Chromosome 5</a:t>
            </a:r>
            <a:endParaRPr lang="en-US" altLang="en-US"/>
          </a:p>
        </p:txBody>
      </p:sp>
      <p:sp>
        <p:nvSpPr>
          <p:cNvPr id="36870" name="Line 6"/>
          <p:cNvSpPr>
            <a:spLocks noChangeShapeType="1"/>
          </p:cNvSpPr>
          <p:nvPr/>
        </p:nvSpPr>
        <p:spPr bwMode="auto">
          <a:xfrm flipH="1" flipV="1">
            <a:off x="4038600" y="3733800"/>
            <a:ext cx="1752600" cy="106680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b="1" dirty="0"/>
              <a:t>Radiation</a:t>
            </a:r>
            <a:r>
              <a:rPr lang="en-US" dirty="0"/>
              <a:t> High energy radiation from a radioactive material or from X-rays 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/>
              <a:t>These X rays attack the DNA molecule and alters it in many ways.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br>
              <a:rPr lang="en-US" dirty="0"/>
            </a:br>
            <a:r>
              <a:rPr lang="en-US" dirty="0"/>
              <a:t>Radiation can also cause double strand breaks in the DNA molecule, which the cell's repair mechanisms cannot put right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/>
              <a:t>Remember Chernobyl</a:t>
            </a:r>
            <a:endParaRPr lang="en-US" b="1" dirty="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E"/>
              <a:t>Mutations – Other Causes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Chromosomes and Genetics</a:t>
            </a:r>
          </a:p>
        </p:txBody>
      </p:sp>
      <p:sp>
        <p:nvSpPr>
          <p:cNvPr id="2051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762000" y="1600200"/>
            <a:ext cx="7924800" cy="4525963"/>
          </a:xfrm>
        </p:spPr>
        <p:txBody>
          <a:bodyPr>
            <a:normAutofit lnSpcReduction="10000"/>
          </a:bodyPr>
          <a:lstStyle/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dirty="0"/>
              <a:t>Chromosomes are long pieces of DNA, with supporting proteins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US" sz="2400" dirty="0"/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dirty="0"/>
              <a:t>   Genes are short regions of this DNA that hold the information needed to build and maintain the body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US" sz="2400" dirty="0"/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dirty="0"/>
              <a:t>    Genes have fixed locations: each gene is in a particular place on a particular chromosome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US" sz="2400" dirty="0"/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dirty="0"/>
              <a:t>    Diploids have 2 copies of each chromosome, one from each parent.  This means 2 copies of each gene.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dirty="0"/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2000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2000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5760" indent="-256032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800" b="1" dirty="0">
                <a:solidFill>
                  <a:srgbClr val="FF0000"/>
                </a:solidFill>
              </a:rPr>
              <a:t>Sunlight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contains UV radiation (the component that causes a suntan)</a:t>
            </a:r>
          </a:p>
          <a:p>
            <a:pPr marL="365760" indent="-256032" eaLnBrk="1" fontAlgn="auto" hangingPunct="1">
              <a:spcAft>
                <a:spcPts val="0"/>
              </a:spcAft>
              <a:buFontTx/>
              <a:buNone/>
              <a:defRPr/>
            </a:pPr>
            <a:endParaRPr lang="en-US" sz="2800" dirty="0"/>
          </a:p>
          <a:p>
            <a:pPr marL="365760" indent="-256032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800" dirty="0"/>
              <a:t> This can cause an abnormal cross link in DNA to form between certain adjacent bases. </a:t>
            </a:r>
          </a:p>
          <a:p>
            <a:pPr marL="365760" indent="-256032" eaLnBrk="1" fontAlgn="auto" hangingPunct="1">
              <a:spcAft>
                <a:spcPts val="0"/>
              </a:spcAft>
              <a:buFontTx/>
              <a:buNone/>
              <a:defRPr/>
            </a:pPr>
            <a:endParaRPr lang="en-US" sz="2800" dirty="0"/>
          </a:p>
          <a:p>
            <a:pPr marL="365760" indent="-256032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800" dirty="0"/>
              <a:t>In most normal cases the cells can repair this damage, but sometimes a mutation can occur</a:t>
            </a:r>
          </a:p>
          <a:p>
            <a:pPr marL="365760" indent="-256032" eaLnBrk="1" fontAlgn="auto" hangingPunct="1">
              <a:spcAft>
                <a:spcPts val="0"/>
              </a:spcAft>
              <a:buFontTx/>
              <a:buNone/>
              <a:defRPr/>
            </a:pPr>
            <a:endParaRPr lang="en-US" sz="2800" dirty="0"/>
          </a:p>
          <a:p>
            <a:pPr marL="365760" indent="-256032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800" dirty="0"/>
              <a:t>Unprotected exposure to UV radiation by the human skin can lead to skin cancer and extensive skin tumors.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sz="2800" dirty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E"/>
              <a:t>Dying for a Suntan</a:t>
            </a: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chemical in cigarette smoke causes mutations in a crucial gene associated with cancer. </a:t>
            </a:r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/>
            <a:r>
              <a:rPr lang="en-US" altLang="en-US"/>
              <a:t>Cigarette smoke caused mutations in a gene called P53. </a:t>
            </a:r>
          </a:p>
        </p:txBody>
      </p:sp>
      <p:sp>
        <p:nvSpPr>
          <p:cNvPr id="307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E"/>
              <a:t>Smoking</a:t>
            </a:r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5" descr="Dangerous chemicals are found in cigarett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4775"/>
            <a:ext cx="9144000" cy="675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5" descr="tumor-neck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338"/>
            <a:ext cx="8915400" cy="671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5" descr="oral_cancer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686800" cy="4525962"/>
          </a:xfrm>
        </p:spPr>
        <p:txBody>
          <a:bodyPr/>
          <a:lstStyle/>
          <a:p>
            <a:pPr marL="622300" indent="-514350">
              <a:lnSpc>
                <a:spcPct val="150000"/>
              </a:lnSpc>
              <a:buFont typeface="Lucida Sans Unicode" panose="020B0602030504020204" pitchFamily="34" charset="0"/>
              <a:buAutoNum type="arabicPeriod"/>
            </a:pPr>
            <a:r>
              <a:rPr lang="en-IE" altLang="en-US"/>
              <a:t>What is meant by aneuploidy?</a:t>
            </a:r>
          </a:p>
          <a:p>
            <a:pPr marL="622300" indent="-514350">
              <a:lnSpc>
                <a:spcPct val="150000"/>
              </a:lnSpc>
              <a:buFont typeface="Lucida Sans Unicode" panose="020B0602030504020204" pitchFamily="34" charset="0"/>
              <a:buAutoNum type="arabicPeriod"/>
            </a:pPr>
            <a:r>
              <a:rPr lang="en-IE" altLang="en-US"/>
              <a:t> Give an example?</a:t>
            </a:r>
          </a:p>
          <a:p>
            <a:pPr marL="622300" indent="-514350">
              <a:lnSpc>
                <a:spcPct val="150000"/>
              </a:lnSpc>
              <a:buFont typeface="Lucida Sans Unicode" panose="020B0602030504020204" pitchFamily="34" charset="0"/>
              <a:buAutoNum type="arabicPeriod"/>
            </a:pPr>
            <a:r>
              <a:rPr lang="en-IE" altLang="en-US"/>
              <a:t>What are the causes of structural variation in chromosomes?</a:t>
            </a:r>
          </a:p>
          <a:p>
            <a:pPr marL="622300" indent="-514350">
              <a:lnSpc>
                <a:spcPct val="150000"/>
              </a:lnSpc>
              <a:buFont typeface="Lucida Sans Unicode" panose="020B0602030504020204" pitchFamily="34" charset="0"/>
              <a:buAutoNum type="arabicPeriod"/>
            </a:pPr>
            <a:r>
              <a:rPr lang="en-IE" altLang="en-US"/>
              <a:t>Give an example of a structural variation?</a:t>
            </a:r>
          </a:p>
          <a:p>
            <a:pPr marL="622300" indent="-514350">
              <a:lnSpc>
                <a:spcPct val="150000"/>
              </a:lnSpc>
              <a:buFont typeface="Lucida Sans Unicode" panose="020B0602030504020204" pitchFamily="34" charset="0"/>
              <a:buAutoNum type="arabicPeriod"/>
            </a:pPr>
            <a:r>
              <a:rPr lang="en-IE" altLang="en-US"/>
              <a:t>What are the causes of mutatoins?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IE" dirty="0"/>
              <a:t>Learning Check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anose="05040102010807070707" pitchFamily="18" charset="2"/>
              <a:buNone/>
              <a:defRPr/>
            </a:pPr>
            <a:r>
              <a:rPr lang="en-US" dirty="0"/>
              <a:t>Can you ………………</a:t>
            </a:r>
          </a:p>
          <a:p>
            <a:pPr>
              <a:buFont typeface="Wingdings 3" panose="05040102010807070707" pitchFamily="18" charset="2"/>
              <a:buNone/>
              <a:defRPr/>
            </a:pPr>
            <a:r>
              <a:rPr lang="en-US" dirty="0"/>
              <a:t> </a:t>
            </a:r>
          </a:p>
          <a:p>
            <a:pPr marL="623887" indent="-514350">
              <a:buFont typeface="+mj-lt"/>
              <a:buAutoNum type="arabicPeriod"/>
              <a:defRPr/>
            </a:pPr>
            <a:r>
              <a:rPr lang="en-US" dirty="0"/>
              <a:t>Define variation and mutation</a:t>
            </a:r>
          </a:p>
          <a:p>
            <a:pPr marL="623887" indent="-514350">
              <a:buFont typeface="+mj-lt"/>
              <a:buAutoNum type="arabicPeriod"/>
              <a:defRPr/>
            </a:pPr>
            <a:r>
              <a:rPr lang="en-US" dirty="0"/>
              <a:t>List the causes of variations and mutations</a:t>
            </a:r>
          </a:p>
          <a:p>
            <a:pPr marL="623887" indent="-514350">
              <a:buFont typeface="+mj-lt"/>
              <a:buAutoNum type="arabicPeriod"/>
              <a:defRPr/>
            </a:pPr>
            <a:r>
              <a:rPr lang="en-US" dirty="0"/>
              <a:t>List the types of mutations</a:t>
            </a:r>
          </a:p>
          <a:p>
            <a:pPr marL="623887" indent="-514350">
              <a:buFont typeface="+mj-lt"/>
              <a:buAutoNum type="arabicPeriod"/>
              <a:defRPr/>
            </a:pPr>
            <a:r>
              <a:rPr lang="en-US" dirty="0"/>
              <a:t>Discuss the causes for  and effects of increased mutation rates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IE" dirty="0"/>
              <a:t>What have you learned?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362200"/>
            <a:ext cx="8229600" cy="1143000"/>
          </a:xfrm>
        </p:spPr>
        <p:txBody>
          <a:bodyPr/>
          <a:lstStyle/>
          <a:p>
            <a:pPr algn="ctr">
              <a:defRPr/>
            </a:pPr>
            <a:r>
              <a:rPr lang="en-IE" dirty="0"/>
              <a:t>End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/>
              <a:t>Human Chromosomes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524000"/>
            <a:ext cx="85344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We have 46 chromosomes, or 23 pairs.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44 of them are called </a:t>
            </a:r>
            <a:r>
              <a:rPr lang="en-US" altLang="en-US" sz="2400" u="sng">
                <a:solidFill>
                  <a:srgbClr val="FF0000"/>
                </a:solidFill>
              </a:rPr>
              <a:t>autosomes</a:t>
            </a:r>
            <a:r>
              <a:rPr lang="en-US" altLang="en-US" sz="2400"/>
              <a:t> and are numbered 1 through 22. Chromosome 1 is the longest, 22 is the shortest.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The other 2 chromosomes are the </a:t>
            </a:r>
            <a:r>
              <a:rPr lang="en-US" altLang="en-US" sz="2400" u="sng">
                <a:solidFill>
                  <a:srgbClr val="FF0000"/>
                </a:solidFill>
              </a:rPr>
              <a:t>sex chromosomes</a:t>
            </a:r>
            <a:r>
              <a:rPr lang="en-US" altLang="en-US" sz="2400"/>
              <a:t>: the X chromosome and the Y chromosome.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Males have and X and a Y; females have 2 X’s:  XY vs. XX.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4" descr="male_karyotype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96"/>
          <a:stretch>
            <a:fillRect/>
          </a:stretch>
        </p:blipFill>
        <p:spPr>
          <a:xfrm>
            <a:off x="1066800" y="1981200"/>
            <a:ext cx="6858000" cy="3524250"/>
          </a:xfrm>
          <a:noFill/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E"/>
              <a:t>Male Karyotype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5" descr="fema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86"/>
          <a:stretch>
            <a:fillRect/>
          </a:stretch>
        </p:blipFill>
        <p:spPr bwMode="auto">
          <a:xfrm>
            <a:off x="1976438" y="1503363"/>
            <a:ext cx="4805362" cy="457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ext Box 6"/>
          <p:cNvSpPr txBox="1">
            <a:spLocks noChangeArrowheads="1"/>
          </p:cNvSpPr>
          <p:nvPr/>
        </p:nvSpPr>
        <p:spPr bwMode="auto">
          <a:xfrm>
            <a:off x="1371600" y="304800"/>
            <a:ext cx="6705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IE" altLang="en-US" sz="3600"/>
              <a:t>Female Karyotype</a:t>
            </a:r>
            <a:endParaRPr lang="en-US" altLang="en-US"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The basic rule:</a:t>
            </a:r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r>
              <a:rPr lang="en-US" altLang="en-US"/>
              <a:t> If the </a:t>
            </a:r>
            <a:r>
              <a:rPr lang="en-US" altLang="en-US">
                <a:solidFill>
                  <a:srgbClr val="FF0000"/>
                </a:solidFill>
              </a:rPr>
              <a:t>Y chromosome</a:t>
            </a:r>
            <a:r>
              <a:rPr lang="en-US" altLang="en-US"/>
              <a:t> is present, the person is </a:t>
            </a:r>
            <a:r>
              <a:rPr lang="en-US" altLang="en-US">
                <a:solidFill>
                  <a:srgbClr val="FF0000"/>
                </a:solidFill>
              </a:rPr>
              <a:t>male</a:t>
            </a:r>
            <a:r>
              <a:rPr lang="en-US" altLang="en-US"/>
              <a:t>.  </a:t>
            </a:r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r>
              <a:rPr lang="en-US" altLang="en-US"/>
              <a:t>If </a:t>
            </a:r>
            <a:r>
              <a:rPr lang="en-US" altLang="en-US">
                <a:solidFill>
                  <a:srgbClr val="FF33CC"/>
                </a:solidFill>
              </a:rPr>
              <a:t>absent</a:t>
            </a:r>
            <a:r>
              <a:rPr lang="en-US" altLang="en-US"/>
              <a:t>, the person is </a:t>
            </a:r>
            <a:r>
              <a:rPr lang="en-US" altLang="en-US">
                <a:solidFill>
                  <a:srgbClr val="FF33CC"/>
                </a:solidFill>
              </a:rPr>
              <a:t>female</a:t>
            </a:r>
            <a:r>
              <a:rPr lang="en-US" altLang="en-US"/>
              <a:t>.</a:t>
            </a:r>
          </a:p>
          <a:p>
            <a:pPr eaLnBrk="1" hangingPunct="1">
              <a:buFontTx/>
              <a:buNone/>
            </a:pPr>
            <a:endParaRPr lang="en-US" alt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Sex Determination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686800" cy="4525962"/>
          </a:xfrm>
        </p:spPr>
        <p:txBody>
          <a:bodyPr/>
          <a:lstStyle/>
          <a:p>
            <a:pPr marL="622300" indent="-514350">
              <a:buFont typeface="Lucida Sans Unicode" panose="020B0602030504020204" pitchFamily="34" charset="0"/>
              <a:buAutoNum type="arabicPeriod"/>
            </a:pPr>
            <a:r>
              <a:rPr lang="en-IE" altLang="en-US"/>
              <a:t>What is the difference between a chromosome and a gene?</a:t>
            </a:r>
          </a:p>
          <a:p>
            <a:pPr marL="622300" indent="-514350">
              <a:buFont typeface="Lucida Sans Unicode" panose="020B0602030504020204" pitchFamily="34" charset="0"/>
              <a:buAutoNum type="arabicPeriod"/>
            </a:pPr>
            <a:r>
              <a:rPr lang="en-IE" altLang="en-US"/>
              <a:t>What is the difference between the terms haploid and diploid?</a:t>
            </a:r>
          </a:p>
          <a:p>
            <a:pPr marL="622300" indent="-514350">
              <a:buFont typeface="Lucida Sans Unicode" panose="020B0602030504020204" pitchFamily="34" charset="0"/>
              <a:buAutoNum type="arabicPeriod"/>
            </a:pPr>
            <a:r>
              <a:rPr lang="en-IE" altLang="en-US"/>
              <a:t>How many pairs of chromosomes do we have?</a:t>
            </a:r>
          </a:p>
          <a:p>
            <a:pPr marL="622300" indent="-514350">
              <a:buFont typeface="Lucida Sans Unicode" panose="020B0602030504020204" pitchFamily="34" charset="0"/>
              <a:buAutoNum type="arabicPeriod"/>
            </a:pPr>
            <a:r>
              <a:rPr lang="en-IE" altLang="en-US"/>
              <a:t>What are pair number 23 called?</a:t>
            </a:r>
          </a:p>
          <a:p>
            <a:pPr marL="622300" indent="-514350">
              <a:buFont typeface="Lucida Sans Unicode" panose="020B0602030504020204" pitchFamily="34" charset="0"/>
              <a:buAutoNum type="arabicPeriod"/>
            </a:pPr>
            <a:r>
              <a:rPr lang="en-IE" altLang="en-US"/>
              <a:t>What is the difference between the male and the female karyotype?</a:t>
            </a:r>
            <a:endParaRPr lang="en-US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IE" dirty="0"/>
              <a:t>Learning Check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lnSpcReduction="10000"/>
          </a:bodyPr>
          <a:lstStyle/>
          <a:p>
            <a:pPr marL="365760" indent="-256032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/>
              <a:t>the X and Y chromosomes separate and go into different sperm cells: </a:t>
            </a:r>
          </a:p>
          <a:p>
            <a:pPr marL="365760" indent="-256032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/>
              <a:t>½ the sperm carry the X and the other half carry the Y.  </a:t>
            </a:r>
          </a:p>
          <a:p>
            <a:pPr marL="365760" indent="-256032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/>
              <a:t>All eggs have one of the mother’s X chromosomes</a:t>
            </a:r>
          </a:p>
          <a:p>
            <a:pPr marL="365760" indent="-256032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/>
              <a:t>The Y chromosome has the main sex-determining gene on it, called SRY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E"/>
              <a:t>Meiosis</a:t>
            </a:r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6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3 - &amp;quot;Chromosomes and Genetics&amp;quot;&quot;/&gt;&lt;property id=&quot;20307&quot; value=&quot;256&quot;/&gt;&lt;/object&gt;&lt;object type=&quot;3&quot; unique_id=&quot;10004&quot;&gt;&lt;property id=&quot;20148&quot; value=&quot;5&quot;/&gt;&lt;property id=&quot;20300&quot; value=&quot;Slide 4 - &amp;quot;Human Chromosomes&amp;quot;&quot;/&gt;&lt;property id=&quot;20307&quot; value=&quot;257&quot;/&gt;&lt;/object&gt;&lt;object type=&quot;3&quot; unique_id=&quot;10005&quot;&gt;&lt;property id=&quot;20148&quot; value=&quot;5&quot;/&gt;&lt;property id=&quot;20300&quot; value=&quot;Slide 5 - &amp;quot;Male Karyotype&amp;quot;&quot;/&gt;&lt;property id=&quot;20307&quot; value=&quot;273&quot;/&gt;&lt;/object&gt;&lt;object type=&quot;3&quot; unique_id=&quot;10006&quot;&gt;&lt;property id=&quot;20148&quot; value=&quot;5&quot;/&gt;&lt;property id=&quot;20300&quot; value=&quot;Slide 6&quot;/&gt;&lt;property id=&quot;20307&quot; value=&quot;279&quot;/&gt;&lt;/object&gt;&lt;object type=&quot;3&quot; unique_id=&quot;10007&quot;&gt;&lt;property id=&quot;20148&quot; value=&quot;5&quot;/&gt;&lt;property id=&quot;20300&quot; value=&quot;Slide 7 - &amp;quot;Sex Determination&amp;quot;&quot;/&gt;&lt;property id=&quot;20307&quot; value=&quot;258&quot;/&gt;&lt;/object&gt;&lt;object type=&quot;3&quot; unique_id=&quot;10008&quot;&gt;&lt;property id=&quot;20148&quot; value=&quot;5&quot;/&gt;&lt;property id=&quot;20300&quot; value=&quot;Slide 9 - &amp;quot;Meiosis&amp;quot;&quot;/&gt;&lt;property id=&quot;20307&quot; value=&quot;293&quot;/&gt;&lt;/object&gt;&lt;object type=&quot;3&quot; unique_id=&quot;10009&quot;&gt;&lt;property id=&quot;20148&quot; value=&quot;5&quot;/&gt;&lt;property id=&quot;20300&quot; value=&quot;Slide 10 - &amp;quot;Sex Determination&amp;quot;&quot;/&gt;&lt;property id=&quot;20307&quot; value=&quot;274&quot;/&gt;&lt;/object&gt;&lt;object type=&quot;3&quot; unique_id=&quot;10011&quot;&gt;&lt;property id=&quot;20148&quot; value=&quot;5&quot;/&gt;&lt;property id=&quot;20300&quot; value=&quot;Slide 20&quot;/&gt;&lt;property id=&quot;20307&quot; value=&quot;280&quot;/&gt;&lt;/object&gt;&lt;object type=&quot;3&quot; unique_id=&quot;10012&quot;&gt;&lt;property id=&quot;20148&quot; value=&quot;5&quot;/&gt;&lt;property id=&quot;20300&quot; value=&quot;Slide 21 - &amp;quot;Downs syndrome&amp;quot;&quot;/&gt;&lt;property id=&quot;20307&quot; value=&quot;275&quot;/&gt;&lt;/object&gt;&lt;object type=&quot;3&quot; unique_id=&quot;10014&quot;&gt;&lt;property id=&quot;20148&quot; value=&quot;5&quot;/&gt;&lt;property id=&quot;20300&quot; value=&quot;Slide 22 - &amp;quot;Chromosome Structure Variations&amp;quot;&quot;/&gt;&lt;property id=&quot;20307&quot; value=&quot;266&quot;/&gt;&lt;/object&gt;&lt;object type=&quot;3&quot; unique_id=&quot;10015&quot;&gt;&lt;property id=&quot;20148&quot; value=&quot;5&quot;/&gt;&lt;property id=&quot;20300&quot; value=&quot;Slide 23 - &amp;quot;Structure Variation Examples&amp;quot;&quot;/&gt;&lt;property id=&quot;20307&quot; value=&quot;267&quot;/&gt;&lt;/object&gt;&lt;object type=&quot;3&quot; unique_id=&quot;10016&quot;&gt;&lt;property id=&quot;20148&quot; value=&quot;5&quot;/&gt;&lt;property id=&quot;20300&quot; value=&quot;Slide 24 - &amp;quot;Cri Du Chat Syndrome&amp;quot;&quot;/&gt;&lt;property id=&quot;20307&quot; value=&quot;276&quot;/&gt;&lt;/object&gt;&lt;object type=&quot;3&quot; unique_id=&quot;10017&quot;&gt;&lt;property id=&quot;20148&quot; value=&quot;5&quot;/&gt;&lt;property id=&quot;20300&quot; value=&quot;Slide 25&quot;/&gt;&lt;property id=&quot;20307&quot; value=&quot;281&quot;/&gt;&lt;/object&gt;&lt;object type=&quot;3&quot; unique_id=&quot;10031&quot;&gt;&lt;property id=&quot;20148&quot; value=&quot;5&quot;/&gt;&lt;property id=&quot;20300&quot; value=&quot;Slide 26 - &amp;quot;Mutations – Other Causes&amp;quot;&quot;/&gt;&lt;property id=&quot;20307&quot; value=&quot;287&quot;/&gt;&lt;/object&gt;&lt;object type=&quot;3&quot; unique_id=&quot;10032&quot;&gt;&lt;property id=&quot;20148&quot; value=&quot;5&quot;/&gt;&lt;property id=&quot;20300&quot; value=&quot;Slide 27 - &amp;quot;Dying for a Suntan&amp;quot;&quot;/&gt;&lt;property id=&quot;20307&quot; value=&quot;288&quot;/&gt;&lt;/object&gt;&lt;object type=&quot;3&quot; unique_id=&quot;10033&quot;&gt;&lt;property id=&quot;20148&quot; value=&quot;5&quot;/&gt;&lt;property id=&quot;20300&quot; value=&quot;Slide 28 - &amp;quot;Smoking&amp;quot;&quot;/&gt;&lt;property id=&quot;20307&quot; value=&quot;289&quot;/&gt;&lt;/object&gt;&lt;object type=&quot;3&quot; unique_id=&quot;10034&quot;&gt;&lt;property id=&quot;20148&quot; value=&quot;5&quot;/&gt;&lt;property id=&quot;20300&quot; value=&quot;Slide 29&quot;/&gt;&lt;property id=&quot;20307&quot; value=&quot;290&quot;/&gt;&lt;/object&gt;&lt;object type=&quot;3&quot; unique_id=&quot;10035&quot;&gt;&lt;property id=&quot;20148&quot; value=&quot;5&quot;/&gt;&lt;property id=&quot;20300&quot; value=&quot;Slide 30&quot;/&gt;&lt;property id=&quot;20307&quot; value=&quot;291&quot;/&gt;&lt;/object&gt;&lt;object type=&quot;3&quot; unique_id=&quot;10036&quot;&gt;&lt;property id=&quot;20148&quot; value=&quot;5&quot;/&gt;&lt;property id=&quot;20300&quot; value=&quot;Slide 31&quot;/&gt;&lt;property id=&quot;20307&quot; value=&quot;292&quot;/&gt;&lt;/object&gt;&lt;object type=&quot;3&quot; unique_id=&quot;11351&quot;&gt;&lt;property id=&quot;20148&quot; value=&quot;5&quot;/&gt;&lt;property id=&quot;20300&quot; value=&quot;Slide 11 - &amp;quot;Causes of Inherited Variations&amp;quot;&quot;/&gt;&lt;property id=&quot;20307&quot; value=&quot;297&quot;/&gt;&lt;/object&gt;&lt;object type=&quot;3&quot; unique_id=&quot;11352&quot;&gt;&lt;property id=&quot;20148&quot; value=&quot;5&quot;/&gt;&lt;property id=&quot;20300&quot; value=&quot;Slide 12 - &amp;quot;Fact &amp;quot;&quot;/&gt;&lt;property id=&quot;20307&quot; value=&quot;298&quot;/&gt;&lt;/object&gt;&lt;object type=&quot;3&quot; unique_id=&quot;11353&quot;&gt;&lt;property id=&quot;20148&quot; value=&quot;5&quot;/&gt;&lt;property id=&quot;20300&quot; value=&quot;Slide 13 - &amp;quot;Whose Child?&amp;quot;&quot;/&gt;&lt;property id=&quot;20307&quot; value=&quot;299&quot;/&gt;&lt;/object&gt;&lt;object type=&quot;3&quot; unique_id=&quot;11354&quot;&gt;&lt;property id=&quot;20148&quot; value=&quot;5&quot;/&gt;&lt;property id=&quot;20300&quot; value=&quot;Slide 14 - &amp;quot;Whose Child?&amp;quot;&quot;/&gt;&lt;property id=&quot;20307&quot; value=&quot;300&quot;/&gt;&lt;/object&gt;&lt;object type=&quot;3&quot; unique_id=&quot;11355&quot;&gt;&lt;property id=&quot;20148&quot; value=&quot;5&quot;/&gt;&lt;property id=&quot;20300&quot; value=&quot;Slide 15 - &amp;quot;Differences between parents and offspring&amp;quot;&quot;/&gt;&lt;property id=&quot;20307&quot; value=&quot;304&quot;/&gt;&lt;/object&gt;&lt;object type=&quot;3&quot; unique_id=&quot;11356&quot;&gt;&lt;property id=&quot;20148&quot; value=&quot;5&quot;/&gt;&lt;property id=&quot;20300&quot; value=&quot;Slide 16 - &amp;quot;Crossing Over &amp;quot;&quot;/&gt;&lt;property id=&quot;20307&quot; value=&quot;302&quot;/&gt;&lt;/object&gt;&lt;object type=&quot;3&quot; unique_id=&quot;11357&quot;&gt;&lt;property id=&quot;20148&quot; value=&quot;5&quot;/&gt;&lt;property id=&quot;20300&quot; value=&quot;Slide 17 - &amp;quot;Fusion of gametes&amp;quot;&quot;/&gt;&lt;property id=&quot;20307&quot; value=&quot;303&quot;/&gt;&lt;/object&gt;&lt;object type=&quot;3&quot; unique_id=&quot;11358&quot;&gt;&lt;property id=&quot;20148&quot; value=&quot;5&quot;/&gt;&lt;property id=&quot;20300&quot; value=&quot;Slide 19 - &amp;quot;Chromosome Number Variations&amp;quot;&quot;/&gt;&lt;property id=&quot;20307&quot; value=&quot;301&quot;/&gt;&lt;/object&gt;&lt;object type=&quot;3&quot; unique_id=&quot;11505&quot;&gt;&lt;property id=&quot;20148&quot; value=&quot;5&quot;/&gt;&lt;property id=&quot;20300&quot; value=&quot;Slide 1 - &amp;quot;Variations and Mutations&amp;quot;&quot;/&gt;&lt;property id=&quot;20307&quot; value=&quot;305&quot;/&gt;&lt;/object&gt;&lt;object type=&quot;3&quot; unique_id=&quot;11506&quot;&gt;&lt;property id=&quot;20148&quot; value=&quot;5&quot;/&gt;&lt;property id=&quot;20300&quot; value=&quot;Slide 2 - &amp;quot;Lesson Objectives&amp;quot;&quot;/&gt;&lt;property id=&quot;20307&quot; value=&quot;306&quot;/&gt;&lt;/object&gt;&lt;object type=&quot;3&quot; unique_id=&quot;11507&quot;&gt;&lt;property id=&quot;20148&quot; value=&quot;5&quot;/&gt;&lt;property id=&quot;20300&quot; value=&quot;Slide 33 - &amp;quot;What have you learned?&amp;quot;&quot;/&gt;&lt;property id=&quot;20307&quot; value=&quot;307&quot;/&gt;&lt;/object&gt;&lt;object type=&quot;3&quot; unique_id=&quot;11508&quot;&gt;&lt;property id=&quot;20148&quot; value=&quot;5&quot;/&gt;&lt;property id=&quot;20300&quot; value=&quot;Slide 34 - &amp;quot;End&amp;quot;&quot;/&gt;&lt;property id=&quot;20307&quot; value=&quot;308&quot;/&gt;&lt;/object&gt;&lt;object type=&quot;3&quot; unique_id=&quot;11642&quot;&gt;&lt;property id=&quot;20148&quot; value=&quot;5&quot;/&gt;&lt;property id=&quot;20300&quot; value=&quot;Slide 8 - &amp;quot;Learning Check&amp;quot;&quot;/&gt;&lt;property id=&quot;20307&quot; value=&quot;309&quot;/&gt;&lt;/object&gt;&lt;object type=&quot;3&quot; unique_id=&quot;11643&quot;&gt;&lt;property id=&quot;20148&quot; value=&quot;5&quot;/&gt;&lt;property id=&quot;20300&quot; value=&quot;Slide 18 - &amp;quot;Learning Check&amp;quot;&quot;/&gt;&lt;property id=&quot;20307&quot; value=&quot;310&quot;/&gt;&lt;/object&gt;&lt;object type=&quot;3&quot; unique_id=&quot;11644&quot;&gt;&lt;property id=&quot;20148&quot; value=&quot;5&quot;/&gt;&lt;property id=&quot;20300&quot; value=&quot;Slide 32 - &amp;quot;Learning Check&amp;quot;&quot;/&gt;&lt;property id=&quot;20307&quot; value=&quot;311&quot;/&gt;&lt;/object&gt;&lt;/object&gt;&lt;object type=&quot;8&quot; unique_id=&quot;10072&quot;&gt;&lt;/object&gt;&lt;/object&gt;&lt;/database&gt;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DD54A5BEEF6B44A57EA02D24220B4F" ma:contentTypeVersion="2" ma:contentTypeDescription="Create a new document." ma:contentTypeScope="" ma:versionID="80870af0b5a6cb716866cd409187fcf8">
  <xsd:schema xmlns:xsd="http://www.w3.org/2001/XMLSchema" xmlns:xs="http://www.w3.org/2001/XMLSchema" xmlns:p="http://schemas.microsoft.com/office/2006/metadata/properties" xmlns:ns2="ae4478b6-321f-42d2-92b9-d0159df023f3" targetNamespace="http://schemas.microsoft.com/office/2006/metadata/properties" ma:root="true" ma:fieldsID="df5a8e970c04a852abeec80756570719" ns2:_="">
    <xsd:import namespace="ae4478b6-321f-42d2-92b9-d0159df023f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4478b6-321f-42d2-92b9-d0159df023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204681E-9D5C-458A-A07C-3C5F1A864CC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B812B0A-BCF2-4C53-94CC-1C3C00497C2A}"/>
</file>

<file path=customXml/itemProps3.xml><?xml version="1.0" encoding="utf-8"?>
<ds:datastoreItem xmlns:ds="http://schemas.openxmlformats.org/officeDocument/2006/customXml" ds:itemID="{A2E24EFC-1DD1-45F0-B8F7-03986D537371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0a3b62b6-8049-42b4-a334-bc4e565dda65"/>
    <ds:schemaRef ds:uri="http://purl.org/dc/elements/1.1/"/>
    <ds:schemaRef ds:uri="http://schemas.microsoft.com/office/2006/metadata/properties"/>
    <ds:schemaRef ds:uri="b1cef80b-339e-4a80-9bd8-43156d9506bf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4577</TotalTime>
  <Words>1143</Words>
  <Application>Microsoft Office PowerPoint</Application>
  <PresentationFormat>On-screen Show (4:3)</PresentationFormat>
  <Paragraphs>191</Paragraphs>
  <Slides>37</Slides>
  <Notes>37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Concourse</vt:lpstr>
      <vt:lpstr>Variations and Mutations instead of PPT USE BIOLPGY STUDY GUIDE</vt:lpstr>
      <vt:lpstr>Lesson Objectives</vt:lpstr>
      <vt:lpstr>Chromosomes and Genetics</vt:lpstr>
      <vt:lpstr>Human Chromosomes</vt:lpstr>
      <vt:lpstr>Male Karyotype</vt:lpstr>
      <vt:lpstr>PowerPoint Presentation</vt:lpstr>
      <vt:lpstr>Sex Determination</vt:lpstr>
      <vt:lpstr>Learning Check</vt:lpstr>
      <vt:lpstr>Meiosis</vt:lpstr>
      <vt:lpstr>Sex Determination</vt:lpstr>
      <vt:lpstr>Causes of Inherited Variations</vt:lpstr>
      <vt:lpstr>Fact </vt:lpstr>
      <vt:lpstr>Whose Child?</vt:lpstr>
      <vt:lpstr>Whose Child?</vt:lpstr>
      <vt:lpstr>Differences between parents and offspring</vt:lpstr>
      <vt:lpstr>Crossing Over </vt:lpstr>
      <vt:lpstr>Fusion of gametes</vt:lpstr>
      <vt:lpstr>Learning Check</vt:lpstr>
      <vt:lpstr>Chromosome Number Variations</vt:lpstr>
      <vt:lpstr>PowerPoint Presentation</vt:lpstr>
      <vt:lpstr>Downs syndrome</vt:lpstr>
      <vt:lpstr>Chromosome Structure Variations</vt:lpstr>
      <vt:lpstr>Structure Variation Examples</vt:lpstr>
      <vt:lpstr> Point mutations </vt:lpstr>
      <vt:lpstr>PowerPoint Presentation</vt:lpstr>
      <vt:lpstr>Protein folding</vt:lpstr>
      <vt:lpstr> As a result, damage is caused to the red blood cell membrane, resulting in a cellular lifespan of only a few days.  Due to the sickle cell shape, small capillaries may become  blocked.</vt:lpstr>
      <vt:lpstr>Cri Du Chat Syndrome</vt:lpstr>
      <vt:lpstr>Mutations – Other Causes</vt:lpstr>
      <vt:lpstr>Dying for a Suntan</vt:lpstr>
      <vt:lpstr>Smoking</vt:lpstr>
      <vt:lpstr>PowerPoint Presentation</vt:lpstr>
      <vt:lpstr>PowerPoint Presentation</vt:lpstr>
      <vt:lpstr>PowerPoint Presentation</vt:lpstr>
      <vt:lpstr>Learning Check</vt:lpstr>
      <vt:lpstr>What have you learned?</vt:lpstr>
      <vt:lpstr>End</vt:lpstr>
    </vt:vector>
  </TitlesOfParts>
  <Company>NIU-Biology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Chromosomes and Genetics</dc:title>
  <dc:creator>User</dc:creator>
  <cp:lastModifiedBy>Darina Morin</cp:lastModifiedBy>
  <cp:revision>66</cp:revision>
  <dcterms:created xsi:type="dcterms:W3CDTF">2003-10-07T15:33:12Z</dcterms:created>
  <dcterms:modified xsi:type="dcterms:W3CDTF">2022-11-02T14:22:15Z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0x0101007E711AA91E3972408B9115301CB6DDA6</vt:lpwstr>
  </property>
</Properties>
</file>