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298" r:id="rId5"/>
    <p:sldId id="318" r:id="rId6"/>
    <p:sldId id="321" r:id="rId7"/>
    <p:sldId id="299" r:id="rId8"/>
    <p:sldId id="322" r:id="rId9"/>
    <p:sldId id="300" r:id="rId10"/>
    <p:sldId id="302" r:id="rId11"/>
    <p:sldId id="304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256" r:id="rId20"/>
    <p:sldId id="257" r:id="rId21"/>
    <p:sldId id="323" r:id="rId22"/>
    <p:sldId id="258" r:id="rId23"/>
    <p:sldId id="259" r:id="rId24"/>
    <p:sldId id="324" r:id="rId25"/>
    <p:sldId id="325" r:id="rId26"/>
    <p:sldId id="260" r:id="rId27"/>
    <p:sldId id="305" r:id="rId28"/>
    <p:sldId id="326" r:id="rId29"/>
    <p:sldId id="294" r:id="rId30"/>
    <p:sldId id="262" r:id="rId31"/>
    <p:sldId id="295" r:id="rId32"/>
    <p:sldId id="264" r:id="rId33"/>
    <p:sldId id="265" r:id="rId34"/>
    <p:sldId id="266" r:id="rId35"/>
    <p:sldId id="327" r:id="rId36"/>
    <p:sldId id="268" r:id="rId37"/>
    <p:sldId id="269" r:id="rId38"/>
    <p:sldId id="278" r:id="rId39"/>
    <p:sldId id="330" r:id="rId40"/>
    <p:sldId id="279" r:id="rId41"/>
    <p:sldId id="317" r:id="rId42"/>
    <p:sldId id="280" r:id="rId43"/>
    <p:sldId id="281" r:id="rId44"/>
    <p:sldId id="306" r:id="rId45"/>
    <p:sldId id="328" r:id="rId46"/>
    <p:sldId id="329" r:id="rId47"/>
    <p:sldId id="331" r:id="rId48"/>
    <p:sldId id="334" r:id="rId49"/>
    <p:sldId id="333" r:id="rId50"/>
    <p:sldId id="332" r:id="rId51"/>
    <p:sldId id="308" r:id="rId52"/>
    <p:sldId id="319" r:id="rId53"/>
    <p:sldId id="303" r:id="rId54"/>
    <p:sldId id="320" r:id="rId55"/>
  </p:sldIdLst>
  <p:sldSz cx="9144000" cy="6858000" type="screen4x3"/>
  <p:notesSz cx="6858000" cy="9144000"/>
  <p:custDataLst>
    <p:tags r:id="rId58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F95AB7"/>
    <a:srgbClr val="9234DB"/>
    <a:srgbClr val="009688"/>
    <a:srgbClr val="B50069"/>
    <a:srgbClr val="BC3700"/>
    <a:srgbClr val="AD6900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9E729-54F9-07FD-7F0D-379D3E9B2EE6}" v="4" dt="2022-09-28T16:12:53.183"/>
    <p1510:client id="{2E9AE642-16FC-A972-BEB0-4B9D6B45A37F}" v="656" dt="2022-09-14T20:02:03.635"/>
    <p1510:client id="{48F4B633-ACD4-89F5-1B2E-BEA933DCAF61}" v="15" dt="2022-10-01T12:32:52.946"/>
    <p1510:client id="{4927F566-BDE6-B703-DF33-7F2DAE444976}" v="1" dt="2022-09-26T11:55:11.347"/>
    <p1510:client id="{4E134142-2CD3-729A-01BB-9149DF7B5CB0}" v="13" dt="2022-10-05T16:42:33.445"/>
    <p1510:client id="{5AF96A38-7F30-9343-019E-93A5DE364553}" v="3" dt="2022-10-10T10:22:53.444"/>
    <p1510:client id="{89210FE4-A2F4-AD07-E506-19566209EA79}" v="6" dt="2022-09-16T20:19:27.502"/>
    <p1510:client id="{B377D00E-5930-E616-5BCA-854C43976E8E}" v="8" dt="2022-10-05T17:56:20.721"/>
    <p1510:client id="{B5A3CB85-0714-E280-16F8-71AE00A68D50}" v="44" dt="2022-09-23T21:54:39.360"/>
    <p1510:client id="{B8F2A616-5CEC-18F4-F75C-9F4524C5DF39}" v="46" dt="2022-10-13T21:06:08.441"/>
    <p1510:client id="{C6D12134-8E08-9195-CDF5-9539F4EB22FC}" v="74" dt="2022-09-26T10:33:37.508"/>
    <p1510:client id="{D02AB8F7-993D-FE85-FEF1-D0DBC100D327}" v="1" dt="2022-10-07T17:13:58.426"/>
    <p1510:client id="{D5F9242A-D21F-701D-33DA-DDDA1C8B98E9}" v="23" dt="2022-09-15T10:32:48.306"/>
    <p1510:client id="{E55D8A7E-D919-868A-0609-8800814FDAFC}" v="70" dt="2022-09-19T17:17:02.628"/>
    <p1510:client id="{E65487CE-D23A-EC40-A6DC-6C2F2EA1CA42}" v="104" dt="2022-09-23T22:24:59.176"/>
    <p1510:client id="{EF49D09E-3979-9D6C-28FB-A6206E44C67A}" v="7" dt="2022-09-16T18:00:5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175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06144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1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1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12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6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80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13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63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35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90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7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32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7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24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46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88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5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36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45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83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5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51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3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88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71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63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6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9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9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2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9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0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1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5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373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067930-C6D5-45C1-854E-67B2DD510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83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31460E-D596-4962-AB7D-050DA3394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82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41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6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2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89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92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4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71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robio.com/drag_gr11/mono.ht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ooklyn.cuny.edu/bc/ahp/MGInv/MGI.Intro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928813"/>
            <a:ext cx="7772400" cy="2357437"/>
          </a:xfrm>
        </p:spPr>
        <p:txBody>
          <a:bodyPr/>
          <a:lstStyle/>
          <a:p>
            <a:pPr>
              <a:defRPr/>
            </a:pPr>
            <a:r>
              <a:rPr lang="en-US" sz="6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GENETIC INHERITANCE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male_karyotyp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6"/>
          <a:stretch>
            <a:fillRect/>
          </a:stretch>
        </p:blipFill>
        <p:spPr>
          <a:xfrm>
            <a:off x="1066800" y="1981200"/>
            <a:ext cx="6858000" cy="3524250"/>
          </a:xfrm>
          <a:noFill/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Male Karyotype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fem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6"/>
          <a:stretch>
            <a:fillRect/>
          </a:stretch>
        </p:blipFill>
        <p:spPr bwMode="auto">
          <a:xfrm>
            <a:off x="1976438" y="1503363"/>
            <a:ext cx="4805362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1371600" y="3048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 altLang="en-US" sz="3600"/>
              <a:t>Female Karyotype</a:t>
            </a:r>
            <a:endParaRPr lang="en-US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The basic rule: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If the </a:t>
            </a:r>
            <a:r>
              <a:rPr lang="en-US" altLang="en-US">
                <a:solidFill>
                  <a:srgbClr val="FF0000"/>
                </a:solidFill>
              </a:rPr>
              <a:t>Y chromosome</a:t>
            </a:r>
            <a:r>
              <a:rPr lang="en-US" altLang="en-US"/>
              <a:t> is present, the person is </a:t>
            </a:r>
            <a:r>
              <a:rPr lang="en-US" altLang="en-US">
                <a:solidFill>
                  <a:srgbClr val="FF0000"/>
                </a:solidFill>
              </a:rPr>
              <a:t>male</a:t>
            </a:r>
            <a:r>
              <a:rPr lang="en-US" altLang="en-US"/>
              <a:t>.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If </a:t>
            </a:r>
            <a:r>
              <a:rPr lang="en-US" altLang="en-US">
                <a:solidFill>
                  <a:srgbClr val="FF33CC"/>
                </a:solidFill>
              </a:rPr>
              <a:t>absent</a:t>
            </a:r>
            <a:r>
              <a:rPr lang="en-US" altLang="en-US"/>
              <a:t>, the person is </a:t>
            </a:r>
            <a:r>
              <a:rPr lang="en-US" altLang="en-US">
                <a:solidFill>
                  <a:srgbClr val="FF33CC"/>
                </a:solidFill>
              </a:rPr>
              <a:t>female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Sex Determination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the X and Y chromosomes separate and go into different sperm cells: </a:t>
            </a: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½ the sperm carry the X and the other half carry the Y.  </a:t>
            </a: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All eggs have one of the mother’s X chromosomes</a:t>
            </a: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The Y chromosome has the main sex-determining gene on it, called SRY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IE" altLang="en-US"/>
              <a:t>Meiosis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071563"/>
            <a:ext cx="7772400" cy="4929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/>
              <a:t>About 4 weeks after fertilization, an embryo that contains the </a:t>
            </a:r>
            <a:r>
              <a:rPr lang="en-US" altLang="en-US" sz="2800">
                <a:solidFill>
                  <a:srgbClr val="FF0000"/>
                </a:solidFill>
              </a:rPr>
              <a:t>SRY gene</a:t>
            </a:r>
            <a:r>
              <a:rPr lang="en-US" altLang="en-US" sz="2800"/>
              <a:t> develops testes, the primary male sex organ. </a:t>
            </a:r>
          </a:p>
          <a:p>
            <a:pPr>
              <a:lnSpc>
                <a:spcPct val="150000"/>
              </a:lnSpc>
            </a:pPr>
            <a:r>
              <a:rPr lang="en-US" altLang="en-US" sz="2800"/>
              <a:t> The testes secrete the hormone testosterone.  </a:t>
            </a:r>
          </a:p>
          <a:p>
            <a:pPr>
              <a:lnSpc>
                <a:spcPct val="150000"/>
              </a:lnSpc>
            </a:pPr>
            <a:r>
              <a:rPr lang="en-US" altLang="en-US" sz="2800"/>
              <a:t>Testosterone signals the other cells of the embryo to develop in the male pattern.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r>
              <a:rPr lang="en-IE" altLang="en-US"/>
              <a:t>Sex Determination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Learning Check</a:t>
            </a:r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7673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IE" altLang="en-US"/>
              <a:t>How many pairs of chromosomes does a human somatic cell have?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Which pair of chromosomes determines the sex of the offspring?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If you are male what does chromosome pair number 23 look like?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If you are female what does chromosome pair number 23 look like?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FF0000"/>
                </a:solidFill>
              </a:rPr>
              <a:t>Def Genetics </a:t>
            </a:r>
            <a:r>
              <a:rPr lang="en-US" sz="2800"/>
              <a:t>-The study of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heredity</a:t>
            </a:r>
            <a:r>
              <a:rPr lang="en-US" sz="2800"/>
              <a:t>.</a:t>
            </a:r>
          </a:p>
          <a:p>
            <a:pPr>
              <a:buFontTx/>
              <a:buNone/>
              <a:defRPr/>
            </a:pPr>
            <a:endParaRPr lang="en-US" sz="1600"/>
          </a:p>
          <a:p>
            <a:pPr>
              <a:defRPr/>
            </a:pP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Gregor Mendel (1860’s)</a:t>
            </a:r>
            <a:r>
              <a:rPr lang="en-US" sz="2800"/>
              <a:t> discovered the fundamental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principles </a:t>
            </a:r>
            <a:r>
              <a:rPr lang="en-US" sz="2800"/>
              <a:t>of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genetics</a:t>
            </a:r>
            <a:r>
              <a:rPr lang="en-US" sz="2800"/>
              <a:t> by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breeding</a:t>
            </a:r>
            <a:r>
              <a:rPr lang="en-US" sz="2800"/>
              <a:t>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garden peas</a:t>
            </a:r>
            <a:r>
              <a:rPr lang="en-US" sz="2800"/>
              <a:t>.</a:t>
            </a:r>
          </a:p>
        </p:txBody>
      </p:sp>
      <p:pic>
        <p:nvPicPr>
          <p:cNvPr id="3" name="Graphic 4" descr="Pencil with solid fill">
            <a:extLst>
              <a:ext uri="{FF2B5EF4-FFF2-40B4-BE49-F238E27FC236}">
                <a16:creationId xmlns:a16="http://schemas.microsoft.com/office/drawing/2014/main" id="{10A67F53-8A94-B4FF-E3DC-EC9AA905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0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6441" y="204159"/>
            <a:ext cx="7772400" cy="510397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Genetic Terms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5902"/>
            <a:ext cx="7772400" cy="4560498"/>
          </a:xfrm>
        </p:spPr>
        <p:txBody>
          <a:bodyPr/>
          <a:lstStyle/>
          <a:p>
            <a:pPr>
              <a:defRPr/>
            </a:pPr>
            <a:r>
              <a:rPr lang="en-US" sz="2800"/>
              <a:t>Alleles- Alternative forms of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genes.</a:t>
            </a:r>
            <a:endParaRPr lang="en-US" sz="2800"/>
          </a:p>
          <a:p>
            <a:pPr>
              <a:buFontTx/>
              <a:buNone/>
              <a:defRPr/>
            </a:pPr>
            <a:endParaRPr lang="en-US" sz="700"/>
          </a:p>
          <a:p>
            <a:pPr>
              <a:buNone/>
              <a:defRPr/>
            </a:pPr>
            <a:endParaRPr lang="en-US" sz="700">
              <a:cs typeface="Arial"/>
            </a:endParaRPr>
          </a:p>
          <a:p>
            <a:pPr>
              <a:defRPr/>
            </a:pPr>
            <a:r>
              <a:rPr lang="en-US" sz="2800"/>
              <a:t>	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Dominant alleles </a:t>
            </a:r>
            <a:r>
              <a:rPr lang="en-US" sz="2800"/>
              <a:t>(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TT</a:t>
            </a:r>
            <a:r>
              <a:rPr lang="en-US" sz="2800"/>
              <a:t> - 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tall pea plants</a:t>
            </a:r>
            <a:r>
              <a:rPr lang="en-US" sz="2800"/>
              <a:t>)</a:t>
            </a:r>
            <a:endParaRPr lang="en-US" sz="2800">
              <a:cs typeface="Arial"/>
            </a:endParaRPr>
          </a:p>
          <a:p>
            <a:pPr>
              <a:buNone/>
              <a:defRPr/>
            </a:pPr>
            <a:r>
              <a:rPr lang="en-US" sz="2800"/>
              <a:t>    </a:t>
            </a:r>
            <a:endParaRPr lang="en-US" sz="2800" b="1"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  <a:p>
            <a:pPr>
              <a:buNone/>
              <a:defRPr/>
            </a:pPr>
            <a:endParaRPr lang="en-US" sz="2800" b="1"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  <a:p>
            <a:pPr>
              <a:buNone/>
              <a:defRPr/>
            </a:pPr>
            <a:r>
              <a:rPr 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cs typeface="Arial"/>
              </a:rPr>
              <a:t>Dominant-allele that is always expressed if present</a:t>
            </a:r>
          </a:p>
          <a:p>
            <a:pPr>
              <a:buNone/>
              <a:defRPr/>
            </a:pPr>
            <a:endParaRPr lang="en-US" sz="2800">
              <a:cs typeface="Arial"/>
            </a:endParaRPr>
          </a:p>
        </p:txBody>
      </p:sp>
      <p:pic>
        <p:nvPicPr>
          <p:cNvPr id="4" name="Graphic 4" descr="Pencil with solid fill">
            <a:extLst>
              <a:ext uri="{FF2B5EF4-FFF2-40B4-BE49-F238E27FC236}">
                <a16:creationId xmlns:a16="http://schemas.microsoft.com/office/drawing/2014/main" id="{63D873D5-C7CC-6746-1A0C-0D7B8AFFF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EA02-1B5E-FA58-8C41-3B2B431C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70936"/>
            <a:ext cx="7772400" cy="5725064"/>
          </a:xfrm>
        </p:spPr>
        <p:txBody>
          <a:bodyPr/>
          <a:lstStyle/>
          <a:p>
            <a:r>
              <a:rPr lang="en-US" b="1">
                <a:ea typeface="+mn-lt"/>
                <a:cs typeface="+mn-lt"/>
              </a:rPr>
              <a:t>Recessive alleles 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b="1" err="1">
                <a:ea typeface="+mn-lt"/>
                <a:cs typeface="+mn-lt"/>
              </a:rPr>
              <a:t>tt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- </a:t>
            </a:r>
            <a:r>
              <a:rPr lang="en-US" b="1">
                <a:ea typeface="+mn-lt"/>
                <a:cs typeface="+mn-lt"/>
              </a:rPr>
              <a:t>dwarf pea  plants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Recessive-the allele that is prevented from being expressed by dominant allele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5" name="Graphic 4" descr="Pencil with solid fill">
            <a:extLst>
              <a:ext uri="{FF2B5EF4-FFF2-40B4-BE49-F238E27FC236}">
                <a16:creationId xmlns:a16="http://schemas.microsoft.com/office/drawing/2014/main" id="{5AD694E2-CC29-1956-3293-9705B0CB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6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Phenotype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Outward appearance</a:t>
            </a:r>
            <a:endParaRPr lang="en-US" sz="2800"/>
          </a:p>
          <a:p>
            <a:pPr>
              <a:defRPr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Physical characteristics</a:t>
            </a:r>
          </a:p>
          <a:p>
            <a:pPr>
              <a:buFontTx/>
              <a:buNone/>
              <a:defRPr/>
            </a:pPr>
            <a:endParaRPr lang="en-US" sz="2800"/>
          </a:p>
          <a:p>
            <a:pPr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Examples: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1.	tall pea plant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2.	dwarf pea plant</a:t>
            </a:r>
            <a:endParaRPr lang="en-US" sz="2800"/>
          </a:p>
        </p:txBody>
      </p:sp>
      <p:pic>
        <p:nvPicPr>
          <p:cNvPr id="4" name="Graphic 4" descr="Pencil with solid fill">
            <a:extLst>
              <a:ext uri="{FF2B5EF4-FFF2-40B4-BE49-F238E27FC236}">
                <a16:creationId xmlns:a16="http://schemas.microsoft.com/office/drawing/2014/main" id="{087B33D9-9111-C1F3-FD7A-FB42E511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72400" cy="1000125"/>
          </a:xfrm>
        </p:spPr>
        <p:txBody>
          <a:bodyPr/>
          <a:lstStyle/>
          <a:p>
            <a:r>
              <a:rPr lang="en-IE" altLang="en-US" b="1">
                <a:solidFill>
                  <a:srgbClr val="00279F"/>
                </a:solidFill>
              </a:rPr>
              <a:t>Lesson Objectives</a:t>
            </a:r>
            <a:endParaRPr lang="en-US" altLang="en-US" b="1">
              <a:solidFill>
                <a:srgbClr val="00279F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14313" y="1000125"/>
            <a:ext cx="8272462" cy="5857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At the end of this lesson you should be able</a:t>
            </a:r>
            <a:r>
              <a:rPr lang="en-US" altLang="en-US" sz="2800"/>
              <a:t> </a:t>
            </a:r>
            <a:r>
              <a:rPr lang="en-US" altLang="en-US" sz="2800" b="1"/>
              <a:t>to</a:t>
            </a:r>
            <a:r>
              <a:rPr lang="en-US" altLang="en-US" b="1"/>
              <a:t> </a:t>
            </a:r>
          </a:p>
          <a:p>
            <a:pPr>
              <a:buFontTx/>
              <a:buNone/>
            </a:pPr>
            <a:r>
              <a:rPr lang="en-US" altLang="en-US" sz="2000"/>
              <a:t> </a:t>
            </a:r>
          </a:p>
          <a:p>
            <a:pPr>
              <a:buFontTx/>
              <a:buAutoNum type="arabicPeriod"/>
            </a:pPr>
            <a:r>
              <a:rPr lang="en-US" altLang="en-US" sz="2800"/>
              <a:t>Give a definition for a  gamete  </a:t>
            </a:r>
          </a:p>
          <a:p>
            <a:pPr>
              <a:buFontTx/>
              <a:buAutoNum type="arabicPeriod"/>
            </a:pPr>
            <a:r>
              <a:rPr lang="en-US" altLang="en-US" sz="2800"/>
              <a:t>Understand gamete formation</a:t>
            </a:r>
          </a:p>
          <a:p>
            <a:pPr>
              <a:buFontTx/>
              <a:buAutoNum type="arabicPeriod"/>
            </a:pPr>
            <a:r>
              <a:rPr lang="en-IE" altLang="en-US" sz="2800"/>
              <a:t>Give the function of gamete in sexual reproduction</a:t>
            </a:r>
          </a:p>
          <a:p>
            <a:pPr>
              <a:buFontTx/>
              <a:buAutoNum type="arabicPeriod"/>
            </a:pPr>
            <a:r>
              <a:rPr lang="en-IE" altLang="en-US" sz="2800"/>
              <a:t>Define fertilisation</a:t>
            </a:r>
            <a:endParaRPr lang="en-US" altLang="en-US" sz="2800"/>
          </a:p>
          <a:p>
            <a:pPr>
              <a:buFontTx/>
              <a:buAutoNum type="arabicPeriod"/>
            </a:pPr>
            <a:r>
              <a:rPr lang="en-US" altLang="en-US" sz="2800"/>
              <a:t>Define allele</a:t>
            </a:r>
          </a:p>
          <a:p>
            <a:pPr>
              <a:buFontTx/>
              <a:buAutoNum type="arabicPeriod"/>
            </a:pPr>
            <a:r>
              <a:rPr lang="en-US" altLang="en-US" sz="2800"/>
              <a:t>Differentiate between the terms homozygous and heterozygous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Genotype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829175"/>
          </a:xfrm>
        </p:spPr>
        <p:txBody>
          <a:bodyPr/>
          <a:lstStyle/>
          <a:p>
            <a:pPr algn="ctr">
              <a:buNone/>
              <a:defRPr/>
            </a:pPr>
            <a:r>
              <a:rPr 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/>
              </a:rPr>
              <a:t>The genetic make up of the organism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</a:t>
            </a:r>
          </a:p>
          <a:p>
            <a:pPr>
              <a:buFontTx/>
              <a:buNone/>
              <a:defRPr/>
            </a:pPr>
            <a:r>
              <a:rPr lang="en-US" sz="2800"/>
              <a:t>	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	tall pea plant</a:t>
            </a:r>
          </a:p>
          <a:p>
            <a:pPr>
              <a:buNone/>
              <a:defRPr/>
            </a:pPr>
            <a:r>
              <a:rPr lang="en-US" sz="2800"/>
              <a:t>			</a:t>
            </a:r>
            <a:r>
              <a:rPr lang="en-US" sz="2800" b="1"/>
              <a:t>TT = tall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(homozygous dominant) 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  <a:p>
            <a:pPr>
              <a:buFontTx/>
              <a:buNone/>
              <a:defRPr/>
            </a:pPr>
            <a:r>
              <a:rPr lang="en-US" sz="2800"/>
              <a:t>	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	dwarf pea plant</a:t>
            </a:r>
            <a:endParaRPr lang="en-US" sz="2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			</a:t>
            </a:r>
            <a:r>
              <a:rPr lang="en-US" sz="2800" b="1" err="1"/>
              <a:t>tt</a:t>
            </a:r>
            <a:r>
              <a:rPr lang="en-US" sz="2800" b="1"/>
              <a:t> = dwarf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(homozygous recessive)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3.	tall pea plant</a:t>
            </a:r>
            <a:endParaRPr lang="en-US" sz="2800" b="1">
              <a:solidFill>
                <a:schemeClr val="tx2"/>
              </a:solidFill>
            </a:endParaRP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tx2"/>
                </a:solidFill>
              </a:rPr>
              <a:t>			Tt = tall 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(heterozygous)</a:t>
            </a: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</p:txBody>
      </p:sp>
      <p:pic>
        <p:nvPicPr>
          <p:cNvPr id="3" name="Graphic 4" descr="Pencil with solid fill">
            <a:extLst>
              <a:ext uri="{FF2B5EF4-FFF2-40B4-BE49-F238E27FC236}">
                <a16:creationId xmlns:a16="http://schemas.microsoft.com/office/drawing/2014/main" id="{9D2E2547-8BD6-F203-4DD6-E61E71E74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4B17-556B-8C08-D5B5-C1F8ACB6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31653"/>
            <a:ext cx="7772400" cy="516434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cs typeface="Arial"/>
              </a:rPr>
              <a:t>Homozygous-</a:t>
            </a:r>
            <a:r>
              <a:rPr lang="en-US" u="sng">
                <a:cs typeface="Arial"/>
              </a:rPr>
              <a:t>Two alleles that are identical  ex. TT</a:t>
            </a:r>
          </a:p>
          <a:p>
            <a:endParaRPr lang="en-US">
              <a:cs typeface="Arial"/>
            </a:endParaRPr>
          </a:p>
          <a:p>
            <a:r>
              <a:rPr lang="en-US">
                <a:solidFill>
                  <a:srgbClr val="FF0000"/>
                </a:solidFill>
                <a:cs typeface="Arial"/>
              </a:rPr>
              <a:t>Heterozygous-</a:t>
            </a:r>
            <a:r>
              <a:rPr lang="en-US">
                <a:cs typeface="Arial"/>
              </a:rPr>
              <a:t> </a:t>
            </a:r>
            <a:r>
              <a:rPr lang="en-US" u="sng">
                <a:cs typeface="Arial"/>
              </a:rPr>
              <a:t>Two alleles that are different ex. Tt</a:t>
            </a:r>
          </a:p>
          <a:p>
            <a:endParaRPr lang="en-US" u="sng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4" name="Graphic 4" descr="Pencil with solid fill">
            <a:extLst>
              <a:ext uri="{FF2B5EF4-FFF2-40B4-BE49-F238E27FC236}">
                <a16:creationId xmlns:a16="http://schemas.microsoft.com/office/drawing/2014/main" id="{760447BD-2A9E-11EB-A460-83C9597F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93C8-11EF-2F2A-ABE7-896E7E9F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6597"/>
            <a:ext cx="7772400" cy="550940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cs typeface="Arial"/>
              </a:rPr>
              <a:t>Non-nuclear DNA</a:t>
            </a:r>
            <a:r>
              <a:rPr lang="en-US">
                <a:cs typeface="Arial"/>
              </a:rPr>
              <a:t>- DNA which is found in mitochondria and chloroplast which can also be inherited via the egg (ovum)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Most DNA is found in chromosomes in the nucleus</a:t>
            </a:r>
          </a:p>
          <a:p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1EF02E-714A-433C-3B3A-DA3A38E3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4181477"/>
            <a:ext cx="4540369" cy="2520709"/>
          </a:xfrm>
          <a:prstGeom prst="rect">
            <a:avLst/>
          </a:prstGeom>
        </p:spPr>
      </p:pic>
      <p:pic>
        <p:nvPicPr>
          <p:cNvPr id="6" name="Graphic 4" descr="Pencil with solid fill">
            <a:extLst>
              <a:ext uri="{FF2B5EF4-FFF2-40B4-BE49-F238E27FC236}">
                <a16:creationId xmlns:a16="http://schemas.microsoft.com/office/drawing/2014/main" id="{B63EA3A1-F4F7-9F2A-D6CD-EBFD4E3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2951" y="383875"/>
            <a:ext cx="497457" cy="5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Punnett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square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sz="2800"/>
              <a:t>A </a:t>
            </a:r>
            <a:r>
              <a:rPr lang="en-US" sz="2800" b="1" err="1">
                <a:solidFill>
                  <a:srgbClr val="9234D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Punnett</a:t>
            </a:r>
            <a:r>
              <a:rPr lang="en-US" sz="2800" b="1">
                <a:solidFill>
                  <a:srgbClr val="9234D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square </a:t>
            </a:r>
            <a:r>
              <a:rPr lang="en-US" sz="2800"/>
              <a:t>is used to show the possible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combinations</a:t>
            </a:r>
            <a:r>
              <a:rPr lang="en-US" sz="2800"/>
              <a:t> of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gametes</a:t>
            </a:r>
            <a:r>
              <a:rPr lang="en-US" sz="2800"/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895600" y="3581400"/>
            <a:ext cx="2438400" cy="2286000"/>
            <a:chOff x="1824" y="2256"/>
            <a:chExt cx="1536" cy="1440"/>
          </a:xfrm>
        </p:grpSpPr>
        <p:sp>
          <p:nvSpPr>
            <p:cNvPr id="24581" name="Line 10"/>
            <p:cNvSpPr>
              <a:spLocks noChangeShapeType="1"/>
            </p:cNvSpPr>
            <p:nvPr/>
          </p:nvSpPr>
          <p:spPr bwMode="auto">
            <a:xfrm flipV="1">
              <a:off x="2592" y="22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582" name="Line 11"/>
            <p:cNvSpPr>
              <a:spLocks noChangeShapeType="1"/>
            </p:cNvSpPr>
            <p:nvPr/>
          </p:nvSpPr>
          <p:spPr bwMode="auto">
            <a:xfrm flipH="1">
              <a:off x="1824" y="297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583" name="Rectangle 12"/>
            <p:cNvSpPr>
              <a:spLocks noChangeArrowheads="1"/>
            </p:cNvSpPr>
            <p:nvPr/>
          </p:nvSpPr>
          <p:spPr bwMode="auto">
            <a:xfrm>
              <a:off x="1824" y="2256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4" name="Graphic 4" descr="Pencil with solid fill">
            <a:extLst>
              <a:ext uri="{FF2B5EF4-FFF2-40B4-BE49-F238E27FC236}">
                <a16:creationId xmlns:a16="http://schemas.microsoft.com/office/drawing/2014/main" id="{5F9F6C3F-D8D9-9F92-1F10-305AA269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28688" y="571500"/>
            <a:ext cx="7772400" cy="1143000"/>
          </a:xfrm>
        </p:spPr>
        <p:txBody>
          <a:bodyPr/>
          <a:lstStyle/>
          <a:p>
            <a:r>
              <a:rPr lang="en-IE" altLang="en-US">
                <a:solidFill>
                  <a:schemeClr val="tx1"/>
                </a:solidFill>
              </a:rPr>
              <a:t>Learning Check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IE" altLang="en-US"/>
              <a:t>What is genetics?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What is an allele?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What is the difference between phenotype and genotype?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What is a punnett square used for?</a:t>
            </a:r>
          </a:p>
          <a:p>
            <a:pPr marL="514350" indent="-514350"/>
            <a:endParaRPr lang="en-IE" altLang="en-US"/>
          </a:p>
          <a:p>
            <a:pPr marL="514350" indent="-514350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3517EF-E19A-E8B9-6E96-FF6E55160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13" y="759125"/>
            <a:ext cx="5787858" cy="5336875"/>
          </a:xfrm>
        </p:spPr>
      </p:pic>
    </p:spTree>
    <p:extLst>
      <p:ext uri="{BB962C8B-B14F-4D97-AF65-F5344CB8AC3E}">
        <p14:creationId xmlns:p14="http://schemas.microsoft.com/office/powerpoint/2010/main" val="48448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Breed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generation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6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tall (TT) vs. dwarf (tt) pea plants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76513" y="4252913"/>
            <a:ext cx="282575" cy="1444625"/>
            <a:chOff x="1623" y="2679"/>
            <a:chExt cx="178" cy="910"/>
          </a:xfrm>
        </p:grpSpPr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23" y="2679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1623" y="3303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14713" y="3186113"/>
            <a:ext cx="1509712" cy="454025"/>
            <a:chOff x="2151" y="2007"/>
            <a:chExt cx="951" cy="28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2151" y="2007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2871" y="2007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71800" y="3733800"/>
            <a:ext cx="2438400" cy="2286000"/>
            <a:chOff x="1872" y="2352"/>
            <a:chExt cx="1536" cy="1440"/>
          </a:xfrm>
        </p:grpSpPr>
        <p:sp>
          <p:nvSpPr>
            <p:cNvPr id="26631" name="Line 14"/>
            <p:cNvSpPr>
              <a:spLocks noChangeShapeType="1"/>
            </p:cNvSpPr>
            <p:nvPr/>
          </p:nvSpPr>
          <p:spPr bwMode="auto">
            <a:xfrm flipV="1">
              <a:off x="2640" y="2352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2" name="Line 15"/>
            <p:cNvSpPr>
              <a:spLocks noChangeShapeType="1"/>
            </p:cNvSpPr>
            <p:nvPr/>
          </p:nvSpPr>
          <p:spPr bwMode="auto">
            <a:xfrm flipH="1">
              <a:off x="1872" y="3072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3" name="Rectangle 16"/>
            <p:cNvSpPr>
              <a:spLocks noChangeArrowheads="1"/>
            </p:cNvSpPr>
            <p:nvPr/>
          </p:nvSpPr>
          <p:spPr bwMode="auto">
            <a:xfrm>
              <a:off x="1872" y="2352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  <p:bldP spid="4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tall (TT) vs. dwarf (tt) pea plants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00113" y="2576513"/>
            <a:ext cx="2833687" cy="2833687"/>
            <a:chOff x="567" y="1623"/>
            <a:chExt cx="1785" cy="1785"/>
          </a:xfrm>
        </p:grpSpPr>
        <p:sp>
          <p:nvSpPr>
            <p:cNvPr id="27661" name="Rectangle 9"/>
            <p:cNvSpPr>
              <a:spLocks noChangeArrowheads="1"/>
            </p:cNvSpPr>
            <p:nvPr/>
          </p:nvSpPr>
          <p:spPr bwMode="auto">
            <a:xfrm>
              <a:off x="567" y="2295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7662" name="Rectangle 10"/>
            <p:cNvSpPr>
              <a:spLocks noChangeArrowheads="1"/>
            </p:cNvSpPr>
            <p:nvPr/>
          </p:nvSpPr>
          <p:spPr bwMode="auto">
            <a:xfrm>
              <a:off x="567" y="2919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1095" y="1623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1815" y="1623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7665" name="Line 20"/>
            <p:cNvSpPr>
              <a:spLocks noChangeShapeType="1"/>
            </p:cNvSpPr>
            <p:nvPr/>
          </p:nvSpPr>
          <p:spPr bwMode="auto">
            <a:xfrm flipV="1">
              <a:off x="1584" y="1968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666" name="Line 21"/>
            <p:cNvSpPr>
              <a:spLocks noChangeShapeType="1"/>
            </p:cNvSpPr>
            <p:nvPr/>
          </p:nvSpPr>
          <p:spPr bwMode="auto">
            <a:xfrm flipH="1">
              <a:off x="816" y="2688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667" name="Rectangle 22"/>
            <p:cNvSpPr>
              <a:spLocks noChangeArrowheads="1"/>
            </p:cNvSpPr>
            <p:nvPr/>
          </p:nvSpPr>
          <p:spPr bwMode="auto">
            <a:xfrm>
              <a:off x="816" y="1968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662113" y="3529013"/>
            <a:ext cx="1687512" cy="1520825"/>
            <a:chOff x="1047" y="2223"/>
            <a:chExt cx="1063" cy="958"/>
          </a:xfrm>
        </p:grpSpPr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1047" y="2247"/>
              <a:ext cx="2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1047" y="2895"/>
              <a:ext cx="2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  <p:sp>
          <p:nvSpPr>
            <p:cNvPr id="27659" name="Rectangle 15"/>
            <p:cNvSpPr>
              <a:spLocks noChangeArrowheads="1"/>
            </p:cNvSpPr>
            <p:nvPr/>
          </p:nvSpPr>
          <p:spPr bwMode="auto">
            <a:xfrm>
              <a:off x="1815" y="2223"/>
              <a:ext cx="2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  <p:sp>
          <p:nvSpPr>
            <p:cNvPr id="27660" name="Rectangle 16"/>
            <p:cNvSpPr>
              <a:spLocks noChangeArrowheads="1"/>
            </p:cNvSpPr>
            <p:nvPr/>
          </p:nvSpPr>
          <p:spPr bwMode="auto">
            <a:xfrm>
              <a:off x="1815" y="2895"/>
              <a:ext cx="2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86200" y="3124200"/>
            <a:ext cx="3560763" cy="2405063"/>
            <a:chOff x="2448" y="1968"/>
            <a:chExt cx="2243" cy="1515"/>
          </a:xfrm>
        </p:grpSpPr>
        <p:sp>
          <p:nvSpPr>
            <p:cNvPr id="27654" name="Rectangle 18"/>
            <p:cNvSpPr>
              <a:spLocks noChangeArrowheads="1"/>
            </p:cNvSpPr>
            <p:nvPr/>
          </p:nvSpPr>
          <p:spPr bwMode="auto">
            <a:xfrm>
              <a:off x="2871" y="2967"/>
              <a:ext cx="18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All Tt = tall</a:t>
              </a:r>
            </a:p>
            <a:p>
              <a:r>
                <a:rPr lang="en-US" altLang="en-US" b="1"/>
                <a:t>(heterozygous tall)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871" y="2151"/>
              <a:ext cx="1336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produces the</a:t>
              </a:r>
            </a:p>
            <a:p>
              <a:pPr>
                <a:defRPr/>
              </a:pPr>
              <a:r>
                <a:rPr lang="en-US" b="1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</a:t>
              </a:r>
              <a:r>
                <a:rPr lang="en-US" b="1" baseline="-25000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r>
                <a:rPr lang="en-US" b="1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generation</a:t>
              </a:r>
            </a:p>
          </p:txBody>
        </p:sp>
        <p:sp>
          <p:nvSpPr>
            <p:cNvPr id="27656" name="AutoShape 23"/>
            <p:cNvSpPr>
              <a:spLocks/>
            </p:cNvSpPr>
            <p:nvPr/>
          </p:nvSpPr>
          <p:spPr bwMode="auto">
            <a:xfrm>
              <a:off x="2448" y="1968"/>
              <a:ext cx="240" cy="144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Breed the </a:t>
            </a:r>
            <a:r>
              <a:rPr lang="en-US" b="1">
                <a:solidFill>
                  <a:srgbClr val="B5006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b="1" baseline="-25000">
                <a:solidFill>
                  <a:srgbClr val="B5006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b="1">
                <a:solidFill>
                  <a:srgbClr val="B5006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generation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6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tall (Tt) vs. tall (Tt) pea plants</a:t>
            </a: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2652713" y="4252913"/>
            <a:ext cx="366712" cy="1444625"/>
            <a:chOff x="1671" y="2679"/>
            <a:chExt cx="231" cy="910"/>
          </a:xfrm>
        </p:grpSpPr>
        <p:sp>
          <p:nvSpPr>
            <p:cNvPr id="28684" name="Rectangle 1034"/>
            <p:cNvSpPr>
              <a:spLocks noChangeArrowheads="1"/>
            </p:cNvSpPr>
            <p:nvPr/>
          </p:nvSpPr>
          <p:spPr bwMode="auto">
            <a:xfrm>
              <a:off x="1671" y="2679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8685" name="Rectangle 1035"/>
            <p:cNvSpPr>
              <a:spLocks noChangeArrowheads="1"/>
            </p:cNvSpPr>
            <p:nvPr/>
          </p:nvSpPr>
          <p:spPr bwMode="auto">
            <a:xfrm>
              <a:off x="1671" y="3303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3490913" y="3186113"/>
            <a:ext cx="1425575" cy="454025"/>
            <a:chOff x="2199" y="2007"/>
            <a:chExt cx="898" cy="286"/>
          </a:xfrm>
        </p:grpSpPr>
        <p:sp>
          <p:nvSpPr>
            <p:cNvPr id="28682" name="Rectangle 1036"/>
            <p:cNvSpPr>
              <a:spLocks noChangeArrowheads="1"/>
            </p:cNvSpPr>
            <p:nvPr/>
          </p:nvSpPr>
          <p:spPr bwMode="auto">
            <a:xfrm>
              <a:off x="2199" y="2007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8683" name="Rectangle 1037"/>
            <p:cNvSpPr>
              <a:spLocks noChangeArrowheads="1"/>
            </p:cNvSpPr>
            <p:nvPr/>
          </p:nvSpPr>
          <p:spPr bwMode="auto">
            <a:xfrm>
              <a:off x="2919" y="2007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</p:grp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3048000" y="3733800"/>
            <a:ext cx="2438400" cy="2286000"/>
            <a:chOff x="1920" y="2352"/>
            <a:chExt cx="1536" cy="1440"/>
          </a:xfrm>
        </p:grpSpPr>
        <p:sp>
          <p:nvSpPr>
            <p:cNvPr id="28679" name="Line 1038"/>
            <p:cNvSpPr>
              <a:spLocks noChangeShapeType="1"/>
            </p:cNvSpPr>
            <p:nvPr/>
          </p:nvSpPr>
          <p:spPr bwMode="auto">
            <a:xfrm flipV="1">
              <a:off x="2688" y="2352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680" name="Line 1039"/>
            <p:cNvSpPr>
              <a:spLocks noChangeShapeType="1"/>
            </p:cNvSpPr>
            <p:nvPr/>
          </p:nvSpPr>
          <p:spPr bwMode="auto">
            <a:xfrm flipH="1">
              <a:off x="1920" y="3072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681" name="Rectangle 1040"/>
            <p:cNvSpPr>
              <a:spLocks noChangeArrowheads="1"/>
            </p:cNvSpPr>
            <p:nvPr/>
          </p:nvSpPr>
          <p:spPr bwMode="auto">
            <a:xfrm>
              <a:off x="1920" y="2352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/>
      <p:bldP spid="4403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tall (Tt) vs. tall (Tt) pea plants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71713" y="3071813"/>
            <a:ext cx="1687512" cy="1520825"/>
            <a:chOff x="1431" y="1935"/>
            <a:chExt cx="1063" cy="958"/>
          </a:xfrm>
        </p:grpSpPr>
        <p:sp>
          <p:nvSpPr>
            <p:cNvPr id="29713" name="Rectangle 13"/>
            <p:cNvSpPr>
              <a:spLocks noChangeArrowheads="1"/>
            </p:cNvSpPr>
            <p:nvPr/>
          </p:nvSpPr>
          <p:spPr bwMode="auto">
            <a:xfrm>
              <a:off x="1431" y="1959"/>
              <a:ext cx="3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  <p:sp>
          <p:nvSpPr>
            <p:cNvPr id="29714" name="Rectangle 14"/>
            <p:cNvSpPr>
              <a:spLocks noChangeArrowheads="1"/>
            </p:cNvSpPr>
            <p:nvPr/>
          </p:nvSpPr>
          <p:spPr bwMode="auto">
            <a:xfrm>
              <a:off x="1431" y="2607"/>
              <a:ext cx="2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2199" y="1935"/>
              <a:ext cx="2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2199" y="2607"/>
              <a:ext cx="2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tt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09713" y="2119313"/>
            <a:ext cx="2757487" cy="2909887"/>
            <a:chOff x="951" y="1335"/>
            <a:chExt cx="1737" cy="1833"/>
          </a:xfrm>
        </p:grpSpPr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951" y="2007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951" y="2631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1479" y="1335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2199" y="1335"/>
              <a:ext cx="1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9710" name="Line 22"/>
            <p:cNvSpPr>
              <a:spLocks noChangeShapeType="1"/>
            </p:cNvSpPr>
            <p:nvPr/>
          </p:nvSpPr>
          <p:spPr bwMode="auto">
            <a:xfrm flipH="1">
              <a:off x="1152" y="2448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711" name="Rectangle 23"/>
            <p:cNvSpPr>
              <a:spLocks noChangeArrowheads="1"/>
            </p:cNvSpPr>
            <p:nvPr/>
          </p:nvSpPr>
          <p:spPr bwMode="auto">
            <a:xfrm>
              <a:off x="1152" y="1728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V="1">
              <a:off x="1920" y="1728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419600" y="2652713"/>
            <a:ext cx="3551238" cy="3105150"/>
            <a:chOff x="2784" y="1671"/>
            <a:chExt cx="2237" cy="1956"/>
          </a:xfrm>
        </p:grpSpPr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447" y="1671"/>
              <a:ext cx="1336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produces the</a:t>
              </a:r>
            </a:p>
            <a:p>
              <a:pPr>
                <a:defRPr/>
              </a:pPr>
              <a:r>
                <a:rPr lang="en-US" b="1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</a:t>
              </a:r>
              <a:r>
                <a:rPr lang="en-US" b="1" baseline="-25000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r>
                <a:rPr lang="en-US" b="1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generation</a:t>
              </a:r>
            </a:p>
          </p:txBody>
        </p:sp>
        <p:sp>
          <p:nvSpPr>
            <p:cNvPr id="29703" name="Rectangle 19"/>
            <p:cNvSpPr>
              <a:spLocks noChangeArrowheads="1"/>
            </p:cNvSpPr>
            <p:nvPr/>
          </p:nvSpPr>
          <p:spPr bwMode="auto">
            <a:xfrm>
              <a:off x="3399" y="2295"/>
              <a:ext cx="1399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</a:rPr>
                <a:t>1/4 (25%) = TT</a:t>
              </a:r>
            </a:p>
            <a:p>
              <a:r>
                <a:rPr lang="en-US" altLang="en-US" b="1">
                  <a:solidFill>
                    <a:schemeClr val="accent2"/>
                  </a:solidFill>
                </a:rPr>
                <a:t>1/2 (50%) = Tt</a:t>
              </a:r>
            </a:p>
            <a:p>
              <a:r>
                <a:rPr lang="en-US" altLang="en-US" b="1">
                  <a:solidFill>
                    <a:schemeClr val="accent2"/>
                  </a:solidFill>
                </a:rPr>
                <a:t>1/4 (25%) = tt</a:t>
              </a: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447" y="3111"/>
              <a:ext cx="1574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1:2:1 genotype</a:t>
              </a:r>
            </a:p>
            <a:p>
              <a:pPr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3:1   phenotype</a:t>
              </a:r>
            </a:p>
          </p:txBody>
        </p:sp>
        <p:sp>
          <p:nvSpPr>
            <p:cNvPr id="29705" name="AutoShape 24"/>
            <p:cNvSpPr>
              <a:spLocks/>
            </p:cNvSpPr>
            <p:nvPr/>
          </p:nvSpPr>
          <p:spPr bwMode="auto">
            <a:xfrm>
              <a:off x="2784" y="1728"/>
              <a:ext cx="336" cy="1440"/>
            </a:xfrm>
            <a:prstGeom prst="rightBrace">
              <a:avLst>
                <a:gd name="adj1" fmla="val 3571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400675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altLang="en-US" sz="2800" b="1"/>
              <a:t>At the end of this lesson you should be able</a:t>
            </a:r>
            <a:r>
              <a:rPr lang="en-US" altLang="en-US" sz="2800"/>
              <a:t> </a:t>
            </a:r>
            <a:r>
              <a:rPr lang="en-US" altLang="en-US" sz="2800" b="1"/>
              <a:t>to</a:t>
            </a:r>
            <a:r>
              <a:rPr lang="en-US" altLang="en-US" b="1"/>
              <a:t> </a:t>
            </a:r>
          </a:p>
          <a:p>
            <a:pPr marL="514350" indent="-514350">
              <a:buFontTx/>
              <a:buNone/>
            </a:pPr>
            <a:r>
              <a:rPr lang="en-US" altLang="en-US" sz="2000"/>
              <a:t> </a:t>
            </a:r>
          </a:p>
          <a:p>
            <a:pPr marL="514350" indent="-514350">
              <a:buFontTx/>
              <a:buAutoNum type="arabicPeriod" startAt="6"/>
            </a:pPr>
            <a:r>
              <a:rPr lang="en-US" altLang="en-US" sz="2800"/>
              <a:t>Differentiate between genotype and phenotype</a:t>
            </a:r>
          </a:p>
          <a:p>
            <a:pPr marL="514350" indent="-514350">
              <a:buFontTx/>
              <a:buAutoNum type="arabicPeriod" startAt="6"/>
            </a:pPr>
            <a:r>
              <a:rPr lang="en-US" altLang="en-US" sz="2800"/>
              <a:t>Differentiate between dominant and recessive</a:t>
            </a:r>
          </a:p>
          <a:p>
            <a:pPr marL="514350" indent="-514350">
              <a:buFontTx/>
              <a:buAutoNum type="arabicPeriod" startAt="6"/>
            </a:pPr>
            <a:r>
              <a:rPr lang="en-IE" altLang="en-US" sz="2800"/>
              <a:t>Show the inheritance to the F</a:t>
            </a:r>
            <a:r>
              <a:rPr lang="en-IE" altLang="en-US" sz="2800" baseline="-25000"/>
              <a:t>1</a:t>
            </a:r>
            <a:r>
              <a:rPr lang="en-IE" altLang="en-US" sz="2800"/>
              <a:t> generation in a cross involving:</a:t>
            </a:r>
          </a:p>
          <a:p>
            <a:pPr marL="514350" indent="-514350"/>
            <a:r>
              <a:rPr lang="en-IE" altLang="en-US" sz="2800"/>
              <a:t>Homozygous parents</a:t>
            </a:r>
          </a:p>
          <a:p>
            <a:pPr marL="514350" indent="-514350"/>
            <a:r>
              <a:rPr lang="en-IE" altLang="en-US" sz="2800"/>
              <a:t>Heterozygous parents</a:t>
            </a:r>
          </a:p>
          <a:p>
            <a:pPr marL="514350" indent="-514350"/>
            <a:r>
              <a:rPr lang="en-IE" altLang="en-US" sz="2800"/>
              <a:t>Sex determination</a:t>
            </a:r>
          </a:p>
          <a:p>
            <a:pPr marL="514350" indent="-514350"/>
            <a:r>
              <a:rPr lang="en-IE" altLang="en-US" sz="2800"/>
              <a:t>Show the genotypes of parents, gametes and offspring</a:t>
            </a:r>
            <a:endParaRPr lang="en-US" altLang="en-US" sz="280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7772400" cy="911225"/>
          </a:xfrm>
        </p:spPr>
        <p:txBody>
          <a:bodyPr/>
          <a:lstStyle/>
          <a:p>
            <a:r>
              <a:rPr lang="en-IE" altLang="en-US" b="1">
                <a:solidFill>
                  <a:srgbClr val="00279F"/>
                </a:solidFill>
              </a:rPr>
              <a:t>Lesson Objectives (cont.)</a:t>
            </a:r>
            <a:endParaRPr lang="en-US" altLang="en-US" b="1">
              <a:solidFill>
                <a:srgbClr val="00279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rgbClr val="00968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Monohybrid Cross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defRPr/>
            </a:pPr>
            <a:r>
              <a:rPr lang="en-US" sz="2800"/>
              <a:t>A breeding experiment that tracks the inheritance of a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single trait.</a:t>
            </a:r>
          </a:p>
          <a:p>
            <a:pPr>
              <a:buFontTx/>
              <a:buNone/>
              <a:defRPr/>
            </a:pPr>
            <a:endParaRPr lang="en-US" sz="1200"/>
          </a:p>
          <a:p>
            <a:pPr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Mendel’s LAW of segregation 1st law</a:t>
            </a:r>
            <a:endParaRPr 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  <a:p>
            <a:pPr>
              <a:buFontTx/>
              <a:buNone/>
              <a:defRPr/>
            </a:pPr>
            <a:r>
              <a:rPr lang="en-US" sz="2800"/>
              <a:t>	a.	pairs of genes separate during 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gamete 		</a:t>
            </a:r>
            <a:r>
              <a:rPr lang="en-US" sz="2800"/>
              <a:t>formation 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(meiosis).</a:t>
            </a:r>
            <a:endParaRPr lang="en-US" sz="28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/>
            </a:endParaRPr>
          </a:p>
          <a:p>
            <a:pPr>
              <a:buFontTx/>
              <a:buNone/>
              <a:defRPr/>
            </a:pPr>
            <a:endParaRPr lang="en-US" sz="1600"/>
          </a:p>
          <a:p>
            <a:pPr>
              <a:buFontTx/>
              <a:buNone/>
              <a:defRPr/>
            </a:pPr>
            <a:r>
              <a:rPr lang="en-US" sz="2800"/>
              <a:t>	b.	the fusion of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gametes</a:t>
            </a:r>
            <a:r>
              <a:rPr lang="en-US" sz="2800"/>
              <a:t> at fertilization pairs 	genes once again.</a:t>
            </a:r>
            <a:endParaRPr lang="en-US" sz="2800"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Homologous Chromosomes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965700" y="2317750"/>
            <a:ext cx="2535238" cy="698500"/>
            <a:chOff x="3128" y="1460"/>
            <a:chExt cx="1597" cy="440"/>
          </a:xfrm>
        </p:grpSpPr>
        <p:sp>
          <p:nvSpPr>
            <p:cNvPr id="31766" name="Rectangle 13"/>
            <p:cNvSpPr>
              <a:spLocks noChangeArrowheads="1"/>
            </p:cNvSpPr>
            <p:nvPr/>
          </p:nvSpPr>
          <p:spPr bwMode="auto">
            <a:xfrm>
              <a:off x="3447" y="1460"/>
              <a:ext cx="127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eye color locus</a:t>
              </a:r>
            </a:p>
            <a:p>
              <a:r>
                <a:rPr lang="en-US" altLang="en-US" sz="2000" b="1">
                  <a:solidFill>
                    <a:schemeClr val="accent1"/>
                  </a:solidFill>
                </a:rPr>
                <a:t>b = blue eyes</a:t>
              </a:r>
            </a:p>
          </p:txBody>
        </p:sp>
        <p:sp>
          <p:nvSpPr>
            <p:cNvPr id="31767" name="Line 14"/>
            <p:cNvSpPr>
              <a:spLocks noChangeShapeType="1"/>
            </p:cNvSpPr>
            <p:nvPr/>
          </p:nvSpPr>
          <p:spPr bwMode="auto">
            <a:xfrm>
              <a:off x="3128" y="158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913" y="2317750"/>
            <a:ext cx="2516187" cy="698500"/>
            <a:chOff x="39" y="1460"/>
            <a:chExt cx="1585" cy="440"/>
          </a:xfrm>
        </p:grpSpPr>
        <p:sp>
          <p:nvSpPr>
            <p:cNvPr id="31764" name="Line 15"/>
            <p:cNvSpPr>
              <a:spLocks noChangeShapeType="1"/>
            </p:cNvSpPr>
            <p:nvPr/>
          </p:nvSpPr>
          <p:spPr bwMode="auto">
            <a:xfrm>
              <a:off x="1352" y="158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65" name="Rectangle 16"/>
            <p:cNvSpPr>
              <a:spLocks noChangeArrowheads="1"/>
            </p:cNvSpPr>
            <p:nvPr/>
          </p:nvSpPr>
          <p:spPr bwMode="auto">
            <a:xfrm>
              <a:off x="39" y="1460"/>
              <a:ext cx="129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/>
                <a:t>eye color locus</a:t>
              </a:r>
            </a:p>
            <a:p>
              <a:r>
                <a:rPr lang="en-US" altLang="en-US" sz="2000" b="1">
                  <a:solidFill>
                    <a:srgbClr val="AD6900"/>
                  </a:solidFill>
                </a:rPr>
                <a:t>B = brown eyes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347913" y="1993900"/>
            <a:ext cx="2897187" cy="4327525"/>
            <a:chOff x="1479" y="1256"/>
            <a:chExt cx="1825" cy="2726"/>
          </a:xfrm>
        </p:grpSpPr>
        <p:sp>
          <p:nvSpPr>
            <p:cNvPr id="31752" name="Freeform 5"/>
            <p:cNvSpPr>
              <a:spLocks/>
            </p:cNvSpPr>
            <p:nvPr/>
          </p:nvSpPr>
          <p:spPr bwMode="auto">
            <a:xfrm>
              <a:off x="2029" y="1256"/>
              <a:ext cx="379" cy="2296"/>
            </a:xfrm>
            <a:custGeom>
              <a:avLst/>
              <a:gdLst>
                <a:gd name="T0" fmla="*/ 93 w 379"/>
                <a:gd name="T1" fmla="*/ 1176 h 2296"/>
                <a:gd name="T2" fmla="*/ 93 w 379"/>
                <a:gd name="T3" fmla="*/ 1248 h 2296"/>
                <a:gd name="T4" fmla="*/ 69 w 379"/>
                <a:gd name="T5" fmla="*/ 1320 h 2296"/>
                <a:gd name="T6" fmla="*/ 46 w 379"/>
                <a:gd name="T7" fmla="*/ 1391 h 2296"/>
                <a:gd name="T8" fmla="*/ 31 w 379"/>
                <a:gd name="T9" fmla="*/ 1463 h 2296"/>
                <a:gd name="T10" fmla="*/ 21 w 379"/>
                <a:gd name="T11" fmla="*/ 1547 h 2296"/>
                <a:gd name="T12" fmla="*/ 7 w 379"/>
                <a:gd name="T13" fmla="*/ 1643 h 2296"/>
                <a:gd name="T14" fmla="*/ 6 w 379"/>
                <a:gd name="T15" fmla="*/ 1727 h 2296"/>
                <a:gd name="T16" fmla="*/ 4 w 379"/>
                <a:gd name="T17" fmla="*/ 1811 h 2296"/>
                <a:gd name="T18" fmla="*/ 25 w 379"/>
                <a:gd name="T19" fmla="*/ 1931 h 2296"/>
                <a:gd name="T20" fmla="*/ 36 w 379"/>
                <a:gd name="T21" fmla="*/ 2004 h 2296"/>
                <a:gd name="T22" fmla="*/ 58 w 379"/>
                <a:gd name="T23" fmla="*/ 2088 h 2296"/>
                <a:gd name="T24" fmla="*/ 89 w 379"/>
                <a:gd name="T25" fmla="*/ 2173 h 2296"/>
                <a:gd name="T26" fmla="*/ 123 w 379"/>
                <a:gd name="T27" fmla="*/ 2245 h 2296"/>
                <a:gd name="T28" fmla="*/ 188 w 379"/>
                <a:gd name="T29" fmla="*/ 2294 h 2296"/>
                <a:gd name="T30" fmla="*/ 257 w 379"/>
                <a:gd name="T31" fmla="*/ 2272 h 2296"/>
                <a:gd name="T32" fmla="*/ 303 w 379"/>
                <a:gd name="T33" fmla="*/ 2212 h 2296"/>
                <a:gd name="T34" fmla="*/ 350 w 379"/>
                <a:gd name="T35" fmla="*/ 2129 h 2296"/>
                <a:gd name="T36" fmla="*/ 374 w 379"/>
                <a:gd name="T37" fmla="*/ 2046 h 2296"/>
                <a:gd name="T38" fmla="*/ 375 w 379"/>
                <a:gd name="T39" fmla="*/ 1950 h 2296"/>
                <a:gd name="T40" fmla="*/ 377 w 379"/>
                <a:gd name="T41" fmla="*/ 1830 h 2296"/>
                <a:gd name="T42" fmla="*/ 368 w 379"/>
                <a:gd name="T43" fmla="*/ 1733 h 2296"/>
                <a:gd name="T44" fmla="*/ 346 w 379"/>
                <a:gd name="T45" fmla="*/ 1649 h 2296"/>
                <a:gd name="T46" fmla="*/ 326 w 379"/>
                <a:gd name="T47" fmla="*/ 1577 h 2296"/>
                <a:gd name="T48" fmla="*/ 282 w 379"/>
                <a:gd name="T49" fmla="*/ 1504 h 2296"/>
                <a:gd name="T50" fmla="*/ 237 w 379"/>
                <a:gd name="T51" fmla="*/ 1431 h 2296"/>
                <a:gd name="T52" fmla="*/ 204 w 379"/>
                <a:gd name="T53" fmla="*/ 1358 h 2296"/>
                <a:gd name="T54" fmla="*/ 183 w 379"/>
                <a:gd name="T55" fmla="*/ 1286 h 2296"/>
                <a:gd name="T56" fmla="*/ 161 w 379"/>
                <a:gd name="T57" fmla="*/ 1213 h 2296"/>
                <a:gd name="T58" fmla="*/ 152 w 379"/>
                <a:gd name="T59" fmla="*/ 1141 h 2296"/>
                <a:gd name="T60" fmla="*/ 175 w 379"/>
                <a:gd name="T61" fmla="*/ 1070 h 2296"/>
                <a:gd name="T62" fmla="*/ 210 w 379"/>
                <a:gd name="T63" fmla="*/ 998 h 2296"/>
                <a:gd name="T64" fmla="*/ 245 w 379"/>
                <a:gd name="T65" fmla="*/ 927 h 2296"/>
                <a:gd name="T66" fmla="*/ 282 w 379"/>
                <a:gd name="T67" fmla="*/ 783 h 2296"/>
                <a:gd name="T68" fmla="*/ 318 w 379"/>
                <a:gd name="T69" fmla="*/ 592 h 2296"/>
                <a:gd name="T70" fmla="*/ 344 w 379"/>
                <a:gd name="T71" fmla="*/ 400 h 2296"/>
                <a:gd name="T72" fmla="*/ 358 w 379"/>
                <a:gd name="T73" fmla="*/ 317 h 2296"/>
                <a:gd name="T74" fmla="*/ 370 w 379"/>
                <a:gd name="T75" fmla="*/ 245 h 2296"/>
                <a:gd name="T76" fmla="*/ 371 w 379"/>
                <a:gd name="T77" fmla="*/ 173 h 2296"/>
                <a:gd name="T78" fmla="*/ 349 w 379"/>
                <a:gd name="T79" fmla="*/ 100 h 2296"/>
                <a:gd name="T80" fmla="*/ 305 w 379"/>
                <a:gd name="T81" fmla="*/ 40 h 2296"/>
                <a:gd name="T82" fmla="*/ 238 w 379"/>
                <a:gd name="T83" fmla="*/ 2 h 2296"/>
                <a:gd name="T84" fmla="*/ 171 w 379"/>
                <a:gd name="T85" fmla="*/ 0 h 2296"/>
                <a:gd name="T86" fmla="*/ 113 w 379"/>
                <a:gd name="T87" fmla="*/ 83 h 2296"/>
                <a:gd name="T88" fmla="*/ 76 w 379"/>
                <a:gd name="T89" fmla="*/ 228 h 2296"/>
                <a:gd name="T90" fmla="*/ 41 w 379"/>
                <a:gd name="T91" fmla="*/ 322 h 2296"/>
                <a:gd name="T92" fmla="*/ 28 w 379"/>
                <a:gd name="T93" fmla="*/ 407 h 2296"/>
                <a:gd name="T94" fmla="*/ 15 w 379"/>
                <a:gd name="T95" fmla="*/ 515 h 2296"/>
                <a:gd name="T96" fmla="*/ 12 w 379"/>
                <a:gd name="T97" fmla="*/ 659 h 2296"/>
                <a:gd name="T98" fmla="*/ 0 w 379"/>
                <a:gd name="T99" fmla="*/ 742 h 2296"/>
                <a:gd name="T100" fmla="*/ 22 w 379"/>
                <a:gd name="T101" fmla="*/ 815 h 2296"/>
                <a:gd name="T102" fmla="*/ 19 w 379"/>
                <a:gd name="T103" fmla="*/ 887 h 2296"/>
                <a:gd name="T104" fmla="*/ 42 w 379"/>
                <a:gd name="T105" fmla="*/ 958 h 2296"/>
                <a:gd name="T106" fmla="*/ 63 w 379"/>
                <a:gd name="T107" fmla="*/ 1032 h 2296"/>
                <a:gd name="T108" fmla="*/ 96 w 379"/>
                <a:gd name="T109" fmla="*/ 1104 h 2296"/>
                <a:gd name="T110" fmla="*/ 84 w 379"/>
                <a:gd name="T111" fmla="*/ 1140 h 22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2296"/>
                <a:gd name="T170" fmla="*/ 379 w 379"/>
                <a:gd name="T171" fmla="*/ 2296 h 22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2296">
                  <a:moveTo>
                    <a:pt x="84" y="1140"/>
                  </a:moveTo>
                  <a:lnTo>
                    <a:pt x="93" y="1176"/>
                  </a:lnTo>
                  <a:lnTo>
                    <a:pt x="94" y="1212"/>
                  </a:lnTo>
                  <a:lnTo>
                    <a:pt x="93" y="1248"/>
                  </a:lnTo>
                  <a:lnTo>
                    <a:pt x="82" y="1284"/>
                  </a:lnTo>
                  <a:lnTo>
                    <a:pt x="69" y="1320"/>
                  </a:lnTo>
                  <a:lnTo>
                    <a:pt x="58" y="1356"/>
                  </a:lnTo>
                  <a:lnTo>
                    <a:pt x="46" y="1391"/>
                  </a:lnTo>
                  <a:lnTo>
                    <a:pt x="45" y="1427"/>
                  </a:lnTo>
                  <a:lnTo>
                    <a:pt x="31" y="1463"/>
                  </a:lnTo>
                  <a:lnTo>
                    <a:pt x="32" y="1499"/>
                  </a:lnTo>
                  <a:lnTo>
                    <a:pt x="21" y="1547"/>
                  </a:lnTo>
                  <a:lnTo>
                    <a:pt x="8" y="1595"/>
                  </a:lnTo>
                  <a:lnTo>
                    <a:pt x="7" y="1643"/>
                  </a:lnTo>
                  <a:lnTo>
                    <a:pt x="7" y="1679"/>
                  </a:lnTo>
                  <a:lnTo>
                    <a:pt x="6" y="1727"/>
                  </a:lnTo>
                  <a:lnTo>
                    <a:pt x="5" y="1775"/>
                  </a:lnTo>
                  <a:lnTo>
                    <a:pt x="4" y="1811"/>
                  </a:lnTo>
                  <a:lnTo>
                    <a:pt x="27" y="1859"/>
                  </a:lnTo>
                  <a:lnTo>
                    <a:pt x="25" y="1931"/>
                  </a:lnTo>
                  <a:lnTo>
                    <a:pt x="25" y="1967"/>
                  </a:lnTo>
                  <a:lnTo>
                    <a:pt x="36" y="2004"/>
                  </a:lnTo>
                  <a:lnTo>
                    <a:pt x="46" y="2052"/>
                  </a:lnTo>
                  <a:lnTo>
                    <a:pt x="58" y="2088"/>
                  </a:lnTo>
                  <a:lnTo>
                    <a:pt x="68" y="2124"/>
                  </a:lnTo>
                  <a:lnTo>
                    <a:pt x="89" y="2173"/>
                  </a:lnTo>
                  <a:lnTo>
                    <a:pt x="98" y="2209"/>
                  </a:lnTo>
                  <a:lnTo>
                    <a:pt x="123" y="2245"/>
                  </a:lnTo>
                  <a:lnTo>
                    <a:pt x="155" y="2271"/>
                  </a:lnTo>
                  <a:lnTo>
                    <a:pt x="188" y="2294"/>
                  </a:lnTo>
                  <a:lnTo>
                    <a:pt x="223" y="2295"/>
                  </a:lnTo>
                  <a:lnTo>
                    <a:pt x="257" y="2272"/>
                  </a:lnTo>
                  <a:lnTo>
                    <a:pt x="291" y="2248"/>
                  </a:lnTo>
                  <a:lnTo>
                    <a:pt x="303" y="2212"/>
                  </a:lnTo>
                  <a:lnTo>
                    <a:pt x="337" y="2166"/>
                  </a:lnTo>
                  <a:lnTo>
                    <a:pt x="350" y="2129"/>
                  </a:lnTo>
                  <a:lnTo>
                    <a:pt x="362" y="2081"/>
                  </a:lnTo>
                  <a:lnTo>
                    <a:pt x="374" y="2046"/>
                  </a:lnTo>
                  <a:lnTo>
                    <a:pt x="374" y="1998"/>
                  </a:lnTo>
                  <a:lnTo>
                    <a:pt x="375" y="1950"/>
                  </a:lnTo>
                  <a:lnTo>
                    <a:pt x="376" y="1878"/>
                  </a:lnTo>
                  <a:lnTo>
                    <a:pt x="377" y="1830"/>
                  </a:lnTo>
                  <a:lnTo>
                    <a:pt x="378" y="1782"/>
                  </a:lnTo>
                  <a:lnTo>
                    <a:pt x="368" y="1733"/>
                  </a:lnTo>
                  <a:lnTo>
                    <a:pt x="357" y="1685"/>
                  </a:lnTo>
                  <a:lnTo>
                    <a:pt x="346" y="1649"/>
                  </a:lnTo>
                  <a:lnTo>
                    <a:pt x="336" y="1614"/>
                  </a:lnTo>
                  <a:lnTo>
                    <a:pt x="326" y="1577"/>
                  </a:lnTo>
                  <a:lnTo>
                    <a:pt x="303" y="1540"/>
                  </a:lnTo>
                  <a:lnTo>
                    <a:pt x="282" y="1504"/>
                  </a:lnTo>
                  <a:lnTo>
                    <a:pt x="259" y="1467"/>
                  </a:lnTo>
                  <a:lnTo>
                    <a:pt x="237" y="1431"/>
                  </a:lnTo>
                  <a:lnTo>
                    <a:pt x="216" y="1395"/>
                  </a:lnTo>
                  <a:lnTo>
                    <a:pt x="204" y="1358"/>
                  </a:lnTo>
                  <a:lnTo>
                    <a:pt x="194" y="1322"/>
                  </a:lnTo>
                  <a:lnTo>
                    <a:pt x="183" y="1286"/>
                  </a:lnTo>
                  <a:lnTo>
                    <a:pt x="172" y="1250"/>
                  </a:lnTo>
                  <a:lnTo>
                    <a:pt x="161" y="1213"/>
                  </a:lnTo>
                  <a:lnTo>
                    <a:pt x="151" y="1177"/>
                  </a:lnTo>
                  <a:lnTo>
                    <a:pt x="152" y="1141"/>
                  </a:lnTo>
                  <a:lnTo>
                    <a:pt x="152" y="1105"/>
                  </a:lnTo>
                  <a:lnTo>
                    <a:pt x="175" y="1070"/>
                  </a:lnTo>
                  <a:lnTo>
                    <a:pt x="198" y="1034"/>
                  </a:lnTo>
                  <a:lnTo>
                    <a:pt x="210" y="998"/>
                  </a:lnTo>
                  <a:lnTo>
                    <a:pt x="234" y="963"/>
                  </a:lnTo>
                  <a:lnTo>
                    <a:pt x="245" y="927"/>
                  </a:lnTo>
                  <a:lnTo>
                    <a:pt x="269" y="879"/>
                  </a:lnTo>
                  <a:lnTo>
                    <a:pt x="282" y="783"/>
                  </a:lnTo>
                  <a:lnTo>
                    <a:pt x="294" y="688"/>
                  </a:lnTo>
                  <a:lnTo>
                    <a:pt x="318" y="592"/>
                  </a:lnTo>
                  <a:lnTo>
                    <a:pt x="331" y="496"/>
                  </a:lnTo>
                  <a:lnTo>
                    <a:pt x="344" y="400"/>
                  </a:lnTo>
                  <a:lnTo>
                    <a:pt x="356" y="352"/>
                  </a:lnTo>
                  <a:lnTo>
                    <a:pt x="358" y="317"/>
                  </a:lnTo>
                  <a:lnTo>
                    <a:pt x="369" y="281"/>
                  </a:lnTo>
                  <a:lnTo>
                    <a:pt x="370" y="245"/>
                  </a:lnTo>
                  <a:lnTo>
                    <a:pt x="370" y="209"/>
                  </a:lnTo>
                  <a:lnTo>
                    <a:pt x="371" y="173"/>
                  </a:lnTo>
                  <a:lnTo>
                    <a:pt x="360" y="136"/>
                  </a:lnTo>
                  <a:lnTo>
                    <a:pt x="349" y="100"/>
                  </a:lnTo>
                  <a:lnTo>
                    <a:pt x="338" y="64"/>
                  </a:lnTo>
                  <a:lnTo>
                    <a:pt x="305" y="40"/>
                  </a:lnTo>
                  <a:lnTo>
                    <a:pt x="272" y="15"/>
                  </a:lnTo>
                  <a:lnTo>
                    <a:pt x="238" y="2"/>
                  </a:lnTo>
                  <a:lnTo>
                    <a:pt x="204" y="2"/>
                  </a:lnTo>
                  <a:lnTo>
                    <a:pt x="171" y="0"/>
                  </a:lnTo>
                  <a:lnTo>
                    <a:pt x="135" y="37"/>
                  </a:lnTo>
                  <a:lnTo>
                    <a:pt x="113" y="83"/>
                  </a:lnTo>
                  <a:lnTo>
                    <a:pt x="89" y="132"/>
                  </a:lnTo>
                  <a:lnTo>
                    <a:pt x="76" y="228"/>
                  </a:lnTo>
                  <a:lnTo>
                    <a:pt x="52" y="274"/>
                  </a:lnTo>
                  <a:lnTo>
                    <a:pt x="41" y="322"/>
                  </a:lnTo>
                  <a:lnTo>
                    <a:pt x="27" y="371"/>
                  </a:lnTo>
                  <a:lnTo>
                    <a:pt x="28" y="407"/>
                  </a:lnTo>
                  <a:lnTo>
                    <a:pt x="27" y="443"/>
                  </a:lnTo>
                  <a:lnTo>
                    <a:pt x="15" y="515"/>
                  </a:lnTo>
                  <a:lnTo>
                    <a:pt x="14" y="563"/>
                  </a:lnTo>
                  <a:lnTo>
                    <a:pt x="12" y="659"/>
                  </a:lnTo>
                  <a:lnTo>
                    <a:pt x="1" y="694"/>
                  </a:lnTo>
                  <a:lnTo>
                    <a:pt x="0" y="742"/>
                  </a:lnTo>
                  <a:lnTo>
                    <a:pt x="10" y="779"/>
                  </a:lnTo>
                  <a:lnTo>
                    <a:pt x="22" y="815"/>
                  </a:lnTo>
                  <a:lnTo>
                    <a:pt x="21" y="851"/>
                  </a:lnTo>
                  <a:lnTo>
                    <a:pt x="19" y="887"/>
                  </a:lnTo>
                  <a:lnTo>
                    <a:pt x="31" y="923"/>
                  </a:lnTo>
                  <a:lnTo>
                    <a:pt x="42" y="958"/>
                  </a:lnTo>
                  <a:lnTo>
                    <a:pt x="52" y="995"/>
                  </a:lnTo>
                  <a:lnTo>
                    <a:pt x="63" y="1032"/>
                  </a:lnTo>
                  <a:lnTo>
                    <a:pt x="85" y="1068"/>
                  </a:lnTo>
                  <a:lnTo>
                    <a:pt x="96" y="1104"/>
                  </a:lnTo>
                  <a:lnTo>
                    <a:pt x="95" y="1140"/>
                  </a:lnTo>
                  <a:lnTo>
                    <a:pt x="84" y="1140"/>
                  </a:lnTo>
                </a:path>
              </a:pathLst>
            </a:custGeom>
            <a:solidFill>
              <a:schemeClr val="accent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753" name="Freeform 6"/>
            <p:cNvSpPr>
              <a:spLocks/>
            </p:cNvSpPr>
            <p:nvPr/>
          </p:nvSpPr>
          <p:spPr bwMode="auto">
            <a:xfrm>
              <a:off x="1717" y="1292"/>
              <a:ext cx="325" cy="2272"/>
            </a:xfrm>
            <a:custGeom>
              <a:avLst/>
              <a:gdLst>
                <a:gd name="T0" fmla="*/ 308 w 325"/>
                <a:gd name="T1" fmla="*/ 1268 h 2272"/>
                <a:gd name="T2" fmla="*/ 305 w 325"/>
                <a:gd name="T3" fmla="*/ 1376 h 2272"/>
                <a:gd name="T4" fmla="*/ 301 w 325"/>
                <a:gd name="T5" fmla="*/ 1485 h 2272"/>
                <a:gd name="T6" fmla="*/ 296 w 325"/>
                <a:gd name="T7" fmla="*/ 1592 h 2272"/>
                <a:gd name="T8" fmla="*/ 292 w 325"/>
                <a:gd name="T9" fmla="*/ 1700 h 2272"/>
                <a:gd name="T10" fmla="*/ 289 w 325"/>
                <a:gd name="T11" fmla="*/ 1808 h 2272"/>
                <a:gd name="T12" fmla="*/ 295 w 325"/>
                <a:gd name="T13" fmla="*/ 1929 h 2272"/>
                <a:gd name="T14" fmla="*/ 281 w 325"/>
                <a:gd name="T15" fmla="*/ 2035 h 2272"/>
                <a:gd name="T16" fmla="*/ 245 w 325"/>
                <a:gd name="T17" fmla="*/ 2142 h 2272"/>
                <a:gd name="T18" fmla="*/ 194 w 325"/>
                <a:gd name="T19" fmla="*/ 2249 h 2272"/>
                <a:gd name="T20" fmla="*/ 93 w 325"/>
                <a:gd name="T21" fmla="*/ 2256 h 2272"/>
                <a:gd name="T22" fmla="*/ 40 w 325"/>
                <a:gd name="T23" fmla="*/ 2146 h 2272"/>
                <a:gd name="T24" fmla="*/ 9 w 325"/>
                <a:gd name="T25" fmla="*/ 2038 h 2272"/>
                <a:gd name="T26" fmla="*/ 2 w 325"/>
                <a:gd name="T27" fmla="*/ 1930 h 2272"/>
                <a:gd name="T28" fmla="*/ 6 w 325"/>
                <a:gd name="T29" fmla="*/ 1822 h 2272"/>
                <a:gd name="T30" fmla="*/ 10 w 325"/>
                <a:gd name="T31" fmla="*/ 1714 h 2272"/>
                <a:gd name="T32" fmla="*/ 37 w 325"/>
                <a:gd name="T33" fmla="*/ 1595 h 2272"/>
                <a:gd name="T34" fmla="*/ 63 w 325"/>
                <a:gd name="T35" fmla="*/ 1488 h 2272"/>
                <a:gd name="T36" fmla="*/ 89 w 325"/>
                <a:gd name="T37" fmla="*/ 1380 h 2272"/>
                <a:gd name="T38" fmla="*/ 161 w 325"/>
                <a:gd name="T39" fmla="*/ 1275 h 2272"/>
                <a:gd name="T40" fmla="*/ 221 w 325"/>
                <a:gd name="T41" fmla="*/ 1169 h 2272"/>
                <a:gd name="T42" fmla="*/ 226 w 325"/>
                <a:gd name="T43" fmla="*/ 1061 h 2272"/>
                <a:gd name="T44" fmla="*/ 150 w 325"/>
                <a:gd name="T45" fmla="*/ 949 h 2272"/>
                <a:gd name="T46" fmla="*/ 110 w 325"/>
                <a:gd name="T47" fmla="*/ 829 h 2272"/>
                <a:gd name="T48" fmla="*/ 79 w 325"/>
                <a:gd name="T49" fmla="*/ 719 h 2272"/>
                <a:gd name="T50" fmla="*/ 60 w 325"/>
                <a:gd name="T51" fmla="*/ 611 h 2272"/>
                <a:gd name="T52" fmla="*/ 42 w 325"/>
                <a:gd name="T53" fmla="*/ 501 h 2272"/>
                <a:gd name="T54" fmla="*/ 45 w 325"/>
                <a:gd name="T55" fmla="*/ 393 h 2272"/>
                <a:gd name="T56" fmla="*/ 49 w 325"/>
                <a:gd name="T57" fmla="*/ 274 h 2272"/>
                <a:gd name="T58" fmla="*/ 54 w 325"/>
                <a:gd name="T59" fmla="*/ 166 h 2272"/>
                <a:gd name="T60" fmla="*/ 70 w 325"/>
                <a:gd name="T61" fmla="*/ 58 h 2272"/>
                <a:gd name="T62" fmla="*/ 162 w 325"/>
                <a:gd name="T63" fmla="*/ 2 h 2272"/>
                <a:gd name="T64" fmla="*/ 249 w 325"/>
                <a:gd name="T65" fmla="*/ 41 h 2272"/>
                <a:gd name="T66" fmla="*/ 291 w 325"/>
                <a:gd name="T67" fmla="*/ 150 h 2272"/>
                <a:gd name="T68" fmla="*/ 310 w 325"/>
                <a:gd name="T69" fmla="*/ 259 h 2272"/>
                <a:gd name="T70" fmla="*/ 307 w 325"/>
                <a:gd name="T71" fmla="*/ 366 h 2272"/>
                <a:gd name="T72" fmla="*/ 303 w 325"/>
                <a:gd name="T73" fmla="*/ 474 h 2272"/>
                <a:gd name="T74" fmla="*/ 287 w 325"/>
                <a:gd name="T75" fmla="*/ 583 h 2272"/>
                <a:gd name="T76" fmla="*/ 283 w 325"/>
                <a:gd name="T77" fmla="*/ 690 h 2272"/>
                <a:gd name="T78" fmla="*/ 279 w 325"/>
                <a:gd name="T79" fmla="*/ 798 h 2272"/>
                <a:gd name="T80" fmla="*/ 276 w 325"/>
                <a:gd name="T81" fmla="*/ 906 h 2272"/>
                <a:gd name="T82" fmla="*/ 272 w 325"/>
                <a:gd name="T83" fmla="*/ 1014 h 2272"/>
                <a:gd name="T84" fmla="*/ 314 w 325"/>
                <a:gd name="T85" fmla="*/ 1112 h 227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5"/>
                <a:gd name="T130" fmla="*/ 0 h 2272"/>
                <a:gd name="T131" fmla="*/ 325 w 325"/>
                <a:gd name="T132" fmla="*/ 2272 h 227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5" h="2272">
                  <a:moveTo>
                    <a:pt x="322" y="1196"/>
                  </a:moveTo>
                  <a:lnTo>
                    <a:pt x="309" y="1232"/>
                  </a:lnTo>
                  <a:lnTo>
                    <a:pt x="308" y="1268"/>
                  </a:lnTo>
                  <a:lnTo>
                    <a:pt x="307" y="1304"/>
                  </a:lnTo>
                  <a:lnTo>
                    <a:pt x="307" y="1340"/>
                  </a:lnTo>
                  <a:lnTo>
                    <a:pt x="305" y="1376"/>
                  </a:lnTo>
                  <a:lnTo>
                    <a:pt x="303" y="1413"/>
                  </a:lnTo>
                  <a:lnTo>
                    <a:pt x="303" y="1449"/>
                  </a:lnTo>
                  <a:lnTo>
                    <a:pt x="301" y="1485"/>
                  </a:lnTo>
                  <a:lnTo>
                    <a:pt x="299" y="1521"/>
                  </a:lnTo>
                  <a:lnTo>
                    <a:pt x="297" y="1557"/>
                  </a:lnTo>
                  <a:lnTo>
                    <a:pt x="296" y="1592"/>
                  </a:lnTo>
                  <a:lnTo>
                    <a:pt x="296" y="1628"/>
                  </a:lnTo>
                  <a:lnTo>
                    <a:pt x="294" y="1664"/>
                  </a:lnTo>
                  <a:lnTo>
                    <a:pt x="292" y="1700"/>
                  </a:lnTo>
                  <a:lnTo>
                    <a:pt x="292" y="1736"/>
                  </a:lnTo>
                  <a:lnTo>
                    <a:pt x="290" y="1772"/>
                  </a:lnTo>
                  <a:lnTo>
                    <a:pt x="289" y="1808"/>
                  </a:lnTo>
                  <a:lnTo>
                    <a:pt x="288" y="1856"/>
                  </a:lnTo>
                  <a:lnTo>
                    <a:pt x="287" y="1892"/>
                  </a:lnTo>
                  <a:lnTo>
                    <a:pt x="295" y="1929"/>
                  </a:lnTo>
                  <a:lnTo>
                    <a:pt x="294" y="1964"/>
                  </a:lnTo>
                  <a:lnTo>
                    <a:pt x="294" y="2000"/>
                  </a:lnTo>
                  <a:lnTo>
                    <a:pt x="281" y="2035"/>
                  </a:lnTo>
                  <a:lnTo>
                    <a:pt x="268" y="2070"/>
                  </a:lnTo>
                  <a:lnTo>
                    <a:pt x="255" y="2106"/>
                  </a:lnTo>
                  <a:lnTo>
                    <a:pt x="245" y="2142"/>
                  </a:lnTo>
                  <a:lnTo>
                    <a:pt x="231" y="2178"/>
                  </a:lnTo>
                  <a:lnTo>
                    <a:pt x="217" y="2213"/>
                  </a:lnTo>
                  <a:lnTo>
                    <a:pt x="194" y="2249"/>
                  </a:lnTo>
                  <a:lnTo>
                    <a:pt x="159" y="2271"/>
                  </a:lnTo>
                  <a:lnTo>
                    <a:pt x="125" y="2270"/>
                  </a:lnTo>
                  <a:lnTo>
                    <a:pt x="93" y="2256"/>
                  </a:lnTo>
                  <a:lnTo>
                    <a:pt x="71" y="2220"/>
                  </a:lnTo>
                  <a:lnTo>
                    <a:pt x="61" y="2184"/>
                  </a:lnTo>
                  <a:lnTo>
                    <a:pt x="40" y="2146"/>
                  </a:lnTo>
                  <a:lnTo>
                    <a:pt x="19" y="2111"/>
                  </a:lnTo>
                  <a:lnTo>
                    <a:pt x="8" y="2074"/>
                  </a:lnTo>
                  <a:lnTo>
                    <a:pt x="9" y="2038"/>
                  </a:lnTo>
                  <a:lnTo>
                    <a:pt x="0" y="2001"/>
                  </a:lnTo>
                  <a:lnTo>
                    <a:pt x="0" y="1965"/>
                  </a:lnTo>
                  <a:lnTo>
                    <a:pt x="2" y="1930"/>
                  </a:lnTo>
                  <a:lnTo>
                    <a:pt x="4" y="1894"/>
                  </a:lnTo>
                  <a:lnTo>
                    <a:pt x="5" y="1858"/>
                  </a:lnTo>
                  <a:lnTo>
                    <a:pt x="6" y="1822"/>
                  </a:lnTo>
                  <a:lnTo>
                    <a:pt x="8" y="1786"/>
                  </a:lnTo>
                  <a:lnTo>
                    <a:pt x="10" y="1750"/>
                  </a:lnTo>
                  <a:lnTo>
                    <a:pt x="10" y="1714"/>
                  </a:lnTo>
                  <a:lnTo>
                    <a:pt x="21" y="1679"/>
                  </a:lnTo>
                  <a:lnTo>
                    <a:pt x="23" y="1642"/>
                  </a:lnTo>
                  <a:lnTo>
                    <a:pt x="37" y="1595"/>
                  </a:lnTo>
                  <a:lnTo>
                    <a:pt x="38" y="1559"/>
                  </a:lnTo>
                  <a:lnTo>
                    <a:pt x="51" y="1523"/>
                  </a:lnTo>
                  <a:lnTo>
                    <a:pt x="63" y="1488"/>
                  </a:lnTo>
                  <a:lnTo>
                    <a:pt x="75" y="1451"/>
                  </a:lnTo>
                  <a:lnTo>
                    <a:pt x="77" y="1415"/>
                  </a:lnTo>
                  <a:lnTo>
                    <a:pt x="89" y="1380"/>
                  </a:lnTo>
                  <a:lnTo>
                    <a:pt x="113" y="1345"/>
                  </a:lnTo>
                  <a:lnTo>
                    <a:pt x="138" y="1309"/>
                  </a:lnTo>
                  <a:lnTo>
                    <a:pt x="161" y="1275"/>
                  </a:lnTo>
                  <a:lnTo>
                    <a:pt x="185" y="1240"/>
                  </a:lnTo>
                  <a:lnTo>
                    <a:pt x="209" y="1204"/>
                  </a:lnTo>
                  <a:lnTo>
                    <a:pt x="221" y="1169"/>
                  </a:lnTo>
                  <a:lnTo>
                    <a:pt x="234" y="1133"/>
                  </a:lnTo>
                  <a:lnTo>
                    <a:pt x="235" y="1097"/>
                  </a:lnTo>
                  <a:lnTo>
                    <a:pt x="226" y="1061"/>
                  </a:lnTo>
                  <a:lnTo>
                    <a:pt x="192" y="1023"/>
                  </a:lnTo>
                  <a:lnTo>
                    <a:pt x="160" y="987"/>
                  </a:lnTo>
                  <a:lnTo>
                    <a:pt x="150" y="949"/>
                  </a:lnTo>
                  <a:lnTo>
                    <a:pt x="128" y="900"/>
                  </a:lnTo>
                  <a:lnTo>
                    <a:pt x="119" y="865"/>
                  </a:lnTo>
                  <a:lnTo>
                    <a:pt x="110" y="829"/>
                  </a:lnTo>
                  <a:lnTo>
                    <a:pt x="99" y="791"/>
                  </a:lnTo>
                  <a:lnTo>
                    <a:pt x="89" y="755"/>
                  </a:lnTo>
                  <a:lnTo>
                    <a:pt x="79" y="719"/>
                  </a:lnTo>
                  <a:lnTo>
                    <a:pt x="69" y="682"/>
                  </a:lnTo>
                  <a:lnTo>
                    <a:pt x="58" y="647"/>
                  </a:lnTo>
                  <a:lnTo>
                    <a:pt x="60" y="611"/>
                  </a:lnTo>
                  <a:lnTo>
                    <a:pt x="50" y="574"/>
                  </a:lnTo>
                  <a:lnTo>
                    <a:pt x="51" y="538"/>
                  </a:lnTo>
                  <a:lnTo>
                    <a:pt x="42" y="501"/>
                  </a:lnTo>
                  <a:lnTo>
                    <a:pt x="42" y="465"/>
                  </a:lnTo>
                  <a:lnTo>
                    <a:pt x="44" y="429"/>
                  </a:lnTo>
                  <a:lnTo>
                    <a:pt x="45" y="393"/>
                  </a:lnTo>
                  <a:lnTo>
                    <a:pt x="45" y="357"/>
                  </a:lnTo>
                  <a:lnTo>
                    <a:pt x="48" y="310"/>
                  </a:lnTo>
                  <a:lnTo>
                    <a:pt x="49" y="274"/>
                  </a:lnTo>
                  <a:lnTo>
                    <a:pt x="51" y="238"/>
                  </a:lnTo>
                  <a:lnTo>
                    <a:pt x="53" y="202"/>
                  </a:lnTo>
                  <a:lnTo>
                    <a:pt x="54" y="166"/>
                  </a:lnTo>
                  <a:lnTo>
                    <a:pt x="54" y="130"/>
                  </a:lnTo>
                  <a:lnTo>
                    <a:pt x="67" y="94"/>
                  </a:lnTo>
                  <a:lnTo>
                    <a:pt x="70" y="58"/>
                  </a:lnTo>
                  <a:lnTo>
                    <a:pt x="93" y="24"/>
                  </a:lnTo>
                  <a:lnTo>
                    <a:pt x="127" y="0"/>
                  </a:lnTo>
                  <a:lnTo>
                    <a:pt x="162" y="2"/>
                  </a:lnTo>
                  <a:lnTo>
                    <a:pt x="195" y="3"/>
                  </a:lnTo>
                  <a:lnTo>
                    <a:pt x="230" y="3"/>
                  </a:lnTo>
                  <a:lnTo>
                    <a:pt x="249" y="41"/>
                  </a:lnTo>
                  <a:lnTo>
                    <a:pt x="272" y="78"/>
                  </a:lnTo>
                  <a:lnTo>
                    <a:pt x="282" y="113"/>
                  </a:lnTo>
                  <a:lnTo>
                    <a:pt x="291" y="150"/>
                  </a:lnTo>
                  <a:lnTo>
                    <a:pt x="302" y="187"/>
                  </a:lnTo>
                  <a:lnTo>
                    <a:pt x="311" y="223"/>
                  </a:lnTo>
                  <a:lnTo>
                    <a:pt x="310" y="259"/>
                  </a:lnTo>
                  <a:lnTo>
                    <a:pt x="308" y="295"/>
                  </a:lnTo>
                  <a:lnTo>
                    <a:pt x="307" y="330"/>
                  </a:lnTo>
                  <a:lnTo>
                    <a:pt x="307" y="366"/>
                  </a:lnTo>
                  <a:lnTo>
                    <a:pt x="306" y="402"/>
                  </a:lnTo>
                  <a:lnTo>
                    <a:pt x="303" y="438"/>
                  </a:lnTo>
                  <a:lnTo>
                    <a:pt x="303" y="474"/>
                  </a:lnTo>
                  <a:lnTo>
                    <a:pt x="301" y="510"/>
                  </a:lnTo>
                  <a:lnTo>
                    <a:pt x="289" y="547"/>
                  </a:lnTo>
                  <a:lnTo>
                    <a:pt x="287" y="583"/>
                  </a:lnTo>
                  <a:lnTo>
                    <a:pt x="286" y="619"/>
                  </a:lnTo>
                  <a:lnTo>
                    <a:pt x="284" y="654"/>
                  </a:lnTo>
                  <a:lnTo>
                    <a:pt x="283" y="690"/>
                  </a:lnTo>
                  <a:lnTo>
                    <a:pt x="281" y="726"/>
                  </a:lnTo>
                  <a:lnTo>
                    <a:pt x="281" y="762"/>
                  </a:lnTo>
                  <a:lnTo>
                    <a:pt x="279" y="798"/>
                  </a:lnTo>
                  <a:lnTo>
                    <a:pt x="279" y="834"/>
                  </a:lnTo>
                  <a:lnTo>
                    <a:pt x="277" y="870"/>
                  </a:lnTo>
                  <a:lnTo>
                    <a:pt x="276" y="906"/>
                  </a:lnTo>
                  <a:lnTo>
                    <a:pt x="275" y="942"/>
                  </a:lnTo>
                  <a:lnTo>
                    <a:pt x="274" y="978"/>
                  </a:lnTo>
                  <a:lnTo>
                    <a:pt x="272" y="1014"/>
                  </a:lnTo>
                  <a:lnTo>
                    <a:pt x="272" y="1050"/>
                  </a:lnTo>
                  <a:lnTo>
                    <a:pt x="303" y="1074"/>
                  </a:lnTo>
                  <a:lnTo>
                    <a:pt x="314" y="1112"/>
                  </a:lnTo>
                  <a:lnTo>
                    <a:pt x="324" y="1148"/>
                  </a:lnTo>
                  <a:lnTo>
                    <a:pt x="322" y="1196"/>
                  </a:lnTo>
                </a:path>
              </a:pathLst>
            </a:custGeom>
            <a:solidFill>
              <a:schemeClr val="accent1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 rot="60000">
              <a:off x="1928" y="2263"/>
              <a:ext cx="286" cy="336"/>
            </a:xfrm>
            <a:prstGeom prst="ellipse">
              <a:avLst/>
            </a:prstGeom>
            <a:solidFill>
              <a:srgbClr val="D9319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5" name="Freeform 8"/>
            <p:cNvSpPr>
              <a:spLocks/>
            </p:cNvSpPr>
            <p:nvPr/>
          </p:nvSpPr>
          <p:spPr bwMode="auto">
            <a:xfrm>
              <a:off x="2701" y="1256"/>
              <a:ext cx="379" cy="2296"/>
            </a:xfrm>
            <a:custGeom>
              <a:avLst/>
              <a:gdLst>
                <a:gd name="T0" fmla="*/ 93 w 379"/>
                <a:gd name="T1" fmla="*/ 1176 h 2296"/>
                <a:gd name="T2" fmla="*/ 93 w 379"/>
                <a:gd name="T3" fmla="*/ 1248 h 2296"/>
                <a:gd name="T4" fmla="*/ 69 w 379"/>
                <a:gd name="T5" fmla="*/ 1320 h 2296"/>
                <a:gd name="T6" fmla="*/ 46 w 379"/>
                <a:gd name="T7" fmla="*/ 1391 h 2296"/>
                <a:gd name="T8" fmla="*/ 31 w 379"/>
                <a:gd name="T9" fmla="*/ 1463 h 2296"/>
                <a:gd name="T10" fmla="*/ 21 w 379"/>
                <a:gd name="T11" fmla="*/ 1547 h 2296"/>
                <a:gd name="T12" fmla="*/ 7 w 379"/>
                <a:gd name="T13" fmla="*/ 1643 h 2296"/>
                <a:gd name="T14" fmla="*/ 6 w 379"/>
                <a:gd name="T15" fmla="*/ 1727 h 2296"/>
                <a:gd name="T16" fmla="*/ 4 w 379"/>
                <a:gd name="T17" fmla="*/ 1811 h 2296"/>
                <a:gd name="T18" fmla="*/ 25 w 379"/>
                <a:gd name="T19" fmla="*/ 1931 h 2296"/>
                <a:gd name="T20" fmla="*/ 36 w 379"/>
                <a:gd name="T21" fmla="*/ 2004 h 2296"/>
                <a:gd name="T22" fmla="*/ 58 w 379"/>
                <a:gd name="T23" fmla="*/ 2088 h 2296"/>
                <a:gd name="T24" fmla="*/ 89 w 379"/>
                <a:gd name="T25" fmla="*/ 2173 h 2296"/>
                <a:gd name="T26" fmla="*/ 123 w 379"/>
                <a:gd name="T27" fmla="*/ 2245 h 2296"/>
                <a:gd name="T28" fmla="*/ 188 w 379"/>
                <a:gd name="T29" fmla="*/ 2294 h 2296"/>
                <a:gd name="T30" fmla="*/ 257 w 379"/>
                <a:gd name="T31" fmla="*/ 2272 h 2296"/>
                <a:gd name="T32" fmla="*/ 303 w 379"/>
                <a:gd name="T33" fmla="*/ 2212 h 2296"/>
                <a:gd name="T34" fmla="*/ 350 w 379"/>
                <a:gd name="T35" fmla="*/ 2129 h 2296"/>
                <a:gd name="T36" fmla="*/ 374 w 379"/>
                <a:gd name="T37" fmla="*/ 2046 h 2296"/>
                <a:gd name="T38" fmla="*/ 375 w 379"/>
                <a:gd name="T39" fmla="*/ 1950 h 2296"/>
                <a:gd name="T40" fmla="*/ 377 w 379"/>
                <a:gd name="T41" fmla="*/ 1830 h 2296"/>
                <a:gd name="T42" fmla="*/ 368 w 379"/>
                <a:gd name="T43" fmla="*/ 1733 h 2296"/>
                <a:gd name="T44" fmla="*/ 346 w 379"/>
                <a:gd name="T45" fmla="*/ 1649 h 2296"/>
                <a:gd name="T46" fmla="*/ 326 w 379"/>
                <a:gd name="T47" fmla="*/ 1577 h 2296"/>
                <a:gd name="T48" fmla="*/ 282 w 379"/>
                <a:gd name="T49" fmla="*/ 1504 h 2296"/>
                <a:gd name="T50" fmla="*/ 237 w 379"/>
                <a:gd name="T51" fmla="*/ 1431 h 2296"/>
                <a:gd name="T52" fmla="*/ 204 w 379"/>
                <a:gd name="T53" fmla="*/ 1358 h 2296"/>
                <a:gd name="T54" fmla="*/ 183 w 379"/>
                <a:gd name="T55" fmla="*/ 1286 h 2296"/>
                <a:gd name="T56" fmla="*/ 161 w 379"/>
                <a:gd name="T57" fmla="*/ 1213 h 2296"/>
                <a:gd name="T58" fmla="*/ 152 w 379"/>
                <a:gd name="T59" fmla="*/ 1141 h 2296"/>
                <a:gd name="T60" fmla="*/ 175 w 379"/>
                <a:gd name="T61" fmla="*/ 1070 h 2296"/>
                <a:gd name="T62" fmla="*/ 210 w 379"/>
                <a:gd name="T63" fmla="*/ 998 h 2296"/>
                <a:gd name="T64" fmla="*/ 245 w 379"/>
                <a:gd name="T65" fmla="*/ 927 h 2296"/>
                <a:gd name="T66" fmla="*/ 282 w 379"/>
                <a:gd name="T67" fmla="*/ 783 h 2296"/>
                <a:gd name="T68" fmla="*/ 318 w 379"/>
                <a:gd name="T69" fmla="*/ 592 h 2296"/>
                <a:gd name="T70" fmla="*/ 344 w 379"/>
                <a:gd name="T71" fmla="*/ 400 h 2296"/>
                <a:gd name="T72" fmla="*/ 358 w 379"/>
                <a:gd name="T73" fmla="*/ 317 h 2296"/>
                <a:gd name="T74" fmla="*/ 370 w 379"/>
                <a:gd name="T75" fmla="*/ 245 h 2296"/>
                <a:gd name="T76" fmla="*/ 371 w 379"/>
                <a:gd name="T77" fmla="*/ 173 h 2296"/>
                <a:gd name="T78" fmla="*/ 349 w 379"/>
                <a:gd name="T79" fmla="*/ 100 h 2296"/>
                <a:gd name="T80" fmla="*/ 305 w 379"/>
                <a:gd name="T81" fmla="*/ 40 h 2296"/>
                <a:gd name="T82" fmla="*/ 238 w 379"/>
                <a:gd name="T83" fmla="*/ 2 h 2296"/>
                <a:gd name="T84" fmla="*/ 171 w 379"/>
                <a:gd name="T85" fmla="*/ 0 h 2296"/>
                <a:gd name="T86" fmla="*/ 113 w 379"/>
                <a:gd name="T87" fmla="*/ 83 h 2296"/>
                <a:gd name="T88" fmla="*/ 76 w 379"/>
                <a:gd name="T89" fmla="*/ 228 h 2296"/>
                <a:gd name="T90" fmla="*/ 41 w 379"/>
                <a:gd name="T91" fmla="*/ 322 h 2296"/>
                <a:gd name="T92" fmla="*/ 28 w 379"/>
                <a:gd name="T93" fmla="*/ 407 h 2296"/>
                <a:gd name="T94" fmla="*/ 15 w 379"/>
                <a:gd name="T95" fmla="*/ 515 h 2296"/>
                <a:gd name="T96" fmla="*/ 12 w 379"/>
                <a:gd name="T97" fmla="*/ 659 h 2296"/>
                <a:gd name="T98" fmla="*/ 0 w 379"/>
                <a:gd name="T99" fmla="*/ 742 h 2296"/>
                <a:gd name="T100" fmla="*/ 22 w 379"/>
                <a:gd name="T101" fmla="*/ 815 h 2296"/>
                <a:gd name="T102" fmla="*/ 19 w 379"/>
                <a:gd name="T103" fmla="*/ 887 h 2296"/>
                <a:gd name="T104" fmla="*/ 42 w 379"/>
                <a:gd name="T105" fmla="*/ 958 h 2296"/>
                <a:gd name="T106" fmla="*/ 63 w 379"/>
                <a:gd name="T107" fmla="*/ 1032 h 2296"/>
                <a:gd name="T108" fmla="*/ 96 w 379"/>
                <a:gd name="T109" fmla="*/ 1104 h 2296"/>
                <a:gd name="T110" fmla="*/ 84 w 379"/>
                <a:gd name="T111" fmla="*/ 1140 h 22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2296"/>
                <a:gd name="T170" fmla="*/ 379 w 379"/>
                <a:gd name="T171" fmla="*/ 2296 h 22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2296">
                  <a:moveTo>
                    <a:pt x="84" y="1140"/>
                  </a:moveTo>
                  <a:lnTo>
                    <a:pt x="93" y="1176"/>
                  </a:lnTo>
                  <a:lnTo>
                    <a:pt x="94" y="1212"/>
                  </a:lnTo>
                  <a:lnTo>
                    <a:pt x="93" y="1248"/>
                  </a:lnTo>
                  <a:lnTo>
                    <a:pt x="82" y="1284"/>
                  </a:lnTo>
                  <a:lnTo>
                    <a:pt x="69" y="1320"/>
                  </a:lnTo>
                  <a:lnTo>
                    <a:pt x="58" y="1356"/>
                  </a:lnTo>
                  <a:lnTo>
                    <a:pt x="46" y="1391"/>
                  </a:lnTo>
                  <a:lnTo>
                    <a:pt x="45" y="1427"/>
                  </a:lnTo>
                  <a:lnTo>
                    <a:pt x="31" y="1463"/>
                  </a:lnTo>
                  <a:lnTo>
                    <a:pt x="32" y="1499"/>
                  </a:lnTo>
                  <a:lnTo>
                    <a:pt x="21" y="1547"/>
                  </a:lnTo>
                  <a:lnTo>
                    <a:pt x="8" y="1595"/>
                  </a:lnTo>
                  <a:lnTo>
                    <a:pt x="7" y="1643"/>
                  </a:lnTo>
                  <a:lnTo>
                    <a:pt x="7" y="1679"/>
                  </a:lnTo>
                  <a:lnTo>
                    <a:pt x="6" y="1727"/>
                  </a:lnTo>
                  <a:lnTo>
                    <a:pt x="5" y="1775"/>
                  </a:lnTo>
                  <a:lnTo>
                    <a:pt x="4" y="1811"/>
                  </a:lnTo>
                  <a:lnTo>
                    <a:pt x="27" y="1859"/>
                  </a:lnTo>
                  <a:lnTo>
                    <a:pt x="25" y="1931"/>
                  </a:lnTo>
                  <a:lnTo>
                    <a:pt x="25" y="1967"/>
                  </a:lnTo>
                  <a:lnTo>
                    <a:pt x="36" y="2004"/>
                  </a:lnTo>
                  <a:lnTo>
                    <a:pt x="46" y="2052"/>
                  </a:lnTo>
                  <a:lnTo>
                    <a:pt x="58" y="2088"/>
                  </a:lnTo>
                  <a:lnTo>
                    <a:pt x="68" y="2124"/>
                  </a:lnTo>
                  <a:lnTo>
                    <a:pt x="89" y="2173"/>
                  </a:lnTo>
                  <a:lnTo>
                    <a:pt x="98" y="2209"/>
                  </a:lnTo>
                  <a:lnTo>
                    <a:pt x="123" y="2245"/>
                  </a:lnTo>
                  <a:lnTo>
                    <a:pt x="155" y="2271"/>
                  </a:lnTo>
                  <a:lnTo>
                    <a:pt x="188" y="2294"/>
                  </a:lnTo>
                  <a:lnTo>
                    <a:pt x="223" y="2295"/>
                  </a:lnTo>
                  <a:lnTo>
                    <a:pt x="257" y="2272"/>
                  </a:lnTo>
                  <a:lnTo>
                    <a:pt x="291" y="2248"/>
                  </a:lnTo>
                  <a:lnTo>
                    <a:pt x="303" y="2212"/>
                  </a:lnTo>
                  <a:lnTo>
                    <a:pt x="337" y="2166"/>
                  </a:lnTo>
                  <a:lnTo>
                    <a:pt x="350" y="2129"/>
                  </a:lnTo>
                  <a:lnTo>
                    <a:pt x="362" y="2081"/>
                  </a:lnTo>
                  <a:lnTo>
                    <a:pt x="374" y="2046"/>
                  </a:lnTo>
                  <a:lnTo>
                    <a:pt x="374" y="1998"/>
                  </a:lnTo>
                  <a:lnTo>
                    <a:pt x="375" y="1950"/>
                  </a:lnTo>
                  <a:lnTo>
                    <a:pt x="376" y="1878"/>
                  </a:lnTo>
                  <a:lnTo>
                    <a:pt x="377" y="1830"/>
                  </a:lnTo>
                  <a:lnTo>
                    <a:pt x="378" y="1782"/>
                  </a:lnTo>
                  <a:lnTo>
                    <a:pt x="368" y="1733"/>
                  </a:lnTo>
                  <a:lnTo>
                    <a:pt x="357" y="1685"/>
                  </a:lnTo>
                  <a:lnTo>
                    <a:pt x="346" y="1649"/>
                  </a:lnTo>
                  <a:lnTo>
                    <a:pt x="336" y="1614"/>
                  </a:lnTo>
                  <a:lnTo>
                    <a:pt x="326" y="1577"/>
                  </a:lnTo>
                  <a:lnTo>
                    <a:pt x="303" y="1540"/>
                  </a:lnTo>
                  <a:lnTo>
                    <a:pt x="282" y="1504"/>
                  </a:lnTo>
                  <a:lnTo>
                    <a:pt x="259" y="1467"/>
                  </a:lnTo>
                  <a:lnTo>
                    <a:pt x="237" y="1431"/>
                  </a:lnTo>
                  <a:lnTo>
                    <a:pt x="216" y="1395"/>
                  </a:lnTo>
                  <a:lnTo>
                    <a:pt x="204" y="1358"/>
                  </a:lnTo>
                  <a:lnTo>
                    <a:pt x="194" y="1322"/>
                  </a:lnTo>
                  <a:lnTo>
                    <a:pt x="183" y="1286"/>
                  </a:lnTo>
                  <a:lnTo>
                    <a:pt x="172" y="1250"/>
                  </a:lnTo>
                  <a:lnTo>
                    <a:pt x="161" y="1213"/>
                  </a:lnTo>
                  <a:lnTo>
                    <a:pt x="151" y="1177"/>
                  </a:lnTo>
                  <a:lnTo>
                    <a:pt x="152" y="1141"/>
                  </a:lnTo>
                  <a:lnTo>
                    <a:pt x="152" y="1105"/>
                  </a:lnTo>
                  <a:lnTo>
                    <a:pt x="175" y="1070"/>
                  </a:lnTo>
                  <a:lnTo>
                    <a:pt x="198" y="1034"/>
                  </a:lnTo>
                  <a:lnTo>
                    <a:pt x="210" y="998"/>
                  </a:lnTo>
                  <a:lnTo>
                    <a:pt x="234" y="963"/>
                  </a:lnTo>
                  <a:lnTo>
                    <a:pt x="245" y="927"/>
                  </a:lnTo>
                  <a:lnTo>
                    <a:pt x="269" y="879"/>
                  </a:lnTo>
                  <a:lnTo>
                    <a:pt x="282" y="783"/>
                  </a:lnTo>
                  <a:lnTo>
                    <a:pt x="294" y="688"/>
                  </a:lnTo>
                  <a:lnTo>
                    <a:pt x="318" y="592"/>
                  </a:lnTo>
                  <a:lnTo>
                    <a:pt x="331" y="496"/>
                  </a:lnTo>
                  <a:lnTo>
                    <a:pt x="344" y="400"/>
                  </a:lnTo>
                  <a:lnTo>
                    <a:pt x="356" y="352"/>
                  </a:lnTo>
                  <a:lnTo>
                    <a:pt x="358" y="317"/>
                  </a:lnTo>
                  <a:lnTo>
                    <a:pt x="369" y="281"/>
                  </a:lnTo>
                  <a:lnTo>
                    <a:pt x="370" y="245"/>
                  </a:lnTo>
                  <a:lnTo>
                    <a:pt x="370" y="209"/>
                  </a:lnTo>
                  <a:lnTo>
                    <a:pt x="371" y="173"/>
                  </a:lnTo>
                  <a:lnTo>
                    <a:pt x="360" y="136"/>
                  </a:lnTo>
                  <a:lnTo>
                    <a:pt x="349" y="100"/>
                  </a:lnTo>
                  <a:lnTo>
                    <a:pt x="338" y="64"/>
                  </a:lnTo>
                  <a:lnTo>
                    <a:pt x="305" y="40"/>
                  </a:lnTo>
                  <a:lnTo>
                    <a:pt x="272" y="15"/>
                  </a:lnTo>
                  <a:lnTo>
                    <a:pt x="238" y="2"/>
                  </a:lnTo>
                  <a:lnTo>
                    <a:pt x="204" y="2"/>
                  </a:lnTo>
                  <a:lnTo>
                    <a:pt x="171" y="0"/>
                  </a:lnTo>
                  <a:lnTo>
                    <a:pt x="135" y="37"/>
                  </a:lnTo>
                  <a:lnTo>
                    <a:pt x="113" y="83"/>
                  </a:lnTo>
                  <a:lnTo>
                    <a:pt x="89" y="132"/>
                  </a:lnTo>
                  <a:lnTo>
                    <a:pt x="76" y="228"/>
                  </a:lnTo>
                  <a:lnTo>
                    <a:pt x="52" y="274"/>
                  </a:lnTo>
                  <a:lnTo>
                    <a:pt x="41" y="322"/>
                  </a:lnTo>
                  <a:lnTo>
                    <a:pt x="27" y="371"/>
                  </a:lnTo>
                  <a:lnTo>
                    <a:pt x="28" y="407"/>
                  </a:lnTo>
                  <a:lnTo>
                    <a:pt x="27" y="443"/>
                  </a:lnTo>
                  <a:lnTo>
                    <a:pt x="15" y="515"/>
                  </a:lnTo>
                  <a:lnTo>
                    <a:pt x="14" y="563"/>
                  </a:lnTo>
                  <a:lnTo>
                    <a:pt x="12" y="659"/>
                  </a:lnTo>
                  <a:lnTo>
                    <a:pt x="1" y="694"/>
                  </a:lnTo>
                  <a:lnTo>
                    <a:pt x="0" y="742"/>
                  </a:lnTo>
                  <a:lnTo>
                    <a:pt x="10" y="779"/>
                  </a:lnTo>
                  <a:lnTo>
                    <a:pt x="22" y="815"/>
                  </a:lnTo>
                  <a:lnTo>
                    <a:pt x="21" y="851"/>
                  </a:lnTo>
                  <a:lnTo>
                    <a:pt x="19" y="887"/>
                  </a:lnTo>
                  <a:lnTo>
                    <a:pt x="31" y="923"/>
                  </a:lnTo>
                  <a:lnTo>
                    <a:pt x="42" y="958"/>
                  </a:lnTo>
                  <a:lnTo>
                    <a:pt x="52" y="995"/>
                  </a:lnTo>
                  <a:lnTo>
                    <a:pt x="63" y="1032"/>
                  </a:lnTo>
                  <a:lnTo>
                    <a:pt x="85" y="1068"/>
                  </a:lnTo>
                  <a:lnTo>
                    <a:pt x="96" y="1104"/>
                  </a:lnTo>
                  <a:lnTo>
                    <a:pt x="95" y="1140"/>
                  </a:lnTo>
                  <a:lnTo>
                    <a:pt x="84" y="1140"/>
                  </a:lnTo>
                </a:path>
              </a:pathLst>
            </a:custGeom>
            <a:solidFill>
              <a:srgbClr val="F95AB7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756" name="Freeform 9"/>
            <p:cNvSpPr>
              <a:spLocks/>
            </p:cNvSpPr>
            <p:nvPr/>
          </p:nvSpPr>
          <p:spPr bwMode="auto">
            <a:xfrm>
              <a:off x="2389" y="1292"/>
              <a:ext cx="325" cy="2272"/>
            </a:xfrm>
            <a:custGeom>
              <a:avLst/>
              <a:gdLst>
                <a:gd name="T0" fmla="*/ 308 w 325"/>
                <a:gd name="T1" fmla="*/ 1268 h 2272"/>
                <a:gd name="T2" fmla="*/ 305 w 325"/>
                <a:gd name="T3" fmla="*/ 1376 h 2272"/>
                <a:gd name="T4" fmla="*/ 301 w 325"/>
                <a:gd name="T5" fmla="*/ 1485 h 2272"/>
                <a:gd name="T6" fmla="*/ 296 w 325"/>
                <a:gd name="T7" fmla="*/ 1592 h 2272"/>
                <a:gd name="T8" fmla="*/ 292 w 325"/>
                <a:gd name="T9" fmla="*/ 1700 h 2272"/>
                <a:gd name="T10" fmla="*/ 289 w 325"/>
                <a:gd name="T11" fmla="*/ 1808 h 2272"/>
                <a:gd name="T12" fmla="*/ 295 w 325"/>
                <a:gd name="T13" fmla="*/ 1929 h 2272"/>
                <a:gd name="T14" fmla="*/ 281 w 325"/>
                <a:gd name="T15" fmla="*/ 2035 h 2272"/>
                <a:gd name="T16" fmla="*/ 245 w 325"/>
                <a:gd name="T17" fmla="*/ 2142 h 2272"/>
                <a:gd name="T18" fmla="*/ 194 w 325"/>
                <a:gd name="T19" fmla="*/ 2249 h 2272"/>
                <a:gd name="T20" fmla="*/ 93 w 325"/>
                <a:gd name="T21" fmla="*/ 2256 h 2272"/>
                <a:gd name="T22" fmla="*/ 40 w 325"/>
                <a:gd name="T23" fmla="*/ 2146 h 2272"/>
                <a:gd name="T24" fmla="*/ 9 w 325"/>
                <a:gd name="T25" fmla="*/ 2038 h 2272"/>
                <a:gd name="T26" fmla="*/ 2 w 325"/>
                <a:gd name="T27" fmla="*/ 1930 h 2272"/>
                <a:gd name="T28" fmla="*/ 6 w 325"/>
                <a:gd name="T29" fmla="*/ 1822 h 2272"/>
                <a:gd name="T30" fmla="*/ 10 w 325"/>
                <a:gd name="T31" fmla="*/ 1714 h 2272"/>
                <a:gd name="T32" fmla="*/ 37 w 325"/>
                <a:gd name="T33" fmla="*/ 1595 h 2272"/>
                <a:gd name="T34" fmla="*/ 63 w 325"/>
                <a:gd name="T35" fmla="*/ 1488 h 2272"/>
                <a:gd name="T36" fmla="*/ 89 w 325"/>
                <a:gd name="T37" fmla="*/ 1380 h 2272"/>
                <a:gd name="T38" fmla="*/ 161 w 325"/>
                <a:gd name="T39" fmla="*/ 1275 h 2272"/>
                <a:gd name="T40" fmla="*/ 221 w 325"/>
                <a:gd name="T41" fmla="*/ 1169 h 2272"/>
                <a:gd name="T42" fmla="*/ 226 w 325"/>
                <a:gd name="T43" fmla="*/ 1061 h 2272"/>
                <a:gd name="T44" fmla="*/ 150 w 325"/>
                <a:gd name="T45" fmla="*/ 949 h 2272"/>
                <a:gd name="T46" fmla="*/ 110 w 325"/>
                <a:gd name="T47" fmla="*/ 829 h 2272"/>
                <a:gd name="T48" fmla="*/ 79 w 325"/>
                <a:gd name="T49" fmla="*/ 719 h 2272"/>
                <a:gd name="T50" fmla="*/ 60 w 325"/>
                <a:gd name="T51" fmla="*/ 611 h 2272"/>
                <a:gd name="T52" fmla="*/ 42 w 325"/>
                <a:gd name="T53" fmla="*/ 501 h 2272"/>
                <a:gd name="T54" fmla="*/ 45 w 325"/>
                <a:gd name="T55" fmla="*/ 393 h 2272"/>
                <a:gd name="T56" fmla="*/ 49 w 325"/>
                <a:gd name="T57" fmla="*/ 274 h 2272"/>
                <a:gd name="T58" fmla="*/ 54 w 325"/>
                <a:gd name="T59" fmla="*/ 166 h 2272"/>
                <a:gd name="T60" fmla="*/ 70 w 325"/>
                <a:gd name="T61" fmla="*/ 58 h 2272"/>
                <a:gd name="T62" fmla="*/ 162 w 325"/>
                <a:gd name="T63" fmla="*/ 2 h 2272"/>
                <a:gd name="T64" fmla="*/ 249 w 325"/>
                <a:gd name="T65" fmla="*/ 41 h 2272"/>
                <a:gd name="T66" fmla="*/ 291 w 325"/>
                <a:gd name="T67" fmla="*/ 150 h 2272"/>
                <a:gd name="T68" fmla="*/ 310 w 325"/>
                <a:gd name="T69" fmla="*/ 259 h 2272"/>
                <a:gd name="T70" fmla="*/ 307 w 325"/>
                <a:gd name="T71" fmla="*/ 366 h 2272"/>
                <a:gd name="T72" fmla="*/ 303 w 325"/>
                <a:gd name="T73" fmla="*/ 474 h 2272"/>
                <a:gd name="T74" fmla="*/ 287 w 325"/>
                <a:gd name="T75" fmla="*/ 583 h 2272"/>
                <a:gd name="T76" fmla="*/ 283 w 325"/>
                <a:gd name="T77" fmla="*/ 690 h 2272"/>
                <a:gd name="T78" fmla="*/ 279 w 325"/>
                <a:gd name="T79" fmla="*/ 798 h 2272"/>
                <a:gd name="T80" fmla="*/ 276 w 325"/>
                <a:gd name="T81" fmla="*/ 906 h 2272"/>
                <a:gd name="T82" fmla="*/ 272 w 325"/>
                <a:gd name="T83" fmla="*/ 1014 h 2272"/>
                <a:gd name="T84" fmla="*/ 314 w 325"/>
                <a:gd name="T85" fmla="*/ 1112 h 227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5"/>
                <a:gd name="T130" fmla="*/ 0 h 2272"/>
                <a:gd name="T131" fmla="*/ 325 w 325"/>
                <a:gd name="T132" fmla="*/ 2272 h 227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5" h="2272">
                  <a:moveTo>
                    <a:pt x="322" y="1196"/>
                  </a:moveTo>
                  <a:lnTo>
                    <a:pt x="309" y="1232"/>
                  </a:lnTo>
                  <a:lnTo>
                    <a:pt x="308" y="1268"/>
                  </a:lnTo>
                  <a:lnTo>
                    <a:pt x="307" y="1304"/>
                  </a:lnTo>
                  <a:lnTo>
                    <a:pt x="307" y="1340"/>
                  </a:lnTo>
                  <a:lnTo>
                    <a:pt x="305" y="1376"/>
                  </a:lnTo>
                  <a:lnTo>
                    <a:pt x="303" y="1413"/>
                  </a:lnTo>
                  <a:lnTo>
                    <a:pt x="303" y="1449"/>
                  </a:lnTo>
                  <a:lnTo>
                    <a:pt x="301" y="1485"/>
                  </a:lnTo>
                  <a:lnTo>
                    <a:pt x="299" y="1521"/>
                  </a:lnTo>
                  <a:lnTo>
                    <a:pt x="297" y="1557"/>
                  </a:lnTo>
                  <a:lnTo>
                    <a:pt x="296" y="1592"/>
                  </a:lnTo>
                  <a:lnTo>
                    <a:pt x="296" y="1628"/>
                  </a:lnTo>
                  <a:lnTo>
                    <a:pt x="294" y="1664"/>
                  </a:lnTo>
                  <a:lnTo>
                    <a:pt x="292" y="1700"/>
                  </a:lnTo>
                  <a:lnTo>
                    <a:pt x="292" y="1736"/>
                  </a:lnTo>
                  <a:lnTo>
                    <a:pt x="290" y="1772"/>
                  </a:lnTo>
                  <a:lnTo>
                    <a:pt x="289" y="1808"/>
                  </a:lnTo>
                  <a:lnTo>
                    <a:pt x="288" y="1856"/>
                  </a:lnTo>
                  <a:lnTo>
                    <a:pt x="287" y="1892"/>
                  </a:lnTo>
                  <a:lnTo>
                    <a:pt x="295" y="1929"/>
                  </a:lnTo>
                  <a:lnTo>
                    <a:pt x="294" y="1964"/>
                  </a:lnTo>
                  <a:lnTo>
                    <a:pt x="294" y="2000"/>
                  </a:lnTo>
                  <a:lnTo>
                    <a:pt x="281" y="2035"/>
                  </a:lnTo>
                  <a:lnTo>
                    <a:pt x="268" y="2070"/>
                  </a:lnTo>
                  <a:lnTo>
                    <a:pt x="255" y="2106"/>
                  </a:lnTo>
                  <a:lnTo>
                    <a:pt x="245" y="2142"/>
                  </a:lnTo>
                  <a:lnTo>
                    <a:pt x="231" y="2178"/>
                  </a:lnTo>
                  <a:lnTo>
                    <a:pt x="217" y="2213"/>
                  </a:lnTo>
                  <a:lnTo>
                    <a:pt x="194" y="2249"/>
                  </a:lnTo>
                  <a:lnTo>
                    <a:pt x="159" y="2271"/>
                  </a:lnTo>
                  <a:lnTo>
                    <a:pt x="125" y="2270"/>
                  </a:lnTo>
                  <a:lnTo>
                    <a:pt x="93" y="2256"/>
                  </a:lnTo>
                  <a:lnTo>
                    <a:pt x="71" y="2220"/>
                  </a:lnTo>
                  <a:lnTo>
                    <a:pt x="61" y="2184"/>
                  </a:lnTo>
                  <a:lnTo>
                    <a:pt x="40" y="2146"/>
                  </a:lnTo>
                  <a:lnTo>
                    <a:pt x="19" y="2111"/>
                  </a:lnTo>
                  <a:lnTo>
                    <a:pt x="8" y="2074"/>
                  </a:lnTo>
                  <a:lnTo>
                    <a:pt x="9" y="2038"/>
                  </a:lnTo>
                  <a:lnTo>
                    <a:pt x="0" y="2001"/>
                  </a:lnTo>
                  <a:lnTo>
                    <a:pt x="0" y="1965"/>
                  </a:lnTo>
                  <a:lnTo>
                    <a:pt x="2" y="1930"/>
                  </a:lnTo>
                  <a:lnTo>
                    <a:pt x="4" y="1894"/>
                  </a:lnTo>
                  <a:lnTo>
                    <a:pt x="5" y="1858"/>
                  </a:lnTo>
                  <a:lnTo>
                    <a:pt x="6" y="1822"/>
                  </a:lnTo>
                  <a:lnTo>
                    <a:pt x="8" y="1786"/>
                  </a:lnTo>
                  <a:lnTo>
                    <a:pt x="10" y="1750"/>
                  </a:lnTo>
                  <a:lnTo>
                    <a:pt x="10" y="1714"/>
                  </a:lnTo>
                  <a:lnTo>
                    <a:pt x="21" y="1679"/>
                  </a:lnTo>
                  <a:lnTo>
                    <a:pt x="23" y="1642"/>
                  </a:lnTo>
                  <a:lnTo>
                    <a:pt x="37" y="1595"/>
                  </a:lnTo>
                  <a:lnTo>
                    <a:pt x="38" y="1559"/>
                  </a:lnTo>
                  <a:lnTo>
                    <a:pt x="51" y="1523"/>
                  </a:lnTo>
                  <a:lnTo>
                    <a:pt x="63" y="1488"/>
                  </a:lnTo>
                  <a:lnTo>
                    <a:pt x="75" y="1451"/>
                  </a:lnTo>
                  <a:lnTo>
                    <a:pt x="77" y="1415"/>
                  </a:lnTo>
                  <a:lnTo>
                    <a:pt x="89" y="1380"/>
                  </a:lnTo>
                  <a:lnTo>
                    <a:pt x="113" y="1345"/>
                  </a:lnTo>
                  <a:lnTo>
                    <a:pt x="138" y="1309"/>
                  </a:lnTo>
                  <a:lnTo>
                    <a:pt x="161" y="1275"/>
                  </a:lnTo>
                  <a:lnTo>
                    <a:pt x="185" y="1240"/>
                  </a:lnTo>
                  <a:lnTo>
                    <a:pt x="209" y="1204"/>
                  </a:lnTo>
                  <a:lnTo>
                    <a:pt x="221" y="1169"/>
                  </a:lnTo>
                  <a:lnTo>
                    <a:pt x="234" y="1133"/>
                  </a:lnTo>
                  <a:lnTo>
                    <a:pt x="235" y="1097"/>
                  </a:lnTo>
                  <a:lnTo>
                    <a:pt x="226" y="1061"/>
                  </a:lnTo>
                  <a:lnTo>
                    <a:pt x="192" y="1023"/>
                  </a:lnTo>
                  <a:lnTo>
                    <a:pt x="160" y="987"/>
                  </a:lnTo>
                  <a:lnTo>
                    <a:pt x="150" y="949"/>
                  </a:lnTo>
                  <a:lnTo>
                    <a:pt x="128" y="900"/>
                  </a:lnTo>
                  <a:lnTo>
                    <a:pt x="119" y="865"/>
                  </a:lnTo>
                  <a:lnTo>
                    <a:pt x="110" y="829"/>
                  </a:lnTo>
                  <a:lnTo>
                    <a:pt x="99" y="791"/>
                  </a:lnTo>
                  <a:lnTo>
                    <a:pt x="89" y="755"/>
                  </a:lnTo>
                  <a:lnTo>
                    <a:pt x="79" y="719"/>
                  </a:lnTo>
                  <a:lnTo>
                    <a:pt x="69" y="682"/>
                  </a:lnTo>
                  <a:lnTo>
                    <a:pt x="58" y="647"/>
                  </a:lnTo>
                  <a:lnTo>
                    <a:pt x="60" y="611"/>
                  </a:lnTo>
                  <a:lnTo>
                    <a:pt x="50" y="574"/>
                  </a:lnTo>
                  <a:lnTo>
                    <a:pt x="51" y="538"/>
                  </a:lnTo>
                  <a:lnTo>
                    <a:pt x="42" y="501"/>
                  </a:lnTo>
                  <a:lnTo>
                    <a:pt x="42" y="465"/>
                  </a:lnTo>
                  <a:lnTo>
                    <a:pt x="44" y="429"/>
                  </a:lnTo>
                  <a:lnTo>
                    <a:pt x="45" y="393"/>
                  </a:lnTo>
                  <a:lnTo>
                    <a:pt x="45" y="357"/>
                  </a:lnTo>
                  <a:lnTo>
                    <a:pt x="48" y="310"/>
                  </a:lnTo>
                  <a:lnTo>
                    <a:pt x="49" y="274"/>
                  </a:lnTo>
                  <a:lnTo>
                    <a:pt x="51" y="238"/>
                  </a:lnTo>
                  <a:lnTo>
                    <a:pt x="53" y="202"/>
                  </a:lnTo>
                  <a:lnTo>
                    <a:pt x="54" y="166"/>
                  </a:lnTo>
                  <a:lnTo>
                    <a:pt x="54" y="130"/>
                  </a:lnTo>
                  <a:lnTo>
                    <a:pt x="67" y="94"/>
                  </a:lnTo>
                  <a:lnTo>
                    <a:pt x="70" y="58"/>
                  </a:lnTo>
                  <a:lnTo>
                    <a:pt x="93" y="24"/>
                  </a:lnTo>
                  <a:lnTo>
                    <a:pt x="127" y="0"/>
                  </a:lnTo>
                  <a:lnTo>
                    <a:pt x="162" y="2"/>
                  </a:lnTo>
                  <a:lnTo>
                    <a:pt x="195" y="3"/>
                  </a:lnTo>
                  <a:lnTo>
                    <a:pt x="230" y="3"/>
                  </a:lnTo>
                  <a:lnTo>
                    <a:pt x="249" y="41"/>
                  </a:lnTo>
                  <a:lnTo>
                    <a:pt x="272" y="78"/>
                  </a:lnTo>
                  <a:lnTo>
                    <a:pt x="282" y="113"/>
                  </a:lnTo>
                  <a:lnTo>
                    <a:pt x="291" y="150"/>
                  </a:lnTo>
                  <a:lnTo>
                    <a:pt x="302" y="187"/>
                  </a:lnTo>
                  <a:lnTo>
                    <a:pt x="311" y="223"/>
                  </a:lnTo>
                  <a:lnTo>
                    <a:pt x="310" y="259"/>
                  </a:lnTo>
                  <a:lnTo>
                    <a:pt x="308" y="295"/>
                  </a:lnTo>
                  <a:lnTo>
                    <a:pt x="307" y="330"/>
                  </a:lnTo>
                  <a:lnTo>
                    <a:pt x="307" y="366"/>
                  </a:lnTo>
                  <a:lnTo>
                    <a:pt x="306" y="402"/>
                  </a:lnTo>
                  <a:lnTo>
                    <a:pt x="303" y="438"/>
                  </a:lnTo>
                  <a:lnTo>
                    <a:pt x="303" y="474"/>
                  </a:lnTo>
                  <a:lnTo>
                    <a:pt x="301" y="510"/>
                  </a:lnTo>
                  <a:lnTo>
                    <a:pt x="289" y="547"/>
                  </a:lnTo>
                  <a:lnTo>
                    <a:pt x="287" y="583"/>
                  </a:lnTo>
                  <a:lnTo>
                    <a:pt x="286" y="619"/>
                  </a:lnTo>
                  <a:lnTo>
                    <a:pt x="284" y="654"/>
                  </a:lnTo>
                  <a:lnTo>
                    <a:pt x="283" y="690"/>
                  </a:lnTo>
                  <a:lnTo>
                    <a:pt x="281" y="726"/>
                  </a:lnTo>
                  <a:lnTo>
                    <a:pt x="281" y="762"/>
                  </a:lnTo>
                  <a:lnTo>
                    <a:pt x="279" y="798"/>
                  </a:lnTo>
                  <a:lnTo>
                    <a:pt x="279" y="834"/>
                  </a:lnTo>
                  <a:lnTo>
                    <a:pt x="277" y="870"/>
                  </a:lnTo>
                  <a:lnTo>
                    <a:pt x="276" y="906"/>
                  </a:lnTo>
                  <a:lnTo>
                    <a:pt x="275" y="942"/>
                  </a:lnTo>
                  <a:lnTo>
                    <a:pt x="274" y="978"/>
                  </a:lnTo>
                  <a:lnTo>
                    <a:pt x="272" y="1014"/>
                  </a:lnTo>
                  <a:lnTo>
                    <a:pt x="272" y="1050"/>
                  </a:lnTo>
                  <a:lnTo>
                    <a:pt x="303" y="1074"/>
                  </a:lnTo>
                  <a:lnTo>
                    <a:pt x="314" y="1112"/>
                  </a:lnTo>
                  <a:lnTo>
                    <a:pt x="324" y="1148"/>
                  </a:lnTo>
                  <a:lnTo>
                    <a:pt x="322" y="1196"/>
                  </a:lnTo>
                </a:path>
              </a:pathLst>
            </a:custGeom>
            <a:solidFill>
              <a:srgbClr val="F95AB7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1757" name="Oval 10"/>
            <p:cNvSpPr>
              <a:spLocks noChangeArrowheads="1"/>
            </p:cNvSpPr>
            <p:nvPr/>
          </p:nvSpPr>
          <p:spPr bwMode="auto">
            <a:xfrm rot="60000">
              <a:off x="2600" y="2263"/>
              <a:ext cx="286" cy="336"/>
            </a:xfrm>
            <a:prstGeom prst="ellipse">
              <a:avLst/>
            </a:prstGeom>
            <a:solidFill>
              <a:srgbClr val="D9319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>
              <a:off x="1792" y="1584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>
              <a:off x="2752" y="1584"/>
              <a:ext cx="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60" name="Rectangle 17"/>
            <p:cNvSpPr>
              <a:spLocks noChangeArrowheads="1"/>
            </p:cNvSpPr>
            <p:nvPr/>
          </p:nvSpPr>
          <p:spPr bwMode="auto">
            <a:xfrm>
              <a:off x="1479" y="3687"/>
              <a:ext cx="8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Paternal</a:t>
              </a:r>
            </a:p>
          </p:txBody>
        </p:sp>
        <p:sp>
          <p:nvSpPr>
            <p:cNvPr id="31761" name="Rectangle 18"/>
            <p:cNvSpPr>
              <a:spLocks noChangeArrowheads="1"/>
            </p:cNvSpPr>
            <p:nvPr/>
          </p:nvSpPr>
          <p:spPr bwMode="auto">
            <a:xfrm>
              <a:off x="2400" y="3696"/>
              <a:ext cx="90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Maternal</a:t>
              </a:r>
            </a:p>
          </p:txBody>
        </p:sp>
        <p:sp>
          <p:nvSpPr>
            <p:cNvPr id="31762" name="Line 19"/>
            <p:cNvSpPr>
              <a:spLocks noChangeShapeType="1"/>
            </p:cNvSpPr>
            <p:nvPr/>
          </p:nvSpPr>
          <p:spPr bwMode="auto">
            <a:xfrm>
              <a:off x="2080" y="1584"/>
              <a:ext cx="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63" name="Line 20"/>
            <p:cNvSpPr>
              <a:spLocks noChangeShapeType="1"/>
            </p:cNvSpPr>
            <p:nvPr/>
          </p:nvSpPr>
          <p:spPr bwMode="auto">
            <a:xfrm>
              <a:off x="2464" y="1584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472113" y="4024313"/>
            <a:ext cx="34432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This person would have </a:t>
            </a:r>
            <a:r>
              <a:rPr lang="en-US" altLang="en-US" b="1">
                <a:solidFill>
                  <a:srgbClr val="AD6900"/>
                </a:solidFill>
              </a:rPr>
              <a:t>brown eyes (Bb) </a:t>
            </a:r>
          </a:p>
        </p:txBody>
      </p:sp>
      <p:pic>
        <p:nvPicPr>
          <p:cNvPr id="6" name="Graphic 4" descr="Pencil with solid fill">
            <a:extLst>
              <a:ext uri="{FF2B5EF4-FFF2-40B4-BE49-F238E27FC236}">
                <a16:creationId xmlns:a16="http://schemas.microsoft.com/office/drawing/2014/main" id="{D102F6B1-D0AB-90D9-9FEA-B0C15246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2310" y="153837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animBg="1"/>
      <p:bldP spid="1435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0311-C5C8-4D59-3CA8-03BE1C9C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0000"/>
                </a:solidFill>
                <a:cs typeface="Arial"/>
              </a:rPr>
              <a:t>Mendels</a:t>
            </a:r>
            <a:r>
              <a:rPr lang="en-US">
                <a:solidFill>
                  <a:srgbClr val="FF0000"/>
                </a:solidFill>
                <a:cs typeface="Arial"/>
              </a:rPr>
              <a:t> Law of Independent Assortment 2nd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21B8-32B5-727D-19C1-C1702596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cs typeface="Arial"/>
              </a:rPr>
              <a:t>When gametes are formed either of a pair of alleles is equally likely to combine with either of another pair of alleles</a:t>
            </a:r>
          </a:p>
        </p:txBody>
      </p:sp>
    </p:spTree>
    <p:extLst>
      <p:ext uri="{BB962C8B-B14F-4D97-AF65-F5344CB8AC3E}">
        <p14:creationId xmlns:p14="http://schemas.microsoft.com/office/powerpoint/2010/main" val="1818920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Monohybrid Cross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r>
              <a:rPr lang="en-US" sz="2800"/>
              <a:t>:	Cross between two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heterozygotes</a:t>
            </a:r>
            <a:r>
              <a:rPr lang="en-US" sz="2800"/>
              <a:t> 			</a:t>
            </a:r>
            <a:r>
              <a:rPr lang="en-US" sz="2800">
                <a:solidFill>
                  <a:schemeClr val="tx2"/>
                </a:solidFill>
              </a:rPr>
              <a:t>for </a:t>
            </a:r>
            <a:r>
              <a:rPr lang="en-US" sz="2800" b="1">
                <a:solidFill>
                  <a:srgbClr val="AD6900"/>
                </a:solidFill>
              </a:rPr>
              <a:t>brown eyes (Bb)</a:t>
            </a:r>
          </a:p>
          <a:p>
            <a:pPr>
              <a:buFontTx/>
              <a:buNone/>
              <a:defRPr/>
            </a:pPr>
            <a:r>
              <a:rPr lang="en-US" sz="2400" b="1">
                <a:solidFill>
                  <a:srgbClr val="AD6900"/>
                </a:solidFill>
              </a:rPr>
              <a:t>BB = brown eyes</a:t>
            </a:r>
          </a:p>
          <a:p>
            <a:pPr>
              <a:buFontTx/>
              <a:buNone/>
              <a:defRPr/>
            </a:pPr>
            <a:r>
              <a:rPr lang="en-US" sz="2400" b="1">
                <a:solidFill>
                  <a:srgbClr val="AD6900"/>
                </a:solidFill>
              </a:rPr>
              <a:t>Bb = brown eyes</a:t>
            </a:r>
          </a:p>
          <a:p>
            <a:pPr>
              <a:buFontTx/>
              <a:buNone/>
              <a:defRPr/>
            </a:pPr>
            <a:r>
              <a:rPr lang="en-US" sz="2400" b="1">
                <a:solidFill>
                  <a:schemeClr val="accent1"/>
                </a:solidFill>
              </a:rPr>
              <a:t>bb = blue eyes</a:t>
            </a:r>
            <a:endParaRPr lang="en-US" sz="2400"/>
          </a:p>
          <a:p>
            <a:pPr>
              <a:buFontTx/>
              <a:buNone/>
              <a:defRPr/>
            </a:pPr>
            <a:endParaRPr lang="en-US" sz="280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57313" y="3109913"/>
            <a:ext cx="7480300" cy="3578225"/>
            <a:chOff x="855" y="1959"/>
            <a:chExt cx="4712" cy="2254"/>
          </a:xfrm>
        </p:grpSpPr>
        <p:sp>
          <p:nvSpPr>
            <p:cNvPr id="33797" name="Rectangle 10"/>
            <p:cNvSpPr>
              <a:spLocks noChangeArrowheads="1"/>
            </p:cNvSpPr>
            <p:nvPr/>
          </p:nvSpPr>
          <p:spPr bwMode="auto">
            <a:xfrm>
              <a:off x="2343" y="2631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3798" name="Rectangle 11"/>
            <p:cNvSpPr>
              <a:spLocks noChangeArrowheads="1"/>
            </p:cNvSpPr>
            <p:nvPr/>
          </p:nvSpPr>
          <p:spPr bwMode="auto">
            <a:xfrm>
              <a:off x="2343" y="3255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3799" name="Rectangle 12"/>
            <p:cNvSpPr>
              <a:spLocks noChangeArrowheads="1"/>
            </p:cNvSpPr>
            <p:nvPr/>
          </p:nvSpPr>
          <p:spPr bwMode="auto">
            <a:xfrm>
              <a:off x="2871" y="1959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3800" name="Rectangle 13"/>
            <p:cNvSpPr>
              <a:spLocks noChangeArrowheads="1"/>
            </p:cNvSpPr>
            <p:nvPr/>
          </p:nvSpPr>
          <p:spPr bwMode="auto">
            <a:xfrm>
              <a:off x="3591" y="1959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3801" name="Rectangle 14"/>
            <p:cNvSpPr>
              <a:spLocks noChangeArrowheads="1"/>
            </p:cNvSpPr>
            <p:nvPr/>
          </p:nvSpPr>
          <p:spPr bwMode="auto">
            <a:xfrm>
              <a:off x="855" y="2919"/>
              <a:ext cx="83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Bb x Bb</a:t>
              </a:r>
            </a:p>
          </p:txBody>
        </p:sp>
        <p:sp>
          <p:nvSpPr>
            <p:cNvPr id="33802" name="Line 15"/>
            <p:cNvSpPr>
              <a:spLocks noChangeShapeType="1"/>
            </p:cNvSpPr>
            <p:nvPr/>
          </p:nvSpPr>
          <p:spPr bwMode="auto">
            <a:xfrm>
              <a:off x="1736" y="307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3" name="Line 16"/>
            <p:cNvSpPr>
              <a:spLocks noChangeShapeType="1"/>
            </p:cNvSpPr>
            <p:nvPr/>
          </p:nvSpPr>
          <p:spPr bwMode="auto">
            <a:xfrm flipH="1">
              <a:off x="3928" y="2112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4" name="Rectangle 17"/>
            <p:cNvSpPr>
              <a:spLocks noChangeArrowheads="1"/>
            </p:cNvSpPr>
            <p:nvPr/>
          </p:nvSpPr>
          <p:spPr bwMode="auto">
            <a:xfrm>
              <a:off x="4503" y="1959"/>
              <a:ext cx="106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</a:rPr>
                <a:t>male</a:t>
              </a:r>
            </a:p>
            <a:p>
              <a:r>
                <a:rPr lang="en-US" altLang="en-US" b="1">
                  <a:solidFill>
                    <a:schemeClr val="accent1"/>
                  </a:solidFill>
                </a:rPr>
                <a:t>gametes</a:t>
              </a: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>
              <a:off x="2448" y="3608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6" name="Rectangle 19"/>
            <p:cNvSpPr>
              <a:spLocks noChangeArrowheads="1"/>
            </p:cNvSpPr>
            <p:nvPr/>
          </p:nvSpPr>
          <p:spPr bwMode="auto">
            <a:xfrm>
              <a:off x="2535" y="3927"/>
              <a:ext cx="188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female gametes</a:t>
              </a:r>
            </a:p>
          </p:txBody>
        </p:sp>
        <p:sp>
          <p:nvSpPr>
            <p:cNvPr id="33807" name="Line 21"/>
            <p:cNvSpPr>
              <a:spLocks noChangeShapeType="1"/>
            </p:cNvSpPr>
            <p:nvPr/>
          </p:nvSpPr>
          <p:spPr bwMode="auto">
            <a:xfrm flipV="1">
              <a:off x="3360" y="22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8" name="Line 22"/>
            <p:cNvSpPr>
              <a:spLocks noChangeShapeType="1"/>
            </p:cNvSpPr>
            <p:nvPr/>
          </p:nvSpPr>
          <p:spPr bwMode="auto">
            <a:xfrm flipH="1">
              <a:off x="2592" y="297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9" name="Rectangle 23"/>
            <p:cNvSpPr>
              <a:spLocks noChangeArrowheads="1"/>
            </p:cNvSpPr>
            <p:nvPr/>
          </p:nvSpPr>
          <p:spPr bwMode="auto">
            <a:xfrm>
              <a:off x="2592" y="2256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Monohybrid Cross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57513" y="3643313"/>
            <a:ext cx="1806575" cy="1520825"/>
            <a:chOff x="1863" y="2295"/>
            <a:chExt cx="1138" cy="958"/>
          </a:xfrm>
        </p:grpSpPr>
        <p:sp>
          <p:nvSpPr>
            <p:cNvPr id="34835" name="Rectangle 15"/>
            <p:cNvSpPr>
              <a:spLocks noChangeArrowheads="1"/>
            </p:cNvSpPr>
            <p:nvPr/>
          </p:nvSpPr>
          <p:spPr bwMode="auto">
            <a:xfrm>
              <a:off x="1863" y="2295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BB</a:t>
              </a:r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1863" y="2967"/>
              <a:ext cx="3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Bb</a:t>
              </a:r>
            </a:p>
          </p:txBody>
        </p:sp>
        <p:sp>
          <p:nvSpPr>
            <p:cNvPr id="34837" name="Rectangle 17"/>
            <p:cNvSpPr>
              <a:spLocks noChangeArrowheads="1"/>
            </p:cNvSpPr>
            <p:nvPr/>
          </p:nvSpPr>
          <p:spPr bwMode="auto">
            <a:xfrm>
              <a:off x="2631" y="2295"/>
              <a:ext cx="3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Bb</a:t>
              </a:r>
            </a:p>
          </p:txBody>
        </p:sp>
        <p:sp>
          <p:nvSpPr>
            <p:cNvPr id="34838" name="Rectangle 18"/>
            <p:cNvSpPr>
              <a:spLocks noChangeArrowheads="1"/>
            </p:cNvSpPr>
            <p:nvPr/>
          </p:nvSpPr>
          <p:spPr bwMode="auto">
            <a:xfrm>
              <a:off x="2631" y="2967"/>
              <a:ext cx="34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</a:rPr>
                <a:t>bb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38113" y="2652713"/>
            <a:ext cx="4967287" cy="2909887"/>
            <a:chOff x="87" y="1671"/>
            <a:chExt cx="3129" cy="1833"/>
          </a:xfrm>
        </p:grpSpPr>
        <p:sp>
          <p:nvSpPr>
            <p:cNvPr id="34826" name="Line 21"/>
            <p:cNvSpPr>
              <a:spLocks noChangeShapeType="1"/>
            </p:cNvSpPr>
            <p:nvPr/>
          </p:nvSpPr>
          <p:spPr bwMode="auto">
            <a:xfrm flipV="1">
              <a:off x="2448" y="2064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4827" name="Rectangle 9"/>
            <p:cNvSpPr>
              <a:spLocks noChangeArrowheads="1"/>
            </p:cNvSpPr>
            <p:nvPr/>
          </p:nvSpPr>
          <p:spPr bwMode="auto">
            <a:xfrm>
              <a:off x="1431" y="2343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1431" y="2967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4829" name="Rectangle 11"/>
            <p:cNvSpPr>
              <a:spLocks noChangeArrowheads="1"/>
            </p:cNvSpPr>
            <p:nvPr/>
          </p:nvSpPr>
          <p:spPr bwMode="auto">
            <a:xfrm>
              <a:off x="1959" y="1671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4830" name="Rectangle 12"/>
            <p:cNvSpPr>
              <a:spLocks noChangeArrowheads="1"/>
            </p:cNvSpPr>
            <p:nvPr/>
          </p:nvSpPr>
          <p:spPr bwMode="auto">
            <a:xfrm>
              <a:off x="2679" y="1671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</a:t>
              </a:r>
            </a:p>
          </p:txBody>
        </p:sp>
        <p:sp>
          <p:nvSpPr>
            <p:cNvPr id="34831" name="Rectangle 13"/>
            <p:cNvSpPr>
              <a:spLocks noChangeArrowheads="1"/>
            </p:cNvSpPr>
            <p:nvPr/>
          </p:nvSpPr>
          <p:spPr bwMode="auto">
            <a:xfrm>
              <a:off x="87" y="2631"/>
              <a:ext cx="83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AD6900"/>
                  </a:solidFill>
                </a:rPr>
                <a:t>Bb x Bb</a:t>
              </a:r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968" y="278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H="1">
              <a:off x="1680" y="2784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4834" name="Rectangle 23"/>
            <p:cNvSpPr>
              <a:spLocks noChangeArrowheads="1"/>
            </p:cNvSpPr>
            <p:nvPr/>
          </p:nvSpPr>
          <p:spPr bwMode="auto">
            <a:xfrm>
              <a:off x="1680" y="2064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81600" y="3276600"/>
            <a:ext cx="3962400" cy="2419350"/>
            <a:chOff x="3264" y="2064"/>
            <a:chExt cx="2496" cy="1524"/>
          </a:xfrm>
        </p:grpSpPr>
        <p:grpSp>
          <p:nvGrpSpPr>
            <p:cNvPr id="34822" name="Group 30"/>
            <p:cNvGrpSpPr>
              <a:grpSpLocks/>
            </p:cNvGrpSpPr>
            <p:nvPr/>
          </p:nvGrpSpPr>
          <p:grpSpPr bwMode="auto">
            <a:xfrm>
              <a:off x="3616" y="2112"/>
              <a:ext cx="2144" cy="1476"/>
              <a:chOff x="3399" y="2103"/>
              <a:chExt cx="2144" cy="1476"/>
            </a:xfrm>
          </p:grpSpPr>
          <p:sp>
            <p:nvSpPr>
              <p:cNvPr id="34824" name="Rectangle 19"/>
              <p:cNvSpPr>
                <a:spLocks noChangeArrowheads="1"/>
              </p:cNvSpPr>
              <p:nvPr/>
            </p:nvSpPr>
            <p:spPr bwMode="auto">
              <a:xfrm>
                <a:off x="3399" y="2103"/>
                <a:ext cx="2144" cy="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AD6900"/>
                    </a:solidFill>
                  </a:rPr>
                  <a:t>1/4 = BB - brown eyed</a:t>
                </a:r>
              </a:p>
              <a:p>
                <a:r>
                  <a:rPr lang="en-US" altLang="en-US" b="1">
                    <a:solidFill>
                      <a:srgbClr val="AD6900"/>
                    </a:solidFill>
                  </a:rPr>
                  <a:t>1/2 = Bb  - brown eyed</a:t>
                </a:r>
              </a:p>
              <a:p>
                <a:r>
                  <a:rPr lang="en-US" altLang="en-US" b="1">
                    <a:solidFill>
                      <a:schemeClr val="accent1"/>
                    </a:solidFill>
                  </a:rPr>
                  <a:t>1/4 = bb   - blue eyed</a:t>
                </a:r>
              </a:p>
            </p:txBody>
          </p:sp>
          <p:sp>
            <p:nvSpPr>
              <p:cNvPr id="34825" name="Rectangle 20"/>
              <p:cNvSpPr>
                <a:spLocks noChangeArrowheads="1"/>
              </p:cNvSpPr>
              <p:nvPr/>
            </p:nvSpPr>
            <p:spPr bwMode="auto">
              <a:xfrm>
                <a:off x="3735" y="3063"/>
                <a:ext cx="1574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9688"/>
                    </a:solidFill>
                  </a:rPr>
                  <a:t>1:2:1 genotype</a:t>
                </a:r>
              </a:p>
              <a:p>
                <a:r>
                  <a:rPr lang="en-US" altLang="en-US" b="1">
                    <a:solidFill>
                      <a:srgbClr val="009688"/>
                    </a:solidFill>
                  </a:rPr>
                  <a:t>  3:1  phenotype</a:t>
                </a:r>
              </a:p>
            </p:txBody>
          </p:sp>
        </p:grpSp>
        <p:sp>
          <p:nvSpPr>
            <p:cNvPr id="34823" name="AutoShape 31"/>
            <p:cNvSpPr>
              <a:spLocks/>
            </p:cNvSpPr>
            <p:nvPr/>
          </p:nvSpPr>
          <p:spPr bwMode="auto">
            <a:xfrm>
              <a:off x="3264" y="2064"/>
              <a:ext cx="192" cy="144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715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Incomplete Dominance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114800"/>
          </a:xfrm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rgbClr val="B5006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F1 hybrids </a:t>
            </a:r>
            <a:r>
              <a:rPr lang="en-US" sz="2800"/>
              <a:t>have an appearance somewhat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between</a:t>
            </a:r>
            <a:r>
              <a:rPr lang="en-US" sz="2800"/>
              <a:t> the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phenotypes </a:t>
            </a:r>
            <a:r>
              <a:rPr lang="en-US" sz="2800"/>
              <a:t>of the two parental varieties.</a:t>
            </a:r>
          </a:p>
          <a:p>
            <a:pPr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</a:t>
            </a:r>
            <a:r>
              <a:rPr lang="en-US" sz="2800"/>
              <a:t> 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snapdragons (flower)</a:t>
            </a:r>
          </a:p>
          <a:p>
            <a:pPr>
              <a:defRPr/>
            </a:pPr>
            <a:r>
              <a:rPr lang="en-US" sz="2800" b="1">
                <a:solidFill>
                  <a:schemeClr val="hlink"/>
                </a:solidFill>
              </a:rPr>
              <a:t>red (RR)  </a:t>
            </a:r>
            <a:r>
              <a:rPr lang="en-US" sz="2800" b="1"/>
              <a:t>x  white (rr)</a:t>
            </a:r>
          </a:p>
          <a:p>
            <a:pPr>
              <a:buFontTx/>
              <a:buNone/>
              <a:defRPr/>
            </a:pPr>
            <a:endParaRPr lang="en-US" sz="2800" b="1"/>
          </a:p>
          <a:p>
            <a:pPr>
              <a:buFontTx/>
              <a:buNone/>
              <a:defRPr/>
            </a:pPr>
            <a:r>
              <a:rPr lang="en-US" sz="2800" b="1"/>
              <a:t>		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RR = red flower</a:t>
            </a:r>
            <a:endParaRPr lang="en-US" sz="2800" b="1"/>
          </a:p>
          <a:p>
            <a:pPr>
              <a:buFontTx/>
              <a:buNone/>
              <a:defRPr/>
            </a:pPr>
            <a:r>
              <a:rPr lang="en-US" sz="2800" b="1"/>
              <a:t>		</a:t>
            </a:r>
            <a:r>
              <a:rPr lang="en-US" sz="2800" b="1">
                <a:solidFill>
                  <a:schemeClr val="bg2"/>
                </a:solidFill>
              </a:rPr>
              <a:t>rr = white flower</a:t>
            </a:r>
            <a:endParaRPr lang="en-US" sz="28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29200" y="4724400"/>
            <a:ext cx="300038" cy="1444625"/>
            <a:chOff x="3168" y="2976"/>
            <a:chExt cx="189" cy="910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3168" y="2976"/>
              <a:ext cx="18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3168" y="3600"/>
              <a:ext cx="18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r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853113" y="3871913"/>
            <a:ext cx="1544637" cy="454025"/>
            <a:chOff x="3687" y="2439"/>
            <a:chExt cx="973" cy="286"/>
          </a:xfrm>
        </p:grpSpPr>
        <p:sp>
          <p:nvSpPr>
            <p:cNvPr id="35850" name="Rectangle 13"/>
            <p:cNvSpPr>
              <a:spLocks noChangeArrowheads="1"/>
            </p:cNvSpPr>
            <p:nvPr/>
          </p:nvSpPr>
          <p:spPr bwMode="auto">
            <a:xfrm>
              <a:off x="3687" y="2439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35851" name="Rectangle 14"/>
            <p:cNvSpPr>
              <a:spLocks noChangeArrowheads="1"/>
            </p:cNvSpPr>
            <p:nvPr/>
          </p:nvSpPr>
          <p:spPr bwMode="auto">
            <a:xfrm>
              <a:off x="4407" y="2439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R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410200" y="4267200"/>
            <a:ext cx="2438400" cy="2286000"/>
            <a:chOff x="3408" y="2688"/>
            <a:chExt cx="1536" cy="1440"/>
          </a:xfrm>
        </p:grpSpPr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 flipV="1">
              <a:off x="4176" y="2688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848" name="Line 10"/>
            <p:cNvSpPr>
              <a:spLocks noChangeShapeType="1"/>
            </p:cNvSpPr>
            <p:nvPr/>
          </p:nvSpPr>
          <p:spPr bwMode="auto">
            <a:xfrm flipH="1">
              <a:off x="3408" y="3408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849" name="Rectangle 15"/>
            <p:cNvSpPr>
              <a:spLocks noChangeArrowheads="1"/>
            </p:cNvSpPr>
            <p:nvPr/>
          </p:nvSpPr>
          <p:spPr bwMode="auto">
            <a:xfrm>
              <a:off x="3408" y="2688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950-33BB-D542-C75F-9E77D93C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Examples from Exploring Biology and Biology Plus-On Board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DC0B-8030-5A94-767F-53336013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1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Incomplete Dominance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28813" y="3714750"/>
            <a:ext cx="1739900" cy="1520825"/>
            <a:chOff x="1239" y="2343"/>
            <a:chExt cx="1096" cy="958"/>
          </a:xfrm>
        </p:grpSpPr>
        <p:sp>
          <p:nvSpPr>
            <p:cNvPr id="36880" name="Rectangle 11"/>
            <p:cNvSpPr>
              <a:spLocks noChangeArrowheads="1"/>
            </p:cNvSpPr>
            <p:nvPr/>
          </p:nvSpPr>
          <p:spPr bwMode="auto">
            <a:xfrm>
              <a:off x="1239" y="2343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95AB7"/>
                  </a:solidFill>
                </a:rPr>
                <a:t>Rr</a:t>
              </a:r>
            </a:p>
          </p:txBody>
        </p:sp>
        <p:sp>
          <p:nvSpPr>
            <p:cNvPr id="36881" name="Rectangle 12"/>
            <p:cNvSpPr>
              <a:spLocks noChangeArrowheads="1"/>
            </p:cNvSpPr>
            <p:nvPr/>
          </p:nvSpPr>
          <p:spPr bwMode="auto">
            <a:xfrm>
              <a:off x="1239" y="3015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95AB7"/>
                  </a:solidFill>
                </a:rPr>
                <a:t>Rr</a:t>
              </a:r>
            </a:p>
          </p:txBody>
        </p:sp>
        <p:sp>
          <p:nvSpPr>
            <p:cNvPr id="36882" name="Rectangle 13"/>
            <p:cNvSpPr>
              <a:spLocks noChangeArrowheads="1"/>
            </p:cNvSpPr>
            <p:nvPr/>
          </p:nvSpPr>
          <p:spPr bwMode="auto">
            <a:xfrm>
              <a:off x="2007" y="2343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95AB7"/>
                  </a:solidFill>
                </a:rPr>
                <a:t>Rr</a:t>
              </a:r>
            </a:p>
          </p:txBody>
        </p:sp>
        <p:sp>
          <p:nvSpPr>
            <p:cNvPr id="36883" name="Rectangle 14"/>
            <p:cNvSpPr>
              <a:spLocks noChangeArrowheads="1"/>
            </p:cNvSpPr>
            <p:nvPr/>
          </p:nvSpPr>
          <p:spPr bwMode="auto">
            <a:xfrm>
              <a:off x="2007" y="3015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95AB7"/>
                  </a:solidFill>
                </a:rPr>
                <a:t>Rr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81113" y="2805113"/>
            <a:ext cx="2757487" cy="2757487"/>
            <a:chOff x="807" y="1767"/>
            <a:chExt cx="1737" cy="1737"/>
          </a:xfrm>
        </p:grpSpPr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807" y="2391"/>
              <a:ext cx="18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807" y="3015"/>
              <a:ext cx="18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36875" name="Rectangle 15"/>
            <p:cNvSpPr>
              <a:spLocks noChangeArrowheads="1"/>
            </p:cNvSpPr>
            <p:nvPr/>
          </p:nvSpPr>
          <p:spPr bwMode="auto">
            <a:xfrm>
              <a:off x="1335" y="1767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36876" name="Rectangle 16"/>
            <p:cNvSpPr>
              <a:spLocks noChangeArrowheads="1"/>
            </p:cNvSpPr>
            <p:nvPr/>
          </p:nvSpPr>
          <p:spPr bwMode="auto">
            <a:xfrm>
              <a:off x="2055" y="1767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36877" name="Line 20"/>
            <p:cNvSpPr>
              <a:spLocks noChangeShapeType="1"/>
            </p:cNvSpPr>
            <p:nvPr/>
          </p:nvSpPr>
          <p:spPr bwMode="auto">
            <a:xfrm flipV="1">
              <a:off x="1776" y="2064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878" name="Line 21"/>
            <p:cNvSpPr>
              <a:spLocks noChangeShapeType="1"/>
            </p:cNvSpPr>
            <p:nvPr/>
          </p:nvSpPr>
          <p:spPr bwMode="auto">
            <a:xfrm flipH="1">
              <a:off x="1008" y="2784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879" name="Rectangle 22"/>
            <p:cNvSpPr>
              <a:spLocks noChangeArrowheads="1"/>
            </p:cNvSpPr>
            <p:nvPr/>
          </p:nvSpPr>
          <p:spPr bwMode="auto">
            <a:xfrm>
              <a:off x="1008" y="2064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191000" y="3276600"/>
            <a:ext cx="3822700" cy="2405063"/>
            <a:chOff x="2640" y="2064"/>
            <a:chExt cx="2408" cy="1515"/>
          </a:xfrm>
        </p:grpSpPr>
        <p:sp>
          <p:nvSpPr>
            <p:cNvPr id="36870" name="Rectangle 18"/>
            <p:cNvSpPr>
              <a:spLocks noChangeArrowheads="1"/>
            </p:cNvSpPr>
            <p:nvPr/>
          </p:nvSpPr>
          <p:spPr bwMode="auto">
            <a:xfrm>
              <a:off x="3111" y="3063"/>
              <a:ext cx="193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95AB7"/>
                  </a:solidFill>
                </a:rPr>
                <a:t>All Rr = pink</a:t>
              </a:r>
            </a:p>
            <a:p>
              <a:r>
                <a:rPr lang="en-US" altLang="en-US" b="1">
                  <a:solidFill>
                    <a:srgbClr val="F95AB7"/>
                  </a:solidFill>
                </a:rPr>
                <a:t>(heterozygous pink)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111" y="2247"/>
              <a:ext cx="1336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</a:rPr>
                <a:t>produces the</a:t>
              </a:r>
            </a:p>
            <a:p>
              <a:pPr>
                <a:defRPr/>
              </a:pPr>
              <a:r>
                <a:rPr lang="en-US" b="1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</a:t>
              </a:r>
              <a:r>
                <a:rPr lang="en-US" b="1" baseline="-25000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r>
                <a:rPr lang="en-US" b="1">
                  <a:solidFill>
                    <a:srgbClr val="B5006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generation</a:t>
              </a:r>
            </a:p>
          </p:txBody>
        </p:sp>
        <p:sp>
          <p:nvSpPr>
            <p:cNvPr id="36872" name="AutoShape 23"/>
            <p:cNvSpPr>
              <a:spLocks/>
            </p:cNvSpPr>
            <p:nvPr/>
          </p:nvSpPr>
          <p:spPr bwMode="auto">
            <a:xfrm>
              <a:off x="2640" y="2064"/>
              <a:ext cx="336" cy="1440"/>
            </a:xfrm>
            <a:prstGeom prst="rightBrace">
              <a:avLst>
                <a:gd name="adj1" fmla="val 3571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Pink Flowers?</a:t>
            </a:r>
            <a:endParaRPr lang="en-US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" b="3360"/>
          <a:stretch>
            <a:fillRect/>
          </a:stretch>
        </p:blipFill>
        <p:spPr bwMode="auto">
          <a:xfrm>
            <a:off x="2143125" y="1643063"/>
            <a:ext cx="4530725" cy="4791075"/>
          </a:xfrm>
          <a:prstGeom prst="rect">
            <a:avLst/>
          </a:prstGeom>
          <a:noFill/>
          <a:ln w="66675">
            <a:solidFill>
              <a:srgbClr val="F95AB7">
                <a:alpha val="7882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Co-dominance(Interdependance) 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alleles</a:t>
            </a:r>
            <a:r>
              <a:rPr lang="en-US" sz="2800"/>
              <a:t> are expressed (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multiple alleles</a:t>
            </a:r>
            <a:r>
              <a:rPr lang="en-US" sz="2800"/>
              <a:t>) in </a:t>
            </a:r>
            <a:r>
              <a:rPr lang="en-US" sz="28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heterozygous individuals</a:t>
            </a:r>
            <a:r>
              <a:rPr lang="en-US" sz="2800"/>
              <a:t>.</a:t>
            </a:r>
          </a:p>
          <a:p>
            <a:pPr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</a:t>
            </a:r>
            <a:r>
              <a:rPr lang="en-US" sz="2800" b="1">
                <a:solidFill>
                  <a:srgbClr val="BC3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blood</a:t>
            </a:r>
          </a:p>
          <a:p>
            <a:pPr>
              <a:buFontTx/>
              <a:buNone/>
              <a:defRPr/>
            </a:pPr>
            <a:endParaRPr lang="en-US" sz="800" b="1">
              <a:solidFill>
                <a:srgbClr val="BC37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en-US" sz="2800">
                <a:solidFill>
                  <a:schemeClr val="tx2"/>
                </a:solidFill>
              </a:rPr>
              <a:t>	</a:t>
            </a:r>
            <a:r>
              <a:rPr lang="en-US" sz="2800" b="1">
                <a:solidFill>
                  <a:srgbClr val="BC3700"/>
                </a:solidFill>
              </a:rPr>
              <a:t>1.	type A	=  I</a:t>
            </a:r>
            <a:r>
              <a:rPr lang="en-US" sz="2800" b="1" baseline="30000">
                <a:solidFill>
                  <a:srgbClr val="BC3700"/>
                </a:solidFill>
              </a:rPr>
              <a:t>A</a:t>
            </a:r>
            <a:r>
              <a:rPr lang="en-US" sz="2800" b="1">
                <a:solidFill>
                  <a:srgbClr val="BC3700"/>
                </a:solidFill>
              </a:rPr>
              <a:t>I</a:t>
            </a:r>
            <a:r>
              <a:rPr lang="en-US" sz="2800" b="1" baseline="30000">
                <a:solidFill>
                  <a:srgbClr val="BC3700"/>
                </a:solidFill>
              </a:rPr>
              <a:t>A</a:t>
            </a:r>
            <a:r>
              <a:rPr lang="en-US" sz="2800" b="1">
                <a:solidFill>
                  <a:srgbClr val="BC3700"/>
                </a:solidFill>
              </a:rPr>
              <a:t> or I</a:t>
            </a:r>
            <a:r>
              <a:rPr lang="en-US" sz="2800" b="1" baseline="30000">
                <a:solidFill>
                  <a:srgbClr val="BC3700"/>
                </a:solidFill>
              </a:rPr>
              <a:t>A</a:t>
            </a:r>
            <a:r>
              <a:rPr lang="en-US" sz="2800" b="1">
                <a:solidFill>
                  <a:srgbClr val="BC3700"/>
                </a:solidFill>
              </a:rPr>
              <a:t>i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rgbClr val="BC3700"/>
                </a:solidFill>
              </a:rPr>
              <a:t>	2.	type B	=  I</a:t>
            </a:r>
            <a:r>
              <a:rPr lang="en-US" sz="2800" b="1" baseline="30000">
                <a:solidFill>
                  <a:srgbClr val="BC3700"/>
                </a:solidFill>
              </a:rPr>
              <a:t>B</a:t>
            </a:r>
            <a:r>
              <a:rPr lang="en-US" sz="2800" b="1">
                <a:solidFill>
                  <a:srgbClr val="BC3700"/>
                </a:solidFill>
              </a:rPr>
              <a:t>I</a:t>
            </a:r>
            <a:r>
              <a:rPr lang="en-US" sz="2800" b="1" baseline="30000">
                <a:solidFill>
                  <a:srgbClr val="BC3700"/>
                </a:solidFill>
              </a:rPr>
              <a:t>B</a:t>
            </a:r>
            <a:r>
              <a:rPr lang="en-US" sz="2800" b="1">
                <a:solidFill>
                  <a:srgbClr val="BC3700"/>
                </a:solidFill>
              </a:rPr>
              <a:t> or I</a:t>
            </a:r>
            <a:r>
              <a:rPr lang="en-US" sz="2800" b="1" baseline="30000">
                <a:solidFill>
                  <a:srgbClr val="BC3700"/>
                </a:solidFill>
              </a:rPr>
              <a:t>B</a:t>
            </a:r>
            <a:r>
              <a:rPr lang="en-US" sz="2800" b="1">
                <a:solidFill>
                  <a:srgbClr val="BC3700"/>
                </a:solidFill>
              </a:rPr>
              <a:t>i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rgbClr val="BC3700"/>
                </a:solidFill>
              </a:rPr>
              <a:t>	3.	type AB	=  I</a:t>
            </a:r>
            <a:r>
              <a:rPr lang="en-US" sz="2800" b="1" baseline="30000">
                <a:solidFill>
                  <a:srgbClr val="BC3700"/>
                </a:solidFill>
              </a:rPr>
              <a:t>A</a:t>
            </a:r>
            <a:r>
              <a:rPr lang="en-US" sz="2800" b="1">
                <a:solidFill>
                  <a:srgbClr val="BC3700"/>
                </a:solidFill>
              </a:rPr>
              <a:t>I</a:t>
            </a:r>
            <a:r>
              <a:rPr lang="en-US" sz="2800" b="1" baseline="30000">
                <a:solidFill>
                  <a:srgbClr val="BC3700"/>
                </a:solidFill>
              </a:rPr>
              <a:t>B</a:t>
            </a:r>
            <a:endParaRPr lang="en-US" sz="2800" b="1">
              <a:solidFill>
                <a:srgbClr val="BC3700"/>
              </a:solidFill>
            </a:endParaRPr>
          </a:p>
          <a:p>
            <a:pPr>
              <a:buFontTx/>
              <a:buNone/>
              <a:defRPr/>
            </a:pPr>
            <a:r>
              <a:rPr lang="en-US" sz="2800" b="1">
                <a:solidFill>
                  <a:srgbClr val="BC3700"/>
                </a:solidFill>
              </a:rPr>
              <a:t>	4.	type O	=  ii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Sexual Reproduction</a:t>
            </a:r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Involves two parents</a:t>
            </a:r>
          </a:p>
          <a:p>
            <a:endParaRPr lang="en-IE" altLang="en-US"/>
          </a:p>
          <a:p>
            <a:r>
              <a:rPr lang="en-IE" altLang="en-US"/>
              <a:t>Each parent makes reproductive cells</a:t>
            </a:r>
          </a:p>
          <a:p>
            <a:pPr>
              <a:buFontTx/>
              <a:buNone/>
            </a:pPr>
            <a:r>
              <a:rPr lang="en-IE" altLang="en-US"/>
              <a:t>			- called gametes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rgbClr val="00968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Co-dominance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	</a:t>
            </a:r>
            <a:r>
              <a:rPr lang="en-US" sz="2800" b="1">
                <a:solidFill>
                  <a:srgbClr val="BC3700"/>
                </a:solidFill>
              </a:rPr>
              <a:t>homozygous male B (I</a:t>
            </a:r>
            <a:r>
              <a:rPr lang="en-US" sz="2800" b="1" baseline="30000">
                <a:solidFill>
                  <a:srgbClr val="BC3700"/>
                </a:solidFill>
              </a:rPr>
              <a:t>B</a:t>
            </a:r>
            <a:r>
              <a:rPr lang="en-US" sz="2800" b="1">
                <a:solidFill>
                  <a:srgbClr val="BC3700"/>
                </a:solidFill>
              </a:rPr>
              <a:t>I</a:t>
            </a:r>
            <a:r>
              <a:rPr lang="en-US" sz="2800" b="1" baseline="30000">
                <a:solidFill>
                  <a:srgbClr val="BC3700"/>
                </a:solidFill>
              </a:rPr>
              <a:t>B</a:t>
            </a:r>
            <a:r>
              <a:rPr lang="en-US" sz="2800" b="1">
                <a:solidFill>
                  <a:srgbClr val="BC3700"/>
                </a:solidFill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rgbClr val="BC3700"/>
                </a:solidFill>
              </a:rPr>
              <a:t>						x 						heterozygous female A (I</a:t>
            </a:r>
            <a:r>
              <a:rPr lang="en-US" sz="2800" b="1" baseline="30000">
                <a:solidFill>
                  <a:srgbClr val="BC3700"/>
                </a:solidFill>
              </a:rPr>
              <a:t>A</a:t>
            </a:r>
            <a:r>
              <a:rPr lang="en-US" sz="2800" b="1">
                <a:solidFill>
                  <a:srgbClr val="BC3700"/>
                </a:solidFill>
              </a:rPr>
              <a:t>i)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895600" y="4572000"/>
            <a:ext cx="1870075" cy="1658938"/>
            <a:chOff x="2823" y="2986"/>
            <a:chExt cx="1178" cy="1045"/>
          </a:xfrm>
        </p:grpSpPr>
        <p:sp>
          <p:nvSpPr>
            <p:cNvPr id="39953" name="Rectangle 27"/>
            <p:cNvSpPr>
              <a:spLocks noChangeArrowheads="1"/>
            </p:cNvSpPr>
            <p:nvPr/>
          </p:nvSpPr>
          <p:spPr bwMode="auto">
            <a:xfrm>
              <a:off x="2823" y="2986"/>
              <a:ext cx="45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A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</a:p>
          </p:txBody>
        </p:sp>
        <p:sp>
          <p:nvSpPr>
            <p:cNvPr id="39954" name="Rectangle 28"/>
            <p:cNvSpPr>
              <a:spLocks noChangeArrowheads="1"/>
            </p:cNvSpPr>
            <p:nvPr/>
          </p:nvSpPr>
          <p:spPr bwMode="auto">
            <a:xfrm>
              <a:off x="3543" y="2986"/>
              <a:ext cx="45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A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</a:p>
          </p:txBody>
        </p:sp>
        <p:sp>
          <p:nvSpPr>
            <p:cNvPr id="39955" name="Rectangle 29"/>
            <p:cNvSpPr>
              <a:spLocks noChangeArrowheads="1"/>
            </p:cNvSpPr>
            <p:nvPr/>
          </p:nvSpPr>
          <p:spPr bwMode="auto">
            <a:xfrm>
              <a:off x="2871" y="3706"/>
              <a:ext cx="3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</a:p>
          </p:txBody>
        </p:sp>
        <p:sp>
          <p:nvSpPr>
            <p:cNvPr id="39956" name="Rectangle 30"/>
            <p:cNvSpPr>
              <a:spLocks noChangeArrowheads="1"/>
            </p:cNvSpPr>
            <p:nvPr/>
          </p:nvSpPr>
          <p:spPr bwMode="auto">
            <a:xfrm>
              <a:off x="3591" y="3706"/>
              <a:ext cx="3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715000" y="4800600"/>
            <a:ext cx="1497013" cy="973138"/>
            <a:chOff x="4311" y="3034"/>
            <a:chExt cx="943" cy="613"/>
          </a:xfrm>
        </p:grpSpPr>
        <p:sp>
          <p:nvSpPr>
            <p:cNvPr id="39951" name="Rectangle 31"/>
            <p:cNvSpPr>
              <a:spLocks noChangeArrowheads="1"/>
            </p:cNvSpPr>
            <p:nvPr/>
          </p:nvSpPr>
          <p:spPr bwMode="auto">
            <a:xfrm>
              <a:off x="4311" y="3034"/>
              <a:ext cx="943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1/2 = 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A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</a:p>
          </p:txBody>
        </p:sp>
        <p:sp>
          <p:nvSpPr>
            <p:cNvPr id="39952" name="Rectangle 32"/>
            <p:cNvSpPr>
              <a:spLocks noChangeArrowheads="1"/>
            </p:cNvSpPr>
            <p:nvPr/>
          </p:nvSpPr>
          <p:spPr bwMode="auto">
            <a:xfrm>
              <a:off x="4311" y="3322"/>
              <a:ext cx="88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1/2 = 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b="1"/>
                <a:t> 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33600" y="3733800"/>
            <a:ext cx="2911475" cy="2727325"/>
            <a:chOff x="2390" y="2410"/>
            <a:chExt cx="1834" cy="1718"/>
          </a:xfrm>
        </p:grpSpPr>
        <p:sp>
          <p:nvSpPr>
            <p:cNvPr id="39943" name="Line 34"/>
            <p:cNvSpPr>
              <a:spLocks noChangeShapeType="1"/>
            </p:cNvSpPr>
            <p:nvPr/>
          </p:nvSpPr>
          <p:spPr bwMode="auto">
            <a:xfrm flipH="1">
              <a:off x="2688" y="3408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9944" name="Rectangle 21"/>
            <p:cNvSpPr>
              <a:spLocks noChangeArrowheads="1"/>
            </p:cNvSpPr>
            <p:nvPr/>
          </p:nvSpPr>
          <p:spPr bwMode="auto">
            <a:xfrm>
              <a:off x="2391" y="3034"/>
              <a:ext cx="28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A</a:t>
              </a:r>
            </a:p>
          </p:txBody>
        </p:sp>
        <p:sp>
          <p:nvSpPr>
            <p:cNvPr id="39945" name="Rectangle 22"/>
            <p:cNvSpPr>
              <a:spLocks noChangeArrowheads="1"/>
            </p:cNvSpPr>
            <p:nvPr/>
          </p:nvSpPr>
          <p:spPr bwMode="auto">
            <a:xfrm>
              <a:off x="2390" y="368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6" name="Rectangle 23"/>
            <p:cNvSpPr>
              <a:spLocks noChangeArrowheads="1"/>
            </p:cNvSpPr>
            <p:nvPr/>
          </p:nvSpPr>
          <p:spPr bwMode="auto">
            <a:xfrm>
              <a:off x="2919" y="2410"/>
              <a:ext cx="28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</a:p>
          </p:txBody>
        </p:sp>
        <p:sp>
          <p:nvSpPr>
            <p:cNvPr id="39947" name="Rectangle 24"/>
            <p:cNvSpPr>
              <a:spLocks noChangeArrowheads="1"/>
            </p:cNvSpPr>
            <p:nvPr/>
          </p:nvSpPr>
          <p:spPr bwMode="auto">
            <a:xfrm>
              <a:off x="3639" y="2410"/>
              <a:ext cx="28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  <a:r>
                <a:rPr lang="en-US" altLang="en-US" sz="2800" b="1" baseline="30000">
                  <a:solidFill>
                    <a:srgbClr val="BC3700"/>
                  </a:solidFill>
                </a:rPr>
                <a:t>B</a:t>
              </a:r>
            </a:p>
          </p:txBody>
        </p:sp>
        <p:sp>
          <p:nvSpPr>
            <p:cNvPr id="39948" name="Rectangle 25"/>
            <p:cNvSpPr>
              <a:spLocks noChangeArrowheads="1"/>
            </p:cNvSpPr>
            <p:nvPr/>
          </p:nvSpPr>
          <p:spPr bwMode="auto">
            <a:xfrm>
              <a:off x="2439" y="3706"/>
              <a:ext cx="17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rgbClr val="BC3700"/>
                  </a:solidFill>
                </a:rPr>
                <a:t>i</a:t>
              </a:r>
            </a:p>
          </p:txBody>
        </p:sp>
        <p:sp>
          <p:nvSpPr>
            <p:cNvPr id="39949" name="Line 33"/>
            <p:cNvSpPr>
              <a:spLocks noChangeShapeType="1"/>
            </p:cNvSpPr>
            <p:nvPr/>
          </p:nvSpPr>
          <p:spPr bwMode="auto">
            <a:xfrm flipV="1">
              <a:off x="3456" y="2688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9950" name="Rectangle 35"/>
            <p:cNvSpPr>
              <a:spLocks noChangeArrowheads="1"/>
            </p:cNvSpPr>
            <p:nvPr/>
          </p:nvSpPr>
          <p:spPr bwMode="auto">
            <a:xfrm>
              <a:off x="2688" y="2688"/>
              <a:ext cx="1536" cy="1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  <p:bldP spid="2969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solidFill>
                  <a:schemeClr val="tx1"/>
                </a:solidFill>
              </a:rPr>
              <a:t>Learning Check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IE" altLang="en-US"/>
              <a:t>What is a monohybrid cross?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What do the terms homozygous and heterozygous represent?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What is the difference between co dominance and incomplete dominance</a:t>
            </a:r>
          </a:p>
          <a:p>
            <a:pPr marL="514350" indent="-514350"/>
            <a:endParaRPr lang="en-IE" altLang="en-US"/>
          </a:p>
          <a:p>
            <a:pPr marL="514350" indent="-514350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64B9-A602-AD53-8D8D-4A8ACBE6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559"/>
            <a:ext cx="7772400" cy="5739441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cs typeface="Arial"/>
              </a:rPr>
              <a:t>Linked genes-</a:t>
            </a:r>
            <a:r>
              <a:rPr lang="en-US">
                <a:cs typeface="Arial"/>
              </a:rPr>
              <a:t>genes that are located on the same chromosomes and are therefore inherited together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035DDE55-C87F-A6C9-B275-E3C263B2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42" y="2490788"/>
            <a:ext cx="3382633" cy="27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47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6413-7337-EA07-47B0-C22871C8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28446"/>
            <a:ext cx="7772400" cy="5667554"/>
          </a:xfrm>
        </p:spPr>
        <p:txBody>
          <a:bodyPr/>
          <a:lstStyle/>
          <a:p>
            <a:r>
              <a:rPr lang="en-US" err="1">
                <a:solidFill>
                  <a:srgbClr val="FF0000"/>
                </a:solidFill>
                <a:cs typeface="Arial"/>
              </a:rPr>
              <a:t>DiHybrid</a:t>
            </a:r>
            <a:r>
              <a:rPr lang="en-US">
                <a:solidFill>
                  <a:srgbClr val="FF0000"/>
                </a:solidFill>
                <a:cs typeface="Arial"/>
              </a:rPr>
              <a:t> Cross</a:t>
            </a:r>
            <a:r>
              <a:rPr lang="en-US">
                <a:cs typeface="Arial"/>
              </a:rPr>
              <a:t> –cross involving two characteristics at a time</a:t>
            </a:r>
          </a:p>
          <a:p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cs typeface="Arial"/>
              </a:rPr>
              <a:t>Example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cs typeface="Arial"/>
              </a:rPr>
              <a:t>TB Pg 171</a:t>
            </a:r>
          </a:p>
        </p:txBody>
      </p:sp>
    </p:spTree>
    <p:extLst>
      <p:ext uri="{BB962C8B-B14F-4D97-AF65-F5344CB8AC3E}">
        <p14:creationId xmlns:p14="http://schemas.microsoft.com/office/powerpoint/2010/main" val="3416162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8596-5710-3979-8E3A-46D0DE22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27756"/>
            <a:ext cx="7772400" cy="5568244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Sex linked Genes-</a:t>
            </a:r>
            <a:r>
              <a:rPr lang="en-US">
                <a:ea typeface="+mn-lt"/>
                <a:cs typeface="+mn-lt"/>
              </a:rPr>
              <a:t>genes found </a:t>
            </a:r>
            <a:r>
              <a:rPr lang="en-US" err="1">
                <a:ea typeface="+mn-lt"/>
                <a:cs typeface="+mn-lt"/>
              </a:rPr>
              <a:t>normarily</a:t>
            </a:r>
            <a:r>
              <a:rPr lang="en-US">
                <a:ea typeface="+mn-lt"/>
                <a:cs typeface="+mn-lt"/>
              </a:rPr>
              <a:t> on the X Chromosome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cs typeface="Arial"/>
              </a:rPr>
              <a:t>(recessive gene)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cs typeface="Arial"/>
              </a:rPr>
              <a:t>Carrier</a:t>
            </a:r>
            <a:r>
              <a:rPr lang="en-US">
                <a:solidFill>
                  <a:srgbClr val="000000"/>
                </a:solidFill>
                <a:cs typeface="Arial"/>
              </a:rPr>
              <a:t>- a female who has an allele for the abnormal condition but does not show it</a:t>
            </a:r>
          </a:p>
        </p:txBody>
      </p:sp>
    </p:spTree>
    <p:extLst>
      <p:ext uri="{BB962C8B-B14F-4D97-AF65-F5344CB8AC3E}">
        <p14:creationId xmlns:p14="http://schemas.microsoft.com/office/powerpoint/2010/main" val="1075387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E1B7ED8-643C-FB06-D24B-4547BE4CB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749" y="922038"/>
            <a:ext cx="6262237" cy="5169199"/>
          </a:xfrm>
        </p:spPr>
      </p:pic>
    </p:spTree>
    <p:extLst>
      <p:ext uri="{BB962C8B-B14F-4D97-AF65-F5344CB8AC3E}">
        <p14:creationId xmlns:p14="http://schemas.microsoft.com/office/powerpoint/2010/main" val="2733180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FE98107-AEFE-E508-CF8D-055E7BA19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139" y="816634"/>
            <a:ext cx="7440551" cy="5279366"/>
          </a:xfrm>
        </p:spPr>
      </p:pic>
    </p:spTree>
    <p:extLst>
      <p:ext uri="{BB962C8B-B14F-4D97-AF65-F5344CB8AC3E}">
        <p14:creationId xmlns:p14="http://schemas.microsoft.com/office/powerpoint/2010/main" val="1835234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D424185-9428-55C0-3A25-457191D84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54" y="514889"/>
            <a:ext cx="7378294" cy="3035339"/>
          </a:xfrm>
        </p:spPr>
      </p:pic>
    </p:spTree>
    <p:extLst>
      <p:ext uri="{BB962C8B-B14F-4D97-AF65-F5344CB8AC3E}">
        <p14:creationId xmlns:p14="http://schemas.microsoft.com/office/powerpoint/2010/main" val="3846248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Chromosomes and Genetics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2400"/>
              <a:t>Chromosomes are long pieces of DNA, with supporting proteins</a:t>
            </a:r>
          </a:p>
          <a:p>
            <a:pPr marL="365125" indent="-255588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2400"/>
              <a:t>   Genes are short regions of this DNA that hold the information needed to build and maintain the body</a:t>
            </a:r>
          </a:p>
          <a:p>
            <a:pPr marL="365125" indent="-255588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2400"/>
              <a:t>    Genes have fixed locations: each gene is in a particular place on a particular chromosome</a:t>
            </a:r>
          </a:p>
          <a:p>
            <a:pPr marL="365125" indent="-255588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marL="365125" indent="-255588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altLang="en-US" sz="2400"/>
              <a:t>    Diploids have 2 copies of each chromosome, one from each parent.  This means 2 copies of each gene.</a:t>
            </a:r>
          </a:p>
          <a:p>
            <a:pPr marL="365125" indent="-255588">
              <a:lnSpc>
                <a:spcPct val="80000"/>
              </a:lnSpc>
              <a:buFontTx/>
              <a:buNone/>
            </a:pPr>
            <a:r>
              <a:rPr lang="en-US" altLang="en-US" sz="2400"/>
              <a:t>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72400" cy="785812"/>
          </a:xfrm>
        </p:spPr>
        <p:txBody>
          <a:bodyPr/>
          <a:lstStyle/>
          <a:p>
            <a:r>
              <a:rPr lang="en-IE" altLang="en-US" b="1">
                <a:solidFill>
                  <a:srgbClr val="00279F"/>
                </a:solidFill>
              </a:rPr>
              <a:t>What have you learned?</a:t>
            </a:r>
            <a:endParaRPr lang="en-US" altLang="en-US" b="1">
              <a:solidFill>
                <a:srgbClr val="00279F"/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14313" y="1000125"/>
            <a:ext cx="8272462" cy="5857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Can you …………………….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AutoNum type="arabicPeriod"/>
            </a:pPr>
            <a:r>
              <a:rPr lang="en-US" altLang="en-US" sz="2400"/>
              <a:t>Define a gamete  and understand gamete formation</a:t>
            </a:r>
          </a:p>
          <a:p>
            <a:pPr>
              <a:buFontTx/>
              <a:buAutoNum type="arabicPeriod"/>
            </a:pPr>
            <a:r>
              <a:rPr lang="en-US" altLang="en-US" sz="2400"/>
              <a:t>Define fertilisation and  sex determination </a:t>
            </a:r>
          </a:p>
          <a:p>
            <a:pPr>
              <a:buFontTx/>
              <a:buAutoNum type="arabicPeriod"/>
            </a:pPr>
            <a:r>
              <a:rPr lang="en-US" altLang="en-US" sz="2400"/>
              <a:t>Define allele</a:t>
            </a:r>
          </a:p>
          <a:p>
            <a:pPr>
              <a:buFontTx/>
              <a:buAutoNum type="arabicPeriod"/>
            </a:pPr>
            <a:r>
              <a:rPr lang="en-US" altLang="en-US" sz="2400"/>
              <a:t>Differentiate between the terms homozygous and heterozygous</a:t>
            </a:r>
          </a:p>
          <a:p>
            <a:pPr>
              <a:buFontTx/>
              <a:buAutoNum type="arabicPeriod"/>
            </a:pPr>
            <a:r>
              <a:rPr lang="en-US" altLang="en-US" sz="2400"/>
              <a:t>Differentiate between genotype and phenotype</a:t>
            </a:r>
          </a:p>
          <a:p>
            <a:pPr>
              <a:buFontTx/>
              <a:buAutoNum type="arabicPeriod"/>
            </a:pPr>
            <a:r>
              <a:rPr lang="en-US" altLang="en-US" sz="2400"/>
              <a:t>Differentiate between dominant and recessive</a:t>
            </a:r>
          </a:p>
          <a:p>
            <a:pPr>
              <a:buFontTx/>
              <a:buAutoNum type="arabicPeriod"/>
            </a:pPr>
            <a:r>
              <a:rPr lang="en-US" altLang="en-US" sz="2400"/>
              <a:t>Understand incomplete dominance</a:t>
            </a:r>
          </a:p>
          <a:p>
            <a:pPr>
              <a:buFontTx/>
              <a:buAutoNum type="arabicPeriod"/>
            </a:pPr>
            <a:r>
              <a:rPr lang="en-US" altLang="en-US" sz="2400"/>
              <a:t>Be able to complete monohybrid crosses and state the genotypes and phenotypes of parents and offspring</a:t>
            </a:r>
          </a:p>
          <a:p>
            <a:pPr>
              <a:buFontTx/>
              <a:buAutoNum type="arabicPeriod"/>
            </a:pPr>
            <a:r>
              <a:rPr lang="en-US" altLang="en-US" sz="2400"/>
              <a:t>Understand the 3:1 ratio for heterozygous crosses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BE00-3C06-67C0-A829-29CB5C02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3814"/>
            <a:ext cx="7772400" cy="536563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Def: Heredity-t</a:t>
            </a:r>
            <a:r>
              <a:rPr lang="en-US">
                <a:ea typeface="+mn-lt"/>
                <a:cs typeface="+mn-lt"/>
              </a:rPr>
              <a:t>he passing on of features from one generation to the next</a:t>
            </a: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Def: 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Fertilisation</a:t>
            </a:r>
            <a:r>
              <a:rPr lang="en-US" u="sng" err="1">
                <a:cs typeface="Arial"/>
              </a:rPr>
              <a:t>The</a:t>
            </a:r>
            <a:r>
              <a:rPr lang="en-US" u="sng">
                <a:cs typeface="Arial"/>
              </a:rPr>
              <a:t> fusion of male and female gametes to form a diploid zygote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 u="sng">
              <a:cs typeface="Arial"/>
            </a:endParaRPr>
          </a:p>
          <a:p>
            <a:pPr marL="0" indent="0">
              <a:buNone/>
            </a:pPr>
            <a:r>
              <a:rPr lang="en-US" b="1" u="sng">
                <a:solidFill>
                  <a:srgbClr val="FF0000"/>
                </a:solidFill>
                <a:cs typeface="Arial"/>
              </a:rPr>
              <a:t>Def: Gametes</a:t>
            </a:r>
            <a:r>
              <a:rPr lang="en-US" u="sng">
                <a:cs typeface="Arial"/>
              </a:rPr>
              <a:t>- haploid cells capable of fusion</a:t>
            </a:r>
            <a:endParaRPr lang="en-US" b="1" u="sng">
              <a:cs typeface="Arial"/>
            </a:endParaRPr>
          </a:p>
        </p:txBody>
      </p:sp>
      <p:pic>
        <p:nvPicPr>
          <p:cNvPr id="4" name="Graphic 4" descr="Pencil with solid fill">
            <a:extLst>
              <a:ext uri="{FF2B5EF4-FFF2-40B4-BE49-F238E27FC236}">
                <a16:creationId xmlns:a16="http://schemas.microsoft.com/office/drawing/2014/main" id="{A8501B01-54CA-59BD-E7C7-8424C5BE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341" y="2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Practice with Crosses</a:t>
            </a:r>
            <a:endParaRPr lang="en-US" alt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85750" y="2000250"/>
            <a:ext cx="8458200" cy="1071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hlinkClick r:id="rId3"/>
              </a:rPr>
              <a:t>http://www.zerobio.com/drag_gr11/mono.htm</a:t>
            </a:r>
            <a:endParaRPr lang="en-IE" altLang="en-US"/>
          </a:p>
          <a:p>
            <a:endParaRPr lang="en-US" altLang="en-US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285750" y="3357563"/>
            <a:ext cx="86439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hlinkClick r:id="rId4"/>
              </a:rPr>
              <a:t>http://www.brooklyn.cuny.edu/bc/ahp/MGInv/MGI.Intro.html</a:t>
            </a:r>
            <a:endParaRPr lang="en-US" altLang="en-US"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85813" y="2857500"/>
            <a:ext cx="7772400" cy="1143000"/>
          </a:xfrm>
        </p:spPr>
        <p:txBody>
          <a:bodyPr/>
          <a:lstStyle/>
          <a:p>
            <a:r>
              <a:rPr lang="en-IE" altLang="en-US" b="1">
                <a:solidFill>
                  <a:srgbClr val="00279F"/>
                </a:solidFill>
              </a:rPr>
              <a:t>End</a:t>
            </a:r>
            <a:endParaRPr lang="en-US" altLang="en-US" b="1">
              <a:solidFill>
                <a:srgbClr val="00279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simple gamete form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979" r="4303" b="395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IE" altLang="en-US"/>
              <a:t>What are Gametes?</a:t>
            </a:r>
            <a:endParaRPr lang="en-US" alt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5024437"/>
          </a:xfrm>
        </p:spPr>
        <p:txBody>
          <a:bodyPr/>
          <a:lstStyle/>
          <a:p>
            <a:r>
              <a:rPr lang="en-IE" altLang="en-US"/>
              <a:t>Reproductive Cells</a:t>
            </a:r>
          </a:p>
          <a:p>
            <a:r>
              <a:rPr lang="en-IE" altLang="en-US"/>
              <a:t>Formed by meiosis</a:t>
            </a:r>
          </a:p>
          <a:p>
            <a:r>
              <a:rPr lang="en-IE" altLang="en-US"/>
              <a:t>Contain single sets of chromosomes</a:t>
            </a:r>
          </a:p>
          <a:p>
            <a:pPr>
              <a:buFontTx/>
              <a:buNone/>
            </a:pPr>
            <a:r>
              <a:rPr lang="en-IE" altLang="en-US"/>
              <a:t> 		 	- haploid</a:t>
            </a:r>
          </a:p>
          <a:p>
            <a:r>
              <a:rPr lang="en-IE" altLang="en-US"/>
              <a:t>Capable of fusion to form zygote</a:t>
            </a:r>
          </a:p>
          <a:p>
            <a:pPr>
              <a:buFontTx/>
              <a:buNone/>
            </a:pPr>
            <a:r>
              <a:rPr lang="en-IE" altLang="en-US"/>
              <a:t>			- diploid</a:t>
            </a:r>
          </a:p>
          <a:p>
            <a:r>
              <a:rPr lang="en-IE" altLang="en-US"/>
              <a:t>Zygote contains genetic information of both gametes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solidFill>
                  <a:schemeClr val="tx1"/>
                </a:solidFill>
              </a:rPr>
              <a:t>Learning Check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IE" altLang="en-US"/>
              <a:t>What are reproductive cells called?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Where are they found?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Are they haploid or diploid cells?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How are they formed?</a:t>
            </a:r>
          </a:p>
          <a:p>
            <a:pPr marL="514350" indent="-514350">
              <a:buFontTx/>
              <a:buAutoNum type="arabicPeriod"/>
            </a:pPr>
            <a:r>
              <a:rPr lang="en-IE" altLang="en-US"/>
              <a:t>What is a zygote?</a:t>
            </a:r>
          </a:p>
          <a:p>
            <a:pPr marL="514350" indent="-514350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cs typeface="Arial"/>
              </a:rPr>
              <a:t>Sex Chromosomes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We have 46 chromosomes, or 23 pairs.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400"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00"/>
                </a:solidFill>
                <a:cs typeface="Arial"/>
              </a:rPr>
              <a:t>Autosomes are non sex chromosomes- We have 44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>
                <a:solidFill>
                  <a:srgbClr val="000000"/>
                </a:solidFill>
                <a:cs typeface="Arial"/>
              </a:rPr>
              <a:t>Autosomes (no 1 –22)</a:t>
            </a:r>
          </a:p>
          <a:p>
            <a:pPr>
              <a:lnSpc>
                <a:spcPct val="90000"/>
              </a:lnSpc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other 2 chromosomes are the </a:t>
            </a:r>
            <a:r>
              <a:rPr lang="en-US" altLang="en-US" sz="2400" u="sng">
                <a:solidFill>
                  <a:srgbClr val="FF0000"/>
                </a:solidFill>
              </a:rPr>
              <a:t>sex chromosomes</a:t>
            </a:r>
            <a:r>
              <a:rPr lang="en-US" altLang="en-US" sz="2400"/>
              <a:t>: the X chromosome and the Y chromosome.</a:t>
            </a:r>
            <a:endParaRPr lang="en-US" altLang="en-US" sz="2400">
              <a:cs typeface="Arial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Males -XY; </a:t>
            </a:r>
            <a:endParaRPr lang="en-US" altLang="en-US" sz="2400"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females have XX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Arial"/>
              </a:rPr>
              <a:t>All embryos start life as female</a:t>
            </a:r>
          </a:p>
        </p:txBody>
      </p:sp>
      <p:pic>
        <p:nvPicPr>
          <p:cNvPr id="3" name="Graphic 4" descr="Pencil with solid fill">
            <a:extLst>
              <a:ext uri="{FF2B5EF4-FFF2-40B4-BE49-F238E27FC236}">
                <a16:creationId xmlns:a16="http://schemas.microsoft.com/office/drawing/2014/main" id="{9A01B388-0101-F0DB-A3B6-C7F099202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6008" y="3838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6.0&quot;&gt;&lt;object type=&quot;1&quot; unique_id=&quot;10001&quot;&gt;&lt;object type=&quot;2&quot; unique_id=&quot;10104&quot;&gt;&lt;object type=&quot;3&quot; unique_id=&quot;10105&quot;&gt;&lt;property id=&quot;20148&quot; value=&quot;5&quot;/&gt;&lt;property id=&quot;20300&quot; value=&quot;Slide 1 - &amp;quot;GENETICS&amp;quot;&quot;/&gt;&lt;property id=&quot;20307&quot; value=&quot;298&quot;/&gt;&lt;/object&gt;&lt;object type=&quot;3&quot; unique_id=&quot;10106&quot;&gt;&lt;property id=&quot;20148&quot; value=&quot;5&quot;/&gt;&lt;property id=&quot;20300&quot; value=&quot;Slide 17 - &amp;quot;Genetics&amp;quot;&quot;/&gt;&lt;property id=&quot;20307&quot; value=&quot;256&quot;/&gt;&lt;/object&gt;&lt;object type=&quot;3&quot; unique_id=&quot;10107&quot;&gt;&lt;property id=&quot;20148&quot; value=&quot;5&quot;/&gt;&lt;property id=&quot;20300&quot; value=&quot;Slide 18 - &amp;quot;Genetic Terms - Alleles&amp;quot;&quot;/&gt;&lt;property id=&quot;20307&quot; value=&quot;257&quot;/&gt;&lt;/object&gt;&lt;object type=&quot;3&quot; unique_id=&quot;10108&quot;&gt;&lt;property id=&quot;20148&quot; value=&quot;5&quot;/&gt;&lt;property id=&quot;20300&quot; value=&quot;Slide 19 - &amp;quot;Phenotype&amp;quot;&quot;/&gt;&lt;property id=&quot;20307&quot; value=&quot;258&quot;/&gt;&lt;/object&gt;&lt;object type=&quot;3&quot; unique_id=&quot;10109&quot;&gt;&lt;property id=&quot;20148&quot; value=&quot;5&quot;/&gt;&lt;property id=&quot;20300&quot; value=&quot;Slide 20 - &amp;quot;Genotype&amp;quot;&quot;/&gt;&lt;property id=&quot;20307&quot; value=&quot;259&quot;/&gt;&lt;/object&gt;&lt;object type=&quot;3&quot; unique_id=&quot;10110&quot;&gt;&lt;property id=&quot;20148&quot; value=&quot;5&quot;/&gt;&lt;property id=&quot;20300&quot; value=&quot;Slide 21 - &amp;quot;Punnett square&amp;quot;&quot;/&gt;&lt;property id=&quot;20307&quot; value=&quot;260&quot;/&gt;&lt;/object&gt;&lt;object type=&quot;3&quot; unique_id=&quot;10111&quot;&gt;&lt;property id=&quot;20148&quot; value=&quot;5&quot;/&gt;&lt;property id=&quot;20300&quot; value=&quot;Slide 23 - &amp;quot;Breed the P generation&amp;quot;&quot;/&gt;&lt;property id=&quot;20307&quot; value=&quot;294&quot;/&gt;&lt;/object&gt;&lt;object type=&quot;3&quot; unique_id=&quot;10112&quot;&gt;&lt;property id=&quot;20148&quot; value=&quot;5&quot;/&gt;&lt;property id=&quot;20300&quot; value=&quot;Slide 24 - &amp;quot;tall (TT) vs. dwarf (tt) pea plants&amp;quot;&quot;/&gt;&lt;property id=&quot;20307&quot; value=&quot;262&quot;/&gt;&lt;/object&gt;&lt;object type=&quot;3&quot; unique_id=&quot;10113&quot;&gt;&lt;property id=&quot;20148&quot; value=&quot;5&quot;/&gt;&lt;property id=&quot;20300&quot; value=&quot;Slide 25 - &amp;quot;Breed the F1 generation&amp;quot;&quot;/&gt;&lt;property id=&quot;20307&quot; value=&quot;295&quot;/&gt;&lt;/object&gt;&lt;object type=&quot;3&quot; unique_id=&quot;10114&quot;&gt;&lt;property id=&quot;20148&quot; value=&quot;5&quot;/&gt;&lt;property id=&quot;20300&quot; value=&quot;Slide 26 - &amp;quot;tall (Tt) vs. tall (Tt) pea plants&amp;quot;&quot;/&gt;&lt;property id=&quot;20307&quot; value=&quot;264&quot;/&gt;&lt;/object&gt;&lt;object type=&quot;3&quot; unique_id=&quot;10115&quot;&gt;&lt;property id=&quot;20148&quot; value=&quot;5&quot;/&gt;&lt;property id=&quot;20300&quot; value=&quot;Slide 27 - &amp;quot;Monohybrid Cross&amp;quot;&quot;/&gt;&lt;property id=&quot;20307&quot; value=&quot;265&quot;/&gt;&lt;/object&gt;&lt;object type=&quot;3&quot; unique_id=&quot;10116&quot;&gt;&lt;property id=&quot;20148&quot; value=&quot;5&quot;/&gt;&lt;property id=&quot;20300&quot; value=&quot;Slide 28 - &amp;quot;Homologous Chromosomes&amp;quot;&quot;/&gt;&lt;property id=&quot;20307&quot; value=&quot;266&quot;/&gt;&lt;/object&gt;&lt;object type=&quot;3&quot; unique_id=&quot;10117&quot;&gt;&lt;property id=&quot;20148&quot; value=&quot;5&quot;/&gt;&lt;property id=&quot;20300&quot; value=&quot;Slide 29 - &amp;quot;Meiosis - eye color&amp;quot;&quot;/&gt;&lt;property id=&quot;20307&quot; value=&quot;267&quot;/&gt;&lt;/object&gt;&lt;object type=&quot;3&quot; unique_id=&quot;10118&quot;&gt;&lt;property id=&quot;20148&quot; value=&quot;5&quot;/&gt;&lt;property id=&quot;20300&quot; value=&quot;Slide 30 - &amp;quot;Monohybrid Cross&amp;quot;&quot;/&gt;&lt;property id=&quot;20307&quot; value=&quot;268&quot;/&gt;&lt;/object&gt;&lt;object type=&quot;3&quot; unique_id=&quot;10119&quot;&gt;&lt;property id=&quot;20148&quot; value=&quot;5&quot;/&gt;&lt;property id=&quot;20300&quot; value=&quot;Slide 31 - &amp;quot;Monohybrid Cross&amp;quot;&quot;/&gt;&lt;property id=&quot;20307&quot; value=&quot;269&quot;/&gt;&lt;/object&gt;&lt;object type=&quot;3&quot; unique_id=&quot;10126&quot;&gt;&lt;property id=&quot;20148&quot; value=&quot;5&quot;/&gt;&lt;property id=&quot;20300&quot; value=&quot;Slide 32 - &amp;quot;Incomplete Dominance&amp;quot;&quot;/&gt;&lt;property id=&quot;20307&quot; value=&quot;278&quot;/&gt;&lt;/object&gt;&lt;object type=&quot;3&quot; unique_id=&quot;10127&quot;&gt;&lt;property id=&quot;20148&quot; value=&quot;5&quot;/&gt;&lt;property id=&quot;20300&quot; value=&quot;Slide 33 - &amp;quot;Incomplete Dominance&amp;quot;&quot;/&gt;&lt;property id=&quot;20307&quot; value=&quot;279&quot;/&gt;&lt;/object&gt;&lt;object type=&quot;3&quot; unique_id=&quot;10128&quot;&gt;&lt;property id=&quot;20148&quot; value=&quot;5&quot;/&gt;&lt;property id=&quot;20300&quot; value=&quot;Slide 35 - &amp;quot;Co dominance&amp;quot;&quot;/&gt;&lt;property id=&quot;20307&quot; value=&quot;280&quot;/&gt;&lt;/object&gt;&lt;object type=&quot;3&quot; unique_id=&quot;10129&quot;&gt;&lt;property id=&quot;20148&quot; value=&quot;5&quot;/&gt;&lt;property id=&quot;20300&quot; value=&quot;Slide 36 - &amp;quot;Codominance&amp;quot;&quot;/&gt;&lt;property id=&quot;20307&quot; value=&quot;281&quot;/&gt;&lt;/object&gt;&lt;object type=&quot;3&quot; unique_id=&quot;10239&quot;&gt;&lt;property id=&quot;20148&quot; value=&quot;5&quot;/&gt;&lt;property id=&quot;20300&quot; value=&quot;Slide 4 - &amp;quot;Sexual Reproduction&amp;quot;&quot;/&gt;&lt;property id=&quot;20307&quot; value=&quot;299&quot;/&gt;&lt;/object&gt;&lt;object type=&quot;3&quot; unique_id=&quot;10240&quot;&gt;&lt;property id=&quot;20148&quot; value=&quot;5&quot;/&gt;&lt;property id=&quot;20300&quot; value=&quot;Slide 5&quot;/&gt;&lt;property id=&quot;20307&quot; value=&quot;300&quot;/&gt;&lt;/object&gt;&lt;object type=&quot;3&quot; unique_id=&quot;10241&quot;&gt;&lt;property id=&quot;20148&quot; value=&quot;5&quot;/&gt;&lt;property id=&quot;20300&quot; value=&quot;Slide 6 - &amp;quot;Outline of Fertilisation&amp;quot;&quot;/&gt;&lt;property id=&quot;20307&quot; value=&quot;301&quot;/&gt;&lt;/object&gt;&lt;object type=&quot;3&quot; unique_id=&quot;10242&quot;&gt;&lt;property id=&quot;20148&quot; value=&quot;5&quot;/&gt;&lt;property id=&quot;20300&quot; value=&quot;Slide 7 - &amp;quot;What are Gametes?&amp;quot;&quot;/&gt;&lt;property id=&quot;20307&quot; value=&quot;302&quot;/&gt;&lt;/object&gt;&lt;object type=&quot;3&quot; unique_id=&quot;10243&quot;&gt;&lt;property id=&quot;20148&quot; value=&quot;5&quot;/&gt;&lt;property id=&quot;20300&quot; value=&quot;Slide 38 - &amp;quot;Practice with Crosses&amp;quot;&quot;/&gt;&lt;property id=&quot;20307&quot; value=&quot;303&quot;/&gt;&lt;/object&gt;&lt;object type=&quot;3&quot; unique_id=&quot;10375&quot;&gt;&lt;property id=&quot;20148&quot; value=&quot;5&quot;/&gt;&lt;property id=&quot;20300&quot; value=&quot;Slide 8 - &amp;quot;Learning Check&amp;quot;&quot;/&gt;&lt;property id=&quot;20307&quot; value=&quot;304&quot;/&gt;&lt;/object&gt;&lt;object type=&quot;3&quot; unique_id=&quot;10376&quot;&gt;&lt;property id=&quot;20148&quot; value=&quot;5&quot;/&gt;&lt;property id=&quot;20300&quot; value=&quot;Slide 22 - &amp;quot;Learning Check&amp;quot;&quot;/&gt;&lt;property id=&quot;20307&quot; value=&quot;305&quot;/&gt;&lt;/object&gt;&lt;object type=&quot;3&quot; unique_id=&quot;10377&quot;&gt;&lt;property id=&quot;20148&quot; value=&quot;5&quot;/&gt;&lt;property id=&quot;20300&quot; value=&quot;Slide 37 - &amp;quot;Learning Check&amp;quot;&quot;/&gt;&lt;property id=&quot;20307&quot; value=&quot;306&quot;/&gt;&lt;/object&gt;&lt;object type=&quot;3&quot; unique_id=&quot;10908&quot;&gt;&lt;property id=&quot;20148&quot; value=&quot;5&quot;/&gt;&lt;property id=&quot;20300&quot; value=&quot;Slide 9 - &amp;quot;Sex Determination&amp;quot;&quot;/&gt;&lt;property id=&quot;20307&quot; value=&quot;315&quot;/&gt;&lt;/object&gt;&lt;object type=&quot;3&quot; unique_id=&quot;10909&quot;&gt;&lt;property id=&quot;20148&quot; value=&quot;5&quot;/&gt;&lt;property id=&quot;20300&quot; value=&quot;Slide 10 - &amp;quot;Human Chromosomes&amp;quot;&quot;/&gt;&lt;property id=&quot;20307&quot; value=&quot;309&quot;/&gt;&lt;/object&gt;&lt;object type=&quot;3&quot; unique_id=&quot;10910&quot;&gt;&lt;property id=&quot;20148&quot; value=&quot;5&quot;/&gt;&lt;property id=&quot;20300&quot; value=&quot;Slide 11 - &amp;quot;Male Karyotype&amp;quot;&quot;/&gt;&lt;property id=&quot;20307&quot; value=&quot;310&quot;/&gt;&lt;/object&gt;&lt;object type=&quot;3&quot; unique_id=&quot;10911&quot;&gt;&lt;property id=&quot;20148&quot; value=&quot;5&quot;/&gt;&lt;property id=&quot;20300&quot; value=&quot;Slide 12&quot;/&gt;&lt;property id=&quot;20307&quot; value=&quot;311&quot;/&gt;&lt;/object&gt;&lt;object type=&quot;3&quot; unique_id=&quot;10912&quot;&gt;&lt;property id=&quot;20148&quot; value=&quot;5&quot;/&gt;&lt;property id=&quot;20300&quot; value=&quot;Slide 13 - &amp;quot;Sex Determination&amp;quot;&quot;/&gt;&lt;property id=&quot;20307&quot; value=&quot;312&quot;/&gt;&lt;/object&gt;&lt;object type=&quot;3&quot; unique_id=&quot;10913&quot;&gt;&lt;property id=&quot;20148&quot; value=&quot;5&quot;/&gt;&lt;property id=&quot;20300&quot; value=&quot;Slide 14 - &amp;quot;Meiosis&amp;quot;&quot;/&gt;&lt;property id=&quot;20307&quot; value=&quot;313&quot;/&gt;&lt;/object&gt;&lt;object type=&quot;3&quot; unique_id=&quot;10914&quot;&gt;&lt;property id=&quot;20148&quot; value=&quot;5&quot;/&gt;&lt;property id=&quot;20300&quot; value=&quot;Slide 15 - &amp;quot;Sex Determination&amp;quot;&quot;/&gt;&lt;property id=&quot;20307&quot; value=&quot;314&quot;/&gt;&lt;/object&gt;&lt;object type=&quot;3&quot; unique_id=&quot;10915&quot;&gt;&lt;property id=&quot;20148&quot; value=&quot;5&quot;/&gt;&lt;property id=&quot;20300&quot; value=&quot;Slide 16 - &amp;quot;Learning Check&amp;quot;&quot;/&gt;&lt;property id=&quot;20307&quot; value=&quot;316&quot;/&gt;&lt;/object&gt;&lt;object type=&quot;3&quot; unique_id=&quot;10916&quot;&gt;&lt;property id=&quot;20148&quot; value=&quot;5&quot;/&gt;&lt;property id=&quot;20300&quot; value=&quot;Slide 39 - &amp;quot;Chromosomes and Genetics&amp;quot;&quot;/&gt;&lt;property id=&quot;20307&quot; value=&quot;308&quot;/&gt;&lt;/object&gt;&lt;object type=&quot;3&quot; unique_id=&quot;10994&quot;&gt;&lt;property id=&quot;20148&quot; value=&quot;5&quot;/&gt;&lt;property id=&quot;20300&quot; value=&quot;Slide 34 - &amp;quot;Pink Flowers?&amp;quot;&quot;/&gt;&lt;property id=&quot;20307&quot; value=&quot;317&quot;/&gt;&lt;/object&gt;&lt;object type=&quot;3&quot; unique_id=&quot;11152&quot;&gt;&lt;property id=&quot;20148&quot; value=&quot;5&quot;/&gt;&lt;property id=&quot;20300&quot; value=&quot;Slide 2 - &amp;quot;Lesson Objectives&amp;quot;&quot;/&gt;&lt;property id=&quot;20307&quot; value=&quot;318&quot;/&gt;&lt;/object&gt;&lt;object type=&quot;3&quot; unique_id=&quot;11153&quot;&gt;&lt;property id=&quot;20148&quot; value=&quot;5&quot;/&gt;&lt;property id=&quot;20300&quot; value=&quot;Slide 40 - &amp;quot;What have you learned?&amp;quot;&quot;/&gt;&lt;property id=&quot;20307&quot; value=&quot;319&quot;/&gt;&lt;/object&gt;&lt;object type=&quot;3&quot; unique_id=&quot;11154&quot;&gt;&lt;property id=&quot;20148&quot; value=&quot;5&quot;/&gt;&lt;property id=&quot;20300&quot; value=&quot;Slide 41 - &amp;quot;End&amp;quot;&quot;/&gt;&lt;property id=&quot;20307&quot; value=&quot;320&quot;/&gt;&lt;/object&gt;&lt;object type=&quot;3&quot; unique_id=&quot;11240&quot;&gt;&lt;property id=&quot;20148&quot; value=&quot;5&quot;/&gt;&lt;property id=&quot;20300&quot; value=&quot;Slide 3 - &amp;quot;Lesson Objectives&amp;quot;&quot;/&gt;&lt;property id=&quot;20307&quot; value=&quot;321&quot;/&gt;&lt;/object&gt;&lt;/object&gt;&lt;object type=&quot;8&quot; unique_id=&quot;10170&quot;&gt;&lt;/object&gt;&lt;/object&gt;&lt;/database&gt;"/>
</p:tagLst>
</file>

<file path=ppt/theme/theme1.xml><?xml version="1.0" encoding="utf-8"?>
<a:theme xmlns:a="http://schemas.openxmlformats.org/drawingml/2006/main" name="Powerpnt">
  <a:themeElements>
    <a:clrScheme name="">
      <a:dk1>
        <a:srgbClr val="000000"/>
      </a:dk1>
      <a:lt1>
        <a:srgbClr val="99CC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CAE2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owerp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DD54A5BEEF6B44A57EA02D24220B4F" ma:contentTypeVersion="2" ma:contentTypeDescription="Create a new document." ma:contentTypeScope="" ma:versionID="80870af0b5a6cb716866cd409187fcf8">
  <xsd:schema xmlns:xsd="http://www.w3.org/2001/XMLSchema" xmlns:xs="http://www.w3.org/2001/XMLSchema" xmlns:p="http://schemas.microsoft.com/office/2006/metadata/properties" xmlns:ns2="ae4478b6-321f-42d2-92b9-d0159df023f3" targetNamespace="http://schemas.microsoft.com/office/2006/metadata/properties" ma:root="true" ma:fieldsID="df5a8e970c04a852abeec80756570719" ns2:_="">
    <xsd:import namespace="ae4478b6-321f-42d2-92b9-d0159df02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478b6-321f-42d2-92b9-d0159df02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34BFA-7954-4506-9485-163C22935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4478b6-321f-42d2-92b9-d0159df02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56A6CC-3C44-45A8-A2B1-518339451D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A885C-3BD4-4656-ACD9-BEF7477AD04E}">
  <ds:schemaRefs>
    <ds:schemaRef ds:uri="0a3b62b6-8049-42b4-a334-bc4e565dda65"/>
    <ds:schemaRef ds:uri="b1cef80b-339e-4a80-9bd8-43156d9506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51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Powerpnt</vt:lpstr>
      <vt:lpstr>GENETIC INHERITANCE</vt:lpstr>
      <vt:lpstr>Lesson Objectives</vt:lpstr>
      <vt:lpstr>Lesson Objectives (cont.)</vt:lpstr>
      <vt:lpstr>Sexual Reproduction</vt:lpstr>
      <vt:lpstr>PowerPoint Presentation</vt:lpstr>
      <vt:lpstr>PowerPoint Presentation</vt:lpstr>
      <vt:lpstr>What are Gametes?</vt:lpstr>
      <vt:lpstr>Learning Check</vt:lpstr>
      <vt:lpstr>Sex Chromosomes</vt:lpstr>
      <vt:lpstr>Male Karyotype</vt:lpstr>
      <vt:lpstr>PowerPoint Presentation</vt:lpstr>
      <vt:lpstr>Sex Determination</vt:lpstr>
      <vt:lpstr>Meiosis</vt:lpstr>
      <vt:lpstr>Sex Determination</vt:lpstr>
      <vt:lpstr>Learning Check</vt:lpstr>
      <vt:lpstr>PowerPoint Presentation</vt:lpstr>
      <vt:lpstr>Genetic Terms </vt:lpstr>
      <vt:lpstr>PowerPoint Presentation</vt:lpstr>
      <vt:lpstr>Phenotype</vt:lpstr>
      <vt:lpstr>Genotype</vt:lpstr>
      <vt:lpstr>PowerPoint Presentation</vt:lpstr>
      <vt:lpstr>PowerPoint Presentation</vt:lpstr>
      <vt:lpstr>Punnett square</vt:lpstr>
      <vt:lpstr>Learning Check</vt:lpstr>
      <vt:lpstr>PowerPoint Presentation</vt:lpstr>
      <vt:lpstr>Breed the P generation</vt:lpstr>
      <vt:lpstr>tall (TT) vs. dwarf (tt) pea plants</vt:lpstr>
      <vt:lpstr>Breed the F1 generation</vt:lpstr>
      <vt:lpstr>tall (Tt) vs. tall (Tt) pea plants</vt:lpstr>
      <vt:lpstr>Monohybrid Cross</vt:lpstr>
      <vt:lpstr>Homologous Chromosomes</vt:lpstr>
      <vt:lpstr>Mendels Law of Independent Assortment 2nd law</vt:lpstr>
      <vt:lpstr>Monohybrid Cross</vt:lpstr>
      <vt:lpstr>Monohybrid Cross</vt:lpstr>
      <vt:lpstr>Incomplete Dominance</vt:lpstr>
      <vt:lpstr>Examples from Exploring Biology and Biology Plus-On Board</vt:lpstr>
      <vt:lpstr>Incomplete Dominance</vt:lpstr>
      <vt:lpstr>Pink Flowers?</vt:lpstr>
      <vt:lpstr>Co-dominance(Interdependance) </vt:lpstr>
      <vt:lpstr>Co-dominance</vt:lpstr>
      <vt:lpstr>Learning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Chromosomes and Genetics</vt:lpstr>
      <vt:lpstr>What have you learned?</vt:lpstr>
      <vt:lpstr>Practice with Crosses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subject/>
  <dc:creator>User</dc:creator>
  <cp:keywords/>
  <dc:description/>
  <cp:revision>25</cp:revision>
  <cp:lastPrinted>1998-02-17T03:48:06Z</cp:lastPrinted>
  <dcterms:created xsi:type="dcterms:W3CDTF">1997-10-11T00:02:18Z</dcterms:created>
  <dcterms:modified xsi:type="dcterms:W3CDTF">2022-11-23T20:19:23Z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0x0101007E711AA91E3972408B9115301CB6DDA6</vt:lpwstr>
  </property>
</Properties>
</file>