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58" r:id="rId5"/>
    <p:sldId id="264"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39512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7629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318211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2143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193413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4"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4153827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4"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2733491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3199540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109901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426356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7956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195099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115681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3"/>
          <p:cNvSpPr>
            <a:spLocks noGrp="1"/>
          </p:cNvSpPr>
          <p:nvPr>
            <p:ph type="ftr" sz="quarter" idx="11"/>
          </p:nvPr>
        </p:nvSpPr>
        <p:spPr/>
        <p:txBody>
          <a:bodyPr/>
          <a:lstStyle/>
          <a:p>
            <a:endParaRPr lang="en-IE" dirty="0"/>
          </a:p>
        </p:txBody>
      </p:sp>
      <p:sp>
        <p:nvSpPr>
          <p:cNvPr id="6" name="Slide Number Placeholder 4"/>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38848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2"/>
          <p:cNvSpPr>
            <a:spLocks noGrp="1"/>
          </p:cNvSpPr>
          <p:nvPr>
            <p:ph type="ftr" sz="quarter" idx="11"/>
          </p:nvPr>
        </p:nvSpPr>
        <p:spPr/>
        <p:txBody>
          <a:bodyPr/>
          <a:lstStyle/>
          <a:p>
            <a:endParaRPr lang="en-IE" dirty="0"/>
          </a:p>
        </p:txBody>
      </p:sp>
      <p:sp>
        <p:nvSpPr>
          <p:cNvPr id="6" name="Slide Number Placeholder 3"/>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180152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5" name="Footer Placeholder 5"/>
          <p:cNvSpPr>
            <a:spLocks noGrp="1"/>
          </p:cNvSpPr>
          <p:nvPr>
            <p:ph type="ftr" sz="quarter" idx="11"/>
          </p:nvPr>
        </p:nvSpPr>
        <p:spPr/>
        <p:txBody>
          <a:bodyPr/>
          <a:lstStyle/>
          <a:p>
            <a:endParaRPr lang="en-IE" dirty="0"/>
          </a:p>
        </p:txBody>
      </p:sp>
      <p:sp>
        <p:nvSpPr>
          <p:cNvPr id="6" name="Slide Number Placeholder 6"/>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111153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2951A-A9D0-4F47-A3FF-AFE1F9B3050C}" type="datetimeFigureOut">
              <a:rPr lang="en-IE" smtClean="0"/>
              <a:t>01/11/2021</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5EA22BCD-3899-430D-BCB2-5F12879F7307}" type="slidenum">
              <a:rPr lang="en-IE" smtClean="0"/>
              <a:t>‹#›</a:t>
            </a:fld>
            <a:endParaRPr lang="en-IE" dirty="0"/>
          </a:p>
        </p:txBody>
      </p:sp>
    </p:spTree>
    <p:extLst>
      <p:ext uri="{BB962C8B-B14F-4D97-AF65-F5344CB8AC3E}">
        <p14:creationId xmlns:p14="http://schemas.microsoft.com/office/powerpoint/2010/main" val="127269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F2951A-A9D0-4F47-A3FF-AFE1F9B3050C}" type="datetimeFigureOut">
              <a:rPr lang="en-IE" smtClean="0"/>
              <a:t>01/11/2021</a:t>
            </a:fld>
            <a:endParaRPr lang="en-IE"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A22BCD-3899-430D-BCB2-5F12879F7307}" type="slidenum">
              <a:rPr lang="en-IE" smtClean="0"/>
              <a:t>‹#›</a:t>
            </a:fld>
            <a:endParaRPr lang="en-IE" dirty="0"/>
          </a:p>
        </p:txBody>
      </p:sp>
    </p:spTree>
    <p:extLst>
      <p:ext uri="{BB962C8B-B14F-4D97-AF65-F5344CB8AC3E}">
        <p14:creationId xmlns:p14="http://schemas.microsoft.com/office/powerpoint/2010/main" val="37538196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Gender Roles</a:t>
            </a:r>
            <a:endParaRPr lang="en-IE" dirty="0"/>
          </a:p>
        </p:txBody>
      </p:sp>
      <p:sp>
        <p:nvSpPr>
          <p:cNvPr id="3" name="Subtitle 2"/>
          <p:cNvSpPr>
            <a:spLocks noGrp="1"/>
          </p:cNvSpPr>
          <p:nvPr>
            <p:ph type="subTitle" idx="1"/>
          </p:nvPr>
        </p:nvSpPr>
        <p:spPr/>
        <p:txBody>
          <a:bodyPr/>
          <a:lstStyle/>
          <a:p>
            <a:r>
              <a:rPr lang="en-IE" dirty="0" smtClean="0"/>
              <a:t>Room</a:t>
            </a:r>
            <a:endParaRPr lang="en-IE" dirty="0"/>
          </a:p>
        </p:txBody>
      </p:sp>
    </p:spTree>
    <p:extLst>
      <p:ext uri="{BB962C8B-B14F-4D97-AF65-F5344CB8AC3E}">
        <p14:creationId xmlns:p14="http://schemas.microsoft.com/office/powerpoint/2010/main" val="263251265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rmAutofit/>
          </a:bodyPr>
          <a:lstStyle/>
          <a:p>
            <a:r>
              <a:rPr lang="en-IE" sz="2800" dirty="0" smtClean="0"/>
              <a:t>Room shows the very worst extreme s of a patriarchal view that women and children are lesser beings and simply exist for men’s convenience. </a:t>
            </a:r>
          </a:p>
          <a:p>
            <a:r>
              <a:rPr lang="en-IE" sz="2800" dirty="0" smtClean="0"/>
              <a:t>Old Nick believes he has an absolute right to keep Ma as a sex slave and to have power of life and death over her and Jack.</a:t>
            </a:r>
          </a:p>
        </p:txBody>
      </p:sp>
    </p:spTree>
    <p:extLst>
      <p:ext uri="{BB962C8B-B14F-4D97-AF65-F5344CB8AC3E}">
        <p14:creationId xmlns:p14="http://schemas.microsoft.com/office/powerpoint/2010/main" val="2288439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sz="2800" dirty="0" smtClean="0"/>
              <a:t>However Emma Donoghue is keen to point out that Old Nick is not representative of men in general but is rather a perversion of a widely accepted view that women are somehow inferior. That attitude taken to extremes, can lead to violent abuse. The other males in the novel are generally kind and decent, normal, flawed human beings – just like the women.</a:t>
            </a:r>
          </a:p>
          <a:p>
            <a:endParaRPr lang="en-IE" dirty="0"/>
          </a:p>
        </p:txBody>
      </p:sp>
    </p:spTree>
    <p:extLst>
      <p:ext uri="{BB962C8B-B14F-4D97-AF65-F5344CB8AC3E}">
        <p14:creationId xmlns:p14="http://schemas.microsoft.com/office/powerpoint/2010/main" val="2967818242"/>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rmAutofit/>
          </a:bodyPr>
          <a:lstStyle/>
          <a:p>
            <a:r>
              <a:rPr lang="en-IE" sz="2800" dirty="0" smtClean="0"/>
              <a:t>Donoghue said that she deliberately made Jack male so that people wouldn’t think the story was about male versus female. Jack is kind and gentle and Ma loves him dearly. She doesn’t associate him with Old Nick at all, insisting that he is hers alone. </a:t>
            </a:r>
          </a:p>
        </p:txBody>
      </p:sp>
    </p:spTree>
    <p:extLst>
      <p:ext uri="{BB962C8B-B14F-4D97-AF65-F5344CB8AC3E}">
        <p14:creationId xmlns:p14="http://schemas.microsoft.com/office/powerpoint/2010/main" val="326441913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sz="2800" dirty="0" smtClean="0"/>
              <a:t>Jack is only 5 when the story begins, so his gender is not particularly important. However, Ma draws on the male stereotype of bravery and heroism when she needs Jack to go along with her escape plan. She calls him ‘my brave Prince </a:t>
            </a:r>
            <a:r>
              <a:rPr lang="en-IE" sz="2800" dirty="0" smtClean="0"/>
              <a:t>JackerJack</a:t>
            </a:r>
            <a:r>
              <a:rPr lang="en-IE" sz="2800" dirty="0" smtClean="0"/>
              <a:t>’ and tells him that ‘Jack the Giant Killer’ would not mind having hot water placed on his forehead to mimic a temperature.</a:t>
            </a:r>
          </a:p>
          <a:p>
            <a:endParaRPr lang="en-IE" dirty="0"/>
          </a:p>
        </p:txBody>
      </p:sp>
    </p:spTree>
    <p:extLst>
      <p:ext uri="{BB962C8B-B14F-4D97-AF65-F5344CB8AC3E}">
        <p14:creationId xmlns:p14="http://schemas.microsoft.com/office/powerpoint/2010/main" val="2413745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rmAutofit/>
          </a:bodyPr>
          <a:lstStyle/>
          <a:p>
            <a:r>
              <a:rPr lang="en-IE" sz="2800" dirty="0" smtClean="0"/>
              <a:t>It is only when Jack is in the outside world that he realises that people expect boys and girls to behave differently.</a:t>
            </a:r>
          </a:p>
          <a:p>
            <a:r>
              <a:rPr lang="en-IE" sz="2800" dirty="0" smtClean="0"/>
              <a:t>His uncle Paul takes him to a mall and Jack is thrilled to see his beloved TV character Dora the Explorer, on a backpack in a shop. Paul’s wife asks Jack if he wants it but Paul suggests buying one ‘that’s not pink’.</a:t>
            </a:r>
          </a:p>
        </p:txBody>
      </p:sp>
    </p:spTree>
    <p:extLst>
      <p:ext uri="{BB962C8B-B14F-4D97-AF65-F5344CB8AC3E}">
        <p14:creationId xmlns:p14="http://schemas.microsoft.com/office/powerpoint/2010/main" val="19218855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Autofit/>
          </a:bodyPr>
          <a:lstStyle/>
          <a:p>
            <a:r>
              <a:rPr lang="en-IE" sz="2400" dirty="0" smtClean="0"/>
              <a:t>A woman returns Jacks shoes after he has taken them off asking if they belong to Pauls ‘older daughter’ Deana explains that the woman was misled by Jack’s long hair and pink Dora bag. </a:t>
            </a:r>
          </a:p>
          <a:p>
            <a:r>
              <a:rPr lang="en-IE" sz="2400" dirty="0" smtClean="0"/>
              <a:t>Jack is confused that there are separate toilets for boys and men, so he goes to the toilet with Deana and Bronwyn. He notices that Bronwyn's body is different to his and Ma’s and touches her inappropriately, Deana slaps him hard and he hurts himself, he didn’t know that he had done anything wrong. Jack struggles with the concept of privacy, especially when it relates to gender.</a:t>
            </a:r>
            <a:endParaRPr lang="en-IE" sz="2400" dirty="0"/>
          </a:p>
        </p:txBody>
      </p:sp>
    </p:spTree>
    <p:extLst>
      <p:ext uri="{BB962C8B-B14F-4D97-AF65-F5344CB8AC3E}">
        <p14:creationId xmlns:p14="http://schemas.microsoft.com/office/powerpoint/2010/main" val="2286100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rmAutofit/>
          </a:bodyPr>
          <a:lstStyle/>
          <a:p>
            <a:r>
              <a:rPr lang="en-IE" sz="2800" dirty="0" smtClean="0"/>
              <a:t>Despite the bad experiences of going to the shopping mall, Paul is a good influence on Jack.</a:t>
            </a:r>
          </a:p>
          <a:p>
            <a:r>
              <a:rPr lang="en-IE" sz="2800" dirty="0" smtClean="0"/>
              <a:t>Steppa</a:t>
            </a:r>
            <a:r>
              <a:rPr lang="en-IE" sz="2800" dirty="0" smtClean="0"/>
              <a:t> is more gentle and understanding helping Jack.</a:t>
            </a:r>
          </a:p>
          <a:p>
            <a:r>
              <a:rPr lang="en-IE" sz="2800" dirty="0" smtClean="0"/>
              <a:t>Jack becomes less attached to Ma and when she overdoses he goes to stay with </a:t>
            </a:r>
            <a:r>
              <a:rPr lang="en-IE" sz="2800" dirty="0" smtClean="0"/>
              <a:t>Steppa</a:t>
            </a:r>
            <a:r>
              <a:rPr lang="en-IE" sz="2800" dirty="0" smtClean="0"/>
              <a:t> and Grandma.</a:t>
            </a:r>
          </a:p>
        </p:txBody>
      </p:sp>
    </p:spTree>
    <p:extLst>
      <p:ext uri="{BB962C8B-B14F-4D97-AF65-F5344CB8AC3E}">
        <p14:creationId xmlns:p14="http://schemas.microsoft.com/office/powerpoint/2010/main" val="2544052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sz="2800" dirty="0" smtClean="0"/>
              <a:t>Grandma’s style of parenting is gender-specific unlike Ma, she refuses to share a bath with Jack unless she wears her swimsuit.</a:t>
            </a:r>
          </a:p>
          <a:p>
            <a:r>
              <a:rPr lang="en-IE" sz="2800" dirty="0" smtClean="0"/>
              <a:t>While at Grandma’s he decides to cut his hair and he is more easily identified as a boy.</a:t>
            </a:r>
          </a:p>
          <a:p>
            <a:endParaRPr lang="en-IE" dirty="0"/>
          </a:p>
        </p:txBody>
      </p:sp>
    </p:spTree>
    <p:extLst>
      <p:ext uri="{BB962C8B-B14F-4D97-AF65-F5344CB8AC3E}">
        <p14:creationId xmlns:p14="http://schemas.microsoft.com/office/powerpoint/2010/main" val="3922203951"/>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36AABE0AD1134EA51EF948063A8062" ma:contentTypeVersion="4" ma:contentTypeDescription="Create a new document." ma:contentTypeScope="" ma:versionID="70eda7ca1a0618764f8d145036c5fdd5">
  <xsd:schema xmlns:xsd="http://www.w3.org/2001/XMLSchema" xmlns:xs="http://www.w3.org/2001/XMLSchema" xmlns:p="http://schemas.microsoft.com/office/2006/metadata/properties" xmlns:ns2="2ec3a392-b4cd-43b6-bb52-de7df2b6c975" targetNamespace="http://schemas.microsoft.com/office/2006/metadata/properties" ma:root="true" ma:fieldsID="cc66b9ee8c36573711b49230d48f43a9" ns2:_="">
    <xsd:import namespace="2ec3a392-b4cd-43b6-bb52-de7df2b6c97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c3a392-b4cd-43b6-bb52-de7df2b6c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6AE40F-928F-493D-99FD-32AB9689B712}"/>
</file>

<file path=customXml/itemProps2.xml><?xml version="1.0" encoding="utf-8"?>
<ds:datastoreItem xmlns:ds="http://schemas.openxmlformats.org/officeDocument/2006/customXml" ds:itemID="{8DAD466E-C65B-4571-93D7-562F9F28AED8}"/>
</file>

<file path=customXml/itemProps3.xml><?xml version="1.0" encoding="utf-8"?>
<ds:datastoreItem xmlns:ds="http://schemas.openxmlformats.org/officeDocument/2006/customXml" ds:itemID="{EFAE3736-D251-4639-B9BD-24D425DD5DFA}"/>
</file>

<file path=docProps/app.xml><?xml version="1.0" encoding="utf-8"?>
<Properties xmlns="http://schemas.openxmlformats.org/officeDocument/2006/extended-properties" xmlns:vt="http://schemas.openxmlformats.org/officeDocument/2006/docPropsVTypes">
  <Template>Ion</Template>
  <TotalTime>5658</TotalTime>
  <Words>519</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Gender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Roles</dc:title>
  <dc:creator>Antoinette</dc:creator>
  <cp:lastModifiedBy>Antoinette</cp:lastModifiedBy>
  <cp:revision>4</cp:revision>
  <dcterms:created xsi:type="dcterms:W3CDTF">2021-11-01T12:42:58Z</dcterms:created>
  <dcterms:modified xsi:type="dcterms:W3CDTF">2021-11-05T11:01:07Z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0x010100A136AABE0AD1134EA51EF948063A8062</vt:lpwstr>
  </property>
</Properties>
</file>