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11/5/2021</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11/5/2021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11/5/2021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11/5/2021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11/5/2021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11/5/2021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11/5/2021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11/5/2021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11/5/2021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11/5/2021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11/5/2021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11/5/2021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11/5/2021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Room by Emma Donoghue </a:t>
            </a:r>
          </a:p>
        </p:txBody>
      </p:sp>
      <p:sp>
        <p:nvSpPr>
          <p:cNvPr id="3" name="Subtitle 2"/>
          <p:cNvSpPr>
            <a:spLocks noGrp="1"/>
          </p:cNvSpPr>
          <p:nvPr>
            <p:ph type="subTitle" idx="1"/>
          </p:nvPr>
        </p:nvSpPr>
        <p:spPr/>
        <p:txBody>
          <a:bodyPr/>
          <a:lstStyle/>
          <a:p>
            <a:r>
              <a:rPr lang="en-IE" dirty="0"/>
              <a:t>Presents </a:t>
            </a:r>
          </a:p>
        </p:txBody>
      </p:sp>
    </p:spTree>
    <p:extLst>
      <p:ext uri="{BB962C8B-B14F-4D97-AF65-F5344CB8AC3E}">
        <p14:creationId xmlns:p14="http://schemas.microsoft.com/office/powerpoint/2010/main" val="1653801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a:t>
            </a:r>
            <a:r>
              <a:rPr lang="en-IE" dirty="0" err="1"/>
              <a:t>Unlying</a:t>
            </a:r>
            <a:r>
              <a:rPr lang="en-IE" dirty="0"/>
              <a:t> </a:t>
            </a:r>
          </a:p>
        </p:txBody>
      </p:sp>
      <p:sp>
        <p:nvSpPr>
          <p:cNvPr id="3" name="Content Placeholder 2"/>
          <p:cNvSpPr>
            <a:spLocks noGrp="1"/>
          </p:cNvSpPr>
          <p:nvPr>
            <p:ph idx="1"/>
          </p:nvPr>
        </p:nvSpPr>
        <p:spPr/>
        <p:txBody>
          <a:bodyPr>
            <a:normAutofit lnSpcReduction="10000"/>
          </a:bodyPr>
          <a:lstStyle/>
          <a:p>
            <a:r>
              <a:rPr lang="en-IE" sz="2400" dirty="0"/>
              <a:t>The narrative begins to focus more on Old Nick’s nightly visits. She asks for vitamins to keep them healthy. He tells her that he has been jobless for six months now. During the night, Jack gets out of bed to look at Old Nick. </a:t>
            </a:r>
          </a:p>
          <a:p>
            <a:r>
              <a:rPr lang="en-IE" sz="2400" dirty="0"/>
              <a:t>He wakes up, and Ma attacks him for trying to go near her son. To punish Ma for her outburst, Old Nick cuts the power and stops bringing them food. Ma begins to realise that Old Nick would rather kill them then let the bailiffs discover his secret.</a:t>
            </a:r>
          </a:p>
        </p:txBody>
      </p:sp>
    </p:spTree>
    <p:extLst>
      <p:ext uri="{BB962C8B-B14F-4D97-AF65-F5344CB8AC3E}">
        <p14:creationId xmlns:p14="http://schemas.microsoft.com/office/powerpoint/2010/main" val="178534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a:t>
            </a:r>
            <a:r>
              <a:rPr lang="en-IE" dirty="0" err="1"/>
              <a:t>Unlying</a:t>
            </a:r>
            <a:r>
              <a:rPr lang="en-IE" dirty="0"/>
              <a:t> </a:t>
            </a:r>
          </a:p>
        </p:txBody>
      </p:sp>
      <p:sp>
        <p:nvSpPr>
          <p:cNvPr id="3" name="Content Placeholder 2"/>
          <p:cNvSpPr>
            <a:spLocks noGrp="1"/>
          </p:cNvSpPr>
          <p:nvPr>
            <p:ph idx="1"/>
          </p:nvPr>
        </p:nvSpPr>
        <p:spPr>
          <a:xfrm>
            <a:off x="1154954" y="2190749"/>
            <a:ext cx="8825659" cy="5629275"/>
          </a:xfrm>
        </p:spPr>
        <p:txBody>
          <a:bodyPr>
            <a:noAutofit/>
          </a:bodyPr>
          <a:lstStyle/>
          <a:p>
            <a:r>
              <a:rPr lang="en-IE" dirty="0"/>
              <a:t>They start eating raw food, it’s very cold and they can see their own breath but after three weeks the electricity comes back on. </a:t>
            </a:r>
          </a:p>
          <a:p>
            <a:r>
              <a:rPr lang="en-IE" dirty="0"/>
              <a:t>To his amazement, Jack sees an airplane through skylight and now believes that the outside world is real.</a:t>
            </a:r>
          </a:p>
          <a:p>
            <a:r>
              <a:rPr lang="en-IE" dirty="0"/>
              <a:t>Ma decides it’s time to tell Jack about how she got imprisoned in Room and tells him about her parents and her brother Paul, Jack can’t take it all in, which upsets Ma.</a:t>
            </a:r>
          </a:p>
          <a:p>
            <a:r>
              <a:rPr lang="en-IE" dirty="0"/>
              <a:t>He is excited about ‘Outside’ and wants to go there ASAP.</a:t>
            </a:r>
          </a:p>
          <a:p>
            <a:r>
              <a:rPr lang="en-IE" dirty="0"/>
              <a:t>Ma explains to Jack that she was captured by Old Nick seven years ago when he pulled up in a truck and asked her for help with his sick dog when she was in the college parking lot.</a:t>
            </a:r>
          </a:p>
          <a:p>
            <a:r>
              <a:rPr lang="en-IE" dirty="0"/>
              <a:t>She explains to Jack that she once tried to escape from Room by attacking Old Nick when she hit him in the head with a toilet lid and put a knife to his throat to give him the code for the door. Old nick overpowered her and broker her wrist and said ‘if you try to pull a stunt like that again he would let her starve to death’</a:t>
            </a:r>
          </a:p>
        </p:txBody>
      </p:sp>
    </p:spTree>
    <p:extLst>
      <p:ext uri="{BB962C8B-B14F-4D97-AF65-F5344CB8AC3E}">
        <p14:creationId xmlns:p14="http://schemas.microsoft.com/office/powerpoint/2010/main" val="107687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Room-Dying </a:t>
            </a:r>
          </a:p>
        </p:txBody>
      </p:sp>
      <p:sp>
        <p:nvSpPr>
          <p:cNvPr id="3" name="Content Placeholder 2"/>
          <p:cNvSpPr>
            <a:spLocks noGrp="1"/>
          </p:cNvSpPr>
          <p:nvPr>
            <p:ph idx="1"/>
          </p:nvPr>
        </p:nvSpPr>
        <p:spPr>
          <a:xfrm>
            <a:off x="1154954" y="2603500"/>
            <a:ext cx="8825659" cy="4254500"/>
          </a:xfrm>
        </p:spPr>
        <p:txBody>
          <a:bodyPr>
            <a:normAutofit/>
          </a:bodyPr>
          <a:lstStyle/>
          <a:p>
            <a:r>
              <a:rPr lang="en-IE" sz="2000" dirty="0"/>
              <a:t>Jack is happy as the heat is back on and they have food but Ma is thinking, she believes they will never be rescued and they must come up with a plan to escape</a:t>
            </a:r>
          </a:p>
          <a:p>
            <a:r>
              <a:rPr lang="en-IE" sz="2000" dirty="0"/>
              <a:t>When Old Nick abducted her, he used the excuse that his dog was missing. Jack asks if the dog is sick, and it gives Ma an idea. If she pretends Jack was sick, Old Nick would take him to a hospital on the outside.</a:t>
            </a:r>
          </a:p>
          <a:p>
            <a:r>
              <a:rPr lang="en-IE" sz="2000" dirty="0"/>
              <a:t>She decides to pretend Jack is ill. Ma smears her </a:t>
            </a:r>
            <a:r>
              <a:rPr lang="en-IE" sz="2000"/>
              <a:t>own vomit </a:t>
            </a:r>
            <a:r>
              <a:rPr lang="en-IE" sz="2000" dirty="0"/>
              <a:t>on Jack in the hope that Old Nick will bring Jack to the hospital and Jack can tell the medics, Old Nick obviously refuses and they must turn to plan </a:t>
            </a:r>
            <a:r>
              <a:rPr lang="en-IE" sz="2000"/>
              <a:t>B.</a:t>
            </a:r>
          </a:p>
          <a:p>
            <a:endParaRPr lang="en-IE" sz="2000" dirty="0"/>
          </a:p>
          <a:p>
            <a:endParaRPr lang="en-IE" sz="2000" dirty="0"/>
          </a:p>
        </p:txBody>
      </p:sp>
    </p:spTree>
    <p:extLst>
      <p:ext uri="{BB962C8B-B14F-4D97-AF65-F5344CB8AC3E}">
        <p14:creationId xmlns:p14="http://schemas.microsoft.com/office/powerpoint/2010/main" val="119896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Room-Dying </a:t>
            </a:r>
          </a:p>
        </p:txBody>
      </p:sp>
      <p:sp>
        <p:nvSpPr>
          <p:cNvPr id="3" name="Content Placeholder 2"/>
          <p:cNvSpPr>
            <a:spLocks noGrp="1"/>
          </p:cNvSpPr>
          <p:nvPr>
            <p:ph idx="1"/>
          </p:nvPr>
        </p:nvSpPr>
        <p:spPr>
          <a:xfrm>
            <a:off x="1154954" y="2603500"/>
            <a:ext cx="8825659" cy="4006850"/>
          </a:xfrm>
        </p:spPr>
        <p:txBody>
          <a:bodyPr>
            <a:normAutofit fontScale="92500"/>
          </a:bodyPr>
          <a:lstStyle/>
          <a:p>
            <a:r>
              <a:rPr lang="en-IE" sz="2400" dirty="0"/>
              <a:t>Jack will pretend to be dead, Ma will roll him up in a rug and Old Nick will take him outside to bury him. Jack will unroll from the rug and escape. They practice rolling him up and escaping all day. Jack takes Ma’s old tooth in his sock and place it over his upper tooth to give to somebody so they can identify Ma and also to bring a piece of her with him. </a:t>
            </a:r>
          </a:p>
          <a:p>
            <a:r>
              <a:rPr lang="en-IE" sz="2400" dirty="0"/>
              <a:t>At a stop sign, Jack manages to wriggle free but screams and Old Nick hears him. Jack runs away from the truck, but the kidnapper catches him again. A man walking his dog called </a:t>
            </a:r>
            <a:r>
              <a:rPr lang="en-IE" sz="2400" dirty="0" err="1"/>
              <a:t>Ajeet</a:t>
            </a:r>
            <a:r>
              <a:rPr lang="en-IE" sz="2400"/>
              <a:t> calls </a:t>
            </a:r>
            <a:r>
              <a:rPr lang="en-IE" sz="2400" dirty="0"/>
              <a:t>the police, and Old Nick runs away, leaving Jack.</a:t>
            </a:r>
          </a:p>
          <a:p>
            <a:endParaRPr lang="en-IE" sz="2400" dirty="0"/>
          </a:p>
        </p:txBody>
      </p:sp>
    </p:spTree>
    <p:extLst>
      <p:ext uri="{BB962C8B-B14F-4D97-AF65-F5344CB8AC3E}">
        <p14:creationId xmlns:p14="http://schemas.microsoft.com/office/powerpoint/2010/main" val="164984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Dying </a:t>
            </a:r>
          </a:p>
        </p:txBody>
      </p:sp>
      <p:sp>
        <p:nvSpPr>
          <p:cNvPr id="3" name="Content Placeholder 2"/>
          <p:cNvSpPr>
            <a:spLocks noGrp="1"/>
          </p:cNvSpPr>
          <p:nvPr>
            <p:ph idx="1"/>
          </p:nvPr>
        </p:nvSpPr>
        <p:spPr>
          <a:xfrm>
            <a:off x="1154954" y="2603499"/>
            <a:ext cx="8825659" cy="3997325"/>
          </a:xfrm>
        </p:spPr>
        <p:txBody>
          <a:bodyPr>
            <a:normAutofit/>
          </a:bodyPr>
          <a:lstStyle/>
          <a:p>
            <a:r>
              <a:rPr lang="en-IE" sz="2400" dirty="0"/>
              <a:t>The police, and a lady named </a:t>
            </a:r>
            <a:r>
              <a:rPr lang="en-IE" sz="2400" dirty="0" smtClean="0"/>
              <a:t>Officer Oh </a:t>
            </a:r>
            <a:r>
              <a:rPr lang="en-IE" sz="2400" dirty="0"/>
              <a:t>put Jack in the patrol car. She tries to decipher where Ma is being kept, and manages to narrow it down to an outside structure with a skylight. They find Ma and she comes running out to Jack. He asks if they can go back to bed in Room.</a:t>
            </a:r>
          </a:p>
        </p:txBody>
      </p:sp>
    </p:spTree>
    <p:extLst>
      <p:ext uri="{BB962C8B-B14F-4D97-AF65-F5344CB8AC3E}">
        <p14:creationId xmlns:p14="http://schemas.microsoft.com/office/powerpoint/2010/main" val="57070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Room-Dying</a:t>
            </a:r>
          </a:p>
        </p:txBody>
      </p:sp>
      <p:sp>
        <p:nvSpPr>
          <p:cNvPr id="3" name="Content Placeholder 2"/>
          <p:cNvSpPr>
            <a:spLocks noGrp="1"/>
          </p:cNvSpPr>
          <p:nvPr>
            <p:ph idx="1"/>
          </p:nvPr>
        </p:nvSpPr>
        <p:spPr/>
        <p:txBody>
          <a:bodyPr/>
          <a:lstStyle/>
          <a:p>
            <a:r>
              <a:rPr lang="en-IE" dirty="0"/>
              <a:t>Jack is struggling with the Outside world. He is frightened by the automatic flushing toilets. </a:t>
            </a:r>
          </a:p>
          <a:p>
            <a:r>
              <a:rPr lang="en-IE" dirty="0"/>
              <a:t>Jack and Ma are brought to the psychiatric hospital and greeted by </a:t>
            </a:r>
            <a:r>
              <a:rPr lang="en-IE" dirty="0" err="1"/>
              <a:t>Dr</a:t>
            </a:r>
            <a:r>
              <a:rPr lang="en-IE" dirty="0" err="1" smtClean="0"/>
              <a:t>.</a:t>
            </a:r>
            <a:r>
              <a:rPr lang="en-IE" dirty="0" smtClean="0"/>
              <a:t> Clay</a:t>
            </a:r>
            <a:r>
              <a:rPr lang="en-IE" dirty="0"/>
              <a:t>, who gives them masks to protect them from germs.</a:t>
            </a:r>
          </a:p>
          <a:p>
            <a:r>
              <a:rPr lang="en-IE" dirty="0"/>
              <a:t>Jack is then astonished to see himself and Ma on the TV screen. </a:t>
            </a:r>
          </a:p>
          <a:p>
            <a:r>
              <a:rPr lang="en-IE" dirty="0"/>
              <a:t>Jack has never used a stairs before and slides down it on his bottom. He is overwhelmed in the cafeteria and can’t eat his breakfast. </a:t>
            </a:r>
          </a:p>
          <a:p>
            <a:r>
              <a:rPr lang="en-IE" dirty="0"/>
              <a:t>Noreen- The nurse suggests bringing up a plate to the Room so Jack is more comfortable. </a:t>
            </a:r>
          </a:p>
        </p:txBody>
      </p:sp>
    </p:spTree>
    <p:extLst>
      <p:ext uri="{BB962C8B-B14F-4D97-AF65-F5344CB8AC3E}">
        <p14:creationId xmlns:p14="http://schemas.microsoft.com/office/powerpoint/2010/main" val="95549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After </a:t>
            </a:r>
          </a:p>
        </p:txBody>
      </p:sp>
      <p:sp>
        <p:nvSpPr>
          <p:cNvPr id="3" name="Content Placeholder 2"/>
          <p:cNvSpPr>
            <a:spLocks noGrp="1"/>
          </p:cNvSpPr>
          <p:nvPr>
            <p:ph idx="1"/>
          </p:nvPr>
        </p:nvSpPr>
        <p:spPr>
          <a:xfrm>
            <a:off x="1154954" y="2418735"/>
            <a:ext cx="8825659" cy="3601065"/>
          </a:xfrm>
        </p:spPr>
        <p:txBody>
          <a:bodyPr/>
          <a:lstStyle/>
          <a:p>
            <a:r>
              <a:rPr lang="en-IE" dirty="0"/>
              <a:t>They have to wear hats, sunglasses, sunblock,  because they are not used to the sunlight.</a:t>
            </a:r>
          </a:p>
          <a:p>
            <a:r>
              <a:rPr lang="en-IE" dirty="0"/>
              <a:t>Jack struggles to play with toys provided from the councillor Morris. </a:t>
            </a:r>
          </a:p>
          <a:p>
            <a:r>
              <a:rPr lang="en-IE" dirty="0"/>
              <a:t>Leo who is Grandma’s new partner, is a positive influence on Jack as he helps him eat breakfast and to play with Lego. </a:t>
            </a:r>
          </a:p>
          <a:p>
            <a:r>
              <a:rPr lang="en-IE" dirty="0"/>
              <a:t>Grandpa struggles to accept Jack as his grandson and gets up and leaves from the dinner table.</a:t>
            </a:r>
          </a:p>
        </p:txBody>
      </p:sp>
    </p:spTree>
    <p:extLst>
      <p:ext uri="{BB962C8B-B14F-4D97-AF65-F5344CB8AC3E}">
        <p14:creationId xmlns:p14="http://schemas.microsoft.com/office/powerpoint/2010/main" val="325195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After</a:t>
            </a:r>
          </a:p>
        </p:txBody>
      </p:sp>
      <p:sp>
        <p:nvSpPr>
          <p:cNvPr id="3" name="Content Placeholder 2"/>
          <p:cNvSpPr>
            <a:spLocks noGrp="1"/>
          </p:cNvSpPr>
          <p:nvPr>
            <p:ph idx="1"/>
          </p:nvPr>
        </p:nvSpPr>
        <p:spPr/>
        <p:txBody>
          <a:bodyPr/>
          <a:lstStyle/>
          <a:p>
            <a:r>
              <a:rPr lang="en-IE" dirty="0"/>
              <a:t>Jack and Ma go through therapy sessions and Jack often wakes up in tears.</a:t>
            </a:r>
          </a:p>
          <a:p>
            <a:r>
              <a:rPr lang="en-IE" dirty="0" err="1"/>
              <a:t>Dr</a:t>
            </a:r>
            <a:r>
              <a:rPr lang="en-IE" dirty="0" err="1" smtClean="0"/>
              <a:t>.</a:t>
            </a:r>
            <a:r>
              <a:rPr lang="en-IE" dirty="0" smtClean="0"/>
              <a:t> Clay </a:t>
            </a:r>
            <a:r>
              <a:rPr lang="en-IE" dirty="0"/>
              <a:t>says these bad dreams are normal after everything </a:t>
            </a:r>
            <a:r>
              <a:rPr lang="en-IE" dirty="0" smtClean="0"/>
              <a:t>he’s </a:t>
            </a:r>
            <a:r>
              <a:rPr lang="en-IE" dirty="0"/>
              <a:t>been through</a:t>
            </a:r>
          </a:p>
          <a:p>
            <a:r>
              <a:rPr lang="en-IE" dirty="0"/>
              <a:t>Ma decides to do a television interview  and even though </a:t>
            </a:r>
            <a:r>
              <a:rPr lang="en-IE" dirty="0" err="1"/>
              <a:t>Dr</a:t>
            </a:r>
            <a:r>
              <a:rPr lang="en-IE" dirty="0" err="1" smtClean="0"/>
              <a:t>.</a:t>
            </a:r>
            <a:r>
              <a:rPr lang="en-IE" dirty="0" smtClean="0"/>
              <a:t> Clay </a:t>
            </a:r>
            <a:r>
              <a:rPr lang="en-IE" dirty="0"/>
              <a:t>thinks it’s a bad idea, she does it because she needs the money for Jack’s school fund. </a:t>
            </a:r>
          </a:p>
          <a:p>
            <a:r>
              <a:rPr lang="en-IE" dirty="0"/>
              <a:t>The interviewer asks Ma if she ever considered asking her captor to take away Jack so he could be adopted. She is highly insulted by this and breaks down.</a:t>
            </a:r>
          </a:p>
        </p:txBody>
      </p:sp>
    </p:spTree>
    <p:extLst>
      <p:ext uri="{BB962C8B-B14F-4D97-AF65-F5344CB8AC3E}">
        <p14:creationId xmlns:p14="http://schemas.microsoft.com/office/powerpoint/2010/main" val="75100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Living </a:t>
            </a:r>
          </a:p>
        </p:txBody>
      </p:sp>
      <p:sp>
        <p:nvSpPr>
          <p:cNvPr id="3" name="Content Placeholder 2"/>
          <p:cNvSpPr>
            <a:spLocks noGrp="1"/>
          </p:cNvSpPr>
          <p:nvPr>
            <p:ph idx="1"/>
          </p:nvPr>
        </p:nvSpPr>
        <p:spPr/>
        <p:txBody>
          <a:bodyPr/>
          <a:lstStyle/>
          <a:p>
            <a:r>
              <a:rPr lang="en-IE" dirty="0"/>
              <a:t>Grandma takes Jack back to stay with her and </a:t>
            </a:r>
            <a:r>
              <a:rPr lang="en-IE" dirty="0" err="1"/>
              <a:t>Steppa</a:t>
            </a:r>
            <a:r>
              <a:rPr lang="en-IE" dirty="0"/>
              <a:t>, while Ma is recovering, but he proves to be difficult as he refuses to sleep in the spare room on his own so Grandma has to put the inflatable bed beside them</a:t>
            </a:r>
          </a:p>
          <a:p>
            <a:r>
              <a:rPr lang="en-IE" dirty="0"/>
              <a:t>Ma is now stable, Grandpa how now returned to Australia and Jack doesn’t want to see him as Grandpa wished he had never been born.</a:t>
            </a:r>
          </a:p>
          <a:p>
            <a:r>
              <a:rPr lang="en-IE" dirty="0"/>
              <a:t>Jack gets brought to the playground in the hope he might interact with other children, but he doesn’t  and he gets sunburnt, he also gets stung by a bee</a:t>
            </a:r>
          </a:p>
          <a:p>
            <a:r>
              <a:rPr lang="en-IE" dirty="0"/>
              <a:t>Ma then rings Jack and says she made a mistake and it will never happen again</a:t>
            </a:r>
          </a:p>
        </p:txBody>
      </p:sp>
    </p:spTree>
    <p:extLst>
      <p:ext uri="{BB962C8B-B14F-4D97-AF65-F5344CB8AC3E}">
        <p14:creationId xmlns:p14="http://schemas.microsoft.com/office/powerpoint/2010/main" val="88539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Living </a:t>
            </a:r>
          </a:p>
        </p:txBody>
      </p:sp>
      <p:sp>
        <p:nvSpPr>
          <p:cNvPr id="3" name="Content Placeholder 2"/>
          <p:cNvSpPr>
            <a:spLocks noGrp="1"/>
          </p:cNvSpPr>
          <p:nvPr>
            <p:ph idx="1"/>
          </p:nvPr>
        </p:nvSpPr>
        <p:spPr/>
        <p:txBody>
          <a:bodyPr>
            <a:normAutofit lnSpcReduction="10000"/>
          </a:bodyPr>
          <a:lstStyle/>
          <a:p>
            <a:r>
              <a:rPr lang="en-IE" dirty="0" err="1"/>
              <a:t>Dr.Clay</a:t>
            </a:r>
            <a:r>
              <a:rPr lang="en-IE" dirty="0"/>
              <a:t> is concerned about Grandma as a carer but she insists she is fine</a:t>
            </a:r>
          </a:p>
          <a:p>
            <a:r>
              <a:rPr lang="en-IE" dirty="0" err="1"/>
              <a:t>Steppa</a:t>
            </a:r>
            <a:r>
              <a:rPr lang="en-IE" dirty="0"/>
              <a:t> teaches Jack how to use LEGO, BUT Jack again shows no signs of maturing as he has to get a bath with Grandma in her swimsuit.</a:t>
            </a:r>
          </a:p>
          <a:p>
            <a:r>
              <a:rPr lang="en-IE" dirty="0"/>
              <a:t>Jack decides to cut off his ponytail and Grandma gives him a proper haircut, but he still has a lot to learn</a:t>
            </a:r>
          </a:p>
          <a:p>
            <a:r>
              <a:rPr lang="en-IE" dirty="0"/>
              <a:t>He struggles with the idea of privacy</a:t>
            </a:r>
          </a:p>
          <a:p>
            <a:r>
              <a:rPr lang="en-IE" dirty="0"/>
              <a:t>In the shopping mall, Jack becomes separated from Grandma and is asked for an autograph by two women. </a:t>
            </a:r>
          </a:p>
          <a:p>
            <a:r>
              <a:rPr lang="en-IE" dirty="0"/>
              <a:t>She gets angry and rips up the signatures and tells Jack not to talk to strangers as they could be like Old Nick</a:t>
            </a:r>
          </a:p>
        </p:txBody>
      </p:sp>
    </p:spTree>
    <p:extLst>
      <p:ext uri="{BB962C8B-B14F-4D97-AF65-F5344CB8AC3E}">
        <p14:creationId xmlns:p14="http://schemas.microsoft.com/office/powerpoint/2010/main" val="79498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Presents pages 1-30 </a:t>
            </a:r>
          </a:p>
        </p:txBody>
      </p:sp>
      <p:sp>
        <p:nvSpPr>
          <p:cNvPr id="3" name="Content Placeholder 2"/>
          <p:cNvSpPr>
            <a:spLocks noGrp="1"/>
          </p:cNvSpPr>
          <p:nvPr>
            <p:ph idx="1"/>
          </p:nvPr>
        </p:nvSpPr>
        <p:spPr/>
        <p:txBody>
          <a:bodyPr>
            <a:normAutofit lnSpcReduction="10000"/>
          </a:bodyPr>
          <a:lstStyle/>
          <a:p>
            <a:pPr fontAlgn="base"/>
            <a:r>
              <a:rPr lang="en-IE" sz="2400" dirty="0"/>
              <a:t>The novel is split in to large, named chapters. The first is called ‘Presents’ and refers to their celebrations of </a:t>
            </a:r>
            <a:r>
              <a:rPr lang="en-IE" sz="2400" dirty="0" smtClean="0"/>
              <a:t>Jack</a:t>
            </a:r>
            <a:r>
              <a:rPr lang="en-IE" sz="2400" dirty="0" smtClean="0">
                <a:solidFill>
                  <a:schemeClr val="tx1"/>
                </a:solidFill>
              </a:rPr>
              <a:t>’</a:t>
            </a:r>
            <a:r>
              <a:rPr lang="en-IE" sz="2400" dirty="0" smtClean="0"/>
              <a:t>s </a:t>
            </a:r>
            <a:r>
              <a:rPr lang="en-IE" sz="2400" dirty="0"/>
              <a:t>fifth Birthday.</a:t>
            </a:r>
          </a:p>
          <a:p>
            <a:pPr fontAlgn="base"/>
            <a:r>
              <a:rPr lang="en-IE" sz="2400" u="sng" dirty="0"/>
              <a:t>Presents</a:t>
            </a:r>
            <a:endParaRPr lang="en-IE" sz="2400" dirty="0"/>
          </a:p>
          <a:p>
            <a:pPr fontAlgn="base"/>
            <a:r>
              <a:rPr lang="en-IE" sz="2400" dirty="0"/>
              <a:t>The novel opens with Jack turning five, and </a:t>
            </a:r>
            <a:r>
              <a:rPr lang="en-IE" sz="2400" dirty="0" smtClean="0"/>
              <a:t>Ma </a:t>
            </a:r>
            <a:r>
              <a:rPr lang="en-IE" sz="2400" dirty="0"/>
              <a:t>giving him a drawing she did of him as a gift. Jack was born on Rug with. The narrative perspective is Jack, therefore the dialogue is extremely matter-of-fact and juvenile. Room is 11ft X11ft. </a:t>
            </a:r>
          </a:p>
        </p:txBody>
      </p:sp>
    </p:spTree>
    <p:extLst>
      <p:ext uri="{BB962C8B-B14F-4D97-AF65-F5344CB8AC3E}">
        <p14:creationId xmlns:p14="http://schemas.microsoft.com/office/powerpoint/2010/main" val="2529105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Room-Living </a:t>
            </a:r>
          </a:p>
        </p:txBody>
      </p:sp>
      <p:sp>
        <p:nvSpPr>
          <p:cNvPr id="3" name="Content Placeholder 2"/>
          <p:cNvSpPr>
            <a:spLocks noGrp="1"/>
          </p:cNvSpPr>
          <p:nvPr>
            <p:ph idx="1"/>
          </p:nvPr>
        </p:nvSpPr>
        <p:spPr/>
        <p:txBody>
          <a:bodyPr>
            <a:normAutofit lnSpcReduction="10000"/>
          </a:bodyPr>
          <a:lstStyle/>
          <a:p>
            <a:r>
              <a:rPr lang="en-IE" dirty="0"/>
              <a:t>Jack throws a tantrum as he did not get the soccer ball he wanted and Grandma has had enough and brings him to bed.</a:t>
            </a:r>
          </a:p>
          <a:p>
            <a:r>
              <a:rPr lang="en-IE" dirty="0"/>
              <a:t>Ma arrives home and announces that’s he and Jack now have their own apartment</a:t>
            </a:r>
          </a:p>
          <a:p>
            <a:r>
              <a:rPr lang="en-IE" dirty="0"/>
              <a:t>They move in and Jack wants to put Rug on the floor but Ma refuses</a:t>
            </a:r>
          </a:p>
          <a:p>
            <a:r>
              <a:rPr lang="en-IE" dirty="0" err="1"/>
              <a:t>Dr.Clay</a:t>
            </a:r>
            <a:r>
              <a:rPr lang="en-IE" dirty="0"/>
              <a:t> comes and suggests Jack gets a new identity so he wont attract attention at school</a:t>
            </a:r>
          </a:p>
          <a:p>
            <a:r>
              <a:rPr lang="en-IE" dirty="0"/>
              <a:t>Jack is free for over three weeks now and is learning more about the world</a:t>
            </a:r>
          </a:p>
          <a:p>
            <a:r>
              <a:rPr lang="en-IE" dirty="0"/>
              <a:t>He learns how to cycle a bike, although he is happy, there is times he wishes he was back in Room</a:t>
            </a:r>
          </a:p>
          <a:p>
            <a:endParaRPr lang="en-IE" dirty="0"/>
          </a:p>
        </p:txBody>
      </p:sp>
    </p:spTree>
    <p:extLst>
      <p:ext uri="{BB962C8B-B14F-4D97-AF65-F5344CB8AC3E}">
        <p14:creationId xmlns:p14="http://schemas.microsoft.com/office/powerpoint/2010/main" val="2042438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–Living </a:t>
            </a:r>
          </a:p>
        </p:txBody>
      </p:sp>
      <p:sp>
        <p:nvSpPr>
          <p:cNvPr id="3" name="Content Placeholder 2"/>
          <p:cNvSpPr>
            <a:spLocks noGrp="1"/>
          </p:cNvSpPr>
          <p:nvPr>
            <p:ph idx="1"/>
          </p:nvPr>
        </p:nvSpPr>
        <p:spPr/>
        <p:txBody>
          <a:bodyPr/>
          <a:lstStyle/>
          <a:p>
            <a:r>
              <a:rPr lang="en-IE" dirty="0"/>
              <a:t>The final event in the book is a trip back to Room, he wants to see it one last time</a:t>
            </a:r>
          </a:p>
          <a:p>
            <a:r>
              <a:rPr lang="en-IE" dirty="0"/>
              <a:t>The police escort them there and Jack is surprised at how small and dark Room is</a:t>
            </a:r>
          </a:p>
          <a:p>
            <a:r>
              <a:rPr lang="en-IE" dirty="0"/>
              <a:t>He says goodbye to all the things in Room, Rug, lamp, skylight, wardrobe, etc. and they leave together forever. </a:t>
            </a:r>
          </a:p>
        </p:txBody>
      </p:sp>
    </p:spTree>
    <p:extLst>
      <p:ext uri="{BB962C8B-B14F-4D97-AF65-F5344CB8AC3E}">
        <p14:creationId xmlns:p14="http://schemas.microsoft.com/office/powerpoint/2010/main" val="402888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Presents </a:t>
            </a:r>
          </a:p>
        </p:txBody>
      </p:sp>
      <p:sp>
        <p:nvSpPr>
          <p:cNvPr id="3" name="Content Placeholder 2"/>
          <p:cNvSpPr>
            <a:spLocks noGrp="1"/>
          </p:cNvSpPr>
          <p:nvPr>
            <p:ph idx="1"/>
          </p:nvPr>
        </p:nvSpPr>
        <p:spPr>
          <a:xfrm>
            <a:off x="1154954" y="2603499"/>
            <a:ext cx="8825659" cy="3919963"/>
          </a:xfrm>
        </p:spPr>
        <p:txBody>
          <a:bodyPr>
            <a:noAutofit/>
          </a:bodyPr>
          <a:lstStyle/>
          <a:p>
            <a:r>
              <a:rPr lang="en-IE" sz="2400" dirty="0"/>
              <a:t>He describes his interactions and daily routines with inanimate objects, such as the table and the spoon. Jack and Ma sing some songs together. Ma takes two painkillers for her bad tooth.</a:t>
            </a:r>
          </a:p>
          <a:p>
            <a:r>
              <a:rPr lang="en-IE" sz="2400" dirty="0"/>
              <a:t>Jack watches TV and interacts with Dora the Explorer and </a:t>
            </a:r>
            <a:r>
              <a:rPr lang="en-IE" sz="2400" dirty="0" err="1"/>
              <a:t>Spongebob</a:t>
            </a:r>
            <a:r>
              <a:rPr lang="en-IE" sz="2400" dirty="0"/>
              <a:t> </a:t>
            </a:r>
            <a:r>
              <a:rPr lang="en-IE" sz="2400" dirty="0" err="1"/>
              <a:t>Squarepants</a:t>
            </a:r>
            <a:r>
              <a:rPr lang="en-IE" sz="2400" dirty="0"/>
              <a:t> as if they </a:t>
            </a:r>
            <a:r>
              <a:rPr lang="en-IE" sz="2400" dirty="0" smtClean="0"/>
              <a:t>are </a:t>
            </a:r>
            <a:r>
              <a:rPr lang="en-IE" sz="2400" dirty="0"/>
              <a:t>real. Ma measures Jack’s height on the door frame. They complete more of their daily routine, such as reading more books and doing exercises. They have a nap, and then have dinner.</a:t>
            </a:r>
          </a:p>
        </p:txBody>
      </p:sp>
    </p:spTree>
    <p:extLst>
      <p:ext uri="{BB962C8B-B14F-4D97-AF65-F5344CB8AC3E}">
        <p14:creationId xmlns:p14="http://schemas.microsoft.com/office/powerpoint/2010/main" val="71488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Room-Presents </a:t>
            </a:r>
          </a:p>
        </p:txBody>
      </p:sp>
      <p:sp>
        <p:nvSpPr>
          <p:cNvPr id="3" name="Content Placeholder 2"/>
          <p:cNvSpPr>
            <a:spLocks noGrp="1"/>
          </p:cNvSpPr>
          <p:nvPr>
            <p:ph idx="1"/>
          </p:nvPr>
        </p:nvSpPr>
        <p:spPr>
          <a:xfrm>
            <a:off x="1154954" y="2603499"/>
            <a:ext cx="9690846" cy="3902075"/>
          </a:xfrm>
        </p:spPr>
        <p:txBody>
          <a:bodyPr>
            <a:noAutofit/>
          </a:bodyPr>
          <a:lstStyle/>
          <a:p>
            <a:r>
              <a:rPr lang="en-IE" sz="2400" dirty="0"/>
              <a:t>Ma and Jack make a birthday cake, but Jack throws a tantrum that there aren’t five candles. He shouts that she should have asked for candles as a Sunday treat.</a:t>
            </a:r>
          </a:p>
          <a:p>
            <a:r>
              <a:rPr lang="en-IE" sz="2400" dirty="0"/>
              <a:t>Jack goes in to the cupboard to sleep whilst </a:t>
            </a:r>
            <a:r>
              <a:rPr lang="en-IE" sz="2400" dirty="0" smtClean="0"/>
              <a:t>Old Nick, </a:t>
            </a:r>
            <a:r>
              <a:rPr lang="en-IE" sz="2400" dirty="0"/>
              <a:t>the man who has captured them, visits Ma in the night.</a:t>
            </a:r>
          </a:p>
          <a:p>
            <a:r>
              <a:rPr lang="en-IE" sz="2400" dirty="0"/>
              <a:t>Jack describes how he ‘has some’, referring to breast milk from Ma.</a:t>
            </a:r>
          </a:p>
        </p:txBody>
      </p:sp>
    </p:spTree>
    <p:extLst>
      <p:ext uri="{BB962C8B-B14F-4D97-AF65-F5344CB8AC3E}">
        <p14:creationId xmlns:p14="http://schemas.microsoft.com/office/powerpoint/2010/main" val="19347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Room-Presents </a:t>
            </a:r>
          </a:p>
        </p:txBody>
      </p:sp>
      <p:sp>
        <p:nvSpPr>
          <p:cNvPr id="3" name="Content Placeholder 2"/>
          <p:cNvSpPr>
            <a:spLocks noGrp="1"/>
          </p:cNvSpPr>
          <p:nvPr>
            <p:ph idx="1"/>
          </p:nvPr>
        </p:nvSpPr>
        <p:spPr>
          <a:xfrm>
            <a:off x="1154954" y="2603500"/>
            <a:ext cx="8825659" cy="2438400"/>
          </a:xfrm>
        </p:spPr>
        <p:txBody>
          <a:bodyPr>
            <a:normAutofit/>
          </a:bodyPr>
          <a:lstStyle/>
          <a:p>
            <a:r>
              <a:rPr lang="en-IE" sz="2400" dirty="0"/>
              <a:t>Whilst Ma naps, Jack finds a mouse and lures it out with crumbs. Ma tries to kill it. After dinner, they watch TV and try to imitate the presenters to increase their vocabulary. Old Nick visits and has some Birthday cake, telling Ma he would have bought Jack a present. Jack counts the creaks of the bed until they stop.</a:t>
            </a:r>
          </a:p>
        </p:txBody>
      </p:sp>
    </p:spTree>
    <p:extLst>
      <p:ext uri="{BB962C8B-B14F-4D97-AF65-F5344CB8AC3E}">
        <p14:creationId xmlns:p14="http://schemas.microsoft.com/office/powerpoint/2010/main" val="388431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Room-Presents</a:t>
            </a:r>
          </a:p>
        </p:txBody>
      </p:sp>
      <p:sp>
        <p:nvSpPr>
          <p:cNvPr id="3" name="Content Placeholder 2"/>
          <p:cNvSpPr>
            <a:spLocks noGrp="1"/>
          </p:cNvSpPr>
          <p:nvPr>
            <p:ph idx="1"/>
          </p:nvPr>
        </p:nvSpPr>
        <p:spPr/>
        <p:txBody>
          <a:bodyPr/>
          <a:lstStyle/>
          <a:p>
            <a:r>
              <a:rPr lang="en-IE" dirty="0"/>
              <a:t>Jack cries the next day, as he hopes Old Nick will bring him a dog. After lunch and a nap, they scream at the wall, in hopes that someone will hear them. When Jack wakes up the next day, Old Nick has bought him a remote controlled Jeep</a:t>
            </a:r>
            <a:r>
              <a:rPr lang="en-IE"/>
              <a:t>. </a:t>
            </a:r>
          </a:p>
          <a:p>
            <a:r>
              <a:rPr lang="en-IE"/>
              <a:t>Ma </a:t>
            </a:r>
            <a:r>
              <a:rPr lang="en-IE" dirty="0"/>
              <a:t>cleans Room, and Jack plays with the jeep all day. When Old Nick visits, Jack can hear him talk about how the groceries were a ridiculous price. Jack counts the creaks again. Jack still has the remote in the cupboard, and makes the jeep fall off the shelf. Old Nick gets angry, and leaves.</a:t>
            </a:r>
          </a:p>
        </p:txBody>
      </p:sp>
    </p:spTree>
    <p:extLst>
      <p:ext uri="{BB962C8B-B14F-4D97-AF65-F5344CB8AC3E}">
        <p14:creationId xmlns:p14="http://schemas.microsoft.com/office/powerpoint/2010/main" val="218801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Presents</a:t>
            </a:r>
          </a:p>
        </p:txBody>
      </p:sp>
      <p:sp>
        <p:nvSpPr>
          <p:cNvPr id="3" name="Content Placeholder 2"/>
          <p:cNvSpPr>
            <a:spLocks noGrp="1"/>
          </p:cNvSpPr>
          <p:nvPr>
            <p:ph idx="1"/>
          </p:nvPr>
        </p:nvSpPr>
        <p:spPr/>
        <p:txBody>
          <a:bodyPr/>
          <a:lstStyle/>
          <a:p>
            <a:r>
              <a:rPr lang="en-IE" dirty="0"/>
              <a:t>There are 10 books in the Room, of which five are children's books. One of which is called The Runaway Bunny. Jack loves when his mother reads to him -- and makes sense of the world described in the book in this way.</a:t>
            </a:r>
          </a:p>
          <a:p>
            <a:r>
              <a:rPr lang="en-IE" dirty="0" err="1"/>
              <a:t>Eggsnake</a:t>
            </a:r>
            <a:r>
              <a:rPr lang="en-IE" dirty="0"/>
              <a:t> is one of Jack’s toys. This is a piece of string with eggshells on it. Jack imagines that this is like </a:t>
            </a:r>
            <a:r>
              <a:rPr lang="en-IE"/>
              <a:t>a snake. </a:t>
            </a:r>
            <a:endParaRPr lang="en-IE" dirty="0"/>
          </a:p>
        </p:txBody>
      </p:sp>
    </p:spTree>
    <p:extLst>
      <p:ext uri="{BB962C8B-B14F-4D97-AF65-F5344CB8AC3E}">
        <p14:creationId xmlns:p14="http://schemas.microsoft.com/office/powerpoint/2010/main" val="139855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a:t>
            </a:r>
            <a:r>
              <a:rPr lang="en-IE" dirty="0" err="1"/>
              <a:t>Unlying</a:t>
            </a:r>
            <a:endParaRPr lang="en-IE" dirty="0"/>
          </a:p>
        </p:txBody>
      </p:sp>
      <p:sp>
        <p:nvSpPr>
          <p:cNvPr id="3" name="Content Placeholder 2"/>
          <p:cNvSpPr>
            <a:spLocks noGrp="1"/>
          </p:cNvSpPr>
          <p:nvPr>
            <p:ph idx="1"/>
          </p:nvPr>
        </p:nvSpPr>
        <p:spPr/>
        <p:txBody>
          <a:bodyPr>
            <a:normAutofit/>
          </a:bodyPr>
          <a:lstStyle/>
          <a:p>
            <a:r>
              <a:rPr lang="en-IE" sz="2000" dirty="0"/>
              <a:t>The next morning, Jack sees dirty marks around Ma’s neck from where Old Nick strangled her. They begin to play their usual games; scream goes on for longer than usual. Jack sees an advert for Ma’s painkillers on TV, and thinks they are the same thing. Ma tries to explain to Jack how the TV images are real things. Jack can’t stop thinking about the things ‘Outside’.</a:t>
            </a:r>
          </a:p>
        </p:txBody>
      </p:sp>
    </p:spTree>
    <p:extLst>
      <p:ext uri="{BB962C8B-B14F-4D97-AF65-F5344CB8AC3E}">
        <p14:creationId xmlns:p14="http://schemas.microsoft.com/office/powerpoint/2010/main" val="196270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Room - </a:t>
            </a:r>
            <a:r>
              <a:rPr lang="en-IE" dirty="0" err="1"/>
              <a:t>Unlying</a:t>
            </a:r>
            <a:endParaRPr lang="en-IE" dirty="0"/>
          </a:p>
        </p:txBody>
      </p:sp>
      <p:sp>
        <p:nvSpPr>
          <p:cNvPr id="3" name="Content Placeholder 2"/>
          <p:cNvSpPr>
            <a:spLocks noGrp="1"/>
          </p:cNvSpPr>
          <p:nvPr>
            <p:ph idx="1"/>
          </p:nvPr>
        </p:nvSpPr>
        <p:spPr/>
        <p:txBody>
          <a:bodyPr/>
          <a:lstStyle/>
          <a:p>
            <a:r>
              <a:rPr lang="en-IE" dirty="0"/>
              <a:t>Jack watches TV all day, He examines the marks on Ma’s neck and wants to hurt Old Nick. He contemplates the TV: what is real, and what is not. In the night, Jack is woken up by Ma flashing the light on and off. The next day is Saturday, and they play some more games and Jack hears more stories. When Old Nick visits, Ma asks if they could have an extractor fan installed. He gets increasingly annoyed, telling her she is privileged in Room compared to some people.</a:t>
            </a:r>
          </a:p>
          <a:p>
            <a:endParaRPr lang="en-IE" dirty="0"/>
          </a:p>
        </p:txBody>
      </p:sp>
    </p:spTree>
    <p:extLst>
      <p:ext uri="{BB962C8B-B14F-4D97-AF65-F5344CB8AC3E}">
        <p14:creationId xmlns:p14="http://schemas.microsoft.com/office/powerpoint/2010/main" val="3032868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6AABE0AD1134EA51EF948063A8062" ma:contentTypeVersion="4" ma:contentTypeDescription="Create a new document." ma:contentTypeScope="" ma:versionID="70eda7ca1a0618764f8d145036c5fdd5">
  <xsd:schema xmlns:xsd="http://www.w3.org/2001/XMLSchema" xmlns:xs="http://www.w3.org/2001/XMLSchema" xmlns:p="http://schemas.microsoft.com/office/2006/metadata/properties" xmlns:ns2="2ec3a392-b4cd-43b6-bb52-de7df2b6c975" targetNamespace="http://schemas.microsoft.com/office/2006/metadata/properties" ma:root="true" ma:fieldsID="cc66b9ee8c36573711b49230d48f43a9" ns2:_="">
    <xsd:import namespace="2ec3a392-b4cd-43b6-bb52-de7df2b6c9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c3a392-b4cd-43b6-bb52-de7df2b6c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1167E9-0DDC-4734-AC7B-8C16FF64F819}"/>
</file>

<file path=customXml/itemProps2.xml><?xml version="1.0" encoding="utf-8"?>
<ds:datastoreItem xmlns:ds="http://schemas.openxmlformats.org/officeDocument/2006/customXml" ds:itemID="{E649AAD6-3D8F-4A0D-9E2D-59511CDDD8AF}"/>
</file>

<file path=customXml/itemProps3.xml><?xml version="1.0" encoding="utf-8"?>
<ds:datastoreItem xmlns:ds="http://schemas.openxmlformats.org/officeDocument/2006/customXml" ds:itemID="{829689AF-940A-4B6F-ACB8-895C2499025D}"/>
</file>

<file path=docProps/app.xml><?xml version="1.0" encoding="utf-8"?>
<Properties xmlns="http://schemas.openxmlformats.org/officeDocument/2006/extended-properties" xmlns:vt="http://schemas.openxmlformats.org/officeDocument/2006/docPropsVTypes">
  <Template>Ion Boardroom</Template>
  <TotalTime>2042</TotalTime>
  <Words>2027</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Room by Emma Donoghue </vt:lpstr>
      <vt:lpstr>Presents pages 1-30 </vt:lpstr>
      <vt:lpstr>Room- Presents </vt:lpstr>
      <vt:lpstr>Room-Presents </vt:lpstr>
      <vt:lpstr>Room-Presents </vt:lpstr>
      <vt:lpstr>Room-Presents</vt:lpstr>
      <vt:lpstr>Room- Presents</vt:lpstr>
      <vt:lpstr>Room- Unlying</vt:lpstr>
      <vt:lpstr>Room - Unlying</vt:lpstr>
      <vt:lpstr>Room- Unlying </vt:lpstr>
      <vt:lpstr>Room-Unlying </vt:lpstr>
      <vt:lpstr>Room-Dying </vt:lpstr>
      <vt:lpstr>Room-Dying </vt:lpstr>
      <vt:lpstr>Room- Dying </vt:lpstr>
      <vt:lpstr>Room-Dying</vt:lpstr>
      <vt:lpstr>Room- After </vt:lpstr>
      <vt:lpstr>Room- After</vt:lpstr>
      <vt:lpstr>Room- Living </vt:lpstr>
      <vt:lpstr>Room- Living </vt:lpstr>
      <vt:lpstr>Room-Living </vt:lpstr>
      <vt:lpstr>Room –Living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by Emma Donoghue (Single Text)</dc:title>
  <dc:creator>Shane Bradley</dc:creator>
  <cp:lastModifiedBy>Antoinette</cp:lastModifiedBy>
  <cp:revision>31</cp:revision>
  <dcterms:created xsi:type="dcterms:W3CDTF">2019-03-08T12:39:24Z</dcterms:created>
  <dcterms:modified xsi:type="dcterms:W3CDTF">2021-11-05T11:11:50Z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0x010100A136AABE0AD1134EA51EF948063A8062</vt:lpwstr>
  </property>
</Properties>
</file>