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4"/>
  </p:notesMasterIdLst>
  <p:handoutMasterIdLst>
    <p:handoutMasterId r:id="rId25"/>
  </p:handoutMasterIdLst>
  <p:sldIdLst>
    <p:sldId id="410" r:id="rId5"/>
    <p:sldId id="383" r:id="rId6"/>
    <p:sldId id="389" r:id="rId7"/>
    <p:sldId id="391" r:id="rId8"/>
    <p:sldId id="397" r:id="rId9"/>
    <p:sldId id="408" r:id="rId10"/>
    <p:sldId id="411" r:id="rId11"/>
    <p:sldId id="413" r:id="rId12"/>
    <p:sldId id="412" r:id="rId13"/>
    <p:sldId id="419" r:id="rId14"/>
    <p:sldId id="421" r:id="rId15"/>
    <p:sldId id="406" r:id="rId16"/>
    <p:sldId id="414" r:id="rId17"/>
    <p:sldId id="415" r:id="rId18"/>
    <p:sldId id="418" r:id="rId19"/>
    <p:sldId id="416" r:id="rId20"/>
    <p:sldId id="420" r:id="rId21"/>
    <p:sldId id="417" r:id="rId22"/>
    <p:sldId id="398" r:id="rId2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6747" autoAdjust="0"/>
  </p:normalViewPr>
  <p:slideViewPr>
    <p:cSldViewPr snapToGrid="0">
      <p:cViewPr varScale="1">
        <p:scale>
          <a:sx n="111" d="100"/>
          <a:sy n="111" d="100"/>
        </p:scale>
        <p:origin x="36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6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E7829D4B-412A-499A-8D4F-B904ADB5D0BE}" type="datetime1">
              <a:rPr lang="fr-FR" smtClean="0"/>
              <a:t>03/04/2025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E2C230DF-5933-439D-898F-38E9AC9BA68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8" name="Espace réservé de l’en-tête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CCE360E1-1F2F-4ECC-8A8D-37670FD54F5F}" type="datetime1">
              <a:rPr lang="fr-FR" smtClean="0"/>
              <a:t>03/04/2025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A89C7E07-3C67-C64C-8DA0-0404F63039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224B8-0C19-7CBE-0916-FD9E65A46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7F33412C-1912-D254-B3D0-AC0E48457F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AAE576D0-8BBF-15B5-4A44-3ABD88F05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213342-2797-8D26-58E5-89299457ED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129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55A62-39C4-76D7-7211-A8EA51C51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CF614EDC-12E4-2FB9-F5EB-7FBA80F2D5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CF0833AE-9E8F-4916-EC39-E84760B4BC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F0B561-D78C-63EE-7B29-E9E58E034A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6406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EF84B-AEF2-60C8-C8CF-7F189385E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0D06ED8E-C10E-0661-A388-1F94978695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C2600378-F885-FB67-E6CC-672F2BA0EE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1AFC73-1D7F-1F3D-E2CC-CFB7D8B659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4070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C3FC5-0D2B-0B76-5206-667995467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75ACC7EB-2CBF-2AEE-4ACD-3461AA8D3D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2D2A8EEF-1688-E103-DC29-928AE68AE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D80E57-5A51-26D0-A6E8-8AA596A689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1182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49C82-BBA2-7F34-B3B7-7E868CAB0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2A71CF4F-C338-7C68-A78A-D9972301BD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A4219113-E8CF-0754-4CA4-83FC59772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B1386E-C832-839A-02A1-673C50BA3A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1179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F26B-4D02-6B1B-2E66-1A93ACB6C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F87A4D0C-A7EC-FF5D-8D78-62C63DE76B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1E6FFB1-197B-5D14-BB67-DF602DF89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DC8A0F-F7D2-DE86-90F3-00DE76444E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9978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FAC7A-F1D8-0C96-3166-3DE9C13DF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7C860D6B-9702-425B-4FE4-4B7919F99E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15FC60E-19FE-DAB6-E00D-59D1F9DE9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FB8891-4E92-365F-C52A-99B865320B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5867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261D4-3D27-8094-3136-FC55FEA51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DB12EF7B-AD47-A8D8-4BF5-C6C3DF3D18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57F31C9-C532-B079-D421-0A4B261362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CC7C95-74E0-5DCD-B674-B11538D6DC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7229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AB565-8CA6-2616-8D23-625C331F5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53EC0DE1-32B9-4DA1-0AA7-2A8754D5C2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3023C71E-9EFE-3DCA-4908-500009093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FB9858-878A-1800-5EF0-B85369F1D7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7706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5A060-2F8A-4184-6836-83F39723C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291B7876-010B-FE9C-D66B-C1270D72AB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37277A01-4E64-780A-81D4-D9B0D3F62D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F7AC41-C2FB-261B-1B0B-C4C9995A00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8482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98593-7F12-72BB-F0B2-B2042B368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17A9B99E-2F44-287B-1D1C-703BE1AF00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E308EAD-73F4-1E3C-EE21-0D62557F0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D2250B-9030-D0F0-C144-7DD3ABB80D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879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tablea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e lib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7" name="Forme libre 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457200" indent="0">
              <a:spcBef>
                <a:spcPts val="1800"/>
              </a:spcBef>
              <a:buNone/>
              <a:defRPr lang="fr-FR" sz="2000"/>
            </a:lvl2pPr>
            <a:lvl3pPr marL="914400" indent="0">
              <a:spcBef>
                <a:spcPts val="1800"/>
              </a:spcBef>
              <a:buNone/>
              <a:defRPr lang="fr-FR" sz="2000"/>
            </a:lvl3pPr>
            <a:lvl4pPr marL="1371600" indent="0">
              <a:spcBef>
                <a:spcPts val="1800"/>
              </a:spcBef>
              <a:buNone/>
              <a:defRPr lang="fr-FR" sz="2000"/>
            </a:lvl4pPr>
            <a:lvl5pPr marL="1828800" indent="0">
              <a:spcBef>
                <a:spcPts val="1800"/>
              </a:spcBef>
              <a:buNone/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fr-FR" sz="2000"/>
            </a:lvl1pPr>
            <a:lvl2pPr>
              <a:spcBef>
                <a:spcPts val="6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e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fr-FR" sz="2000"/>
            </a:lvl1pPr>
            <a:lvl2pPr>
              <a:spcBef>
                <a:spcPts val="6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fr-FR" sz="2000"/>
            </a:lvl1pPr>
            <a:lvl2pPr>
              <a:spcBef>
                <a:spcPts val="18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 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9" name="Espace réservé du tableau 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fr-FR"/>
            </a:lvl1pPr>
          </a:lstStyle>
          <a:p>
            <a:pPr rtl="0"/>
            <a:r>
              <a:rPr lang="fr-FR"/>
              <a:t>Cliquez sur l'icône pour ajouter un tableau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e automatiqu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 spc="50" baseline="0"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fr-F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3" name="Espace réservé du numéro de diapositiv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42" name="Espace réservé de la date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sect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’imag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fr-F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/>
            </a:lvl1pPr>
          </a:lstStyle>
          <a:p>
            <a:pPr rtl="0"/>
            <a:r>
              <a:rPr lang="fr-FR" dirty="0"/>
              <a:t>Cliquez sur l’icône pour ajouter une image</a:t>
            </a:r>
          </a:p>
        </p:txBody>
      </p: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e libre 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fr-FR" sz="2000"/>
            </a:lvl1pPr>
            <a:lvl2pPr indent="-283464">
              <a:spcBef>
                <a:spcPts val="18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e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9436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4864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Forme automatiqu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8" name="Forme lib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9" name="Forme libre 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fr-FR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fr-FR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fr-FR" sz="2000"/>
            </a:lvl3pPr>
            <a:lvl4pPr marL="1371600" indent="0">
              <a:spcBef>
                <a:spcPts val="1800"/>
              </a:spcBef>
              <a:buFont typeface="+mj-lt"/>
              <a:buNone/>
              <a:defRPr lang="fr-FR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endParaRPr lang="fr-FR" dirty="0"/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4864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indent="-283464">
              <a:spcBef>
                <a:spcPts val="18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2" name="Espace réservé du titre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fr-F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fr-FR" dirty="0">
              <a:latin typeface="+mn-lt"/>
            </a:endParaRPr>
          </a:p>
        </p:txBody>
      </p:sp>
      <p:sp>
        <p:nvSpPr>
          <p:cNvPr id="32" name="Espace réservé du numéro de diapositiv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fr-F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fr-F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fr-FR">
          <a:solidFill>
            <a:schemeClr val="tx2"/>
          </a:solidFill>
        </a:defRPr>
      </a:lvl2pPr>
      <a:lvl3pPr eaLnBrk="1" hangingPunct="1">
        <a:defRPr lang="fr-FR">
          <a:solidFill>
            <a:schemeClr val="tx2"/>
          </a:solidFill>
        </a:defRPr>
      </a:lvl3pPr>
      <a:lvl4pPr eaLnBrk="1" hangingPunct="1">
        <a:defRPr lang="fr-FR">
          <a:solidFill>
            <a:schemeClr val="tx2"/>
          </a:solidFill>
        </a:defRPr>
      </a:lvl4pPr>
      <a:lvl5pPr eaLnBrk="1" hangingPunct="1">
        <a:defRPr lang="fr-FR">
          <a:solidFill>
            <a:schemeClr val="tx2"/>
          </a:solidFill>
        </a:defRPr>
      </a:lvl5pPr>
      <a:lvl6pPr eaLnBrk="1" hangingPunct="1">
        <a:defRPr lang="fr-FR">
          <a:solidFill>
            <a:schemeClr val="tx2"/>
          </a:solidFill>
        </a:defRPr>
      </a:lvl6pPr>
      <a:lvl7pPr eaLnBrk="1" hangingPunct="1">
        <a:defRPr lang="fr-FR">
          <a:solidFill>
            <a:schemeClr val="tx2"/>
          </a:solidFill>
        </a:defRPr>
      </a:lvl7pPr>
      <a:lvl8pPr eaLnBrk="1" hangingPunct="1">
        <a:defRPr lang="fr-FR">
          <a:solidFill>
            <a:schemeClr val="tx2"/>
          </a:solidFill>
        </a:defRPr>
      </a:lvl8pPr>
      <a:lvl9pPr eaLnBrk="1" hangingPunct="1">
        <a:defRPr lang="fr-F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fr-F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Epreuve E4 – Introduction à mon parcours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2630F53-E843-A9D6-4FA0-CD2C4BFF7B8F}"/>
              </a:ext>
            </a:extLst>
          </p:cNvPr>
          <p:cNvSpPr txBox="1"/>
          <p:nvPr/>
        </p:nvSpPr>
        <p:spPr>
          <a:xfrm>
            <a:off x="10489165" y="6373999"/>
            <a:ext cx="244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Nael Haddadi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15E57-5250-9F87-80FD-76525DE4C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0A044-7E24-DB0D-914D-5AFE258A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5587365" cy="149459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3600" dirty="0"/>
              <a:t>Le projet le plus important de mon BTS - MarieTeam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1F715AA-6FAA-3279-090B-642D3CE6D59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381250"/>
            <a:ext cx="4490827" cy="3597470"/>
          </a:xfrm>
        </p:spPr>
        <p:txBody>
          <a:bodyPr/>
          <a:lstStyle/>
          <a:p>
            <a:pPr algn="ctr"/>
            <a:r>
              <a:rPr lang="fr-FR" dirty="0"/>
              <a:t>MarieTeam </a:t>
            </a:r>
          </a:p>
          <a:p>
            <a:pPr algn="ctr"/>
            <a:r>
              <a:rPr lang="fr-FR" dirty="0"/>
              <a:t> Application web de réservation de trajet maritimes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4DB1A95-AAA7-E390-D5A8-9D570C2A91F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62848" y="2381250"/>
            <a:ext cx="4490827" cy="3597470"/>
          </a:xfrm>
        </p:spPr>
        <p:txBody>
          <a:bodyPr/>
          <a:lstStyle/>
          <a:p>
            <a:pPr algn="ctr"/>
            <a:r>
              <a:rPr lang="fr-FR" dirty="0"/>
              <a:t>Décomposé en 2 projets distincts : </a:t>
            </a:r>
          </a:p>
          <a:p>
            <a:pPr algn="ctr"/>
            <a:r>
              <a:rPr lang="fr-FR" dirty="0"/>
              <a:t>Application Web pour les réservations</a:t>
            </a:r>
          </a:p>
          <a:p>
            <a:pPr algn="ctr"/>
            <a:r>
              <a:rPr lang="fr-FR" dirty="0"/>
              <a:t>Application en client lourd pour générer des PDF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64A4FD9-E815-A34D-12A1-38BCB847D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76" y="3543300"/>
            <a:ext cx="4081794" cy="317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00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62C9D-803F-4196-FD5C-EA2DDC79B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A41144-957C-38C9-0256-0288AB4AD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5587365" cy="149459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3600" dirty="0"/>
              <a:t>Mon sujet de veille technologique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1898EF6-82B4-60FF-2E8E-C3F5417E87A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50586" y="3064714"/>
            <a:ext cx="4490827" cy="3597470"/>
          </a:xfrm>
        </p:spPr>
        <p:txBody>
          <a:bodyPr/>
          <a:lstStyle/>
          <a:p>
            <a:r>
              <a:rPr lang="fr-FR" dirty="0"/>
              <a:t>Pour mon sujet de veille technologique, j’ai choisi la place de l’IA dans le monde des développeurs</a:t>
            </a:r>
          </a:p>
        </p:txBody>
      </p:sp>
    </p:spTree>
    <p:extLst>
      <p:ext uri="{BB962C8B-B14F-4D97-AF65-F5344CB8AC3E}">
        <p14:creationId xmlns:p14="http://schemas.microsoft.com/office/powerpoint/2010/main" val="2194193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3876617" cy="235402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Mon entreprise d’accueil</a:t>
            </a:r>
          </a:p>
        </p:txBody>
      </p:sp>
      <p:pic>
        <p:nvPicPr>
          <p:cNvPr id="2054" name="Picture 6" descr="Le CHU de Lille distingué parmi les meilleurs hôpitaux du monde -  22/09/2022 - Wéo">
            <a:extLst>
              <a:ext uri="{FF2B5EF4-FFF2-40B4-BE49-F238E27FC236}">
                <a16:creationId xmlns:a16="http://schemas.microsoft.com/office/drawing/2014/main" id="{5392E39C-B1D6-E551-8198-324C01EE1279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5" r="2138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entre hospitalier universitaire de Lille — Wikipédia">
            <a:extLst>
              <a:ext uri="{FF2B5EF4-FFF2-40B4-BE49-F238E27FC236}">
                <a16:creationId xmlns:a16="http://schemas.microsoft.com/office/drawing/2014/main" id="{42D282FF-0AC6-965A-6BDB-958793529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986" y="3429000"/>
            <a:ext cx="2920826" cy="292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05FCB-1260-D88E-7CD1-595F5A893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D18047-2524-4FC3-255F-013003C78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Mon entreprise d’accueil – </a:t>
            </a:r>
            <a:br>
              <a:rPr lang="fr-FR" dirty="0"/>
            </a:br>
            <a:r>
              <a:rPr lang="fr-FR" sz="3600" dirty="0"/>
              <a:t>CHU de Lille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AE3262-7198-13F0-7A9A-650DD7AD06E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fr-FR" dirty="0"/>
              <a:t>Bâtiment de la DRN (Direction des ressources numériques)</a:t>
            </a:r>
          </a:p>
          <a:p>
            <a:endParaRPr lang="fr-FR" dirty="0"/>
          </a:p>
          <a:p>
            <a:r>
              <a:rPr lang="fr-FR" dirty="0"/>
              <a:t>Tutrice : Magali Verschelde</a:t>
            </a:r>
          </a:p>
          <a:p>
            <a:endParaRPr lang="fr-FR" dirty="0"/>
          </a:p>
          <a:p>
            <a:r>
              <a:rPr lang="fr-FR" dirty="0"/>
              <a:t>Equipe : Responsables des applications (30 personnes) </a:t>
            </a:r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47701DB-BEFA-F646-E9C7-E9E32B1B679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3565045"/>
            <a:ext cx="4490827" cy="3597470"/>
          </a:xfrm>
        </p:spPr>
        <p:txBody>
          <a:bodyPr/>
          <a:lstStyle/>
          <a:p>
            <a:r>
              <a:rPr lang="fr-FR" dirty="0"/>
              <a:t>Secteur d’activité : activités hospitalières</a:t>
            </a:r>
          </a:p>
        </p:txBody>
      </p:sp>
    </p:spTree>
    <p:extLst>
      <p:ext uri="{BB962C8B-B14F-4D97-AF65-F5344CB8AC3E}">
        <p14:creationId xmlns:p14="http://schemas.microsoft.com/office/powerpoint/2010/main" val="1931626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8DF65-7D68-9CF8-0A76-6643E3A36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479A1D-4AA9-44F0-E355-450A581B8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Mon rôle et mes missions</a:t>
            </a:r>
            <a:endParaRPr lang="fr-FR" sz="36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CB115F-DA08-5DDA-E1AB-1AFD0D61686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fr-FR" dirty="0"/>
              <a:t> - Assistant Applicatif sur deux applications critiques du CHU :</a:t>
            </a:r>
          </a:p>
          <a:p>
            <a:r>
              <a:rPr lang="fr-FR" dirty="0"/>
              <a:t>Sillage Dossier Patient et Sillage RDV</a:t>
            </a:r>
          </a:p>
          <a:p>
            <a:r>
              <a:rPr lang="fr-FR" dirty="0"/>
              <a:t>Dans la sous-équipe des responsables d’applications Sillage (4 personnes)</a:t>
            </a:r>
          </a:p>
          <a:p>
            <a:r>
              <a:rPr lang="fr-FR" dirty="0"/>
              <a:t>Mais j’ai également porté la casquette de développeur.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B17448B-5DC5-2199-236F-3CD2C30ADB13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fr-FR" dirty="0"/>
              <a:t>Mes missions en tant qu’assistant applicatif : </a:t>
            </a:r>
          </a:p>
          <a:p>
            <a:r>
              <a:rPr lang="fr-FR" dirty="0"/>
              <a:t>1 – Recette des applications.</a:t>
            </a:r>
          </a:p>
          <a:p>
            <a:r>
              <a:rPr lang="fr-FR" dirty="0"/>
              <a:t>2 – Gestion des incidents </a:t>
            </a:r>
          </a:p>
        </p:txBody>
      </p:sp>
    </p:spTree>
    <p:extLst>
      <p:ext uri="{BB962C8B-B14F-4D97-AF65-F5344CB8AC3E}">
        <p14:creationId xmlns:p14="http://schemas.microsoft.com/office/powerpoint/2010/main" val="3917592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153F0-6922-10C6-419A-EC38E95DE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CCE4DA-F015-5BCF-8EDC-74BED3C9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3329940" cy="2354026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Qu’est-ce que c’est, Sillage ?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2BE0A03-AB8C-0174-8598-4191C22DAF1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4360" y="3279579"/>
            <a:ext cx="3225165" cy="2994415"/>
          </a:xfrm>
        </p:spPr>
        <p:txBody>
          <a:bodyPr>
            <a:normAutofit/>
          </a:bodyPr>
          <a:lstStyle/>
          <a:p>
            <a:r>
              <a:rPr lang="fr-FR" dirty="0"/>
              <a:t>Sillage est une application en client lourd centralisant le dossier des patients ainsi que ses rendez-vous.</a:t>
            </a:r>
          </a:p>
          <a:p>
            <a:endParaRPr lang="fr-FR" dirty="0"/>
          </a:p>
          <a:p>
            <a:r>
              <a:rPr lang="fr-FR" dirty="0"/>
              <a:t>Développé par le SIB – Editeurs de logiciels</a:t>
            </a:r>
          </a:p>
        </p:txBody>
      </p:sp>
      <p:pic>
        <p:nvPicPr>
          <p:cNvPr id="12" name="Image 11" descr="Une image contenant texte, capture d’écran, logiciel, Logiciel multimédia&#10;&#10;Le contenu généré par l’IA peut être incorrect.">
            <a:extLst>
              <a:ext uri="{FF2B5EF4-FFF2-40B4-BE49-F238E27FC236}">
                <a16:creationId xmlns:a16="http://schemas.microsoft.com/office/drawing/2014/main" id="{E988749C-F133-6286-C1B9-A3967ACE9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0" y="1151448"/>
            <a:ext cx="7765506" cy="474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17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D80AE-2824-4F9E-9237-F8AABCBF4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135C0-48F0-F5B0-83F4-E15BBEA1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Mon rôle et mes missions</a:t>
            </a:r>
            <a:endParaRPr lang="fr-FR" sz="3600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2078E9D-6D66-D212-E4B5-F333F9B48FF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531426" y="2659272"/>
            <a:ext cx="4490827" cy="3597470"/>
          </a:xfrm>
        </p:spPr>
        <p:txBody>
          <a:bodyPr/>
          <a:lstStyle/>
          <a:p>
            <a:r>
              <a:rPr lang="fr-FR" dirty="0"/>
              <a:t>Mes missions en tant que développeur</a:t>
            </a:r>
          </a:p>
          <a:p>
            <a:r>
              <a:rPr lang="fr-FR" dirty="0"/>
              <a:t>1 – Développer d’un outil de prévisionnel d’activité et des charges à destination de l’équipe</a:t>
            </a:r>
          </a:p>
          <a:p>
            <a:r>
              <a:rPr lang="fr-FR" dirty="0"/>
              <a:t>2 – Développer la partie administrateur en C# pour ma tutrice</a:t>
            </a:r>
          </a:p>
        </p:txBody>
      </p:sp>
    </p:spTree>
    <p:extLst>
      <p:ext uri="{BB962C8B-B14F-4D97-AF65-F5344CB8AC3E}">
        <p14:creationId xmlns:p14="http://schemas.microsoft.com/office/powerpoint/2010/main" val="2331281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4ED32-6A5B-7E94-AC27-43F7CE580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D9AE4-BA8E-3309-101B-B8166E39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Mon projet de programmation au CHU</a:t>
            </a:r>
            <a:endParaRPr lang="fr-FR" sz="36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4D4B8E-2CCA-8F42-8560-65352DA8FD9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148723" y="2552700"/>
            <a:ext cx="4490827" cy="3597470"/>
          </a:xfrm>
        </p:spPr>
        <p:txBody>
          <a:bodyPr/>
          <a:lstStyle/>
          <a:p>
            <a:pPr algn="ctr"/>
            <a:r>
              <a:rPr lang="fr-FR" b="1" dirty="0"/>
              <a:t>Planiftâches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 Application servant au prévisionnel d’activité et des charges à destination de l’équipe</a:t>
            </a:r>
          </a:p>
          <a:p>
            <a:endParaRPr lang="fr-FR" dirty="0"/>
          </a:p>
        </p:txBody>
      </p:sp>
      <p:pic>
        <p:nvPicPr>
          <p:cNvPr id="7" name="Image 6" descr="Une image contenant texte, capture d’écran, logiciel, Icône d’ordinateur&#10;&#10;Le contenu généré par l’IA peut être incorrect.">
            <a:extLst>
              <a:ext uri="{FF2B5EF4-FFF2-40B4-BE49-F238E27FC236}">
                <a16:creationId xmlns:a16="http://schemas.microsoft.com/office/drawing/2014/main" id="{91370D68-BBA9-A1C1-CB62-7204EB1AB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2300653"/>
            <a:ext cx="6096000" cy="2993342"/>
          </a:xfrm>
          <a:prstGeom prst="rect">
            <a:avLst/>
          </a:prstGeom>
        </p:spPr>
      </p:pic>
      <p:pic>
        <p:nvPicPr>
          <p:cNvPr id="9" name="Image 8" descr="Une image contenant texte, capture d’écran, logo, Police&#10;&#10;Le contenu généré par l’IA peut être incorrect.">
            <a:extLst>
              <a:ext uri="{FF2B5EF4-FFF2-40B4-BE49-F238E27FC236}">
                <a16:creationId xmlns:a16="http://schemas.microsoft.com/office/drawing/2014/main" id="{F7FFA13F-9DF1-D090-98C7-3924B2308F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723" y="4112895"/>
            <a:ext cx="4671682" cy="257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81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82745-2372-B71E-9640-97526A36F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DAF152-6C7D-DBAC-79F4-19FB98150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Ce que j’ai appris</a:t>
            </a:r>
            <a:endParaRPr lang="fr-FR" sz="36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E83A42-22F1-2564-145A-09BF23E8BBD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24894" y="2644354"/>
            <a:ext cx="4490827" cy="3597470"/>
          </a:xfrm>
        </p:spPr>
        <p:txBody>
          <a:bodyPr/>
          <a:lstStyle/>
          <a:p>
            <a:pPr algn="ctr"/>
            <a:r>
              <a:rPr lang="fr-FR" b="1" dirty="0"/>
              <a:t>Techniquement : </a:t>
            </a:r>
          </a:p>
          <a:p>
            <a:pPr algn="ctr"/>
            <a:r>
              <a:rPr lang="fr-FR" dirty="0"/>
              <a:t>Maitrise de langages : PHP, JavaScript, C#</a:t>
            </a:r>
          </a:p>
          <a:p>
            <a:pPr algn="ctr"/>
            <a:r>
              <a:rPr lang="fr-FR" dirty="0"/>
              <a:t>Gestions de bases de données : Looping, PhpMyAdmin, MySQL</a:t>
            </a:r>
          </a:p>
          <a:p>
            <a:pPr algn="ctr"/>
            <a:r>
              <a:rPr lang="fr-FR" dirty="0"/>
              <a:t>Bonnes pratiques grâce a la cybersécurité</a:t>
            </a:r>
          </a:p>
          <a:p>
            <a:pPr algn="ctr"/>
            <a:r>
              <a:rPr lang="fr-FR" dirty="0"/>
              <a:t>Programmation orienté objet</a:t>
            </a:r>
          </a:p>
        </p:txBody>
      </p:sp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id="{8A3AC305-9A30-8E0E-EF38-B9D13A013320}"/>
              </a:ext>
            </a:extLst>
          </p:cNvPr>
          <p:cNvSpPr txBox="1">
            <a:spLocks/>
          </p:cNvSpPr>
          <p:nvPr/>
        </p:nvSpPr>
        <p:spPr>
          <a:xfrm>
            <a:off x="5731714" y="2644354"/>
            <a:ext cx="4490827" cy="3597470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/>
              <a:t>Professionnellement : </a:t>
            </a:r>
          </a:p>
          <a:p>
            <a:pPr algn="ctr"/>
            <a:r>
              <a:rPr lang="fr-FR" dirty="0"/>
              <a:t>Travail en équipe et communication dans une entreprise</a:t>
            </a:r>
          </a:p>
          <a:p>
            <a:pPr algn="ctr"/>
            <a:r>
              <a:rPr lang="fr-FR" dirty="0"/>
              <a:t>Gestion du temps en fonction des deadlines</a:t>
            </a:r>
          </a:p>
          <a:p>
            <a:pPr algn="ctr"/>
            <a:r>
              <a:rPr lang="fr-FR" dirty="0"/>
              <a:t>Autonomie et adaptabilité</a:t>
            </a:r>
          </a:p>
          <a:p>
            <a:pPr algn="ctr"/>
            <a:r>
              <a:rPr lang="fr-FR" dirty="0"/>
              <a:t>Le métier </a:t>
            </a:r>
            <a:r>
              <a:rPr lang="fr-FR" b="1" dirty="0"/>
              <a:t>d’assistant applicatif</a:t>
            </a:r>
          </a:p>
        </p:txBody>
      </p:sp>
    </p:spTree>
    <p:extLst>
      <p:ext uri="{BB962C8B-B14F-4D97-AF65-F5344CB8AC3E}">
        <p14:creationId xmlns:p14="http://schemas.microsoft.com/office/powerpoint/2010/main" val="1558092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Merci</a:t>
            </a:r>
          </a:p>
        </p:txBody>
      </p:sp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id="{7AF5980E-9E81-02EC-018A-CA5C05EA9684}"/>
              </a:ext>
            </a:extLst>
          </p:cNvPr>
          <p:cNvSpPr txBox="1">
            <a:spLocks/>
          </p:cNvSpPr>
          <p:nvPr/>
        </p:nvSpPr>
        <p:spPr>
          <a:xfrm>
            <a:off x="3337560" y="3429000"/>
            <a:ext cx="4490827" cy="3597470"/>
          </a:xfrm>
          <a:prstGeom prst="rect">
            <a:avLst/>
          </a:prstGeom>
        </p:spPr>
        <p:txBody>
          <a:bodyPr/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Lien vers mon portfolio :</a:t>
            </a:r>
          </a:p>
          <a:p>
            <a:pPr marL="0" indent="0" algn="ctr">
              <a:buNone/>
            </a:pPr>
            <a:r>
              <a:rPr lang="fr-FR" dirty="0"/>
              <a:t> https://nael-haddadi.vercel.app/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28" y="189572"/>
            <a:ext cx="6787747" cy="159350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Programme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Introduction</a:t>
            </a:r>
          </a:p>
          <a:p>
            <a:pPr rtl="0"/>
            <a:r>
              <a:rPr lang="fr-FR" dirty="0"/>
              <a:t>Mon parcours académique</a:t>
            </a:r>
          </a:p>
          <a:p>
            <a:pPr rtl="0"/>
            <a:r>
              <a:rPr lang="fr-FR" dirty="0"/>
              <a:t>Mon entreprise d’alternance</a:t>
            </a:r>
          </a:p>
          <a:p>
            <a:pPr rtl="0"/>
            <a:r>
              <a:rPr lang="fr-FR" dirty="0"/>
              <a:t>Mon rôle et mes missions</a:t>
            </a:r>
          </a:p>
          <a:p>
            <a:pPr rtl="0"/>
            <a:r>
              <a:rPr lang="fr-FR" dirty="0"/>
              <a:t>Ce que j’ai appris</a:t>
            </a:r>
          </a:p>
          <a:p>
            <a:pPr rtl="0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Introduction</a:t>
            </a:r>
          </a:p>
        </p:txBody>
      </p:sp>
      <p:pic>
        <p:nvPicPr>
          <p:cNvPr id="12" name="Espace réservé d’image 4" descr="gros plan du grain de bois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345" y="2000686"/>
            <a:ext cx="10873740" cy="168020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Qui suis-je ?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e libre 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1" name="Forme libre 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050823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Mon parcours académique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Mon parcours académique -</a:t>
            </a:r>
            <a:br>
              <a:rPr lang="fr-FR" dirty="0"/>
            </a:br>
            <a:r>
              <a:rPr lang="fr-FR" sz="3600" dirty="0"/>
              <a:t>Mes études avant le BTS SIO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51CAE2C-8B84-FE2D-FF4C-EE9DCD26C20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algn="ctr"/>
            <a:r>
              <a:rPr lang="fr-FR" dirty="0"/>
              <a:t>Première générale : 2019-2020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Options Mathématiques, Physique-Chimie</a:t>
            </a:r>
          </a:p>
          <a:p>
            <a:pPr algn="ctr"/>
            <a:r>
              <a:rPr lang="fr-FR" dirty="0"/>
              <a:t> et SVT.</a:t>
            </a:r>
          </a:p>
          <a:p>
            <a:pPr algn="ctr"/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D8DD582-9228-EF29-029A-C7A96AAB306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algn="ctr"/>
            <a:r>
              <a:rPr lang="fr-FR" dirty="0"/>
              <a:t>Terminale Générale : 2020-2021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Option Mathématiques, Physique-Chimie</a:t>
            </a:r>
          </a:p>
          <a:p>
            <a:pPr algn="ctr"/>
            <a:r>
              <a:rPr lang="fr-FR" dirty="0"/>
              <a:t>Et mathématiques expertes</a:t>
            </a:r>
            <a:br>
              <a:rPr lang="fr-FR" dirty="0"/>
            </a:br>
            <a:r>
              <a:rPr lang="fr-FR" dirty="0"/>
              <a:t>- Python</a:t>
            </a:r>
          </a:p>
          <a:p>
            <a:pPr algn="ctr"/>
            <a:r>
              <a:rPr lang="fr-FR" dirty="0"/>
              <a:t>- Algorithmie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24BCD-1BE4-7E50-87FA-DBB351AEF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AA31F5-B412-78B8-C5FB-2C633EA49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Mon parcours académique -</a:t>
            </a:r>
            <a:br>
              <a:rPr lang="fr-FR" dirty="0"/>
            </a:br>
            <a:r>
              <a:rPr lang="fr-FR" sz="3600" dirty="0"/>
              <a:t>Mes études avant le BTS SIO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A7BEBDB-CCF8-2909-4017-E57A5AAEE5F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algn="ctr"/>
            <a:r>
              <a:rPr lang="fr-FR" dirty="0"/>
              <a:t>Licence SESI – Sciences Exactes et Sciences de l’ingénieur : 2021-2022</a:t>
            </a:r>
          </a:p>
          <a:p>
            <a:pPr marL="342900" indent="-342900" algn="ctr">
              <a:buFontTx/>
              <a:buChar char="-"/>
            </a:pPr>
            <a:r>
              <a:rPr lang="fr-FR" dirty="0"/>
              <a:t>Mécanique</a:t>
            </a:r>
          </a:p>
          <a:p>
            <a:pPr marL="342900" indent="-342900" algn="ctr">
              <a:buFontTx/>
              <a:buChar char="-"/>
            </a:pPr>
            <a:r>
              <a:rPr lang="fr-FR" dirty="0"/>
              <a:t>Physique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C2A000D6-4DD8-416A-F5BB-5D078CD1F83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algn="ctr"/>
            <a:r>
              <a:rPr lang="fr-FR" dirty="0"/>
              <a:t>Licence MIASHS – Mathématiques et Informatiques appliquées aux sciences humaines et sociales, option Sciences Cognitives : 2022 – 2023</a:t>
            </a:r>
          </a:p>
          <a:p>
            <a:pPr marL="342900" indent="-342900" algn="ctr">
              <a:buFontTx/>
              <a:buChar char="-"/>
            </a:pPr>
            <a:r>
              <a:rPr lang="fr-FR" dirty="0"/>
              <a:t>Mathématiques</a:t>
            </a:r>
          </a:p>
          <a:p>
            <a:pPr marL="342900" indent="-342900" algn="ctr">
              <a:buFontTx/>
              <a:buChar char="-"/>
            </a:pPr>
            <a:r>
              <a:rPr lang="fr-FR" dirty="0"/>
              <a:t>Neurosciences</a:t>
            </a:r>
          </a:p>
          <a:p>
            <a:pPr marL="342900" indent="-342900" algn="ctr">
              <a:buFontTx/>
              <a:buChar char="-"/>
            </a:pPr>
            <a:r>
              <a:rPr lang="fr-FR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16330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E07C6-BFA6-52AC-679D-B3196DD11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3AD3B8-104A-0E21-6916-6BDCE569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22" y="286756"/>
            <a:ext cx="9778365" cy="149459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Présentation du BTS SIO</a:t>
            </a:r>
            <a:endParaRPr lang="fr-FR" sz="3600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1C7934-7CBF-7A9E-5603-BC8984CD23B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262690" y="2624766"/>
            <a:ext cx="4490827" cy="3597470"/>
          </a:xfrm>
        </p:spPr>
        <p:txBody>
          <a:bodyPr/>
          <a:lstStyle/>
          <a:p>
            <a:pPr algn="ctr"/>
            <a:r>
              <a:rPr lang="fr-FR" dirty="0"/>
              <a:t>BTS SIO  – Gaston Berger (Lille)</a:t>
            </a:r>
          </a:p>
          <a:p>
            <a:pPr algn="ctr"/>
            <a:r>
              <a:rPr lang="fr-FR" dirty="0"/>
              <a:t>Deux options : SISR ou SLAM</a:t>
            </a:r>
          </a:p>
          <a:p>
            <a:pPr algn="ctr"/>
            <a:r>
              <a:rPr lang="fr-FR" dirty="0"/>
              <a:t>Rythme d’alternance : 1 semaine d’entreprise, 1 semaine de cours</a:t>
            </a:r>
          </a:p>
          <a:p>
            <a:pPr algn="ctr"/>
            <a:r>
              <a:rPr lang="fr-FR" dirty="0"/>
              <a:t>Bon accompagnement pour trouver une alternance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464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969E3-C990-FBE6-F305-2F06DD193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70F10-D2CC-9FE9-BECA-02FFD6BDC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Mon parcours académique -</a:t>
            </a:r>
            <a:br>
              <a:rPr lang="fr-FR" dirty="0"/>
            </a:br>
            <a:r>
              <a:rPr lang="fr-FR" sz="3600" dirty="0"/>
              <a:t>Mon choix du BTS SIO option SLAM en alternance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41BAAC7-92EF-9E92-50A2-D3A66FB2A8E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algn="ctr"/>
            <a:r>
              <a:rPr lang="fr-FR" b="1" dirty="0"/>
              <a:t>Pourquoi ce choix ? </a:t>
            </a:r>
          </a:p>
          <a:p>
            <a:pPr marL="342900" indent="-342900" algn="ctr">
              <a:buFontTx/>
              <a:buChar char="-"/>
            </a:pPr>
            <a:r>
              <a:rPr lang="fr-FR" b="1" dirty="0"/>
              <a:t>Plus professionnalisant</a:t>
            </a:r>
          </a:p>
          <a:p>
            <a:pPr marL="342900" indent="-342900" algn="ctr">
              <a:buFontTx/>
              <a:buChar char="-"/>
            </a:pPr>
            <a:r>
              <a:rPr lang="fr-FR" b="1" dirty="0"/>
              <a:t>Plus en adéquation avec mon projet professionnel</a:t>
            </a:r>
          </a:p>
          <a:p>
            <a:pPr marL="342900" indent="-342900" algn="ctr">
              <a:buFontTx/>
              <a:buChar char="-"/>
            </a:pPr>
            <a:r>
              <a:rPr lang="fr-FR" b="1" dirty="0"/>
              <a:t>Ouvert à l’alternance</a:t>
            </a:r>
          </a:p>
          <a:p>
            <a:pPr algn="ctr"/>
            <a:endParaRPr lang="fr-FR" b="1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1DCD4E29-2A57-121F-45CD-083BD3B682A3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algn="ctr"/>
            <a:r>
              <a:rPr lang="fr-FR" b="1" dirty="0"/>
              <a:t>   Compétences Acquises </a:t>
            </a:r>
          </a:p>
          <a:p>
            <a:pPr algn="ctr"/>
            <a:r>
              <a:rPr lang="fr-FR" b="1" dirty="0"/>
              <a:t>-  Algorithmie</a:t>
            </a:r>
          </a:p>
          <a:p>
            <a:pPr marL="342900" indent="-342900" algn="ctr">
              <a:buFontTx/>
              <a:buChar char="-"/>
            </a:pPr>
            <a:r>
              <a:rPr lang="fr-FR" b="1" dirty="0"/>
              <a:t>Programmation orienté objet, gestions de base de données, gestion de projets, cybersécurité..</a:t>
            </a:r>
          </a:p>
          <a:p>
            <a:pPr marL="342900" indent="-342900" algn="ctr">
              <a:buFontTx/>
              <a:buChar char="-"/>
            </a:pPr>
            <a:r>
              <a:rPr lang="fr-FR" b="1" dirty="0"/>
              <a:t>Plusieurs projets stimulants (MarieTeam, atelier de </a:t>
            </a:r>
            <a:r>
              <a:rPr lang="fr-FR" b="1" dirty="0" err="1"/>
              <a:t>pentesting</a:t>
            </a:r>
            <a:r>
              <a:rPr lang="fr-FR" b="1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367111496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2_TF78853419_Win32" id="{E939D1AD-245E-4113-B88E-E20D599B2C52}" vid="{B269D645-ADA9-4C84-B6E4-2BDC65D07C9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{2C04AEE5-4BCD-467F-B1BD-57BC1E2A31DA}tf78853419_win32</Template>
  <TotalTime>106</TotalTime>
  <Words>559</Words>
  <Application>Microsoft Office PowerPoint</Application>
  <PresentationFormat>Grand écran</PresentationFormat>
  <Paragraphs>112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Franklin Gothic Book</vt:lpstr>
      <vt:lpstr>Franklin Gothic Demi</vt:lpstr>
      <vt:lpstr>Personnalisé</vt:lpstr>
      <vt:lpstr>Epreuve E4 – Introduction à mon parcours</vt:lpstr>
      <vt:lpstr>Programme</vt:lpstr>
      <vt:lpstr>Introduction</vt:lpstr>
      <vt:lpstr>Qui suis-je ?</vt:lpstr>
      <vt:lpstr>Mon parcours académique</vt:lpstr>
      <vt:lpstr>Mon parcours académique - Mes études avant le BTS SIO </vt:lpstr>
      <vt:lpstr>Mon parcours académique - Mes études avant le BTS SIO </vt:lpstr>
      <vt:lpstr>Présentation du BTS SIO</vt:lpstr>
      <vt:lpstr>Mon parcours académique - Mon choix du BTS SIO option SLAM en alternance</vt:lpstr>
      <vt:lpstr>Le projet le plus important de mon BTS - MarieTeam</vt:lpstr>
      <vt:lpstr>Mon sujet de veille technologique</vt:lpstr>
      <vt:lpstr>Mon entreprise d’accueil</vt:lpstr>
      <vt:lpstr>Mon entreprise d’accueil –  CHU de Lille</vt:lpstr>
      <vt:lpstr>Mon rôle et mes missions</vt:lpstr>
      <vt:lpstr>Qu’est-ce que c’est, Sillage ? </vt:lpstr>
      <vt:lpstr>Mon rôle et mes missions</vt:lpstr>
      <vt:lpstr>Mon projet de programmation au CHU</vt:lpstr>
      <vt:lpstr>Ce que j’ai appris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Nael HADDADI</dc:creator>
  <cp:lastModifiedBy>Nael HADDADI</cp:lastModifiedBy>
  <cp:revision>5</cp:revision>
  <dcterms:created xsi:type="dcterms:W3CDTF">2025-04-02T10:53:07Z</dcterms:created>
  <dcterms:modified xsi:type="dcterms:W3CDTF">2025-04-03T10:27:32Z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