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1yGiz7H1agiK6GZgWx1qT3O7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487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830" y="429801"/>
            <a:ext cx="5922277" cy="1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429829" y="640865"/>
            <a:ext cx="5427617" cy="360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 3 </a:t>
            </a:r>
            <a:b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 A CSS. TIPOGRAFÍA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Colegio Salesiano San Pedro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Formación Profesional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1º CFGS DAM – Curso 202</a:t>
            </a:r>
            <a:r>
              <a:rPr lang="en-US">
                <a:solidFill>
                  <a:schemeClr val="lt1"/>
                </a:solidFill>
              </a:rPr>
              <a:t>1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700860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331529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8962198" y="4572670"/>
            <a:ext cx="668140" cy="372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6">
            <a:alphaModFix/>
          </a:blip>
          <a:srcRect t="17502"/>
          <a:stretch/>
        </p:blipFill>
        <p:spPr>
          <a:xfrm>
            <a:off x="351829" y="2563100"/>
            <a:ext cx="5922277" cy="326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s-ES" sz="1600" dirty="0" smtClean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lvl="0" algn="r"/>
            <a:r>
              <a:rPr lang="es-ES" sz="1600" dirty="0" smtClean="0">
                <a:solidFill>
                  <a:schemeClr val="lt1"/>
                </a:solidFill>
                <a:latin typeface="Decima Nova Pro" panose="02000506000000020004" pitchFamily="50" charset="0"/>
              </a:rPr>
              <a:t>TEMA </a:t>
            </a:r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0" name="Google Shape;230;p9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Añadir una hoja de estilos a un documento 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2872854" y="1706870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Estilos en línea (en una etiqueta)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2872854" y="3045252"/>
            <a:ext cx="1869561" cy="686574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Hoja interna (en el head)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5189448" y="1859582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recomienda porque rompe la separación contenido-presentación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9"/>
          <p:cNvCxnSpPr>
            <a:stCxn id="231" idx="3"/>
            <a:endCxn id="233" idx="1"/>
          </p:cNvCxnSpPr>
          <p:nvPr/>
        </p:nvCxnSpPr>
        <p:spPr>
          <a:xfrm rot="10800000" flipH="1">
            <a:off x="4742415" y="2050284"/>
            <a:ext cx="447000" cy="27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9"/>
          <p:cNvSpPr/>
          <p:nvPr/>
        </p:nvSpPr>
        <p:spPr>
          <a:xfrm>
            <a:off x="5217782" y="2947703"/>
            <a:ext cx="6169544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Difícil de mantener si el sitio tiene muchas páginas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9"/>
          <p:cNvCxnSpPr>
            <a:stCxn id="232" idx="3"/>
            <a:endCxn id="235" idx="1"/>
          </p:cNvCxnSpPr>
          <p:nvPr/>
        </p:nvCxnSpPr>
        <p:spPr>
          <a:xfrm rot="10800000" flipH="1">
            <a:off x="4742415" y="3138339"/>
            <a:ext cx="475500" cy="250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9"/>
          <p:cNvSpPr/>
          <p:nvPr/>
        </p:nvSpPr>
        <p:spPr>
          <a:xfrm>
            <a:off x="5217782" y="3469411"/>
            <a:ext cx="6169544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Cuidado que al abrir la etiqueta style se cambia la sintaxis del lenguaje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9"/>
          <p:cNvCxnSpPr>
            <a:stCxn id="232" idx="3"/>
            <a:endCxn id="237" idx="1"/>
          </p:cNvCxnSpPr>
          <p:nvPr/>
        </p:nvCxnSpPr>
        <p:spPr>
          <a:xfrm>
            <a:off x="4742415" y="3388539"/>
            <a:ext cx="475500" cy="2715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449" y="2364041"/>
            <a:ext cx="6197878" cy="37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12917" y="4089140"/>
            <a:ext cx="3924848" cy="2029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Añadir una hoja de estilos a un documento HTML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2872854" y="1816674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Hoja externa (*.css)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2872853" y="3702661"/>
            <a:ext cx="1869561" cy="686574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Hoja importada (@import)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Recomendado cuando el sitio tiene varias páginas que comparten estilos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0"/>
          <p:cNvCxnSpPr>
            <a:stCxn id="251" idx="3"/>
            <a:endCxn id="253" idx="1"/>
          </p:cNvCxnSpPr>
          <p:nvPr/>
        </p:nvCxnSpPr>
        <p:spPr>
          <a:xfrm rot="10800000" flipH="1">
            <a:off x="4742415" y="1905089"/>
            <a:ext cx="495900" cy="2577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10"/>
          <p:cNvSpPr/>
          <p:nvPr/>
        </p:nvSpPr>
        <p:spPr>
          <a:xfrm>
            <a:off x="5238216" y="2229288"/>
            <a:ext cx="6169544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incluir varias etiquetas link. Se puede usar hoja de estilo interna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0"/>
          <p:cNvCxnSpPr>
            <a:stCxn id="251" idx="3"/>
            <a:endCxn id="255" idx="1"/>
          </p:cNvCxnSpPr>
          <p:nvPr/>
        </p:nvCxnSpPr>
        <p:spPr>
          <a:xfrm>
            <a:off x="4742415" y="2162789"/>
            <a:ext cx="495900" cy="3957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10"/>
          <p:cNvSpPr/>
          <p:nvPr/>
        </p:nvSpPr>
        <p:spPr>
          <a:xfrm>
            <a:off x="5238216" y="3582580"/>
            <a:ext cx="6169544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importar una hoja de estilo externa en un documento .css.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10"/>
          <p:cNvCxnSpPr>
            <a:stCxn id="252" idx="3"/>
            <a:endCxn id="257" idx="1"/>
          </p:cNvCxnSpPr>
          <p:nvPr/>
        </p:nvCxnSpPr>
        <p:spPr>
          <a:xfrm rot="10800000" flipH="1">
            <a:off x="4742414" y="3773248"/>
            <a:ext cx="495900" cy="2727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2854" y="3021920"/>
            <a:ext cx="8534906" cy="35823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5238216" y="4148875"/>
            <a:ext cx="6169544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poco utilizado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0"/>
          <p:cNvCxnSpPr>
            <a:stCxn id="252" idx="3"/>
            <a:endCxn id="260" idx="1"/>
          </p:cNvCxnSpPr>
          <p:nvPr/>
        </p:nvCxnSpPr>
        <p:spPr>
          <a:xfrm>
            <a:off x="4742414" y="4045948"/>
            <a:ext cx="495900" cy="2934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8216" y="4716357"/>
            <a:ext cx="5268060" cy="85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Cascada y herencia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estilos se aplican en CASCADA. Es decir, en el orden que se han declarado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elemento puede recibir múltiples declaraciones de estilos desde diferentes hojas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una misma propiedad es declarada en varias ocasiones, será machacada según el orden de prioridad de la cascada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2983791" y="3648081"/>
            <a:ext cx="4229921" cy="166901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orden de prioridad es (de menor a mayor):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estilo por defecto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hojas de estilo externas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hojas de estilo internas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 b="0" i="0" u="none" strike="sng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declaraciones en línea</a:t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7442412" y="3881443"/>
            <a:ext cx="3993684" cy="1202293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regla básica es “cuanto más cerca del elemento, más prioridad tiene el estilo”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Cascada y herencia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7764655" y="4615138"/>
            <a:ext cx="3973797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declaración de la hoja interna machaca el font-size de la externa. El resto de estilos declarados en la hoja externa se respetan.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1803217"/>
            <a:ext cx="8726325" cy="167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5">
            <a:alphaModFix/>
          </a:blip>
          <a:srcRect t="2316"/>
          <a:stretch/>
        </p:blipFill>
        <p:spPr>
          <a:xfrm>
            <a:off x="8811090" y="182879"/>
            <a:ext cx="2927362" cy="13710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12"/>
          <p:cNvCxnSpPr/>
          <p:nvPr/>
        </p:nvCxnSpPr>
        <p:spPr>
          <a:xfrm rot="10800000">
            <a:off x="10046208" y="1220544"/>
            <a:ext cx="402336" cy="58267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92" name="Google Shape;292;p12"/>
          <p:cNvPicPr preferRelativeResize="0"/>
          <p:nvPr/>
        </p:nvPicPr>
        <p:blipFill rotWithShape="1">
          <a:blip r:embed="rId6">
            <a:alphaModFix/>
          </a:blip>
          <a:srcRect l="9347" t="-1096" r="9556"/>
          <a:stretch/>
        </p:blipFill>
        <p:spPr>
          <a:xfrm>
            <a:off x="3008980" y="3616876"/>
            <a:ext cx="8729472" cy="5983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08980" y="4416632"/>
            <a:ext cx="4600813" cy="179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03" name="Google Shape;303;p13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Cascada y herencia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elementos HEREDAN los estilos de sus ancestros.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etiqueta puede estar anidada dentro de otra etiqueta (ser su hija, nieta, etc.)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estilo que se aplica a un elemento será la suma de todos los estilos heredados y los estilos propios.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2983790" y="3633596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una misma propiedad es declarada en varias elementos, será machacada según el orden de prioridad de la herencia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4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Cascada y herencia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2854" y="1671763"/>
            <a:ext cx="3284106" cy="247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9156" y="1671762"/>
            <a:ext cx="5454443" cy="13378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3632" y="3800414"/>
            <a:ext cx="4098006" cy="190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53397" y="4204489"/>
            <a:ext cx="4047275" cy="150915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/>
          <p:nvPr/>
        </p:nvSpPr>
        <p:spPr>
          <a:xfrm>
            <a:off x="7643632" y="5901019"/>
            <a:ext cx="34390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h1, se machacan algunas propiedades heredadas de body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2872854" y="5901019"/>
            <a:ext cx="34390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el párrafo no se modifica ningún estilo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Unidades de medida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indicar un tamaño pueden usarse medidas absolutas y relativas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CSS es habitual indicar el tamaño de los elementos (textos, cajas, etc.)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medida absoluta indica el tamaño fijo de un elemento, independientemente del tamaño del dispositivo de visualización.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/>
          <p:nvPr/>
        </p:nvSpPr>
        <p:spPr>
          <a:xfrm>
            <a:off x="2983790" y="3633596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unidad absoluta más utilizada es el punto. 72pt = 1in = 2,54cm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2955455" y="4177787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medida relativa indica el tamaño de un elemento en relación a algún otro elemento de la página o del dispositivo. Los más habituales son el em, el píxel y el porcentaje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2969623" y="5060770"/>
            <a:ext cx="2577737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em = tamaño de letra por defecto en la página.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tipografías.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5798610" y="5070260"/>
            <a:ext cx="2735790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px = elemento más pequeño de la pantalla.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tamaño depende de la resolución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8858358" y="5070260"/>
            <a:ext cx="2577737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% se mide con respecto al elemento padre.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Unidades de medida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2983791" y="2188026"/>
            <a:ext cx="8423969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indicar un tamaño pueden usarse medidas absolutas y relativas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2983791" y="1644488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CSS es habitual indicar el tamaño de los elementos (textos, cajas, etc.)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2983791" y="2778890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medida absoluta indica el tamaño fijo de un elemento, independientemente del tamaño del dispositivo de visualización.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2983790" y="3633596"/>
            <a:ext cx="845230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unidad absoluta más utilizada es el punto. 72pt = 1in = 2,54cm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2955455" y="4177787"/>
            <a:ext cx="845230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medida relativa indica el tamaño de un elemento en relación a algún otro elemento de la página o del dispositivo. Los más habituales son el em, el píxel y el porcentaje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2969623" y="5060770"/>
            <a:ext cx="2528969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em = tamaño de letra por defecto en la página.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utiliza para tipografías.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5739057" y="5070260"/>
            <a:ext cx="2735790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px = elemento más pequeño de la pantalla.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tamaño depende de la resolución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8715312" y="5070260"/>
            <a:ext cx="2720783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% se mide con respecto al elemento padre.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 utilizarse para maquetar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 Notación de colores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2872854" y="1704763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 el nombre del color, de entre los colores estándar.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7"/>
          <p:cNvCxnSpPr>
            <a:stCxn id="370" idx="3"/>
            <a:endCxn id="371" idx="1"/>
          </p:cNvCxnSpPr>
          <p:nvPr/>
        </p:nvCxnSpPr>
        <p:spPr>
          <a:xfrm>
            <a:off x="4742415" y="1905145"/>
            <a:ext cx="495900" cy="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17"/>
          <p:cNvSpPr/>
          <p:nvPr/>
        </p:nvSpPr>
        <p:spPr>
          <a:xfrm>
            <a:off x="2872854" y="2781242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rgb(r,g,b)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5238216" y="2315777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indican tres números (0-255) que indican la cantidad de rojo, verde y azul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17"/>
          <p:cNvCxnSpPr>
            <a:stCxn id="373" idx="3"/>
            <a:endCxn id="374" idx="1"/>
          </p:cNvCxnSpPr>
          <p:nvPr/>
        </p:nvCxnSpPr>
        <p:spPr>
          <a:xfrm rot="10800000" flipH="1">
            <a:off x="4742415" y="2645024"/>
            <a:ext cx="495900" cy="336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17"/>
          <p:cNvSpPr/>
          <p:nvPr/>
        </p:nvSpPr>
        <p:spPr>
          <a:xfrm>
            <a:off x="5238216" y="3085568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Tres números iguales definen un gris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17"/>
          <p:cNvCxnSpPr>
            <a:stCxn id="373" idx="3"/>
            <a:endCxn id="376" idx="1"/>
          </p:cNvCxnSpPr>
          <p:nvPr/>
        </p:nvCxnSpPr>
        <p:spPr>
          <a:xfrm>
            <a:off x="4742415" y="2981624"/>
            <a:ext cx="495900" cy="294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17"/>
          <p:cNvSpPr/>
          <p:nvPr/>
        </p:nvSpPr>
        <p:spPr>
          <a:xfrm>
            <a:off x="2872854" y="403257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#rrggbb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5238216" y="3740345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 que rgb, pero se indican los números en hexadecimal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7"/>
          <p:cNvCxnSpPr>
            <a:stCxn id="378" idx="3"/>
            <a:endCxn id="379" idx="1"/>
          </p:cNvCxnSpPr>
          <p:nvPr/>
        </p:nvCxnSpPr>
        <p:spPr>
          <a:xfrm rot="10800000" flipH="1">
            <a:off x="4742415" y="3930858"/>
            <a:ext cx="495900" cy="302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1" name="Google Shape;381;p17"/>
          <p:cNvSpPr/>
          <p:nvPr/>
        </p:nvSpPr>
        <p:spPr>
          <a:xfrm>
            <a:off x="5238216" y="4336902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los números se repiten, puede simplificarse: #3f2 = #33ff22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7"/>
          <p:cNvCxnSpPr>
            <a:stCxn id="378" idx="3"/>
            <a:endCxn id="381" idx="1"/>
          </p:cNvCxnSpPr>
          <p:nvPr/>
        </p:nvCxnSpPr>
        <p:spPr>
          <a:xfrm>
            <a:off x="4742415" y="4232958"/>
            <a:ext cx="495900" cy="294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17"/>
          <p:cNvSpPr/>
          <p:nvPr/>
        </p:nvSpPr>
        <p:spPr>
          <a:xfrm>
            <a:off x="2872854" y="5337488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rgba(r,g,b,a)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5238216" y="5018164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cuarto valor (a) indica transparencia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17"/>
          <p:cNvCxnSpPr>
            <a:stCxn id="383" idx="3"/>
            <a:endCxn id="384" idx="1"/>
          </p:cNvCxnSpPr>
          <p:nvPr/>
        </p:nvCxnSpPr>
        <p:spPr>
          <a:xfrm rot="10800000" flipH="1">
            <a:off x="4742415" y="5208770"/>
            <a:ext cx="495900" cy="329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17"/>
          <p:cNvSpPr/>
          <p:nvPr/>
        </p:nvSpPr>
        <p:spPr>
          <a:xfrm>
            <a:off x="5238216" y="5641814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número a varía entre 0 (transparente) y 1 (opaco)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7"/>
          <p:cNvCxnSpPr>
            <a:stCxn id="383" idx="3"/>
            <a:endCxn id="386" idx="1"/>
          </p:cNvCxnSpPr>
          <p:nvPr/>
        </p:nvCxnSpPr>
        <p:spPr>
          <a:xfrm>
            <a:off x="4742415" y="5537870"/>
            <a:ext cx="495900" cy="2946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17"/>
          <p:cNvSpPr/>
          <p:nvPr/>
        </p:nvSpPr>
        <p:spPr>
          <a:xfrm>
            <a:off x="2872854" y="6228539"/>
            <a:ext cx="8563240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otras notaciones menos utilizadas (rgb en %, hsl, hsla, cmyk,…)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TEMA 3</a:t>
            </a:r>
            <a:endParaRPr sz="1600" b="0" i="0" u="none" strike="noStrike" cap="none" dirty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INTRODUCCIÓN A CSS. TIPOGRAGÍAS</a:t>
            </a:r>
            <a:endParaRPr sz="1600" b="0" i="0" u="none" strike="noStrike" cap="none" dirty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Introducción</a:t>
            </a:r>
            <a:r>
              <a:rPr lang="en-US" sz="1600" b="0" i="1" u="none" strike="noStrike" cap="none" dirty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 a CSS</a:t>
            </a:r>
            <a:endParaRPr sz="1600" b="0" i="1" u="none" strike="noStrike" cap="none" dirty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Tipografías</a:t>
            </a:r>
            <a:endParaRPr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Estilos</a:t>
            </a:r>
            <a:r>
              <a:rPr lang="en-US" sz="1600" b="1" i="1" u="none" strike="noStrike" cap="none" dirty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 de </a:t>
            </a:r>
            <a:r>
              <a:rPr lang="en-US" sz="1600" b="1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fuente</a:t>
            </a:r>
            <a:endParaRPr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Estilos</a:t>
            </a:r>
            <a:r>
              <a:rPr lang="en-US" sz="1600" b="0" i="1" u="none" strike="noStrike" cap="none" dirty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 de </a:t>
            </a:r>
            <a:r>
              <a:rPr lang="en-US" sz="1600" b="0" i="1" u="none" strike="noStrike" cap="none" dirty="0" err="1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párrafo</a:t>
            </a:r>
            <a:endParaRPr sz="1600" b="0" i="1" u="none" strike="noStrike" cap="none" dirty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8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98" name="Google Shape;398;p18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Estilos de fuente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2769931" y="231577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font-family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el tipo de fuente. Si tiene espacios, usar comillas simples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8"/>
          <p:cNvCxnSpPr>
            <a:stCxn id="399" idx="3"/>
            <a:endCxn id="400" idx="1"/>
          </p:cNvCxnSpPr>
          <p:nvPr/>
        </p:nvCxnSpPr>
        <p:spPr>
          <a:xfrm rot="10800000" flipH="1">
            <a:off x="4639492" y="1905059"/>
            <a:ext cx="598800" cy="6111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18"/>
          <p:cNvSpPr/>
          <p:nvPr/>
        </p:nvSpPr>
        <p:spPr>
          <a:xfrm>
            <a:off x="5238216" y="231577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indicar varias fuentes, por orden de preferencia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8"/>
          <p:cNvCxnSpPr>
            <a:stCxn id="399" idx="3"/>
            <a:endCxn id="402" idx="1"/>
          </p:cNvCxnSpPr>
          <p:nvPr/>
        </p:nvCxnSpPr>
        <p:spPr>
          <a:xfrm rot="10800000" flipH="1">
            <a:off x="4639492" y="2506259"/>
            <a:ext cx="598800" cy="99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18"/>
          <p:cNvSpPr/>
          <p:nvPr/>
        </p:nvSpPr>
        <p:spPr>
          <a:xfrm>
            <a:off x="5238216" y="2887456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Terminar las opciones con una “fuente genérica” (serif, sans-serif, cursive, fantasy, monospace)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18"/>
          <p:cNvCxnSpPr>
            <a:stCxn id="399" idx="3"/>
            <a:endCxn id="404" idx="1"/>
          </p:cNvCxnSpPr>
          <p:nvPr/>
        </p:nvCxnSpPr>
        <p:spPr>
          <a:xfrm>
            <a:off x="4639492" y="2516159"/>
            <a:ext cx="598800" cy="7005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18"/>
          <p:cNvSpPr/>
          <p:nvPr/>
        </p:nvSpPr>
        <p:spPr>
          <a:xfrm>
            <a:off x="2769931" y="4103977"/>
            <a:ext cx="1869561" cy="692229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Fuentes personalizadas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5274566" y="4265344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Antes de usar una fuente, hay que declarar un @font-face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18"/>
          <p:cNvCxnSpPr>
            <a:stCxn id="406" idx="3"/>
            <a:endCxn id="407" idx="1"/>
          </p:cNvCxnSpPr>
          <p:nvPr/>
        </p:nvCxnSpPr>
        <p:spPr>
          <a:xfrm>
            <a:off x="4639492" y="4450091"/>
            <a:ext cx="635100" cy="5700"/>
          </a:xfrm>
          <a:prstGeom prst="bentConnector3">
            <a:avLst>
              <a:gd name="adj1" fmla="val 4999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18"/>
          <p:cNvSpPr/>
          <p:nvPr/>
        </p:nvSpPr>
        <p:spPr>
          <a:xfrm>
            <a:off x="3029167" y="5224299"/>
            <a:ext cx="3298482" cy="935474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indica el nombre que se le asigna a la nueva familia y la ruta donde está la fuente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18"/>
          <p:cNvCxnSpPr>
            <a:endCxn id="409" idx="1"/>
          </p:cNvCxnSpPr>
          <p:nvPr/>
        </p:nvCxnSpPr>
        <p:spPr>
          <a:xfrm rot="-5400000" flipH="1">
            <a:off x="2525917" y="5188786"/>
            <a:ext cx="895800" cy="1107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1" name="Google Shape;41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8216" y="3727208"/>
            <a:ext cx="6197878" cy="31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49480" y="4970042"/>
            <a:ext cx="4762650" cy="164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3048000" y="1159135"/>
            <a:ext cx="71554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básicos de CSS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 de estilos a la tipografía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Tipografías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fuente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párrafo</a:t>
            </a: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9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22" name="Google Shape;422;p19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Estilos de fuente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2769931" y="197440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font-style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italic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 la versión cursiva de la fuente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19"/>
          <p:cNvCxnSpPr>
            <a:stCxn id="423" idx="3"/>
            <a:endCxn id="424" idx="1"/>
          </p:cNvCxnSpPr>
          <p:nvPr/>
        </p:nvCxnSpPr>
        <p:spPr>
          <a:xfrm rot="10800000" flipH="1">
            <a:off x="4639492" y="1905088"/>
            <a:ext cx="598800" cy="2697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6" name="Google Shape;426;p19"/>
          <p:cNvSpPr/>
          <p:nvPr/>
        </p:nvSpPr>
        <p:spPr>
          <a:xfrm>
            <a:off x="5238215" y="2282673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oblique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 la versión normal de la fuente y la inclina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9"/>
          <p:cNvCxnSpPr>
            <a:stCxn id="423" idx="3"/>
            <a:endCxn id="426" idx="1"/>
          </p:cNvCxnSpPr>
          <p:nvPr/>
        </p:nvCxnSpPr>
        <p:spPr>
          <a:xfrm>
            <a:off x="4639492" y="2174788"/>
            <a:ext cx="598800" cy="2985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19"/>
          <p:cNvSpPr/>
          <p:nvPr/>
        </p:nvSpPr>
        <p:spPr>
          <a:xfrm>
            <a:off x="2769929" y="2812750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font-variant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9"/>
          <p:cNvSpPr/>
          <p:nvPr/>
        </p:nvSpPr>
        <p:spPr>
          <a:xfrm>
            <a:off x="5238215" y="2822245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small-caps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 mayúsculas versales para las minúsculas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19"/>
          <p:cNvCxnSpPr>
            <a:stCxn id="428" idx="3"/>
            <a:endCxn id="429" idx="1"/>
          </p:cNvCxnSpPr>
          <p:nvPr/>
        </p:nvCxnSpPr>
        <p:spPr>
          <a:xfrm>
            <a:off x="4639490" y="3013132"/>
            <a:ext cx="598800" cy="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19"/>
          <p:cNvSpPr/>
          <p:nvPr/>
        </p:nvSpPr>
        <p:spPr>
          <a:xfrm>
            <a:off x="2769929" y="390852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5238216" y="3341541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usa la negrita (se prefiere a la etiqueta b, pero no a strong)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19"/>
          <p:cNvCxnSpPr>
            <a:stCxn id="431" idx="3"/>
            <a:endCxn id="432" idx="1"/>
          </p:cNvCxnSpPr>
          <p:nvPr/>
        </p:nvCxnSpPr>
        <p:spPr>
          <a:xfrm rot="10800000" flipH="1">
            <a:off x="4639490" y="3532007"/>
            <a:ext cx="598800" cy="5769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19"/>
          <p:cNvSpPr/>
          <p:nvPr/>
        </p:nvSpPr>
        <p:spPr>
          <a:xfrm>
            <a:off x="5238215" y="391958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bolder/lighter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relativo al elemento padre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9"/>
          <p:cNvCxnSpPr>
            <a:stCxn id="431" idx="3"/>
            <a:endCxn id="434" idx="1"/>
          </p:cNvCxnSpPr>
          <p:nvPr/>
        </p:nvCxnSpPr>
        <p:spPr>
          <a:xfrm>
            <a:off x="4639490" y="4108907"/>
            <a:ext cx="598800" cy="12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19"/>
          <p:cNvSpPr/>
          <p:nvPr/>
        </p:nvSpPr>
        <p:spPr>
          <a:xfrm>
            <a:off x="5238215" y="4467582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valor numérico entre 100 (claro) y 900 (oscuro). 500 = normal	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19"/>
          <p:cNvCxnSpPr>
            <a:stCxn id="431" idx="3"/>
            <a:endCxn id="436" idx="1"/>
          </p:cNvCxnSpPr>
          <p:nvPr/>
        </p:nvCxnSpPr>
        <p:spPr>
          <a:xfrm>
            <a:off x="4639490" y="4108907"/>
            <a:ext cx="598800" cy="5493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19"/>
          <p:cNvSpPr/>
          <p:nvPr/>
        </p:nvSpPr>
        <p:spPr>
          <a:xfrm>
            <a:off x="2754396" y="5530670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9"/>
          <p:cNvSpPr/>
          <p:nvPr/>
        </p:nvSpPr>
        <p:spPr>
          <a:xfrm>
            <a:off x="5222683" y="5016634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 en pt / px / em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9"/>
          <p:cNvCxnSpPr>
            <a:stCxn id="438" idx="3"/>
            <a:endCxn id="439" idx="1"/>
          </p:cNvCxnSpPr>
          <p:nvPr/>
        </p:nvCxnSpPr>
        <p:spPr>
          <a:xfrm rot="10800000" flipH="1">
            <a:off x="4623957" y="5207252"/>
            <a:ext cx="598800" cy="5238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19"/>
          <p:cNvSpPr/>
          <p:nvPr/>
        </p:nvSpPr>
        <p:spPr>
          <a:xfrm>
            <a:off x="5222683" y="5543888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smaller/larger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relativo al elemento padre</a:t>
            </a:r>
            <a:endParaRPr/>
          </a:p>
        </p:txBody>
      </p:sp>
      <p:cxnSp>
        <p:nvCxnSpPr>
          <p:cNvPr id="442" name="Google Shape;442;p19"/>
          <p:cNvCxnSpPr>
            <a:stCxn id="438" idx="3"/>
            <a:endCxn id="441" idx="1"/>
          </p:cNvCxnSpPr>
          <p:nvPr/>
        </p:nvCxnSpPr>
        <p:spPr>
          <a:xfrm>
            <a:off x="4623957" y="5731052"/>
            <a:ext cx="598800" cy="33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19"/>
          <p:cNvSpPr/>
          <p:nvPr/>
        </p:nvSpPr>
        <p:spPr>
          <a:xfrm>
            <a:off x="5222683" y="6071142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por “tallas”: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xx-small, x-small, small, medium, large, x-large,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xx-large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19"/>
          <p:cNvCxnSpPr>
            <a:stCxn id="438" idx="3"/>
            <a:endCxn id="443" idx="1"/>
          </p:cNvCxnSpPr>
          <p:nvPr/>
        </p:nvCxnSpPr>
        <p:spPr>
          <a:xfrm>
            <a:off x="4623957" y="5731052"/>
            <a:ext cx="598800" cy="6693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Tipografías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fuente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párrafo</a:t>
            </a: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0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0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4" name="Google Shape;454;p20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Estilos de fuente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3012127" y="1747003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Todas las propiedades de fuente pueden indicarse agrupadas a través de la propiedad </a:t>
            </a:r>
            <a:r>
              <a:rPr lang="en-US"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 sz="24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2950769"/>
            <a:ext cx="8199219" cy="42392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0"/>
          <p:cNvSpPr/>
          <p:nvPr/>
        </p:nvSpPr>
        <p:spPr>
          <a:xfrm>
            <a:off x="3012127" y="3594409"/>
            <a:ext cx="2427611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separados por espacios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5821207" y="3594409"/>
            <a:ext cx="2427611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importa el orden en que se declaran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8783735" y="3583226"/>
            <a:ext cx="2427611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tienen por qué estar todos los valores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/>
          <p:nvPr/>
        </p:nvSpPr>
        <p:spPr>
          <a:xfrm>
            <a:off x="3012127" y="4604356"/>
            <a:ext cx="5236691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Junto al font-size puede indicarse el interlineado, separándolo con una barra (/)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Tipografías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fuente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párrafo</a:t>
            </a: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1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70" name="Google Shape;470;p21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Estilos de fuente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2769929" y="170681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el color de la fuente, en cualquiera de las notaciones posibles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>
            <a:stCxn id="471" idx="3"/>
            <a:endCxn id="472" idx="1"/>
          </p:cNvCxnSpPr>
          <p:nvPr/>
        </p:nvCxnSpPr>
        <p:spPr>
          <a:xfrm rot="10800000" flipH="1">
            <a:off x="4639490" y="1905099"/>
            <a:ext cx="598800" cy="21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21"/>
          <p:cNvSpPr/>
          <p:nvPr/>
        </p:nvSpPr>
        <p:spPr>
          <a:xfrm>
            <a:off x="2769929" y="270582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text-decoration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 / overline / line-through / none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21"/>
          <p:cNvCxnSpPr>
            <a:stCxn id="474" idx="3"/>
            <a:endCxn id="475" idx="1"/>
          </p:cNvCxnSpPr>
          <p:nvPr/>
        </p:nvCxnSpPr>
        <p:spPr>
          <a:xfrm rot="10800000" flipH="1">
            <a:off x="4639490" y="2380308"/>
            <a:ext cx="583200" cy="5259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21"/>
          <p:cNvSpPr/>
          <p:nvPr/>
        </p:nvSpPr>
        <p:spPr>
          <a:xfrm>
            <a:off x="2769929" y="390852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text-transform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5222683" y="2719983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quitar el subrayado por defecto de los enlaces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1"/>
          <p:cNvCxnSpPr>
            <a:stCxn id="474" idx="3"/>
            <a:endCxn id="478" idx="1"/>
          </p:cNvCxnSpPr>
          <p:nvPr/>
        </p:nvCxnSpPr>
        <p:spPr>
          <a:xfrm>
            <a:off x="4639490" y="2906208"/>
            <a:ext cx="583200" cy="42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21"/>
          <p:cNvSpPr/>
          <p:nvPr/>
        </p:nvSpPr>
        <p:spPr>
          <a:xfrm>
            <a:off x="5238215" y="3260988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usar subrayado si no es un enlace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1"/>
          <p:cNvCxnSpPr>
            <a:stCxn id="474" idx="3"/>
            <a:endCxn id="480" idx="1"/>
          </p:cNvCxnSpPr>
          <p:nvPr/>
        </p:nvCxnSpPr>
        <p:spPr>
          <a:xfrm>
            <a:off x="4639490" y="2906208"/>
            <a:ext cx="598800" cy="5454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21"/>
          <p:cNvSpPr/>
          <p:nvPr/>
        </p:nvSpPr>
        <p:spPr>
          <a:xfrm>
            <a:off x="5238215" y="3786999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capitlize / uppercase / lowercase / none 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1"/>
          <p:cNvCxnSpPr>
            <a:stCxn id="477" idx="3"/>
            <a:endCxn id="482" idx="1"/>
          </p:cNvCxnSpPr>
          <p:nvPr/>
        </p:nvCxnSpPr>
        <p:spPr>
          <a:xfrm rot="10800000" flipH="1">
            <a:off x="4639490" y="3977507"/>
            <a:ext cx="598800" cy="1314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21"/>
          <p:cNvSpPr/>
          <p:nvPr/>
        </p:nvSpPr>
        <p:spPr>
          <a:xfrm>
            <a:off x="5238215" y="4317188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en mayúsculas o minúsculas, independientemente de como esté en el texto original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1"/>
          <p:cNvCxnSpPr>
            <a:stCxn id="477" idx="3"/>
            <a:endCxn id="484" idx="1"/>
          </p:cNvCxnSpPr>
          <p:nvPr/>
        </p:nvCxnSpPr>
        <p:spPr>
          <a:xfrm>
            <a:off x="4639490" y="4108907"/>
            <a:ext cx="598800" cy="5373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2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2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Tipografías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fuente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párrafo</a:t>
            </a: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2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2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5" name="Google Shape;495;p22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Estilos de párrafo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2769929" y="193695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text-indent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Tabulación en la primera línea del párrafo.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22"/>
          <p:cNvCxnSpPr>
            <a:stCxn id="496" idx="3"/>
            <a:endCxn id="497" idx="1"/>
          </p:cNvCxnSpPr>
          <p:nvPr/>
        </p:nvCxnSpPr>
        <p:spPr>
          <a:xfrm rot="10800000" flipH="1">
            <a:off x="4639490" y="1905136"/>
            <a:ext cx="598800" cy="2322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22"/>
          <p:cNvSpPr/>
          <p:nvPr/>
        </p:nvSpPr>
        <p:spPr>
          <a:xfrm>
            <a:off x="2769928" y="3006867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letter-spacing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ud de longitud.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Ojo a valores negativos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22"/>
          <p:cNvCxnSpPr>
            <a:stCxn id="496" idx="3"/>
            <a:endCxn id="500" idx="1"/>
          </p:cNvCxnSpPr>
          <p:nvPr/>
        </p:nvCxnSpPr>
        <p:spPr>
          <a:xfrm>
            <a:off x="4639490" y="2137336"/>
            <a:ext cx="583200" cy="2430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22"/>
          <p:cNvSpPr/>
          <p:nvPr/>
        </p:nvSpPr>
        <p:spPr>
          <a:xfrm>
            <a:off x="2769929" y="4054829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word-spacing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/>
          <p:nvPr/>
        </p:nvSpPr>
        <p:spPr>
          <a:xfrm>
            <a:off x="5222683" y="2719983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ud absoluta de longitud.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Ojo a valores negativos</a:t>
            </a:r>
            <a:endParaRPr/>
          </a:p>
        </p:txBody>
      </p:sp>
      <p:cxnSp>
        <p:nvCxnSpPr>
          <p:cNvPr id="504" name="Google Shape;504;p22"/>
          <p:cNvCxnSpPr>
            <a:stCxn id="499" idx="3"/>
            <a:endCxn id="503" idx="1"/>
          </p:cNvCxnSpPr>
          <p:nvPr/>
        </p:nvCxnSpPr>
        <p:spPr>
          <a:xfrm rot="10800000" flipH="1">
            <a:off x="4639489" y="2910549"/>
            <a:ext cx="583200" cy="2967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22"/>
          <p:cNvSpPr/>
          <p:nvPr/>
        </p:nvSpPr>
        <p:spPr>
          <a:xfrm>
            <a:off x="5238215" y="3260988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Separación entre caracteres. Ojo a no perder la legibilidad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22"/>
          <p:cNvCxnSpPr>
            <a:stCxn id="499" idx="3"/>
            <a:endCxn id="505" idx="1"/>
          </p:cNvCxnSpPr>
          <p:nvPr/>
        </p:nvCxnSpPr>
        <p:spPr>
          <a:xfrm>
            <a:off x="4639489" y="3207249"/>
            <a:ext cx="598800" cy="2442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22"/>
          <p:cNvSpPr/>
          <p:nvPr/>
        </p:nvSpPr>
        <p:spPr>
          <a:xfrm>
            <a:off x="5238215" y="3786999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ud absoluta de longitud.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Ojo a valores negativos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22"/>
          <p:cNvCxnSpPr>
            <a:stCxn id="502" idx="3"/>
            <a:endCxn id="507" idx="1"/>
          </p:cNvCxnSpPr>
          <p:nvPr/>
        </p:nvCxnSpPr>
        <p:spPr>
          <a:xfrm rot="10800000" flipH="1">
            <a:off x="4639490" y="3977411"/>
            <a:ext cx="598800" cy="2778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22"/>
          <p:cNvSpPr/>
          <p:nvPr/>
        </p:nvSpPr>
        <p:spPr>
          <a:xfrm>
            <a:off x="5238215" y="4317188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Separación entre palabras. Ojo a no perder la legibilidad</a:t>
            </a:r>
            <a:endParaRPr/>
          </a:p>
        </p:txBody>
      </p:sp>
      <p:cxnSp>
        <p:nvCxnSpPr>
          <p:cNvPr id="510" name="Google Shape;510;p22"/>
          <p:cNvCxnSpPr>
            <a:stCxn id="502" idx="3"/>
            <a:endCxn id="509" idx="1"/>
          </p:cNvCxnSpPr>
          <p:nvPr/>
        </p:nvCxnSpPr>
        <p:spPr>
          <a:xfrm>
            <a:off x="4639490" y="4255211"/>
            <a:ext cx="598800" cy="252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22"/>
          <p:cNvSpPr/>
          <p:nvPr/>
        </p:nvSpPr>
        <p:spPr>
          <a:xfrm>
            <a:off x="2769929" y="5332166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Line-height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5238215" y="482049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/ valor de longitud / % / normal.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Ojo a los valores negativos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22"/>
          <p:cNvCxnSpPr>
            <a:stCxn id="511" idx="3"/>
            <a:endCxn id="512" idx="1"/>
          </p:cNvCxnSpPr>
          <p:nvPr/>
        </p:nvCxnSpPr>
        <p:spPr>
          <a:xfrm rot="10800000" flipH="1">
            <a:off x="4639490" y="5011148"/>
            <a:ext cx="598800" cy="5214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22"/>
          <p:cNvSpPr/>
          <p:nvPr/>
        </p:nvSpPr>
        <p:spPr>
          <a:xfrm>
            <a:off x="5238215" y="5350685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Separación entre líneas. Ojo a no perder la legibilidad</a:t>
            </a:r>
            <a:endParaRPr/>
          </a:p>
        </p:txBody>
      </p:sp>
      <p:cxnSp>
        <p:nvCxnSpPr>
          <p:cNvPr id="515" name="Google Shape;515;p22"/>
          <p:cNvCxnSpPr>
            <a:stCxn id="511" idx="3"/>
            <a:endCxn id="514" idx="1"/>
          </p:cNvCxnSpPr>
          <p:nvPr/>
        </p:nvCxnSpPr>
        <p:spPr>
          <a:xfrm>
            <a:off x="4639490" y="5532548"/>
            <a:ext cx="598800" cy="87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2"/>
          <p:cNvSpPr/>
          <p:nvPr/>
        </p:nvSpPr>
        <p:spPr>
          <a:xfrm>
            <a:off x="5222683" y="5848500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número o un % multiplican el interlineado por defecto de la fuente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22"/>
          <p:cNvCxnSpPr>
            <a:stCxn id="511" idx="3"/>
            <a:endCxn id="516" idx="1"/>
          </p:cNvCxnSpPr>
          <p:nvPr/>
        </p:nvCxnSpPr>
        <p:spPr>
          <a:xfrm>
            <a:off x="4639490" y="5532548"/>
            <a:ext cx="583200" cy="5064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2 Tipografías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Tipografías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fuente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rgbClr val="FFFFFF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Estilos de párrafo</a:t>
            </a:r>
          </a:p>
          <a:p>
            <a:pPr marL="800100" marR="0" lvl="1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Estilos de párrafo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2769929" y="193695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3"/>
          <p:cNvSpPr/>
          <p:nvPr/>
        </p:nvSpPr>
        <p:spPr>
          <a:xfrm>
            <a:off x="5238216" y="171458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/ right / center / justify / auto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23"/>
          <p:cNvCxnSpPr>
            <a:stCxn id="528" idx="3"/>
            <a:endCxn id="529" idx="1"/>
          </p:cNvCxnSpPr>
          <p:nvPr/>
        </p:nvCxnSpPr>
        <p:spPr>
          <a:xfrm rot="10800000" flipH="1">
            <a:off x="4639490" y="1905136"/>
            <a:ext cx="598800" cy="2322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23"/>
          <p:cNvSpPr/>
          <p:nvPr/>
        </p:nvSpPr>
        <p:spPr>
          <a:xfrm>
            <a:off x="2769928" y="3226323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vertical-align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5222683" y="218963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Alineación horizontal del texto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3"/>
          <p:cNvCxnSpPr>
            <a:stCxn id="528" idx="3"/>
            <a:endCxn id="532" idx="1"/>
          </p:cNvCxnSpPr>
          <p:nvPr/>
        </p:nvCxnSpPr>
        <p:spPr>
          <a:xfrm>
            <a:off x="4639490" y="2137336"/>
            <a:ext cx="583200" cy="2430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23"/>
          <p:cNvSpPr/>
          <p:nvPr/>
        </p:nvSpPr>
        <p:spPr>
          <a:xfrm>
            <a:off x="2769927" y="4283734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5222683" y="2719983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baseline / sup / super / valor de longitud / %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Alinean con respecto a la línea del texto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23"/>
          <p:cNvCxnSpPr>
            <a:stCxn id="531" idx="3"/>
            <a:endCxn id="535" idx="1"/>
          </p:cNvCxnSpPr>
          <p:nvPr/>
        </p:nvCxnSpPr>
        <p:spPr>
          <a:xfrm rot="10800000" flipH="1">
            <a:off x="4639489" y="3049005"/>
            <a:ext cx="583200" cy="3777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23"/>
          <p:cNvSpPr/>
          <p:nvPr/>
        </p:nvSpPr>
        <p:spPr>
          <a:xfrm>
            <a:off x="5238215" y="3500469"/>
            <a:ext cx="6197878" cy="658297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/ middle / bottom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Alinean con respecto al alto del elemento padre. Solo para celdas en tablas o elementos en línea.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23"/>
          <p:cNvCxnSpPr>
            <a:stCxn id="531" idx="3"/>
            <a:endCxn id="537" idx="1"/>
          </p:cNvCxnSpPr>
          <p:nvPr/>
        </p:nvCxnSpPr>
        <p:spPr>
          <a:xfrm>
            <a:off x="4639489" y="3426705"/>
            <a:ext cx="598800" cy="4029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23"/>
          <p:cNvSpPr/>
          <p:nvPr/>
        </p:nvSpPr>
        <p:spPr>
          <a:xfrm>
            <a:off x="5222683" y="4290307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ltr / rtl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Dirección del texto</a:t>
            </a:r>
            <a:endParaRPr sz="16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23"/>
          <p:cNvCxnSpPr>
            <a:stCxn id="534" idx="3"/>
            <a:endCxn id="539" idx="1"/>
          </p:cNvCxnSpPr>
          <p:nvPr/>
        </p:nvCxnSpPr>
        <p:spPr>
          <a:xfrm rot="10800000" flipH="1">
            <a:off x="4639488" y="4480816"/>
            <a:ext cx="583200" cy="3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23"/>
          <p:cNvSpPr/>
          <p:nvPr/>
        </p:nvSpPr>
        <p:spPr>
          <a:xfrm>
            <a:off x="2769927" y="5135365"/>
            <a:ext cx="1869561" cy="40076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width/height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3"/>
          <p:cNvSpPr/>
          <p:nvPr/>
        </p:nvSpPr>
        <p:spPr>
          <a:xfrm>
            <a:off x="5238215" y="4881456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longitud absoluto o relativo.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23"/>
          <p:cNvCxnSpPr>
            <a:stCxn id="541" idx="3"/>
            <a:endCxn id="542" idx="1"/>
          </p:cNvCxnSpPr>
          <p:nvPr/>
        </p:nvCxnSpPr>
        <p:spPr>
          <a:xfrm rot="10800000" flipH="1">
            <a:off x="4639488" y="5072047"/>
            <a:ext cx="598800" cy="2637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23"/>
          <p:cNvSpPr/>
          <p:nvPr/>
        </p:nvSpPr>
        <p:spPr>
          <a:xfrm>
            <a:off x="5238215" y="5411645"/>
            <a:ext cx="6197878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 del párrafo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23"/>
          <p:cNvCxnSpPr>
            <a:stCxn id="541" idx="3"/>
            <a:endCxn id="544" idx="1"/>
          </p:cNvCxnSpPr>
          <p:nvPr/>
        </p:nvCxnSpPr>
        <p:spPr>
          <a:xfrm>
            <a:off x="4639488" y="5335747"/>
            <a:ext cx="598800" cy="2664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En este tema evaluamos: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3048000" y="1159135"/>
            <a:ext cx="8266176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s-ES" sz="2000" b="0" i="0" u="none" strike="noStrike" cap="none" dirty="0" smtClean="0">
                <a:solidFill>
                  <a:schemeClr val="dk1"/>
                </a:solidFill>
                <a:sym typeface="Arial"/>
              </a:rPr>
              <a:t>C.E.8.3 </a:t>
            </a:r>
            <a:r>
              <a:rPr lang="es-ES" sz="2000" dirty="0" smtClean="0">
                <a:solidFill>
                  <a:schemeClr val="dk1"/>
                </a:solidFill>
              </a:rPr>
              <a:t>Se han utilizado los selectores básicos de CSS3 para dar formato a un texto.</a:t>
            </a:r>
            <a:endParaRPr lang="es-ES" sz="2000" b="0" i="0" u="none" strike="noStrike" cap="none" dirty="0" smtClean="0">
              <a:solidFill>
                <a:schemeClr val="dk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 smtClean="0">
                <a:solidFill>
                  <a:schemeClr val="dk1"/>
                </a:solidFill>
                <a:sym typeface="Arial"/>
              </a:rPr>
              <a:t>C.E.2.6 Se han utilizado herramientas en la creación documentos web</a:t>
            </a:r>
          </a:p>
          <a:p>
            <a:pPr lvl="0">
              <a:buSzPts val="2000"/>
            </a:pPr>
            <a:r>
              <a:rPr lang="es-ES" sz="2000" dirty="0" smtClean="0">
                <a:solidFill>
                  <a:schemeClr val="dk1"/>
                </a:solidFill>
              </a:rPr>
              <a:t>C.E.2.7 Se han identificado las ventajas que aporta la utilización de hojas de estilo</a:t>
            </a:r>
          </a:p>
          <a:p>
            <a:pPr lvl="0">
              <a:buSzPts val="2000"/>
            </a:pPr>
            <a:r>
              <a:rPr lang="es-ES" sz="2000" dirty="0" smtClean="0">
                <a:solidFill>
                  <a:schemeClr val="dk1"/>
                </a:solidFill>
              </a:rPr>
              <a:t>C.E.2.8 Se han aplicado hojas de estilo</a:t>
            </a:r>
            <a:endParaRPr lang="es-ES" sz="14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" sz="18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84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TEMA 3</a:t>
            </a:r>
            <a:endParaRPr sz="1600" b="0" i="0" u="none" strike="noStrike" cap="none" dirty="0">
              <a:solidFill>
                <a:schemeClr val="lt1"/>
              </a:solidFill>
              <a:latin typeface="Decima Nova Pro" panose="02000506000000020004" pitchFamily="50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INTRODUCCIÓN A CSS. TIPOGRAGÍAS</a:t>
            </a:r>
            <a:endParaRPr sz="1600" b="0" i="0" u="none" strike="noStrike" cap="none" dirty="0">
              <a:solidFill>
                <a:schemeClr val="lt1"/>
              </a:solidFill>
              <a:latin typeface="Decima Nova Pro" panose="02000506000000020004" pitchFamily="50" charset="0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 smtClean="0">
              <a:solidFill>
                <a:schemeClr val="lt1"/>
              </a:solidFill>
              <a:latin typeface="Decima Nova Pro" panose="02000506000000020004" pitchFamily="50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n-US" sz="1600" b="1" i="1" u="none" strike="noStrike" cap="none" dirty="0" err="1" smtClean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Introducción</a:t>
            </a:r>
            <a:r>
              <a:rPr lang="en-US" sz="1600" b="1" i="1" u="none" strike="noStrike" cap="none" dirty="0" smtClean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 a CSS</a:t>
            </a:r>
            <a:endParaRPr sz="1600" b="1" i="1" u="none" strike="noStrike" cap="none" dirty="0" smtClean="0">
              <a:solidFill>
                <a:schemeClr val="bg1"/>
              </a:solidFill>
              <a:latin typeface="Decima Nova Pro" panose="02000506000000020004" pitchFamily="50" charset="0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n-US" sz="1600" b="1" i="1" u="none" strike="noStrike" cap="none" dirty="0" err="1" smtClean="0">
                <a:solidFill>
                  <a:schemeClr val="bg1"/>
                </a:solidFill>
                <a:latin typeface="Decima Nova Pro" panose="02000506000000020004" pitchFamily="50" charset="0"/>
                <a:sym typeface="Arial"/>
              </a:rPr>
              <a:t>Introducción</a:t>
            </a:r>
            <a:endParaRPr dirty="0" smtClean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 smtClean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Sintaxis</a:t>
            </a:r>
            <a:r>
              <a:rPr lang="en-US" sz="1600" b="0" i="1" u="none" strike="noStrike" cap="none" dirty="0" smtClean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básica</a:t>
            </a:r>
            <a:endParaRPr dirty="0"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Selectores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CSS</a:t>
            </a:r>
            <a:endParaRPr dirty="0"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Añadir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una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hoja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de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estilos</a:t>
            </a:r>
            <a:endParaRPr dirty="0"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Cascada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y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herencia</a:t>
            </a:r>
            <a:endParaRPr dirty="0"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Unidades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de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medida</a:t>
            </a:r>
            <a:endParaRPr dirty="0">
              <a:latin typeface="Decima Nova Pro" panose="02000506000000020004" pitchFamily="50" charset="0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Notación</a:t>
            </a:r>
            <a:r>
              <a:rPr lang="en-US" sz="1600" b="0" i="1" u="none" strike="noStrike" cap="none" dirty="0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 de </a:t>
            </a: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colores</a:t>
            </a:r>
            <a:endParaRPr dirty="0">
              <a:latin typeface="Decima Nova Pro" panose="02000506000000020004" pitchFamily="50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n-US" sz="1600" b="0" i="1" u="none" strike="noStrike" cap="none" dirty="0" err="1">
                <a:solidFill>
                  <a:schemeClr val="lt1"/>
                </a:solidFill>
                <a:latin typeface="Decima Nova Pro" panose="02000506000000020004" pitchFamily="50" charset="0"/>
                <a:sym typeface="Arial"/>
              </a:rPr>
              <a:t>Tipografías</a:t>
            </a:r>
            <a:endParaRPr sz="1600" b="0" i="1" u="none" strike="noStrike" cap="none" dirty="0">
              <a:solidFill>
                <a:schemeClr val="lt1"/>
              </a:solidFill>
              <a:latin typeface="Decima Nova Pro" panose="02000506000000020004" pitchFamily="50" charset="0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Introducción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012127" y="3474688"/>
            <a:ext cx="8243637" cy="983694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base de un buen diseño web es mantener completamente separados el contenido de la presentación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73638" y="1747566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>
            <a:stCxn id="123" idx="3"/>
            <a:endCxn id="121" idx="1"/>
          </p:cNvCxnSpPr>
          <p:nvPr/>
        </p:nvCxnSpPr>
        <p:spPr>
          <a:xfrm rot="10800000" flipH="1">
            <a:off x="5702558" y="1984238"/>
            <a:ext cx="471000" cy="3501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3"/>
          <p:cNvSpPr/>
          <p:nvPr/>
        </p:nvSpPr>
        <p:spPr>
          <a:xfrm>
            <a:off x="4560443" y="1988223"/>
            <a:ext cx="1142115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SITIO WEB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173638" y="2441011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"/>
          <p:cNvCxnSpPr>
            <a:stCxn id="123" idx="3"/>
            <a:endCxn id="124" idx="1"/>
          </p:cNvCxnSpPr>
          <p:nvPr/>
        </p:nvCxnSpPr>
        <p:spPr>
          <a:xfrm>
            <a:off x="5702558" y="2334338"/>
            <a:ext cx="471000" cy="3417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3"/>
          <p:cNvSpPr/>
          <p:nvPr/>
        </p:nvSpPr>
        <p:spPr>
          <a:xfrm>
            <a:off x="8419049" y="1793528"/>
            <a:ext cx="1266377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>
            <a:stCxn id="121" idx="3"/>
            <a:endCxn id="126" idx="1"/>
          </p:cNvCxnSpPr>
          <p:nvPr/>
        </p:nvCxnSpPr>
        <p:spPr>
          <a:xfrm>
            <a:off x="7903928" y="1984382"/>
            <a:ext cx="5151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3"/>
          <p:cNvSpPr/>
          <p:nvPr/>
        </p:nvSpPr>
        <p:spPr>
          <a:xfrm>
            <a:off x="8419049" y="2481197"/>
            <a:ext cx="1369300" cy="381119"/>
          </a:xfrm>
          <a:prstGeom prst="roundRect">
            <a:avLst>
              <a:gd name="adj" fmla="val 19451"/>
            </a:avLst>
          </a:prstGeom>
          <a:solidFill>
            <a:srgbClr val="D9DFE4"/>
          </a:solidFill>
          <a:ln w="952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>
            <a:stCxn id="124" idx="3"/>
            <a:endCxn id="128" idx="1"/>
          </p:cNvCxnSpPr>
          <p:nvPr/>
        </p:nvCxnSpPr>
        <p:spPr>
          <a:xfrm rot="10800000" flipH="1">
            <a:off x="7903928" y="2671691"/>
            <a:ext cx="515100" cy="4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3"/>
          <p:cNvSpPr/>
          <p:nvPr/>
        </p:nvSpPr>
        <p:spPr>
          <a:xfrm>
            <a:off x="3012127" y="4803120"/>
            <a:ext cx="2313456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 del 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134937" y="4783385"/>
            <a:ext cx="199801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Legibilidad del 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9257749" y="4795578"/>
            <a:ext cx="1998015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Compatibilidad entre navegadores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 smtClean="0">
                <a:solidFill>
                  <a:schemeClr val="lt1"/>
                </a:solidFill>
                <a:latin typeface="Decima Nova Pro" panose="02000506000000020004" pitchFamily="50" charset="0"/>
              </a:rPr>
              <a:t>TEMA </a:t>
            </a:r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Sintaxis básica de CSS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933669" y="1671762"/>
            <a:ext cx="3381788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Una hoja de estilos tiene un conjunto de selectores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5941" y="3434034"/>
            <a:ext cx="5039428" cy="3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/>
          <p:nvPr/>
        </p:nvSpPr>
        <p:spPr>
          <a:xfrm>
            <a:off x="6618468" y="1671762"/>
            <a:ext cx="4925832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cada selector se declaran las propiedades de estilos que deben aplicarse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885047" y="3763983"/>
            <a:ext cx="130942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4"/>
          <p:cNvCxnSpPr>
            <a:stCxn id="146" idx="3"/>
          </p:cNvCxnSpPr>
          <p:nvPr/>
        </p:nvCxnSpPr>
        <p:spPr>
          <a:xfrm rot="10800000" flipH="1">
            <a:off x="4194472" y="3649562"/>
            <a:ext cx="621600" cy="327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4"/>
          <p:cNvCxnSpPr>
            <a:stCxn id="146" idx="3"/>
          </p:cNvCxnSpPr>
          <p:nvPr/>
        </p:nvCxnSpPr>
        <p:spPr>
          <a:xfrm>
            <a:off x="4194472" y="3977462"/>
            <a:ext cx="621600" cy="951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4"/>
          <p:cNvSpPr/>
          <p:nvPr/>
        </p:nvSpPr>
        <p:spPr>
          <a:xfrm>
            <a:off x="6215067" y="2833416"/>
            <a:ext cx="130942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propiedad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4"/>
          <p:cNvCxnSpPr>
            <a:stCxn id="149" idx="2"/>
          </p:cNvCxnSpPr>
          <p:nvPr/>
        </p:nvCxnSpPr>
        <p:spPr>
          <a:xfrm flipH="1">
            <a:off x="6315380" y="3260374"/>
            <a:ext cx="554400" cy="503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4"/>
          <p:cNvSpPr/>
          <p:nvPr/>
        </p:nvSpPr>
        <p:spPr>
          <a:xfrm>
            <a:off x="8146124" y="2833416"/>
            <a:ext cx="1309425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>
            <a:stCxn id="151" idx="2"/>
          </p:cNvCxnSpPr>
          <p:nvPr/>
        </p:nvCxnSpPr>
        <p:spPr>
          <a:xfrm flipH="1">
            <a:off x="8246437" y="3260374"/>
            <a:ext cx="554400" cy="503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4"/>
          <p:cNvSpPr/>
          <p:nvPr/>
        </p:nvSpPr>
        <p:spPr>
          <a:xfrm>
            <a:off x="9878544" y="3350859"/>
            <a:ext cx="2133426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un selector se pueden declarar varias propiedades de estilo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878544" y="4810307"/>
            <a:ext cx="2133426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olvidar nunca el punto y coma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Selectores básicos de CSS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2933668" y="1671762"/>
            <a:ext cx="8514619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selector selecciona un conjunto de etiquetas HTML para aplicarles un conjunto de propiedades de estilos. 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012127" y="5392146"/>
            <a:ext cx="7131618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otros selectores más complejos, como los jerárquicos, las pseudoclases y los selectores de atributos. Los veremos en próximos temas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639862" y="3012050"/>
            <a:ext cx="1730290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etiqueta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5"/>
          <p:cNvCxnSpPr>
            <a:stCxn id="169" idx="3"/>
            <a:endCxn id="167" idx="1"/>
          </p:cNvCxnSpPr>
          <p:nvPr/>
        </p:nvCxnSpPr>
        <p:spPr>
          <a:xfrm rot="10800000" flipH="1">
            <a:off x="4271704" y="3248768"/>
            <a:ext cx="368100" cy="7707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5"/>
          <p:cNvSpPr/>
          <p:nvPr/>
        </p:nvSpPr>
        <p:spPr>
          <a:xfrm>
            <a:off x="3012127" y="3673354"/>
            <a:ext cx="1259577" cy="692229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Selectores básicos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639862" y="3772397"/>
            <a:ext cx="1730290" cy="469761"/>
          </a:xfrm>
          <a:prstGeom prst="roundRect">
            <a:avLst>
              <a:gd name="adj" fmla="val 26088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clase (.)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5"/>
          <p:cNvCxnSpPr>
            <a:stCxn id="169" idx="3"/>
            <a:endCxn id="170" idx="1"/>
          </p:cNvCxnSpPr>
          <p:nvPr/>
        </p:nvCxnSpPr>
        <p:spPr>
          <a:xfrm rot="10800000" flipH="1">
            <a:off x="4271704" y="4007168"/>
            <a:ext cx="368100" cy="123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5"/>
          <p:cNvSpPr/>
          <p:nvPr/>
        </p:nvSpPr>
        <p:spPr>
          <a:xfrm>
            <a:off x="4639862" y="4477038"/>
            <a:ext cx="2432201" cy="473631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identificador (#)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5"/>
          <p:cNvCxnSpPr>
            <a:stCxn id="169" idx="3"/>
            <a:endCxn id="172" idx="1"/>
          </p:cNvCxnSpPr>
          <p:nvPr/>
        </p:nvCxnSpPr>
        <p:spPr>
          <a:xfrm>
            <a:off x="4271704" y="4019468"/>
            <a:ext cx="368100" cy="6945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  <a:endParaRPr lang="es-ES" sz="1600" i="1" dirty="0">
              <a:solidFill>
                <a:schemeClr val="lt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Selectores básicos de CSS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012127" y="1671762"/>
            <a:ext cx="8326434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SELECTORES DE ETIQUETA seleccionan a todas las etiquetas del tipo indicado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7295614" y="3059745"/>
            <a:ext cx="4248686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selector se indica el nombre de la etiqueta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3040784"/>
            <a:ext cx="4105848" cy="29245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7295614" y="3687771"/>
            <a:ext cx="4248686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ejemplo, todas las etiquetas div tendrán la misma apariencia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7295614" y="4626312"/>
            <a:ext cx="4248686" cy="135850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pueden indicar varios selectores para una misma declaración de estilos. En el ejemplo, todos los h1, h2 y h3 tendrán la misma apariencia. (¡¡No olvidar las comas!!)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/>
            <a:endParaRPr lang="es-ES" sz="1600" dirty="0" smtClean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lvl="0" algn="r"/>
            <a:r>
              <a:rPr lang="es-ES" sz="1600" dirty="0" smtClean="0">
                <a:solidFill>
                  <a:schemeClr val="lt1"/>
                </a:solidFill>
                <a:latin typeface="Decima Nova Pro" panose="02000506000000020004" pitchFamily="50" charset="0"/>
              </a:rPr>
              <a:t>TEMA </a:t>
            </a:r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Selectores básicos de CSS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012127" y="1671762"/>
            <a:ext cx="7992590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SELECTORES DE CLASE seleccionan a todas las etiquetas que tengan definido el atributo </a:t>
            </a:r>
            <a:r>
              <a:rPr lang="en-US" sz="20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indicado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6449568" y="2692993"/>
            <a:ext cx="4555149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 clase se indica con un punto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6449568" y="3235676"/>
            <a:ext cx="4555149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delante del punto indico el nombre de una etiqueta, sólo se aplicará a las etiquetas de ese tipo que tengan la clase indicada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5091103"/>
            <a:ext cx="7992590" cy="12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6449568" y="4435641"/>
            <a:ext cx="4555149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ejemplo, la última imagen saldrá normal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2127" y="2802385"/>
            <a:ext cx="3210373" cy="20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1 Introducción a CSS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TEMA 3</a:t>
            </a:r>
          </a:p>
          <a:p>
            <a:pPr lvl="0" algn="r"/>
            <a:r>
              <a:rPr lang="es-ES" sz="1600" dirty="0">
                <a:solidFill>
                  <a:schemeClr val="lt1"/>
                </a:solidFill>
                <a:latin typeface="Decima Nova Pro" panose="02000506000000020004" pitchFamily="50" charset="0"/>
              </a:rPr>
              <a:t>INTRODUCCIÓN A CSS. TIPOGRAGÍAS</a:t>
            </a:r>
          </a:p>
          <a:p>
            <a:pPr lvl="0" algn="r"/>
            <a:endParaRPr lang="es-ES" sz="1600" dirty="0">
              <a:solidFill>
                <a:schemeClr val="lt1"/>
              </a:solidFill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bg1"/>
              </a:buClr>
              <a:buSzPts val="1600"/>
              <a:buFont typeface="Arial"/>
              <a:buAutoNum type="arabicPeriod"/>
            </a:pPr>
            <a:r>
              <a:rPr lang="es-ES" sz="1600" b="1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CSS</a:t>
            </a:r>
          </a:p>
          <a:p>
            <a:pPr marL="800100" lvl="1" indent="-342900">
              <a:buClr>
                <a:schemeClr val="bg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Sintaxis básica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b="1" i="1" dirty="0">
                <a:solidFill>
                  <a:schemeClr val="lt1"/>
                </a:solidFill>
                <a:latin typeface="Decima Nova Pro" panose="02000506000000020004" pitchFamily="50" charset="0"/>
              </a:rPr>
              <a:t>Selectores CSS</a:t>
            </a:r>
            <a:endParaRPr lang="es-ES" b="1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Añadir una hoja de estilos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Cascada y herencia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Unidades de medida</a:t>
            </a:r>
            <a:endParaRPr lang="es-ES" dirty="0">
              <a:latin typeface="Decima Nova Pro" panose="02000506000000020004" pitchFamily="50" charset="0"/>
            </a:endParaRPr>
          </a:p>
          <a:p>
            <a:pPr marL="800100" lvl="1" indent="-342900">
              <a:buClr>
                <a:schemeClr val="lt1"/>
              </a:buClr>
              <a:buSzPts val="1600"/>
              <a:buFont typeface="Arial"/>
              <a:buAutoNum type="alphaL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Notación de colores</a:t>
            </a:r>
            <a:endParaRPr lang="es-ES" dirty="0">
              <a:latin typeface="Decima Nova Pro" panose="02000506000000020004" pitchFamily="50" charset="0"/>
            </a:endParaRPr>
          </a:p>
          <a:p>
            <a:pPr marL="342900" lvl="0" indent="-342900">
              <a:buClr>
                <a:schemeClr val="lt1"/>
              </a:buClr>
              <a:buSzPts val="1600"/>
              <a:buFont typeface="Arial"/>
              <a:buAutoNum type="arabicPeriod"/>
            </a:pPr>
            <a:r>
              <a:rPr lang="es-ES" sz="1600" i="1" dirty="0">
                <a:solidFill>
                  <a:schemeClr val="lt1"/>
                </a:solidFill>
                <a:latin typeface="Decima Nova Pro" panose="02000506000000020004" pitchFamily="50" charset="0"/>
              </a:rPr>
              <a:t>Tipografías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>
            <a:spLocks noGrp="1"/>
          </p:cNvSpPr>
          <p:nvPr>
            <p:ph type="sldNum" idx="12"/>
          </p:nvPr>
        </p:nvSpPr>
        <p:spPr>
          <a:xfrm>
            <a:off x="11544300" y="6269756"/>
            <a:ext cx="4676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i="1">
                <a:solidFill>
                  <a:srgbClr val="DC001B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i="1">
              <a:solidFill>
                <a:srgbClr val="DC0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1"/>
          </p:nvPr>
        </p:nvSpPr>
        <p:spPr>
          <a:xfrm>
            <a:off x="3012127" y="1179613"/>
            <a:ext cx="4752528" cy="211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7512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93192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Selectores básicos de CSS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3012126" y="1671762"/>
            <a:ext cx="8423969" cy="837962"/>
          </a:xfrm>
          <a:prstGeom prst="roundRect">
            <a:avLst>
              <a:gd name="adj" fmla="val 27699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SELECTORES DE IDENTIFICADOR seleccionan a la etiqueta que tenga definido el atributo id indicado. Los id deben ser únicos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7271754" y="2791546"/>
            <a:ext cx="4164342" cy="42695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del id se indica con una almohadilla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7271754" y="3757454"/>
            <a:ext cx="4164342" cy="1047988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delante de la almohadilla indico el nombre de una etiqueta, sólo se aplicará a la etiqueta de ese tipo que tenga el id indicado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127" y="2795386"/>
            <a:ext cx="4124901" cy="201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2126" y="4977628"/>
            <a:ext cx="7563906" cy="733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3012125" y="5901019"/>
            <a:ext cx="8423969" cy="737473"/>
          </a:xfrm>
          <a:prstGeom prst="roundRect">
            <a:avLst>
              <a:gd name="adj" fmla="val 35652"/>
            </a:avLst>
          </a:prstGeom>
          <a:noFill/>
          <a:ln w="28575" cap="flat" cmpd="sng">
            <a:solidFill>
              <a:srgbClr val="D9DF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una clase o un id puede tener letras, números y guiones (medio y bajo). Deben empezar por una letra. Evitar espacios y palabras reservadas javascript.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0000"/>
      </a:dk1>
      <a:lt1>
        <a:srgbClr val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2327</Words>
  <Application>Microsoft Office PowerPoint</Application>
  <PresentationFormat>Panorámica</PresentationFormat>
  <Paragraphs>641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Decima Nova Pro</vt:lpstr>
      <vt:lpstr>Tema de Office</vt:lpstr>
      <vt:lpstr>Presentación de PowerPoint</vt:lpstr>
      <vt:lpstr>ÍNDICE</vt:lpstr>
      <vt:lpstr>En este tema evaluamos: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1 Introducción a CSS</vt:lpstr>
      <vt:lpstr>2 Tipografías</vt:lpstr>
      <vt:lpstr>2 Tipografías</vt:lpstr>
      <vt:lpstr>2 Tipografías</vt:lpstr>
      <vt:lpstr>2 Tipografías</vt:lpstr>
      <vt:lpstr>2 Tipografías</vt:lpstr>
      <vt:lpstr>2 Tipografías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3</cp:revision>
  <dcterms:created xsi:type="dcterms:W3CDTF">2017-11-15T16:19:40Z</dcterms:created>
  <dcterms:modified xsi:type="dcterms:W3CDTF">2021-10-25T16:13:12Z</dcterms:modified>
</cp:coreProperties>
</file>