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40" r:id="rId2"/>
    <p:sldId id="743" r:id="rId3"/>
    <p:sldId id="259" r:id="rId4"/>
    <p:sldId id="744" r:id="rId5"/>
    <p:sldId id="745" r:id="rId6"/>
    <p:sldId id="262" r:id="rId7"/>
    <p:sldId id="746" r:id="rId8"/>
    <p:sldId id="742" r:id="rId9"/>
    <p:sldId id="747" r:id="rId10"/>
    <p:sldId id="748" r:id="rId11"/>
    <p:sldId id="258"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37" autoAdjust="0"/>
    <p:restoredTop sz="94660"/>
  </p:normalViewPr>
  <p:slideViewPr>
    <p:cSldViewPr snapToGrid="0">
      <p:cViewPr varScale="1">
        <p:scale>
          <a:sx n="78" d="100"/>
          <a:sy n="78" d="100"/>
        </p:scale>
        <p:origin x="19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C440-9E58-482E-811E-59C8DFA2B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4267BE-DBCB-4C6F-91F5-49BCFA8AA2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233D72-3D4F-438E-AD95-4F8C4D9DB671}"/>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5" name="Footer Placeholder 4">
            <a:extLst>
              <a:ext uri="{FF2B5EF4-FFF2-40B4-BE49-F238E27FC236}">
                <a16:creationId xmlns:a16="http://schemas.microsoft.com/office/drawing/2014/main" id="{320BBC42-5DAF-4469-A763-763A750E8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4750C-0560-435D-8B74-7FECB00E8F67}"/>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127327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9032-85CC-4000-948E-927C322874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6F1854-5121-4B75-A921-6AD37FD03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5E7A0-A303-45DA-A2B5-33EDA1334B60}"/>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5" name="Footer Placeholder 4">
            <a:extLst>
              <a:ext uri="{FF2B5EF4-FFF2-40B4-BE49-F238E27FC236}">
                <a16:creationId xmlns:a16="http://schemas.microsoft.com/office/drawing/2014/main" id="{A2638690-C795-47CC-AC61-010D48EB2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93B56-655B-48D1-A2DF-B3F72FBC7B01}"/>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333456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0AFD1-1FA5-413D-9D06-4D7EA81850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51DC36-C846-4F99-8973-A215C07676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79843-DE5A-479F-9727-B56496F2F72E}"/>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5" name="Footer Placeholder 4">
            <a:extLst>
              <a:ext uri="{FF2B5EF4-FFF2-40B4-BE49-F238E27FC236}">
                <a16:creationId xmlns:a16="http://schemas.microsoft.com/office/drawing/2014/main" id="{94ACB7B3-05CD-44CB-91CF-B2B59FAA8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1B235-5479-4C52-9159-E7842502E4F2}"/>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119648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6A33-63FB-47F4-B8E4-96143ABA7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206FCF-75E4-4124-8E98-E33F2DA2B4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401AB-40A4-4958-9FC1-82B0E9CAEA16}"/>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5" name="Footer Placeholder 4">
            <a:extLst>
              <a:ext uri="{FF2B5EF4-FFF2-40B4-BE49-F238E27FC236}">
                <a16:creationId xmlns:a16="http://schemas.microsoft.com/office/drawing/2014/main" id="{D6B7CFDE-52ED-46B7-AD1F-FD43321D9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3D783-EE87-4468-B55D-5B9C260D445E}"/>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18781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8194-ABF1-4E01-899A-71F741152E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7BD99D-4192-440E-8356-2F50C94F3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F697B-55E8-46CE-A8DF-E9AA005A37A3}"/>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5" name="Footer Placeholder 4">
            <a:extLst>
              <a:ext uri="{FF2B5EF4-FFF2-40B4-BE49-F238E27FC236}">
                <a16:creationId xmlns:a16="http://schemas.microsoft.com/office/drawing/2014/main" id="{B6BE2C22-A119-4FEC-9A03-63D658867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F62E9-D148-4B5E-A823-FAACEC58F44A}"/>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342566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9227-9F15-46AE-8171-765AD5AF5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D20A8A-AD88-4C65-A562-9A586C180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DD5AD3-4992-4B3C-956E-5383440CE1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F7A2D8-9B3F-49F0-827D-DD28556D8944}"/>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6" name="Footer Placeholder 5">
            <a:extLst>
              <a:ext uri="{FF2B5EF4-FFF2-40B4-BE49-F238E27FC236}">
                <a16:creationId xmlns:a16="http://schemas.microsoft.com/office/drawing/2014/main" id="{7827E266-B4A9-4F4D-96C1-B04557042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855ED-C43E-46C3-867B-06D264CE80EF}"/>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361361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0685-0469-4E6B-9DDF-8F4B8B4BCA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E8F7A7-CF9B-4963-A689-466E4D5E9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956433-839D-4303-AF7B-CB1A011AD7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9CC25-AD33-48B8-930A-DA82EDB70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495372-9B94-4BA2-BA4A-9470CA3A91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7F005D-5B2F-4E0D-8FDD-EC5E87467385}"/>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8" name="Footer Placeholder 7">
            <a:extLst>
              <a:ext uri="{FF2B5EF4-FFF2-40B4-BE49-F238E27FC236}">
                <a16:creationId xmlns:a16="http://schemas.microsoft.com/office/drawing/2014/main" id="{A4D08177-F154-42F1-A4AB-34AED1FB36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DCCF4E-AF0C-4C3F-AD06-F1C7ACF21073}"/>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169707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0DCD-A838-40C9-8764-F845BBA86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B9F98-9635-45B5-94DE-6A5CE47E8B39}"/>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4" name="Footer Placeholder 3">
            <a:extLst>
              <a:ext uri="{FF2B5EF4-FFF2-40B4-BE49-F238E27FC236}">
                <a16:creationId xmlns:a16="http://schemas.microsoft.com/office/drawing/2014/main" id="{1AB83581-94C3-40A0-B626-89E00E1038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CAC0FC-2867-471A-8270-DC2B1D7FB0B8}"/>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17399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26448F-CB31-49D9-A858-0FA384686E91}"/>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3" name="Footer Placeholder 2">
            <a:extLst>
              <a:ext uri="{FF2B5EF4-FFF2-40B4-BE49-F238E27FC236}">
                <a16:creationId xmlns:a16="http://schemas.microsoft.com/office/drawing/2014/main" id="{902732BA-9EB3-4C69-B45E-5DFC3D5512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7BE219-B017-475A-BA5B-85F621773E46}"/>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228785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AB4C-B853-4A7F-AA1D-2B793AED7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875BF-A789-4A79-9A59-3F04053DB9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3B423-BCD4-4136-BD23-0C9F0E5AB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35B70-33AE-42A0-A5F6-46F71FDCB582}"/>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6" name="Footer Placeholder 5">
            <a:extLst>
              <a:ext uri="{FF2B5EF4-FFF2-40B4-BE49-F238E27FC236}">
                <a16:creationId xmlns:a16="http://schemas.microsoft.com/office/drawing/2014/main" id="{014B49A9-4468-4F9E-972F-7B5D98390F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93B39-87A9-47ED-9925-B440469FA7E1}"/>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190771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4169-0D29-45AB-AB36-F517F5F28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8FB2B4-B958-494B-9400-05432E058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E07464-E865-4CAB-8CC5-355520C81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9F9F4-40C4-4F5F-B1F9-CABF675A7DC6}"/>
              </a:ext>
            </a:extLst>
          </p:cNvPr>
          <p:cNvSpPr>
            <a:spLocks noGrp="1"/>
          </p:cNvSpPr>
          <p:nvPr>
            <p:ph type="dt" sz="half" idx="10"/>
          </p:nvPr>
        </p:nvSpPr>
        <p:spPr/>
        <p:txBody>
          <a:bodyPr/>
          <a:lstStyle/>
          <a:p>
            <a:fld id="{A96ADA0A-6B6A-4DE3-98BE-194891C54A0C}" type="datetimeFigureOut">
              <a:rPr lang="en-US" smtClean="0"/>
              <a:t>12/6/21</a:t>
            </a:fld>
            <a:endParaRPr lang="en-US"/>
          </a:p>
        </p:txBody>
      </p:sp>
      <p:sp>
        <p:nvSpPr>
          <p:cNvPr id="6" name="Footer Placeholder 5">
            <a:extLst>
              <a:ext uri="{FF2B5EF4-FFF2-40B4-BE49-F238E27FC236}">
                <a16:creationId xmlns:a16="http://schemas.microsoft.com/office/drawing/2014/main" id="{91D24750-CF6E-41A8-AB64-183CEB55F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E1108-EF0D-4006-9D0C-81436B494EC9}"/>
              </a:ext>
            </a:extLst>
          </p:cNvPr>
          <p:cNvSpPr>
            <a:spLocks noGrp="1"/>
          </p:cNvSpPr>
          <p:nvPr>
            <p:ph type="sldNum" sz="quarter" idx="12"/>
          </p:nvPr>
        </p:nvSpPr>
        <p:spPr/>
        <p:txBody>
          <a:bodyPr/>
          <a:lstStyle/>
          <a:p>
            <a:fld id="{B26699B2-5DBA-4595-8F08-889C1F92618A}" type="slidenum">
              <a:rPr lang="en-US" smtClean="0"/>
              <a:t>‹#›</a:t>
            </a:fld>
            <a:endParaRPr lang="en-US"/>
          </a:p>
        </p:txBody>
      </p:sp>
    </p:spTree>
    <p:extLst>
      <p:ext uri="{BB962C8B-B14F-4D97-AF65-F5344CB8AC3E}">
        <p14:creationId xmlns:p14="http://schemas.microsoft.com/office/powerpoint/2010/main" val="159149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DBACE-7099-41BF-ABBD-0BEF7638C9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332E80-98A9-4E2F-8EE0-ED93D5440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33669-154B-48A0-9167-780A807CF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ADA0A-6B6A-4DE3-98BE-194891C54A0C}" type="datetimeFigureOut">
              <a:rPr lang="en-US" smtClean="0"/>
              <a:t>12/6/21</a:t>
            </a:fld>
            <a:endParaRPr lang="en-US"/>
          </a:p>
        </p:txBody>
      </p:sp>
      <p:sp>
        <p:nvSpPr>
          <p:cNvPr id="5" name="Footer Placeholder 4">
            <a:extLst>
              <a:ext uri="{FF2B5EF4-FFF2-40B4-BE49-F238E27FC236}">
                <a16:creationId xmlns:a16="http://schemas.microsoft.com/office/drawing/2014/main" id="{796D1A25-C6EC-48BF-B72D-274474EBB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E92221-487F-4605-8B51-6224A951E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699B2-5DBA-4595-8F08-889C1F92618A}" type="slidenum">
              <a:rPr lang="en-US" smtClean="0"/>
              <a:t>‹#›</a:t>
            </a:fld>
            <a:endParaRPr lang="en-US"/>
          </a:p>
        </p:txBody>
      </p:sp>
    </p:spTree>
    <p:extLst>
      <p:ext uri="{BB962C8B-B14F-4D97-AF65-F5344CB8AC3E}">
        <p14:creationId xmlns:p14="http://schemas.microsoft.com/office/powerpoint/2010/main" val="2231710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Placeholder 11" descr="A picture containing food, fruit, meal, vegetable&#10;&#10;Description automatically generated">
            <a:extLst>
              <a:ext uri="{FF2B5EF4-FFF2-40B4-BE49-F238E27FC236}">
                <a16:creationId xmlns:a16="http://schemas.microsoft.com/office/drawing/2014/main" id="{44262CEC-887E-D945-8995-EA564908D983}"/>
              </a:ext>
            </a:extLst>
          </p:cNvPr>
          <p:cNvPicPr>
            <a:picLocks noChangeAspect="1"/>
          </p:cNvPicPr>
          <p:nvPr/>
        </p:nvPicPr>
        <p:blipFill rotWithShape="1">
          <a:blip r:embed="rId2">
            <a:extLst>
              <a:ext uri="{28A0092B-C50C-407E-A947-70E740481C1C}">
                <a14:useLocalDpi xmlns:a14="http://schemas.microsoft.com/office/drawing/2010/main" val="0"/>
              </a:ext>
            </a:extLst>
          </a:blip>
          <a:srcRect l="21609" r="9981"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5" name="Text Placeholder 12">
            <a:extLst>
              <a:ext uri="{FF2B5EF4-FFF2-40B4-BE49-F238E27FC236}">
                <a16:creationId xmlns:a16="http://schemas.microsoft.com/office/drawing/2014/main" id="{347B88DC-034B-0A47-926C-0F50E7EA0FDE}"/>
              </a:ext>
            </a:extLst>
          </p:cNvPr>
          <p:cNvSpPr txBox="1">
            <a:spLocks/>
          </p:cNvSpPr>
          <p:nvPr/>
        </p:nvSpPr>
        <p:spPr>
          <a:xfrm>
            <a:off x="7413673" y="1221960"/>
            <a:ext cx="4331351" cy="480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TERM PAPER</a:t>
            </a:r>
          </a:p>
        </p:txBody>
      </p:sp>
      <p:sp>
        <p:nvSpPr>
          <p:cNvPr id="6" name="Title 49">
            <a:extLst>
              <a:ext uri="{FF2B5EF4-FFF2-40B4-BE49-F238E27FC236}">
                <a16:creationId xmlns:a16="http://schemas.microsoft.com/office/drawing/2014/main" id="{9BD5F8E2-43D1-B241-9567-E67E21F8BED8}"/>
              </a:ext>
            </a:extLst>
          </p:cNvPr>
          <p:cNvSpPr txBox="1">
            <a:spLocks/>
          </p:cNvSpPr>
          <p:nvPr/>
        </p:nvSpPr>
        <p:spPr>
          <a:xfrm>
            <a:off x="7413673" y="1793834"/>
            <a:ext cx="5003948" cy="335755"/>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dirty="0"/>
              <a:t>COMPUTATIONAL ECONOMICS</a:t>
            </a:r>
          </a:p>
        </p:txBody>
      </p:sp>
      <p:sp>
        <p:nvSpPr>
          <p:cNvPr id="7" name="Subtitle 50">
            <a:extLst>
              <a:ext uri="{FF2B5EF4-FFF2-40B4-BE49-F238E27FC236}">
                <a16:creationId xmlns:a16="http://schemas.microsoft.com/office/drawing/2014/main" id="{82A587BB-4AF8-8A4E-A893-3F57463DFDC7}"/>
              </a:ext>
            </a:extLst>
          </p:cNvPr>
          <p:cNvSpPr txBox="1">
            <a:spLocks/>
          </p:cNvSpPr>
          <p:nvPr/>
        </p:nvSpPr>
        <p:spPr>
          <a:xfrm>
            <a:off x="7413673" y="2313074"/>
            <a:ext cx="4199207" cy="1241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Effect of Cocoa Exports on Exchange </a:t>
            </a:r>
            <a:r>
              <a:rPr lang="en-US" sz="3200" b="1" dirty="0"/>
              <a:t>Rates</a:t>
            </a:r>
          </a:p>
        </p:txBody>
      </p:sp>
      <p:sp>
        <p:nvSpPr>
          <p:cNvPr id="8" name="Title 49">
            <a:extLst>
              <a:ext uri="{FF2B5EF4-FFF2-40B4-BE49-F238E27FC236}">
                <a16:creationId xmlns:a16="http://schemas.microsoft.com/office/drawing/2014/main" id="{6CD81055-06F3-0247-BA7A-210CE8F59D4B}"/>
              </a:ext>
            </a:extLst>
          </p:cNvPr>
          <p:cNvSpPr txBox="1">
            <a:spLocks/>
          </p:cNvSpPr>
          <p:nvPr/>
        </p:nvSpPr>
        <p:spPr>
          <a:xfrm>
            <a:off x="5843953" y="6243914"/>
            <a:ext cx="5003948" cy="335755"/>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dirty="0"/>
              <a:t>By Kodjo Barnor</a:t>
            </a:r>
          </a:p>
        </p:txBody>
      </p:sp>
    </p:spTree>
    <p:extLst>
      <p:ext uri="{BB962C8B-B14F-4D97-AF65-F5344CB8AC3E}">
        <p14:creationId xmlns:p14="http://schemas.microsoft.com/office/powerpoint/2010/main" val="7980032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7A32-9D49-4932-A4A9-7560CA82C252}"/>
              </a:ext>
            </a:extLst>
          </p:cNvPr>
          <p:cNvSpPr>
            <a:spLocks noGrp="1"/>
          </p:cNvSpPr>
          <p:nvPr>
            <p:ph type="title"/>
          </p:nvPr>
        </p:nvSpPr>
        <p:spPr>
          <a:xfrm>
            <a:off x="838200" y="210377"/>
            <a:ext cx="10515600" cy="1325563"/>
          </a:xfrm>
        </p:spPr>
        <p:txBody>
          <a:bodyPr/>
          <a:lstStyle/>
          <a:p>
            <a:r>
              <a:rPr lang="en-US" b="1" dirty="0">
                <a:latin typeface="Tw Cen MT" panose="020B0602020104020603" pitchFamily="34" charset="0"/>
              </a:rPr>
              <a:t>Results</a:t>
            </a:r>
          </a:p>
        </p:txBody>
      </p:sp>
      <p:sp>
        <p:nvSpPr>
          <p:cNvPr id="9" name="TextBox 8">
            <a:extLst>
              <a:ext uri="{FF2B5EF4-FFF2-40B4-BE49-F238E27FC236}">
                <a16:creationId xmlns:a16="http://schemas.microsoft.com/office/drawing/2014/main" id="{4A716E88-A36B-9E43-BFA2-63C5C1EABC15}"/>
              </a:ext>
            </a:extLst>
          </p:cNvPr>
          <p:cNvSpPr txBox="1"/>
          <p:nvPr/>
        </p:nvSpPr>
        <p:spPr>
          <a:xfrm>
            <a:off x="3049361" y="2551837"/>
            <a:ext cx="6098720" cy="1754326"/>
          </a:xfrm>
          <a:prstGeom prst="rect">
            <a:avLst/>
          </a:prstGeom>
          <a:noFill/>
        </p:spPr>
        <p:txBody>
          <a:bodyPr wrap="square">
            <a:spAutoFit/>
          </a:bodyPr>
          <a:lstStyle/>
          <a:p>
            <a:r>
              <a:rPr lang="en-US" dirty="0"/>
              <a:t>	$ Exchange </a:t>
            </a:r>
            <a:r>
              <a:rPr lang="en-US" dirty="0" err="1"/>
              <a:t>Rate_x</a:t>
            </a:r>
            <a:r>
              <a:rPr lang="en-US" dirty="0"/>
              <a:t>	Ln </a:t>
            </a:r>
            <a:r>
              <a:rPr lang="en-US" dirty="0" err="1"/>
              <a:t>GDP_x</a:t>
            </a:r>
            <a:r>
              <a:rPr lang="en-US" dirty="0"/>
              <a:t>	Ln Cocoa </a:t>
            </a:r>
            <a:r>
              <a:rPr lang="en-US" dirty="0" err="1"/>
              <a:t>Exports_x</a:t>
            </a:r>
            <a:r>
              <a:rPr lang="en-US" dirty="0"/>
              <a:t>	Ln Export </a:t>
            </a:r>
            <a:r>
              <a:rPr lang="en-US" dirty="0" err="1"/>
              <a:t>Value_x</a:t>
            </a:r>
            <a:endParaRPr lang="en-US" dirty="0"/>
          </a:p>
          <a:p>
            <a:r>
              <a:rPr lang="en-US" dirty="0"/>
              <a:t>$ Exchange </a:t>
            </a:r>
            <a:r>
              <a:rPr lang="en-US" dirty="0" err="1"/>
              <a:t>Rate_y</a:t>
            </a:r>
            <a:r>
              <a:rPr lang="en-US" dirty="0"/>
              <a:t>	1.0000	0.0002	0.0022	0.0004</a:t>
            </a:r>
          </a:p>
          <a:p>
            <a:r>
              <a:rPr lang="en-US" dirty="0"/>
              <a:t>Ln </a:t>
            </a:r>
            <a:r>
              <a:rPr lang="en-US" dirty="0" err="1"/>
              <a:t>GDP_y</a:t>
            </a:r>
            <a:r>
              <a:rPr lang="en-US"/>
              <a:t>.</a:t>
            </a:r>
            <a:r>
              <a:rPr lang="en-US" dirty="0"/>
              <a:t>	0.0052	1.0000	0.7364	0.0384</a:t>
            </a:r>
          </a:p>
          <a:p>
            <a:r>
              <a:rPr lang="en-US" dirty="0"/>
              <a:t>Ln Cocoa </a:t>
            </a:r>
            <a:r>
              <a:rPr lang="en-US" dirty="0" err="1"/>
              <a:t>Exports_y</a:t>
            </a:r>
            <a:r>
              <a:rPr lang="en-US" dirty="0"/>
              <a:t>	0.1289	0.0000	1.0000	0.0000</a:t>
            </a:r>
          </a:p>
          <a:p>
            <a:r>
              <a:rPr lang="en-US" dirty="0"/>
              <a:t>Ln Export </a:t>
            </a:r>
            <a:r>
              <a:rPr lang="en-US" dirty="0" err="1"/>
              <a:t>Value_y</a:t>
            </a:r>
            <a:r>
              <a:rPr lang="en-US" dirty="0"/>
              <a:t>	0.3768	0.1670	0.0800	1.0000</a:t>
            </a:r>
          </a:p>
        </p:txBody>
      </p:sp>
    </p:spTree>
    <p:extLst>
      <p:ext uri="{BB962C8B-B14F-4D97-AF65-F5344CB8AC3E}">
        <p14:creationId xmlns:p14="http://schemas.microsoft.com/office/powerpoint/2010/main" val="308862197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D62187-6812-4652-B77F-96F8087024E5}"/>
              </a:ext>
            </a:extLst>
          </p:cNvPr>
          <p:cNvSpPr>
            <a:spLocks noGrp="1"/>
          </p:cNvSpPr>
          <p:nvPr>
            <p:ph type="title"/>
          </p:nvPr>
        </p:nvSpPr>
        <p:spPr/>
        <p:txBody>
          <a:bodyPr/>
          <a:lstStyle/>
          <a:p>
            <a:r>
              <a:rPr lang="en-US" b="1" dirty="0">
                <a:latin typeface="Tw Cen MT" panose="020B0602020104020603" pitchFamily="34" charset="0"/>
              </a:rPr>
              <a:t>Technical Efficiency Results </a:t>
            </a:r>
          </a:p>
        </p:txBody>
      </p:sp>
      <p:graphicFrame>
        <p:nvGraphicFramePr>
          <p:cNvPr id="11" name="Content Placeholder 3">
            <a:extLst>
              <a:ext uri="{FF2B5EF4-FFF2-40B4-BE49-F238E27FC236}">
                <a16:creationId xmlns:a16="http://schemas.microsoft.com/office/drawing/2014/main" id="{495509D6-9E09-47A0-AC3B-EF99359F985D}"/>
              </a:ext>
            </a:extLst>
          </p:cNvPr>
          <p:cNvGraphicFramePr>
            <a:graphicFrameLocks noGrp="1"/>
          </p:cNvGraphicFramePr>
          <p:nvPr>
            <p:ph idx="1"/>
            <p:extLst>
              <p:ext uri="{D42A27DB-BD31-4B8C-83A1-F6EECF244321}">
                <p14:modId xmlns:p14="http://schemas.microsoft.com/office/powerpoint/2010/main" val="216398003"/>
              </p:ext>
            </p:extLst>
          </p:nvPr>
        </p:nvGraphicFramePr>
        <p:xfrm>
          <a:off x="838200" y="1276917"/>
          <a:ext cx="9605211" cy="5263715"/>
        </p:xfrm>
        <a:graphic>
          <a:graphicData uri="http://schemas.openxmlformats.org/drawingml/2006/table">
            <a:tbl>
              <a:tblPr firstRow="1">
                <a:tableStyleId>{9D7B26C5-4107-4FEC-AEDC-1716B250A1EF}</a:tableStyleId>
              </a:tblPr>
              <a:tblGrid>
                <a:gridCol w="5625869">
                  <a:extLst>
                    <a:ext uri="{9D8B030D-6E8A-4147-A177-3AD203B41FA5}">
                      <a16:colId xmlns:a16="http://schemas.microsoft.com/office/drawing/2014/main" val="343751028"/>
                    </a:ext>
                  </a:extLst>
                </a:gridCol>
                <a:gridCol w="3979342">
                  <a:extLst>
                    <a:ext uri="{9D8B030D-6E8A-4147-A177-3AD203B41FA5}">
                      <a16:colId xmlns:a16="http://schemas.microsoft.com/office/drawing/2014/main" val="2391332614"/>
                    </a:ext>
                  </a:extLst>
                </a:gridCol>
              </a:tblGrid>
              <a:tr h="290271">
                <a:tc>
                  <a:txBody>
                    <a:bodyPr/>
                    <a:lstStyle/>
                    <a:p>
                      <a:pPr marL="0" marR="0" algn="ctr">
                        <a:lnSpc>
                          <a:spcPct val="107000"/>
                        </a:lnSpc>
                        <a:spcBef>
                          <a:spcPts val="0"/>
                        </a:spcBef>
                        <a:spcAft>
                          <a:spcPts val="0"/>
                        </a:spcAft>
                      </a:pPr>
                      <a:r>
                        <a:rPr lang="en-US" sz="1700" dirty="0">
                          <a:effectLst/>
                        </a:rPr>
                        <a:t> Input</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9034" marR="19034" marT="0" marB="0"/>
                </a:tc>
                <a:tc>
                  <a:txBody>
                    <a:bodyPr/>
                    <a:lstStyle/>
                    <a:p>
                      <a:pPr marL="0" marR="0" algn="ctr">
                        <a:lnSpc>
                          <a:spcPct val="107000"/>
                        </a:lnSpc>
                        <a:spcBef>
                          <a:spcPts val="0"/>
                        </a:spcBef>
                        <a:spcAft>
                          <a:spcPts val="0"/>
                        </a:spcAf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9034" marR="19034" marT="0" marB="0"/>
                </a:tc>
                <a:extLst>
                  <a:ext uri="{0D108BD9-81ED-4DB2-BD59-A6C34878D82A}">
                    <a16:rowId xmlns:a16="http://schemas.microsoft.com/office/drawing/2014/main" val="3697609196"/>
                  </a:ext>
                </a:extLst>
              </a:tr>
              <a:tr h="498135">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Extension</a:t>
                      </a:r>
                    </a:p>
                  </a:txBody>
                  <a:tcPr marL="19034" marR="19034" marT="0" marB="0"/>
                </a:tc>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0.00261 ***</a:t>
                      </a:r>
                    </a:p>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(.00096)</a:t>
                      </a:r>
                    </a:p>
                  </a:txBody>
                  <a:tcPr marL="19034" marR="19034" marT="0" marB="0"/>
                </a:tc>
                <a:extLst>
                  <a:ext uri="{0D108BD9-81ED-4DB2-BD59-A6C34878D82A}">
                    <a16:rowId xmlns:a16="http://schemas.microsoft.com/office/drawing/2014/main" val="3113401624"/>
                  </a:ext>
                </a:extLst>
              </a:tr>
              <a:tr h="498135">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Age</a:t>
                      </a:r>
                    </a:p>
                  </a:txBody>
                  <a:tcPr marL="19034" marR="19034" marT="0" marB="0"/>
                </a:tc>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0.01336*** </a:t>
                      </a:r>
                    </a:p>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(0.00191) </a:t>
                      </a:r>
                    </a:p>
                  </a:txBody>
                  <a:tcPr marL="19034" marR="19034" marT="0" marB="0"/>
                </a:tc>
                <a:extLst>
                  <a:ext uri="{0D108BD9-81ED-4DB2-BD59-A6C34878D82A}">
                    <a16:rowId xmlns:a16="http://schemas.microsoft.com/office/drawing/2014/main" val="1914374912"/>
                  </a:ext>
                </a:extLst>
              </a:tr>
              <a:tr h="498135">
                <a:tc>
                  <a:txBody>
                    <a:bodyPr/>
                    <a:lstStyle/>
                    <a:p>
                      <a:pPr marL="0" marR="0" algn="ctr">
                        <a:lnSpc>
                          <a:spcPct val="107000"/>
                        </a:lnSpc>
                        <a:spcBef>
                          <a:spcPts val="0"/>
                        </a:spcBef>
                        <a:spcAft>
                          <a:spcPts val="0"/>
                        </a:spcAft>
                      </a:pPr>
                      <a:r>
                        <a:rPr lang="en-US" sz="1700" dirty="0" err="1">
                          <a:effectLst/>
                          <a:latin typeface="Calibri" panose="020F0502020204030204" pitchFamily="34" charset="0"/>
                          <a:ea typeface="Calibri" panose="020F0502020204030204" pitchFamily="34" charset="0"/>
                          <a:cs typeface="Times New Roman" panose="02020603050405020304" pitchFamily="18" charset="0"/>
                        </a:rPr>
                        <a:t>Agesq</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9034" marR="19034" marT="0" marB="0"/>
                </a:tc>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-0.00013 ***</a:t>
                      </a:r>
                    </a:p>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(.00002)</a:t>
                      </a:r>
                    </a:p>
                  </a:txBody>
                  <a:tcPr marL="19034" marR="19034" marT="0" marB="0"/>
                </a:tc>
                <a:extLst>
                  <a:ext uri="{0D108BD9-81ED-4DB2-BD59-A6C34878D82A}">
                    <a16:rowId xmlns:a16="http://schemas.microsoft.com/office/drawing/2014/main" val="1290099190"/>
                  </a:ext>
                </a:extLst>
              </a:tr>
              <a:tr h="498135">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Occupation</a:t>
                      </a:r>
                    </a:p>
                  </a:txBody>
                  <a:tcPr marL="19034" marR="19034" marT="0" marB="0"/>
                </a:tc>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0.07936***</a:t>
                      </a:r>
                    </a:p>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(0.03085)  </a:t>
                      </a:r>
                    </a:p>
                  </a:txBody>
                  <a:tcPr marL="19034" marR="19034" marT="0" marB="0"/>
                </a:tc>
                <a:extLst>
                  <a:ext uri="{0D108BD9-81ED-4DB2-BD59-A6C34878D82A}">
                    <a16:rowId xmlns:a16="http://schemas.microsoft.com/office/drawing/2014/main" val="423711594"/>
                  </a:ext>
                </a:extLst>
              </a:tr>
              <a:tr h="498135">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Agrochemical</a:t>
                      </a:r>
                    </a:p>
                  </a:txBody>
                  <a:tcPr marL="19034" marR="19034" marT="0" marB="0"/>
                </a:tc>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0.00417 *</a:t>
                      </a:r>
                    </a:p>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(0.00248)</a:t>
                      </a:r>
                    </a:p>
                  </a:txBody>
                  <a:tcPr marL="19034" marR="19034" marT="0" marB="0"/>
                </a:tc>
                <a:extLst>
                  <a:ext uri="{0D108BD9-81ED-4DB2-BD59-A6C34878D82A}">
                    <a16:rowId xmlns:a16="http://schemas.microsoft.com/office/drawing/2014/main" val="4230566239"/>
                  </a:ext>
                </a:extLst>
              </a:tr>
              <a:tr h="498135">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Experience</a:t>
                      </a:r>
                    </a:p>
                  </a:txBody>
                  <a:tcPr marL="19034" marR="19034" marT="0" marB="0"/>
                </a:tc>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0.00143 *</a:t>
                      </a:r>
                    </a:p>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(0.00084) </a:t>
                      </a:r>
                    </a:p>
                  </a:txBody>
                  <a:tcPr marL="19034" marR="19034" marT="0" marB="0"/>
                </a:tc>
                <a:extLst>
                  <a:ext uri="{0D108BD9-81ED-4DB2-BD59-A6C34878D82A}">
                    <a16:rowId xmlns:a16="http://schemas.microsoft.com/office/drawing/2014/main" val="1612398688"/>
                  </a:ext>
                </a:extLst>
              </a:tr>
              <a:tr h="498135">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Credit</a:t>
                      </a:r>
                    </a:p>
                  </a:txBody>
                  <a:tcPr marL="19034" marR="19034" marT="0" marB="0"/>
                </a:tc>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0.01391</a:t>
                      </a:r>
                    </a:p>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(0.02305)</a:t>
                      </a:r>
                    </a:p>
                  </a:txBody>
                  <a:tcPr marL="19034" marR="19034" marT="0" marB="0"/>
                </a:tc>
                <a:extLst>
                  <a:ext uri="{0D108BD9-81ED-4DB2-BD59-A6C34878D82A}">
                    <a16:rowId xmlns:a16="http://schemas.microsoft.com/office/drawing/2014/main" val="1056534638"/>
                  </a:ext>
                </a:extLst>
              </a:tr>
              <a:tr h="307042">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Constant</a:t>
                      </a:r>
                    </a:p>
                  </a:txBody>
                  <a:tcPr marL="19034" marR="19034" marT="0" marB="0"/>
                </a:tc>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0.71647</a:t>
                      </a:r>
                    </a:p>
                  </a:txBody>
                  <a:tcPr marL="19034" marR="19034" marT="0" marB="0"/>
                </a:tc>
                <a:extLst>
                  <a:ext uri="{0D108BD9-81ED-4DB2-BD59-A6C34878D82A}">
                    <a16:rowId xmlns:a16="http://schemas.microsoft.com/office/drawing/2014/main" val="1591465537"/>
                  </a:ext>
                </a:extLst>
              </a:tr>
              <a:tr h="290271">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700" dirty="0" err="1">
                          <a:effectLst/>
                          <a:latin typeface="Calibri" panose="020F0502020204030204" pitchFamily="34" charset="0"/>
                          <a:ea typeface="Calibri" panose="020F0502020204030204" pitchFamily="34" charset="0"/>
                          <a:cs typeface="Times New Roman" panose="02020603050405020304" pitchFamily="18" charset="0"/>
                        </a:rPr>
                        <a:t>Fstat</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9034" marR="19034"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700" dirty="0">
                          <a:effectLst/>
                          <a:latin typeface="Calibri" panose="020F0502020204030204" pitchFamily="34" charset="0"/>
                          <a:ea typeface="Calibri" panose="020F0502020204030204" pitchFamily="34" charset="0"/>
                          <a:cs typeface="Times New Roman" panose="02020603050405020304" pitchFamily="18" charset="0"/>
                        </a:rPr>
                        <a:t>0.0000</a:t>
                      </a:r>
                    </a:p>
                  </a:txBody>
                  <a:tcPr marL="19034" marR="19034" marT="0" marB="0"/>
                </a:tc>
                <a:extLst>
                  <a:ext uri="{0D108BD9-81ED-4DB2-BD59-A6C34878D82A}">
                    <a16:rowId xmlns:a16="http://schemas.microsoft.com/office/drawing/2014/main" val="4110386978"/>
                  </a:ext>
                </a:extLst>
              </a:tr>
              <a:tr h="290271">
                <a:tc>
                  <a:txBody>
                    <a:bodyPr/>
                    <a:lstStyle/>
                    <a:p>
                      <a:pPr marL="0" marR="0" algn="ctr">
                        <a:lnSpc>
                          <a:spcPct val="107000"/>
                        </a:lnSpc>
                        <a:spcBef>
                          <a:spcPts val="0"/>
                        </a:spcBef>
                        <a:spcAft>
                          <a:spcPts val="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Adjusted R-squared</a:t>
                      </a:r>
                    </a:p>
                  </a:txBody>
                  <a:tcPr marL="19034" marR="19034" marT="0" marB="0"/>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700" dirty="0">
                          <a:effectLst/>
                          <a:latin typeface="Calibri" panose="020F0502020204030204" pitchFamily="34" charset="0"/>
                          <a:ea typeface="Calibri" panose="020F0502020204030204" pitchFamily="34" charset="0"/>
                          <a:cs typeface="Times New Roman" panose="02020603050405020304" pitchFamily="18" charset="0"/>
                        </a:rPr>
                        <a:t>0.1713</a:t>
                      </a:r>
                    </a:p>
                  </a:txBody>
                  <a:tcPr marL="19034" marR="19034" marT="0" marB="0"/>
                </a:tc>
                <a:extLst>
                  <a:ext uri="{0D108BD9-81ED-4DB2-BD59-A6C34878D82A}">
                    <a16:rowId xmlns:a16="http://schemas.microsoft.com/office/drawing/2014/main" val="3007165719"/>
                  </a:ext>
                </a:extLst>
              </a:tr>
              <a:tr h="290271">
                <a:tc>
                  <a:txBody>
                    <a:bodyPr/>
                    <a:lstStyle/>
                    <a:p>
                      <a:pPr marL="0" marR="0" algn="ctr">
                        <a:lnSpc>
                          <a:spcPct val="107000"/>
                        </a:lnSpc>
                        <a:spcBef>
                          <a:spcPts val="0"/>
                        </a:spcBef>
                        <a:spcAft>
                          <a:spcPts val="0"/>
                        </a:spcAft>
                      </a:pPr>
                      <a:r>
                        <a:rPr lang="en-US" sz="1700" dirty="0">
                          <a:effectLst/>
                        </a:rPr>
                        <a:t>N</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9034" marR="19034" marT="0" marB="0"/>
                </a:tc>
                <a:tc>
                  <a:txBody>
                    <a:bodyPr/>
                    <a:lstStyle/>
                    <a:p>
                      <a:pPr marL="0" marR="0" algn="ctr">
                        <a:lnSpc>
                          <a:spcPct val="107000"/>
                        </a:lnSpc>
                        <a:spcBef>
                          <a:spcPts val="0"/>
                        </a:spcBef>
                        <a:spcAft>
                          <a:spcPts val="0"/>
                        </a:spcAft>
                      </a:pPr>
                      <a:r>
                        <a:rPr lang="en-US" sz="1700" dirty="0">
                          <a:effectLst/>
                        </a:rPr>
                        <a:t>390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19034" marR="19034" marT="0" marB="0"/>
                </a:tc>
                <a:extLst>
                  <a:ext uri="{0D108BD9-81ED-4DB2-BD59-A6C34878D82A}">
                    <a16:rowId xmlns:a16="http://schemas.microsoft.com/office/drawing/2014/main" val="2014231932"/>
                  </a:ext>
                </a:extLst>
              </a:tr>
            </a:tbl>
          </a:graphicData>
        </a:graphic>
      </p:graphicFrame>
    </p:spTree>
    <p:extLst>
      <p:ext uri="{BB962C8B-B14F-4D97-AF65-F5344CB8AC3E}">
        <p14:creationId xmlns:p14="http://schemas.microsoft.com/office/powerpoint/2010/main" val="4846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DF2F-BFD6-435C-9167-E1CA7288ABC8}"/>
              </a:ext>
            </a:extLst>
          </p:cNvPr>
          <p:cNvSpPr>
            <a:spLocks noGrp="1"/>
          </p:cNvSpPr>
          <p:nvPr>
            <p:ph type="title"/>
          </p:nvPr>
        </p:nvSpPr>
        <p:spPr/>
        <p:txBody>
          <a:bodyPr/>
          <a:lstStyle/>
          <a:p>
            <a:r>
              <a:rPr lang="en-US" b="1" dirty="0">
                <a:latin typeface="Tw Cen MT" panose="020B0602020104020603" pitchFamily="34" charset="0"/>
              </a:rPr>
              <a:t>Results</a:t>
            </a:r>
          </a:p>
        </p:txBody>
      </p:sp>
      <p:sp>
        <p:nvSpPr>
          <p:cNvPr id="3" name="Content Placeholder 2">
            <a:extLst>
              <a:ext uri="{FF2B5EF4-FFF2-40B4-BE49-F238E27FC236}">
                <a16:creationId xmlns:a16="http://schemas.microsoft.com/office/drawing/2014/main" id="{26595AC0-41F6-4EBD-BA14-9D709C07021D}"/>
              </a:ext>
            </a:extLst>
          </p:cNvPr>
          <p:cNvSpPr>
            <a:spLocks noGrp="1"/>
          </p:cNvSpPr>
          <p:nvPr>
            <p:ph idx="1"/>
          </p:nvPr>
        </p:nvSpPr>
        <p:spPr/>
        <p:txBody>
          <a:bodyPr>
            <a:norm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From the results, extension, age, age-squared, occupation, agrochemical and experience were statistically significant at various levels of significance. </a:t>
            </a: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Except of age-squared, the rest of the significant variables had a positive impact on technical efficiency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6593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C82D-9669-4E8C-9A90-27532A608FE5}"/>
              </a:ext>
            </a:extLst>
          </p:cNvPr>
          <p:cNvSpPr>
            <a:spLocks noGrp="1"/>
          </p:cNvSpPr>
          <p:nvPr>
            <p:ph type="title"/>
          </p:nvPr>
        </p:nvSpPr>
        <p:spPr/>
        <p:txBody>
          <a:bodyPr>
            <a:normAutofit/>
          </a:bodyPr>
          <a:lstStyle/>
          <a:p>
            <a:r>
              <a:rPr lang="en-US" b="1" dirty="0">
                <a:latin typeface="Tw Cen MT" panose="020B0602020104020603" pitchFamily="34" charset="0"/>
              </a:rPr>
              <a:t>CONCLUSION</a:t>
            </a:r>
          </a:p>
        </p:txBody>
      </p:sp>
      <p:sp>
        <p:nvSpPr>
          <p:cNvPr id="3" name="Content Placeholder 2">
            <a:extLst>
              <a:ext uri="{FF2B5EF4-FFF2-40B4-BE49-F238E27FC236}">
                <a16:creationId xmlns:a16="http://schemas.microsoft.com/office/drawing/2014/main" id="{C5D86ABB-36EE-4ABA-8C3C-906155E891E6}"/>
              </a:ext>
            </a:extLst>
          </p:cNvPr>
          <p:cNvSpPr>
            <a:spLocks noGrp="1"/>
          </p:cNvSpPr>
          <p:nvPr>
            <p:ph idx="1"/>
          </p:nvPr>
        </p:nvSpPr>
        <p:spPr>
          <a:xfrm>
            <a:off x="1103312" y="1870035"/>
            <a:ext cx="8946541" cy="4548920"/>
          </a:xfrm>
        </p:spPr>
        <p:txBody>
          <a:bodyPr>
            <a:normAutofit lnSpcReduction="10000"/>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As a result of the study, policy makers should focus on farmers' training and extension programs to increase technical efficiency on farms. </a:t>
            </a: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Older farmers should be targeted to accept new technologies than young farmers. </a:t>
            </a: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Young farmers should be encouraged to farm to gain experience as experience was found to have an effect on technical efficiency.</a:t>
            </a: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Fulltime farmers were more efficient hence incentives should be provided to promote farming as a fulltime occupation.</a:t>
            </a:r>
            <a:endParaRPr lang="en-US" dirty="0"/>
          </a:p>
        </p:txBody>
      </p:sp>
    </p:spTree>
    <p:extLst>
      <p:ext uri="{BB962C8B-B14F-4D97-AF65-F5344CB8AC3E}">
        <p14:creationId xmlns:p14="http://schemas.microsoft.com/office/powerpoint/2010/main" val="39303180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D62187-6812-4652-B77F-96F8087024E5}"/>
              </a:ext>
            </a:extLst>
          </p:cNvPr>
          <p:cNvSpPr>
            <a:spLocks noGrp="1"/>
          </p:cNvSpPr>
          <p:nvPr>
            <p:ph type="title"/>
          </p:nvPr>
        </p:nvSpPr>
        <p:spPr/>
        <p:txBody>
          <a:bodyPr/>
          <a:lstStyle/>
          <a:p>
            <a:r>
              <a:rPr lang="en-US" sz="3733" b="1" dirty="0">
                <a:latin typeface="Times New Roman" panose="02020603050405020304" pitchFamily="18" charset="0"/>
                <a:cs typeface="Times New Roman" panose="02020603050405020304" pitchFamily="18" charset="0"/>
              </a:rPr>
              <a:t>Introduction</a:t>
            </a:r>
            <a:r>
              <a:rPr lang="en-US" dirty="0"/>
              <a:t> </a:t>
            </a:r>
          </a:p>
        </p:txBody>
      </p:sp>
      <p:sp>
        <p:nvSpPr>
          <p:cNvPr id="5" name="Content Placeholder 4">
            <a:extLst>
              <a:ext uri="{FF2B5EF4-FFF2-40B4-BE49-F238E27FC236}">
                <a16:creationId xmlns:a16="http://schemas.microsoft.com/office/drawing/2014/main" id="{E21114BC-0E4A-4751-8594-438C2EE42BFC}"/>
              </a:ext>
            </a:extLst>
          </p:cNvPr>
          <p:cNvSpPr>
            <a:spLocks noGrp="1"/>
          </p:cNvSpPr>
          <p:nvPr>
            <p:ph idx="1"/>
          </p:nvPr>
        </p:nvSpPr>
        <p:spPr/>
        <p:txBody>
          <a:bodyPr>
            <a:normAutofit/>
          </a:bodyPr>
          <a:lstStyle/>
          <a:p>
            <a:pPr marL="0" indent="0">
              <a:buNone/>
            </a:pPr>
            <a:r>
              <a:rPr lang="en-US" dirty="0"/>
              <a:t>The relationship between the exchange rate and agricultural exports, particularly cocoa exports, is examined in this study in order to gain a better understanding of the key causes of exchange rate volatility and the channels through which they manifest. </a:t>
            </a:r>
          </a:p>
          <a:p>
            <a:pPr marL="0" indent="0">
              <a:buNone/>
            </a:pPr>
            <a:endParaRPr lang="en-US" dirty="0"/>
          </a:p>
          <a:p>
            <a:pPr marL="0" indent="0">
              <a:buNone/>
            </a:pPr>
            <a:r>
              <a:rPr lang="en-US" dirty="0"/>
              <a:t>Since currency deregulation in 1986, Ghana's economy has been hampered by repeated depreciation of the Cedi, necessitating currency redenomination in 2007.</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8636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C6F8-D370-49B2-A5AA-A5F96BFDD54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55854D45-62AB-47B4-8142-D56363913458}"/>
              </a:ext>
            </a:extLst>
          </p:cNvPr>
          <p:cNvSpPr>
            <a:spLocks noGrp="1"/>
          </p:cNvSpPr>
          <p:nvPr>
            <p:ph idx="1"/>
          </p:nvPr>
        </p:nvSpPr>
        <p:spPr/>
        <p:txBody>
          <a:bodyPr>
            <a:normAutofit fontScale="55000" lnSpcReduction="20000"/>
          </a:bodyPr>
          <a:lstStyle/>
          <a:p>
            <a:r>
              <a:rPr lang="en-US" dirty="0"/>
              <a:t>In Ghana, the Financial Sector Adjustment </a:t>
            </a:r>
            <a:r>
              <a:rPr lang="en-US" dirty="0" err="1"/>
              <a:t>Programme</a:t>
            </a:r>
            <a:r>
              <a:rPr lang="en-US" dirty="0"/>
              <a:t> (FINSAP), which was a component of the Economic Recovery Program (ERP), launched significant changes to the financial sector in the 1980s, including the abandoning of fixed exchange rates in favor of a free-floating regime[1]. </a:t>
            </a:r>
          </a:p>
          <a:p>
            <a:endParaRPr lang="en-US" dirty="0"/>
          </a:p>
          <a:p>
            <a:endParaRPr lang="en-US" dirty="0"/>
          </a:p>
          <a:p>
            <a:r>
              <a:rPr lang="en-US" dirty="0"/>
              <a:t>This transition was made on the assumption, among other things, that flexible exchange rates would alleviate the boom-bust cycle and steer the country toward a growth path, with the growth-enhancing effect of exchange rate pass-through on consumer prices, terms of trade, trade volumes, and investment.</a:t>
            </a:r>
          </a:p>
          <a:p>
            <a:endParaRPr lang="en-US" dirty="0"/>
          </a:p>
          <a:p>
            <a:endParaRPr lang="en-US" dirty="0"/>
          </a:p>
          <a:p>
            <a:r>
              <a:rPr lang="en-US" dirty="0"/>
              <a:t>As Ghana adopted a free exchange rate regime in the 1980s, the Ghana Cedi has depreciated against major currencies, most notably the US Dollar (US$), albeit not uniformly, since the Ghana Cedi saw some stability between 2002 and 2007[1]. Ghana's currency was redenominated on July 1, 2007, and one dollar was swapped for 93 pesewas. </a:t>
            </a:r>
          </a:p>
          <a:p>
            <a:endParaRPr lang="en-US" dirty="0"/>
          </a:p>
          <a:p>
            <a:r>
              <a:rPr lang="en-US" dirty="0"/>
              <a:t>As a result of this action, the Cedi depreciated, and by the end of July 2009, the US dollar was worth GH1.49. Recently, the Cedi has been exceedingly volatile, dropping to 6.0 Ghana </a:t>
            </a:r>
            <a:r>
              <a:rPr lang="en-US" dirty="0" err="1"/>
              <a:t>Cedis</a:t>
            </a:r>
            <a:r>
              <a:rPr lang="en-US" dirty="0"/>
              <a:t> in 2021. This has been a source of concern for some time, as it has been asserted that it adds to the increase in consumer price inflation. As can be seen from the graph, the period following 2007 saw a dramatic increase in comparison to the preceding period.</a:t>
            </a:r>
          </a:p>
          <a:p>
            <a:pPr marL="0" indent="0" algn="just">
              <a:buNone/>
            </a:pPr>
            <a:endParaRPr lang="en-GB" sz="2400" dirty="0">
              <a:latin typeface="Times New Roman" panose="02020603050405020304" pitchFamily="18" charset="0"/>
            </a:endParaRPr>
          </a:p>
        </p:txBody>
      </p:sp>
    </p:spTree>
    <p:extLst>
      <p:ext uri="{BB962C8B-B14F-4D97-AF65-F5344CB8AC3E}">
        <p14:creationId xmlns:p14="http://schemas.microsoft.com/office/powerpoint/2010/main" val="2803393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C6F8-D370-49B2-A5AA-A5F96BFDD548}"/>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55854D45-62AB-47B4-8142-D56363913458}"/>
              </a:ext>
            </a:extLst>
          </p:cNvPr>
          <p:cNvSpPr>
            <a:spLocks noGrp="1"/>
          </p:cNvSpPr>
          <p:nvPr>
            <p:ph idx="1"/>
          </p:nvPr>
        </p:nvSpPr>
        <p:spPr/>
        <p:txBody>
          <a:bodyPr>
            <a:normAutofit fontScale="70000" lnSpcReduction="20000"/>
          </a:bodyPr>
          <a:lstStyle/>
          <a:p>
            <a:r>
              <a:rPr lang="en-US" dirty="0"/>
              <a:t>The debates over the exchange rate and exports have centered on the effect of currency depreciation on exports; in this situation, there is an incentive to export because the exporter obtains a higher proportion of its local currency for the same exports[2,3,4]. Additionally, a stronger currency is thought to make exports from that nation more expensive, resulting in a decrease in exports, as Schuh argues in his seminal study on the Exchange Rate and US Agriculture [2]. According to some research conducted in Ghana, a considerable positive relationship exists between current cocoa export prices and production, and increases in cocoa export prices as a result of exchange rates encourage farmers to boost production[5].</a:t>
            </a:r>
          </a:p>
          <a:p>
            <a:r>
              <a:rPr lang="en-US" dirty="0"/>
              <a:t>Cocoa is the bedrock of Ghana's formal economy, accounting for a significant share of the country's total export profits and revenue[6]. Cocoa was initially exported around the turn of the twentieth century, and Ghana was the world's largest exporter from 1911 and 1976, accounting for 30-40% of global production. Ghana is currently the world's second largest producer of cocoa beans, after Ivory Coast, accounting for around 20% of global output. Around 80% of the country's cocoa is shipped raw, with the remaining 20% processed (cocoa butter, cocoa paste, and cocoa shells). Ghana's cocoa is primarily exported to the United States, the European Union, and Asia (raw and processed). As is the case in the majority of cocoa-producing countries, Ghanaian cocoa is grown by smallholder farmers. Cocoa export sales have steadily declined from 67 percent in 1986 to around 19.1 percent in 2020, with a $2.3 billion value.</a:t>
            </a:r>
          </a:p>
          <a:p>
            <a:pPr marL="0" indent="0" algn="just">
              <a:buNone/>
            </a:pPr>
            <a:endParaRPr lang="en-GB" sz="2400" dirty="0">
              <a:latin typeface="Times New Roman" panose="02020603050405020304" pitchFamily="18" charset="0"/>
            </a:endParaRPr>
          </a:p>
        </p:txBody>
      </p:sp>
    </p:spTree>
    <p:extLst>
      <p:ext uri="{BB962C8B-B14F-4D97-AF65-F5344CB8AC3E}">
        <p14:creationId xmlns:p14="http://schemas.microsoft.com/office/powerpoint/2010/main" val="245590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C6F8-D370-49B2-A5AA-A5F96BFDD548}"/>
              </a:ext>
            </a:extLst>
          </p:cNvPr>
          <p:cNvSpPr>
            <a:spLocks noGrp="1"/>
          </p:cNvSpPr>
          <p:nvPr>
            <p:ph type="title"/>
          </p:nvPr>
        </p:nvSpPr>
        <p:spPr/>
        <p:txBody>
          <a:bodyPr/>
          <a:lstStyle/>
          <a:p>
            <a:r>
              <a:rPr lang="en-US" sz="4400" b="1">
                <a:latin typeface="Times New Roman" panose="02020603050405020304" pitchFamily="18" charset="0"/>
                <a:cs typeface="Times New Roman" panose="02020603050405020304" pitchFamily="18" charset="0"/>
              </a:rPr>
              <a:t>Problem Statement</a:t>
            </a:r>
            <a:endParaRPr lang="en-US" dirty="0"/>
          </a:p>
        </p:txBody>
      </p:sp>
      <p:pic>
        <p:nvPicPr>
          <p:cNvPr id="1026" name="Picture 2">
            <a:extLst>
              <a:ext uri="{FF2B5EF4-FFF2-40B4-BE49-F238E27FC236}">
                <a16:creationId xmlns:a16="http://schemas.microsoft.com/office/drawing/2014/main" id="{779C53D4-61A0-9246-8817-652DDD45E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491745"/>
            <a:ext cx="10515599" cy="500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36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415E-E355-4E79-A706-E26992D65DDF}"/>
              </a:ext>
            </a:extLst>
          </p:cNvPr>
          <p:cNvSpPr>
            <a:spLocks noGrp="1"/>
          </p:cNvSpPr>
          <p:nvPr>
            <p:ph type="title"/>
          </p:nvPr>
        </p:nvSpPr>
        <p:spPr/>
        <p:txBody>
          <a:bodyPr/>
          <a:lstStyle/>
          <a:p>
            <a:r>
              <a:rPr lang="en-US" b="1" dirty="0">
                <a:latin typeface="Tw Cen MT" panose="020B0602020104020603" pitchFamily="34" charset="0"/>
              </a:rPr>
              <a:t>Methods: Data</a:t>
            </a:r>
          </a:p>
        </p:txBody>
      </p:sp>
      <p:sp>
        <p:nvSpPr>
          <p:cNvPr id="3" name="Content Placeholder 2">
            <a:extLst>
              <a:ext uri="{FF2B5EF4-FFF2-40B4-BE49-F238E27FC236}">
                <a16:creationId xmlns:a16="http://schemas.microsoft.com/office/drawing/2014/main" id="{E9482D32-D43F-40BF-B9F3-498B449A0E60}"/>
              </a:ext>
            </a:extLst>
          </p:cNvPr>
          <p:cNvSpPr>
            <a:spLocks noGrp="1"/>
          </p:cNvSpPr>
          <p:nvPr>
            <p:ph idx="1"/>
          </p:nvPr>
        </p:nvSpPr>
        <p:spPr>
          <a:xfrm>
            <a:off x="838200" y="1494234"/>
            <a:ext cx="10515600" cy="2338161"/>
          </a:xfrm>
        </p:spPr>
        <p:txBody>
          <a:bodyPr>
            <a:normAutofit lnSpcReduction="10000"/>
          </a:bodyPr>
          <a:lstStyle/>
          <a:p>
            <a:r>
              <a:rPr lang="en-US" dirty="0"/>
              <a:t>Annual data on cocoa exports from Ghana between 2000 to 2020 will be obtained from the International Trade Center's trade statistics. Annual cedi exchange rate with the dollar which is the major trading currency between 2000 to 2020 will also be obtained from data from the World Bank's development indictors. Other indicators such as GDP per capita will be obtained from the same source</a:t>
            </a:r>
          </a:p>
        </p:txBody>
      </p:sp>
      <p:sp>
        <p:nvSpPr>
          <p:cNvPr id="4" name="Title 1">
            <a:extLst>
              <a:ext uri="{FF2B5EF4-FFF2-40B4-BE49-F238E27FC236}">
                <a16:creationId xmlns:a16="http://schemas.microsoft.com/office/drawing/2014/main" id="{B540606C-9CD5-7441-8162-A581D0C6917E}"/>
              </a:ext>
            </a:extLst>
          </p:cNvPr>
          <p:cNvSpPr txBox="1">
            <a:spLocks/>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w Cen MT" panose="020B0602020104020603" pitchFamily="34" charset="0"/>
              </a:rPr>
              <a:t>Directed Acyclic Graphs</a:t>
            </a:r>
          </a:p>
        </p:txBody>
      </p:sp>
      <p:sp>
        <p:nvSpPr>
          <p:cNvPr id="6" name="TextBox 5">
            <a:extLst>
              <a:ext uri="{FF2B5EF4-FFF2-40B4-BE49-F238E27FC236}">
                <a16:creationId xmlns:a16="http://schemas.microsoft.com/office/drawing/2014/main" id="{418A118F-936E-EA4B-B29B-3412102288A4}"/>
              </a:ext>
            </a:extLst>
          </p:cNvPr>
          <p:cNvSpPr txBox="1"/>
          <p:nvPr/>
        </p:nvSpPr>
        <p:spPr>
          <a:xfrm>
            <a:off x="838200" y="4486603"/>
            <a:ext cx="10640786" cy="923330"/>
          </a:xfrm>
          <a:prstGeom prst="rect">
            <a:avLst/>
          </a:prstGeom>
          <a:noFill/>
        </p:spPr>
        <p:txBody>
          <a:bodyPr wrap="square">
            <a:spAutoFit/>
          </a:bodyPr>
          <a:lstStyle/>
          <a:p>
            <a:r>
              <a:rPr lang="en-US" b="0" i="0" dirty="0">
                <a:solidFill>
                  <a:srgbClr val="000000"/>
                </a:solidFill>
                <a:effectLst/>
                <a:latin typeface="Helvetica Neue" panose="02000503000000020004" pitchFamily="2" charset="0"/>
              </a:rPr>
              <a:t>A directed acyclic graph (DAG) is a visual representation of a graph that includes directed edges (arrows), linking nodes (variables), and their pathways. To uncover these causal linkages, computer algorithms construct graphs including nodes (vertices, variables) and edges between nodes.</a:t>
            </a:r>
            <a:endParaRPr lang="en-US" dirty="0"/>
          </a:p>
        </p:txBody>
      </p:sp>
    </p:spTree>
    <p:extLst>
      <p:ext uri="{BB962C8B-B14F-4D97-AF65-F5344CB8AC3E}">
        <p14:creationId xmlns:p14="http://schemas.microsoft.com/office/powerpoint/2010/main" val="242147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415E-E355-4E79-A706-E26992D65DDF}"/>
              </a:ext>
            </a:extLst>
          </p:cNvPr>
          <p:cNvSpPr>
            <a:spLocks noGrp="1"/>
          </p:cNvSpPr>
          <p:nvPr>
            <p:ph type="title"/>
          </p:nvPr>
        </p:nvSpPr>
        <p:spPr/>
        <p:txBody>
          <a:bodyPr/>
          <a:lstStyle/>
          <a:p>
            <a:r>
              <a:rPr lang="en-US" b="1" dirty="0">
                <a:latin typeface="Tw Cen MT" panose="020B0602020104020603" pitchFamily="34" charset="0"/>
              </a:rPr>
              <a:t>Granger Causality</a:t>
            </a:r>
          </a:p>
        </p:txBody>
      </p:sp>
      <p:sp>
        <p:nvSpPr>
          <p:cNvPr id="3" name="Content Placeholder 2">
            <a:extLst>
              <a:ext uri="{FF2B5EF4-FFF2-40B4-BE49-F238E27FC236}">
                <a16:creationId xmlns:a16="http://schemas.microsoft.com/office/drawing/2014/main" id="{E9482D32-D43F-40BF-B9F3-498B449A0E60}"/>
              </a:ext>
            </a:extLst>
          </p:cNvPr>
          <p:cNvSpPr>
            <a:spLocks noGrp="1"/>
          </p:cNvSpPr>
          <p:nvPr>
            <p:ph idx="1"/>
          </p:nvPr>
        </p:nvSpPr>
        <p:spPr>
          <a:xfrm>
            <a:off x="838200" y="1494234"/>
            <a:ext cx="10515600" cy="2338161"/>
          </a:xfrm>
        </p:spPr>
        <p:txBody>
          <a:bodyPr>
            <a:normAutofit fontScale="62500" lnSpcReduction="20000"/>
          </a:bodyPr>
          <a:lstStyle/>
          <a:p>
            <a:r>
              <a:rPr lang="en-US" dirty="0"/>
              <a:t>Granger [31] causality tests are frequently used to determine causal links between many time series. Additionally, these tests can be used to determine the endogeneity of particular variables in a system. This is accomplished by determining if the lags of one variable are beneficial for explaining another variable. Thus, two regressions are computed while performing a Granger causality test. We regress Y against lagged values of Y and X to obtain our unrestricted regression. In restricted regression, we compare Y to only its lagged values. The F-test is then used to determine if the group of coefficients associated with the lagged values of X is substantially different from zero. If they are substantial, we can rule out the hypothesis that X does not affect Y, as historical levels of X contribute to the explanation of the current level of Y. When the lags of one variable aid in the explanation of another, we might assert that X Granger causes Y. If the results reveal that X Granger causes Y and Y Granger causes X, then one or more variables are likely to cause X and Y, indicating that they are endogenous variables in the system.</a:t>
            </a:r>
          </a:p>
        </p:txBody>
      </p:sp>
      <p:sp>
        <p:nvSpPr>
          <p:cNvPr id="9" name="TextBox 8">
            <a:extLst>
              <a:ext uri="{FF2B5EF4-FFF2-40B4-BE49-F238E27FC236}">
                <a16:creationId xmlns:a16="http://schemas.microsoft.com/office/drawing/2014/main" id="{F326DA26-830C-0041-AB79-1AF962900769}"/>
              </a:ext>
            </a:extLst>
          </p:cNvPr>
          <p:cNvSpPr txBox="1"/>
          <p:nvPr/>
        </p:nvSpPr>
        <p:spPr>
          <a:xfrm>
            <a:off x="1530803" y="4222840"/>
            <a:ext cx="7172325" cy="1477328"/>
          </a:xfrm>
          <a:prstGeom prst="rect">
            <a:avLst/>
          </a:prstGeom>
          <a:noFill/>
        </p:spPr>
        <p:txBody>
          <a:bodyPr wrap="square">
            <a:spAutoFit/>
          </a:bodyPr>
          <a:lstStyle/>
          <a:p>
            <a:r>
              <a:rPr lang="en-US" dirty="0"/>
              <a:t>	Measurements	a-priori expectation</a:t>
            </a:r>
          </a:p>
          <a:p>
            <a:r>
              <a:rPr lang="en-US" dirty="0"/>
              <a:t>Cocoa Exports	U$D	Positive</a:t>
            </a:r>
          </a:p>
          <a:p>
            <a:r>
              <a:rPr lang="en-US" dirty="0"/>
              <a:t>Exchange Rates	%	Positive</a:t>
            </a:r>
          </a:p>
          <a:p>
            <a:r>
              <a:rPr lang="en-US" dirty="0"/>
              <a:t>GDP	                 U$D	 Positive</a:t>
            </a:r>
          </a:p>
          <a:p>
            <a:r>
              <a:rPr lang="en-US" dirty="0"/>
              <a:t>Total Exports	U$D	Positive</a:t>
            </a:r>
          </a:p>
        </p:txBody>
      </p:sp>
    </p:spTree>
    <p:extLst>
      <p:ext uri="{BB962C8B-B14F-4D97-AF65-F5344CB8AC3E}">
        <p14:creationId xmlns:p14="http://schemas.microsoft.com/office/powerpoint/2010/main" val="323373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7A32-9D49-4932-A4A9-7560CA82C252}"/>
              </a:ext>
            </a:extLst>
          </p:cNvPr>
          <p:cNvSpPr>
            <a:spLocks noGrp="1"/>
          </p:cNvSpPr>
          <p:nvPr>
            <p:ph type="title"/>
          </p:nvPr>
        </p:nvSpPr>
        <p:spPr>
          <a:xfrm>
            <a:off x="838200" y="210377"/>
            <a:ext cx="10515600" cy="1325563"/>
          </a:xfrm>
        </p:spPr>
        <p:txBody>
          <a:bodyPr/>
          <a:lstStyle/>
          <a:p>
            <a:r>
              <a:rPr lang="en-US" b="1" dirty="0">
                <a:latin typeface="Tw Cen MT" panose="020B0602020104020603" pitchFamily="34" charset="0"/>
              </a:rPr>
              <a:t>Results</a:t>
            </a:r>
          </a:p>
        </p:txBody>
      </p:sp>
      <p:pic>
        <p:nvPicPr>
          <p:cNvPr id="2050" name="Picture 2">
            <a:extLst>
              <a:ext uri="{FF2B5EF4-FFF2-40B4-BE49-F238E27FC236}">
                <a16:creationId xmlns:a16="http://schemas.microsoft.com/office/drawing/2014/main" id="{AD91F033-32A8-B848-B1DB-A2585C4EF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98313"/>
            <a:ext cx="10162309" cy="5583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69345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7A32-9D49-4932-A4A9-7560CA82C252}"/>
              </a:ext>
            </a:extLst>
          </p:cNvPr>
          <p:cNvSpPr>
            <a:spLocks noGrp="1"/>
          </p:cNvSpPr>
          <p:nvPr>
            <p:ph type="title"/>
          </p:nvPr>
        </p:nvSpPr>
        <p:spPr>
          <a:xfrm>
            <a:off x="838200" y="210377"/>
            <a:ext cx="10515600" cy="1325563"/>
          </a:xfrm>
        </p:spPr>
        <p:txBody>
          <a:bodyPr/>
          <a:lstStyle/>
          <a:p>
            <a:r>
              <a:rPr lang="en-US" b="1" dirty="0">
                <a:latin typeface="Tw Cen MT" panose="020B0602020104020603" pitchFamily="34" charset="0"/>
              </a:rPr>
              <a:t>Results</a:t>
            </a:r>
          </a:p>
        </p:txBody>
      </p:sp>
      <p:pic>
        <p:nvPicPr>
          <p:cNvPr id="4098" name="Picture 2">
            <a:extLst>
              <a:ext uri="{FF2B5EF4-FFF2-40B4-BE49-F238E27FC236}">
                <a16:creationId xmlns:a16="http://schemas.microsoft.com/office/drawing/2014/main" id="{58EF8335-933E-2F40-B2FC-E4CD3B3FE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535940"/>
            <a:ext cx="11728450" cy="467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73070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182</TotalTime>
  <Words>1284</Words>
  <Application>Microsoft Macintosh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Helvetica Neue</vt:lpstr>
      <vt:lpstr>Times New Roman</vt:lpstr>
      <vt:lpstr>Tw Cen MT</vt:lpstr>
      <vt:lpstr>Office Theme</vt:lpstr>
      <vt:lpstr>PowerPoint Presentation</vt:lpstr>
      <vt:lpstr>Introduction </vt:lpstr>
      <vt:lpstr>Problem Statement</vt:lpstr>
      <vt:lpstr>Problem Statement</vt:lpstr>
      <vt:lpstr>Problem Statement</vt:lpstr>
      <vt:lpstr>Methods: Data</vt:lpstr>
      <vt:lpstr>Granger Causality</vt:lpstr>
      <vt:lpstr>Results</vt:lpstr>
      <vt:lpstr>Results</vt:lpstr>
      <vt:lpstr>Results</vt:lpstr>
      <vt:lpstr>Technical Efficiency 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Kodjo Barnor</dc:creator>
  <cp:lastModifiedBy>Barnor, Kodjo</cp:lastModifiedBy>
  <cp:revision>17</cp:revision>
  <dcterms:created xsi:type="dcterms:W3CDTF">2021-05-08T21:22:30Z</dcterms:created>
  <dcterms:modified xsi:type="dcterms:W3CDTF">2021-12-07T05:01:17Z</dcterms:modified>
</cp:coreProperties>
</file>