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f19d1b1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0f19d1b1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b6bebe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bb6bebe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2555e53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2555e53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2d2555e53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b6bebe3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b6bebe3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1bb6bebe3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fd121cb89_5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fd121cb89_5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2fd121cb89_5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19d1b1e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19d1b1e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0f19d1b1e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09562b00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09562b00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09562b00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- Text und Bild">
  <p:cSld name="1_Titel - Text und Bild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-6479" y="1260572"/>
            <a:ext cx="8885359" cy="3273604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Platzhalterbild ersetzen:</a:t>
            </a:r>
            <a:b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löschen und durch neues Bild ersetzen &gt; über Bildformat &gt; Zuschneiden im Rahmen ggf. nachpositionieren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V1: Titelfolie mit Bild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- Text ">
  <p:cSld name="2_Titel - Text 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V2: Titelfolie ohne Bild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halt - Text und Stichpunkte">
  <p:cSld name="3_Inhalt - Text und Stichpunk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nhalt - Bild und Text">
  <p:cSld name="4_Inhalt - Bild u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nhalt - Bild und Stichpunkte">
  <p:cSld name="5_Inhalt - Bild und Stichpunkt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68462"/>
            <a:ext cx="12192000" cy="5189537"/>
          </a:xfrm>
          <a:custGeom>
            <a:rect b="b" l="l" r="r" t="t"/>
            <a:pathLst>
              <a:path extrusionOk="0" h="5189537" w="12192000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Titelseiten – Platzhalter für Sublogo ändern: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auf dieser Folie &gt; Bild anklicken &gt; Rechtsklick &gt; Bild einfügen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pos="1232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orient="horz" pos="1003">
          <p15:clr>
            <a:srgbClr val="F26B43"/>
          </p15:clr>
        </p15:guide>
        <p15:guide id="8" orient="horz" pos="1321">
          <p15:clr>
            <a:srgbClr val="F26B43"/>
          </p15:clr>
        </p15:guide>
        <p15:guide id="9" orient="horz" pos="1661">
          <p15:clr>
            <a:srgbClr val="F26B43"/>
          </p15:clr>
        </p15:guide>
        <p15:guide id="10" orient="horz" pos="2001">
          <p15:clr>
            <a:srgbClr val="F26B43"/>
          </p15:clr>
        </p15:guide>
        <p15:guide id="11" orient="horz" pos="3339">
          <p15:clr>
            <a:srgbClr val="F26B43"/>
          </p15:clr>
        </p15:guide>
        <p15:guide id="12" orient="horz" pos="2319">
          <p15:clr>
            <a:srgbClr val="F26B43"/>
          </p15:clr>
        </p15:guide>
        <p15:guide id="13" orient="horz" pos="2999">
          <p15:clr>
            <a:srgbClr val="F26B43"/>
          </p15:clr>
        </p15:guide>
        <p15:guide id="14" orient="horz" pos="3657">
          <p15:clr>
            <a:srgbClr val="F26B43"/>
          </p15:clr>
        </p15:guide>
        <p15:guide id="15" orient="horz" pos="2659">
          <p15:clr>
            <a:srgbClr val="F26B43"/>
          </p15:clr>
        </p15:guide>
        <p15:guide id="16" pos="2094">
          <p15:clr>
            <a:srgbClr val="F26B43"/>
          </p15:clr>
        </p15:guide>
        <p15:guide id="17" pos="2978">
          <p15:clr>
            <a:srgbClr val="F26B43"/>
          </p15:clr>
        </p15:guide>
        <p15:guide id="18" pos="3840">
          <p15:clr>
            <a:srgbClr val="F26B43"/>
          </p15:clr>
        </p15:guide>
        <p15:guide id="19" pos="4725">
          <p15:clr>
            <a:srgbClr val="F26B43"/>
          </p15:clr>
        </p15:guide>
        <p15:guide id="20" pos="5586">
          <p15:clr>
            <a:srgbClr val="F26B43"/>
          </p15:clr>
        </p15:guide>
        <p15:guide id="21" pos="64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748124"/>
            <a:ext cx="12195175" cy="1109875"/>
          </a:xfrm>
          <a:custGeom>
            <a:rect b="b" l="l" r="r" t="t"/>
            <a:pathLst>
              <a:path extrusionOk="0" h="1109875" w="121951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14598" y="378000"/>
            <a:ext cx="1004400" cy="7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Folgeseiten – Platzhalter für Sublogo ändern: 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 &gt; Bild anklicken &gt; Rechtsklick &gt; Bild einfügen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Informationen in Fußzeile ändern: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</a:t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344" r="344" t="0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625600" y="6399924"/>
            <a:ext cx="761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</a:rPr>
              <a:t>M. Schumann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de-DE" sz="1200">
                <a:solidFill>
                  <a:schemeClr val="lt1"/>
                </a:solidFill>
              </a:rPr>
              <a:t> C.V. Kudlek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200">
                <a:solidFill>
                  <a:schemeClr val="lt1"/>
                </a:solidFill>
              </a:rPr>
              <a:t>E.T. Stepien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Milestone </a:t>
            </a:r>
            <a:r>
              <a:rPr lang="de-DE" sz="1200">
                <a:solidFill>
                  <a:schemeClr val="lt1"/>
                </a:solidFill>
              </a:rPr>
              <a:t>3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200">
                <a:solidFill>
                  <a:schemeClr val="lt1"/>
                </a:solidFill>
              </a:rPr>
              <a:t>13 February 2025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11819" l="0" r="0" t="-11820"/>
          <a:stretch/>
        </p:blipFill>
        <p:spPr>
          <a:xfrm>
            <a:off x="9364575" y="587500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550800" y="4897750"/>
            <a:ext cx="903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chemeClr val="lt1"/>
                </a:solidFill>
              </a:rPr>
              <a:t>Project AWT: Adaptive Learning Analytics Dashboard</a:t>
            </a:r>
            <a:br>
              <a:rPr lang="de-DE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3000">
                <a:solidFill>
                  <a:schemeClr val="lt1"/>
                </a:solidFill>
              </a:rPr>
              <a:t>Milestone 3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550800" y="6085775"/>
            <a:ext cx="883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</a:rPr>
              <a:t>Merlin Schumann | </a:t>
            </a:r>
            <a:r>
              <a:rPr lang="de-DE" sz="1800">
                <a:solidFill>
                  <a:schemeClr val="lt1"/>
                </a:solidFill>
              </a:rPr>
              <a:t>Cecilie Viktoria Kudlek |</a:t>
            </a:r>
            <a:r>
              <a:rPr lang="de-DE" sz="1800">
                <a:solidFill>
                  <a:schemeClr val="lt1"/>
                </a:solidFill>
              </a:rPr>
              <a:t> Emilia Teresa Stepien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800">
                <a:solidFill>
                  <a:schemeClr val="lt1"/>
                </a:solidFill>
              </a:rPr>
              <a:t>13 February 2025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344" r="344" t="0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600" y="571145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2" type="body"/>
          </p:nvPr>
        </p:nvSpPr>
        <p:spPr>
          <a:xfrm>
            <a:off x="555875" y="1520850"/>
            <a:ext cx="30825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Cecilie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br>
              <a:rPr lang="de-DE" sz="1300">
                <a:solidFill>
                  <a:schemeClr val="dk1"/>
                </a:solidFill>
              </a:rPr>
            </a:b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Group Members</a:t>
            </a:r>
            <a:endParaRPr/>
          </a:p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970325" y="2917000"/>
            <a:ext cx="30336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Emilia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7711250" y="1520850"/>
            <a:ext cx="2531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Merlin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Computer Engineering M.Sc.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313" y="3812600"/>
            <a:ext cx="2531773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300" y="2427375"/>
            <a:ext cx="1621150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250" y="2427375"/>
            <a:ext cx="1674201" cy="251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50800" y="1371600"/>
            <a:ext cx="97218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Wrap-Up: 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Dashboards Realization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Results of Dashboards Development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Next Steps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 Wrap-Up: Problem Statement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6210414" y="2112576"/>
            <a:ext cx="4896000" cy="26328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990000"/>
          </a:solidFill>
          <a:ln cap="flat" cmpd="sng" w="9525">
            <a:solidFill>
              <a:srgbClr val="C40D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1" name="Google Shape;71;p11"/>
          <p:cNvGrpSpPr/>
          <p:nvPr/>
        </p:nvGrpSpPr>
        <p:grpSpPr>
          <a:xfrm>
            <a:off x="5531273" y="3148506"/>
            <a:ext cx="602343" cy="560983"/>
            <a:chOff x="4859551" y="2631368"/>
            <a:chExt cx="315000" cy="315000"/>
          </a:xfrm>
        </p:grpSpPr>
        <p:sp>
          <p:nvSpPr>
            <p:cNvPr id="72" name="Google Shape;72;p1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89795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de-DE" sz="1900"/>
              </a:br>
              <a:endParaRPr sz="1900"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555864" y="2112576"/>
            <a:ext cx="4895858" cy="2632847"/>
            <a:chOff x="4954155" y="1668229"/>
            <a:chExt cx="3001200" cy="1569600"/>
          </a:xfrm>
        </p:grpSpPr>
        <p:sp>
          <p:nvSpPr>
            <p:cNvPr id="75" name="Google Shape;75;p11"/>
            <p:cNvSpPr/>
            <p:nvPr/>
          </p:nvSpPr>
          <p:spPr>
            <a:xfrm>
              <a:off x="4954155" y="1668229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5024351" y="1681970"/>
              <a:ext cx="2417100" cy="261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Challenge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1"/>
            <p:cNvSpPr txBox="1"/>
            <p:nvPr/>
          </p:nvSpPr>
          <p:spPr>
            <a:xfrm>
              <a:off x="5024359" y="1918281"/>
              <a:ext cx="2860800" cy="1069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today's digital education, stakeholders lack real-time insights into: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progress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Individual knowledge levels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Specific learning needs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Google Shape;78;p11"/>
          <p:cNvSpPr txBox="1"/>
          <p:nvPr/>
        </p:nvSpPr>
        <p:spPr>
          <a:xfrm>
            <a:off x="6286625" y="2112576"/>
            <a:ext cx="3942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Solution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6272000" y="2538400"/>
            <a:ext cx="47727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 of a Learning Analytics Dashboard: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synthetic user’s interaction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Consolidating key metrics and indicators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Utilizing xAPI and LOM standards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Transforming raw data into actionable insights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 Dashboard’s Realization Approach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19974"/>
          <a:stretch/>
        </p:blipFill>
        <p:spPr>
          <a:xfrm>
            <a:off x="1265213" y="1405650"/>
            <a:ext cx="9661573" cy="43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2487825" y="2148125"/>
            <a:ext cx="9381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Learner</a:t>
            </a:r>
            <a:endParaRPr/>
          </a:p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5627750" y="1113850"/>
            <a:ext cx="1976400" cy="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/>
              <a:t>Stakeholders </a:t>
            </a:r>
            <a:endParaRPr b="1" sz="2000"/>
          </a:p>
        </p:txBody>
      </p:sp>
      <p:sp>
        <p:nvSpPr>
          <p:cNvPr id="94" name="Google Shape;94;p13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</a:t>
            </a:r>
            <a:r>
              <a:rPr lang="de-DE"/>
              <a:t>. </a:t>
            </a:r>
            <a:r>
              <a:rPr lang="de-DE"/>
              <a:t>Results of Dashboards Development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087450" y="2148125"/>
            <a:ext cx="13458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Educator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648125" y="2059238"/>
            <a:ext cx="15150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       Media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325" y="1815063"/>
            <a:ext cx="822700" cy="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950" y="1906125"/>
            <a:ext cx="822700" cy="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753" y="1776900"/>
            <a:ext cx="899025" cy="8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9164525" y="2397950"/>
            <a:ext cx="24822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       Content Creator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2897525" y="1632850"/>
            <a:ext cx="75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889525" y="163285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6491725" y="1621538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10405625" y="163285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675" y="2962025"/>
            <a:ext cx="3913774" cy="227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8800" y="2962025"/>
            <a:ext cx="3900150" cy="22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5300" y="2960120"/>
            <a:ext cx="3966700" cy="227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4. Demo</a:t>
            </a:r>
            <a:endParaRPr/>
          </a:p>
        </p:txBody>
      </p:sp>
      <p:sp>
        <p:nvSpPr>
          <p:cNvPr id="114" name="Google Shape;114;p14"/>
          <p:cNvSpPr txBox="1"/>
          <p:nvPr>
            <p:ph idx="3" type="body"/>
          </p:nvPr>
        </p:nvSpPr>
        <p:spPr>
          <a:xfrm>
            <a:off x="4931100" y="2996100"/>
            <a:ext cx="2329800" cy="8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/>
              <a:t>Demo</a:t>
            </a:r>
            <a:endParaRPr b="1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0" y="1586691"/>
            <a:ext cx="3635509" cy="3838986"/>
            <a:chOff x="0" y="1189989"/>
            <a:chExt cx="2726700" cy="2886022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</a:t>
              </a: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07.11.2024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1859011"/>
              <a:ext cx="2263500" cy="221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Project Planning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Data Structure Analysis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Persona Definition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Synthetic Data Requirements Specification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2975750" y="1586351"/>
            <a:ext cx="3430390" cy="3838956"/>
            <a:chOff x="2231875" y="1189783"/>
            <a:chExt cx="2572857" cy="3482994"/>
          </a:xfrm>
        </p:grpSpPr>
        <p:sp>
          <p:nvSpPr>
            <p:cNvPr id="124" name="Google Shape;124;p15"/>
            <p:cNvSpPr/>
            <p:nvPr/>
          </p:nvSpPr>
          <p:spPr>
            <a:xfrm>
              <a:off x="2263432" y="1189783"/>
              <a:ext cx="2541300" cy="804600"/>
            </a:xfrm>
            <a:prstGeom prst="chevron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19.12.2024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2231875" y="1994377"/>
              <a:ext cx="2326200" cy="267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Generation of Synthetic User Interaction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Selection of Key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Identification of Relevant Metrics and Indicators for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5773125" y="1586275"/>
            <a:ext cx="3388315" cy="3839146"/>
            <a:chOff x="4329968" y="1189767"/>
            <a:chExt cx="2541300" cy="3427809"/>
          </a:xfrm>
        </p:grpSpPr>
        <p:sp>
          <p:nvSpPr>
            <p:cNvPr id="127" name="Google Shape;127;p15"/>
            <p:cNvSpPr/>
            <p:nvPr/>
          </p:nvSpPr>
          <p:spPr>
            <a:xfrm>
              <a:off x="4329968" y="1189767"/>
              <a:ext cx="2541300" cy="792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4382450" y="1981776"/>
              <a:ext cx="2047200" cy="263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Development of Learning Analytics Dashboards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Creation of Services for Actionable Recommendations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Preparation of Preliminary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8528725" y="1586325"/>
            <a:ext cx="3388315" cy="3839016"/>
            <a:chOff x="6396739" y="1189777"/>
            <a:chExt cx="2541300" cy="3483048"/>
          </a:xfrm>
        </p:grpSpPr>
        <p:sp>
          <p:nvSpPr>
            <p:cNvPr id="130" name="Google Shape;130;p15"/>
            <p:cNvSpPr/>
            <p:nvPr/>
          </p:nvSpPr>
          <p:spPr>
            <a:xfrm>
              <a:off x="6396739" y="1189777"/>
              <a:ext cx="2541300" cy="8046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28.02.2025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Finalization of Development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Completion of Final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5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5. Next Steps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3" type="body"/>
          </p:nvPr>
        </p:nvSpPr>
        <p:spPr>
          <a:xfrm>
            <a:off x="3911700" y="2774675"/>
            <a:ext cx="4368600" cy="8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/>
              <a:t>Thank You!</a:t>
            </a:r>
            <a:endParaRPr b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