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  <p:sldMasterId id="2147483654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14F8B-3C71-480E-9B1D-B382F178D808}" v="2" dt="2024-11-28T23:44:23.971"/>
  </p1510:revLst>
</p1510:revInfo>
</file>

<file path=ppt/tableStyles.xml><?xml version="1.0" encoding="utf-8"?>
<a:tblStyleLst xmlns:a="http://schemas.openxmlformats.org/drawingml/2006/main" def="{83681B62-286F-4A07-B051-391D05AE3679}">
  <a:tblStyle styleId="{83681B62-286F-4A07-B051-391D05AE3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lin Schumann" userId="3a84e7545d5528fe" providerId="LiveId" clId="{B1A14F8B-3C71-480E-9B1D-B382F178D808}"/>
    <pc:docChg chg="modSld">
      <pc:chgData name="Merlin Schumann" userId="3a84e7545d5528fe" providerId="LiveId" clId="{B1A14F8B-3C71-480E-9B1D-B382F178D808}" dt="2024-11-28T23:44:19.719" v="2"/>
      <pc:docMkLst>
        <pc:docMk/>
      </pc:docMkLst>
      <pc:sldChg chg="modSp mod">
        <pc:chgData name="Merlin Schumann" userId="3a84e7545d5528fe" providerId="LiveId" clId="{B1A14F8B-3C71-480E-9B1D-B382F178D808}" dt="2024-11-17T00:49:37.048" v="0" actId="14734"/>
        <pc:sldMkLst>
          <pc:docMk/>
          <pc:sldMk cId="0" sldId="263"/>
        </pc:sldMkLst>
        <pc:graphicFrameChg chg="modGraphic">
          <ac:chgData name="Merlin Schumann" userId="3a84e7545d5528fe" providerId="LiveId" clId="{B1A14F8B-3C71-480E-9B1D-B382F178D808}" dt="2024-11-17T00:49:37.048" v="0" actId="14734"/>
          <ac:graphicFrameMkLst>
            <pc:docMk/>
            <pc:sldMk cId="0" sldId="263"/>
            <ac:graphicFrameMk id="172" creationId="{00000000-0000-0000-0000-000000000000}"/>
          </ac:graphicFrameMkLst>
        </pc:graphicFrameChg>
      </pc:sldChg>
      <pc:sldChg chg="addSp modSp">
        <pc:chgData name="Merlin Schumann" userId="3a84e7545d5528fe" providerId="LiveId" clId="{B1A14F8B-3C71-480E-9B1D-B382F178D808}" dt="2024-11-28T23:44:19.719" v="2"/>
        <pc:sldMkLst>
          <pc:docMk/>
          <pc:sldMk cId="0" sldId="264"/>
        </pc:sldMkLst>
        <pc:graphicFrameChg chg="add mod">
          <ac:chgData name="Merlin Schumann" userId="3a84e7545d5528fe" providerId="LiveId" clId="{B1A14F8B-3C71-480E-9B1D-B382F178D808}" dt="2024-11-28T23:44:19.719" v="2"/>
          <ac:graphicFrameMkLst>
            <pc:docMk/>
            <pc:sldMk cId="0" sldId="264"/>
            <ac:graphicFrameMk id="2" creationId="{7E16D244-2680-EDB1-C9CD-E5F441DF01A7}"/>
          </ac:graphicFrameMkLst>
        </pc:graphicFrameChg>
      </pc:sldChg>
      <pc:sldChg chg="modSp mod">
        <pc:chgData name="Merlin Schumann" userId="3a84e7545d5528fe" providerId="LiveId" clId="{B1A14F8B-3C71-480E-9B1D-B382F178D808}" dt="2024-11-28T23:40:07.532" v="1" actId="1076"/>
        <pc:sldMkLst>
          <pc:docMk/>
          <pc:sldMk cId="0" sldId="265"/>
        </pc:sldMkLst>
        <pc:spChg chg="mod">
          <ac:chgData name="Merlin Schumann" userId="3a84e7545d5528fe" providerId="LiveId" clId="{B1A14F8B-3C71-480E-9B1D-B382F178D808}" dt="2024-11-28T23:40:07.532" v="1" actId="1076"/>
          <ac:spMkLst>
            <pc:docMk/>
            <pc:sldMk cId="0" sldId="265"/>
            <ac:spMk id="1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f19d1b1ed_1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f19d1b1ed_1_8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0f19d1b1ed_1_8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f19d1b1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f19d1b1e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0f19d1b1e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09562b00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09562b00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109562b00f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0f19d1b1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30f19d1b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f19d1b1ed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0f19d1b1e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f19d1b1ed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30f19d1b1e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f645766fb_0_1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0f645766fb_0_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06d5c0659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106d5c06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06d5c0659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106d5c065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06d5c0659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3106d5c065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- Text und Bild">
  <p:cSld name="1_Titel - Text und Bild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>
            <a:spLocks noGrp="1"/>
          </p:cNvSpPr>
          <p:nvPr>
            <p:ph type="pic" idx="2"/>
          </p:nvPr>
        </p:nvSpPr>
        <p:spPr>
          <a:xfrm>
            <a:off x="-6479" y="1260572"/>
            <a:ext cx="8885359" cy="3273604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15" name="Google Shape;15;p2"/>
          <p:cNvSpPr txBox="1"/>
          <p:nvPr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Platzhalterbild ersetzen:</a:t>
            </a:r>
            <a:br>
              <a:rPr lang="de-DE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löschen und durch neues Bild ersetzen &gt; über Bildformat &gt; Zuschneiden im Rahmen ggf. nachpositionieren</a:t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9903" y="-313433"/>
            <a:ext cx="17036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V1: Titelfolie mit Bild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- Text ">
  <p:cSld name="2_Titel - Text 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9903" y="-313433"/>
            <a:ext cx="17036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V2: Titelfolie ohne Bild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nhalt - Text und Stichpunkte">
  <p:cSld name="3_Inhalt - Text und Stichpunk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342900" algn="l" rtl="0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nhalt - Bild und Text">
  <p:cSld name="4_Inhalt - Bild und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nhalt - Bild und Stichpunkte">
  <p:cSld name="5_Inhalt - Bild und Stichpunk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2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668462"/>
            <a:ext cx="12192000" cy="5189537"/>
          </a:xfrm>
          <a:custGeom>
            <a:avLst/>
            <a:gdLst/>
            <a:ahLst/>
            <a:cxnLst/>
            <a:rect l="l" t="t" r="r" b="b"/>
            <a:pathLst>
              <a:path w="12192000" h="5189537" extrusionOk="0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C40D1E"/>
              </a:gs>
              <a:gs pos="100000">
                <a:srgbClr val="9013FE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Titelseiten – Platzhalter für Sublogo ändern: </a:t>
            </a: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Direkt auf dieser Folie &gt; Bild anklicken &gt; Rechtsklick &gt; Bild einfügen</a:t>
            </a:r>
            <a:b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 Rahmen anpassen</a:t>
            </a: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anklicken &gt; Bildformat &gt; Zuschneiden &gt; </a:t>
            </a:r>
            <a:b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Dropdown „Einpassen“ wählen &gt; </a:t>
            </a:r>
            <a:b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ggf. Bild nochmals neu positionieren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7">
          <p15:clr>
            <a:srgbClr val="F26B43"/>
          </p15:clr>
        </p15:guide>
        <p15:guide id="2" pos="7333">
          <p15:clr>
            <a:srgbClr val="F26B43"/>
          </p15:clr>
        </p15:guide>
        <p15:guide id="3" orient="horz" pos="346">
          <p15:clr>
            <a:srgbClr val="F26B43"/>
          </p15:clr>
        </p15:guide>
        <p15:guide id="4" pos="1232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orient="horz" pos="663">
          <p15:clr>
            <a:srgbClr val="F26B43"/>
          </p15:clr>
        </p15:guide>
        <p15:guide id="7" orient="horz" pos="1003">
          <p15:clr>
            <a:srgbClr val="F26B43"/>
          </p15:clr>
        </p15:guide>
        <p15:guide id="8" orient="horz" pos="1321">
          <p15:clr>
            <a:srgbClr val="F26B43"/>
          </p15:clr>
        </p15:guide>
        <p15:guide id="9" orient="horz" pos="1661">
          <p15:clr>
            <a:srgbClr val="F26B43"/>
          </p15:clr>
        </p15:guide>
        <p15:guide id="10" orient="horz" pos="2001">
          <p15:clr>
            <a:srgbClr val="F26B43"/>
          </p15:clr>
        </p15:guide>
        <p15:guide id="11" orient="horz" pos="3339">
          <p15:clr>
            <a:srgbClr val="F26B43"/>
          </p15:clr>
        </p15:guide>
        <p15:guide id="12" orient="horz" pos="2319">
          <p15:clr>
            <a:srgbClr val="F26B43"/>
          </p15:clr>
        </p15:guide>
        <p15:guide id="13" orient="horz" pos="2999">
          <p15:clr>
            <a:srgbClr val="F26B43"/>
          </p15:clr>
        </p15:guide>
        <p15:guide id="14" orient="horz" pos="3657">
          <p15:clr>
            <a:srgbClr val="F26B43"/>
          </p15:clr>
        </p15:guide>
        <p15:guide id="15" orient="horz" pos="2659">
          <p15:clr>
            <a:srgbClr val="F26B43"/>
          </p15:clr>
        </p15:guide>
        <p15:guide id="16" pos="2094">
          <p15:clr>
            <a:srgbClr val="F26B43"/>
          </p15:clr>
        </p15:guide>
        <p15:guide id="17" pos="2978">
          <p15:clr>
            <a:srgbClr val="F26B43"/>
          </p15:clr>
        </p15:guide>
        <p15:guide id="18" pos="3840">
          <p15:clr>
            <a:srgbClr val="F26B43"/>
          </p15:clr>
        </p15:guide>
        <p15:guide id="19" pos="4725">
          <p15:clr>
            <a:srgbClr val="F26B43"/>
          </p15:clr>
        </p15:guide>
        <p15:guide id="20" pos="5586">
          <p15:clr>
            <a:srgbClr val="F26B43"/>
          </p15:clr>
        </p15:guide>
        <p15:guide id="21" pos="647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748124"/>
            <a:ext cx="12195175" cy="1109875"/>
          </a:xfrm>
          <a:custGeom>
            <a:avLst/>
            <a:gdLst/>
            <a:ahLst/>
            <a:cxnLst/>
            <a:rect l="l" t="t" r="r" b="b"/>
            <a:pathLst>
              <a:path w="12195175" h="1109875" extrusionOk="0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C40D1E"/>
              </a:gs>
              <a:gs pos="100000">
                <a:srgbClr val="9013FE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4598" y="378000"/>
            <a:ext cx="1004400" cy="76606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Folgeseiten – Platzhalter für Sublogo ändern: </a:t>
            </a: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Folienmaster &gt; Nr. 2 bearbeiten &gt; Bild anklicken &gt; Rechtsklick &gt; Bild einfügen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 Rahmen anpassen</a:t>
            </a: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anklicken &gt; Bildformat &gt; Zuschneiden &gt; 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Dropdown „Einpassen“ wählen &gt; 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ggf. Bild nochmals neu positionieren </a:t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Informationen in Fußzeile ändern: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Folienmaster &gt; Nr. 2 bearbeiten</a:t>
            </a:r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6">
            <a:alphaModFix/>
          </a:blip>
          <a:srcRect l="344" r="344"/>
          <a:stretch/>
        </p:blipFill>
        <p:spPr>
          <a:xfrm>
            <a:off x="9434349" y="5986710"/>
            <a:ext cx="2250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>
                <a:solidFill>
                  <a:schemeClr val="lt1"/>
                </a:solidFill>
              </a:rPr>
              <a:t>M. Schumann</a:t>
            </a: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lang="de-DE" sz="1200">
                <a:solidFill>
                  <a:schemeClr val="lt1"/>
                </a:solidFill>
              </a:rPr>
              <a:t> C.V. Kudlek</a:t>
            </a: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de-DE" sz="1200">
                <a:solidFill>
                  <a:schemeClr val="lt1"/>
                </a:solidFill>
              </a:rPr>
              <a:t>E.T. Stepien</a:t>
            </a: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Milestone 1 | </a:t>
            </a:r>
            <a:r>
              <a:rPr lang="de-DE" sz="1200">
                <a:solidFill>
                  <a:schemeClr val="lt1"/>
                </a:solidFill>
              </a:rPr>
              <a:t>7 November 2024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7">
            <a:alphaModFix/>
          </a:blip>
          <a:srcRect t="-11820" b="11819"/>
          <a:stretch/>
        </p:blipFill>
        <p:spPr>
          <a:xfrm>
            <a:off x="9364575" y="5875000"/>
            <a:ext cx="2389549" cy="856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/>
        </p:nvSpPr>
        <p:spPr>
          <a:xfrm>
            <a:off x="550800" y="4897750"/>
            <a:ext cx="9032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solidFill>
                  <a:schemeClr val="lt1"/>
                </a:solidFill>
              </a:rPr>
              <a:t>Project AWT: Adaptive Learning Analytics Dashboard</a:t>
            </a:r>
            <a:br>
              <a:rPr lang="de-DE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3000">
                <a:solidFill>
                  <a:schemeClr val="lt1"/>
                </a:solidFill>
              </a:rPr>
              <a:t>Milestone 1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550800" y="6085775"/>
            <a:ext cx="88374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</a:rPr>
              <a:t>Merlin Schumann | Cecilie Viktoria Kudlek | Emilia Teresa Stepien</a:t>
            </a: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de-DE" sz="1800">
                <a:solidFill>
                  <a:schemeClr val="lt1"/>
                </a:solidFill>
              </a:rPr>
              <a:t>7</a:t>
            </a: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>
                <a:solidFill>
                  <a:schemeClr val="lt1"/>
                </a:solidFill>
              </a:rPr>
              <a:t>November </a:t>
            </a: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de-DE" sz="1800">
                <a:solidFill>
                  <a:schemeClr val="lt1"/>
                </a:solidFill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l="344" r="344"/>
          <a:stretch/>
        </p:blipFill>
        <p:spPr>
          <a:xfrm>
            <a:off x="9388168" y="5732725"/>
            <a:ext cx="2250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4600" y="5711450"/>
            <a:ext cx="2389549" cy="8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800" cy="717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</a:pPr>
            <a:r>
              <a:rPr lang="de-DE" dirty="0"/>
              <a:t>3. Concept </a:t>
            </a:r>
            <a:r>
              <a:rPr lang="de-DE" dirty="0" err="1"/>
              <a:t>for</a:t>
            </a:r>
            <a:r>
              <a:rPr lang="de-DE" dirty="0"/>
              <a:t> Generating </a:t>
            </a:r>
            <a:r>
              <a:rPr lang="de-DE" dirty="0" err="1"/>
              <a:t>Synthetic</a:t>
            </a:r>
            <a:r>
              <a:rPr lang="de-DE" dirty="0"/>
              <a:t> User Data</a:t>
            </a:r>
            <a:endParaRPr dirty="0"/>
          </a:p>
        </p:txBody>
      </p:sp>
      <p:sp>
        <p:nvSpPr>
          <p:cNvPr id="187" name="Google Shape;187;p17"/>
          <p:cNvSpPr txBox="1"/>
          <p:nvPr/>
        </p:nvSpPr>
        <p:spPr>
          <a:xfrm>
            <a:off x="500975" y="1280625"/>
            <a:ext cx="325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dk1"/>
                </a:solidFill>
              </a:rPr>
              <a:t>3.3 Data Requirements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407226" y="5409605"/>
            <a:ext cx="10897500" cy="22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timestamps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in a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de-DE" dirty="0" err="1"/>
              <a:t>Defined</a:t>
            </a:r>
            <a:r>
              <a:rPr lang="de-DE" dirty="0"/>
              <a:t> maximum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session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de-DE" dirty="0"/>
              <a:t>Score ∈ [0, n], </a:t>
            </a:r>
            <a:r>
              <a:rPr lang="de-DE" dirty="0" err="1"/>
              <a:t>with</a:t>
            </a:r>
            <a:r>
              <a:rPr lang="de-DE" dirty="0"/>
              <a:t> n ∈ ℕ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de-DE" dirty="0"/>
              <a:t>Minimum </a:t>
            </a:r>
            <a:r>
              <a:rPr lang="de-DE" dirty="0" err="1"/>
              <a:t>passing</a:t>
            </a:r>
            <a:r>
              <a:rPr lang="de-DE" dirty="0"/>
              <a:t> score &gt;0</a:t>
            </a:r>
            <a:endParaRPr dirty="0"/>
          </a:p>
        </p:txBody>
      </p:sp>
      <p:pic>
        <p:nvPicPr>
          <p:cNvPr id="189" name="Google Shape;1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900" y="1909100"/>
            <a:ext cx="10306826" cy="27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800" cy="717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/>
            </a:br>
            <a:r>
              <a:rPr lang="de-DE"/>
              <a:t>4. Roadmap</a:t>
            </a:r>
            <a:endParaRPr>
              <a:solidFill>
                <a:srgbClr val="C40D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18"/>
          <p:cNvGrpSpPr/>
          <p:nvPr/>
        </p:nvGrpSpPr>
        <p:grpSpPr>
          <a:xfrm>
            <a:off x="0" y="1586613"/>
            <a:ext cx="3635509" cy="4643675"/>
            <a:chOff x="0" y="1189989"/>
            <a:chExt cx="2726700" cy="3482843"/>
          </a:xfrm>
        </p:grpSpPr>
        <p:sp>
          <p:nvSpPr>
            <p:cNvPr id="197" name="Google Shape;197;p18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801F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Milestone 1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07.11.2024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206649" y="2057133"/>
              <a:ext cx="2109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Project Planning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Data Structure Analysis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Persona Definition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Synthetic Data Requirements Specification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3017825" y="1586327"/>
            <a:ext cx="3388315" cy="4643961"/>
            <a:chOff x="2263425" y="1189775"/>
            <a:chExt cx="2541300" cy="3483058"/>
          </a:xfrm>
        </p:grpSpPr>
        <p:sp>
          <p:nvSpPr>
            <p:cNvPr id="200" name="Google Shape;200;p18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Milestone 2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19.12.2024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2385453" y="2057133"/>
              <a:ext cx="2172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Generation of Synthetic User Interaction Data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Selection of Key Stakeholders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Identification of Relevant Metrics and Indicators for Stakeholders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5773154" y="1586327"/>
            <a:ext cx="3388315" cy="4570011"/>
            <a:chOff x="4329974" y="1189775"/>
            <a:chExt cx="2541300" cy="3427594"/>
          </a:xfrm>
        </p:grpSpPr>
        <p:sp>
          <p:nvSpPr>
            <p:cNvPr id="203" name="Google Shape;203;p18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B02B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Milestone 3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13.02.2025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4576558" y="2001669"/>
              <a:ext cx="2154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Development of Learning Analytics Dashboards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Creation of Services for Actionable Recommendations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Preparation of Preliminary Documentation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18"/>
          <p:cNvGrpSpPr/>
          <p:nvPr/>
        </p:nvGrpSpPr>
        <p:grpSpPr>
          <a:xfrm>
            <a:off x="8528772" y="1586327"/>
            <a:ext cx="3388315" cy="4643951"/>
            <a:chOff x="6396739" y="1189775"/>
            <a:chExt cx="2541300" cy="3483050"/>
          </a:xfrm>
        </p:grpSpPr>
        <p:sp>
          <p:nvSpPr>
            <p:cNvPr id="206" name="Google Shape;206;p18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Final Submission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28.02.2025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Finalization of Development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Completion of Final Documentation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" name="Google Shape;208;p18"/>
          <p:cNvSpPr txBox="1"/>
          <p:nvPr/>
        </p:nvSpPr>
        <p:spPr>
          <a:xfrm>
            <a:off x="3184675" y="2742800"/>
            <a:ext cx="2896800" cy="3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B20"/>
              </a:buClr>
              <a:buSzPts val="1600"/>
              <a:buFont typeface="Roboto"/>
              <a:buChar char="❖"/>
            </a:pPr>
            <a:r>
              <a:rPr lang="de-DE" sz="1600">
                <a:solidFill>
                  <a:srgbClr val="B02B20"/>
                </a:solidFill>
                <a:latin typeface="Roboto"/>
                <a:ea typeface="Roboto"/>
                <a:cs typeface="Roboto"/>
                <a:sym typeface="Roboto"/>
              </a:rPr>
              <a:t>Generation of Synthetic User Interaction Data</a:t>
            </a:r>
            <a:endParaRPr sz="1600">
              <a:solidFill>
                <a:srgbClr val="B02B2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B20"/>
              </a:buClr>
              <a:buSzPts val="1600"/>
              <a:buFont typeface="Roboto"/>
              <a:buChar char="❖"/>
            </a:pPr>
            <a:r>
              <a:rPr lang="de-DE" sz="1600">
                <a:solidFill>
                  <a:srgbClr val="B02B20"/>
                </a:solidFill>
                <a:latin typeface="Roboto"/>
                <a:ea typeface="Roboto"/>
                <a:cs typeface="Roboto"/>
                <a:sym typeface="Roboto"/>
              </a:rPr>
              <a:t>Selection of Key Stakeholders</a:t>
            </a:r>
            <a:endParaRPr sz="1600">
              <a:solidFill>
                <a:srgbClr val="B02B2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B20"/>
              </a:buClr>
              <a:buSzPts val="1600"/>
              <a:buFont typeface="Roboto"/>
              <a:buChar char="❖"/>
            </a:pPr>
            <a:r>
              <a:rPr lang="de-DE" sz="1600">
                <a:solidFill>
                  <a:srgbClr val="B02B20"/>
                </a:solidFill>
                <a:latin typeface="Roboto"/>
                <a:ea typeface="Roboto"/>
                <a:cs typeface="Roboto"/>
                <a:sym typeface="Roboto"/>
              </a:rPr>
              <a:t>Identification of Relevant Metrics and Indicators for Stakeholders</a:t>
            </a:r>
            <a:endParaRPr sz="1600">
              <a:solidFill>
                <a:srgbClr val="B02B2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02B2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02B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>
            <a:spLocks noGrp="1"/>
          </p:cNvSpPr>
          <p:nvPr>
            <p:ph type="body" idx="3"/>
          </p:nvPr>
        </p:nvSpPr>
        <p:spPr>
          <a:xfrm>
            <a:off x="3911700" y="2774675"/>
            <a:ext cx="4368600" cy="86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0" b="1"/>
              <a:t>Thank You!</a:t>
            </a:r>
            <a:endParaRPr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555875" y="1520850"/>
            <a:ext cx="3082500" cy="1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Cecilie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Course of study: </a:t>
            </a:r>
            <a:br>
              <a:rPr lang="de-DE" sz="1300">
                <a:solidFill>
                  <a:schemeClr val="dk1"/>
                </a:solidFill>
              </a:rPr>
            </a:br>
            <a:r>
              <a:rPr lang="de-DE" sz="1300">
                <a:solidFill>
                  <a:schemeClr val="dk1"/>
                </a:solidFill>
              </a:rPr>
              <a:t>Information Systems Management M.Sc.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Group Members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3970325" y="2917000"/>
            <a:ext cx="3033600" cy="1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Emilia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Course of study: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Information Systems Management M.Sc.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7711250" y="1520850"/>
            <a:ext cx="2531700" cy="1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Merlin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Course of study: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Computer Engineering M.Sc.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313" y="3812600"/>
            <a:ext cx="2531773" cy="20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300" y="2427375"/>
            <a:ext cx="1621150" cy="20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4250" y="2427375"/>
            <a:ext cx="1674201" cy="251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550800" y="1371600"/>
            <a:ext cx="9721800" cy="3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Data Analysis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xAPI Profiles Data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Course Data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Concept for Generating Synthetic User’s Interaction Data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Approach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Personas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Data Requirements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Roadmap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Outline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1. Problem Statement</a:t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6210414" y="2112576"/>
            <a:ext cx="4895858" cy="2632847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990000"/>
          </a:solidFill>
          <a:ln w="9525" cap="flat" cmpd="sng">
            <a:solidFill>
              <a:srgbClr val="C40D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71" name="Google Shape;71;p11"/>
          <p:cNvGrpSpPr/>
          <p:nvPr/>
        </p:nvGrpSpPr>
        <p:grpSpPr>
          <a:xfrm>
            <a:off x="5531273" y="3148506"/>
            <a:ext cx="602343" cy="560983"/>
            <a:chOff x="4859551" y="2631368"/>
            <a:chExt cx="315000" cy="315000"/>
          </a:xfrm>
        </p:grpSpPr>
        <p:sp>
          <p:nvSpPr>
            <p:cNvPr id="72" name="Google Shape;72;p1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489795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de-DE" sz="1900"/>
              </a:br>
              <a:endParaRPr sz="1900"/>
            </a:p>
          </p:txBody>
        </p:sp>
      </p:grpSp>
      <p:grpSp>
        <p:nvGrpSpPr>
          <p:cNvPr id="74" name="Google Shape;74;p11"/>
          <p:cNvGrpSpPr/>
          <p:nvPr/>
        </p:nvGrpSpPr>
        <p:grpSpPr>
          <a:xfrm>
            <a:off x="555864" y="2112576"/>
            <a:ext cx="4895858" cy="2632847"/>
            <a:chOff x="4954155" y="1668229"/>
            <a:chExt cx="3001200" cy="1569600"/>
          </a:xfrm>
        </p:grpSpPr>
        <p:sp>
          <p:nvSpPr>
            <p:cNvPr id="75" name="Google Shape;75;p11"/>
            <p:cNvSpPr/>
            <p:nvPr/>
          </p:nvSpPr>
          <p:spPr>
            <a:xfrm>
              <a:off x="4954155" y="1668229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76" name="Google Shape;76;p11"/>
            <p:cNvSpPr txBox="1"/>
            <p:nvPr/>
          </p:nvSpPr>
          <p:spPr>
            <a:xfrm>
              <a:off x="5024351" y="1681970"/>
              <a:ext cx="2417100" cy="261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Challenge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1"/>
            <p:cNvSpPr txBox="1"/>
            <p:nvPr/>
          </p:nvSpPr>
          <p:spPr>
            <a:xfrm>
              <a:off x="5024359" y="1918281"/>
              <a:ext cx="2860800" cy="10695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 today's digital education, stakeholders lack real-time insights into: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Learning progress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Individual knowledge levels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Specific learning needs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" name="Google Shape;78;p11"/>
          <p:cNvSpPr txBox="1"/>
          <p:nvPr/>
        </p:nvSpPr>
        <p:spPr>
          <a:xfrm>
            <a:off x="6286625" y="2112576"/>
            <a:ext cx="39429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Solution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6272000" y="2538400"/>
            <a:ext cx="4772700" cy="21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Development of a Learning Analytics Dashboard: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Generating synthetic user’s interaction data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Consolidating key metrics and indicators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Utilizing xAPI and LOM standards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Transforming raw data into actionable insights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2. Data Analysis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468000" y="1296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dk1"/>
                </a:solidFill>
              </a:rPr>
              <a:t>2.1 xAPI Profiles Data: 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86" name="Google Shape;86;p12"/>
          <p:cNvCxnSpPr>
            <a:stCxn id="87" idx="6"/>
            <a:endCxn id="88" idx="2"/>
          </p:cNvCxnSpPr>
          <p:nvPr/>
        </p:nvCxnSpPr>
        <p:spPr>
          <a:xfrm>
            <a:off x="1903110" y="3383164"/>
            <a:ext cx="860100" cy="1197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12"/>
          <p:cNvCxnSpPr>
            <a:stCxn id="87" idx="6"/>
            <a:endCxn id="90" idx="2"/>
          </p:cNvCxnSpPr>
          <p:nvPr/>
        </p:nvCxnSpPr>
        <p:spPr>
          <a:xfrm rot="10800000" flipH="1">
            <a:off x="1903110" y="2109964"/>
            <a:ext cx="860100" cy="12732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oogle Shape;91;p12"/>
          <p:cNvGrpSpPr/>
          <p:nvPr/>
        </p:nvGrpSpPr>
        <p:grpSpPr>
          <a:xfrm>
            <a:off x="2763267" y="1897025"/>
            <a:ext cx="1622000" cy="425589"/>
            <a:chOff x="1936188" y="1628553"/>
            <a:chExt cx="1252123" cy="319200"/>
          </a:xfrm>
        </p:grpSpPr>
        <p:sp>
          <p:nvSpPr>
            <p:cNvPr id="92" name="Google Shape;92;p12"/>
            <p:cNvSpPr/>
            <p:nvPr/>
          </p:nvSpPr>
          <p:spPr>
            <a:xfrm>
              <a:off x="2078910" y="1628553"/>
              <a:ext cx="11094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Performance Tracking</a:t>
              </a:r>
              <a:endParaRPr sz="15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936188" y="1701150"/>
              <a:ext cx="174000" cy="174000"/>
            </a:xfrm>
            <a:prstGeom prst="ellipse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12"/>
          <p:cNvGrpSpPr/>
          <p:nvPr/>
        </p:nvGrpSpPr>
        <p:grpSpPr>
          <a:xfrm>
            <a:off x="360400" y="3170375"/>
            <a:ext cx="1542710" cy="425589"/>
            <a:chOff x="305501" y="2412154"/>
            <a:chExt cx="1157061" cy="319200"/>
          </a:xfrm>
        </p:grpSpPr>
        <p:sp>
          <p:nvSpPr>
            <p:cNvPr id="94" name="Google Shape;94;p12"/>
            <p:cNvSpPr/>
            <p:nvPr/>
          </p:nvSpPr>
          <p:spPr>
            <a:xfrm>
              <a:off x="305501" y="2412154"/>
              <a:ext cx="9771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Statement Templates</a:t>
              </a:r>
              <a:endParaRPr sz="15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1288563" y="2484750"/>
              <a:ext cx="174000" cy="174000"/>
            </a:xfrm>
            <a:prstGeom prst="ellipse">
              <a:avLst/>
            </a:prstGeom>
            <a:solidFill>
              <a:srgbClr val="801F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12"/>
          <p:cNvGrpSpPr/>
          <p:nvPr/>
        </p:nvGrpSpPr>
        <p:grpSpPr>
          <a:xfrm>
            <a:off x="2763194" y="4367550"/>
            <a:ext cx="1621971" cy="425589"/>
            <a:chOff x="1936188" y="3195755"/>
            <a:chExt cx="1216509" cy="319200"/>
          </a:xfrm>
        </p:grpSpPr>
        <p:sp>
          <p:nvSpPr>
            <p:cNvPr id="96" name="Google Shape;96;p12"/>
            <p:cNvSpPr/>
            <p:nvPr/>
          </p:nvSpPr>
          <p:spPr>
            <a:xfrm>
              <a:off x="2110197" y="3195755"/>
              <a:ext cx="10425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Activity Monitoring</a:t>
              </a:r>
              <a:endParaRPr sz="15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1936188" y="3268350"/>
              <a:ext cx="174000" cy="174000"/>
            </a:xfrm>
            <a:prstGeom prst="ellipse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2"/>
          <p:cNvGrpSpPr/>
          <p:nvPr/>
        </p:nvGrpSpPr>
        <p:grpSpPr>
          <a:xfrm>
            <a:off x="5115894" y="3856500"/>
            <a:ext cx="1683569" cy="425589"/>
            <a:chOff x="5668788" y="3576755"/>
            <a:chExt cx="1262709" cy="319200"/>
          </a:xfrm>
        </p:grpSpPr>
        <p:sp>
          <p:nvSpPr>
            <p:cNvPr id="98" name="Google Shape;98;p12"/>
            <p:cNvSpPr/>
            <p:nvPr/>
          </p:nvSpPr>
          <p:spPr>
            <a:xfrm>
              <a:off x="5842796" y="3576755"/>
              <a:ext cx="10887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Completion &amp; Achievement</a:t>
              </a:r>
              <a:endParaRPr sz="15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5668788" y="3649350"/>
              <a:ext cx="174000" cy="174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2"/>
          <p:cNvGrpSpPr/>
          <p:nvPr/>
        </p:nvGrpSpPr>
        <p:grpSpPr>
          <a:xfrm>
            <a:off x="5115889" y="4367550"/>
            <a:ext cx="1987530" cy="425589"/>
            <a:chOff x="5668939" y="4265524"/>
            <a:chExt cx="1340842" cy="319200"/>
          </a:xfrm>
        </p:grpSpPr>
        <p:sp>
          <p:nvSpPr>
            <p:cNvPr id="101" name="Google Shape;101;p12"/>
            <p:cNvSpPr/>
            <p:nvPr/>
          </p:nvSpPr>
          <p:spPr>
            <a:xfrm>
              <a:off x="5842781" y="4265524"/>
              <a:ext cx="11670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Pass/Fail Status</a:t>
              </a:r>
              <a:endParaRPr sz="15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5668939" y="4338392"/>
              <a:ext cx="174000" cy="174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" name="Google Shape;103;p12"/>
          <p:cNvCxnSpPr>
            <a:stCxn id="92" idx="3"/>
            <a:endCxn id="104" idx="2"/>
          </p:cNvCxnSpPr>
          <p:nvPr/>
        </p:nvCxnSpPr>
        <p:spPr>
          <a:xfrm>
            <a:off x="4385267" y="2109820"/>
            <a:ext cx="730800" cy="3048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5" name="Google Shape;105;p12"/>
          <p:cNvGrpSpPr/>
          <p:nvPr/>
        </p:nvGrpSpPr>
        <p:grpSpPr>
          <a:xfrm>
            <a:off x="5115894" y="3246650"/>
            <a:ext cx="1561972" cy="425589"/>
            <a:chOff x="5668788" y="2814745"/>
            <a:chExt cx="1171509" cy="319200"/>
          </a:xfrm>
        </p:grpSpPr>
        <p:sp>
          <p:nvSpPr>
            <p:cNvPr id="106" name="Google Shape;106;p12"/>
            <p:cNvSpPr/>
            <p:nvPr/>
          </p:nvSpPr>
          <p:spPr>
            <a:xfrm>
              <a:off x="5842796" y="2814745"/>
              <a:ext cx="9975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Resource Initialization</a:t>
              </a:r>
              <a:endParaRPr sz="15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668788" y="2887350"/>
              <a:ext cx="174000" cy="174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2"/>
          <p:cNvSpPr/>
          <p:nvPr/>
        </p:nvSpPr>
        <p:spPr>
          <a:xfrm>
            <a:off x="5348075" y="2201850"/>
            <a:ext cx="1562100" cy="425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Self &amp; External Assessments</a:t>
            </a:r>
            <a:endParaRPr sz="15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116083" y="2298650"/>
            <a:ext cx="231900" cy="231900"/>
          </a:xfrm>
          <a:prstGeom prst="ellipse">
            <a:avLst/>
          </a:prstGeom>
          <a:solidFill>
            <a:srgbClr val="BE2F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5348075" y="1643050"/>
            <a:ext cx="1480800" cy="425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Target Scores</a:t>
            </a:r>
            <a:endParaRPr sz="15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5116083" y="1739850"/>
            <a:ext cx="231900" cy="231900"/>
          </a:xfrm>
          <a:prstGeom prst="ellipse">
            <a:avLst/>
          </a:prstGeom>
          <a:solidFill>
            <a:srgbClr val="BE2F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" name="Google Shape;111;p12"/>
          <p:cNvCxnSpPr>
            <a:stCxn id="92" idx="3"/>
            <a:endCxn id="110" idx="2"/>
          </p:cNvCxnSpPr>
          <p:nvPr/>
        </p:nvCxnSpPr>
        <p:spPr>
          <a:xfrm rot="10800000" flipH="1">
            <a:off x="4385267" y="1855720"/>
            <a:ext cx="730800" cy="2541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2" name="Google Shape;112;p12"/>
          <p:cNvGrpSpPr/>
          <p:nvPr/>
        </p:nvGrpSpPr>
        <p:grpSpPr>
          <a:xfrm>
            <a:off x="5115894" y="4878600"/>
            <a:ext cx="1793967" cy="425589"/>
            <a:chOff x="5668788" y="4339383"/>
            <a:chExt cx="1345509" cy="319200"/>
          </a:xfrm>
        </p:grpSpPr>
        <p:sp>
          <p:nvSpPr>
            <p:cNvPr id="113" name="Google Shape;113;p12"/>
            <p:cNvSpPr/>
            <p:nvPr/>
          </p:nvSpPr>
          <p:spPr>
            <a:xfrm>
              <a:off x="5842796" y="4339383"/>
              <a:ext cx="11715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Activity Rating</a:t>
              </a:r>
              <a:endParaRPr sz="15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5668788" y="4411350"/>
              <a:ext cx="174000" cy="174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2"/>
          <p:cNvGrpSpPr/>
          <p:nvPr/>
        </p:nvGrpSpPr>
        <p:grpSpPr>
          <a:xfrm>
            <a:off x="5115894" y="5389675"/>
            <a:ext cx="1793967" cy="425589"/>
            <a:chOff x="5668788" y="4338746"/>
            <a:chExt cx="1345509" cy="319200"/>
          </a:xfrm>
        </p:grpSpPr>
        <p:sp>
          <p:nvSpPr>
            <p:cNvPr id="116" name="Google Shape;116;p12"/>
            <p:cNvSpPr/>
            <p:nvPr/>
          </p:nvSpPr>
          <p:spPr>
            <a:xfrm>
              <a:off x="5842796" y="4338746"/>
              <a:ext cx="11715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Search Actions</a:t>
              </a:r>
              <a:endParaRPr sz="15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5668788" y="4411350"/>
              <a:ext cx="174000" cy="174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12"/>
          <p:cNvCxnSpPr>
            <a:stCxn id="96" idx="3"/>
            <a:endCxn id="107" idx="2"/>
          </p:cNvCxnSpPr>
          <p:nvPr/>
        </p:nvCxnSpPr>
        <p:spPr>
          <a:xfrm rot="10800000" flipH="1">
            <a:off x="4385165" y="3459545"/>
            <a:ext cx="730800" cy="1120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2"/>
          <p:cNvCxnSpPr>
            <a:stCxn id="96" idx="3"/>
            <a:endCxn id="99" idx="2"/>
          </p:cNvCxnSpPr>
          <p:nvPr/>
        </p:nvCxnSpPr>
        <p:spPr>
          <a:xfrm rot="10800000" flipH="1">
            <a:off x="4385165" y="4069145"/>
            <a:ext cx="730800" cy="511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12"/>
          <p:cNvCxnSpPr>
            <a:stCxn id="96" idx="3"/>
            <a:endCxn id="102" idx="2"/>
          </p:cNvCxnSpPr>
          <p:nvPr/>
        </p:nvCxnSpPr>
        <p:spPr>
          <a:xfrm>
            <a:off x="4385165" y="4580345"/>
            <a:ext cx="730800" cy="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12"/>
          <p:cNvCxnSpPr>
            <a:stCxn id="96" idx="3"/>
            <a:endCxn id="114" idx="2"/>
          </p:cNvCxnSpPr>
          <p:nvPr/>
        </p:nvCxnSpPr>
        <p:spPr>
          <a:xfrm>
            <a:off x="4385165" y="4580345"/>
            <a:ext cx="730800" cy="51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12"/>
          <p:cNvCxnSpPr>
            <a:stCxn id="96" idx="3"/>
            <a:endCxn id="117" idx="2"/>
          </p:cNvCxnSpPr>
          <p:nvPr/>
        </p:nvCxnSpPr>
        <p:spPr>
          <a:xfrm>
            <a:off x="4385165" y="4580345"/>
            <a:ext cx="730800" cy="10221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3" name="Google Shape;12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850" y="1296000"/>
            <a:ext cx="3141375" cy="44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2. Data Analysis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468000" y="1296000"/>
            <a:ext cx="239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dk1"/>
                </a:solidFill>
              </a:rPr>
              <a:t>2.2 Course’s Data: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2936991" y="1934467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801F1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Baumchirurg/-in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5297387" y="3134068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B02B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Grundlagen des Kletterns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576596" y="3134068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B02B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Grundlagen der Baumpflege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576600" y="4343445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D8372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 Activities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2936988" y="434907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D8372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 Activities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5297391" y="4349070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D8372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 Activities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3"/>
          <p:cNvCxnSpPr>
            <a:stCxn id="130" idx="2"/>
            <a:endCxn id="131" idx="0"/>
          </p:cNvCxnSpPr>
          <p:nvPr/>
        </p:nvCxnSpPr>
        <p:spPr>
          <a:xfrm rot="-5400000" flipH="1">
            <a:off x="4837791" y="1649167"/>
            <a:ext cx="609600" cy="236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13"/>
          <p:cNvCxnSpPr>
            <a:stCxn id="132" idx="0"/>
            <a:endCxn id="130" idx="2"/>
          </p:cNvCxnSpPr>
          <p:nvPr/>
        </p:nvCxnSpPr>
        <p:spPr>
          <a:xfrm rot="-5400000">
            <a:off x="2477396" y="1649069"/>
            <a:ext cx="609600" cy="236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13"/>
          <p:cNvCxnSpPr>
            <a:stCxn id="133" idx="0"/>
            <a:endCxn id="132" idx="2"/>
          </p:cNvCxnSpPr>
          <p:nvPr/>
        </p:nvCxnSpPr>
        <p:spPr>
          <a:xfrm rot="-5400000">
            <a:off x="1292700" y="4033545"/>
            <a:ext cx="619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13"/>
          <p:cNvCxnSpPr>
            <a:stCxn id="131" idx="2"/>
            <a:endCxn id="135" idx="0"/>
          </p:cNvCxnSpPr>
          <p:nvPr/>
        </p:nvCxnSpPr>
        <p:spPr>
          <a:xfrm rot="-5400000" flipH="1">
            <a:off x="6010637" y="4036319"/>
            <a:ext cx="624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13"/>
          <p:cNvCxnSpPr>
            <a:stCxn id="134" idx="0"/>
            <a:endCxn id="141" idx="2"/>
          </p:cNvCxnSpPr>
          <p:nvPr/>
        </p:nvCxnSpPr>
        <p:spPr>
          <a:xfrm rot="-5400000">
            <a:off x="3650238" y="4036320"/>
            <a:ext cx="624900" cy="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3"/>
          <p:cNvSpPr/>
          <p:nvPr/>
        </p:nvSpPr>
        <p:spPr>
          <a:xfrm>
            <a:off x="2936996" y="3133943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B02B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Grundlagen der Instandhaltung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42" name="Google Shape;142;p13"/>
          <p:cNvCxnSpPr>
            <a:stCxn id="141" idx="0"/>
            <a:endCxn id="130" idx="2"/>
          </p:cNvCxnSpPr>
          <p:nvPr/>
        </p:nvCxnSpPr>
        <p:spPr>
          <a:xfrm rot="-5400000">
            <a:off x="3658046" y="2828994"/>
            <a:ext cx="6093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050" y="1934468"/>
            <a:ext cx="3866099" cy="30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3. Concept for Generating Synthetic User Data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500975" y="1280625"/>
            <a:ext cx="3252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dk1"/>
                </a:solidFill>
              </a:rPr>
              <a:t>3.1 Approach: </a:t>
            </a:r>
            <a:br>
              <a:rPr lang="de-DE" sz="1800" b="1">
                <a:solidFill>
                  <a:schemeClr val="dk1"/>
                </a:solidFill>
              </a:rPr>
            </a:br>
            <a:r>
              <a:rPr lang="de-DE" sz="1600">
                <a:solidFill>
                  <a:schemeClr val="dk1"/>
                </a:solidFill>
              </a:rPr>
              <a:t>Script for Data Generation</a:t>
            </a:r>
            <a:r>
              <a:rPr lang="de-DE" sz="1600" b="1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425" y="1586427"/>
            <a:ext cx="1499651" cy="1499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100" y="3894049"/>
            <a:ext cx="1344525" cy="13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7225" y="3894050"/>
            <a:ext cx="1381925" cy="13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1028" y="3961177"/>
            <a:ext cx="1277421" cy="12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85600" y="3942927"/>
            <a:ext cx="1277425" cy="127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 txBox="1"/>
          <p:nvPr/>
        </p:nvSpPr>
        <p:spPr>
          <a:xfrm>
            <a:off x="633826" y="5322800"/>
            <a:ext cx="223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adheres to xAPI schema (Statement Templates)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3874625" y="5322800"/>
            <a:ext cx="167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follows determined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 requirements </a:t>
            </a:r>
            <a:endParaRPr/>
          </a:p>
        </p:txBody>
      </p:sp>
      <p:sp>
        <p:nvSpPr>
          <p:cNvPr id="157" name="Google Shape;157;p14"/>
          <p:cNvSpPr txBox="1"/>
          <p:nvPr/>
        </p:nvSpPr>
        <p:spPr>
          <a:xfrm>
            <a:off x="6791325" y="5322800"/>
            <a:ext cx="233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based on learner personas</a:t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9592803" y="5322800"/>
            <a:ext cx="259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constrained randomization</a:t>
            </a:r>
            <a:endParaRPr/>
          </a:p>
        </p:txBody>
      </p:sp>
      <p:cxnSp>
        <p:nvCxnSpPr>
          <p:cNvPr id="159" name="Google Shape;159;p14"/>
          <p:cNvCxnSpPr/>
          <p:nvPr/>
        </p:nvCxnSpPr>
        <p:spPr>
          <a:xfrm rot="10800000" flipH="1">
            <a:off x="1652750" y="3429650"/>
            <a:ext cx="89319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4"/>
          <p:cNvCxnSpPr>
            <a:stCxn id="151" idx="0"/>
          </p:cNvCxnSpPr>
          <p:nvPr/>
        </p:nvCxnSpPr>
        <p:spPr>
          <a:xfrm rot="10800000">
            <a:off x="1652762" y="3455149"/>
            <a:ext cx="3600" cy="4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4"/>
          <p:cNvCxnSpPr/>
          <p:nvPr/>
        </p:nvCxnSpPr>
        <p:spPr>
          <a:xfrm rot="10800000">
            <a:off x="4621625" y="3455275"/>
            <a:ext cx="48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4"/>
          <p:cNvCxnSpPr>
            <a:stCxn id="153" idx="0"/>
          </p:cNvCxnSpPr>
          <p:nvPr/>
        </p:nvCxnSpPr>
        <p:spPr>
          <a:xfrm rot="10800000">
            <a:off x="7791639" y="3436477"/>
            <a:ext cx="8100" cy="5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4"/>
          <p:cNvCxnSpPr/>
          <p:nvPr/>
        </p:nvCxnSpPr>
        <p:spPr>
          <a:xfrm rot="10800000">
            <a:off x="10582500" y="3431400"/>
            <a:ext cx="0" cy="7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4"/>
          <p:cNvCxnSpPr/>
          <p:nvPr/>
        </p:nvCxnSpPr>
        <p:spPr>
          <a:xfrm rot="10800000">
            <a:off x="6305650" y="3086100"/>
            <a:ext cx="1200" cy="3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3. Concept for Generating Synthetic User Data</a:t>
            </a:r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500975" y="1280625"/>
            <a:ext cx="239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dk1"/>
                </a:solidFill>
              </a:rPr>
              <a:t>3.2 Personas: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634575" y="5163475"/>
            <a:ext cx="111156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[1] S. Mojarad, A. Essa, S. Mojarad, and R. S. Baker, "Data-driven learner profiling based on clustering student behaviors: learning consistency, pace and effort,"   </a:t>
            </a:r>
            <a:br>
              <a:rPr lang="de-DE" sz="1200"/>
            </a:br>
            <a:r>
              <a:rPr lang="de-DE" sz="1200"/>
              <a:t>     in </a:t>
            </a:r>
            <a:r>
              <a:rPr lang="de-DE" sz="1200" i="1"/>
              <a:t>Proc. Int. Conf. Intell. Tutoring Syst.</a:t>
            </a:r>
            <a:r>
              <a:rPr lang="de-DE" sz="1200"/>
              <a:t>, Springer, 2018, pp. 130–139.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2" name="Google Shape;172;p15"/>
          <p:cNvGraphicFramePr/>
          <p:nvPr>
            <p:extLst>
              <p:ext uri="{D42A27DB-BD31-4B8C-83A1-F6EECF244321}">
                <p14:modId xmlns:p14="http://schemas.microsoft.com/office/powerpoint/2010/main" val="1640293387"/>
              </p:ext>
            </p:extLst>
          </p:nvPr>
        </p:nvGraphicFramePr>
        <p:xfrm>
          <a:off x="546040" y="1830125"/>
          <a:ext cx="11204235" cy="3245640"/>
        </p:xfrm>
        <a:graphic>
          <a:graphicData uri="http://schemas.openxmlformats.org/drawingml/2006/table">
            <a:tbl>
              <a:tblPr>
                <a:noFill/>
                <a:tableStyleId>{83681B62-286F-4A07-B051-391D05AE3679}</a:tableStyleId>
              </a:tblPr>
              <a:tblGrid>
                <a:gridCol w="161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8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solidFill>
                            <a:schemeClr val="lt1"/>
                          </a:solidFill>
                        </a:rPr>
                        <a:t>Learner</a:t>
                      </a:r>
                      <a:r>
                        <a:rPr lang="de-DE" dirty="0">
                          <a:solidFill>
                            <a:schemeClr val="lt1"/>
                          </a:solidFill>
                        </a:rPr>
                        <a:t> Profile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29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29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1"/>
                          </a:solidFill>
                        </a:rPr>
                        <a:t>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29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1"/>
                          </a:solidFill>
                        </a:rPr>
                        <a:t>Consistency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291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1"/>
                          </a:solidFill>
                        </a:rPr>
                        <a:t>Effort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291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1"/>
                          </a:solidFill>
                        </a:rPr>
                        <a:t>Scores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291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1"/>
                          </a:solidFill>
                        </a:rPr>
                        <a:t>Duration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29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/>
                        <a:t>Strugglers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very low prior knowledge, puts in low effort and has an average pace of learning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average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very 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average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Average Students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average in all characteristics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average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average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average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average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Sprinters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/>
                        <a:t>average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prior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knowledge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consistency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learning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effort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have</a:t>
                      </a:r>
                      <a:r>
                        <a:rPr lang="de-DE" dirty="0"/>
                        <a:t> a high </a:t>
                      </a:r>
                      <a:r>
                        <a:rPr lang="de-DE" dirty="0" err="1"/>
                        <a:t>pace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very 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very 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short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Gritty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average prior knowledge, high consistency and high effort, but work at a slow and steady pace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very 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very 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long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Coasters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very high prior knowledge, however, they have average pace and consistency, and put in low effort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average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average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/>
                        <a:t>average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body" idx="3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3. Concept for Generating Synthetic User Data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500975" y="1280625"/>
            <a:ext cx="239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dk1"/>
                </a:solidFill>
              </a:rPr>
              <a:t>3.2 Personas: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634575" y="5163475"/>
            <a:ext cx="111156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[2] C. Treuillier and A. Boyer, "A new way to characterize learning datasets," in </a:t>
            </a:r>
            <a:r>
              <a:rPr lang="de-DE" sz="1200" i="1"/>
              <a:t>Proc. 14th Int. Conf. Comput. Supported Educ</a:t>
            </a:r>
            <a:r>
              <a:rPr lang="de-DE" sz="1200"/>
              <a:t>., </a:t>
            </a:r>
            <a:br>
              <a:rPr lang="de-DE" sz="1200"/>
            </a:br>
            <a:r>
              <a:rPr lang="de-DE" sz="1200"/>
              <a:t>     SCITEPRESS-Science and Technology Publications, Apr. 2022, pp. 35-44.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647250" y="1742325"/>
            <a:ext cx="10897500" cy="22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 err="1"/>
              <a:t>Outliers</a:t>
            </a:r>
            <a:r>
              <a:rPr lang="de-DE" b="1" dirty="0"/>
              <a:t>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Outlier</a:t>
            </a:r>
            <a:r>
              <a:rPr lang="de-DE" dirty="0"/>
              <a:t> A - </a:t>
            </a:r>
            <a:r>
              <a:rPr lang="de-DE" dirty="0" err="1"/>
              <a:t>initially</a:t>
            </a:r>
            <a:r>
              <a:rPr lang="de-DE" dirty="0"/>
              <a:t> high </a:t>
            </a:r>
            <a:r>
              <a:rPr lang="de-DE" dirty="0" err="1"/>
              <a:t>consistency</a:t>
            </a:r>
            <a:r>
              <a:rPr lang="de-DE" dirty="0"/>
              <a:t>, high </a:t>
            </a:r>
            <a:r>
              <a:rPr lang="de-DE" dirty="0" err="1"/>
              <a:t>effort</a:t>
            </a:r>
            <a:r>
              <a:rPr lang="de-DE" dirty="0"/>
              <a:t> and high </a:t>
            </a:r>
            <a:r>
              <a:rPr lang="de-DE" dirty="0" err="1"/>
              <a:t>scores</a:t>
            </a:r>
            <a:r>
              <a:rPr lang="de-DE" dirty="0"/>
              <a:t>, but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: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complete</a:t>
            </a:r>
            <a:r>
              <a:rPr lang="de-DE" dirty="0"/>
              <a:t> last </a:t>
            </a:r>
            <a:r>
              <a:rPr lang="de-DE" dirty="0" err="1"/>
              <a:t>assignments</a:t>
            </a:r>
            <a:r>
              <a:rPr lang="de-DE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Outlier</a:t>
            </a:r>
            <a:r>
              <a:rPr lang="de-DE" dirty="0"/>
              <a:t> B -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, loses </a:t>
            </a:r>
            <a:r>
              <a:rPr lang="de-DE" dirty="0" err="1"/>
              <a:t>consistency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time, but </a:t>
            </a:r>
            <a:r>
              <a:rPr lang="de-DE" dirty="0" err="1"/>
              <a:t>achieves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Outlier</a:t>
            </a:r>
            <a:r>
              <a:rPr lang="de-DE" dirty="0"/>
              <a:t> C - </a:t>
            </a:r>
            <a:r>
              <a:rPr lang="de-DE" dirty="0" err="1"/>
              <a:t>frenetic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: </a:t>
            </a:r>
            <a:r>
              <a:rPr lang="de-DE" dirty="0" err="1"/>
              <a:t>extremely</a:t>
            </a:r>
            <a:r>
              <a:rPr lang="de-DE" dirty="0"/>
              <a:t> high </a:t>
            </a:r>
            <a:r>
              <a:rPr lang="de-DE" dirty="0" err="1"/>
              <a:t>effort</a:t>
            </a:r>
            <a:r>
              <a:rPr lang="de-DE" dirty="0"/>
              <a:t> and </a:t>
            </a:r>
            <a:r>
              <a:rPr lang="de-DE" dirty="0" err="1"/>
              <a:t>very</a:t>
            </a:r>
            <a:r>
              <a:rPr lang="de-DE" dirty="0"/>
              <a:t> high </a:t>
            </a:r>
            <a:r>
              <a:rPr lang="de-DE" dirty="0" err="1"/>
              <a:t>consistency</a:t>
            </a:r>
            <a:r>
              <a:rPr lang="de-DE" dirty="0"/>
              <a:t>,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high </a:t>
            </a:r>
            <a:r>
              <a:rPr lang="de-DE" dirty="0" err="1"/>
              <a:t>scores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Outlier</a:t>
            </a:r>
            <a:r>
              <a:rPr lang="de-DE" dirty="0"/>
              <a:t> D - </a:t>
            </a:r>
            <a:r>
              <a:rPr lang="de-DE" dirty="0" err="1"/>
              <a:t>very</a:t>
            </a:r>
            <a:r>
              <a:rPr lang="de-DE" dirty="0"/>
              <a:t> high </a:t>
            </a:r>
            <a:r>
              <a:rPr lang="de-DE" dirty="0" err="1"/>
              <a:t>consistency</a:t>
            </a:r>
            <a:r>
              <a:rPr lang="de-DE" dirty="0"/>
              <a:t>, high </a:t>
            </a:r>
            <a:r>
              <a:rPr lang="de-DE" dirty="0" err="1"/>
              <a:t>effort</a:t>
            </a:r>
            <a:r>
              <a:rPr lang="de-DE" dirty="0"/>
              <a:t>, </a:t>
            </a:r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Breitbild</PresentationFormat>
  <Paragraphs>159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Noto Sans Symbols</vt:lpstr>
      <vt:lpstr>Arial</vt:lpstr>
      <vt:lpstr>Roboto</vt:lpstr>
      <vt:lpstr>Calibri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Merlin Schumann</cp:lastModifiedBy>
  <cp:revision>1</cp:revision>
  <dcterms:modified xsi:type="dcterms:W3CDTF">2024-11-28T23:44:25Z</dcterms:modified>
</cp:coreProperties>
</file>