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3" r:id="rId3"/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cdccac70d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cdccac70d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1cdccac70d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f19d1b1ed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f19d1b1ed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30f19d1b1ed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09562b00f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09562b00f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109562b00f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0f19d1b1e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30f19d1b1e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bb6bebe3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31bb6bebe3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a3450e64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a3450e64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31a3450e64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a67a619af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a67a619af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1a67a619af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bb6bebe3b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bb6bebe3b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1bb6bebe3b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ce61ad9f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ce61ad9f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1ce61ad9f4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bb6bebe3b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bb6bebe3b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1bb6bebe3b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- Text und Bild">
  <p:cSld name="1_Titel - Text und Bild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>
            <p:ph idx="2" type="pic"/>
          </p:nvPr>
        </p:nvSpPr>
        <p:spPr>
          <a:xfrm>
            <a:off x="-6479" y="1260572"/>
            <a:ext cx="8885359" cy="3273604"/>
          </a:xfrm>
          <a:prstGeom prst="rect">
            <a:avLst/>
          </a:prstGeom>
          <a:solidFill>
            <a:srgbClr val="434343"/>
          </a:solidFill>
          <a:ln>
            <a:noFill/>
          </a:ln>
        </p:spPr>
      </p:sp>
      <p:sp>
        <p:nvSpPr>
          <p:cNvPr id="15" name="Google Shape;15;p2"/>
          <p:cNvSpPr txBox="1"/>
          <p:nvPr/>
        </p:nvSpPr>
        <p:spPr>
          <a:xfrm>
            <a:off x="-2031023" y="2620375"/>
            <a:ext cx="2021305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Platzhalterbild ersetzen:</a:t>
            </a:r>
            <a:br>
              <a:rPr b="1"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Bild löschen und durch neues Bild ersetzen &gt; über Bildformat &gt; Zuschneiden im Rahmen ggf. nachpositionieren</a:t>
            </a:r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9903" y="-313433"/>
            <a:ext cx="170367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V1: Titelfolie mit Bild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- Text ">
  <p:cSld name="2_Titel - Text 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/>
        </p:nvSpPr>
        <p:spPr>
          <a:xfrm>
            <a:off x="9903" y="-313433"/>
            <a:ext cx="170367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V2: Titelfolie ohne Bild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nhalt - Text und Stichpunkte">
  <p:cSld name="3_Inhalt - Text und Stichpunkt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" type="body"/>
          </p:nvPr>
        </p:nvSpPr>
        <p:spPr>
          <a:xfrm>
            <a:off x="550800" y="3175200"/>
            <a:ext cx="9721850" cy="212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indent="-342900" lvl="0" marL="457200" marR="0" rtl="0" algn="l">
              <a:lnSpc>
                <a:spcPct val="133333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33333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33333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33333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33333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550800" y="1371600"/>
            <a:ext cx="9721850" cy="152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555867" y="396545"/>
            <a:ext cx="8311908" cy="7174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C40D1E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C40D1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nhalt - Bild und Text">
  <p:cSld name="4_Inhalt - Bild und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6519600" y="1382400"/>
            <a:ext cx="3982945" cy="4093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6"/>
          <p:cNvSpPr/>
          <p:nvPr>
            <p:ph idx="2" type="pic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  <a:ln>
            <a:noFill/>
          </a:ln>
        </p:spPr>
      </p:sp>
      <p:sp>
        <p:nvSpPr>
          <p:cNvPr id="35" name="Google Shape;35;p6"/>
          <p:cNvSpPr txBox="1"/>
          <p:nvPr>
            <p:ph idx="3" type="body"/>
          </p:nvPr>
        </p:nvSpPr>
        <p:spPr>
          <a:xfrm>
            <a:off x="555867" y="396545"/>
            <a:ext cx="8311908" cy="7174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C40D1E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C40D1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nhalt - Bild und Stichpunkte">
  <p:cSld name="5_Inhalt - Bild und Stichpunkt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6519600" y="1364399"/>
            <a:ext cx="3981600" cy="4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33333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33333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33333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33333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33333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Noto Sans Symbols"/>
              <a:buChar char="−"/>
              <a:defRPr b="0" i="0" sz="1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"/>
          <p:cNvSpPr/>
          <p:nvPr>
            <p:ph idx="2" type="pic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  <a:ln>
            <a:noFill/>
          </a:ln>
        </p:spPr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555867" y="396545"/>
            <a:ext cx="8311908" cy="7174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C40D1E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C40D1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jp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1668462"/>
            <a:ext cx="12192000" cy="5189537"/>
          </a:xfrm>
          <a:custGeom>
            <a:rect b="b" l="l" r="r" t="t"/>
            <a:pathLst>
              <a:path extrusionOk="0" h="5189537" w="12192000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gradFill>
            <a:gsLst>
              <a:gs pos="0">
                <a:srgbClr val="C40D1E"/>
              </a:gs>
              <a:gs pos="100000">
                <a:srgbClr val="9013FE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388168" y="378741"/>
            <a:ext cx="2250000" cy="7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12292755" y="5534561"/>
            <a:ext cx="310241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Titelseiten – Platzhalter für Sublogo ändern: </a:t>
            </a: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Direkt auf dieser Folie &gt; Bild anklicken &gt; Rechtsklick &gt; Bild einfügen</a:t>
            </a:r>
            <a:b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Bild an Rahmen anpassen</a:t>
            </a: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Bild anklicken &gt; Bildformat &gt; Zuschneiden &gt; </a:t>
            </a:r>
            <a:b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 Dropdown „Einpassen“ wählen &gt; </a:t>
            </a:r>
            <a:b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de-DE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ggf. Bild nochmals neu positionieren 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47">
          <p15:clr>
            <a:srgbClr val="F26B43"/>
          </p15:clr>
        </p15:guide>
        <p15:guide id="2" pos="7333">
          <p15:clr>
            <a:srgbClr val="F26B43"/>
          </p15:clr>
        </p15:guide>
        <p15:guide id="3" orient="horz" pos="346">
          <p15:clr>
            <a:srgbClr val="F26B43"/>
          </p15:clr>
        </p15:guide>
        <p15:guide id="4" pos="1232">
          <p15:clr>
            <a:srgbClr val="F26B43"/>
          </p15:clr>
        </p15:guide>
        <p15:guide id="5" orient="horz" pos="3974">
          <p15:clr>
            <a:srgbClr val="F26B43"/>
          </p15:clr>
        </p15:guide>
        <p15:guide id="6" orient="horz" pos="663">
          <p15:clr>
            <a:srgbClr val="F26B43"/>
          </p15:clr>
        </p15:guide>
        <p15:guide id="7" orient="horz" pos="1003">
          <p15:clr>
            <a:srgbClr val="F26B43"/>
          </p15:clr>
        </p15:guide>
        <p15:guide id="8" orient="horz" pos="1321">
          <p15:clr>
            <a:srgbClr val="F26B43"/>
          </p15:clr>
        </p15:guide>
        <p15:guide id="9" orient="horz" pos="1661">
          <p15:clr>
            <a:srgbClr val="F26B43"/>
          </p15:clr>
        </p15:guide>
        <p15:guide id="10" orient="horz" pos="2001">
          <p15:clr>
            <a:srgbClr val="F26B43"/>
          </p15:clr>
        </p15:guide>
        <p15:guide id="11" orient="horz" pos="3339">
          <p15:clr>
            <a:srgbClr val="F26B43"/>
          </p15:clr>
        </p15:guide>
        <p15:guide id="12" orient="horz" pos="2319">
          <p15:clr>
            <a:srgbClr val="F26B43"/>
          </p15:clr>
        </p15:guide>
        <p15:guide id="13" orient="horz" pos="2999">
          <p15:clr>
            <a:srgbClr val="F26B43"/>
          </p15:clr>
        </p15:guide>
        <p15:guide id="14" orient="horz" pos="3657">
          <p15:clr>
            <a:srgbClr val="F26B43"/>
          </p15:clr>
        </p15:guide>
        <p15:guide id="15" orient="horz" pos="2659">
          <p15:clr>
            <a:srgbClr val="F26B43"/>
          </p15:clr>
        </p15:guide>
        <p15:guide id="16" pos="2094">
          <p15:clr>
            <a:srgbClr val="F26B43"/>
          </p15:clr>
        </p15:guide>
        <p15:guide id="17" pos="2978">
          <p15:clr>
            <a:srgbClr val="F26B43"/>
          </p15:clr>
        </p15:guide>
        <p15:guide id="18" pos="3840">
          <p15:clr>
            <a:srgbClr val="F26B43"/>
          </p15:clr>
        </p15:guide>
        <p15:guide id="19" pos="4725">
          <p15:clr>
            <a:srgbClr val="F26B43"/>
          </p15:clr>
        </p15:guide>
        <p15:guide id="20" pos="5586">
          <p15:clr>
            <a:srgbClr val="F26B43"/>
          </p15:clr>
        </p15:guide>
        <p15:guide id="21" pos="647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748124"/>
            <a:ext cx="12195175" cy="1109875"/>
          </a:xfrm>
          <a:custGeom>
            <a:rect b="b" l="l" r="r" t="t"/>
            <a:pathLst>
              <a:path extrusionOk="0" h="1109875" w="12195175">
                <a:moveTo>
                  <a:pt x="0" y="422275"/>
                </a:moveTo>
                <a:lnTo>
                  <a:pt x="12195175" y="0"/>
                </a:lnTo>
                <a:cubicBezTo>
                  <a:pt x="12194117" y="369958"/>
                  <a:pt x="12193058" y="739917"/>
                  <a:pt x="12192000" y="1109875"/>
                </a:cubicBezTo>
                <a:lnTo>
                  <a:pt x="0" y="1109875"/>
                </a:lnTo>
                <a:lnTo>
                  <a:pt x="0" y="422275"/>
                </a:lnTo>
                <a:close/>
              </a:path>
            </a:pathLst>
          </a:custGeom>
          <a:gradFill>
            <a:gsLst>
              <a:gs pos="0">
                <a:srgbClr val="C40D1E"/>
              </a:gs>
              <a:gs pos="100000">
                <a:srgbClr val="9013FE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614598" y="378000"/>
            <a:ext cx="1004400" cy="76606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/>
        </p:nvSpPr>
        <p:spPr>
          <a:xfrm>
            <a:off x="12292755" y="5612990"/>
            <a:ext cx="310241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Folgeseiten – Platzhalter für Sublogo ändern: </a:t>
            </a:r>
            <a: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Folienmaster &gt; Nr. 2 bearbeiten &gt; Bild anklicken &gt; Rechtsklick &gt; Bild einfügen</a:t>
            </a:r>
            <a:b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Bild an Rahmen anpassen</a:t>
            </a:r>
            <a: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Bild anklicken &gt; Bildformat &gt; Zuschneiden &gt; </a:t>
            </a:r>
            <a:b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 Dropdown „Einpassen“ wählen &gt; </a:t>
            </a:r>
            <a:b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ggf. Bild nochmals neu positionieren </a:t>
            </a:r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-2243920" y="6474756"/>
            <a:ext cx="22233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Informationen in Fußzeile ändern:</a:t>
            </a:r>
            <a:b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Folienmaster &gt; Nr. 2 bearbeiten</a:t>
            </a:r>
            <a:endParaRPr/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 b="0" l="344" r="344" t="0"/>
          <a:stretch/>
        </p:blipFill>
        <p:spPr>
          <a:xfrm>
            <a:off x="9434349" y="5986710"/>
            <a:ext cx="2250000" cy="5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/>
        </p:nvSpPr>
        <p:spPr>
          <a:xfrm>
            <a:off x="550800" y="6399924"/>
            <a:ext cx="1074739" cy="190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de-DE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Seite </a:t>
            </a:r>
            <a:fld id="{00000000-1234-1234-1234-123412341234}" type="slidenum">
              <a:rPr lang="de-DE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1625600" y="6399924"/>
            <a:ext cx="7615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de-DE" sz="1200">
                <a:solidFill>
                  <a:schemeClr val="lt1"/>
                </a:solidFill>
              </a:rPr>
              <a:t>M. Schumann</a:t>
            </a:r>
            <a:r>
              <a:rPr lang="de-DE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|</a:t>
            </a:r>
            <a:r>
              <a:rPr lang="de-DE" sz="1200">
                <a:solidFill>
                  <a:schemeClr val="lt1"/>
                </a:solidFill>
              </a:rPr>
              <a:t> C.V. Kudlek</a:t>
            </a:r>
            <a:r>
              <a:rPr lang="de-DE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de-DE" sz="1200">
                <a:solidFill>
                  <a:schemeClr val="lt1"/>
                </a:solidFill>
              </a:rPr>
              <a:t>E.T. Stepien</a:t>
            </a:r>
            <a:r>
              <a:rPr lang="de-DE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| Milestone 1 | </a:t>
            </a:r>
            <a:r>
              <a:rPr lang="de-DE" sz="1200">
                <a:solidFill>
                  <a:schemeClr val="lt1"/>
                </a:solidFill>
              </a:rPr>
              <a:t>19 December 2024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 b="11819" l="0" r="0" t="-11820"/>
          <a:stretch/>
        </p:blipFill>
        <p:spPr>
          <a:xfrm>
            <a:off x="9364575" y="5875000"/>
            <a:ext cx="2389549" cy="8561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Relationship Id="rId4" Type="http://schemas.openxmlformats.org/officeDocument/2006/relationships/image" Target="../media/image18.jpg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17.png"/><Relationship Id="rId8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/>
        </p:nvSpPr>
        <p:spPr>
          <a:xfrm>
            <a:off x="550800" y="4897750"/>
            <a:ext cx="9032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>
                <a:solidFill>
                  <a:schemeClr val="lt1"/>
                </a:solidFill>
              </a:rPr>
              <a:t>Project AWT: Adaptive Learning Analytics Dashboard</a:t>
            </a:r>
            <a:br>
              <a:rPr lang="de-DE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3000">
                <a:solidFill>
                  <a:schemeClr val="lt1"/>
                </a:solidFill>
              </a:rPr>
              <a:t>Milestone 2</a:t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8"/>
          <p:cNvSpPr txBox="1"/>
          <p:nvPr/>
        </p:nvSpPr>
        <p:spPr>
          <a:xfrm>
            <a:off x="550800" y="6085775"/>
            <a:ext cx="8837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de-DE" sz="1800">
                <a:solidFill>
                  <a:schemeClr val="lt1"/>
                </a:solidFill>
              </a:rPr>
              <a:t>Merlin Schumann | </a:t>
            </a:r>
            <a:r>
              <a:rPr lang="de-DE" sz="1800">
                <a:solidFill>
                  <a:schemeClr val="lt1"/>
                </a:solidFill>
              </a:rPr>
              <a:t>Cecilie Viktoria Kudlek |</a:t>
            </a:r>
            <a:r>
              <a:rPr lang="de-DE" sz="1800">
                <a:solidFill>
                  <a:schemeClr val="lt1"/>
                </a:solidFill>
              </a:rPr>
              <a:t> Emilia Teresa Stepien</a:t>
            </a:r>
            <a:r>
              <a:rPr lang="de-DE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de-DE" sz="1800">
                <a:solidFill>
                  <a:schemeClr val="lt1"/>
                </a:solidFill>
              </a:rPr>
              <a:t>19 December </a:t>
            </a:r>
            <a:r>
              <a:rPr lang="de-DE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de-DE" sz="1800">
                <a:solidFill>
                  <a:schemeClr val="lt1"/>
                </a:solidFill>
              </a:rPr>
              <a:t>4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8"/>
          <p:cNvPicPr preferRelativeResize="0"/>
          <p:nvPr/>
        </p:nvPicPr>
        <p:blipFill rotWithShape="1">
          <a:blip r:embed="rId3">
            <a:alphaModFix/>
          </a:blip>
          <a:srcRect b="0" l="344" r="344" t="0"/>
          <a:stretch/>
        </p:blipFill>
        <p:spPr>
          <a:xfrm>
            <a:off x="9388168" y="5732725"/>
            <a:ext cx="2250000" cy="5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94600" y="5711450"/>
            <a:ext cx="2389549" cy="8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idx="3" type="body"/>
          </p:nvPr>
        </p:nvSpPr>
        <p:spPr>
          <a:xfrm>
            <a:off x="555867" y="396545"/>
            <a:ext cx="8311800" cy="717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3. Metrics and Indicators</a:t>
            </a:r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487150" y="1280625"/>
            <a:ext cx="467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</a:rPr>
              <a:t>3.3 Media Content </a:t>
            </a:r>
            <a:r>
              <a:rPr b="1" lang="de-DE" sz="1800">
                <a:solidFill>
                  <a:schemeClr val="dk1"/>
                </a:solidFill>
              </a:rPr>
              <a:t>Creator’s</a:t>
            </a:r>
            <a:r>
              <a:rPr b="1" lang="de-DE" sz="1800">
                <a:solidFill>
                  <a:schemeClr val="dk1"/>
                </a:solidFill>
              </a:rPr>
              <a:t> </a:t>
            </a:r>
            <a:br>
              <a:rPr b="1" lang="de-DE" sz="1800">
                <a:solidFill>
                  <a:schemeClr val="dk1"/>
                </a:solidFill>
              </a:rPr>
            </a:br>
            <a:r>
              <a:rPr b="1" lang="de-DE" sz="1800">
                <a:solidFill>
                  <a:schemeClr val="dk1"/>
                </a:solidFill>
              </a:rPr>
              <a:t>Dashboard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2475"/>
            <a:ext cx="5455898" cy="524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8"/>
          <p:cNvGrpSpPr/>
          <p:nvPr/>
        </p:nvGrpSpPr>
        <p:grpSpPr>
          <a:xfrm>
            <a:off x="0" y="1586691"/>
            <a:ext cx="3635509" cy="3838986"/>
            <a:chOff x="0" y="1189989"/>
            <a:chExt cx="2726700" cy="2886022"/>
          </a:xfrm>
        </p:grpSpPr>
        <p:sp>
          <p:nvSpPr>
            <p:cNvPr id="158" name="Google Shape;158;p18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Milestone </a:t>
              </a:r>
              <a:r>
                <a:rPr lang="de-DE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07.11.2024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18"/>
            <p:cNvSpPr txBox="1"/>
            <p:nvPr/>
          </p:nvSpPr>
          <p:spPr>
            <a:xfrm>
              <a:off x="0" y="1859011"/>
              <a:ext cx="2263500" cy="2217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Project Planning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Data Structure Analysis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Persona Definition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Synthetic Data Requirements Specification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18"/>
          <p:cNvGrpSpPr/>
          <p:nvPr/>
        </p:nvGrpSpPr>
        <p:grpSpPr>
          <a:xfrm>
            <a:off x="3017825" y="1586327"/>
            <a:ext cx="3388315" cy="4643961"/>
            <a:chOff x="2263425" y="1189775"/>
            <a:chExt cx="2541300" cy="3483058"/>
          </a:xfrm>
        </p:grpSpPr>
        <p:sp>
          <p:nvSpPr>
            <p:cNvPr id="161" name="Google Shape;161;p18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Milestone 2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19.12.2024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18"/>
            <p:cNvSpPr txBox="1"/>
            <p:nvPr/>
          </p:nvSpPr>
          <p:spPr>
            <a:xfrm>
              <a:off x="2385453" y="2057133"/>
              <a:ext cx="21726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Generation of Synthetic User Interaction Data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Selection of Key Stakeholders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Identification of Relevant Metrics and Indicators for Stakeholders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" name="Google Shape;163;p18"/>
          <p:cNvGrpSpPr/>
          <p:nvPr/>
        </p:nvGrpSpPr>
        <p:grpSpPr>
          <a:xfrm>
            <a:off x="5773154" y="1586327"/>
            <a:ext cx="3388315" cy="4570011"/>
            <a:chOff x="4329974" y="1189775"/>
            <a:chExt cx="2541300" cy="3427594"/>
          </a:xfrm>
        </p:grpSpPr>
        <p:sp>
          <p:nvSpPr>
            <p:cNvPr id="164" name="Google Shape;164;p18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02B2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Milestone 3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13.02.2025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18"/>
            <p:cNvSpPr txBox="1"/>
            <p:nvPr/>
          </p:nvSpPr>
          <p:spPr>
            <a:xfrm>
              <a:off x="4576558" y="2001669"/>
              <a:ext cx="21546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Development of Learning Analytics Dashboards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Creation of Services for Actionable Recommendations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Preparation of Preliminary Documentation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6" name="Google Shape;166;p18"/>
          <p:cNvGrpSpPr/>
          <p:nvPr/>
        </p:nvGrpSpPr>
        <p:grpSpPr>
          <a:xfrm>
            <a:off x="8528772" y="1586327"/>
            <a:ext cx="3388315" cy="4643951"/>
            <a:chOff x="6396739" y="1189775"/>
            <a:chExt cx="2541300" cy="3483050"/>
          </a:xfrm>
        </p:grpSpPr>
        <p:sp>
          <p:nvSpPr>
            <p:cNvPr id="167" name="Google Shape;167;p18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Final Submission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28.02.2025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18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Finalization of Development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  <a:p>
              <a:pPr indent="-330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Font typeface="Roboto"/>
                <a:buChar char="❖"/>
              </a:pPr>
              <a:r>
                <a:rPr lang="de-DE" sz="1600">
                  <a:latin typeface="Roboto"/>
                  <a:ea typeface="Roboto"/>
                  <a:cs typeface="Roboto"/>
                  <a:sym typeface="Roboto"/>
                </a:rPr>
                <a:t>Completion of Final Documentation</a:t>
              </a:r>
              <a:endParaRPr sz="16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9" name="Google Shape;169;p18"/>
          <p:cNvSpPr txBox="1"/>
          <p:nvPr>
            <p:ph idx="3" type="body"/>
          </p:nvPr>
        </p:nvSpPr>
        <p:spPr>
          <a:xfrm>
            <a:off x="555867" y="396545"/>
            <a:ext cx="83118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C40D1E"/>
              </a:buClr>
              <a:buSzPts val="2400"/>
              <a:buNone/>
            </a:pPr>
            <a:r>
              <a:rPr lang="de-DE"/>
              <a:t>4. Next Steps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idx="3" type="body"/>
          </p:nvPr>
        </p:nvSpPr>
        <p:spPr>
          <a:xfrm>
            <a:off x="3911700" y="2774675"/>
            <a:ext cx="4368600" cy="86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6000"/>
              <a:t>Thank You!</a:t>
            </a:r>
            <a:endParaRPr b="1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idx="2" type="body"/>
          </p:nvPr>
        </p:nvSpPr>
        <p:spPr>
          <a:xfrm>
            <a:off x="555875" y="1520850"/>
            <a:ext cx="308250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Cecilie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chemeClr val="dk1"/>
                </a:solidFill>
              </a:rPr>
              <a:t>Course of study: </a:t>
            </a:r>
            <a:br>
              <a:rPr lang="de-DE" sz="1300">
                <a:solidFill>
                  <a:schemeClr val="dk1"/>
                </a:solidFill>
              </a:rPr>
            </a:br>
            <a:r>
              <a:rPr lang="de-DE" sz="1300">
                <a:solidFill>
                  <a:schemeClr val="dk1"/>
                </a:solidFill>
              </a:rPr>
              <a:t>Information Systems Management M.Sc.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53" name="Google Shape;53;p9"/>
          <p:cNvSpPr txBox="1"/>
          <p:nvPr>
            <p:ph idx="3" type="body"/>
          </p:nvPr>
        </p:nvSpPr>
        <p:spPr>
          <a:xfrm>
            <a:off x="555867" y="396545"/>
            <a:ext cx="83118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C40D1E"/>
              </a:buClr>
              <a:buSzPts val="2400"/>
              <a:buNone/>
            </a:pPr>
            <a:r>
              <a:rPr lang="de-DE"/>
              <a:t>Group Members</a:t>
            </a:r>
            <a:endParaRPr/>
          </a:p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3970325" y="2917000"/>
            <a:ext cx="303360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Emilia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chemeClr val="dk1"/>
                </a:solidFill>
              </a:rPr>
              <a:t>Course of study: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chemeClr val="dk1"/>
                </a:solidFill>
              </a:rPr>
              <a:t>Information Systems Management M.Sc.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7711250" y="1520850"/>
            <a:ext cx="253170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dk1"/>
                </a:solidFill>
              </a:rPr>
              <a:t>Merlin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chemeClr val="dk1"/>
                </a:solidFill>
              </a:rPr>
              <a:t>Course of study: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300">
                <a:solidFill>
                  <a:schemeClr val="dk1"/>
                </a:solidFill>
              </a:rPr>
              <a:t>Computer Engineering M.Sc.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6" name="Google Shape;5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313" y="3812600"/>
            <a:ext cx="2531773" cy="208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300" y="2427375"/>
            <a:ext cx="1621150" cy="208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4250" y="2427375"/>
            <a:ext cx="1674201" cy="2511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550800" y="1371600"/>
            <a:ext cx="9721800" cy="3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de-DE">
                <a:solidFill>
                  <a:schemeClr val="dk1"/>
                </a:solidFill>
              </a:rPr>
              <a:t>Wrap-Up: Problem Statement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de-DE">
                <a:solidFill>
                  <a:schemeClr val="dk1"/>
                </a:solidFill>
              </a:rPr>
              <a:t>Generating Synthetic User’s Interaction Data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-DE" sz="1800">
                <a:latin typeface="Arial"/>
                <a:ea typeface="Arial"/>
                <a:cs typeface="Arial"/>
                <a:sym typeface="Arial"/>
              </a:rPr>
              <a:t>Components and Process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de-DE" sz="1800">
                <a:latin typeface="Arial"/>
                <a:ea typeface="Arial"/>
                <a:cs typeface="Arial"/>
                <a:sym typeface="Arial"/>
              </a:rPr>
              <a:t>Results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de-DE">
                <a:solidFill>
                  <a:schemeClr val="dk1"/>
                </a:solidFill>
              </a:rPr>
              <a:t>Metrics and Indicators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de-DE" sz="1800">
                <a:latin typeface="Arial"/>
                <a:ea typeface="Arial"/>
                <a:cs typeface="Arial"/>
                <a:sym typeface="Arial"/>
              </a:rPr>
              <a:t>Learner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de-DE" sz="1800">
                <a:latin typeface="Arial"/>
                <a:ea typeface="Arial"/>
                <a:cs typeface="Arial"/>
                <a:sym typeface="Arial"/>
              </a:rPr>
              <a:t>Educator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de-DE" sz="1800">
                <a:latin typeface="Arial"/>
                <a:ea typeface="Arial"/>
                <a:cs typeface="Arial"/>
                <a:sym typeface="Arial"/>
              </a:rPr>
              <a:t>Media Content Creator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de-DE">
                <a:solidFill>
                  <a:schemeClr val="dk1"/>
                </a:solidFill>
              </a:rPr>
              <a:t>Next Steps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0"/>
          <p:cNvSpPr txBox="1"/>
          <p:nvPr>
            <p:ph idx="3" type="body"/>
          </p:nvPr>
        </p:nvSpPr>
        <p:spPr>
          <a:xfrm>
            <a:off x="555867" y="396545"/>
            <a:ext cx="8311908" cy="7174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C40D1E"/>
              </a:buClr>
              <a:buSzPts val="2400"/>
              <a:buNone/>
            </a:pPr>
            <a:r>
              <a:rPr lang="de-DE"/>
              <a:t>Outline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idx="3" type="body"/>
          </p:nvPr>
        </p:nvSpPr>
        <p:spPr>
          <a:xfrm>
            <a:off x="555867" y="396545"/>
            <a:ext cx="83118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1. Wrap-Up: Problem Statement</a:t>
            </a:r>
            <a:endParaRPr/>
          </a:p>
        </p:txBody>
      </p:sp>
      <p:sp>
        <p:nvSpPr>
          <p:cNvPr id="70" name="Google Shape;70;p11"/>
          <p:cNvSpPr/>
          <p:nvPr/>
        </p:nvSpPr>
        <p:spPr>
          <a:xfrm>
            <a:off x="6210414" y="2112576"/>
            <a:ext cx="4896000" cy="2632800"/>
          </a:xfrm>
          <a:prstGeom prst="round2DiagRect">
            <a:avLst>
              <a:gd fmla="val 0" name="adj1"/>
              <a:gd fmla="val 17764" name="adj2"/>
            </a:avLst>
          </a:prstGeom>
          <a:solidFill>
            <a:srgbClr val="990000"/>
          </a:solidFill>
          <a:ln cap="flat" cmpd="sng" w="9525">
            <a:solidFill>
              <a:srgbClr val="C40D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grpSp>
        <p:nvGrpSpPr>
          <p:cNvPr id="71" name="Google Shape;71;p11"/>
          <p:cNvGrpSpPr/>
          <p:nvPr/>
        </p:nvGrpSpPr>
        <p:grpSpPr>
          <a:xfrm>
            <a:off x="5531273" y="3148506"/>
            <a:ext cx="602343" cy="560983"/>
            <a:chOff x="4859551" y="2631368"/>
            <a:chExt cx="315000" cy="315000"/>
          </a:xfrm>
        </p:grpSpPr>
        <p:sp>
          <p:nvSpPr>
            <p:cNvPr id="72" name="Google Shape;72;p11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489795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de-DE" sz="1900"/>
              </a:br>
              <a:endParaRPr sz="1900"/>
            </a:p>
          </p:txBody>
        </p:sp>
      </p:grpSp>
      <p:grpSp>
        <p:nvGrpSpPr>
          <p:cNvPr id="74" name="Google Shape;74;p11"/>
          <p:cNvGrpSpPr/>
          <p:nvPr/>
        </p:nvGrpSpPr>
        <p:grpSpPr>
          <a:xfrm>
            <a:off x="555864" y="2112576"/>
            <a:ext cx="4895858" cy="2632847"/>
            <a:chOff x="4954155" y="1668229"/>
            <a:chExt cx="3001200" cy="1569600"/>
          </a:xfrm>
        </p:grpSpPr>
        <p:sp>
          <p:nvSpPr>
            <p:cNvPr id="75" name="Google Shape;75;p11"/>
            <p:cNvSpPr/>
            <p:nvPr/>
          </p:nvSpPr>
          <p:spPr>
            <a:xfrm>
              <a:off x="4954155" y="1668229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76" name="Google Shape;76;p11"/>
            <p:cNvSpPr txBox="1"/>
            <p:nvPr/>
          </p:nvSpPr>
          <p:spPr>
            <a:xfrm>
              <a:off x="5024351" y="1681970"/>
              <a:ext cx="2417100" cy="2619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-DE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Challenge</a:t>
              </a:r>
              <a:endParaRPr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1"/>
            <p:cNvSpPr txBox="1"/>
            <p:nvPr/>
          </p:nvSpPr>
          <p:spPr>
            <a:xfrm>
              <a:off x="5024359" y="1918281"/>
              <a:ext cx="2860800" cy="10695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 today's digital education, stakeholders lack real-time insights into: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1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Roboto"/>
                <a:buChar char="●"/>
              </a:pPr>
              <a:r>
                <a:rPr lang="de-DE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Learning progress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Roboto"/>
                <a:buChar char="●"/>
              </a:pPr>
              <a:r>
                <a:rPr lang="de-DE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Individual knowledge levels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238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500"/>
                <a:buFont typeface="Roboto"/>
                <a:buChar char="●"/>
              </a:pPr>
              <a:r>
                <a:rPr lang="de-DE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Specific learning needs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8" name="Google Shape;78;p11"/>
          <p:cNvSpPr txBox="1"/>
          <p:nvPr/>
        </p:nvSpPr>
        <p:spPr>
          <a:xfrm>
            <a:off x="6286625" y="2112576"/>
            <a:ext cx="39429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Our Solution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1"/>
          <p:cNvSpPr txBox="1"/>
          <p:nvPr/>
        </p:nvSpPr>
        <p:spPr>
          <a:xfrm>
            <a:off x="6272000" y="2538400"/>
            <a:ext cx="4772700" cy="21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Development of a Learning Analytics Dashboard: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de-DE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Generating synthetic user’s interaction data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de-DE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Consolidating key metrics and indicators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de-DE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Utilizing xAPI and LOM standards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de-DE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Transforming raw data into actionable insights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3" type="body"/>
          </p:nvPr>
        </p:nvSpPr>
        <p:spPr>
          <a:xfrm>
            <a:off x="555867" y="396545"/>
            <a:ext cx="8311800" cy="717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2. xApi Statement Generation</a:t>
            </a:r>
            <a:endParaRPr/>
          </a:p>
        </p:txBody>
      </p:sp>
      <p:sp>
        <p:nvSpPr>
          <p:cNvPr id="86" name="Google Shape;86;p12"/>
          <p:cNvSpPr txBox="1"/>
          <p:nvPr/>
        </p:nvSpPr>
        <p:spPr>
          <a:xfrm>
            <a:off x="500975" y="1280625"/>
            <a:ext cx="389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</a:rPr>
              <a:t>2.1 Components and Process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3">
            <a:alphaModFix/>
          </a:blip>
          <a:srcRect b="2225" l="0" r="0" t="17129"/>
          <a:stretch/>
        </p:blipFill>
        <p:spPr>
          <a:xfrm>
            <a:off x="2616925" y="1644350"/>
            <a:ext cx="6837002" cy="412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idx="3" type="body"/>
          </p:nvPr>
        </p:nvSpPr>
        <p:spPr>
          <a:xfrm>
            <a:off x="555867" y="396545"/>
            <a:ext cx="8311800" cy="717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2. xApi Statement Generation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500975" y="1280625"/>
            <a:ext cx="325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</a:rPr>
              <a:t>2.2 Generation Results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94850" y="1742325"/>
            <a:ext cx="33288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Distribution of Learner Profiles:</a:t>
            </a:r>
            <a:endParaRPr/>
          </a:p>
        </p:txBody>
      </p:sp>
      <p:pic>
        <p:nvPicPr>
          <p:cNvPr id="96" name="Google Shape;96;p13"/>
          <p:cNvPicPr preferRelativeResize="0"/>
          <p:nvPr/>
        </p:nvPicPr>
        <p:blipFill rotWithShape="1">
          <a:blip r:embed="rId3">
            <a:alphaModFix/>
          </a:blip>
          <a:srcRect b="51086" l="0" r="0" t="21820"/>
          <a:stretch/>
        </p:blipFill>
        <p:spPr>
          <a:xfrm>
            <a:off x="500975" y="2171750"/>
            <a:ext cx="4540550" cy="26613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4861775" y="1742325"/>
            <a:ext cx="33288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/>
              <a:t>xAPI Statements Statistics:</a:t>
            </a:r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4">
            <a:alphaModFix/>
          </a:blip>
          <a:srcRect b="0" l="0" r="1671" t="18659"/>
          <a:stretch/>
        </p:blipFill>
        <p:spPr>
          <a:xfrm>
            <a:off x="4861775" y="2086125"/>
            <a:ext cx="3712576" cy="143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3"/>
          <p:cNvPicPr preferRelativeResize="0"/>
          <p:nvPr/>
        </p:nvPicPr>
        <p:blipFill rotWithShape="1">
          <a:blip r:embed="rId5">
            <a:alphaModFix/>
          </a:blip>
          <a:srcRect b="0" l="0" r="0" t="4952"/>
          <a:stretch/>
        </p:blipFill>
        <p:spPr>
          <a:xfrm>
            <a:off x="4861775" y="3631500"/>
            <a:ext cx="3712575" cy="1642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 rotWithShape="1">
          <a:blip r:embed="rId6">
            <a:alphaModFix/>
          </a:blip>
          <a:srcRect b="0" l="0" r="0" t="3577"/>
          <a:stretch/>
        </p:blipFill>
        <p:spPr>
          <a:xfrm>
            <a:off x="8685325" y="2171750"/>
            <a:ext cx="3258899" cy="1816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2487825" y="2148125"/>
            <a:ext cx="938100" cy="3387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Learner</a:t>
            </a:r>
            <a:endParaRPr/>
          </a:p>
        </p:txBody>
      </p:sp>
      <p:sp>
        <p:nvSpPr>
          <p:cNvPr id="107" name="Google Shape;107;p14"/>
          <p:cNvSpPr txBox="1"/>
          <p:nvPr>
            <p:ph idx="2" type="body"/>
          </p:nvPr>
        </p:nvSpPr>
        <p:spPr>
          <a:xfrm>
            <a:off x="5627750" y="1113850"/>
            <a:ext cx="1976400" cy="40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000"/>
              <a:t>Stakeholders </a:t>
            </a:r>
            <a:endParaRPr b="1" sz="2000"/>
          </a:p>
        </p:txBody>
      </p:sp>
      <p:sp>
        <p:nvSpPr>
          <p:cNvPr id="108" name="Google Shape;108;p14"/>
          <p:cNvSpPr txBox="1"/>
          <p:nvPr>
            <p:ph idx="3" type="body"/>
          </p:nvPr>
        </p:nvSpPr>
        <p:spPr>
          <a:xfrm>
            <a:off x="555867" y="396545"/>
            <a:ext cx="8311800" cy="717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3. Metrics and Indicators</a:t>
            </a:r>
            <a:endParaRPr/>
          </a:p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6087450" y="2148125"/>
            <a:ext cx="1345800" cy="3387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Educator</a:t>
            </a:r>
            <a:endParaRPr/>
          </a:p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9648125" y="2059238"/>
            <a:ext cx="1515000" cy="3387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       Media</a:t>
            </a:r>
            <a:endParaRPr/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621" y="2858050"/>
            <a:ext cx="3275699" cy="26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14"/>
          <p:cNvGrpSpPr/>
          <p:nvPr/>
        </p:nvGrpSpPr>
        <p:grpSpPr>
          <a:xfrm>
            <a:off x="4111756" y="2858054"/>
            <a:ext cx="4106238" cy="2744852"/>
            <a:chOff x="3593400" y="1113850"/>
            <a:chExt cx="7132600" cy="4767851"/>
          </a:xfrm>
        </p:grpSpPr>
        <p:pic>
          <p:nvPicPr>
            <p:cNvPr id="113" name="Google Shape;113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93400" y="1113850"/>
              <a:ext cx="7132600" cy="4767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14"/>
            <p:cNvSpPr/>
            <p:nvPr/>
          </p:nvSpPr>
          <p:spPr>
            <a:xfrm>
              <a:off x="3818000" y="3906050"/>
              <a:ext cx="3681900" cy="1881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5" name="Google Shape;115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14650" y="3906050"/>
              <a:ext cx="3288598" cy="196750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6" name="Google Shape;11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19499" y="2824325"/>
            <a:ext cx="2925148" cy="2812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09325" y="1815063"/>
            <a:ext cx="822700" cy="8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62950" y="1906125"/>
            <a:ext cx="822700" cy="8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92753" y="1776900"/>
            <a:ext cx="899025" cy="89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9164525" y="2397950"/>
            <a:ext cx="2482200" cy="338700"/>
          </a:xfrm>
          <a:prstGeom prst="rect">
            <a:avLst/>
          </a:prstGeom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de-DE"/>
              <a:t>       Content Creator</a:t>
            </a:r>
            <a:endParaRPr/>
          </a:p>
        </p:txBody>
      </p:sp>
      <p:cxnSp>
        <p:nvCxnSpPr>
          <p:cNvPr id="121" name="Google Shape;121;p14"/>
          <p:cNvCxnSpPr/>
          <p:nvPr/>
        </p:nvCxnSpPr>
        <p:spPr>
          <a:xfrm>
            <a:off x="2897525" y="1632850"/>
            <a:ext cx="750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4"/>
          <p:cNvCxnSpPr/>
          <p:nvPr/>
        </p:nvCxnSpPr>
        <p:spPr>
          <a:xfrm>
            <a:off x="2889525" y="1632850"/>
            <a:ext cx="0" cy="4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4"/>
          <p:cNvCxnSpPr/>
          <p:nvPr/>
        </p:nvCxnSpPr>
        <p:spPr>
          <a:xfrm>
            <a:off x="6491725" y="1621538"/>
            <a:ext cx="0" cy="4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4"/>
          <p:cNvCxnSpPr/>
          <p:nvPr/>
        </p:nvCxnSpPr>
        <p:spPr>
          <a:xfrm>
            <a:off x="10405625" y="1632850"/>
            <a:ext cx="0" cy="4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idx="3" type="body"/>
          </p:nvPr>
        </p:nvSpPr>
        <p:spPr>
          <a:xfrm>
            <a:off x="555867" y="396545"/>
            <a:ext cx="8311800" cy="717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3. Metrics and Indicators</a:t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487150" y="1280625"/>
            <a:ext cx="389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</a:rPr>
              <a:t>3.1</a:t>
            </a:r>
            <a:r>
              <a:rPr b="1" lang="de-DE" sz="1800">
                <a:solidFill>
                  <a:schemeClr val="dk1"/>
                </a:solidFill>
              </a:rPr>
              <a:t> Learner’s Dashboard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32" name="Google Shape;13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900" y="576470"/>
            <a:ext cx="6714767" cy="5439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idx="3" type="body"/>
          </p:nvPr>
        </p:nvSpPr>
        <p:spPr>
          <a:xfrm>
            <a:off x="555867" y="396545"/>
            <a:ext cx="8311800" cy="717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3. Metrics and Indicators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487150" y="1280625"/>
            <a:ext cx="389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</a:rPr>
              <a:t>3.2 Educator’s Dashboard</a:t>
            </a:r>
            <a:endParaRPr sz="1800">
              <a:solidFill>
                <a:schemeClr val="dk1"/>
              </a:solidFill>
            </a:endParaRPr>
          </a:p>
        </p:txBody>
      </p:sp>
      <p:grpSp>
        <p:nvGrpSpPr>
          <p:cNvPr id="140" name="Google Shape;140;p16"/>
          <p:cNvGrpSpPr/>
          <p:nvPr/>
        </p:nvGrpSpPr>
        <p:grpSpPr>
          <a:xfrm>
            <a:off x="3593400" y="1113850"/>
            <a:ext cx="7132600" cy="4767851"/>
            <a:chOff x="3593400" y="1113850"/>
            <a:chExt cx="7132600" cy="4767851"/>
          </a:xfrm>
        </p:grpSpPr>
        <p:pic>
          <p:nvPicPr>
            <p:cNvPr id="141" name="Google Shape;14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93400" y="1113850"/>
              <a:ext cx="7132600" cy="4767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16"/>
            <p:cNvSpPr/>
            <p:nvPr/>
          </p:nvSpPr>
          <p:spPr>
            <a:xfrm>
              <a:off x="3818000" y="3906050"/>
              <a:ext cx="3681900" cy="1881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3" name="Google Shape;143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14650" y="3906050"/>
              <a:ext cx="3288598" cy="196750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ster für Folgeseiten">
  <a:themeElements>
    <a:clrScheme name="TU Berlin 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