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5" r:id="rId3"/>
    <p:sldId id="257" r:id="rId4"/>
    <p:sldId id="258" r:id="rId5"/>
    <p:sldId id="259" r:id="rId6"/>
    <p:sldId id="260" r:id="rId7"/>
    <p:sldId id="261" r:id="rId8"/>
    <p:sldId id="262" r:id="rId9"/>
    <p:sldId id="263" r:id="rId10"/>
    <p:sldId id="264" r:id="rId11"/>
    <p:sldId id="267" r:id="rId12"/>
    <p:sldId id="276" r:id="rId13"/>
    <p:sldId id="268" r:id="rId14"/>
    <p:sldId id="269" r:id="rId15"/>
    <p:sldId id="277" r:id="rId16"/>
    <p:sldId id="271" r:id="rId17"/>
    <p:sldId id="278" r:id="rId18"/>
    <p:sldId id="273" r:id="rId19"/>
    <p:sldId id="274" r:id="rId20"/>
    <p:sldId id="282" r:id="rId21"/>
    <p:sldId id="283" r:id="rId22"/>
    <p:sldId id="284" r:id="rId23"/>
    <p:sldId id="285" r:id="rId24"/>
    <p:sldId id="286" r:id="rId25"/>
    <p:sldId id="287" r:id="rId26"/>
    <p:sldId id="279" r:id="rId27"/>
    <p:sldId id="280" r:id="rId28"/>
    <p:sldId id="281" r:id="rId29"/>
    <p:sldId id="27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p:scale>
          <a:sx n="75" d="100"/>
          <a:sy n="75" d="100"/>
        </p:scale>
        <p:origin x="510" y="6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ru-RU" smtClean="0"/>
              <a:t>Образец заголовка</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ru-RU" smtClean="0"/>
              <a:t>Образец заголовка</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12/21/2021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12/21/2021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12/21/2021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12/21/2021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smtClean="0"/>
              <a:t>Образец заголовка</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DA16AA21-1863-4931-97CB-99D0A168701B}" type="datetimeFigureOut">
              <a:rPr lang="en-US" dirty="0"/>
              <a:t>12/21/2021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3772C379-9A7C-4C87-A116-CBE9F58B04C5}" type="datetimeFigureOut">
              <a:rPr lang="en-US" dirty="0"/>
              <a:t>12/21/2021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12/21/2021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ocs.microsoft.com/ru-ru/visualstudio/data-tools/create-a-sql-database-by-using-a-designer?view=vs-2022"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iki.freepascal.org/SQLite" TargetMode="External"/><Relationship Id="rId3" Type="http://schemas.openxmlformats.org/officeDocument/2006/relationships/hyperlink" Target="https://wiki.freepascal.org/mssqlconn" TargetMode="External"/><Relationship Id="rId7" Type="http://schemas.openxmlformats.org/officeDocument/2006/relationships/hyperlink" Target="https://wiki.freepascal.org/postgresql" TargetMode="External"/><Relationship Id="rId2" Type="http://schemas.openxmlformats.org/officeDocument/2006/relationships/hyperlink" Target="https://wiki.freepascal.org/Firebird" TargetMode="External"/><Relationship Id="rId1" Type="http://schemas.openxmlformats.org/officeDocument/2006/relationships/slideLayout" Target="../slideLayouts/slideLayout2.xml"/><Relationship Id="rId6" Type="http://schemas.openxmlformats.org/officeDocument/2006/relationships/hyperlink" Target="https://wiki.freepascal.org/Lazarus_Database_Overview#Lazarus_and_Oracle" TargetMode="External"/><Relationship Id="rId5" Type="http://schemas.openxmlformats.org/officeDocument/2006/relationships/hyperlink" Target="https://wiki.freepascal.org/ODBCConn" TargetMode="External"/><Relationship Id="rId4" Type="http://schemas.openxmlformats.org/officeDocument/2006/relationships/hyperlink" Target="https://wiki.freepascal.org/mysq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ПРЕЗЕНТАЦИЯ</a:t>
            </a:r>
            <a:endParaRPr lang="ru-RU" dirty="0"/>
          </a:p>
        </p:txBody>
      </p:sp>
      <p:sp>
        <p:nvSpPr>
          <p:cNvPr id="3" name="Подзаголовок 2"/>
          <p:cNvSpPr>
            <a:spLocks noGrp="1"/>
          </p:cNvSpPr>
          <p:nvPr>
            <p:ph type="subTitle" idx="1"/>
          </p:nvPr>
        </p:nvSpPr>
        <p:spPr/>
        <p:txBody>
          <a:bodyPr/>
          <a:lstStyle/>
          <a:p>
            <a:r>
              <a:rPr lang="ru-RU" dirty="0" smtClean="0"/>
              <a:t>Пакет </a:t>
            </a:r>
            <a:r>
              <a:rPr lang="en-US" dirty="0" err="1" smtClean="0"/>
              <a:t>SQLdb</a:t>
            </a:r>
            <a:r>
              <a:rPr lang="en-US" dirty="0" smtClean="0"/>
              <a:t>: TSQL Query, TSQL Transaction, </a:t>
            </a:r>
            <a:r>
              <a:rPr lang="en-US" dirty="0" err="1" smtClean="0"/>
              <a:t>TXXXConnection</a:t>
            </a:r>
            <a:r>
              <a:rPr lang="en-US" dirty="0" smtClean="0"/>
              <a:t>.</a:t>
            </a:r>
            <a:endParaRPr lang="ru-RU" dirty="0"/>
          </a:p>
        </p:txBody>
      </p:sp>
    </p:spTree>
    <p:extLst>
      <p:ext uri="{BB962C8B-B14F-4D97-AF65-F5344CB8AC3E}">
        <p14:creationId xmlns:p14="http://schemas.microsoft.com/office/powerpoint/2010/main" val="2626804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171448" y="1453751"/>
            <a:ext cx="10058400" cy="4050792"/>
          </a:xfrm>
        </p:spPr>
        <p:txBody>
          <a:bodyPr>
            <a:normAutofit/>
          </a:bodyPr>
          <a:lstStyle/>
          <a:p>
            <a:r>
              <a:rPr lang="en-US" sz="2400" dirty="0" err="1">
                <a:effectLst>
                  <a:outerShdw blurRad="38100" dist="38100" dir="2700000" algn="tl">
                    <a:srgbClr val="000000">
                      <a:alpha val="43137"/>
                    </a:srgbClr>
                  </a:outerShdw>
                </a:effectLst>
                <a:latin typeface="Cambria (Основной текст)"/>
              </a:rPr>
              <a:t>TSQLQuery</a:t>
            </a:r>
            <a:r>
              <a:rPr lang="en-US" sz="2400" dirty="0">
                <a:effectLst>
                  <a:outerShdw blurRad="38100" dist="38100" dir="2700000" algn="tl">
                    <a:srgbClr val="000000">
                      <a:alpha val="43137"/>
                    </a:srgbClr>
                  </a:outerShdw>
                </a:effectLst>
                <a:latin typeface="Cambria (Основной текст)"/>
              </a:rPr>
              <a:t> is an object that can embody a dataset coming from a database (RDBMS that uses SQL, such as Firebird, MS SQL Server, Oracle...). Using a SELECT SQL statement in the </a:t>
            </a:r>
            <a:r>
              <a:rPr lang="en-US" sz="2400" dirty="0" err="1">
                <a:effectLst>
                  <a:outerShdw blurRad="38100" dist="38100" dir="2700000" algn="tl">
                    <a:srgbClr val="000000">
                      <a:alpha val="43137"/>
                    </a:srgbClr>
                  </a:outerShdw>
                </a:effectLst>
                <a:latin typeface="Cambria (Основной текст)"/>
              </a:rPr>
              <a:t>TSQLQuery's</a:t>
            </a:r>
            <a:r>
              <a:rPr lang="en-US" sz="2400" dirty="0">
                <a:effectLst>
                  <a:outerShdw blurRad="38100" dist="38100" dir="2700000" algn="tl">
                    <a:srgbClr val="000000">
                      <a:alpha val="43137"/>
                    </a:srgbClr>
                  </a:outerShdw>
                </a:effectLst>
                <a:latin typeface="Cambria (Основной текст)"/>
              </a:rPr>
              <a:t> SQL property, you can determine what data is retrieved from the database into the dataset. When the dataset is changed by the program (or user), the changes can be submitted back to the database.</a:t>
            </a:r>
          </a:p>
          <a:p>
            <a:r>
              <a:rPr lang="en-US" sz="2400" dirty="0">
                <a:effectLst>
                  <a:outerShdw blurRad="38100" dist="38100" dir="2700000" algn="tl">
                    <a:srgbClr val="000000">
                      <a:alpha val="43137"/>
                    </a:srgbClr>
                  </a:outerShdw>
                </a:effectLst>
                <a:latin typeface="Cambria (Основной текст)"/>
              </a:rPr>
              <a:t>A </a:t>
            </a:r>
            <a:r>
              <a:rPr lang="en-US" sz="2400" dirty="0" err="1">
                <a:effectLst>
                  <a:outerShdw blurRad="38100" dist="38100" dir="2700000" algn="tl">
                    <a:srgbClr val="000000">
                      <a:alpha val="43137"/>
                    </a:srgbClr>
                  </a:outerShdw>
                </a:effectLst>
                <a:latin typeface="Cambria (Основной текст)"/>
              </a:rPr>
              <a:t>TSQLQuery</a:t>
            </a:r>
            <a:r>
              <a:rPr lang="en-US" sz="2400" dirty="0">
                <a:effectLst>
                  <a:outerShdw blurRad="38100" dist="38100" dir="2700000" algn="tl">
                    <a:srgbClr val="000000">
                      <a:alpha val="43137"/>
                    </a:srgbClr>
                  </a:outerShdw>
                </a:effectLst>
                <a:latin typeface="Cambria (Основной текст)"/>
              </a:rPr>
              <a:t> can also be used to directly modify data: if you specify the desired INSERT, UPDATE, DELETE </a:t>
            </a:r>
            <a:r>
              <a:rPr lang="en-US" sz="2400" dirty="0" err="1">
                <a:effectLst>
                  <a:outerShdw blurRad="38100" dist="38100" dir="2700000" algn="tl">
                    <a:srgbClr val="000000">
                      <a:alpha val="43137"/>
                    </a:srgbClr>
                  </a:outerShdw>
                </a:effectLst>
                <a:latin typeface="Cambria (Основной текст)"/>
              </a:rPr>
              <a:t>etc</a:t>
            </a:r>
            <a:r>
              <a:rPr lang="en-US" sz="2400" dirty="0">
                <a:effectLst>
                  <a:outerShdw blurRad="38100" dist="38100" dir="2700000" algn="tl">
                    <a:srgbClr val="000000">
                      <a:alpha val="43137"/>
                    </a:srgbClr>
                  </a:outerShdw>
                </a:effectLst>
                <a:latin typeface="Cambria (Основной текст)"/>
              </a:rPr>
              <a:t> SQL statement in the SQL property and call the </a:t>
            </a:r>
            <a:r>
              <a:rPr lang="en-US" sz="2400" dirty="0" err="1">
                <a:effectLst>
                  <a:outerShdw blurRad="38100" dist="38100" dir="2700000" algn="tl">
                    <a:srgbClr val="000000">
                      <a:alpha val="43137"/>
                    </a:srgbClr>
                  </a:outerShdw>
                </a:effectLst>
                <a:latin typeface="Cambria (Основной текст)"/>
              </a:rPr>
              <a:t>ExecSQL</a:t>
            </a:r>
            <a:r>
              <a:rPr lang="en-US" sz="2400" dirty="0">
                <a:effectLst>
                  <a:outerShdw blurRad="38100" dist="38100" dir="2700000" algn="tl">
                    <a:srgbClr val="000000">
                      <a:alpha val="43137"/>
                    </a:srgbClr>
                  </a:outerShdw>
                </a:effectLst>
                <a:latin typeface="Cambria (Основной текст)"/>
              </a:rPr>
              <a:t> method of the </a:t>
            </a:r>
            <a:r>
              <a:rPr lang="en-US" sz="2400" dirty="0" err="1">
                <a:effectLst>
                  <a:outerShdw blurRad="38100" dist="38100" dir="2700000" algn="tl">
                    <a:srgbClr val="000000">
                      <a:alpha val="43137"/>
                    </a:srgbClr>
                  </a:outerShdw>
                </a:effectLst>
                <a:latin typeface="Cambria (Основной текст)"/>
              </a:rPr>
              <a:t>TSQLQuery</a:t>
            </a:r>
            <a:r>
              <a:rPr lang="en-US" sz="2400" dirty="0">
                <a:effectLst>
                  <a:outerShdw blurRad="38100" dist="38100" dir="2700000" algn="tl">
                    <a:srgbClr val="000000">
                      <a:alpha val="43137"/>
                    </a:srgbClr>
                  </a:outerShdw>
                </a:effectLst>
                <a:latin typeface="Cambria (Основной текст)"/>
              </a:rPr>
              <a:t>, the query object will send the SQL to the database without retrieving any results.</a:t>
            </a:r>
          </a:p>
          <a:p>
            <a:endParaRPr lang="ru-RU" sz="2400" dirty="0">
              <a:effectLst>
                <a:outerShdw blurRad="38100" dist="38100" dir="2700000" algn="tl">
                  <a:srgbClr val="000000">
                    <a:alpha val="43137"/>
                  </a:srgbClr>
                </a:outerShdw>
              </a:effectLst>
              <a:latin typeface="Cambria (Основной текст)"/>
            </a:endParaRPr>
          </a:p>
        </p:txBody>
      </p:sp>
    </p:spTree>
    <p:extLst>
      <p:ext uri="{BB962C8B-B14F-4D97-AF65-F5344CB8AC3E}">
        <p14:creationId xmlns:p14="http://schemas.microsoft.com/office/powerpoint/2010/main" val="4155705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Презентация для русских</a:t>
            </a:r>
            <a:endParaRPr lang="ru-RU" dirty="0"/>
          </a:p>
        </p:txBody>
      </p:sp>
    </p:spTree>
    <p:extLst>
      <p:ext uri="{BB962C8B-B14F-4D97-AF65-F5344CB8AC3E}">
        <p14:creationId xmlns:p14="http://schemas.microsoft.com/office/powerpoint/2010/main" val="418071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2093096" y="1233660"/>
            <a:ext cx="9281160" cy="3520440"/>
          </a:xfrm>
        </p:spPr>
        <p:txBody>
          <a:bodyPr>
            <a:normAutofit/>
          </a:bodyPr>
          <a:lstStyle/>
          <a:p>
            <a:r>
              <a:rPr lang="fr-FR" b="1" dirty="0" err="1" smtClean="0"/>
              <a:t>TXXXConnection</a:t>
            </a:r>
            <a:r>
              <a:rPr lang="fr-FR" dirty="0"/>
              <a:t> </a:t>
            </a:r>
          </a:p>
        </p:txBody>
      </p:sp>
      <p:pic>
        <p:nvPicPr>
          <p:cNvPr id="2050" name="Picture 2" descr="Что такое SQL. Назначение и основа | Info-Comp.ru - IT-блог для начинающих"/>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9690" y="0"/>
            <a:ext cx="4256768" cy="2286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809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69848" y="2179465"/>
            <a:ext cx="10058400" cy="2276421"/>
          </a:xfrm>
        </p:spPr>
        <p:txBody>
          <a:bodyPr>
            <a:noAutofit/>
          </a:bodyPr>
          <a:lstStyle/>
          <a:p>
            <a:r>
              <a:rPr lang="ru-RU" sz="2400" dirty="0">
                <a:latin typeface="Cambria (Основной текст)"/>
              </a:rPr>
              <a:t>Существуют различные компоненты подключения, называемые </a:t>
            </a:r>
            <a:r>
              <a:rPr lang="ru-RU" sz="2400" dirty="0" err="1">
                <a:latin typeface="Cambria (Основной текст)"/>
              </a:rPr>
              <a:t>TXXXConnection</a:t>
            </a:r>
            <a:r>
              <a:rPr lang="ru-RU" sz="2400" dirty="0">
                <a:latin typeface="Cambria (Основной текст)"/>
              </a:rPr>
              <a:t>, где XXX - это разновидность базы данных, к которой вы подключаетесь. Каждый из этих компонентов принимает запросы компонентов </a:t>
            </a:r>
            <a:r>
              <a:rPr lang="ru-RU" sz="2400" dirty="0" err="1">
                <a:latin typeface="Cambria (Основной текст)"/>
              </a:rPr>
              <a:t>SQLQuery</a:t>
            </a:r>
            <a:r>
              <a:rPr lang="ru-RU" sz="2400" dirty="0">
                <a:latin typeface="Cambria (Основной текст)"/>
              </a:rPr>
              <a:t> и </a:t>
            </a:r>
            <a:r>
              <a:rPr lang="ru-RU" sz="2400" dirty="0" err="1">
                <a:latin typeface="Cambria (Основной текст)"/>
              </a:rPr>
              <a:t>SQLTransaction</a:t>
            </a:r>
            <a:r>
              <a:rPr lang="ru-RU" sz="2400" dirty="0">
                <a:latin typeface="Cambria (Основной текст)"/>
              </a:rPr>
              <a:t> и преобразует их в запросы, специально адаптированные для используемой вами базы данных. Эти объекты подключения происходят от общего </a:t>
            </a:r>
            <a:r>
              <a:rPr lang="ru-RU" sz="2400" dirty="0" err="1">
                <a:latin typeface="Cambria (Основной текст)"/>
              </a:rPr>
              <a:t>TSQLConnection</a:t>
            </a:r>
            <a:r>
              <a:rPr lang="ru-RU" sz="2400" dirty="0">
                <a:latin typeface="Cambria (Основной текст)"/>
              </a:rPr>
              <a:t>; вы можете использовать </a:t>
            </a:r>
            <a:r>
              <a:rPr lang="ru-RU" sz="2400" dirty="0" err="1">
                <a:latin typeface="Cambria (Основной текст)"/>
              </a:rPr>
              <a:t>TSQLConnection</a:t>
            </a:r>
            <a:r>
              <a:rPr lang="ru-RU" sz="2400" dirty="0">
                <a:latin typeface="Cambria (Основной текст)"/>
              </a:rPr>
              <a:t> для создания программ баз данных, которые могут подключаться к нескольким базам данных</a:t>
            </a:r>
          </a:p>
        </p:txBody>
      </p:sp>
    </p:spTree>
    <p:extLst>
      <p:ext uri="{BB962C8B-B14F-4D97-AF65-F5344CB8AC3E}">
        <p14:creationId xmlns:p14="http://schemas.microsoft.com/office/powerpoint/2010/main" val="2252219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90875" y="466777"/>
            <a:ext cx="10657695" cy="5701793"/>
          </a:xfrm>
        </p:spPr>
        <p:txBody>
          <a:bodyPr>
            <a:normAutofit fontScale="92500" lnSpcReduction="10000"/>
          </a:bodyPr>
          <a:lstStyle/>
          <a:p>
            <a:r>
              <a:rPr lang="ru-RU" dirty="0" smtClean="0">
                <a:effectLst>
                  <a:outerShdw blurRad="38100" dist="38100" dir="2700000" algn="tl">
                    <a:srgbClr val="000000">
                      <a:alpha val="43137"/>
                    </a:srgbClr>
                  </a:outerShdw>
                </a:effectLst>
              </a:rPr>
              <a:t>Фактические </a:t>
            </a:r>
            <a:r>
              <a:rPr lang="ru-RU" dirty="0">
                <a:effectLst>
                  <a:outerShdw blurRad="38100" dist="38100" dir="2700000" algn="tl">
                    <a:srgbClr val="000000">
                      <a:alpha val="43137"/>
                    </a:srgbClr>
                  </a:outerShdw>
                </a:effectLst>
              </a:rPr>
              <a:t>компоненты: </a:t>
            </a:r>
            <a:endParaRPr lang="ru-RU" dirty="0" smtClean="0">
              <a:effectLst>
                <a:outerShdw blurRad="38100" dist="38100" dir="2700000" algn="tl">
                  <a:srgbClr val="000000">
                    <a:alpha val="43137"/>
                  </a:srgbClr>
                </a:outerShdw>
              </a:effectLst>
            </a:endParaRPr>
          </a:p>
          <a:p>
            <a:r>
              <a:rPr lang="ru-RU" dirty="0" smtClean="0">
                <a:effectLst>
                  <a:outerShdw blurRad="38100" dist="38100" dir="2700000" algn="tl">
                    <a:srgbClr val="000000">
                      <a:alpha val="43137"/>
                    </a:srgbClr>
                  </a:outerShdw>
                </a:effectLst>
              </a:rPr>
              <a:t>Соединение </a:t>
            </a:r>
            <a:r>
              <a:rPr lang="en-US" dirty="0">
                <a:effectLst>
                  <a:outerShdw blurRad="38100" dist="38100" dir="2700000" algn="tl">
                    <a:srgbClr val="000000">
                      <a:alpha val="43137"/>
                    </a:srgbClr>
                  </a:outerShdw>
                </a:effectLst>
              </a:rPr>
              <a:t>TIB (Borland </a:t>
            </a:r>
            <a:r>
              <a:rPr lang="en-US" dirty="0" err="1">
                <a:effectLst>
                  <a:outerShdw blurRad="38100" dist="38100" dir="2700000" algn="tl">
                    <a:srgbClr val="000000">
                      <a:alpha val="43137"/>
                    </a:srgbClr>
                  </a:outerShdw>
                </a:effectLst>
              </a:rPr>
              <a:t>Interbase</a:t>
            </a:r>
            <a:r>
              <a:rPr lang="en-US" dirty="0">
                <a:effectLst>
                  <a:outerShdw blurRad="38100" dist="38100" dir="2700000" algn="tl">
                    <a:srgbClr val="000000">
                      <a:alpha val="43137"/>
                    </a:srgbClr>
                  </a:outerShdw>
                </a:effectLst>
              </a:rPr>
              <a:t> / Firebird) </a:t>
            </a:r>
            <a:endParaRPr lang="ru-RU" dirty="0" smtClean="0">
              <a:effectLst>
                <a:outerShdw blurRad="38100" dist="38100" dir="2700000" algn="tl">
                  <a:srgbClr val="000000">
                    <a:alpha val="43137"/>
                  </a:srgbClr>
                </a:outerShdw>
              </a:effectLst>
            </a:endParaRPr>
          </a:p>
          <a:p>
            <a:r>
              <a:rPr lang="en-US" dirty="0" err="1" smtClean="0">
                <a:effectLst>
                  <a:outerShdw blurRad="38100" dist="38100" dir="2700000" algn="tl">
                    <a:srgbClr val="000000">
                      <a:alpha val="43137"/>
                    </a:srgbClr>
                  </a:outerShdw>
                </a:effectLst>
              </a:rPr>
              <a:t>TMSSQLConnection</a:t>
            </a:r>
            <a:r>
              <a:rPr lang="en-US" dirty="0" smtClean="0">
                <a:effectLst>
                  <a:outerShdw blurRad="38100" dist="38100" dir="2700000" algn="tl">
                    <a:srgbClr val="000000">
                      <a:alpha val="43137"/>
                    </a:srgbClr>
                  </a:outerShdw>
                </a:effectLst>
              </a:rPr>
              <a:t> </a:t>
            </a:r>
            <a:r>
              <a:rPr lang="en-US" dirty="0">
                <a:effectLst>
                  <a:outerShdw blurRad="38100" dist="38100" dir="2700000" algn="tl">
                    <a:srgbClr val="000000">
                      <a:alpha val="43137"/>
                    </a:srgbClr>
                  </a:outerShdw>
                </a:effectLst>
              </a:rPr>
              <a:t>(Microsoft SQL Server, </a:t>
            </a:r>
            <a:r>
              <a:rPr lang="ru-RU" dirty="0">
                <a:effectLst>
                  <a:outerShdw blurRad="38100" dist="38100" dir="2700000" algn="tl">
                    <a:srgbClr val="000000">
                      <a:alpha val="43137"/>
                    </a:srgbClr>
                  </a:outerShdw>
                </a:effectLst>
              </a:rPr>
              <a:t>доступный с версии </a:t>
            </a:r>
            <a:r>
              <a:rPr lang="en-US" dirty="0">
                <a:effectLst>
                  <a:outerShdw blurRad="38100" dist="38100" dir="2700000" algn="tl">
                    <a:srgbClr val="000000">
                      <a:alpha val="43137"/>
                    </a:srgbClr>
                  </a:outerShdw>
                </a:effectLst>
              </a:rPr>
              <a:t>FPC 2.6.1 / Lazarus 1.0.8) </a:t>
            </a:r>
            <a:endParaRPr lang="ru-RU" dirty="0" smtClean="0">
              <a:effectLst>
                <a:outerShdw blurRad="38100" dist="38100" dir="2700000" algn="tl">
                  <a:srgbClr val="000000">
                    <a:alpha val="43137"/>
                  </a:srgbClr>
                </a:outerShdw>
              </a:effectLst>
            </a:endParaRPr>
          </a:p>
          <a:p>
            <a:r>
              <a:rPr lang="en-US" dirty="0" smtClean="0">
                <a:effectLst>
                  <a:outerShdw blurRad="38100" dist="38100" dir="2700000" algn="tl">
                    <a:srgbClr val="000000">
                      <a:alpha val="43137"/>
                    </a:srgbClr>
                  </a:outerShdw>
                </a:effectLst>
              </a:rPr>
              <a:t>TMySQL40Connection </a:t>
            </a:r>
            <a:r>
              <a:rPr lang="en-US" dirty="0">
                <a:effectLst>
                  <a:outerShdw blurRad="38100" dist="38100" dir="2700000" algn="tl">
                    <a:srgbClr val="000000">
                      <a:alpha val="43137"/>
                    </a:srgbClr>
                  </a:outerShdw>
                </a:effectLst>
              </a:rPr>
              <a:t>(MySQL, </a:t>
            </a:r>
            <a:r>
              <a:rPr lang="ru-RU" dirty="0">
                <a:effectLst>
                  <a:outerShdw blurRad="38100" dist="38100" dir="2700000" algn="tl">
                    <a:srgbClr val="000000">
                      <a:alpha val="43137"/>
                    </a:srgbClr>
                  </a:outerShdw>
                </a:effectLst>
              </a:rPr>
              <a:t>требуется клиентская библиотека </a:t>
            </a:r>
            <a:r>
              <a:rPr lang="en-US" dirty="0">
                <a:effectLst>
                  <a:outerShdw blurRad="38100" dist="38100" dir="2700000" algn="tl">
                    <a:srgbClr val="000000">
                      <a:alpha val="43137"/>
                    </a:srgbClr>
                  </a:outerShdw>
                </a:effectLst>
              </a:rPr>
              <a:t>MySQL 4.0) </a:t>
            </a:r>
            <a:endParaRPr lang="ru-RU" dirty="0" smtClean="0">
              <a:effectLst>
                <a:outerShdw blurRad="38100" dist="38100" dir="2700000" algn="tl">
                  <a:srgbClr val="000000">
                    <a:alpha val="43137"/>
                  </a:srgbClr>
                </a:outerShdw>
              </a:effectLst>
            </a:endParaRPr>
          </a:p>
          <a:p>
            <a:r>
              <a:rPr lang="en-US" dirty="0" smtClean="0">
                <a:effectLst>
                  <a:outerShdw blurRad="38100" dist="38100" dir="2700000" algn="tl">
                    <a:srgbClr val="000000">
                      <a:alpha val="43137"/>
                    </a:srgbClr>
                  </a:outerShdw>
                </a:effectLst>
              </a:rPr>
              <a:t>TMySQL41Connection </a:t>
            </a:r>
            <a:r>
              <a:rPr lang="en-US" dirty="0">
                <a:effectLst>
                  <a:outerShdw blurRad="38100" dist="38100" dir="2700000" algn="tl">
                    <a:srgbClr val="000000">
                      <a:alpha val="43137"/>
                    </a:srgbClr>
                  </a:outerShdw>
                </a:effectLst>
              </a:rPr>
              <a:t>(MySQL, </a:t>
            </a:r>
            <a:r>
              <a:rPr lang="ru-RU" dirty="0">
                <a:effectLst>
                  <a:outerShdw blurRad="38100" dist="38100" dir="2700000" algn="tl">
                    <a:srgbClr val="000000">
                      <a:alpha val="43137"/>
                    </a:srgbClr>
                  </a:outerShdw>
                </a:effectLst>
              </a:rPr>
              <a:t>требуется клиентская библиотека </a:t>
            </a:r>
            <a:r>
              <a:rPr lang="en-US" dirty="0">
                <a:effectLst>
                  <a:outerShdw blurRad="38100" dist="38100" dir="2700000" algn="tl">
                    <a:srgbClr val="000000">
                      <a:alpha val="43137"/>
                    </a:srgbClr>
                  </a:outerShdw>
                </a:effectLst>
              </a:rPr>
              <a:t>MySQL 4.1) </a:t>
            </a:r>
            <a:endParaRPr lang="ru-RU" dirty="0" smtClean="0">
              <a:effectLst>
                <a:outerShdw blurRad="38100" dist="38100" dir="2700000" algn="tl">
                  <a:srgbClr val="000000">
                    <a:alpha val="43137"/>
                  </a:srgbClr>
                </a:outerShdw>
              </a:effectLst>
            </a:endParaRPr>
          </a:p>
          <a:p>
            <a:r>
              <a:rPr lang="en-US" dirty="0" smtClean="0">
                <a:effectLst>
                  <a:outerShdw blurRad="38100" dist="38100" dir="2700000" algn="tl">
                    <a:srgbClr val="000000">
                      <a:alpha val="43137"/>
                    </a:srgbClr>
                  </a:outerShdw>
                </a:effectLst>
              </a:rPr>
              <a:t>TMySQL50Connection </a:t>
            </a:r>
            <a:r>
              <a:rPr lang="en-US" dirty="0">
                <a:effectLst>
                  <a:outerShdw blurRad="38100" dist="38100" dir="2700000" algn="tl">
                    <a:srgbClr val="000000">
                      <a:alpha val="43137"/>
                    </a:srgbClr>
                  </a:outerShdw>
                </a:effectLst>
              </a:rPr>
              <a:t>(MySQL, </a:t>
            </a:r>
            <a:r>
              <a:rPr lang="ru-RU" dirty="0">
                <a:effectLst>
                  <a:outerShdw blurRad="38100" dist="38100" dir="2700000" algn="tl">
                    <a:srgbClr val="000000">
                      <a:alpha val="43137"/>
                    </a:srgbClr>
                  </a:outerShdw>
                </a:effectLst>
              </a:rPr>
              <a:t>требуется клиентская библиотека </a:t>
            </a:r>
            <a:r>
              <a:rPr lang="en-US" dirty="0">
                <a:effectLst>
                  <a:outerShdw blurRad="38100" dist="38100" dir="2700000" algn="tl">
                    <a:srgbClr val="000000">
                      <a:alpha val="43137"/>
                    </a:srgbClr>
                  </a:outerShdw>
                </a:effectLst>
              </a:rPr>
              <a:t>MySQL 5.0) </a:t>
            </a:r>
            <a:endParaRPr lang="ru-RU" dirty="0" smtClean="0">
              <a:effectLst>
                <a:outerShdw blurRad="38100" dist="38100" dir="2700000" algn="tl">
                  <a:srgbClr val="000000">
                    <a:alpha val="43137"/>
                  </a:srgbClr>
                </a:outerShdw>
              </a:effectLst>
            </a:endParaRPr>
          </a:p>
          <a:p>
            <a:r>
              <a:rPr lang="en-US" dirty="0" smtClean="0">
                <a:effectLst>
                  <a:outerShdw blurRad="38100" dist="38100" dir="2700000" algn="tl">
                    <a:srgbClr val="000000">
                      <a:alpha val="43137"/>
                    </a:srgbClr>
                  </a:outerShdw>
                </a:effectLst>
              </a:rPr>
              <a:t>TMySQL51Connection </a:t>
            </a:r>
            <a:r>
              <a:rPr lang="en-US" dirty="0">
                <a:effectLst>
                  <a:outerShdw blurRad="38100" dist="38100" dir="2700000" algn="tl">
                    <a:srgbClr val="000000">
                      <a:alpha val="43137"/>
                    </a:srgbClr>
                  </a:outerShdw>
                </a:effectLst>
              </a:rPr>
              <a:t>(MySQL, </a:t>
            </a:r>
            <a:r>
              <a:rPr lang="ru-RU" dirty="0">
                <a:effectLst>
                  <a:outerShdw blurRad="38100" dist="38100" dir="2700000" algn="tl">
                    <a:srgbClr val="000000">
                      <a:alpha val="43137"/>
                    </a:srgbClr>
                  </a:outerShdw>
                </a:effectLst>
              </a:rPr>
              <a:t>требуется клиентская библиотека </a:t>
            </a:r>
            <a:r>
              <a:rPr lang="en-US" dirty="0">
                <a:effectLst>
                  <a:outerShdw blurRad="38100" dist="38100" dir="2700000" algn="tl">
                    <a:srgbClr val="000000">
                      <a:alpha val="43137"/>
                    </a:srgbClr>
                  </a:outerShdw>
                </a:effectLst>
              </a:rPr>
              <a:t>MySQL 5.1, </a:t>
            </a:r>
            <a:r>
              <a:rPr lang="ru-RU" dirty="0">
                <a:effectLst>
                  <a:outerShdw blurRad="38100" dist="38100" dir="2700000" algn="tl">
                    <a:srgbClr val="000000">
                      <a:alpha val="43137"/>
                    </a:srgbClr>
                  </a:outerShdw>
                </a:effectLst>
              </a:rPr>
              <a:t>доступна с версии </a:t>
            </a:r>
            <a:r>
              <a:rPr lang="en-US" dirty="0">
                <a:effectLst>
                  <a:outerShdw blurRad="38100" dist="38100" dir="2700000" algn="tl">
                    <a:srgbClr val="000000">
                      <a:alpha val="43137"/>
                    </a:srgbClr>
                  </a:outerShdw>
                </a:effectLst>
              </a:rPr>
              <a:t>FPC 2.5.1) </a:t>
            </a:r>
            <a:endParaRPr lang="ru-RU" dirty="0" smtClean="0">
              <a:effectLst>
                <a:outerShdw blurRad="38100" dist="38100" dir="2700000" algn="tl">
                  <a:srgbClr val="000000">
                    <a:alpha val="43137"/>
                  </a:srgbClr>
                </a:outerShdw>
              </a:effectLst>
            </a:endParaRPr>
          </a:p>
          <a:p>
            <a:r>
              <a:rPr lang="en-US" dirty="0" smtClean="0">
                <a:effectLst>
                  <a:outerShdw blurRad="38100" dist="38100" dir="2700000" algn="tl">
                    <a:srgbClr val="000000">
                      <a:alpha val="43137"/>
                    </a:srgbClr>
                  </a:outerShdw>
                </a:effectLst>
              </a:rPr>
              <a:t>TMySQL55Connection </a:t>
            </a:r>
            <a:r>
              <a:rPr lang="en-US" dirty="0">
                <a:effectLst>
                  <a:outerShdw blurRad="38100" dist="38100" dir="2700000" algn="tl">
                    <a:srgbClr val="000000">
                      <a:alpha val="43137"/>
                    </a:srgbClr>
                  </a:outerShdw>
                </a:effectLst>
              </a:rPr>
              <a:t>(MySQL, </a:t>
            </a:r>
            <a:r>
              <a:rPr lang="ru-RU" dirty="0">
                <a:effectLst>
                  <a:outerShdw blurRad="38100" dist="38100" dir="2700000" algn="tl">
                    <a:srgbClr val="000000">
                      <a:alpha val="43137"/>
                    </a:srgbClr>
                  </a:outerShdw>
                </a:effectLst>
              </a:rPr>
              <a:t>требуется клиентская библиотека </a:t>
            </a:r>
            <a:r>
              <a:rPr lang="en-US" dirty="0">
                <a:effectLst>
                  <a:outerShdw blurRad="38100" dist="38100" dir="2700000" algn="tl">
                    <a:srgbClr val="000000">
                      <a:alpha val="43137"/>
                    </a:srgbClr>
                  </a:outerShdw>
                </a:effectLst>
              </a:rPr>
              <a:t>MySQL 5.5, </a:t>
            </a:r>
            <a:r>
              <a:rPr lang="ru-RU" dirty="0">
                <a:effectLst>
                  <a:outerShdw blurRad="38100" dist="38100" dir="2700000" algn="tl">
                    <a:srgbClr val="000000">
                      <a:alpha val="43137"/>
                    </a:srgbClr>
                  </a:outerShdw>
                </a:effectLst>
              </a:rPr>
              <a:t>доступная с версии </a:t>
            </a:r>
            <a:r>
              <a:rPr lang="en-US" dirty="0">
                <a:effectLst>
                  <a:outerShdw blurRad="38100" dist="38100" dir="2700000" algn="tl">
                    <a:srgbClr val="000000">
                      <a:alpha val="43137"/>
                    </a:srgbClr>
                  </a:outerShdw>
                </a:effectLst>
              </a:rPr>
              <a:t>FPC 2.6.1 / Lazarus 1.0.8</a:t>
            </a:r>
            <a:r>
              <a:rPr lang="en-US" dirty="0" smtClean="0">
                <a:effectLst>
                  <a:outerShdw blurRad="38100" dist="38100" dir="2700000" algn="tl">
                    <a:srgbClr val="000000">
                      <a:alpha val="43137"/>
                    </a:srgbClr>
                  </a:outerShdw>
                </a:effectLst>
              </a:rPr>
              <a:t>)</a:t>
            </a:r>
            <a:endParaRPr lang="ru-RU" dirty="0" smtClean="0">
              <a:effectLst>
                <a:outerShdw blurRad="38100" dist="38100" dir="2700000" algn="tl">
                  <a:srgbClr val="000000">
                    <a:alpha val="43137"/>
                  </a:srgbClr>
                </a:outerShdw>
              </a:effectLst>
            </a:endParaRPr>
          </a:p>
          <a:p>
            <a:r>
              <a:rPr lang="en-US" dirty="0" smtClean="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TODBCConnection</a:t>
            </a:r>
            <a:r>
              <a:rPr lang="en-US" dirty="0">
                <a:effectLst>
                  <a:outerShdw blurRad="38100" dist="38100" dir="2700000" algn="tl">
                    <a:srgbClr val="000000">
                      <a:alpha val="43137"/>
                    </a:srgbClr>
                  </a:outerShdw>
                </a:effectLst>
              </a:rPr>
              <a:t> (ODBC-</a:t>
            </a:r>
            <a:r>
              <a:rPr lang="ru-RU" dirty="0">
                <a:effectLst>
                  <a:outerShdw blurRad="38100" dist="38100" dir="2700000" algn="tl">
                    <a:srgbClr val="000000">
                      <a:alpha val="43137"/>
                    </a:srgbClr>
                  </a:outerShdw>
                </a:effectLst>
              </a:rPr>
              <a:t>соединение с базой данных, для которой на ПК есть драйвер; см. </a:t>
            </a:r>
            <a:r>
              <a:rPr lang="en-US" dirty="0" err="1">
                <a:effectLst>
                  <a:outerShdw blurRad="38100" dist="38100" dir="2700000" algn="tl">
                    <a:srgbClr val="000000">
                      <a:alpha val="43137"/>
                    </a:srgbClr>
                  </a:outerShdw>
                </a:effectLst>
              </a:rPr>
              <a:t>ODBCConn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TOracleConnection</a:t>
            </a:r>
            <a:r>
              <a:rPr lang="en-US" dirty="0">
                <a:effectLst>
                  <a:outerShdw blurRad="38100" dist="38100" dir="2700000" algn="tl">
                    <a:srgbClr val="000000">
                      <a:alpha val="43137"/>
                    </a:srgbClr>
                  </a:outerShdw>
                </a:effectLst>
              </a:rPr>
              <a:t> (Oracle) </a:t>
            </a:r>
            <a:endParaRPr lang="ru-RU" dirty="0" smtClean="0">
              <a:effectLst>
                <a:outerShdw blurRad="38100" dist="38100" dir="2700000" algn="tl">
                  <a:srgbClr val="000000">
                    <a:alpha val="43137"/>
                  </a:srgbClr>
                </a:outerShdw>
              </a:effectLst>
            </a:endParaRPr>
          </a:p>
          <a:p>
            <a:r>
              <a:rPr lang="en-US" dirty="0" err="1" smtClean="0">
                <a:effectLst>
                  <a:outerShdw blurRad="38100" dist="38100" dir="2700000" algn="tl">
                    <a:srgbClr val="000000">
                      <a:alpha val="43137"/>
                    </a:srgbClr>
                  </a:outerShdw>
                </a:effectLst>
              </a:rPr>
              <a:t>TPQConnection</a:t>
            </a:r>
            <a:r>
              <a:rPr lang="en-US" dirty="0" smtClean="0">
                <a:effectLst>
                  <a:outerShdw blurRad="38100" dist="38100" dir="2700000" algn="tl">
                    <a:srgbClr val="000000">
                      <a:alpha val="43137"/>
                    </a:srgbClr>
                  </a:outerShdw>
                </a:effectLst>
              </a:rPr>
              <a:t> </a:t>
            </a:r>
            <a:r>
              <a:rPr lang="en-US" dirty="0">
                <a:effectLst>
                  <a:outerShdw blurRad="38100" dist="38100" dir="2700000" algn="tl">
                    <a:srgbClr val="000000">
                      <a:alpha val="43137"/>
                    </a:srgbClr>
                  </a:outerShdw>
                </a:effectLst>
              </a:rPr>
              <a:t>(PostgreSQL) </a:t>
            </a:r>
            <a:r>
              <a:rPr lang="en-US" dirty="0" err="1">
                <a:effectLst>
                  <a:outerShdw blurRad="38100" dist="38100" dir="2700000" algn="tl">
                    <a:srgbClr val="000000">
                      <a:alpha val="43137"/>
                    </a:srgbClr>
                  </a:outerShdw>
                </a:effectLst>
              </a:rPr>
              <a:t>TSybaseConnection</a:t>
            </a:r>
            <a:r>
              <a:rPr lang="en-US" dirty="0">
                <a:effectLst>
                  <a:outerShdw blurRad="38100" dist="38100" dir="2700000" algn="tl">
                    <a:srgbClr val="000000">
                      <a:alpha val="43137"/>
                    </a:srgbClr>
                  </a:outerShdw>
                </a:effectLst>
              </a:rPr>
              <a:t> (Sybase ASE, </a:t>
            </a:r>
            <a:r>
              <a:rPr lang="ru-RU" dirty="0">
                <a:effectLst>
                  <a:outerShdw blurRad="38100" dist="38100" dir="2700000" algn="tl">
                    <a:srgbClr val="000000">
                      <a:alpha val="43137"/>
                    </a:srgbClr>
                  </a:outerShdw>
                </a:effectLst>
              </a:rPr>
              <a:t>доступно с версии </a:t>
            </a:r>
            <a:r>
              <a:rPr lang="en-US" dirty="0">
                <a:effectLst>
                  <a:outerShdw blurRad="38100" dist="38100" dir="2700000" algn="tl">
                    <a:srgbClr val="000000">
                      <a:alpha val="43137"/>
                    </a:srgbClr>
                  </a:outerShdw>
                </a:effectLst>
              </a:rPr>
              <a:t>FPC 2.6.1 / Lazarus 1.0.8) </a:t>
            </a:r>
            <a:endParaRPr lang="ru-RU" dirty="0" smtClean="0">
              <a:effectLst>
                <a:outerShdw blurRad="38100" dist="38100" dir="2700000" algn="tl">
                  <a:srgbClr val="000000">
                    <a:alpha val="43137"/>
                  </a:srgbClr>
                </a:outerShdw>
              </a:effectLst>
            </a:endParaRPr>
          </a:p>
          <a:p>
            <a:r>
              <a:rPr lang="en-US" dirty="0" smtClean="0">
                <a:effectLst>
                  <a:outerShdw blurRad="38100" dist="38100" dir="2700000" algn="tl">
                    <a:srgbClr val="000000">
                      <a:alpha val="43137"/>
                    </a:srgbClr>
                  </a:outerShdw>
                </a:effectLst>
              </a:rPr>
              <a:t>TSQLite3Connection </a:t>
            </a:r>
            <a:r>
              <a:rPr lang="en-US" dirty="0">
                <a:effectLst>
                  <a:outerShdw blurRad="38100" dist="38100" dir="2700000" algn="tl">
                    <a:srgbClr val="000000">
                      <a:alpha val="43137"/>
                    </a:srgbClr>
                  </a:outerShdw>
                </a:effectLst>
              </a:rPr>
              <a:t>(SQLite, </a:t>
            </a:r>
            <a:r>
              <a:rPr lang="ru-RU" dirty="0">
                <a:effectLst>
                  <a:outerShdw blurRad="38100" dist="38100" dir="2700000" algn="tl">
                    <a:srgbClr val="000000">
                      <a:alpha val="43137"/>
                    </a:srgbClr>
                  </a:outerShdw>
                </a:effectLst>
              </a:rPr>
              <a:t>доступно с версии 2.2.2 </a:t>
            </a:r>
            <a:r>
              <a:rPr lang="en-US" dirty="0">
                <a:effectLst>
                  <a:outerShdw blurRad="38100" dist="38100" dir="2700000" algn="tl">
                    <a:srgbClr val="000000">
                      <a:alpha val="43137"/>
                    </a:srgbClr>
                  </a:outerShdw>
                </a:effectLst>
              </a:rPr>
              <a:t>FPC) </a:t>
            </a:r>
            <a:r>
              <a:rPr lang="en-US" dirty="0" err="1">
                <a:effectLst>
                  <a:outerShdw blurRad="38100" dist="38100" dir="2700000" algn="tl">
                    <a:srgbClr val="000000">
                      <a:alpha val="43137"/>
                    </a:srgbClr>
                  </a:outerShdw>
                </a:effectLst>
              </a:rPr>
              <a:t>TMSSQLConnection</a:t>
            </a:r>
            <a:r>
              <a:rPr lang="en-US" dirty="0">
                <a:effectLst>
                  <a:outerShdw blurRad="38100" dist="38100" dir="2700000" algn="tl">
                    <a:srgbClr val="000000">
                      <a:alpha val="43137"/>
                    </a:srgbClr>
                  </a:outerShdw>
                </a:effectLst>
              </a:rPr>
              <a:t> (MSSQL, </a:t>
            </a:r>
            <a:r>
              <a:rPr lang="ru-RU" dirty="0">
                <a:effectLst>
                  <a:outerShdw blurRad="38100" dist="38100" dir="2700000" algn="tl">
                    <a:srgbClr val="000000">
                      <a:alpha val="43137"/>
                    </a:srgbClr>
                  </a:outerShdw>
                </a:effectLst>
              </a:rPr>
              <a:t>требуется библиотека </a:t>
            </a:r>
            <a:r>
              <a:rPr lang="en-US" dirty="0" err="1">
                <a:effectLst>
                  <a:outerShdw blurRad="38100" dist="38100" dir="2700000" algn="tl">
                    <a:srgbClr val="000000">
                      <a:alpha val="43137"/>
                    </a:srgbClr>
                  </a:outerShdw>
                </a:effectLst>
              </a:rPr>
              <a:t>FreeTDS</a:t>
            </a:r>
            <a:r>
              <a:rPr lang="en-US" dirty="0">
                <a:effectLst>
                  <a:outerShdw blurRad="38100" dist="38100" dir="2700000" algn="tl">
                    <a:srgbClr val="000000">
                      <a:alpha val="43137"/>
                    </a:srgbClr>
                  </a:outerShdw>
                </a:effectLst>
              </a:rPr>
              <a:t>) </a:t>
            </a:r>
          </a:p>
          <a:p>
            <a:endParaRPr lang="ru-RU"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81286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txBox="1">
            <a:spLocks/>
          </p:cNvSpPr>
          <p:nvPr/>
        </p:nvSpPr>
        <p:spPr>
          <a:xfrm>
            <a:off x="2259310" y="2030934"/>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b="1" dirty="0" err="1" smtClean="0"/>
              <a:t>TSQLTransaction</a:t>
            </a:r>
            <a:endParaRPr lang="ru-RU" dirty="0"/>
          </a:p>
        </p:txBody>
      </p:sp>
      <p:pic>
        <p:nvPicPr>
          <p:cNvPr id="1026" name="Picture 2" descr="Тест на знание 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9310" y="197177"/>
            <a:ext cx="4736576" cy="2267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586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26305" y="1192494"/>
            <a:ext cx="10058400" cy="4050792"/>
          </a:xfrm>
        </p:spPr>
        <p:txBody>
          <a:bodyPr>
            <a:normAutofit/>
          </a:bodyPr>
          <a:lstStyle/>
          <a:p>
            <a:r>
              <a:rPr lang="ru-RU" sz="2400" dirty="0">
                <a:effectLst>
                  <a:outerShdw blurRad="38100" dist="38100" dir="2700000" algn="tl">
                    <a:srgbClr val="000000">
                      <a:alpha val="43137"/>
                    </a:srgbClr>
                  </a:outerShdw>
                </a:effectLst>
                <a:latin typeface="Rockwell (Основной текст)"/>
              </a:rPr>
              <a:t>Это инкапсулирует транзакцию на сервере базы данных. Объекту </a:t>
            </a:r>
            <a:r>
              <a:rPr lang="en-US" sz="2400" dirty="0" err="1">
                <a:effectLst>
                  <a:outerShdw blurRad="38100" dist="38100" dir="2700000" algn="tl">
                    <a:srgbClr val="000000">
                      <a:alpha val="43137"/>
                    </a:srgbClr>
                  </a:outerShdw>
                </a:effectLst>
                <a:latin typeface="Rockwell (Основной текст)"/>
              </a:rPr>
              <a:t>TXXXConnection</a:t>
            </a:r>
            <a:r>
              <a:rPr lang="en-US" sz="2400" dirty="0">
                <a:effectLst>
                  <a:outerShdw blurRad="38100" dist="38100" dir="2700000" algn="tl">
                    <a:srgbClr val="000000">
                      <a:alpha val="43137"/>
                    </a:srgbClr>
                  </a:outerShdw>
                </a:effectLst>
                <a:latin typeface="Rockwell (Основной текст)"/>
              </a:rPr>
              <a:t> </a:t>
            </a:r>
            <a:r>
              <a:rPr lang="ru-RU" sz="2400" dirty="0">
                <a:effectLst>
                  <a:outerShdw blurRad="38100" dist="38100" dir="2700000" algn="tl">
                    <a:srgbClr val="000000">
                      <a:alpha val="43137"/>
                    </a:srgbClr>
                  </a:outerShdw>
                </a:effectLst>
                <a:latin typeface="Rockwell (Основной текст)"/>
              </a:rPr>
              <a:t>всегда требуется по крайней мере одна связанная с ним операция </a:t>
            </a:r>
            <a:r>
              <a:rPr lang="en-US" sz="2400" dirty="0" err="1">
                <a:effectLst>
                  <a:outerShdw blurRad="38100" dist="38100" dir="2700000" algn="tl">
                    <a:srgbClr val="000000">
                      <a:alpha val="43137"/>
                    </a:srgbClr>
                  </a:outerShdw>
                </a:effectLst>
                <a:latin typeface="Rockwell (Основной текст)"/>
              </a:rPr>
              <a:t>TSQLTransaction</a:t>
            </a:r>
            <a:r>
              <a:rPr lang="en-US" sz="2400" dirty="0">
                <a:effectLst>
                  <a:outerShdw blurRad="38100" dist="38100" dir="2700000" algn="tl">
                    <a:srgbClr val="000000">
                      <a:alpha val="43137"/>
                    </a:srgbClr>
                  </a:outerShdw>
                </a:effectLst>
                <a:latin typeface="Rockwell (Основной текст)"/>
              </a:rPr>
              <a:t>, </a:t>
            </a:r>
            <a:r>
              <a:rPr lang="ru-RU" sz="2400" dirty="0">
                <a:effectLst>
                  <a:outerShdw blurRad="38100" dist="38100" dir="2700000" algn="tl">
                    <a:srgbClr val="000000">
                      <a:alpha val="43137"/>
                    </a:srgbClr>
                  </a:outerShdw>
                </a:effectLst>
                <a:latin typeface="Rockwell (Основной текст)"/>
              </a:rPr>
              <a:t>чтобы можно было управлять транзакцией его запросов. Запросы / действия в базе данных должны быть инкапсулированы в блок .</a:t>
            </a:r>
            <a:r>
              <a:rPr lang="en-US" sz="2400" dirty="0" err="1">
                <a:effectLst>
                  <a:outerShdw blurRad="38100" dist="38100" dir="2700000" algn="tl">
                    <a:srgbClr val="000000">
                      <a:alpha val="43137"/>
                    </a:srgbClr>
                  </a:outerShdw>
                </a:effectLst>
                <a:latin typeface="Rockwell (Основной текст)"/>
              </a:rPr>
              <a:t>StartTransaction</a:t>
            </a:r>
            <a:r>
              <a:rPr lang="en-US" sz="2400" dirty="0">
                <a:effectLst>
                  <a:outerShdw blurRad="38100" dist="38100" dir="2700000" algn="tl">
                    <a:srgbClr val="000000">
                      <a:alpha val="43137"/>
                    </a:srgbClr>
                  </a:outerShdw>
                </a:effectLst>
                <a:latin typeface="Rockwell (Основной текст)"/>
              </a:rPr>
              <a:t> / .Commit (</a:t>
            </a:r>
            <a:r>
              <a:rPr lang="ru-RU" sz="2400" dirty="0">
                <a:effectLst>
                  <a:outerShdw blurRad="38100" dist="38100" dir="2700000" algn="tl">
                    <a:srgbClr val="000000">
                      <a:alpha val="43137"/>
                    </a:srgbClr>
                  </a:outerShdw>
                </a:effectLst>
                <a:latin typeface="Rockwell (Основной текст)"/>
              </a:rPr>
              <a:t>или .</a:t>
            </a:r>
            <a:r>
              <a:rPr lang="en-US" sz="2400" dirty="0">
                <a:effectLst>
                  <a:outerShdw blurRad="38100" dist="38100" dir="2700000" algn="tl">
                    <a:srgbClr val="000000">
                      <a:alpha val="43137"/>
                    </a:srgbClr>
                  </a:outerShdw>
                </a:effectLst>
                <a:latin typeface="Cambria (Основной текст)"/>
              </a:rPr>
              <a:t>Rollback</a:t>
            </a:r>
            <a:r>
              <a:rPr lang="en-US" sz="2400" dirty="0">
                <a:effectLst>
                  <a:outerShdw blurRad="38100" dist="38100" dir="2700000" algn="tl">
                    <a:srgbClr val="000000">
                      <a:alpha val="43137"/>
                    </a:srgbClr>
                  </a:outerShdw>
                </a:effectLst>
                <a:latin typeface="Rockwell (Основной текст)"/>
              </a:rPr>
              <a:t>) </a:t>
            </a:r>
            <a:r>
              <a:rPr lang="ru-RU" sz="2400" dirty="0">
                <a:effectLst>
                  <a:outerShdw blurRad="38100" dist="38100" dir="2700000" algn="tl">
                    <a:srgbClr val="000000">
                      <a:alpha val="43137"/>
                    </a:srgbClr>
                  </a:outerShdw>
                </a:effectLst>
                <a:latin typeface="Rockwell (Основной текст)"/>
              </a:rPr>
              <a:t>или в один .</a:t>
            </a:r>
            <a:r>
              <a:rPr lang="en-US" sz="2400" dirty="0" err="1">
                <a:effectLst>
                  <a:outerShdw blurRad="38100" dist="38100" dir="2700000" algn="tl">
                    <a:srgbClr val="000000">
                      <a:alpha val="43137"/>
                    </a:srgbClr>
                  </a:outerShdw>
                </a:effectLst>
                <a:latin typeface="Rockwell (Основной текст)"/>
              </a:rPr>
              <a:t>StartTransaction</a:t>
            </a:r>
            <a:r>
              <a:rPr lang="en-US" sz="2400" dirty="0">
                <a:effectLst>
                  <a:outerShdw blurRad="38100" dist="38100" dir="2700000" algn="tl">
                    <a:srgbClr val="000000">
                      <a:alpha val="43137"/>
                    </a:srgbClr>
                  </a:outerShdw>
                </a:effectLst>
                <a:latin typeface="Rockwell (Основной текст)"/>
              </a:rPr>
              <a:t> </a:t>
            </a:r>
            <a:r>
              <a:rPr lang="ru-RU" sz="2400" dirty="0">
                <a:effectLst>
                  <a:outerShdw blurRad="38100" dist="38100" dir="2700000" algn="tl">
                    <a:srgbClr val="000000">
                      <a:alpha val="43137"/>
                    </a:srgbClr>
                  </a:outerShdw>
                </a:effectLst>
                <a:latin typeface="Rockwell (Основной текст)"/>
              </a:rPr>
              <a:t>в начале, за которым следует .</a:t>
            </a:r>
            <a:r>
              <a:rPr lang="en-US" sz="2400" dirty="0" err="1">
                <a:effectLst>
                  <a:outerShdw blurRad="38100" dist="38100" dir="2700000" algn="tl">
                    <a:srgbClr val="000000">
                      <a:alpha val="43137"/>
                    </a:srgbClr>
                  </a:outerShdw>
                </a:effectLst>
                <a:latin typeface="Rockwell (Основной текст)"/>
              </a:rPr>
              <a:t>CommitRetaining</a:t>
            </a:r>
            <a:r>
              <a:rPr lang="en-US" sz="2400" dirty="0">
                <a:effectLst>
                  <a:outerShdw blurRad="38100" dist="38100" dir="2700000" algn="tl">
                    <a:srgbClr val="000000">
                      <a:alpha val="43137"/>
                    </a:srgbClr>
                  </a:outerShdw>
                </a:effectLst>
                <a:latin typeface="Rockwell (Основной текст)"/>
              </a:rPr>
              <a:t> </a:t>
            </a:r>
            <a:r>
              <a:rPr lang="ru-RU" sz="2400" dirty="0">
                <a:effectLst>
                  <a:outerShdw blurRad="38100" dist="38100" dir="2700000" algn="tl">
                    <a:srgbClr val="000000">
                      <a:alpha val="43137"/>
                    </a:srgbClr>
                  </a:outerShdw>
                </a:effectLst>
                <a:latin typeface="Rockwell (Основной текст)"/>
              </a:rPr>
              <a:t>или .</a:t>
            </a:r>
            <a:r>
              <a:rPr lang="en-US" sz="2400" dirty="0" err="1">
                <a:effectLst>
                  <a:outerShdw blurRad="38100" dist="38100" dir="2700000" algn="tl">
                    <a:srgbClr val="000000">
                      <a:alpha val="43137"/>
                    </a:srgbClr>
                  </a:outerShdw>
                </a:effectLst>
                <a:latin typeface="Rockwell (Основной текст)"/>
              </a:rPr>
              <a:t>RollBackretaiing</a:t>
            </a:r>
            <a:r>
              <a:rPr lang="en-US" sz="2400" dirty="0">
                <a:effectLst>
                  <a:outerShdw blurRad="38100" dist="38100" dir="2700000" algn="tl">
                    <a:srgbClr val="000000">
                      <a:alpha val="43137"/>
                    </a:srgbClr>
                  </a:outerShdw>
                </a:effectLst>
                <a:latin typeface="Rockwell (Основной текст)"/>
              </a:rPr>
              <a:t>. </a:t>
            </a:r>
            <a:r>
              <a:rPr lang="en-US" sz="2400" dirty="0" err="1">
                <a:effectLst>
                  <a:outerShdw blurRad="38100" dist="38100" dir="2700000" algn="tl">
                    <a:srgbClr val="000000">
                      <a:alpha val="43137"/>
                    </a:srgbClr>
                  </a:outerShdw>
                </a:effectLst>
                <a:latin typeface="Rockwell (Основной текст)"/>
              </a:rPr>
              <a:t>CommitRetaining</a:t>
            </a:r>
            <a:r>
              <a:rPr lang="en-US" sz="2400" dirty="0">
                <a:effectLst>
                  <a:outerShdw blurRad="38100" dist="38100" dir="2700000" algn="tl">
                    <a:srgbClr val="000000">
                      <a:alpha val="43137"/>
                    </a:srgbClr>
                  </a:outerShdw>
                </a:effectLst>
                <a:latin typeface="Rockwell (Основной текст)"/>
              </a:rPr>
              <a:t> </a:t>
            </a:r>
            <a:r>
              <a:rPr lang="ru-RU" sz="2400" dirty="0">
                <a:effectLst>
                  <a:outerShdw blurRad="38100" dist="38100" dir="2700000" algn="tl">
                    <a:srgbClr val="000000">
                      <a:alpha val="43137"/>
                    </a:srgbClr>
                  </a:outerShdw>
                </a:effectLst>
                <a:latin typeface="Rockwell (Основной текст)"/>
              </a:rPr>
              <a:t>и </a:t>
            </a:r>
            <a:r>
              <a:rPr lang="en-US" sz="2400" dirty="0" err="1">
                <a:effectLst>
                  <a:outerShdw blurRad="38100" dist="38100" dir="2700000" algn="tl">
                    <a:srgbClr val="000000">
                      <a:alpha val="43137"/>
                    </a:srgbClr>
                  </a:outerShdw>
                </a:effectLst>
                <a:latin typeface="Rockwell (Основной текст)"/>
              </a:rPr>
              <a:t>RollbackRetaining</a:t>
            </a:r>
            <a:r>
              <a:rPr lang="en-US" sz="2400" dirty="0">
                <a:effectLst>
                  <a:outerShdw blurRad="38100" dist="38100" dir="2700000" algn="tl">
                    <a:srgbClr val="000000">
                      <a:alpha val="43137"/>
                    </a:srgbClr>
                  </a:outerShdw>
                </a:effectLst>
                <a:latin typeface="Rockwell (Основной текст)"/>
              </a:rPr>
              <a:t> </a:t>
            </a:r>
            <a:r>
              <a:rPr lang="ru-RU" sz="2400" dirty="0">
                <a:effectLst>
                  <a:outerShdw blurRad="38100" dist="38100" dir="2700000" algn="tl">
                    <a:srgbClr val="000000">
                      <a:alpha val="43137"/>
                    </a:srgbClr>
                  </a:outerShdw>
                </a:effectLst>
                <a:latin typeface="Rockwell (Основной текст)"/>
              </a:rPr>
              <a:t>сохраняют транзакцию открытой, поэтому выполнение другой </a:t>
            </a:r>
            <a:r>
              <a:rPr lang="en-US" sz="2400" dirty="0" err="1">
                <a:effectLst>
                  <a:outerShdw blurRad="38100" dist="38100" dir="2700000" algn="tl">
                    <a:srgbClr val="000000">
                      <a:alpha val="43137"/>
                    </a:srgbClr>
                  </a:outerShdw>
                </a:effectLst>
                <a:latin typeface="Rockwell (Основной текст)"/>
              </a:rPr>
              <a:t>StartTransaction</a:t>
            </a:r>
            <a:r>
              <a:rPr lang="en-US" sz="2400" dirty="0">
                <a:effectLst>
                  <a:outerShdw blurRad="38100" dist="38100" dir="2700000" algn="tl">
                    <a:srgbClr val="000000">
                      <a:alpha val="43137"/>
                    </a:srgbClr>
                  </a:outerShdw>
                </a:effectLst>
                <a:latin typeface="Rockwell (Основной текст)"/>
              </a:rPr>
              <a:t> </a:t>
            </a:r>
            <a:r>
              <a:rPr lang="ru-RU" sz="2400" dirty="0">
                <a:effectLst>
                  <a:outerShdw blurRad="38100" dist="38100" dir="2700000" algn="tl">
                    <a:srgbClr val="000000">
                      <a:alpha val="43137"/>
                    </a:srgbClr>
                  </a:outerShdw>
                </a:effectLst>
                <a:latin typeface="Rockwell (Основной текст)"/>
              </a:rPr>
              <a:t>не требуется. Установка .</a:t>
            </a:r>
            <a:r>
              <a:rPr lang="en-US" sz="2400" dirty="0">
                <a:effectLst>
                  <a:outerShdw blurRad="38100" dist="38100" dir="2700000" algn="tl">
                    <a:srgbClr val="000000">
                      <a:alpha val="43137"/>
                    </a:srgbClr>
                  </a:outerShdw>
                </a:effectLst>
                <a:latin typeface="Rockwell (Основной текст)"/>
              </a:rPr>
              <a:t>Active </a:t>
            </a:r>
            <a:r>
              <a:rPr lang="ru-RU" sz="2400" dirty="0">
                <a:effectLst>
                  <a:outerShdw blurRad="38100" dist="38100" dir="2700000" algn="tl">
                    <a:srgbClr val="000000">
                      <a:alpha val="43137"/>
                    </a:srgbClr>
                  </a:outerShdw>
                </a:effectLst>
                <a:latin typeface="Rockwell (Основной текст)"/>
              </a:rPr>
              <a:t>в </a:t>
            </a:r>
            <a:r>
              <a:rPr lang="en-US" sz="2400" dirty="0">
                <a:effectLst>
                  <a:outerShdw blurRad="38100" dist="38100" dir="2700000" algn="tl">
                    <a:srgbClr val="000000">
                      <a:alpha val="43137"/>
                    </a:srgbClr>
                  </a:outerShdw>
                </a:effectLst>
                <a:latin typeface="Rockwell (Основной текст)"/>
              </a:rPr>
              <a:t>true, </a:t>
            </a:r>
            <a:r>
              <a:rPr lang="ru-RU" sz="2400" dirty="0">
                <a:effectLst>
                  <a:outerShdw blurRad="38100" dist="38100" dir="2700000" algn="tl">
                    <a:srgbClr val="000000">
                      <a:alpha val="43137"/>
                    </a:srgbClr>
                  </a:outerShdw>
                </a:effectLst>
                <a:latin typeface="Rockwell (Основной текст)"/>
              </a:rPr>
              <a:t>если оно было </a:t>
            </a:r>
            <a:r>
              <a:rPr lang="en-US" sz="2400" dirty="0">
                <a:effectLst>
                  <a:outerShdw blurRad="38100" dist="38100" dir="2700000" algn="tl">
                    <a:srgbClr val="000000">
                      <a:alpha val="43137"/>
                    </a:srgbClr>
                  </a:outerShdw>
                </a:effectLst>
                <a:latin typeface="Rockwell (Основной текст)"/>
              </a:rPr>
              <a:t>false, </a:t>
            </a:r>
            <a:r>
              <a:rPr lang="ru-RU" sz="2400" dirty="0">
                <a:effectLst>
                  <a:outerShdw blurRad="38100" dist="38100" dir="2700000" algn="tl">
                    <a:srgbClr val="000000">
                      <a:alpha val="43137"/>
                    </a:srgbClr>
                  </a:outerShdw>
                </a:effectLst>
                <a:latin typeface="Rockwell (Основной текст)"/>
              </a:rPr>
              <a:t>эквивалентно .</a:t>
            </a:r>
            <a:r>
              <a:rPr lang="en-US" sz="2400" dirty="0" err="1">
                <a:effectLst>
                  <a:outerShdw blurRad="38100" dist="38100" dir="2700000" algn="tl">
                    <a:srgbClr val="000000">
                      <a:alpha val="43137"/>
                    </a:srgbClr>
                  </a:outerShdw>
                </a:effectLst>
                <a:latin typeface="Rockwell (Основной текст)"/>
              </a:rPr>
              <a:t>StartTransaction</a:t>
            </a:r>
            <a:r>
              <a:rPr lang="en-US" sz="2400" dirty="0">
                <a:effectLst>
                  <a:outerShdw blurRad="38100" dist="38100" dir="2700000" algn="tl">
                    <a:srgbClr val="000000">
                      <a:alpha val="43137"/>
                    </a:srgbClr>
                  </a:outerShdw>
                </a:effectLst>
                <a:latin typeface="Rockwell (Основной текст)"/>
              </a:rPr>
              <a:t>. </a:t>
            </a:r>
            <a:r>
              <a:rPr lang="ru-RU" sz="2400" dirty="0">
                <a:effectLst>
                  <a:outerShdw blurRad="38100" dist="38100" dir="2700000" algn="tl">
                    <a:srgbClr val="000000">
                      <a:alpha val="43137"/>
                    </a:srgbClr>
                  </a:outerShdw>
                </a:effectLst>
                <a:latin typeface="Rockwell (Основной текст)"/>
              </a:rPr>
              <a:t>Установка .</a:t>
            </a:r>
            <a:r>
              <a:rPr lang="en-US" sz="2400" dirty="0">
                <a:effectLst>
                  <a:outerShdw blurRad="38100" dist="38100" dir="2700000" algn="tl">
                    <a:srgbClr val="000000">
                      <a:alpha val="43137"/>
                    </a:srgbClr>
                  </a:outerShdw>
                </a:effectLst>
                <a:latin typeface="Rockwell (Основной текст)"/>
              </a:rPr>
              <a:t>Active </a:t>
            </a:r>
            <a:r>
              <a:rPr lang="ru-RU" sz="2400" dirty="0">
                <a:effectLst>
                  <a:outerShdw blurRad="38100" dist="38100" dir="2700000" algn="tl">
                    <a:srgbClr val="000000">
                      <a:alpha val="43137"/>
                    </a:srgbClr>
                  </a:outerShdw>
                </a:effectLst>
                <a:latin typeface="Rockwell (Основной текст)"/>
              </a:rPr>
              <a:t>в </a:t>
            </a:r>
            <a:r>
              <a:rPr lang="en-US" sz="2400" dirty="0">
                <a:effectLst>
                  <a:outerShdw blurRad="38100" dist="38100" dir="2700000" algn="tl">
                    <a:srgbClr val="000000">
                      <a:alpha val="43137"/>
                    </a:srgbClr>
                  </a:outerShdw>
                </a:effectLst>
                <a:latin typeface="Rockwell (Основной текст)"/>
              </a:rPr>
              <a:t>false, </a:t>
            </a:r>
            <a:r>
              <a:rPr lang="ru-RU" sz="2400" dirty="0">
                <a:effectLst>
                  <a:outerShdw blurRad="38100" dist="38100" dir="2700000" algn="tl">
                    <a:srgbClr val="000000">
                      <a:alpha val="43137"/>
                    </a:srgbClr>
                  </a:outerShdw>
                </a:effectLst>
                <a:latin typeface="Rockwell (Основной текст)"/>
              </a:rPr>
              <a:t>если это было </a:t>
            </a:r>
            <a:r>
              <a:rPr lang="en-US" sz="2400" dirty="0">
                <a:effectLst>
                  <a:outerShdw blurRad="38100" dist="38100" dir="2700000" algn="tl">
                    <a:srgbClr val="000000">
                      <a:alpha val="43137"/>
                    </a:srgbClr>
                  </a:outerShdw>
                </a:effectLst>
                <a:latin typeface="Rockwell (Основной текст)"/>
              </a:rPr>
              <a:t>true, </a:t>
            </a:r>
            <a:r>
              <a:rPr lang="ru-RU" sz="2400" dirty="0">
                <a:effectLst>
                  <a:outerShdw blurRad="38100" dist="38100" dir="2700000" algn="tl">
                    <a:srgbClr val="000000">
                      <a:alpha val="43137"/>
                    </a:srgbClr>
                  </a:outerShdw>
                </a:effectLst>
                <a:latin typeface="Rockwell (Основной текст)"/>
              </a:rPr>
              <a:t>эквивалентна .</a:t>
            </a:r>
            <a:r>
              <a:rPr lang="en-US" sz="2400" dirty="0">
                <a:effectLst>
                  <a:outerShdw blurRad="38100" dist="38100" dir="2700000" algn="tl">
                    <a:srgbClr val="000000">
                      <a:alpha val="43137"/>
                    </a:srgbClr>
                  </a:outerShdw>
                </a:effectLst>
                <a:latin typeface="Rockwell (Основной текст)"/>
              </a:rPr>
              <a:t>Rollback</a:t>
            </a:r>
            <a:endParaRPr lang="ru-RU" sz="2400" dirty="0">
              <a:effectLst>
                <a:outerShdw blurRad="38100" dist="38100" dir="2700000" algn="tl">
                  <a:srgbClr val="000000">
                    <a:alpha val="43137"/>
                  </a:srgbClr>
                </a:outerShdw>
              </a:effectLst>
              <a:latin typeface="Rockwell (Основной текст)"/>
            </a:endParaRPr>
          </a:p>
        </p:txBody>
      </p:sp>
    </p:spTree>
    <p:extLst>
      <p:ext uri="{BB962C8B-B14F-4D97-AF65-F5344CB8AC3E}">
        <p14:creationId xmlns:p14="http://schemas.microsoft.com/office/powerpoint/2010/main" val="2669184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2167128" y="2133600"/>
            <a:ext cx="8370243" cy="2612136"/>
          </a:xfrm>
        </p:spPr>
        <p:txBody>
          <a:bodyPr/>
          <a:lstStyle/>
          <a:p>
            <a:r>
              <a:rPr lang="en-US" b="1" dirty="0" err="1">
                <a:solidFill>
                  <a:srgbClr val="000000"/>
                </a:solidFill>
                <a:latin typeface="Arial" panose="020B0604020202020204" pitchFamily="34" charset="0"/>
              </a:rPr>
              <a:t>TSQLQuery</a:t>
            </a:r>
            <a:r>
              <a:rPr lang="en-US" b="1" dirty="0">
                <a:solidFill>
                  <a:srgbClr val="000000"/>
                </a:solidFill>
                <a:latin typeface="Arial" panose="020B0604020202020204" pitchFamily="34" charset="0"/>
              </a:rPr>
              <a:t/>
            </a:r>
            <a:br>
              <a:rPr lang="en-US" b="1" dirty="0">
                <a:solidFill>
                  <a:srgbClr val="000000"/>
                </a:solidFill>
                <a:latin typeface="Arial" panose="020B0604020202020204" pitchFamily="34" charset="0"/>
              </a:rPr>
            </a:br>
            <a:endParaRPr lang="ru-RU" dirty="0"/>
          </a:p>
        </p:txBody>
      </p:sp>
      <p:pic>
        <p:nvPicPr>
          <p:cNvPr id="3074" name="Picture 2" descr="Что такое SQL и для чего нужен: простыми словами, где используется 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089" y="1888236"/>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008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273048" y="2807208"/>
            <a:ext cx="10058400" cy="4050792"/>
          </a:xfrm>
        </p:spPr>
        <p:txBody>
          <a:bodyPr>
            <a:normAutofit/>
          </a:bodyPr>
          <a:lstStyle/>
          <a:p>
            <a:r>
              <a:rPr lang="ru-RU" sz="2400" dirty="0">
                <a:effectLst>
                  <a:outerShdw blurRad="38100" dist="38100" dir="2700000" algn="tl">
                    <a:srgbClr val="000000">
                      <a:alpha val="43137"/>
                    </a:srgbClr>
                  </a:outerShdw>
                </a:effectLst>
                <a:latin typeface="Cambria (Основной текст)"/>
              </a:rPr>
              <a:t>Это потомок </a:t>
            </a:r>
            <a:r>
              <a:rPr lang="ru-RU" sz="2400" dirty="0" err="1">
                <a:effectLst>
                  <a:outerShdw blurRad="38100" dist="38100" dir="2700000" algn="tl">
                    <a:srgbClr val="000000">
                      <a:alpha val="43137"/>
                    </a:srgbClr>
                  </a:outerShdw>
                </a:effectLst>
                <a:latin typeface="Cambria (Основной текст)"/>
              </a:rPr>
              <a:t>TDataset</a:t>
            </a:r>
            <a:r>
              <a:rPr lang="ru-RU" sz="2400" dirty="0">
                <a:effectLst>
                  <a:outerShdw blurRad="38100" dist="38100" dir="2700000" algn="tl">
                    <a:srgbClr val="000000">
                      <a:alpha val="43137"/>
                    </a:srgbClr>
                  </a:outerShdw>
                </a:effectLst>
                <a:latin typeface="Cambria (Основной текст)"/>
              </a:rPr>
              <a:t>, который предоставляет данные в виде таблицы из отправленного вами запроса SQL. Однако его также можно </a:t>
            </a:r>
            <a:r>
              <a:rPr lang="ru-RU" sz="2400" dirty="0" smtClean="0">
                <a:effectLst>
                  <a:outerShdw blurRad="38100" dist="38100" dir="2700000" algn="tl">
                    <a:srgbClr val="000000">
                      <a:alpha val="43137"/>
                    </a:srgbClr>
                  </a:outerShdw>
                </a:effectLst>
                <a:latin typeface="Cambria (Основной текст)"/>
              </a:rPr>
              <a:t>использовать </a:t>
            </a:r>
            <a:r>
              <a:rPr lang="ru-RU" sz="2400" dirty="0">
                <a:effectLst>
                  <a:outerShdw blurRad="38100" dist="38100" dir="2700000" algn="tl">
                    <a:srgbClr val="000000">
                      <a:alpha val="43137"/>
                    </a:srgbClr>
                  </a:outerShdw>
                </a:effectLst>
                <a:latin typeface="Cambria (Основной текст)"/>
              </a:rPr>
              <a:t>для выполнения SQL-запросов (например, хранимых процедур, INSERT INTO ..), которые не возвращают никаких данных.</a:t>
            </a:r>
          </a:p>
        </p:txBody>
      </p:sp>
    </p:spTree>
    <p:extLst>
      <p:ext uri="{BB962C8B-B14F-4D97-AF65-F5344CB8AC3E}">
        <p14:creationId xmlns:p14="http://schemas.microsoft.com/office/powerpoint/2010/main" val="740688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98877" y="1511808"/>
            <a:ext cx="10058400" cy="4050792"/>
          </a:xfrm>
        </p:spPr>
        <p:txBody>
          <a:bodyPr>
            <a:normAutofit/>
          </a:bodyPr>
          <a:lstStyle/>
          <a:p>
            <a:r>
              <a:rPr lang="ru-RU" sz="2400" dirty="0" err="1">
                <a:effectLst>
                  <a:outerShdw blurRad="38100" dist="38100" dir="2700000" algn="tl">
                    <a:srgbClr val="000000">
                      <a:alpha val="43137"/>
                    </a:srgbClr>
                  </a:outerShdw>
                </a:effectLst>
                <a:latin typeface="Rockwell (Основной текст)"/>
              </a:rPr>
              <a:t>TSQLQuery</a:t>
            </a:r>
            <a:r>
              <a:rPr lang="ru-RU" sz="2400" dirty="0">
                <a:effectLst>
                  <a:outerShdw blurRad="38100" dist="38100" dir="2700000" algn="tl">
                    <a:srgbClr val="000000">
                      <a:alpha val="43137"/>
                    </a:srgbClr>
                  </a:outerShdw>
                </a:effectLst>
                <a:latin typeface="Rockwell (Основной текст)"/>
              </a:rPr>
              <a:t> - это объект, который может воплощать набор данных, поступающий из базы данных (СУБД, которая использует SQL, например </a:t>
            </a:r>
            <a:r>
              <a:rPr lang="ru-RU" sz="2400" dirty="0" err="1">
                <a:effectLst>
                  <a:outerShdw blurRad="38100" dist="38100" dir="2700000" algn="tl">
                    <a:srgbClr val="000000">
                      <a:alpha val="43137"/>
                    </a:srgbClr>
                  </a:outerShdw>
                </a:effectLst>
                <a:latin typeface="Rockwell (Основной текст)"/>
              </a:rPr>
              <a:t>Firebird</a:t>
            </a:r>
            <a:r>
              <a:rPr lang="ru-RU" sz="2400" dirty="0">
                <a:effectLst>
                  <a:outerShdw blurRad="38100" dist="38100" dir="2700000" algn="tl">
                    <a:srgbClr val="000000">
                      <a:alpha val="43137"/>
                    </a:srgbClr>
                  </a:outerShdw>
                </a:effectLst>
                <a:latin typeface="Rockwell (Основной текст)"/>
              </a:rPr>
              <a:t>, MS SQL </a:t>
            </a:r>
            <a:r>
              <a:rPr lang="ru-RU" sz="2400" dirty="0" err="1">
                <a:effectLst>
                  <a:outerShdw blurRad="38100" dist="38100" dir="2700000" algn="tl">
                    <a:srgbClr val="000000">
                      <a:alpha val="43137"/>
                    </a:srgbClr>
                  </a:outerShdw>
                </a:effectLst>
                <a:latin typeface="Rockwell (Основной текст)"/>
              </a:rPr>
              <a:t>Server</a:t>
            </a:r>
            <a:r>
              <a:rPr lang="ru-RU" sz="2400" dirty="0">
                <a:effectLst>
                  <a:outerShdw blurRad="38100" dist="38100" dir="2700000" algn="tl">
                    <a:srgbClr val="000000">
                      <a:alpha val="43137"/>
                    </a:srgbClr>
                  </a:outerShdw>
                </a:effectLst>
                <a:latin typeface="Rockwell (Основной текст)"/>
              </a:rPr>
              <a:t>, </a:t>
            </a:r>
            <a:r>
              <a:rPr lang="ru-RU" sz="2400" dirty="0" err="1">
                <a:effectLst>
                  <a:outerShdw blurRad="38100" dist="38100" dir="2700000" algn="tl">
                    <a:srgbClr val="000000">
                      <a:alpha val="43137"/>
                    </a:srgbClr>
                  </a:outerShdw>
                </a:effectLst>
                <a:latin typeface="Rockwell (Основной текст)"/>
              </a:rPr>
              <a:t>Oracle</a:t>
            </a:r>
            <a:r>
              <a:rPr lang="ru-RU" sz="2400" dirty="0">
                <a:effectLst>
                  <a:outerShdw blurRad="38100" dist="38100" dir="2700000" algn="tl">
                    <a:srgbClr val="000000">
                      <a:alpha val="43137"/>
                    </a:srgbClr>
                  </a:outerShdw>
                </a:effectLst>
                <a:latin typeface="Rockwell (Основной текст)"/>
              </a:rPr>
              <a:t> ...). Используя инструкцию SELECT SQL в свойстве SQL </a:t>
            </a:r>
            <a:r>
              <a:rPr lang="ru-RU" sz="2400" dirty="0" err="1">
                <a:effectLst>
                  <a:outerShdw blurRad="38100" dist="38100" dir="2700000" algn="tl">
                    <a:srgbClr val="000000">
                      <a:alpha val="43137"/>
                    </a:srgbClr>
                  </a:outerShdw>
                </a:effectLst>
                <a:latin typeface="Rockwell (Основной текст)"/>
              </a:rPr>
              <a:t>TSQLQuery</a:t>
            </a:r>
            <a:r>
              <a:rPr lang="ru-RU" sz="2400" dirty="0">
                <a:effectLst>
                  <a:outerShdw blurRad="38100" dist="38100" dir="2700000" algn="tl">
                    <a:srgbClr val="000000">
                      <a:alpha val="43137"/>
                    </a:srgbClr>
                  </a:outerShdw>
                </a:effectLst>
                <a:latin typeface="Rockwell (Основной текст)"/>
              </a:rPr>
              <a:t>, вы можете определить, какие данные извлекаются из базы данных в набор данных. Когда набор данных изменяется программой (или пользователем), изменения могут быть отправлены обратно в базу </a:t>
            </a:r>
            <a:r>
              <a:rPr lang="ru-RU" sz="2400" dirty="0" err="1">
                <a:effectLst>
                  <a:outerShdw blurRad="38100" dist="38100" dir="2700000" algn="tl">
                    <a:srgbClr val="000000">
                      <a:alpha val="43137"/>
                    </a:srgbClr>
                  </a:outerShdw>
                </a:effectLst>
                <a:latin typeface="Rockwell (Основной текст)"/>
              </a:rPr>
              <a:t>данных.TSQLQuery</a:t>
            </a:r>
            <a:r>
              <a:rPr lang="ru-RU" sz="2400" dirty="0">
                <a:effectLst>
                  <a:outerShdw blurRad="38100" dist="38100" dir="2700000" algn="tl">
                    <a:srgbClr val="000000">
                      <a:alpha val="43137"/>
                    </a:srgbClr>
                  </a:outerShdw>
                </a:effectLst>
                <a:latin typeface="Rockwell (Основной текст)"/>
              </a:rPr>
              <a:t> также может использоваться для непосредственного изменения данных: если вы укажете желаемый оператор SQL INSERT, UPDATE, DELETE и т. Д. В свойстве SQL и вызовете метод </a:t>
            </a:r>
            <a:r>
              <a:rPr lang="ru-RU" sz="2400" dirty="0" err="1">
                <a:effectLst>
                  <a:outerShdw blurRad="38100" dist="38100" dir="2700000" algn="tl">
                    <a:srgbClr val="000000">
                      <a:alpha val="43137"/>
                    </a:srgbClr>
                  </a:outerShdw>
                </a:effectLst>
                <a:latin typeface="Rockwell (Основной текст)"/>
              </a:rPr>
              <a:t>ExecSQL</a:t>
            </a:r>
            <a:r>
              <a:rPr lang="ru-RU" sz="2400" dirty="0">
                <a:effectLst>
                  <a:outerShdw blurRad="38100" dist="38100" dir="2700000" algn="tl">
                    <a:srgbClr val="000000">
                      <a:alpha val="43137"/>
                    </a:srgbClr>
                  </a:outerShdw>
                </a:effectLst>
                <a:latin typeface="Rockwell (Основной текст)"/>
              </a:rPr>
              <a:t> для </a:t>
            </a:r>
            <a:r>
              <a:rPr lang="ru-RU" sz="2400" dirty="0" err="1">
                <a:effectLst>
                  <a:outerShdw blurRad="38100" dist="38100" dir="2700000" algn="tl">
                    <a:srgbClr val="000000">
                      <a:alpha val="43137"/>
                    </a:srgbClr>
                  </a:outerShdw>
                </a:effectLst>
                <a:latin typeface="Rockwell (Основной текст)"/>
              </a:rPr>
              <a:t>TSQLQuery</a:t>
            </a:r>
            <a:r>
              <a:rPr lang="ru-RU" sz="2400" dirty="0">
                <a:effectLst>
                  <a:outerShdw blurRad="38100" dist="38100" dir="2700000" algn="tl">
                    <a:srgbClr val="000000">
                      <a:alpha val="43137"/>
                    </a:srgbClr>
                  </a:outerShdw>
                </a:effectLst>
                <a:latin typeface="Rockwell (Основной текст)"/>
              </a:rPr>
              <a:t>, объект запроса отправит SQL в базу данных без получения каких-либо Результаты.</a:t>
            </a:r>
          </a:p>
        </p:txBody>
      </p:sp>
    </p:spTree>
    <p:extLst>
      <p:ext uri="{BB962C8B-B14F-4D97-AF65-F5344CB8AC3E}">
        <p14:creationId xmlns:p14="http://schemas.microsoft.com/office/powerpoint/2010/main" val="3927249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en-US" dirty="0" smtClean="0"/>
              <a:t>Presentation for your foreign friends</a:t>
            </a:r>
            <a:endParaRPr lang="ru-RU" dirty="0"/>
          </a:p>
        </p:txBody>
      </p:sp>
      <p:sp>
        <p:nvSpPr>
          <p:cNvPr id="5" name="Подзаголовок 4"/>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215607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Создание проекта и файла локальной базы данных</a:t>
            </a:r>
            <a:br>
              <a:rPr lang="ru-RU" b="1" dirty="0"/>
            </a:br>
            <a:r>
              <a:rPr lang="ru-RU" dirty="0" smtClean="0"/>
              <a:t>пошагово</a:t>
            </a:r>
            <a:endParaRPr lang="ru-RU" dirty="0"/>
          </a:p>
        </p:txBody>
      </p:sp>
    </p:spTree>
    <p:extLst>
      <p:ext uri="{BB962C8B-B14F-4D97-AF65-F5344CB8AC3E}">
        <p14:creationId xmlns:p14="http://schemas.microsoft.com/office/powerpoint/2010/main" val="3219385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581197" y="222095"/>
            <a:ext cx="6943725" cy="6324600"/>
          </a:xfrm>
          <a:prstGeom prst="rect">
            <a:avLst/>
          </a:prstGeom>
        </p:spPr>
      </p:pic>
    </p:spTree>
    <p:extLst>
      <p:ext uri="{BB962C8B-B14F-4D97-AF65-F5344CB8AC3E}">
        <p14:creationId xmlns:p14="http://schemas.microsoft.com/office/powerpoint/2010/main" val="3964045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14299" y="121578"/>
            <a:ext cx="6362701" cy="6646275"/>
          </a:xfrm>
          <a:prstGeom prst="rect">
            <a:avLst/>
          </a:prstGeom>
        </p:spPr>
      </p:pic>
      <p:pic>
        <p:nvPicPr>
          <p:cNvPr id="5" name="Рисунок 4"/>
          <p:cNvPicPr>
            <a:picLocks noChangeAspect="1"/>
          </p:cNvPicPr>
          <p:nvPr/>
        </p:nvPicPr>
        <p:blipFill>
          <a:blip r:embed="rId3"/>
          <a:stretch>
            <a:fillRect/>
          </a:stretch>
        </p:blipFill>
        <p:spPr>
          <a:xfrm>
            <a:off x="6821487" y="1417637"/>
            <a:ext cx="5053013" cy="3802063"/>
          </a:xfrm>
          <a:prstGeom prst="rect">
            <a:avLst/>
          </a:prstGeom>
        </p:spPr>
      </p:pic>
    </p:spTree>
    <p:extLst>
      <p:ext uri="{BB962C8B-B14F-4D97-AF65-F5344CB8AC3E}">
        <p14:creationId xmlns:p14="http://schemas.microsoft.com/office/powerpoint/2010/main" val="998692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Пример</a:t>
            </a:r>
            <a:r>
              <a:rPr lang="ru-RU" b="1" dirty="0"/>
              <a:t> </a:t>
            </a:r>
            <a:r>
              <a:rPr lang="ru-RU" b="1" dirty="0" smtClean="0"/>
              <a:t>Создания </a:t>
            </a:r>
            <a:r>
              <a:rPr lang="ru-RU" b="1" dirty="0"/>
              <a:t>таблицы </a:t>
            </a:r>
            <a:r>
              <a:rPr lang="en-US" b="1" dirty="0" smtClean="0"/>
              <a:t>Customers</a:t>
            </a:r>
            <a:r>
              <a:rPr lang="ru-RU" b="1" dirty="0" smtClean="0"/>
              <a:t> из работы</a:t>
            </a:r>
            <a:r>
              <a:rPr lang="en-US" b="1" dirty="0"/>
              <a:t/>
            </a:r>
            <a:br>
              <a:rPr lang="en-US" b="1" dirty="0"/>
            </a:br>
            <a:endParaRPr lang="ru-RU" dirty="0"/>
          </a:p>
        </p:txBody>
      </p:sp>
      <p:sp>
        <p:nvSpPr>
          <p:cNvPr id="3" name="Объект 2"/>
          <p:cNvSpPr>
            <a:spLocks noGrp="1"/>
          </p:cNvSpPr>
          <p:nvPr>
            <p:ph idx="1"/>
          </p:nvPr>
        </p:nvSpPr>
        <p:spPr/>
        <p:txBody>
          <a:bodyPr/>
          <a:lstStyle/>
          <a:p>
            <a:endParaRPr lang="ru-RU"/>
          </a:p>
        </p:txBody>
      </p:sp>
    </p:spTree>
    <p:extLst>
      <p:ext uri="{BB962C8B-B14F-4D97-AF65-F5344CB8AC3E}">
        <p14:creationId xmlns:p14="http://schemas.microsoft.com/office/powerpoint/2010/main" val="2781195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2662237" y="284480"/>
            <a:ext cx="5648325" cy="6362700"/>
          </a:xfrm>
          <a:prstGeom prst="rect">
            <a:avLst/>
          </a:prstGeom>
        </p:spPr>
      </p:pic>
    </p:spTree>
    <p:extLst>
      <p:ext uri="{BB962C8B-B14F-4D97-AF65-F5344CB8AC3E}">
        <p14:creationId xmlns:p14="http://schemas.microsoft.com/office/powerpoint/2010/main" val="2866241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Итоговый результат вывода</a:t>
            </a:r>
            <a:endParaRPr lang="ru-RU" dirty="0"/>
          </a:p>
        </p:txBody>
      </p:sp>
    </p:spTree>
    <p:extLst>
      <p:ext uri="{BB962C8B-B14F-4D97-AF65-F5344CB8AC3E}">
        <p14:creationId xmlns:p14="http://schemas.microsoft.com/office/powerpoint/2010/main" val="2029664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sp>
        <p:nvSpPr>
          <p:cNvPr id="5" name="AutoShape 4" descr="Создание базы данных и добавление таблиц - Visual Studio (Windows) |  Microsoft Docs"/>
          <p:cNvSpPr>
            <a:spLocks noChangeAspect="1" noChangeArrowheads="1"/>
          </p:cNvSpPr>
          <p:nvPr/>
        </p:nvSpPr>
        <p:spPr bwMode="auto">
          <a:xfrm>
            <a:off x="-9098461" y="-984231"/>
            <a:ext cx="201232" cy="2012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7174" name="Picture 6" descr="конструктор таблиц с таблицей Custom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793" y="431409"/>
            <a:ext cx="10482863" cy="6080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34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Узел таблиц, развернутый в обозреватель сервер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273" y="923226"/>
            <a:ext cx="5000625" cy="477202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Добавление внешнего ключа в конструктор таблиц в Visual Stud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5505" y="2318637"/>
            <a:ext cx="5429250" cy="198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785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Подробное создание таблиц </a:t>
            </a:r>
            <a:r>
              <a:rPr lang="en-US" dirty="0" smtClean="0"/>
              <a:t>SQL </a:t>
            </a:r>
            <a:r>
              <a:rPr lang="ru-RU" dirty="0" smtClean="0"/>
              <a:t>в </a:t>
            </a:r>
            <a:r>
              <a:rPr lang="en-US" dirty="0" smtClean="0"/>
              <a:t>Visual studio</a:t>
            </a:r>
            <a:endParaRPr lang="ru-RU" dirty="0"/>
          </a:p>
        </p:txBody>
      </p:sp>
      <p:sp>
        <p:nvSpPr>
          <p:cNvPr id="3" name="Объект 2"/>
          <p:cNvSpPr>
            <a:spLocks noGrp="1"/>
          </p:cNvSpPr>
          <p:nvPr>
            <p:ph idx="1"/>
          </p:nvPr>
        </p:nvSpPr>
        <p:spPr/>
        <p:txBody>
          <a:bodyPr/>
          <a:lstStyle/>
          <a:p>
            <a:r>
              <a:rPr lang="en-US" dirty="0">
                <a:hlinkClick r:id="rId2"/>
              </a:rPr>
              <a:t>https://</a:t>
            </a:r>
            <a:r>
              <a:rPr lang="en-US" dirty="0" smtClean="0">
                <a:hlinkClick r:id="rId2"/>
              </a:rPr>
              <a:t>docs.microsoft.com/ru-ru/visualstudio/data-tools/create-a-sql-database-by-using-a-designer?view=vs-2022</a:t>
            </a:r>
            <a:r>
              <a:rPr lang="en-US" dirty="0" smtClean="0"/>
              <a:t/>
            </a:r>
            <a:br>
              <a:rPr lang="en-US" dirty="0" smtClean="0"/>
            </a:br>
            <a:r>
              <a:rPr lang="en-US" dirty="0" smtClean="0"/>
              <a:t/>
            </a:r>
            <a:br>
              <a:rPr lang="en-US" dirty="0" smtClean="0"/>
            </a:br>
            <a:endParaRPr lang="ru-RU" dirty="0"/>
          </a:p>
        </p:txBody>
      </p:sp>
      <p:pic>
        <p:nvPicPr>
          <p:cNvPr id="4" name="Рисунок 3"/>
          <p:cNvPicPr>
            <a:picLocks noChangeAspect="1"/>
          </p:cNvPicPr>
          <p:nvPr/>
        </p:nvPicPr>
        <p:blipFill>
          <a:blip r:embed="rId3"/>
          <a:stretch>
            <a:fillRect/>
          </a:stretch>
        </p:blipFill>
        <p:spPr>
          <a:xfrm>
            <a:off x="1267958" y="2771322"/>
            <a:ext cx="3144385" cy="3128424"/>
          </a:xfrm>
          <a:prstGeom prst="rect">
            <a:avLst/>
          </a:prstGeom>
        </p:spPr>
      </p:pic>
    </p:spTree>
    <p:extLst>
      <p:ext uri="{BB962C8B-B14F-4D97-AF65-F5344CB8AC3E}">
        <p14:creationId xmlns:p14="http://schemas.microsoft.com/office/powerpoint/2010/main" val="1439982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Спасибо за внимание!</a:t>
            </a:r>
            <a:endParaRPr lang="ru-RU" dirty="0"/>
          </a:p>
        </p:txBody>
      </p:sp>
    </p:spTree>
    <p:extLst>
      <p:ext uri="{BB962C8B-B14F-4D97-AF65-F5344CB8AC3E}">
        <p14:creationId xmlns:p14="http://schemas.microsoft.com/office/powerpoint/2010/main" val="1006140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2093096" y="1233660"/>
            <a:ext cx="9281160" cy="3520440"/>
          </a:xfrm>
        </p:spPr>
        <p:txBody>
          <a:bodyPr>
            <a:normAutofit/>
          </a:bodyPr>
          <a:lstStyle/>
          <a:p>
            <a:r>
              <a:rPr lang="fr-FR" b="1" dirty="0" err="1" smtClean="0"/>
              <a:t>TXXXConnection</a:t>
            </a:r>
            <a:r>
              <a:rPr lang="fr-FR" dirty="0"/>
              <a:t> </a:t>
            </a:r>
          </a:p>
        </p:txBody>
      </p:sp>
      <p:pic>
        <p:nvPicPr>
          <p:cNvPr id="2050" name="Picture 2" descr="Что такое SQL. Назначение и основа | Info-Comp.ru - IT-блог для начинающих"/>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9690" y="0"/>
            <a:ext cx="4256768" cy="2286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286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4"/>
          <p:cNvSpPr txBox="1">
            <a:spLocks/>
          </p:cNvSpPr>
          <p:nvPr/>
        </p:nvSpPr>
        <p:spPr>
          <a:xfrm>
            <a:off x="909712" y="2474790"/>
            <a:ext cx="9581726" cy="1952244"/>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2400" b="1" dirty="0" err="1" smtClean="0">
                <a:effectLst>
                  <a:outerShdw blurRad="38100" dist="38100" dir="2700000" algn="tl">
                    <a:srgbClr val="000000">
                      <a:alpha val="43137"/>
                    </a:srgbClr>
                  </a:outerShdw>
                </a:effectLst>
              </a:rPr>
              <a:t>XXXConnection</a:t>
            </a:r>
            <a:endParaRPr lang="en-US" sz="2400" b="1" dirty="0" smtClean="0">
              <a:effectLst>
                <a:outerShdw blurRad="38100" dist="38100" dir="2700000" algn="tl">
                  <a:srgbClr val="000000">
                    <a:alpha val="43137"/>
                  </a:srgbClr>
                </a:outerShdw>
              </a:effectLst>
            </a:endParaRPr>
          </a:p>
          <a:p>
            <a:r>
              <a:rPr lang="en-US" sz="2400" dirty="0" smtClean="0">
                <a:effectLst>
                  <a:outerShdw blurRad="38100" dist="38100" dir="2700000" algn="tl">
                    <a:srgbClr val="000000">
                      <a:alpha val="43137"/>
                    </a:srgbClr>
                  </a:outerShdw>
                </a:effectLst>
              </a:rPr>
              <a:t>There are various connection components called </a:t>
            </a:r>
            <a:r>
              <a:rPr lang="en-US" sz="2400" dirty="0" err="1" smtClean="0">
                <a:effectLst>
                  <a:outerShdw blurRad="38100" dist="38100" dir="2700000" algn="tl">
                    <a:srgbClr val="000000">
                      <a:alpha val="43137"/>
                    </a:srgbClr>
                  </a:outerShdw>
                </a:effectLst>
              </a:rPr>
              <a:t>TXXXConnection</a:t>
            </a:r>
            <a:r>
              <a:rPr lang="en-US" sz="2400" dirty="0" smtClean="0">
                <a:effectLst>
                  <a:outerShdw blurRad="38100" dist="38100" dir="2700000" algn="tl">
                    <a:srgbClr val="000000">
                      <a:alpha val="43137"/>
                    </a:srgbClr>
                  </a:outerShdw>
                </a:effectLst>
              </a:rPr>
              <a:t>, where XXX is the </a:t>
            </a:r>
            <a:r>
              <a:rPr lang="en-US" sz="2400" dirty="0" err="1" smtClean="0">
                <a:effectLst>
                  <a:outerShdw blurRad="38100" dist="38100" dir="2700000" algn="tl">
                    <a:srgbClr val="000000">
                      <a:alpha val="43137"/>
                    </a:srgbClr>
                  </a:outerShdw>
                </a:effectLst>
              </a:rPr>
              <a:t>flavour</a:t>
            </a:r>
            <a:r>
              <a:rPr lang="en-US" sz="2400" dirty="0" smtClean="0">
                <a:effectLst>
                  <a:outerShdw blurRad="38100" dist="38100" dir="2700000" algn="tl">
                    <a:srgbClr val="000000">
                      <a:alpha val="43137"/>
                    </a:srgbClr>
                  </a:outerShdw>
                </a:effectLst>
              </a:rPr>
              <a:t> of the database you are connecting to. Each one of these components takes the requests of the </a:t>
            </a:r>
            <a:r>
              <a:rPr lang="en-US" sz="2400" dirty="0" err="1" smtClean="0">
                <a:effectLst>
                  <a:outerShdw blurRad="38100" dist="38100" dir="2700000" algn="tl">
                    <a:srgbClr val="000000">
                      <a:alpha val="43137"/>
                    </a:srgbClr>
                  </a:outerShdw>
                </a:effectLst>
              </a:rPr>
              <a:t>SQLQuery</a:t>
            </a:r>
            <a:r>
              <a:rPr lang="en-US" sz="2400" dirty="0" smtClean="0">
                <a:effectLst>
                  <a:outerShdw blurRad="38100" dist="38100" dir="2700000" algn="tl">
                    <a:srgbClr val="000000">
                      <a:alpha val="43137"/>
                    </a:srgbClr>
                  </a:outerShdw>
                </a:effectLst>
              </a:rPr>
              <a:t> and </a:t>
            </a:r>
            <a:r>
              <a:rPr lang="en-US" sz="2400" dirty="0" err="1" smtClean="0">
                <a:effectLst>
                  <a:outerShdw blurRad="38100" dist="38100" dir="2700000" algn="tl">
                    <a:srgbClr val="000000">
                      <a:alpha val="43137"/>
                    </a:srgbClr>
                  </a:outerShdw>
                </a:effectLst>
              </a:rPr>
              <a:t>SQLTransaction</a:t>
            </a:r>
            <a:r>
              <a:rPr lang="en-US" sz="2400" dirty="0" smtClean="0">
                <a:effectLst>
                  <a:outerShdw blurRad="38100" dist="38100" dir="2700000" algn="tl">
                    <a:srgbClr val="000000">
                      <a:alpha val="43137"/>
                    </a:srgbClr>
                  </a:outerShdw>
                </a:effectLst>
              </a:rPr>
              <a:t> components and translates them into requests specifically tailored for the database you are using. These connection objects descend from the generic </a:t>
            </a:r>
            <a:r>
              <a:rPr lang="en-US" sz="2400" dirty="0" err="1" smtClean="0">
                <a:effectLst>
                  <a:outerShdw blurRad="38100" dist="38100" dir="2700000" algn="tl">
                    <a:srgbClr val="000000">
                      <a:alpha val="43137"/>
                    </a:srgbClr>
                  </a:outerShdw>
                </a:effectLst>
              </a:rPr>
              <a:t>TSQLConnection</a:t>
            </a:r>
            <a:r>
              <a:rPr lang="en-US" sz="2400" dirty="0" smtClean="0">
                <a:effectLst>
                  <a:outerShdw blurRad="38100" dist="38100" dir="2700000" algn="tl">
                    <a:srgbClr val="000000">
                      <a:alpha val="43137"/>
                    </a:srgbClr>
                  </a:outerShdw>
                </a:effectLst>
              </a:rPr>
              <a:t>; you can use </a:t>
            </a:r>
            <a:r>
              <a:rPr lang="en-US" sz="2400" dirty="0" err="1" smtClean="0">
                <a:effectLst>
                  <a:outerShdw blurRad="38100" dist="38100" dir="2700000" algn="tl">
                    <a:srgbClr val="000000">
                      <a:alpha val="43137"/>
                    </a:srgbClr>
                  </a:outerShdw>
                </a:effectLst>
              </a:rPr>
              <a:t>TSQLConnection</a:t>
            </a:r>
            <a:r>
              <a:rPr lang="en-US" sz="2400" dirty="0" smtClean="0">
                <a:effectLst>
                  <a:outerShdw blurRad="38100" dist="38100" dir="2700000" algn="tl">
                    <a:srgbClr val="000000">
                      <a:alpha val="43137"/>
                    </a:srgbClr>
                  </a:outerShdw>
                </a:effectLst>
              </a:rPr>
              <a:t> to create database programs that can connect to multiple databases</a:t>
            </a:r>
          </a:p>
          <a:p>
            <a:endParaRPr lang="ru-RU" sz="2400" dirty="0"/>
          </a:p>
        </p:txBody>
      </p:sp>
    </p:spTree>
    <p:extLst>
      <p:ext uri="{BB962C8B-B14F-4D97-AF65-F5344CB8AC3E}">
        <p14:creationId xmlns:p14="http://schemas.microsoft.com/office/powerpoint/2010/main" val="1637985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2"/>
          <p:cNvSpPr txBox="1">
            <a:spLocks/>
          </p:cNvSpPr>
          <p:nvPr/>
        </p:nvSpPr>
        <p:spPr>
          <a:xfrm>
            <a:off x="1508729" y="577142"/>
            <a:ext cx="10058400" cy="405079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1600" b="1" dirty="0" smtClean="0">
                <a:effectLst>
                  <a:outerShdw blurRad="38100" dist="38100" dir="2700000" algn="tl">
                    <a:srgbClr val="000000">
                      <a:alpha val="43137"/>
                    </a:srgbClr>
                  </a:outerShdw>
                </a:effectLst>
              </a:rPr>
              <a:t>The actual components are:</a:t>
            </a:r>
          </a:p>
          <a:p>
            <a:r>
              <a:rPr lang="en-US" sz="1600" b="1" dirty="0" err="1" smtClean="0">
                <a:effectLst>
                  <a:outerShdw blurRad="38100" dist="38100" dir="2700000" algn="tl">
                    <a:srgbClr val="000000">
                      <a:alpha val="43137"/>
                    </a:srgbClr>
                  </a:outerShdw>
                </a:effectLst>
              </a:rPr>
              <a:t>TIBConnection</a:t>
            </a:r>
            <a:r>
              <a:rPr lang="en-US" sz="1600" b="1" dirty="0" smtClean="0">
                <a:effectLst>
                  <a:outerShdw blurRad="38100" dist="38100" dir="2700000" algn="tl">
                    <a:srgbClr val="000000">
                      <a:alpha val="43137"/>
                    </a:srgbClr>
                  </a:outerShdw>
                </a:effectLst>
              </a:rPr>
              <a:t> (</a:t>
            </a:r>
            <a:r>
              <a:rPr lang="en-US" sz="1600" b="1" dirty="0" smtClean="0">
                <a:effectLst>
                  <a:outerShdw blurRad="38100" dist="38100" dir="2700000" algn="tl">
                    <a:srgbClr val="000000">
                      <a:alpha val="43137"/>
                    </a:srgbClr>
                  </a:outerShdw>
                </a:effectLst>
                <a:hlinkClick r:id="rId2" tooltip="Firebird"/>
              </a:rPr>
              <a:t>Borland </a:t>
            </a:r>
            <a:r>
              <a:rPr lang="en-US" sz="1600" b="1" dirty="0" err="1" smtClean="0">
                <a:effectLst>
                  <a:outerShdw blurRad="38100" dist="38100" dir="2700000" algn="tl">
                    <a:srgbClr val="000000">
                      <a:alpha val="43137"/>
                    </a:srgbClr>
                  </a:outerShdw>
                </a:effectLst>
                <a:hlinkClick r:id="rId2" tooltip="Firebird"/>
              </a:rPr>
              <a:t>Interbase</a:t>
            </a:r>
            <a:r>
              <a:rPr lang="en-US" sz="1600" b="1" dirty="0" smtClean="0">
                <a:effectLst>
                  <a:outerShdw blurRad="38100" dist="38100" dir="2700000" algn="tl">
                    <a:srgbClr val="000000">
                      <a:alpha val="43137"/>
                    </a:srgbClr>
                  </a:outerShdw>
                </a:effectLst>
                <a:hlinkClick r:id="rId2" tooltip="Firebird"/>
              </a:rPr>
              <a:t> / Firebird</a:t>
            </a:r>
            <a:r>
              <a:rPr lang="en-US" sz="1600" b="1" dirty="0" smtClean="0">
                <a:effectLst>
                  <a:outerShdw blurRad="38100" dist="38100" dir="2700000" algn="tl">
                    <a:srgbClr val="000000">
                      <a:alpha val="43137"/>
                    </a:srgbClr>
                  </a:outerShdw>
                </a:effectLst>
              </a:rPr>
              <a:t>)</a:t>
            </a:r>
          </a:p>
          <a:p>
            <a:r>
              <a:rPr lang="en-US" sz="1600" b="1" dirty="0" err="1" smtClean="0">
                <a:effectLst>
                  <a:outerShdw blurRad="38100" dist="38100" dir="2700000" algn="tl">
                    <a:srgbClr val="000000">
                      <a:alpha val="43137"/>
                    </a:srgbClr>
                  </a:outerShdw>
                </a:effectLst>
              </a:rPr>
              <a:t>TMSSQLConnection</a:t>
            </a:r>
            <a:r>
              <a:rPr lang="en-US" sz="1600" b="1" dirty="0" smtClean="0">
                <a:effectLst>
                  <a:outerShdw blurRad="38100" dist="38100" dir="2700000" algn="tl">
                    <a:srgbClr val="000000">
                      <a:alpha val="43137"/>
                    </a:srgbClr>
                  </a:outerShdw>
                </a:effectLst>
              </a:rPr>
              <a:t> (</a:t>
            </a:r>
            <a:r>
              <a:rPr lang="en-US" sz="1600" b="1" dirty="0" smtClean="0">
                <a:effectLst>
                  <a:outerShdw blurRad="38100" dist="38100" dir="2700000" algn="tl">
                    <a:srgbClr val="000000">
                      <a:alpha val="43137"/>
                    </a:srgbClr>
                  </a:outerShdw>
                </a:effectLst>
                <a:hlinkClick r:id="rId3" tooltip="mssqlconn"/>
              </a:rPr>
              <a:t>Microsoft SQL Server</a:t>
            </a:r>
            <a:r>
              <a:rPr lang="en-US" sz="1600" b="1" dirty="0" smtClean="0">
                <a:effectLst>
                  <a:outerShdw blurRad="38100" dist="38100" dir="2700000" algn="tl">
                    <a:srgbClr val="000000">
                      <a:alpha val="43137"/>
                    </a:srgbClr>
                  </a:outerShdw>
                </a:effectLst>
              </a:rPr>
              <a:t>, available since FPC version 2.6.1/Lazarus 1.0.8)</a:t>
            </a:r>
          </a:p>
          <a:p>
            <a:r>
              <a:rPr lang="en-US" sz="1600" b="1" dirty="0" smtClean="0">
                <a:effectLst>
                  <a:outerShdw blurRad="38100" dist="38100" dir="2700000" algn="tl">
                    <a:srgbClr val="000000">
                      <a:alpha val="43137"/>
                    </a:srgbClr>
                  </a:outerShdw>
                </a:effectLst>
              </a:rPr>
              <a:t>TMySQL40Connection (</a:t>
            </a:r>
            <a:r>
              <a:rPr lang="en-US" sz="1600" b="1" dirty="0" smtClean="0">
                <a:effectLst>
                  <a:outerShdw blurRad="38100" dist="38100" dir="2700000" algn="tl">
                    <a:srgbClr val="000000">
                      <a:alpha val="43137"/>
                    </a:srgbClr>
                  </a:outerShdw>
                </a:effectLst>
                <a:hlinkClick r:id="rId4" tooltip="mysql"/>
              </a:rPr>
              <a:t>MySQL</a:t>
            </a:r>
            <a:r>
              <a:rPr lang="en-US" sz="1600" b="1" dirty="0" smtClean="0">
                <a:effectLst>
                  <a:outerShdw blurRad="38100" dist="38100" dir="2700000" algn="tl">
                    <a:srgbClr val="000000">
                      <a:alpha val="43137"/>
                    </a:srgbClr>
                  </a:outerShdw>
                </a:effectLst>
              </a:rPr>
              <a:t>, requires MySQL 4.0 client library)</a:t>
            </a:r>
          </a:p>
          <a:p>
            <a:r>
              <a:rPr lang="en-US" sz="1600" b="1" dirty="0" smtClean="0">
                <a:effectLst>
                  <a:outerShdw blurRad="38100" dist="38100" dir="2700000" algn="tl">
                    <a:srgbClr val="000000">
                      <a:alpha val="43137"/>
                    </a:srgbClr>
                  </a:outerShdw>
                </a:effectLst>
              </a:rPr>
              <a:t>TMySQL41Connection (</a:t>
            </a:r>
            <a:r>
              <a:rPr lang="en-US" sz="1600" b="1" dirty="0" smtClean="0">
                <a:effectLst>
                  <a:outerShdw blurRad="38100" dist="38100" dir="2700000" algn="tl">
                    <a:srgbClr val="000000">
                      <a:alpha val="43137"/>
                    </a:srgbClr>
                  </a:outerShdw>
                </a:effectLst>
                <a:hlinkClick r:id="rId4" tooltip="mysql"/>
              </a:rPr>
              <a:t>MySQL</a:t>
            </a:r>
            <a:r>
              <a:rPr lang="en-US" sz="1600" b="1" dirty="0" smtClean="0">
                <a:effectLst>
                  <a:outerShdw blurRad="38100" dist="38100" dir="2700000" algn="tl">
                    <a:srgbClr val="000000">
                      <a:alpha val="43137"/>
                    </a:srgbClr>
                  </a:outerShdw>
                </a:effectLst>
              </a:rPr>
              <a:t>, requires MySQL 4.1 client library)</a:t>
            </a:r>
          </a:p>
          <a:p>
            <a:r>
              <a:rPr lang="en-US" sz="1600" b="1" dirty="0" smtClean="0">
                <a:effectLst>
                  <a:outerShdw blurRad="38100" dist="38100" dir="2700000" algn="tl">
                    <a:srgbClr val="000000">
                      <a:alpha val="43137"/>
                    </a:srgbClr>
                  </a:outerShdw>
                </a:effectLst>
              </a:rPr>
              <a:t>TMySQL50Connection (</a:t>
            </a:r>
            <a:r>
              <a:rPr lang="en-US" sz="1600" b="1" dirty="0" smtClean="0">
                <a:effectLst>
                  <a:outerShdw blurRad="38100" dist="38100" dir="2700000" algn="tl">
                    <a:srgbClr val="000000">
                      <a:alpha val="43137"/>
                    </a:srgbClr>
                  </a:outerShdw>
                </a:effectLst>
                <a:hlinkClick r:id="rId4" tooltip="mysql"/>
              </a:rPr>
              <a:t>MySQL</a:t>
            </a:r>
            <a:r>
              <a:rPr lang="en-US" sz="1600" b="1" dirty="0" smtClean="0">
                <a:effectLst>
                  <a:outerShdw blurRad="38100" dist="38100" dir="2700000" algn="tl">
                    <a:srgbClr val="000000">
                      <a:alpha val="43137"/>
                    </a:srgbClr>
                  </a:outerShdw>
                </a:effectLst>
              </a:rPr>
              <a:t>, requires MySQL 5.0 client library)</a:t>
            </a:r>
          </a:p>
          <a:p>
            <a:r>
              <a:rPr lang="en-US" sz="1600" b="1" dirty="0" smtClean="0">
                <a:effectLst>
                  <a:outerShdw blurRad="38100" dist="38100" dir="2700000" algn="tl">
                    <a:srgbClr val="000000">
                      <a:alpha val="43137"/>
                    </a:srgbClr>
                  </a:outerShdw>
                </a:effectLst>
              </a:rPr>
              <a:t>TMySQL51Connection (</a:t>
            </a:r>
            <a:r>
              <a:rPr lang="en-US" sz="1600" b="1" dirty="0" smtClean="0">
                <a:effectLst>
                  <a:outerShdw blurRad="38100" dist="38100" dir="2700000" algn="tl">
                    <a:srgbClr val="000000">
                      <a:alpha val="43137"/>
                    </a:srgbClr>
                  </a:outerShdw>
                </a:effectLst>
                <a:hlinkClick r:id="rId4" tooltip="mysql"/>
              </a:rPr>
              <a:t>MySQL</a:t>
            </a:r>
            <a:r>
              <a:rPr lang="en-US" sz="1600" b="1" dirty="0" smtClean="0">
                <a:effectLst>
                  <a:outerShdw blurRad="38100" dist="38100" dir="2700000" algn="tl">
                    <a:srgbClr val="000000">
                      <a:alpha val="43137"/>
                    </a:srgbClr>
                  </a:outerShdw>
                </a:effectLst>
              </a:rPr>
              <a:t>, requires MySQL 5.1 client library, available since FPC version 2.5.1)</a:t>
            </a:r>
          </a:p>
          <a:p>
            <a:r>
              <a:rPr lang="en-US" sz="1600" b="1" dirty="0" smtClean="0">
                <a:effectLst>
                  <a:outerShdw blurRad="38100" dist="38100" dir="2700000" algn="tl">
                    <a:srgbClr val="000000">
                      <a:alpha val="43137"/>
                    </a:srgbClr>
                  </a:outerShdw>
                </a:effectLst>
              </a:rPr>
              <a:t>TMySQL55Connection (</a:t>
            </a:r>
            <a:r>
              <a:rPr lang="en-US" sz="1600" b="1" dirty="0" smtClean="0">
                <a:effectLst>
                  <a:outerShdw blurRad="38100" dist="38100" dir="2700000" algn="tl">
                    <a:srgbClr val="000000">
                      <a:alpha val="43137"/>
                    </a:srgbClr>
                  </a:outerShdw>
                </a:effectLst>
                <a:hlinkClick r:id="rId4" tooltip="mysql"/>
              </a:rPr>
              <a:t>MySQL</a:t>
            </a:r>
            <a:r>
              <a:rPr lang="en-US" sz="1600" b="1" dirty="0" smtClean="0">
                <a:effectLst>
                  <a:outerShdw blurRad="38100" dist="38100" dir="2700000" algn="tl">
                    <a:srgbClr val="000000">
                      <a:alpha val="43137"/>
                    </a:srgbClr>
                  </a:outerShdw>
                </a:effectLst>
              </a:rPr>
              <a:t>, requires MySQL 5.5 client library, available since FPC version 2.6.1/Lazarus 1.0.8)</a:t>
            </a:r>
          </a:p>
          <a:p>
            <a:r>
              <a:rPr lang="en-US" sz="1600" b="1" dirty="0" err="1" smtClean="0">
                <a:effectLst>
                  <a:outerShdw blurRad="38100" dist="38100" dir="2700000" algn="tl">
                    <a:srgbClr val="000000">
                      <a:alpha val="43137"/>
                    </a:srgbClr>
                  </a:outerShdw>
                </a:effectLst>
              </a:rPr>
              <a:t>TODBCConnection</a:t>
            </a:r>
            <a:r>
              <a:rPr lang="en-US" sz="1600" b="1" dirty="0" smtClean="0">
                <a:effectLst>
                  <a:outerShdw blurRad="38100" dist="38100" dir="2700000" algn="tl">
                    <a:srgbClr val="000000">
                      <a:alpha val="43137"/>
                    </a:srgbClr>
                  </a:outerShdw>
                </a:effectLst>
              </a:rPr>
              <a:t> (An ODBC connection to a database that the PC has the driver for; see </a:t>
            </a:r>
            <a:r>
              <a:rPr lang="en-US" sz="1600" b="1" dirty="0" err="1" smtClean="0">
                <a:effectLst>
                  <a:outerShdw blurRad="38100" dist="38100" dir="2700000" algn="tl">
                    <a:srgbClr val="000000">
                      <a:alpha val="43137"/>
                    </a:srgbClr>
                  </a:outerShdw>
                </a:effectLst>
                <a:hlinkClick r:id="rId5" tooltip="ODBCConn"/>
              </a:rPr>
              <a:t>ODBCConn</a:t>
            </a:r>
            <a:r>
              <a:rPr lang="en-US" sz="1600" b="1" dirty="0" smtClean="0">
                <a:effectLst>
                  <a:outerShdw blurRad="38100" dist="38100" dir="2700000" algn="tl">
                    <a:srgbClr val="000000">
                      <a:alpha val="43137"/>
                    </a:srgbClr>
                  </a:outerShdw>
                </a:effectLst>
              </a:rPr>
              <a:t>)</a:t>
            </a:r>
          </a:p>
          <a:p>
            <a:r>
              <a:rPr lang="en-US" sz="1600" b="1" dirty="0" err="1" smtClean="0">
                <a:effectLst>
                  <a:outerShdw blurRad="38100" dist="38100" dir="2700000" algn="tl">
                    <a:srgbClr val="000000">
                      <a:alpha val="43137"/>
                    </a:srgbClr>
                  </a:outerShdw>
                </a:effectLst>
              </a:rPr>
              <a:t>TOracleConnection</a:t>
            </a:r>
            <a:r>
              <a:rPr lang="en-US" sz="1600" b="1" dirty="0" smtClean="0">
                <a:effectLst>
                  <a:outerShdw blurRad="38100" dist="38100" dir="2700000" algn="tl">
                    <a:srgbClr val="000000">
                      <a:alpha val="43137"/>
                    </a:srgbClr>
                  </a:outerShdw>
                </a:effectLst>
              </a:rPr>
              <a:t> (</a:t>
            </a:r>
            <a:r>
              <a:rPr lang="en-US" sz="1600" b="1" dirty="0" smtClean="0">
                <a:effectLst>
                  <a:outerShdw blurRad="38100" dist="38100" dir="2700000" algn="tl">
                    <a:srgbClr val="000000">
                      <a:alpha val="43137"/>
                    </a:srgbClr>
                  </a:outerShdw>
                </a:effectLst>
                <a:hlinkClick r:id="rId6" tooltip="Lazarus Database Overview"/>
              </a:rPr>
              <a:t>Oracle</a:t>
            </a:r>
            <a:r>
              <a:rPr lang="en-US" sz="1600" b="1" dirty="0" smtClean="0">
                <a:effectLst>
                  <a:outerShdw blurRad="38100" dist="38100" dir="2700000" algn="tl">
                    <a:srgbClr val="000000">
                      <a:alpha val="43137"/>
                    </a:srgbClr>
                  </a:outerShdw>
                </a:effectLst>
              </a:rPr>
              <a:t>)</a:t>
            </a:r>
          </a:p>
          <a:p>
            <a:r>
              <a:rPr lang="en-US" sz="1600" b="1" dirty="0" err="1" smtClean="0">
                <a:effectLst>
                  <a:outerShdw blurRad="38100" dist="38100" dir="2700000" algn="tl">
                    <a:srgbClr val="000000">
                      <a:alpha val="43137"/>
                    </a:srgbClr>
                  </a:outerShdw>
                </a:effectLst>
              </a:rPr>
              <a:t>TPQConnection</a:t>
            </a:r>
            <a:r>
              <a:rPr lang="en-US" sz="1600" b="1" dirty="0" smtClean="0">
                <a:effectLst>
                  <a:outerShdw blurRad="38100" dist="38100" dir="2700000" algn="tl">
                    <a:srgbClr val="000000">
                      <a:alpha val="43137"/>
                    </a:srgbClr>
                  </a:outerShdw>
                </a:effectLst>
              </a:rPr>
              <a:t> (</a:t>
            </a:r>
            <a:r>
              <a:rPr lang="en-US" sz="1600" b="1" dirty="0" smtClean="0">
                <a:effectLst>
                  <a:outerShdw blurRad="38100" dist="38100" dir="2700000" algn="tl">
                    <a:srgbClr val="000000">
                      <a:alpha val="43137"/>
                    </a:srgbClr>
                  </a:outerShdw>
                </a:effectLst>
                <a:hlinkClick r:id="rId7" tooltip="postgresql"/>
              </a:rPr>
              <a:t>PostgreSQL</a:t>
            </a:r>
            <a:r>
              <a:rPr lang="en-US" sz="1600" b="1" dirty="0" smtClean="0">
                <a:effectLst>
                  <a:outerShdw blurRad="38100" dist="38100" dir="2700000" algn="tl">
                    <a:srgbClr val="000000">
                      <a:alpha val="43137"/>
                    </a:srgbClr>
                  </a:outerShdw>
                </a:effectLst>
              </a:rPr>
              <a:t>)</a:t>
            </a:r>
          </a:p>
          <a:p>
            <a:r>
              <a:rPr lang="en-US" sz="1600" b="1" dirty="0" err="1" smtClean="0">
                <a:effectLst>
                  <a:outerShdw blurRad="38100" dist="38100" dir="2700000" algn="tl">
                    <a:srgbClr val="000000">
                      <a:alpha val="43137"/>
                    </a:srgbClr>
                  </a:outerShdw>
                </a:effectLst>
              </a:rPr>
              <a:t>TSybaseConnection</a:t>
            </a:r>
            <a:r>
              <a:rPr lang="en-US" sz="1600" b="1" dirty="0" smtClean="0">
                <a:effectLst>
                  <a:outerShdw blurRad="38100" dist="38100" dir="2700000" algn="tl">
                    <a:srgbClr val="000000">
                      <a:alpha val="43137"/>
                    </a:srgbClr>
                  </a:outerShdw>
                </a:effectLst>
              </a:rPr>
              <a:t> (</a:t>
            </a:r>
            <a:r>
              <a:rPr lang="en-US" sz="1600" b="1" dirty="0" smtClean="0">
                <a:effectLst>
                  <a:outerShdw blurRad="38100" dist="38100" dir="2700000" algn="tl">
                    <a:srgbClr val="000000">
                      <a:alpha val="43137"/>
                    </a:srgbClr>
                  </a:outerShdw>
                </a:effectLst>
                <a:hlinkClick r:id="rId3" tooltip="mssqlconn"/>
              </a:rPr>
              <a:t>Sybase ASE</a:t>
            </a:r>
            <a:r>
              <a:rPr lang="en-US" sz="1600" b="1" dirty="0" smtClean="0">
                <a:effectLst>
                  <a:outerShdw blurRad="38100" dist="38100" dir="2700000" algn="tl">
                    <a:srgbClr val="000000">
                      <a:alpha val="43137"/>
                    </a:srgbClr>
                  </a:outerShdw>
                </a:effectLst>
              </a:rPr>
              <a:t>, available since FPC version 2.6.1/Lazarus 1.0.8)</a:t>
            </a:r>
          </a:p>
          <a:p>
            <a:r>
              <a:rPr lang="en-US" sz="1600" b="1" dirty="0" smtClean="0">
                <a:effectLst>
                  <a:outerShdw blurRad="38100" dist="38100" dir="2700000" algn="tl">
                    <a:srgbClr val="000000">
                      <a:alpha val="43137"/>
                    </a:srgbClr>
                  </a:outerShdw>
                </a:effectLst>
              </a:rPr>
              <a:t>TSQLite3Connection (</a:t>
            </a:r>
            <a:r>
              <a:rPr lang="en-US" sz="1600" b="1" dirty="0" smtClean="0">
                <a:effectLst>
                  <a:outerShdw blurRad="38100" dist="38100" dir="2700000" algn="tl">
                    <a:srgbClr val="000000">
                      <a:alpha val="43137"/>
                    </a:srgbClr>
                  </a:outerShdw>
                </a:effectLst>
                <a:hlinkClick r:id="rId8" tooltip="SQLite"/>
              </a:rPr>
              <a:t>SQLite</a:t>
            </a:r>
            <a:r>
              <a:rPr lang="en-US" sz="1600" b="1" dirty="0" smtClean="0">
                <a:effectLst>
                  <a:outerShdw blurRad="38100" dist="38100" dir="2700000" algn="tl">
                    <a:srgbClr val="000000">
                      <a:alpha val="43137"/>
                    </a:srgbClr>
                  </a:outerShdw>
                </a:effectLst>
              </a:rPr>
              <a:t>, available since FPC version 2.2.2)</a:t>
            </a:r>
          </a:p>
          <a:p>
            <a:r>
              <a:rPr lang="en-US" sz="1600" b="1" dirty="0" err="1" smtClean="0">
                <a:effectLst>
                  <a:outerShdw blurRad="38100" dist="38100" dir="2700000" algn="tl">
                    <a:srgbClr val="000000">
                      <a:alpha val="43137"/>
                    </a:srgbClr>
                  </a:outerShdw>
                </a:effectLst>
              </a:rPr>
              <a:t>TMSSQLConnection</a:t>
            </a:r>
            <a:r>
              <a:rPr lang="en-US" sz="1600" b="1" dirty="0" smtClean="0">
                <a:effectLst>
                  <a:outerShdw blurRad="38100" dist="38100" dir="2700000" algn="tl">
                    <a:srgbClr val="000000">
                      <a:alpha val="43137"/>
                    </a:srgbClr>
                  </a:outerShdw>
                </a:effectLst>
              </a:rPr>
              <a:t> (</a:t>
            </a:r>
            <a:r>
              <a:rPr lang="en-US" sz="1600" b="1" dirty="0" smtClean="0">
                <a:effectLst>
                  <a:outerShdw blurRad="38100" dist="38100" dir="2700000" algn="tl">
                    <a:srgbClr val="000000">
                      <a:alpha val="43137"/>
                    </a:srgbClr>
                  </a:outerShdw>
                </a:effectLst>
                <a:hlinkClick r:id="rId3" tooltip="mssqlconn"/>
              </a:rPr>
              <a:t>MSSQL</a:t>
            </a:r>
            <a:r>
              <a:rPr lang="en-US" sz="1600" b="1" dirty="0" smtClean="0">
                <a:effectLst>
                  <a:outerShdw blurRad="38100" dist="38100" dir="2700000" algn="tl">
                    <a:srgbClr val="000000">
                      <a:alpha val="43137"/>
                    </a:srgbClr>
                  </a:outerShdw>
                </a:effectLst>
              </a:rPr>
              <a:t>, requires </a:t>
            </a:r>
            <a:r>
              <a:rPr lang="en-US" sz="1600" b="1" dirty="0" err="1" smtClean="0">
                <a:effectLst>
                  <a:outerShdw blurRad="38100" dist="38100" dir="2700000" algn="tl">
                    <a:srgbClr val="000000">
                      <a:alpha val="43137"/>
                    </a:srgbClr>
                  </a:outerShdw>
                </a:effectLst>
              </a:rPr>
              <a:t>FreeTDS</a:t>
            </a:r>
            <a:r>
              <a:rPr lang="en-US" sz="1600" b="1" dirty="0" smtClean="0">
                <a:effectLst>
                  <a:outerShdw blurRad="38100" dist="38100" dir="2700000" algn="tl">
                    <a:srgbClr val="000000">
                      <a:alpha val="43137"/>
                    </a:srgbClr>
                  </a:outerShdw>
                </a:effectLst>
              </a:rPr>
              <a:t> library)</a:t>
            </a:r>
          </a:p>
          <a:p>
            <a:endParaRPr lang="ru-RU" sz="1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0248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txBox="1">
            <a:spLocks/>
          </p:cNvSpPr>
          <p:nvPr/>
        </p:nvSpPr>
        <p:spPr>
          <a:xfrm>
            <a:off x="2259310" y="2030934"/>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b="1" dirty="0" err="1" smtClean="0"/>
              <a:t>TSQLTransaction</a:t>
            </a:r>
            <a:endParaRPr lang="ru-RU" dirty="0"/>
          </a:p>
        </p:txBody>
      </p:sp>
      <p:pic>
        <p:nvPicPr>
          <p:cNvPr id="1026" name="Picture 2" descr="Тест на знание 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9310" y="197177"/>
            <a:ext cx="4736576" cy="2267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1533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2"/>
          <p:cNvSpPr txBox="1">
            <a:spLocks/>
          </p:cNvSpPr>
          <p:nvPr/>
        </p:nvSpPr>
        <p:spPr>
          <a:xfrm>
            <a:off x="1133038" y="1727398"/>
            <a:ext cx="10058400"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2400" dirty="0" smtClean="0">
                <a:effectLst>
                  <a:outerShdw blurRad="38100" dist="38100" dir="2700000" algn="tl">
                    <a:srgbClr val="000000">
                      <a:alpha val="43137"/>
                    </a:srgbClr>
                  </a:outerShdw>
                </a:effectLst>
                <a:latin typeface="Cambria (Основной текст)"/>
              </a:rPr>
              <a:t>This encapsulates the transaction on the database server. A </a:t>
            </a:r>
            <a:r>
              <a:rPr lang="en-US" sz="2400" dirty="0" err="1" smtClean="0">
                <a:effectLst>
                  <a:outerShdw blurRad="38100" dist="38100" dir="2700000" algn="tl">
                    <a:srgbClr val="000000">
                      <a:alpha val="43137"/>
                    </a:srgbClr>
                  </a:outerShdw>
                </a:effectLst>
                <a:latin typeface="Cambria (Основной текст)"/>
              </a:rPr>
              <a:t>TXXXConnection</a:t>
            </a:r>
            <a:r>
              <a:rPr lang="en-US" sz="2400" dirty="0" smtClean="0">
                <a:effectLst>
                  <a:outerShdw blurRad="38100" dist="38100" dir="2700000" algn="tl">
                    <a:srgbClr val="000000">
                      <a:alpha val="43137"/>
                    </a:srgbClr>
                  </a:outerShdw>
                </a:effectLst>
                <a:latin typeface="Cambria (Основной текст)"/>
              </a:rPr>
              <a:t> object always needs at least one </a:t>
            </a:r>
            <a:r>
              <a:rPr lang="en-US" sz="2400" dirty="0" err="1" smtClean="0">
                <a:effectLst>
                  <a:outerShdw blurRad="38100" dist="38100" dir="2700000" algn="tl">
                    <a:srgbClr val="000000">
                      <a:alpha val="43137"/>
                    </a:srgbClr>
                  </a:outerShdw>
                </a:effectLst>
                <a:latin typeface="Cambria (Основной текст)"/>
              </a:rPr>
              <a:t>TSQLTransaction</a:t>
            </a:r>
            <a:r>
              <a:rPr lang="en-US" sz="2400" dirty="0" smtClean="0">
                <a:effectLst>
                  <a:outerShdw blurRad="38100" dist="38100" dir="2700000" algn="tl">
                    <a:srgbClr val="000000">
                      <a:alpha val="43137"/>
                    </a:srgbClr>
                  </a:outerShdw>
                </a:effectLst>
                <a:latin typeface="Cambria (Основной текст)"/>
              </a:rPr>
              <a:t> associated with it, so that the transaction of its queries is managed. Queries/actions on the database need to be encapsulated in</a:t>
            </a:r>
            <a:br>
              <a:rPr lang="en-US" sz="2400" dirty="0" smtClean="0">
                <a:effectLst>
                  <a:outerShdw blurRad="38100" dist="38100" dir="2700000" algn="tl">
                    <a:srgbClr val="000000">
                      <a:alpha val="43137"/>
                    </a:srgbClr>
                  </a:outerShdw>
                </a:effectLst>
                <a:latin typeface="Cambria (Основной текст)"/>
              </a:rPr>
            </a:br>
            <a:r>
              <a:rPr lang="en-US" sz="2400" dirty="0" smtClean="0">
                <a:effectLst>
                  <a:outerShdw blurRad="38100" dist="38100" dir="2700000" algn="tl">
                    <a:srgbClr val="000000">
                      <a:alpha val="43137"/>
                    </a:srgbClr>
                  </a:outerShdw>
                </a:effectLst>
                <a:latin typeface="Cambria (Основной текст)"/>
              </a:rPr>
              <a:t>a .</a:t>
            </a:r>
            <a:r>
              <a:rPr lang="en-US" sz="2400" dirty="0" err="1" smtClean="0">
                <a:effectLst>
                  <a:outerShdw blurRad="38100" dist="38100" dir="2700000" algn="tl">
                    <a:srgbClr val="000000">
                      <a:alpha val="43137"/>
                    </a:srgbClr>
                  </a:outerShdw>
                </a:effectLst>
                <a:latin typeface="Cambria (Основной текст)"/>
              </a:rPr>
              <a:t>StartTransaction</a:t>
            </a:r>
            <a:r>
              <a:rPr lang="en-US" sz="2400" dirty="0" smtClean="0">
                <a:effectLst>
                  <a:outerShdw blurRad="38100" dist="38100" dir="2700000" algn="tl">
                    <a:srgbClr val="000000">
                      <a:alpha val="43137"/>
                    </a:srgbClr>
                  </a:outerShdw>
                </a:effectLst>
                <a:latin typeface="Cambria (Основной текст)"/>
              </a:rPr>
              <a:t>/.Commit (or .Rollback) block</a:t>
            </a:r>
            <a:br>
              <a:rPr lang="en-US" sz="2400" dirty="0" smtClean="0">
                <a:effectLst>
                  <a:outerShdw blurRad="38100" dist="38100" dir="2700000" algn="tl">
                    <a:srgbClr val="000000">
                      <a:alpha val="43137"/>
                    </a:srgbClr>
                  </a:outerShdw>
                </a:effectLst>
                <a:latin typeface="Cambria (Основной текст)"/>
              </a:rPr>
            </a:br>
            <a:r>
              <a:rPr lang="en-US" sz="2400" dirty="0" smtClean="0">
                <a:effectLst>
                  <a:outerShdw blurRad="38100" dist="38100" dir="2700000" algn="tl">
                    <a:srgbClr val="000000">
                      <a:alpha val="43137"/>
                    </a:srgbClr>
                  </a:outerShdw>
                </a:effectLst>
                <a:latin typeface="Cambria (Основной текст)"/>
              </a:rPr>
              <a:t>or a single .</a:t>
            </a:r>
            <a:r>
              <a:rPr lang="en-US" sz="2400" dirty="0" err="1" smtClean="0">
                <a:effectLst>
                  <a:outerShdw blurRad="38100" dist="38100" dir="2700000" algn="tl">
                    <a:srgbClr val="000000">
                      <a:alpha val="43137"/>
                    </a:srgbClr>
                  </a:outerShdw>
                </a:effectLst>
                <a:latin typeface="Cambria (Основной текст)"/>
              </a:rPr>
              <a:t>StartTransaction</a:t>
            </a:r>
            <a:r>
              <a:rPr lang="en-US" sz="2400" dirty="0" smtClean="0">
                <a:effectLst>
                  <a:outerShdw blurRad="38100" dist="38100" dir="2700000" algn="tl">
                    <a:srgbClr val="000000">
                      <a:alpha val="43137"/>
                    </a:srgbClr>
                  </a:outerShdw>
                </a:effectLst>
                <a:latin typeface="Cambria (Основной текст)"/>
              </a:rPr>
              <a:t> at the beginning, followed by .</a:t>
            </a:r>
            <a:r>
              <a:rPr lang="en-US" sz="2400" dirty="0" err="1" smtClean="0">
                <a:effectLst>
                  <a:outerShdw blurRad="38100" dist="38100" dir="2700000" algn="tl">
                    <a:srgbClr val="000000">
                      <a:alpha val="43137"/>
                    </a:srgbClr>
                  </a:outerShdw>
                </a:effectLst>
                <a:latin typeface="Cambria (Основной текст)"/>
              </a:rPr>
              <a:t>CommitRetaining</a:t>
            </a:r>
            <a:r>
              <a:rPr lang="en-US" sz="2400" dirty="0" smtClean="0">
                <a:effectLst>
                  <a:outerShdw blurRad="38100" dist="38100" dir="2700000" algn="tl">
                    <a:srgbClr val="000000">
                      <a:alpha val="43137"/>
                    </a:srgbClr>
                  </a:outerShdw>
                </a:effectLst>
                <a:latin typeface="Cambria (Основной текст)"/>
              </a:rPr>
              <a:t> or .</a:t>
            </a:r>
            <a:r>
              <a:rPr lang="en-US" sz="2400" dirty="0" err="1" smtClean="0">
                <a:effectLst>
                  <a:outerShdw blurRad="38100" dist="38100" dir="2700000" algn="tl">
                    <a:srgbClr val="000000">
                      <a:alpha val="43137"/>
                    </a:srgbClr>
                  </a:outerShdw>
                </a:effectLst>
                <a:latin typeface="Cambria (Основной текст)"/>
              </a:rPr>
              <a:t>RollBackretaiing</a:t>
            </a:r>
            <a:r>
              <a:rPr lang="en-US" sz="2400" dirty="0" smtClean="0">
                <a:effectLst>
                  <a:outerShdw blurRad="38100" dist="38100" dir="2700000" algn="tl">
                    <a:srgbClr val="000000">
                      <a:alpha val="43137"/>
                    </a:srgbClr>
                  </a:outerShdw>
                </a:effectLst>
                <a:latin typeface="Cambria (Основной текст)"/>
              </a:rPr>
              <a:t>. </a:t>
            </a:r>
            <a:r>
              <a:rPr lang="en-US" sz="2400" dirty="0" err="1" smtClean="0">
                <a:effectLst>
                  <a:outerShdw blurRad="38100" dist="38100" dir="2700000" algn="tl">
                    <a:srgbClr val="000000">
                      <a:alpha val="43137"/>
                    </a:srgbClr>
                  </a:outerShdw>
                </a:effectLst>
                <a:latin typeface="Cambria (Основной текст)"/>
              </a:rPr>
              <a:t>CommitRetaining</a:t>
            </a:r>
            <a:r>
              <a:rPr lang="en-US" sz="2400" dirty="0" smtClean="0">
                <a:effectLst>
                  <a:outerShdw blurRad="38100" dist="38100" dir="2700000" algn="tl">
                    <a:srgbClr val="000000">
                      <a:alpha val="43137"/>
                    </a:srgbClr>
                  </a:outerShdw>
                </a:effectLst>
                <a:latin typeface="Cambria (Основной текст)"/>
              </a:rPr>
              <a:t> and </a:t>
            </a:r>
            <a:r>
              <a:rPr lang="en-US" sz="2400" dirty="0" err="1" smtClean="0">
                <a:effectLst>
                  <a:outerShdw blurRad="38100" dist="38100" dir="2700000" algn="tl">
                    <a:srgbClr val="000000">
                      <a:alpha val="43137"/>
                    </a:srgbClr>
                  </a:outerShdw>
                </a:effectLst>
                <a:latin typeface="Cambria (Основной текст)"/>
              </a:rPr>
              <a:t>RollbackRetaining</a:t>
            </a:r>
            <a:r>
              <a:rPr lang="en-US" sz="2400" dirty="0" smtClean="0">
                <a:effectLst>
                  <a:outerShdw blurRad="38100" dist="38100" dir="2700000" algn="tl">
                    <a:srgbClr val="000000">
                      <a:alpha val="43137"/>
                    </a:srgbClr>
                  </a:outerShdw>
                </a:effectLst>
                <a:latin typeface="Cambria (Основной текст)"/>
              </a:rPr>
              <a:t> keep the transaction open, so performing another </a:t>
            </a:r>
            <a:r>
              <a:rPr lang="en-US" sz="2400" dirty="0" err="1" smtClean="0">
                <a:effectLst>
                  <a:outerShdw blurRad="38100" dist="38100" dir="2700000" algn="tl">
                    <a:srgbClr val="000000">
                      <a:alpha val="43137"/>
                    </a:srgbClr>
                  </a:outerShdw>
                </a:effectLst>
                <a:latin typeface="Cambria (Основной текст)"/>
              </a:rPr>
              <a:t>StartTransaction</a:t>
            </a:r>
            <a:r>
              <a:rPr lang="en-US" sz="2400" dirty="0" smtClean="0">
                <a:effectLst>
                  <a:outerShdw blurRad="38100" dist="38100" dir="2700000" algn="tl">
                    <a:srgbClr val="000000">
                      <a:alpha val="43137"/>
                    </a:srgbClr>
                  </a:outerShdw>
                </a:effectLst>
                <a:latin typeface="Cambria (Основной текст)"/>
              </a:rPr>
              <a:t> is not needed.</a:t>
            </a:r>
            <a:br>
              <a:rPr lang="en-US" sz="2400" dirty="0" smtClean="0">
                <a:effectLst>
                  <a:outerShdw blurRad="38100" dist="38100" dir="2700000" algn="tl">
                    <a:srgbClr val="000000">
                      <a:alpha val="43137"/>
                    </a:srgbClr>
                  </a:outerShdw>
                </a:effectLst>
                <a:latin typeface="Cambria (Основной текст)"/>
              </a:rPr>
            </a:br>
            <a:r>
              <a:rPr lang="en-US" sz="2400" dirty="0" smtClean="0">
                <a:effectLst>
                  <a:outerShdw blurRad="38100" dist="38100" dir="2700000" algn="tl">
                    <a:srgbClr val="000000">
                      <a:alpha val="43137"/>
                    </a:srgbClr>
                  </a:outerShdw>
                </a:effectLst>
                <a:latin typeface="Cambria (Основной текст)"/>
              </a:rPr>
              <a:t>Setting .Active to true if it was false is equivalent to .</a:t>
            </a:r>
            <a:r>
              <a:rPr lang="en-US" sz="2400" dirty="0" err="1" smtClean="0">
                <a:effectLst>
                  <a:outerShdw blurRad="38100" dist="38100" dir="2700000" algn="tl">
                    <a:srgbClr val="000000">
                      <a:alpha val="43137"/>
                    </a:srgbClr>
                  </a:outerShdw>
                </a:effectLst>
                <a:latin typeface="Cambria (Основной текст)"/>
              </a:rPr>
              <a:t>StartTransaction</a:t>
            </a:r>
            <a:r>
              <a:rPr lang="en-US" sz="2400" dirty="0" smtClean="0">
                <a:effectLst>
                  <a:outerShdw blurRad="38100" dist="38100" dir="2700000" algn="tl">
                    <a:srgbClr val="000000">
                      <a:alpha val="43137"/>
                    </a:srgbClr>
                  </a:outerShdw>
                </a:effectLst>
                <a:latin typeface="Cambria (Основной текст)"/>
              </a:rPr>
              <a:t>.</a:t>
            </a:r>
            <a:br>
              <a:rPr lang="en-US" sz="2400" dirty="0" smtClean="0">
                <a:effectLst>
                  <a:outerShdw blurRad="38100" dist="38100" dir="2700000" algn="tl">
                    <a:srgbClr val="000000">
                      <a:alpha val="43137"/>
                    </a:srgbClr>
                  </a:outerShdw>
                </a:effectLst>
                <a:latin typeface="Cambria (Основной текст)"/>
              </a:rPr>
            </a:br>
            <a:r>
              <a:rPr lang="en-US" sz="2400" dirty="0" smtClean="0">
                <a:effectLst>
                  <a:outerShdw blurRad="38100" dist="38100" dir="2700000" algn="tl">
                    <a:srgbClr val="000000">
                      <a:alpha val="43137"/>
                    </a:srgbClr>
                  </a:outerShdw>
                </a:effectLst>
                <a:latin typeface="Cambria (Основной текст)"/>
              </a:rPr>
              <a:t>Setting .Active to false if it was true is equivalent to .Rollback</a:t>
            </a:r>
            <a:endParaRPr lang="ru-RU" sz="2400" dirty="0">
              <a:effectLst>
                <a:outerShdw blurRad="38100" dist="38100" dir="2700000" algn="tl">
                  <a:srgbClr val="000000">
                    <a:alpha val="43137"/>
                  </a:srgbClr>
                </a:outerShdw>
              </a:effectLst>
              <a:latin typeface="Cambria (Основной текст)"/>
            </a:endParaRPr>
          </a:p>
        </p:txBody>
      </p:sp>
    </p:spTree>
    <p:extLst>
      <p:ext uri="{BB962C8B-B14F-4D97-AF65-F5344CB8AC3E}">
        <p14:creationId xmlns:p14="http://schemas.microsoft.com/office/powerpoint/2010/main" val="1559586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2167128" y="2133600"/>
            <a:ext cx="8370243" cy="2612136"/>
          </a:xfrm>
        </p:spPr>
        <p:txBody>
          <a:bodyPr/>
          <a:lstStyle/>
          <a:p>
            <a:r>
              <a:rPr lang="en-US" b="1" dirty="0" err="1">
                <a:solidFill>
                  <a:srgbClr val="000000"/>
                </a:solidFill>
                <a:latin typeface="Arial" panose="020B0604020202020204" pitchFamily="34" charset="0"/>
              </a:rPr>
              <a:t>TSQLQuery</a:t>
            </a:r>
            <a:r>
              <a:rPr lang="en-US" b="1" dirty="0">
                <a:solidFill>
                  <a:srgbClr val="000000"/>
                </a:solidFill>
                <a:latin typeface="Arial" panose="020B0604020202020204" pitchFamily="34" charset="0"/>
              </a:rPr>
              <a:t/>
            </a:r>
            <a:br>
              <a:rPr lang="en-US" b="1" dirty="0">
                <a:solidFill>
                  <a:srgbClr val="000000"/>
                </a:solidFill>
                <a:latin typeface="Arial" panose="020B0604020202020204" pitchFamily="34" charset="0"/>
              </a:rPr>
            </a:br>
            <a:endParaRPr lang="ru-RU" dirty="0"/>
          </a:p>
        </p:txBody>
      </p:sp>
      <p:pic>
        <p:nvPicPr>
          <p:cNvPr id="3074" name="Picture 2" descr="Что такое SQL и для чего нужен: простыми словами, где используется 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6089" y="1888236"/>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580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idx="1"/>
          </p:nvPr>
        </p:nvSpPr>
        <p:spPr>
          <a:xfrm>
            <a:off x="1200477" y="2193979"/>
            <a:ext cx="10058400" cy="1421928"/>
          </a:xfrm>
          <a:prstGeom prst="rect">
            <a:avLst/>
          </a:prstGeom>
        </p:spPr>
        <p:txBody>
          <a:bodyPr>
            <a:spAutoFit/>
          </a:bodyPr>
          <a:lstStyle/>
          <a:p>
            <a:r>
              <a:rPr lang="en-US" sz="2400" dirty="0" smtClean="0">
                <a:effectLst>
                  <a:outerShdw blurRad="38100" dist="38100" dir="2700000" algn="tl">
                    <a:srgbClr val="000000">
                      <a:alpha val="43137"/>
                    </a:srgbClr>
                  </a:outerShdw>
                </a:effectLst>
                <a:latin typeface="Cambria (Основной текст)"/>
              </a:rPr>
              <a:t>This </a:t>
            </a:r>
            <a:r>
              <a:rPr lang="en-US" sz="2400" dirty="0">
                <a:effectLst>
                  <a:outerShdw blurRad="38100" dist="38100" dir="2700000" algn="tl">
                    <a:srgbClr val="000000">
                      <a:alpha val="43137"/>
                    </a:srgbClr>
                  </a:outerShdw>
                </a:effectLst>
                <a:latin typeface="Cambria (Основной текст)"/>
              </a:rPr>
              <a:t>is a descendant of </a:t>
            </a:r>
            <a:r>
              <a:rPr lang="en-US" sz="2400" dirty="0" err="1">
                <a:effectLst>
                  <a:outerShdw blurRad="38100" dist="38100" dir="2700000" algn="tl">
                    <a:srgbClr val="000000">
                      <a:alpha val="43137"/>
                    </a:srgbClr>
                  </a:outerShdw>
                </a:effectLst>
                <a:latin typeface="Cambria (Основной текст)"/>
              </a:rPr>
              <a:t>TDataset</a:t>
            </a:r>
            <a:r>
              <a:rPr lang="en-US" sz="2400" dirty="0">
                <a:effectLst>
                  <a:outerShdw blurRad="38100" dist="38100" dir="2700000" algn="tl">
                    <a:srgbClr val="000000">
                      <a:alpha val="43137"/>
                    </a:srgbClr>
                  </a:outerShdw>
                </a:effectLst>
                <a:latin typeface="Cambria (Основной текст)"/>
              </a:rPr>
              <a:t>, and provides the data as a table from the SQL query that you submit. However, it can also be used to execute SQL queries (e.g. stored procedures, INSERT INTO..) that don't return any data.</a:t>
            </a:r>
            <a:endParaRPr lang="en-US" sz="2400" b="0" i="0" dirty="0">
              <a:effectLst>
                <a:outerShdw blurRad="38100" dist="38100" dir="2700000" algn="tl">
                  <a:srgbClr val="000000">
                    <a:alpha val="43137"/>
                  </a:srgbClr>
                </a:outerShdw>
              </a:effectLst>
              <a:latin typeface="Cambria (Основной текст)"/>
            </a:endParaRPr>
          </a:p>
        </p:txBody>
      </p:sp>
    </p:spTree>
    <p:extLst>
      <p:ext uri="{BB962C8B-B14F-4D97-AF65-F5344CB8AC3E}">
        <p14:creationId xmlns:p14="http://schemas.microsoft.com/office/powerpoint/2010/main" val="12703816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Дерево">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Дерево</Template>
  <TotalTime>38</TotalTime>
  <Words>1066</Words>
  <Application>Microsoft Office PowerPoint</Application>
  <PresentationFormat>Широкоэкранный</PresentationFormat>
  <Paragraphs>51</Paragraphs>
  <Slides>29</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29</vt:i4>
      </vt:variant>
    </vt:vector>
  </HeadingPairs>
  <TitlesOfParts>
    <vt:vector size="37" baseType="lpstr">
      <vt:lpstr>Arial</vt:lpstr>
      <vt:lpstr>Cambria</vt:lpstr>
      <vt:lpstr>Cambria (Основной текст)</vt:lpstr>
      <vt:lpstr>Rockwell</vt:lpstr>
      <vt:lpstr>Rockwell (Основной текст)</vt:lpstr>
      <vt:lpstr>Rockwell Condensed</vt:lpstr>
      <vt:lpstr>Wingdings</vt:lpstr>
      <vt:lpstr>Дерево</vt:lpstr>
      <vt:lpstr>ПРЕЗЕНТАЦИЯ</vt:lpstr>
      <vt:lpstr>Presentation for your foreign friends</vt:lpstr>
      <vt:lpstr>TXXXConnection </vt:lpstr>
      <vt:lpstr>Презентация PowerPoint</vt:lpstr>
      <vt:lpstr>Презентация PowerPoint</vt:lpstr>
      <vt:lpstr>Презентация PowerPoint</vt:lpstr>
      <vt:lpstr>Презентация PowerPoint</vt:lpstr>
      <vt:lpstr>TSQLQuery </vt:lpstr>
      <vt:lpstr>Презентация PowerPoint</vt:lpstr>
      <vt:lpstr>Презентация PowerPoint</vt:lpstr>
      <vt:lpstr>Презентация для русских</vt:lpstr>
      <vt:lpstr>TXXXConnection </vt:lpstr>
      <vt:lpstr>Презентация PowerPoint</vt:lpstr>
      <vt:lpstr>Презентация PowerPoint</vt:lpstr>
      <vt:lpstr>Презентация PowerPoint</vt:lpstr>
      <vt:lpstr>Презентация PowerPoint</vt:lpstr>
      <vt:lpstr>TSQLQuery </vt:lpstr>
      <vt:lpstr>Презентация PowerPoint</vt:lpstr>
      <vt:lpstr>Презентация PowerPoint</vt:lpstr>
      <vt:lpstr>Создание проекта и файла локальной базы данных пошагово</vt:lpstr>
      <vt:lpstr>Презентация PowerPoint</vt:lpstr>
      <vt:lpstr>Презентация PowerPoint</vt:lpstr>
      <vt:lpstr>Пример Создания таблицы Customers из работы </vt:lpstr>
      <vt:lpstr>Презентация PowerPoint</vt:lpstr>
      <vt:lpstr>Итоговый результат вывода</vt:lpstr>
      <vt:lpstr>Презентация PowerPoint</vt:lpstr>
      <vt:lpstr>Презентация PowerPoint</vt:lpstr>
      <vt:lpstr>Подробное создание таблиц SQL в Visual studio</vt:lpstr>
      <vt:lpstr>Спасибо за внимание!</vt:lpstr>
    </vt:vector>
  </TitlesOfParts>
  <Company>RANEPA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dc:title>
  <dc:creator>student</dc:creator>
  <cp:lastModifiedBy>student</cp:lastModifiedBy>
  <cp:revision>5</cp:revision>
  <dcterms:created xsi:type="dcterms:W3CDTF">2021-12-21T07:59:08Z</dcterms:created>
  <dcterms:modified xsi:type="dcterms:W3CDTF">2021-12-21T09:38:43Z</dcterms:modified>
</cp:coreProperties>
</file>