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  <p:sldMasterId id="2147483684" r:id="rId2"/>
    <p:sldMasterId id="2147483696" r:id="rId3"/>
  </p:sldMasterIdLst>
  <p:sldIdLst>
    <p:sldId id="256" r:id="rId4"/>
    <p:sldId id="257" r:id="rId5"/>
    <p:sldId id="259" r:id="rId6"/>
    <p:sldId id="258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24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32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046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1225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0425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3702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992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2414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3568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45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750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659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1976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0231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4795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5228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8412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247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0377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6486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1195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3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0167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903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9187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407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19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5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61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17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2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12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0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17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50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3396C-FB6B-4780-A407-A5C41FE20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778" y="1840986"/>
            <a:ext cx="12251184" cy="1825492"/>
          </a:xfrm>
        </p:spPr>
        <p:txBody>
          <a:bodyPr>
            <a:normAutofit fontScale="90000"/>
          </a:bodyPr>
          <a:lstStyle/>
          <a:p>
            <a:r>
              <a:rPr lang="en-US" altLang="zh-CN" sz="9600" dirty="0">
                <a:latin typeface="Algerian" panose="04020705040A02060702" pitchFamily="82" charset="0"/>
              </a:rPr>
              <a:t>        </a:t>
            </a:r>
            <a:r>
              <a:rPr lang="en-US" altLang="zh-CN" sz="9600" dirty="0" err="1">
                <a:latin typeface="Algerian" panose="04020705040A02060702" pitchFamily="82" charset="0"/>
              </a:rPr>
              <a:t>Cdlinux</a:t>
            </a:r>
            <a:r>
              <a:rPr lang="en-US" altLang="zh-CN" sz="9600" dirty="0">
                <a:latin typeface="Algerian" panose="04020705040A02060702" pitchFamily="82" charset="0"/>
              </a:rPr>
              <a:t/>
            </a:r>
            <a:br>
              <a:rPr lang="en-US" altLang="zh-CN" sz="9600" dirty="0">
                <a:latin typeface="Algerian" panose="04020705040A02060702" pitchFamily="82" charset="0"/>
              </a:rPr>
            </a:br>
            <a:r>
              <a:rPr lang="en-US" altLang="zh-CN" sz="9600" dirty="0">
                <a:latin typeface="Algerian" panose="04020705040A02060702" pitchFamily="82" charset="0"/>
              </a:rPr>
              <a:t>   </a:t>
            </a:r>
            <a:r>
              <a:rPr lang="zh-CN" altLang="en-US" sz="9600" dirty="0">
                <a:latin typeface="Algerian" panose="04020705040A02060702" pitchFamily="82" charset="0"/>
              </a:rPr>
              <a:t>下的</a:t>
            </a:r>
            <a:r>
              <a:rPr lang="en-US" altLang="zh-CN" sz="9600" dirty="0" err="1">
                <a:latin typeface="Algerian" panose="04020705040A02060702" pitchFamily="82" charset="0"/>
              </a:rPr>
              <a:t>wifi</a:t>
            </a:r>
            <a:r>
              <a:rPr lang="zh-CN" altLang="en-US" sz="9600" dirty="0">
                <a:latin typeface="Algerian" panose="04020705040A02060702" pitchFamily="82" charset="0"/>
              </a:rPr>
              <a:t>破解</a:t>
            </a:r>
            <a:r>
              <a:rPr lang="en-US" altLang="zh-CN" sz="9600" dirty="0">
                <a:latin typeface="Algerian" panose="04020705040A02060702" pitchFamily="82" charset="0"/>
              </a:rPr>
              <a:t/>
            </a:r>
            <a:br>
              <a:rPr lang="en-US" altLang="zh-CN" sz="9600" dirty="0">
                <a:latin typeface="Algerian" panose="04020705040A02060702" pitchFamily="82" charset="0"/>
              </a:rPr>
            </a:br>
            <a:r>
              <a:rPr lang="en-US" altLang="zh-CN" sz="9600" dirty="0">
                <a:latin typeface="Algerian" panose="04020705040A02060702" pitchFamily="82" charset="0"/>
              </a:rPr>
              <a:t>       </a:t>
            </a:r>
            <a:r>
              <a:rPr lang="zh-CN" altLang="en-US" sz="9600" dirty="0">
                <a:latin typeface="Algerian" panose="04020705040A02060702" pitchFamily="82" charset="0"/>
              </a:rPr>
              <a:t>底层原理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C9BFC1-F8B2-4EC2-83D3-FFA2F3BEB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4834" y="4010598"/>
            <a:ext cx="8637072" cy="977621"/>
          </a:xfrm>
        </p:spPr>
        <p:txBody>
          <a:bodyPr/>
          <a:lstStyle/>
          <a:p>
            <a:r>
              <a:rPr lang="en-US" altLang="zh-CN" dirty="0"/>
              <a:t>                                                                                         - -</a:t>
            </a:r>
            <a:r>
              <a:rPr lang="zh-CN" altLang="en-US" dirty="0"/>
              <a:t>沈德</a:t>
            </a:r>
            <a:r>
              <a:rPr lang="en-US" altLang="zh-CN" dirty="0"/>
              <a:t>16</a:t>
            </a:r>
            <a:r>
              <a:rPr lang="zh-CN" altLang="en-US" dirty="0"/>
              <a:t>信安</a:t>
            </a:r>
          </a:p>
        </p:txBody>
      </p:sp>
    </p:spTree>
    <p:extLst>
      <p:ext uri="{BB962C8B-B14F-4D97-AF65-F5344CB8AC3E}">
        <p14:creationId xmlns:p14="http://schemas.microsoft.com/office/powerpoint/2010/main" val="75877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4F93D-3476-4C9D-B72B-62A7D751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流传甚广的一般步骤：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D529B-66A3-46CD-9B14-9D85EFD35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800" dirty="0" err="1"/>
              <a:t>Wep</a:t>
            </a:r>
            <a:r>
              <a:rPr lang="en-US" altLang="zh-CN" sz="2800" dirty="0"/>
              <a:t> </a:t>
            </a:r>
            <a:r>
              <a:rPr lang="zh-CN" altLang="en-US" sz="2800" dirty="0"/>
              <a:t>加密；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smtClean="0"/>
              <a:t>WPA/WPA2 </a:t>
            </a:r>
            <a:r>
              <a:rPr lang="en-US" altLang="zh-CN" sz="2800" dirty="0"/>
              <a:t>PSK</a:t>
            </a:r>
            <a:r>
              <a:rPr lang="zh-CN" altLang="en-US" sz="2800" dirty="0"/>
              <a:t>加密；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CDLINUX</a:t>
            </a:r>
            <a:r>
              <a:rPr lang="zh-CN" altLang="en-US" sz="2800" dirty="0"/>
              <a:t>下：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扫描无线网</a:t>
            </a:r>
            <a:r>
              <a:rPr lang="en-US" altLang="zh-CN" sz="2800" dirty="0"/>
              <a:t>—</a:t>
            </a:r>
            <a:r>
              <a:rPr lang="zh-CN" altLang="en-US" sz="2800" dirty="0"/>
              <a:t>获取握手包（抓包）</a:t>
            </a:r>
            <a:r>
              <a:rPr lang="en-US" altLang="zh-CN" sz="2800" dirty="0"/>
              <a:t>—</a:t>
            </a:r>
            <a:r>
              <a:rPr lang="zh-CN" altLang="en-US" sz="2800" dirty="0"/>
              <a:t>暴力破解握手包（跑包）</a:t>
            </a:r>
            <a:r>
              <a:rPr lang="en-US" altLang="zh-CN" sz="2800" dirty="0"/>
              <a:t>—</a:t>
            </a:r>
            <a:r>
              <a:rPr lang="zh-CN" altLang="en-US" sz="2800" dirty="0"/>
              <a:t>得出密码；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CDLINUX—</a:t>
            </a:r>
            <a:r>
              <a:rPr lang="en-US" altLang="zh-CN" sz="3000" dirty="0" err="1"/>
              <a:t>minidwe-gtk</a:t>
            </a:r>
            <a:r>
              <a:rPr lang="en-US" altLang="zh-CN" sz="3000" dirty="0"/>
              <a:t>(</a:t>
            </a:r>
            <a:r>
              <a:rPr lang="zh-CN" altLang="en-US" sz="3000" dirty="0"/>
              <a:t>水滴</a:t>
            </a:r>
            <a:r>
              <a:rPr lang="en-US" altLang="zh-CN" sz="3000" dirty="0"/>
              <a:t>)/</a:t>
            </a:r>
            <a:r>
              <a:rPr lang="zh-CN" altLang="en-US" sz="2600" dirty="0"/>
              <a:t>奶瓶</a:t>
            </a:r>
            <a:r>
              <a:rPr lang="en-US" altLang="zh-CN" sz="2600" dirty="0"/>
              <a:t>/</a:t>
            </a:r>
            <a:r>
              <a:rPr lang="zh-CN" altLang="en-US" sz="2600" dirty="0"/>
              <a:t>打气筒</a:t>
            </a:r>
            <a:r>
              <a:rPr lang="en-US" altLang="zh-CN" sz="3000" dirty="0"/>
              <a:t>--</a:t>
            </a:r>
            <a:r>
              <a:rPr lang="en-US" altLang="zh-CN" sz="3000" dirty="0" err="1"/>
              <a:t>hashcat</a:t>
            </a:r>
            <a:endParaRPr lang="zh-CN" altLang="en-US" sz="2800" dirty="0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DB27BD24-44DA-45AC-AFCE-C93B2C605EA2}"/>
              </a:ext>
            </a:extLst>
          </p:cNvPr>
          <p:cNvSpPr/>
          <p:nvPr/>
        </p:nvSpPr>
        <p:spPr>
          <a:xfrm>
            <a:off x="1140860" y="2148395"/>
            <a:ext cx="310719" cy="958790"/>
          </a:xfrm>
          <a:prstGeom prst="leftBrace">
            <a:avLst>
              <a:gd name="adj1" fmla="val 487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55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D1378-1D67-4128-A1A4-99557C19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793462"/>
          </a:xfrm>
        </p:spPr>
        <p:txBody>
          <a:bodyPr/>
          <a:lstStyle/>
          <a:p>
            <a:r>
              <a:rPr lang="en-US" altLang="zh-CN" dirty="0"/>
              <a:t>WPS</a:t>
            </a:r>
            <a:r>
              <a:rPr lang="zh-CN" altLang="en-US" dirty="0"/>
              <a:t>漏洞分析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258F2-91FA-402E-927E-A5CA6EA7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121" y="1597982"/>
            <a:ext cx="9520158" cy="345061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800" dirty="0"/>
              <a:t>1.</a:t>
            </a:r>
            <a:r>
              <a:rPr lang="zh-CN" altLang="en-US" sz="2800" dirty="0"/>
              <a:t>在</a:t>
            </a:r>
            <a:r>
              <a:rPr lang="en-US" altLang="zh-CN" sz="2800" dirty="0"/>
              <a:t>WPS</a:t>
            </a:r>
            <a:r>
              <a:rPr lang="zh-CN" altLang="en-US" sz="2800" dirty="0"/>
              <a:t>加密中</a:t>
            </a:r>
            <a:r>
              <a:rPr lang="en-US" altLang="zh-CN" sz="2800" dirty="0"/>
              <a:t>PIN</a:t>
            </a:r>
            <a:r>
              <a:rPr lang="zh-CN" altLang="en-US" sz="2800" dirty="0"/>
              <a:t>码是网络设备间获得接入的唯一要求，不需要其他身份识别方式</a:t>
            </a:r>
            <a:br>
              <a:rPr lang="zh-CN" altLang="en-US" sz="2800" dirty="0"/>
            </a:br>
            <a:r>
              <a:rPr lang="en-US" altLang="zh-CN" sz="2800" dirty="0"/>
              <a:t>2.WPS PIN</a:t>
            </a:r>
            <a:r>
              <a:rPr lang="zh-CN" altLang="en-US" sz="2800" dirty="0"/>
              <a:t>码的第</a:t>
            </a:r>
            <a:r>
              <a:rPr lang="en-US" altLang="zh-CN" sz="2800" dirty="0"/>
              <a:t>8</a:t>
            </a:r>
            <a:r>
              <a:rPr lang="zh-CN" altLang="en-US" sz="2800" dirty="0"/>
              <a:t>位数是一个校验和，因此只需算出前</a:t>
            </a:r>
            <a:r>
              <a:rPr lang="en-US" altLang="zh-CN" sz="2800" dirty="0"/>
              <a:t>7</a:t>
            </a:r>
            <a:r>
              <a:rPr lang="zh-CN" altLang="en-US" sz="2800" dirty="0"/>
              <a:t>位数即可。这样，唯一的</a:t>
            </a:r>
            <a:r>
              <a:rPr lang="en-US" altLang="zh-CN" sz="2800" dirty="0"/>
              <a:t>PIN</a:t>
            </a:r>
            <a:r>
              <a:rPr lang="zh-CN" altLang="en-US" sz="2800" dirty="0"/>
              <a:t>码的数量降了一个级次变成了</a:t>
            </a:r>
            <a:r>
              <a:rPr lang="en-US" altLang="zh-CN" sz="2800" dirty="0"/>
              <a:t>10</a:t>
            </a:r>
            <a:r>
              <a:rPr lang="zh-CN" altLang="en-US" sz="2800" dirty="0"/>
              <a:t>的</a:t>
            </a:r>
            <a:r>
              <a:rPr lang="en-US" altLang="zh-CN" sz="2800" dirty="0"/>
              <a:t>7</a:t>
            </a:r>
            <a:r>
              <a:rPr lang="zh-CN" altLang="en-US" sz="2800" dirty="0"/>
              <a:t>次方，也就是说有</a:t>
            </a:r>
            <a:r>
              <a:rPr lang="en-US" altLang="zh-CN" sz="2800" dirty="0"/>
              <a:t>1000</a:t>
            </a:r>
            <a:r>
              <a:rPr lang="zh-CN" altLang="en-US" sz="2800" dirty="0"/>
              <a:t>万种变化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0474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FD805-4D57-4450-B6D5-6D91FF26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089" y="1104244"/>
            <a:ext cx="9603275" cy="1049235"/>
          </a:xfrm>
        </p:spPr>
        <p:txBody>
          <a:bodyPr>
            <a:no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实施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PIN</a:t>
            </a:r>
            <a:r>
              <a:rPr lang="zh-CN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的身份识别时路由器认证原理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AEDCB-D753-4411-833B-CA7FA3CB3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002559"/>
            <a:ext cx="9603275" cy="32945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1.</a:t>
            </a:r>
            <a:r>
              <a:rPr lang="zh-CN" altLang="en-US" sz="2800" dirty="0"/>
              <a:t>验证</a:t>
            </a:r>
            <a:r>
              <a:rPr lang="en-US" altLang="zh-CN" sz="2800" dirty="0"/>
              <a:t>PIN</a:t>
            </a:r>
            <a:r>
              <a:rPr lang="zh-CN" altLang="en-US" sz="2800" dirty="0"/>
              <a:t>的前半部分</a:t>
            </a:r>
            <a:r>
              <a:rPr lang="en-US" altLang="zh-CN" sz="2800" dirty="0"/>
              <a:t>(</a:t>
            </a:r>
            <a:r>
              <a:rPr lang="zh-CN" altLang="en-US" sz="2800" dirty="0"/>
              <a:t>前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/>
              <a:t>)</a:t>
            </a:r>
            <a:r>
              <a:rPr lang="zh-CN" altLang="en-US" sz="2800" dirty="0"/>
              <a:t>和后半部分</a:t>
            </a:r>
            <a:r>
              <a:rPr lang="en-US" altLang="zh-CN" sz="2800" dirty="0"/>
              <a:t>(</a:t>
            </a:r>
            <a:r>
              <a:rPr lang="zh-CN" altLang="en-US" sz="2800" dirty="0"/>
              <a:t>后</a:t>
            </a:r>
            <a:r>
              <a:rPr lang="en-US" altLang="zh-CN" sz="2800" dirty="0"/>
              <a:t>3</a:t>
            </a:r>
            <a:r>
              <a:rPr lang="zh-CN" altLang="en-US" sz="2800" dirty="0"/>
              <a:t>位</a:t>
            </a:r>
            <a:r>
              <a:rPr lang="en-US" altLang="zh-CN" sz="2800" dirty="0"/>
              <a:t>)</a:t>
            </a:r>
            <a:r>
              <a:rPr lang="zh-CN" altLang="en-US" sz="2800" dirty="0"/>
              <a:t>是否正确；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2.</a:t>
            </a:r>
            <a:r>
              <a:rPr lang="zh-CN" altLang="zh-CN" sz="2800" dirty="0"/>
              <a:t>一次</a:t>
            </a:r>
            <a:r>
              <a:rPr lang="en-US" altLang="zh-CN" sz="2800" dirty="0"/>
              <a:t>PIN</a:t>
            </a:r>
            <a:r>
              <a:rPr lang="zh-CN" altLang="zh-CN" sz="2800" dirty="0"/>
              <a:t>认证连接失败后，路由器会 向客户端发回一个</a:t>
            </a:r>
            <a:r>
              <a:rPr lang="en-US" altLang="zh-CN" sz="2800" dirty="0"/>
              <a:t>EAP-NACK</a:t>
            </a:r>
            <a:r>
              <a:rPr lang="zh-CN" altLang="zh-CN" sz="2800" dirty="0"/>
              <a:t>信息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</a:t>
            </a:r>
          </a:p>
          <a:p>
            <a:pPr marL="0" indent="0">
              <a:buNone/>
            </a:pPr>
            <a:r>
              <a:rPr lang="en-US" altLang="zh-CN" sz="2800" dirty="0"/>
              <a:t>1000</a:t>
            </a:r>
            <a:r>
              <a:rPr lang="zh-CN" altLang="zh-CN" sz="2800" dirty="0"/>
              <a:t>万种变化</a:t>
            </a:r>
            <a:r>
              <a:rPr lang="en-US" altLang="zh-CN" sz="2800" dirty="0"/>
              <a:t>             </a:t>
            </a:r>
            <a:r>
              <a:rPr lang="en-US" altLang="zh-CN" sz="3000" dirty="0"/>
              <a:t>11000</a:t>
            </a:r>
            <a:r>
              <a:rPr lang="zh-CN" altLang="zh-CN" sz="2800" dirty="0"/>
              <a:t>种变化</a:t>
            </a:r>
            <a:r>
              <a:rPr lang="en-US" altLang="zh-CN" sz="2800" dirty="0"/>
              <a:t>      </a:t>
            </a:r>
            <a:r>
              <a:rPr lang="zh-CN" altLang="en-US" sz="2800" dirty="0"/>
              <a:t>（</a:t>
            </a:r>
            <a:r>
              <a:rPr lang="en-US" altLang="zh-CN" sz="2800" dirty="0"/>
              <a:t>QSS</a:t>
            </a:r>
            <a:r>
              <a:rPr lang="zh-CN" altLang="en-US" sz="2800" dirty="0"/>
              <a:t>）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6" name="箭头: 燕尾形 5">
            <a:extLst>
              <a:ext uri="{FF2B5EF4-FFF2-40B4-BE49-F238E27FC236}">
                <a16:creationId xmlns:a16="http://schemas.microsoft.com/office/drawing/2014/main" id="{02F748C6-782A-49DA-BDD2-62DCF2848221}"/>
              </a:ext>
            </a:extLst>
          </p:cNvPr>
          <p:cNvSpPr/>
          <p:nvPr/>
        </p:nvSpPr>
        <p:spPr>
          <a:xfrm>
            <a:off x="3417903" y="4856085"/>
            <a:ext cx="978408" cy="20418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8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53B5C-E23C-4BF9-9ECF-6F7ADCBE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78D6E-B773-4B78-BCC2-9F09B2128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PIN</a:t>
            </a:r>
            <a:r>
              <a:rPr lang="zh-CN" altLang="en-US" sz="3200" dirty="0"/>
              <a:t>码破解</a:t>
            </a:r>
            <a:endParaRPr lang="en-US" altLang="zh-CN" sz="3200" dirty="0"/>
          </a:p>
          <a:p>
            <a:r>
              <a:rPr lang="zh-CN" altLang="en-US" sz="3200" dirty="0"/>
              <a:t>抓包跑包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2547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9887A-E81F-44F5-8A71-07EB09C2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165326"/>
            <a:ext cx="9520158" cy="1049235"/>
          </a:xfrm>
        </p:spPr>
        <p:txBody>
          <a:bodyPr/>
          <a:lstStyle/>
          <a:p>
            <a:r>
              <a:rPr lang="zh-CN" altLang="en-US" dirty="0"/>
              <a:t>                                      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5C0A7-190D-4DD6-BA4B-C7021E8D8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2" y="1651748"/>
            <a:ext cx="11017188" cy="4482721"/>
          </a:xfrm>
        </p:spPr>
        <p:txBody>
          <a:bodyPr>
            <a:normAutofit lnSpcReduction="10000"/>
          </a:bodyPr>
          <a:lstStyle/>
          <a:p>
            <a:r>
              <a:rPr lang="zh-CN" altLang="en-US" sz="4400" dirty="0"/>
              <a:t>哈希算法：</a:t>
            </a:r>
            <a:r>
              <a:rPr lang="zh-CN" altLang="en-US" sz="3600" dirty="0"/>
              <a:t>将任意长度的二进制值映射为较短的固定长度的二进制值，</a:t>
            </a:r>
            <a:r>
              <a:rPr lang="zh-CN" altLang="en-US" sz="3600" dirty="0">
                <a:solidFill>
                  <a:srgbClr val="FF0000"/>
                </a:solidFill>
              </a:rPr>
              <a:t>是一种不可逆运算。</a:t>
            </a:r>
            <a:endParaRPr lang="en-US" altLang="zh-CN" sz="3600" dirty="0">
              <a:solidFill>
                <a:srgbClr val="FF0000"/>
              </a:solidFill>
            </a:endParaRPr>
          </a:p>
          <a:p>
            <a:r>
              <a:rPr lang="en-US" altLang="zh-CN" sz="4400" dirty="0"/>
              <a:t>SSID</a:t>
            </a:r>
            <a:r>
              <a:rPr lang="en-US" altLang="zh-CN" sz="3200" dirty="0"/>
              <a:t>(</a:t>
            </a:r>
            <a:r>
              <a:rPr lang="zh-CN" altLang="zh-CN" sz="3200" dirty="0"/>
              <a:t>无线局域网络（</a:t>
            </a:r>
            <a:r>
              <a:rPr lang="en-US" altLang="zh-CN" sz="3200" dirty="0"/>
              <a:t>WLAN</a:t>
            </a:r>
            <a:r>
              <a:rPr lang="zh-CN" altLang="zh-CN" sz="3200" dirty="0"/>
              <a:t>）</a:t>
            </a:r>
            <a:r>
              <a:rPr lang="zh-CN" altLang="en-US" sz="3200" dirty="0"/>
              <a:t>的名字</a:t>
            </a:r>
            <a:r>
              <a:rPr lang="en-US" altLang="zh-CN" sz="3200" dirty="0"/>
              <a:t>):</a:t>
            </a:r>
          </a:p>
          <a:p>
            <a:r>
              <a:rPr lang="en-US" altLang="zh-CN" sz="3200" dirty="0"/>
              <a:t>1.</a:t>
            </a:r>
            <a:r>
              <a:rPr lang="zh-CN" altLang="zh-CN" sz="3200" dirty="0"/>
              <a:t>能阻隔其他无线设备访问</a:t>
            </a:r>
            <a:r>
              <a:rPr lang="zh-CN" altLang="en-US" sz="3200" dirty="0"/>
              <a:t>你</a:t>
            </a:r>
            <a:r>
              <a:rPr lang="zh-CN" altLang="zh-CN" sz="3200" dirty="0"/>
              <a:t>的无线局域网 </a:t>
            </a:r>
            <a:endParaRPr lang="en-US" altLang="zh-CN" sz="3200" dirty="0"/>
          </a:p>
          <a:p>
            <a:r>
              <a:rPr lang="en-US" altLang="zh-CN" sz="3200" dirty="0"/>
              <a:t>2.</a:t>
            </a:r>
            <a:r>
              <a:rPr lang="zh-CN" altLang="zh-CN" sz="3200" dirty="0"/>
              <a:t>要进行通信，无线设备必须使用相同的</a:t>
            </a:r>
            <a:r>
              <a:rPr lang="en-US" altLang="zh-CN" sz="3200" dirty="0"/>
              <a:t>SSID</a:t>
            </a:r>
            <a:r>
              <a:rPr lang="zh-CN" altLang="zh-CN" sz="3200" dirty="0"/>
              <a:t>名称。</a:t>
            </a:r>
            <a:endParaRPr lang="en-US" altLang="zh-CN" sz="3200" dirty="0"/>
          </a:p>
          <a:p>
            <a:r>
              <a:rPr lang="en-US" altLang="zh-CN" sz="3200" dirty="0"/>
              <a:t>3.</a:t>
            </a:r>
            <a:r>
              <a:rPr lang="zh-CN" altLang="zh-CN" sz="3200" dirty="0"/>
              <a:t>一个公共的无线接入点（</a:t>
            </a:r>
            <a:r>
              <a:rPr lang="en-US" altLang="zh-CN" sz="3200" dirty="0"/>
              <a:t>AP</a:t>
            </a:r>
            <a:r>
              <a:rPr lang="zh-CN" altLang="zh-CN" sz="3200" dirty="0"/>
              <a:t>）会把</a:t>
            </a:r>
            <a:r>
              <a:rPr lang="en-US" altLang="zh-CN" sz="3200" dirty="0"/>
              <a:t>SSID</a:t>
            </a:r>
            <a:r>
              <a:rPr lang="zh-CN" altLang="zh-CN" sz="3200" dirty="0"/>
              <a:t>会被广播出去。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4678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A7772-1397-4FFC-95D5-895AB278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握手包中含有</a:t>
            </a:r>
            <a:r>
              <a:rPr lang="zh-CN" altLang="en-US" dirty="0"/>
              <a:t>哪些东西呢？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8C780-BCE5-4362-836B-DF61F6E5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客户端的</a:t>
            </a:r>
            <a:r>
              <a:rPr lang="en-US" altLang="zh-CN" sz="2400" dirty="0"/>
              <a:t>MAC</a:t>
            </a:r>
            <a:r>
              <a:rPr lang="zh-CN" altLang="zh-CN" sz="2400" dirty="0"/>
              <a:t>地址，</a:t>
            </a:r>
            <a:endParaRPr lang="en-US" altLang="zh-CN" sz="2400" dirty="0"/>
          </a:p>
          <a:p>
            <a:r>
              <a:rPr lang="en-US" altLang="zh-CN" sz="2400" dirty="0"/>
              <a:t>AP</a:t>
            </a:r>
            <a:r>
              <a:rPr lang="zh-CN" altLang="zh-CN" sz="2400" dirty="0"/>
              <a:t>的</a:t>
            </a:r>
            <a:r>
              <a:rPr lang="en-US" altLang="zh-CN" sz="2400" dirty="0"/>
              <a:t>BSSID</a:t>
            </a:r>
            <a:r>
              <a:rPr lang="zh-CN" altLang="zh-CN" sz="2400" dirty="0"/>
              <a:t>，</a:t>
            </a:r>
            <a:endParaRPr lang="en-US" altLang="zh-CN" sz="2400" dirty="0"/>
          </a:p>
          <a:p>
            <a:r>
              <a:rPr lang="en-US" altLang="zh-CN" sz="2400" dirty="0"/>
              <a:t>A-NONCE</a:t>
            </a:r>
            <a:r>
              <a:rPr lang="zh-CN" altLang="zh-CN" sz="2400" dirty="0"/>
              <a:t>，</a:t>
            </a:r>
            <a:r>
              <a:rPr lang="en-US" altLang="zh-CN" sz="2400" dirty="0"/>
              <a:t>                        </a:t>
            </a:r>
            <a:r>
              <a:rPr lang="en-US" altLang="zh-CN" sz="3600" u="sng" dirty="0"/>
              <a:t>+ </a:t>
            </a:r>
            <a:r>
              <a:rPr lang="en-US" altLang="zh-CN" u="sng" dirty="0">
                <a:solidFill>
                  <a:srgbClr val="FF0000"/>
                </a:solidFill>
              </a:rPr>
              <a:t>PMK</a:t>
            </a:r>
            <a:r>
              <a:rPr lang="en-US" altLang="zh-CN" dirty="0">
                <a:solidFill>
                  <a:srgbClr val="FF0000"/>
                </a:solidFill>
              </a:rPr>
              <a:t>              </a:t>
            </a:r>
            <a:r>
              <a:rPr lang="en-US" altLang="zh-CN" dirty="0"/>
              <a:t>PTK          MIC(</a:t>
            </a:r>
            <a:r>
              <a:rPr lang="zh-CN" altLang="en-US" dirty="0"/>
              <a:t>签名</a:t>
            </a:r>
            <a:r>
              <a:rPr lang="en-US" altLang="zh-CN" dirty="0"/>
              <a:t>)</a:t>
            </a:r>
            <a:endParaRPr lang="en-US" altLang="zh-CN" sz="2400" dirty="0"/>
          </a:p>
          <a:p>
            <a:r>
              <a:rPr lang="en-US" altLang="zh-CN" sz="2400" dirty="0"/>
              <a:t>S-NONE</a:t>
            </a:r>
            <a:r>
              <a:rPr lang="zh-CN" altLang="zh-CN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                                            哈希算法（</a:t>
            </a:r>
            <a:r>
              <a:rPr lang="zh-CN" altLang="en-US" sz="2400" dirty="0">
                <a:solidFill>
                  <a:srgbClr val="FF0000"/>
                </a:solidFill>
              </a:rPr>
              <a:t>密码</a:t>
            </a:r>
            <a:r>
              <a:rPr lang="en-US" altLang="zh-CN" sz="2400" dirty="0"/>
              <a:t>+</a:t>
            </a:r>
            <a:r>
              <a:rPr lang="en-US" altLang="zh-CN" sz="2400" dirty="0" err="1"/>
              <a:t>ssid</a:t>
            </a:r>
            <a:r>
              <a:rPr lang="zh-CN" altLang="en-US" sz="2400" dirty="0"/>
              <a:t>）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A1DEC133-36BC-4FB8-9C15-E5B14A0CB02C}"/>
              </a:ext>
            </a:extLst>
          </p:cNvPr>
          <p:cNvSpPr/>
          <p:nvPr/>
        </p:nvSpPr>
        <p:spPr>
          <a:xfrm rot="10800000">
            <a:off x="4669653" y="2459113"/>
            <a:ext cx="630316" cy="1970843"/>
          </a:xfrm>
          <a:prstGeom prst="leftBrace">
            <a:avLst>
              <a:gd name="adj1" fmla="val 2982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0B92BA5-C23D-4B9A-9C87-BFA5F4B47A89}"/>
              </a:ext>
            </a:extLst>
          </p:cNvPr>
          <p:cNvCxnSpPr>
            <a:cxnSpLocks/>
          </p:cNvCxnSpPr>
          <p:nvPr/>
        </p:nvCxnSpPr>
        <p:spPr>
          <a:xfrm flipV="1">
            <a:off x="6400800" y="3586579"/>
            <a:ext cx="7368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B049AA5-5EAD-4276-8860-5AB4FE64289F}"/>
              </a:ext>
            </a:extLst>
          </p:cNvPr>
          <p:cNvCxnSpPr>
            <a:cxnSpLocks/>
          </p:cNvCxnSpPr>
          <p:nvPr/>
        </p:nvCxnSpPr>
        <p:spPr>
          <a:xfrm flipV="1">
            <a:off x="5967273" y="3899965"/>
            <a:ext cx="0" cy="65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DDE7C56-116A-457C-9942-294B1CF7ACFC}"/>
              </a:ext>
            </a:extLst>
          </p:cNvPr>
          <p:cNvCxnSpPr>
            <a:cxnSpLocks/>
          </p:cNvCxnSpPr>
          <p:nvPr/>
        </p:nvCxnSpPr>
        <p:spPr>
          <a:xfrm flipV="1">
            <a:off x="7698078" y="3598996"/>
            <a:ext cx="7368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78316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1_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画廊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3.xml><?xml version="1.0" encoding="utf-8"?>
<a:theme xmlns:a="http://schemas.openxmlformats.org/drawingml/2006/main" name="2_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画廊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150</TotalTime>
  <Words>261</Words>
  <Application>Microsoft Office PowerPoint</Application>
  <PresentationFormat>宽屏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等线</vt:lpstr>
      <vt:lpstr>等线 Light</vt:lpstr>
      <vt:lpstr>Algerian</vt:lpstr>
      <vt:lpstr>Arial</vt:lpstr>
      <vt:lpstr>Century Gothic</vt:lpstr>
      <vt:lpstr>Gill Sans MT</vt:lpstr>
      <vt:lpstr>Palatino Linotype</vt:lpstr>
      <vt:lpstr>画廊</vt:lpstr>
      <vt:lpstr>1_画廊</vt:lpstr>
      <vt:lpstr>2_画廊</vt:lpstr>
      <vt:lpstr>        Cdlinux    下的wifi破解        底层原理</vt:lpstr>
      <vt:lpstr>流传甚广的一般步骤： </vt:lpstr>
      <vt:lpstr>WPS漏洞分析:</vt:lpstr>
      <vt:lpstr> 实施PIN的身份识别时路由器认证原理 </vt:lpstr>
      <vt:lpstr> </vt:lpstr>
      <vt:lpstr>                                      原理</vt:lpstr>
      <vt:lpstr>握手包中含有哪些东西呢？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Cdlinux    下的wifi破解        底层原理</dc:title>
  <dc:creator>Lenovo</dc:creator>
  <cp:lastModifiedBy>giantbranch</cp:lastModifiedBy>
  <cp:revision>13</cp:revision>
  <dcterms:created xsi:type="dcterms:W3CDTF">2017-06-09T04:10:07Z</dcterms:created>
  <dcterms:modified xsi:type="dcterms:W3CDTF">2017-06-11T08:06:14Z</dcterms:modified>
</cp:coreProperties>
</file>