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6/11/2017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E36636D-D922-432D-A958-524484B5923D}"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6/11/2017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6/11/2017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6/11/2017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dirty="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dirty="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6/11/2017</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218.2.197.232:18001/" TargetMode="External"/><Relationship Id="rId2" Type="http://schemas.openxmlformats.org/officeDocument/2006/relationships/hyperlink" Target="http://blog.csdn.net/u012763794/article/details/5095916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宋体" panose="02010600030101010101" pitchFamily="2" charset="-122"/>
                <a:ea typeface="宋体" panose="02010600030101010101" pitchFamily="2" charset="-122"/>
              </a:rPr>
              <a:t>我的安全之路及比赛经验</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p:txBody>
          <a:bodyPr/>
          <a:lstStyle/>
          <a:p>
            <a:r>
              <a:rPr lang="en-US" altLang="zh-CN" dirty="0"/>
              <a:t>b</a:t>
            </a:r>
            <a:r>
              <a:rPr lang="en-US" altLang="zh-CN" dirty="0" smtClean="0"/>
              <a:t>y giantbranch </a:t>
            </a:r>
            <a:endParaRPr lang="zh-CN" altLang="en-US" dirty="0"/>
          </a:p>
        </p:txBody>
      </p:sp>
    </p:spTree>
    <p:extLst>
      <p:ext uri="{BB962C8B-B14F-4D97-AF65-F5344CB8AC3E}">
        <p14:creationId xmlns:p14="http://schemas.microsoft.com/office/powerpoint/2010/main" val="184842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latin typeface="宋体" panose="02010600030101010101" pitchFamily="2" charset="-122"/>
                <a:ea typeface="宋体" panose="02010600030101010101" pitchFamily="2" charset="-122"/>
              </a:rPr>
              <a:t>ctf</a:t>
            </a:r>
            <a:r>
              <a:rPr lang="zh-CN" altLang="en-US" dirty="0">
                <a:latin typeface="宋体" panose="02010600030101010101" pitchFamily="2" charset="-122"/>
                <a:ea typeface="宋体" panose="02010600030101010101" pitchFamily="2" charset="-122"/>
              </a:rPr>
              <a:t>小入门</a:t>
            </a:r>
            <a:r>
              <a:rPr lang="en-US" altLang="zh-CN" dirty="0">
                <a:latin typeface="宋体" panose="02010600030101010101" pitchFamily="2" charset="-122"/>
                <a:ea typeface="宋体" panose="02010600030101010101" pitchFamily="2" charset="-122"/>
              </a:rPr>
              <a:t/>
            </a:r>
            <a:br>
              <a:rPr lang="en-US" altLang="zh-CN" dirty="0">
                <a:latin typeface="宋体" panose="02010600030101010101" pitchFamily="2" charset="-122"/>
                <a:ea typeface="宋体" panose="02010600030101010101" pitchFamily="2" charset="-122"/>
              </a:rPr>
            </a:br>
            <a:endParaRPr lang="zh-CN" altLang="en-US" dirty="0"/>
          </a:p>
        </p:txBody>
      </p:sp>
      <p:sp>
        <p:nvSpPr>
          <p:cNvPr id="3" name="内容占位符 2"/>
          <p:cNvSpPr>
            <a:spLocks noGrp="1"/>
          </p:cNvSpPr>
          <p:nvPr>
            <p:ph idx="1"/>
          </p:nvPr>
        </p:nvSpPr>
        <p:spPr/>
        <p:txBody>
          <a:bodyPr/>
          <a:lstStyle/>
          <a:p>
            <a:r>
              <a:rPr lang="en-US" altLang="zh-CN" dirty="0" smtClean="0">
                <a:latin typeface="宋体" panose="02010600030101010101" pitchFamily="2" charset="-122"/>
                <a:ea typeface="宋体" panose="02010600030101010101" pitchFamily="2" charset="-122"/>
              </a:rPr>
              <a:t>CTF</a:t>
            </a:r>
            <a:r>
              <a:rPr lang="zh-CN" altLang="en-US" dirty="0" smtClean="0">
                <a:latin typeface="宋体" panose="02010600030101010101" pitchFamily="2" charset="-122"/>
                <a:ea typeface="宋体" panose="02010600030101010101" pitchFamily="2" charset="-122"/>
              </a:rPr>
              <a:t>竞赛</a:t>
            </a:r>
            <a:r>
              <a:rPr lang="zh-CN" altLang="en-US" dirty="0">
                <a:latin typeface="宋体" panose="02010600030101010101" pitchFamily="2" charset="-122"/>
                <a:ea typeface="宋体" panose="02010600030101010101" pitchFamily="2" charset="-122"/>
              </a:rPr>
              <a:t>模式具体分为以下三类</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解题模式（</a:t>
            </a:r>
            <a:r>
              <a:rPr lang="en-US" altLang="zh-CN" dirty="0">
                <a:latin typeface="宋体" panose="02010600030101010101" pitchFamily="2" charset="-122"/>
                <a:ea typeface="宋体" panose="02010600030101010101" pitchFamily="2" charset="-122"/>
              </a:rPr>
              <a:t>Jeopardy</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sv-SE" dirty="0">
                <a:latin typeface="宋体" panose="02010600030101010101" pitchFamily="2" charset="-122"/>
                <a:ea typeface="宋体" panose="02010600030101010101" pitchFamily="2" charset="-122"/>
              </a:rPr>
              <a:t>攻防模式（</a:t>
            </a:r>
            <a:r>
              <a:rPr lang="sv-SE" altLang="zh-CN" dirty="0">
                <a:latin typeface="宋体" panose="02010600030101010101" pitchFamily="2" charset="-122"/>
                <a:ea typeface="宋体" panose="02010600030101010101" pitchFamily="2" charset="-122"/>
              </a:rPr>
              <a:t>Attack-Defense</a:t>
            </a:r>
            <a:r>
              <a:rPr lang="zh-CN" altLang="sv-SE"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混合模式（</a:t>
            </a:r>
            <a:r>
              <a:rPr lang="en-US" altLang="zh-CN" dirty="0">
                <a:latin typeface="宋体" panose="02010600030101010101" pitchFamily="2" charset="-122"/>
                <a:ea typeface="宋体" panose="02010600030101010101" pitchFamily="2" charset="-122"/>
              </a:rPr>
              <a:t>Mix</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解题模式</a:t>
            </a:r>
            <a:r>
              <a:rPr lang="zh-CN" altLang="en-US" dirty="0" smtClean="0">
                <a:latin typeface="宋体" panose="02010600030101010101" pitchFamily="2" charset="-122"/>
                <a:ea typeface="宋体" panose="02010600030101010101" pitchFamily="2" charset="-122"/>
              </a:rPr>
              <a:t>题型</a:t>
            </a:r>
            <a:endParaRPr lang="en-US" altLang="zh-CN" dirty="0" smtClean="0">
              <a:latin typeface="宋体" panose="02010600030101010101" pitchFamily="2" charset="-122"/>
              <a:ea typeface="宋体" panose="02010600030101010101" pitchFamily="2" charset="-122"/>
            </a:endParaRPr>
          </a:p>
          <a:p>
            <a:pPr marL="36900" indent="0">
              <a:buNone/>
            </a:pPr>
            <a:r>
              <a:rPr lang="en-US" altLang="zh-CN" dirty="0" smtClean="0">
                <a:latin typeface="宋体" panose="02010600030101010101" pitchFamily="2" charset="-122"/>
                <a:ea typeface="宋体" panose="02010600030101010101" pitchFamily="2" charset="-122"/>
              </a:rPr>
              <a:t>MISC</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PWN</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REVERSE</a:t>
            </a:r>
            <a:r>
              <a:rPr lang="zh-CN" altLang="en-US" dirty="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WEB</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APK</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45192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latin typeface="宋体" panose="02010600030101010101" pitchFamily="2" charset="-122"/>
                <a:ea typeface="宋体" panose="02010600030101010101" pitchFamily="2" charset="-122"/>
              </a:rPr>
              <a:t>ctf</a:t>
            </a:r>
            <a:r>
              <a:rPr lang="zh-CN" altLang="en-US" dirty="0">
                <a:latin typeface="宋体" panose="02010600030101010101" pitchFamily="2" charset="-122"/>
                <a:ea typeface="宋体" panose="02010600030101010101" pitchFamily="2" charset="-122"/>
              </a:rPr>
              <a:t>小入门</a:t>
            </a:r>
            <a:r>
              <a:rPr lang="en-US" altLang="zh-CN" dirty="0">
                <a:latin typeface="宋体" panose="02010600030101010101" pitchFamily="2" charset="-122"/>
                <a:ea typeface="宋体" panose="02010600030101010101" pitchFamily="2" charset="-122"/>
              </a:rPr>
              <a:t/>
            </a:r>
            <a:br>
              <a:rPr lang="en-US" altLang="zh-CN" dirty="0">
                <a:latin typeface="宋体" panose="02010600030101010101" pitchFamily="2" charset="-122"/>
                <a:ea typeface="宋体" panose="02010600030101010101" pitchFamily="2" charset="-122"/>
              </a:rPr>
            </a:br>
            <a:endParaRPr lang="zh-CN" altLang="en-US" dirty="0"/>
          </a:p>
        </p:txBody>
      </p:sp>
      <p:pic>
        <p:nvPicPr>
          <p:cNvPr id="4" name="内容占位符 3"/>
          <p:cNvPicPr>
            <a:picLocks noGrp="1" noChangeAspect="1"/>
          </p:cNvPicPr>
          <p:nvPr>
            <p:ph idx="1"/>
          </p:nvPr>
        </p:nvPicPr>
        <p:blipFill>
          <a:blip r:embed="rId2"/>
          <a:stretch>
            <a:fillRect/>
          </a:stretch>
        </p:blipFill>
        <p:spPr>
          <a:xfrm>
            <a:off x="2385753" y="56097"/>
            <a:ext cx="6783185" cy="6783185"/>
          </a:xfrm>
          <a:prstGeom prst="rect">
            <a:avLst/>
          </a:prstGeom>
        </p:spPr>
      </p:pic>
    </p:spTree>
    <p:extLst>
      <p:ext uri="{BB962C8B-B14F-4D97-AF65-F5344CB8AC3E}">
        <p14:creationId xmlns:p14="http://schemas.microsoft.com/office/powerpoint/2010/main" val="90989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40467" y="1476619"/>
            <a:ext cx="5609524" cy="3904762"/>
          </a:xfrm>
          <a:prstGeom prst="rect">
            <a:avLst/>
          </a:prstGeom>
        </p:spPr>
      </p:pic>
      <p:pic>
        <p:nvPicPr>
          <p:cNvPr id="5" name="图片 4"/>
          <p:cNvPicPr>
            <a:picLocks noChangeAspect="1"/>
          </p:cNvPicPr>
          <p:nvPr/>
        </p:nvPicPr>
        <p:blipFill>
          <a:blip r:embed="rId3"/>
          <a:stretch>
            <a:fillRect/>
          </a:stretch>
        </p:blipFill>
        <p:spPr>
          <a:xfrm>
            <a:off x="6090676" y="939405"/>
            <a:ext cx="5447619" cy="5228571"/>
          </a:xfrm>
          <a:prstGeom prst="rect">
            <a:avLst/>
          </a:prstGeom>
        </p:spPr>
      </p:pic>
    </p:spTree>
    <p:extLst>
      <p:ext uri="{BB962C8B-B14F-4D97-AF65-F5344CB8AC3E}">
        <p14:creationId xmlns:p14="http://schemas.microsoft.com/office/powerpoint/2010/main" val="137406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web</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blog.csdn.net/u012763794/article/details/50959166</a:t>
            </a:r>
            <a:endParaRPr lang="en-US" altLang="zh-CN" dirty="0" smtClean="0"/>
          </a:p>
          <a:p>
            <a:endParaRPr lang="en-US" altLang="zh-CN" dirty="0"/>
          </a:p>
          <a:p>
            <a:r>
              <a:rPr lang="en-US" altLang="zh-CN" i="1" u="sng" dirty="0">
                <a:effectLst/>
                <a:hlinkClick r:id="rId3"/>
              </a:rPr>
              <a:t>http://218.2.197.232:18001/</a:t>
            </a:r>
            <a:endParaRPr lang="zh-CN" altLang="en-US" dirty="0"/>
          </a:p>
        </p:txBody>
      </p:sp>
    </p:spTree>
    <p:extLst>
      <p:ext uri="{BB962C8B-B14F-4D97-AF65-F5344CB8AC3E}">
        <p14:creationId xmlns:p14="http://schemas.microsoft.com/office/powerpoint/2010/main" val="589751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宋体" panose="02010600030101010101" pitchFamily="2" charset="-122"/>
                <a:ea typeface="宋体" panose="02010600030101010101" pitchFamily="2" charset="-122"/>
              </a:rPr>
              <a:t>misc</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310784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apk</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33908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比赛经验</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如果你们有比赛机会，比赛完一定要总结，这样才能进步</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73860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目录</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sz="2800" dirty="0" smtClean="0">
                <a:latin typeface="宋体" panose="02010600030101010101" pitchFamily="2" charset="-122"/>
                <a:ea typeface="宋体" panose="02010600030101010101" pitchFamily="2" charset="-122"/>
              </a:rPr>
              <a:t>总览</a:t>
            </a:r>
            <a:endParaRPr lang="en-US" altLang="zh-CN" sz="2800" dirty="0" smtClean="0">
              <a:latin typeface="宋体" panose="02010600030101010101" pitchFamily="2" charset="-122"/>
              <a:ea typeface="宋体" panose="02010600030101010101" pitchFamily="2" charset="-122"/>
            </a:endParaRPr>
          </a:p>
          <a:p>
            <a:r>
              <a:rPr lang="en-US" altLang="zh-CN" sz="2800" dirty="0" smtClean="0">
                <a:latin typeface="宋体" panose="02010600030101010101" pitchFamily="2" charset="-122"/>
                <a:ea typeface="宋体" panose="02010600030101010101" pitchFamily="2" charset="-122"/>
              </a:rPr>
              <a:t>Web</a:t>
            </a:r>
            <a:r>
              <a:rPr lang="zh-CN" altLang="en-US" sz="2800" dirty="0">
                <a:latin typeface="宋体" panose="02010600030101010101" pitchFamily="2" charset="-122"/>
                <a:ea typeface="宋体" panose="02010600030101010101" pitchFamily="2" charset="-122"/>
              </a:rPr>
              <a:t>安全</a:t>
            </a:r>
            <a:r>
              <a:rPr lang="zh-CN" altLang="en-US" sz="2800" dirty="0" smtClean="0">
                <a:latin typeface="宋体" panose="02010600030101010101" pitchFamily="2" charset="-122"/>
                <a:ea typeface="宋体" panose="02010600030101010101" pitchFamily="2" charset="-122"/>
              </a:rPr>
              <a:t>篇</a:t>
            </a:r>
            <a:endParaRPr lang="en-US" altLang="zh-CN" sz="2800" dirty="0" smtClean="0">
              <a:latin typeface="宋体" panose="02010600030101010101" pitchFamily="2" charset="-122"/>
              <a:ea typeface="宋体" panose="02010600030101010101" pitchFamily="2" charset="-122"/>
            </a:endParaRPr>
          </a:p>
          <a:p>
            <a:r>
              <a:rPr lang="zh-CN" altLang="en-US" sz="2800" dirty="0" smtClean="0">
                <a:latin typeface="宋体" panose="02010600030101010101" pitchFamily="2" charset="-122"/>
                <a:ea typeface="宋体" panose="02010600030101010101" pitchFamily="2" charset="-122"/>
              </a:rPr>
              <a:t>二进制与逆向篇</a:t>
            </a:r>
            <a:endParaRPr lang="en-US" altLang="zh-CN" sz="2800" dirty="0" smtClean="0">
              <a:latin typeface="宋体" panose="02010600030101010101" pitchFamily="2" charset="-122"/>
              <a:ea typeface="宋体" panose="02010600030101010101" pitchFamily="2" charset="-122"/>
            </a:endParaRPr>
          </a:p>
          <a:p>
            <a:r>
              <a:rPr lang="en-US" altLang="zh-CN" sz="2800" dirty="0" err="1" smtClean="0">
                <a:latin typeface="宋体" panose="02010600030101010101" pitchFamily="2" charset="-122"/>
                <a:ea typeface="宋体" panose="02010600030101010101" pitchFamily="2" charset="-122"/>
              </a:rPr>
              <a:t>ctf</a:t>
            </a:r>
            <a:r>
              <a:rPr lang="zh-CN" altLang="en-US" sz="2800" dirty="0" smtClean="0">
                <a:latin typeface="宋体" panose="02010600030101010101" pitchFamily="2" charset="-122"/>
                <a:ea typeface="宋体" panose="02010600030101010101" pitchFamily="2" charset="-122"/>
              </a:rPr>
              <a:t>小入门</a:t>
            </a:r>
            <a:endParaRPr lang="en-US" altLang="zh-CN" sz="2800" dirty="0" smtClean="0">
              <a:latin typeface="宋体" panose="02010600030101010101" pitchFamily="2" charset="-122"/>
              <a:ea typeface="宋体" panose="02010600030101010101" pitchFamily="2" charset="-122"/>
            </a:endParaRPr>
          </a:p>
          <a:p>
            <a:r>
              <a:rPr lang="zh-CN" altLang="en-US" sz="2800" dirty="0" smtClean="0">
                <a:latin typeface="宋体" panose="02010600030101010101" pitchFamily="2" charset="-122"/>
                <a:ea typeface="宋体" panose="02010600030101010101" pitchFamily="2" charset="-122"/>
              </a:rPr>
              <a:t>比赛经验</a:t>
            </a: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26804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总览</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大一：基本都在学习学校的课程，</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语言，</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，高数啊，不过分数还可以，在大一复习周还在</a:t>
            </a:r>
            <a:r>
              <a:rPr lang="en-US" altLang="zh-CN" dirty="0">
                <a:latin typeface="宋体" panose="02010600030101010101" pitchFamily="2" charset="-122"/>
                <a:ea typeface="宋体" panose="02010600030101010101" pitchFamily="2" charset="-122"/>
              </a:rPr>
              <a:t>php3</a:t>
            </a:r>
            <a:r>
              <a:rPr lang="zh-CN" altLang="en-US" dirty="0">
                <a:latin typeface="宋体" panose="02010600030101010101" pitchFamily="2" charset="-122"/>
                <a:ea typeface="宋体" panose="02010600030101010101" pitchFamily="2" charset="-122"/>
              </a:rPr>
              <a:t>小时光速入门</a:t>
            </a:r>
            <a:r>
              <a:rPr lang="zh-CN" altLang="en-US" dirty="0" smtClean="0">
                <a:latin typeface="宋体" panose="02010600030101010101" pitchFamily="2" charset="-122"/>
                <a:ea typeface="宋体" panose="02010600030101010101" pitchFamily="2" charset="-122"/>
              </a:rPr>
              <a:t>呢</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大</a:t>
            </a:r>
            <a:r>
              <a:rPr lang="zh-CN" altLang="en-US" dirty="0">
                <a:latin typeface="宋体" panose="02010600030101010101" pitchFamily="2" charset="-122"/>
                <a:ea typeface="宋体" panose="02010600030101010101" pitchFamily="2" charset="-122"/>
              </a:rPr>
              <a:t>二：</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开发，大概在下学期</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月份这样子开始</a:t>
            </a:r>
            <a:r>
              <a:rPr lang="en-US" altLang="zh-CN" dirty="0">
                <a:latin typeface="宋体" panose="02010600030101010101" pitchFamily="2" charset="-122"/>
                <a:ea typeface="宋体" panose="02010600030101010101" pitchFamily="2" charset="-122"/>
              </a:rPr>
              <a:t>web</a:t>
            </a:r>
            <a:r>
              <a:rPr lang="zh-CN" altLang="en-US" dirty="0" smtClean="0">
                <a:latin typeface="宋体" panose="02010600030101010101" pitchFamily="2" charset="-122"/>
                <a:ea typeface="宋体" panose="02010600030101010101" pitchFamily="2" charset="-122"/>
              </a:rPr>
              <a:t>安全</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大</a:t>
            </a:r>
            <a:r>
              <a:rPr lang="zh-CN" altLang="en-US" dirty="0">
                <a:latin typeface="宋体" panose="02010600030101010101" pitchFamily="2" charset="-122"/>
                <a:ea typeface="宋体" panose="02010600030101010101" pitchFamily="2" charset="-122"/>
              </a:rPr>
              <a:t>三：开始去参加比赛</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刷题，学习各种</a:t>
            </a:r>
            <a:r>
              <a:rPr lang="en-US" altLang="zh-CN" dirty="0" err="1">
                <a:latin typeface="宋体" panose="02010600030101010101" pitchFamily="2" charset="-122"/>
                <a:ea typeface="宋体" panose="02010600030101010101" pitchFamily="2" charset="-122"/>
              </a:rPr>
              <a:t>ctf</a:t>
            </a:r>
            <a:r>
              <a:rPr lang="zh-CN" altLang="en-US" dirty="0">
                <a:latin typeface="宋体" panose="02010600030101010101" pitchFamily="2" charset="-122"/>
                <a:ea typeface="宋体" panose="02010600030101010101" pitchFamily="2" charset="-122"/>
              </a:rPr>
              <a:t>需要的知识，后期也接触了</a:t>
            </a:r>
            <a:r>
              <a:rPr lang="zh-CN" altLang="en-US" dirty="0" smtClean="0">
                <a:latin typeface="宋体" panose="02010600030101010101" pitchFamily="2" charset="-122"/>
                <a:ea typeface="宋体" panose="02010600030101010101" pitchFamily="2" charset="-122"/>
              </a:rPr>
              <a:t>逆向</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大</a:t>
            </a:r>
            <a:r>
              <a:rPr lang="zh-CN" altLang="en-US" dirty="0">
                <a:latin typeface="宋体" panose="02010600030101010101" pitchFamily="2" charset="-122"/>
                <a:ea typeface="宋体" panose="02010600030101010101" pitchFamily="2" charset="-122"/>
              </a:rPr>
              <a:t>四：继续学习二进制知识</a:t>
            </a:r>
            <a:r>
              <a:rPr lang="zh-CN" altLang="en-US" dirty="0" smtClean="0">
                <a:latin typeface="宋体" panose="02010600030101010101" pitchFamily="2" charset="-122"/>
                <a:ea typeface="宋体" panose="02010600030101010101" pitchFamily="2" charset="-122"/>
              </a:rPr>
              <a:t>，主要分析</a:t>
            </a:r>
            <a:r>
              <a:rPr lang="en-US" altLang="zh-CN" dirty="0" smtClean="0">
                <a:latin typeface="宋体" panose="02010600030101010101" pitchFamily="2" charset="-122"/>
                <a:ea typeface="宋体" panose="02010600030101010101" pitchFamily="2" charset="-122"/>
              </a:rPr>
              <a:t>windows</a:t>
            </a:r>
            <a:r>
              <a:rPr lang="zh-CN" altLang="en-US" dirty="0" smtClean="0">
                <a:latin typeface="宋体" panose="02010600030101010101" pitchFamily="2" charset="-122"/>
                <a:ea typeface="宋体" panose="02010600030101010101" pitchFamily="2" charset="-122"/>
              </a:rPr>
              <a:t>端的漏洞</a:t>
            </a:r>
            <a:r>
              <a:rPr lang="zh-CN" altLang="en-US" dirty="0">
                <a:latin typeface="宋体" panose="02010600030101010101" pitchFamily="2" charset="-122"/>
                <a:ea typeface="宋体" panose="02010600030101010101" pitchFamily="2" charset="-122"/>
              </a:rPr>
              <a:t>，当然也有搞</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，还参加世安杯，蓝盾杯总决赛，铁三数据</a:t>
            </a:r>
            <a:r>
              <a:rPr lang="zh-CN" altLang="en-US" dirty="0" smtClean="0">
                <a:latin typeface="宋体" panose="02010600030101010101" pitchFamily="2" charset="-122"/>
                <a:ea typeface="宋体" panose="02010600030101010101" pitchFamily="2" charset="-122"/>
              </a:rPr>
              <a:t>赛等</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796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安全篇</a:t>
            </a:r>
            <a:r>
              <a:rPr lang="en-US" altLang="zh-CN" dirty="0">
                <a:latin typeface="宋体" panose="02010600030101010101" pitchFamily="2" charset="-122"/>
                <a:ea typeface="宋体" panose="02010600030101010101" pitchFamily="2" charset="-122"/>
              </a:rPr>
              <a:t/>
            </a:r>
            <a:br>
              <a:rPr lang="en-US" altLang="zh-CN" dirty="0">
                <a:latin typeface="宋体" panose="02010600030101010101" pitchFamily="2" charset="-122"/>
                <a:ea typeface="宋体" panose="02010600030101010101" pitchFamily="2" charset="-122"/>
              </a:rPr>
            </a:b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r>
              <a:rPr lang="zh-CN" altLang="en-US" sz="2800" b="1" dirty="0">
                <a:latin typeface="宋体" panose="02010600030101010101" pitchFamily="2" charset="-122"/>
                <a:ea typeface="宋体" panose="02010600030101010101" pitchFamily="2" charset="-122"/>
              </a:rPr>
              <a:t>前情</a:t>
            </a:r>
            <a:r>
              <a:rPr lang="zh-CN" altLang="en-US" sz="2800" b="1" dirty="0" smtClean="0">
                <a:latin typeface="宋体" panose="02010600030101010101" pitchFamily="2" charset="-122"/>
                <a:ea typeface="宋体" panose="02010600030101010101" pitchFamily="2" charset="-122"/>
              </a:rPr>
              <a:t>回顾</a:t>
            </a:r>
            <a:endParaRPr lang="en-US" altLang="zh-CN" sz="2800" b="1"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我并没有像别人那样小学初中或者高中就已经在搞安全，那时候我们都在应试教育，或者沉迷游戏不能自拔吧，初高中我也是沉迷游戏，那时候也中病毒什么的，最多也会搞个</a:t>
            </a:r>
            <a:r>
              <a:rPr lang="en-US" altLang="zh-CN" dirty="0">
                <a:latin typeface="宋体" panose="02010600030101010101" pitchFamily="2" charset="-122"/>
                <a:ea typeface="宋体" panose="02010600030101010101" pitchFamily="2" charset="-122"/>
              </a:rPr>
              <a:t>360</a:t>
            </a:r>
            <a:r>
              <a:rPr lang="zh-CN" altLang="en-US" dirty="0">
                <a:latin typeface="宋体" panose="02010600030101010101" pitchFamily="2" charset="-122"/>
                <a:ea typeface="宋体" panose="02010600030101010101" pitchFamily="2" charset="-122"/>
              </a:rPr>
              <a:t>杀杀毒，重装系统什么的，自从有了第一次重装系统，之后一言不合就重装系统，其实当时也想过别人是怎么入侵电脑，入侵网站的，不过可能是环境和机遇的原因没有走上这条路</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后来</a:t>
            </a:r>
            <a:r>
              <a:rPr lang="zh-CN" altLang="en-US" dirty="0">
                <a:latin typeface="宋体" panose="02010600030101010101" pitchFamily="2" charset="-122"/>
                <a:ea typeface="宋体" panose="02010600030101010101" pitchFamily="2" charset="-122"/>
              </a:rPr>
              <a:t>高考要选专业了，其实当时是一心想考个好分数，也没考虑过选个什么专业，只要过几天就要选专业了才去考虑，选专业当然要自己喜欢的，我左思右想，我小时候不是很喜欢拆解各种小电器吗，也许对硬件会感兴趣，第一志愿报了电子科学与技术（而且后面的有网络工程啥的，就是没有信息安全），最后由于分数没够，没能去到那专业，由于是服从分配，分配到了有点关联的专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信息安全专业，其实来之前对这个专业基本没多少了解的。</a:t>
            </a:r>
          </a:p>
        </p:txBody>
      </p:sp>
    </p:spTree>
    <p:extLst>
      <p:ext uri="{BB962C8B-B14F-4D97-AF65-F5344CB8AC3E}">
        <p14:creationId xmlns:p14="http://schemas.microsoft.com/office/powerpoint/2010/main" val="78759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安全篇</a:t>
            </a:r>
            <a:r>
              <a:rPr lang="en-US" altLang="zh-CN" dirty="0">
                <a:latin typeface="宋体" panose="02010600030101010101" pitchFamily="2" charset="-122"/>
                <a:ea typeface="宋体" panose="02010600030101010101" pitchFamily="2" charset="-122"/>
              </a:rPr>
              <a:t/>
            </a:r>
            <a:br>
              <a:rPr lang="en-US" altLang="zh-CN" dirty="0">
                <a:latin typeface="宋体" panose="02010600030101010101" pitchFamily="2" charset="-122"/>
                <a:ea typeface="宋体" panose="02010600030101010101" pitchFamily="2" charset="-122"/>
              </a:rPr>
            </a:b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en-US" altLang="zh-CN" sz="2800" dirty="0">
                <a:latin typeface="宋体" panose="02010600030101010101" pitchFamily="2" charset="-122"/>
                <a:ea typeface="宋体" panose="02010600030101010101" pitchFamily="2" charset="-122"/>
              </a:rPr>
              <a:t>Web</a:t>
            </a:r>
            <a:r>
              <a:rPr lang="zh-CN" altLang="en-US" sz="2800" dirty="0">
                <a:latin typeface="宋体" panose="02010600030101010101" pitchFamily="2" charset="-122"/>
                <a:ea typeface="宋体" panose="02010600030101010101" pitchFamily="2" charset="-122"/>
              </a:rPr>
              <a:t>开发之路</a:t>
            </a:r>
          </a:p>
          <a:p>
            <a:r>
              <a:rPr lang="zh-CN" altLang="en-US" dirty="0" smtClean="0">
                <a:latin typeface="宋体" panose="02010600030101010101" pitchFamily="2" charset="-122"/>
                <a:ea typeface="宋体" panose="02010600030101010101" pitchFamily="2" charset="-122"/>
              </a:rPr>
              <a:t>到</a:t>
            </a:r>
            <a:r>
              <a:rPr lang="zh-CN" altLang="en-US" dirty="0">
                <a:latin typeface="宋体" panose="02010600030101010101" pitchFamily="2" charset="-122"/>
                <a:ea typeface="宋体" panose="02010600030101010101" pitchFamily="2" charset="-122"/>
              </a:rPr>
              <a:t>了大学也不是一上来就沉迷信息安全学习，不能自拔，因为其实我们一开始跟软工上的课都是一样的，那就老老实实学</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语言，高数，什么的。那又是</a:t>
            </a:r>
            <a:r>
              <a:rPr lang="zh-CN" altLang="en-US" dirty="0" smtClean="0">
                <a:latin typeface="宋体" panose="02010600030101010101" pitchFamily="2" charset="-122"/>
                <a:ea typeface="宋体" panose="02010600030101010101" pitchFamily="2" charset="-122"/>
              </a:rPr>
              <a:t>如何接触到</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的呢，那是因为加入了</a:t>
            </a:r>
            <a:r>
              <a:rPr lang="zh-CN" altLang="en-US" dirty="0" smtClean="0">
                <a:latin typeface="宋体" panose="02010600030101010101" pitchFamily="2" charset="-122"/>
                <a:ea typeface="宋体" panose="02010600030101010101" pitchFamily="2" charset="-122"/>
              </a:rPr>
              <a:t>计算机协会。</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其实</a:t>
            </a:r>
            <a:r>
              <a:rPr lang="zh-CN" altLang="en-US" dirty="0">
                <a:latin typeface="宋体" panose="02010600030101010101" pitchFamily="2" charset="-122"/>
                <a:ea typeface="宋体" panose="02010600030101010101" pitchFamily="2" charset="-122"/>
              </a:rPr>
              <a:t>大一还加入了电脑义修队</a:t>
            </a:r>
            <a:r>
              <a:rPr lang="zh-CN" altLang="en-US"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在大一快结束的</a:t>
            </a:r>
            <a:r>
              <a:rPr lang="zh-CN" altLang="en-US" dirty="0" smtClean="0">
                <a:latin typeface="宋体" panose="02010600030101010101" pitchFamily="2" charset="-122"/>
                <a:ea typeface="宋体" panose="02010600030101010101" pitchFamily="2" charset="-122"/>
              </a:rPr>
              <a:t>时候加入了暨南通，</a:t>
            </a:r>
            <a:r>
              <a:rPr lang="zh-CN" altLang="en-US" dirty="0">
                <a:latin typeface="宋体" panose="02010600030101010101" pitchFamily="2" charset="-122"/>
                <a:ea typeface="宋体" panose="02010600030101010101" pitchFamily="2" charset="-122"/>
              </a:rPr>
              <a:t>自此走上</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开发之路</a:t>
            </a:r>
            <a:r>
              <a:rPr lang="zh-CN" altLang="en-US" dirty="0" smtClean="0">
                <a:latin typeface="宋体" panose="02010600030101010101" pitchFamily="2" charset="-122"/>
                <a:ea typeface="宋体" panose="02010600030101010101" pitchFamily="2" charset="-122"/>
              </a:rPr>
              <a:t>。但是</a:t>
            </a:r>
            <a:r>
              <a:rPr lang="zh-CN" altLang="en-US" dirty="0">
                <a:latin typeface="宋体" panose="02010600030101010101" pitchFamily="2" charset="-122"/>
                <a:ea typeface="宋体" panose="02010600030101010101" pitchFamily="2" charset="-122"/>
              </a:rPr>
              <a:t>由于没用框架，当时无论是教程还是自己都是没有安全意识，触发了一个重大事件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自己开发的</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网站被人报</a:t>
            </a:r>
            <a:r>
              <a:rPr lang="en-US" altLang="zh-CN" dirty="0" err="1">
                <a:latin typeface="宋体" panose="02010600030101010101" pitchFamily="2" charset="-122"/>
                <a:ea typeface="宋体" panose="02010600030101010101" pitchFamily="2" charset="-122"/>
              </a:rPr>
              <a:t>wooyun</a:t>
            </a:r>
            <a:r>
              <a:rPr lang="zh-CN" altLang="en-US" dirty="0">
                <a:latin typeface="宋体" panose="02010600030101010101" pitchFamily="2" charset="-122"/>
                <a:ea typeface="宋体" panose="02010600030101010101" pitchFamily="2" charset="-122"/>
              </a:rPr>
              <a:t>了。其实就是新手开发网站存在最经典的问题，我的问题存在于新闻详情页存在</a:t>
            </a:r>
            <a:r>
              <a:rPr lang="en-US" altLang="zh-CN" dirty="0" err="1">
                <a:latin typeface="宋体" panose="02010600030101010101" pitchFamily="2" charset="-122"/>
                <a:ea typeface="宋体" panose="02010600030101010101" pitchFamily="2" charset="-122"/>
              </a:rPr>
              <a:t>sql</a:t>
            </a:r>
            <a:r>
              <a:rPr lang="zh-CN" altLang="en-US" dirty="0">
                <a:latin typeface="宋体" panose="02010600030101010101" pitchFamily="2" charset="-122"/>
                <a:ea typeface="宋体" panose="02010600030101010101" pitchFamily="2" charset="-122"/>
              </a:rPr>
              <a:t>注入，更加坑爹的就是使用</a:t>
            </a:r>
            <a:r>
              <a:rPr lang="en-US" altLang="zh-CN" dirty="0">
                <a:latin typeface="宋体" panose="02010600030101010101" pitchFamily="2" charset="-122"/>
                <a:ea typeface="宋体" panose="02010600030101010101" pitchFamily="2" charset="-122"/>
              </a:rPr>
              <a:t>root</a:t>
            </a:r>
            <a:r>
              <a:rPr lang="zh-CN" altLang="en-US" dirty="0">
                <a:latin typeface="宋体" panose="02010600030101010101" pitchFamily="2" charset="-122"/>
                <a:ea typeface="宋体" panose="02010600030101010101" pitchFamily="2" charset="-122"/>
              </a:rPr>
              <a:t>连接的数据库，服务器直接被拿下咯。除此之外，还有明文储存密码。</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开发陆陆续续干了一年，对接下来的</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安全之路的作用无疑非常巨大，可以说是</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安全之路的“催化剂”。</a:t>
            </a:r>
          </a:p>
        </p:txBody>
      </p:sp>
    </p:spTree>
    <p:extLst>
      <p:ext uri="{BB962C8B-B14F-4D97-AF65-F5344CB8AC3E}">
        <p14:creationId xmlns:p14="http://schemas.microsoft.com/office/powerpoint/2010/main" val="148742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安全篇</a:t>
            </a:r>
            <a:r>
              <a:rPr lang="en-US" altLang="zh-CN" dirty="0">
                <a:latin typeface="宋体" panose="02010600030101010101" pitchFamily="2" charset="-122"/>
                <a:ea typeface="宋体" panose="02010600030101010101" pitchFamily="2" charset="-122"/>
              </a:rPr>
              <a:t/>
            </a:r>
            <a:br>
              <a:rPr lang="en-US" altLang="zh-CN" dirty="0">
                <a:latin typeface="宋体" panose="02010600030101010101" pitchFamily="2" charset="-122"/>
                <a:ea typeface="宋体" panose="02010600030101010101" pitchFamily="2" charset="-122"/>
              </a:rPr>
            </a:b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Autofit/>
          </a:bodyPr>
          <a:lstStyle/>
          <a:p>
            <a:r>
              <a:rPr lang="en-US" altLang="zh-CN" sz="2800" dirty="0" smtClean="0">
                <a:latin typeface="宋体" panose="02010600030101010101" pitchFamily="2" charset="-122"/>
                <a:ea typeface="宋体" panose="02010600030101010101" pitchFamily="2" charset="-122"/>
              </a:rPr>
              <a:t>Web</a:t>
            </a:r>
            <a:r>
              <a:rPr lang="zh-CN" altLang="en-US" sz="2800" dirty="0" smtClean="0">
                <a:latin typeface="宋体" panose="02010600030101010101" pitchFamily="2" charset="-122"/>
                <a:ea typeface="宋体" panose="02010600030101010101" pitchFamily="2" charset="-122"/>
              </a:rPr>
              <a:t>安全之路</a:t>
            </a:r>
          </a:p>
          <a:p>
            <a:r>
              <a:rPr lang="zh-CN" altLang="en-US" dirty="0">
                <a:latin typeface="宋体" panose="02010600030101010101" pitchFamily="2" charset="-122"/>
                <a:ea typeface="宋体" panose="02010600030101010101" pitchFamily="2" charset="-122"/>
              </a:rPr>
              <a:t>由于那次入侵，我就尝试根据</a:t>
            </a:r>
            <a:r>
              <a:rPr lang="en-US" altLang="zh-CN" dirty="0" err="1">
                <a:latin typeface="宋体" panose="02010600030101010101" pitchFamily="2" charset="-122"/>
                <a:ea typeface="宋体" panose="02010600030101010101" pitchFamily="2" charset="-122"/>
              </a:rPr>
              <a:t>WooYun</a:t>
            </a:r>
            <a:r>
              <a:rPr lang="zh-CN" altLang="en-US" dirty="0">
                <a:latin typeface="宋体" panose="02010600030101010101" pitchFamily="2" charset="-122"/>
                <a:ea typeface="宋体" panose="02010600030101010101" pitchFamily="2" charset="-122"/>
              </a:rPr>
              <a:t>提交的报告，复现了一次报告者的入侵过程，收益良多</a:t>
            </a:r>
            <a:r>
              <a:rPr lang="zh-CN" altLang="en-US" dirty="0" smtClean="0">
                <a:latin typeface="宋体" panose="02010600030101010101" pitchFamily="2" charset="-122"/>
                <a:ea typeface="宋体" panose="02010600030101010101" pitchFamily="2" charset="-122"/>
              </a:rPr>
              <a:t>。况且</a:t>
            </a:r>
            <a:r>
              <a:rPr lang="zh-CN" altLang="en-US" dirty="0">
                <a:latin typeface="宋体" panose="02010600030101010101" pitchFamily="2" charset="-122"/>
                <a:ea typeface="宋体" panose="02010600030101010101" pitchFamily="2" charset="-122"/>
              </a:rPr>
              <a:t>由于我的专业是信息安全，由此踏上了</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安全之路</a:t>
            </a:r>
            <a:r>
              <a:rPr lang="zh-CN" altLang="en-US" dirty="0" smtClean="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合</a:t>
            </a:r>
            <a:r>
              <a:rPr lang="zh-CN" altLang="en-US" dirty="0">
                <a:latin typeface="宋体" panose="02010600030101010101" pitchFamily="2" charset="-122"/>
                <a:ea typeface="宋体" panose="02010600030101010101" pitchFamily="2" charset="-122"/>
              </a:rPr>
              <a:t>天网安实验室“疯狂”做实验（那时候</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春秋还没出来呢），内测</a:t>
            </a:r>
            <a:r>
              <a:rPr lang="zh-CN" altLang="en-US" dirty="0" smtClean="0">
                <a:latin typeface="宋体" panose="02010600030101010101" pitchFamily="2" charset="-122"/>
                <a:ea typeface="宋体" panose="02010600030101010101" pitchFamily="2" charset="-122"/>
              </a:rPr>
              <a:t>人员，见面会，合</a:t>
            </a:r>
            <a:r>
              <a:rPr lang="zh-CN" altLang="en-US" dirty="0">
                <a:latin typeface="宋体" panose="02010600030101010101" pitchFamily="2" charset="-122"/>
                <a:ea typeface="宋体" panose="02010600030101010101" pitchFamily="2" charset="-122"/>
              </a:rPr>
              <a:t>粉俱乐部</a:t>
            </a:r>
            <a:r>
              <a:rPr lang="zh-CN" altLang="en-US" dirty="0" smtClean="0">
                <a:latin typeface="宋体" panose="02010600030101010101" pitchFamily="2" charset="-122"/>
                <a:ea typeface="宋体" panose="02010600030101010101" pitchFamily="2" charset="-122"/>
              </a:rPr>
              <a:t>，投稿</a:t>
            </a:r>
            <a:r>
              <a:rPr lang="zh-CN" altLang="en-US" dirty="0">
                <a:latin typeface="宋体" panose="02010600030101010101" pitchFamily="2" charset="-122"/>
                <a:ea typeface="宋体" panose="02010600030101010101" pitchFamily="2" charset="-122"/>
              </a:rPr>
              <a:t>了实验，成为了实验设计</a:t>
            </a:r>
            <a:r>
              <a:rPr lang="zh-CN" altLang="en-US" dirty="0" smtClean="0">
                <a:latin typeface="宋体" panose="02010600030101010101" pitchFamily="2" charset="-122"/>
                <a:ea typeface="宋体" panose="02010600030101010101" pitchFamily="2" charset="-122"/>
              </a:rPr>
              <a:t>师</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比赛，刷题，一些知识点的深入学习，比如</a:t>
            </a:r>
            <a:r>
              <a:rPr lang="en-US" altLang="zh-CN" dirty="0" err="1">
                <a:latin typeface="宋体" panose="02010600030101010101" pitchFamily="2" charset="-122"/>
                <a:ea typeface="宋体" panose="02010600030101010101" pitchFamily="2" charset="-122"/>
              </a:rPr>
              <a:t>sql</a:t>
            </a:r>
            <a:r>
              <a:rPr lang="zh-CN" altLang="en-US" dirty="0">
                <a:latin typeface="宋体" panose="02010600030101010101" pitchFamily="2" charset="-122"/>
                <a:ea typeface="宋体" panose="02010600030101010101" pitchFamily="2" charset="-122"/>
              </a:rPr>
              <a:t>注入，</a:t>
            </a:r>
            <a:r>
              <a:rPr lang="en-US" altLang="zh-CN" dirty="0" err="1">
                <a:latin typeface="宋体" panose="02010600030101010101" pitchFamily="2" charset="-122"/>
                <a:ea typeface="宋体" panose="02010600030101010101" pitchFamily="2" charset="-122"/>
              </a:rPr>
              <a:t>xss</a:t>
            </a:r>
            <a:r>
              <a:rPr lang="zh-CN" altLang="en-US" dirty="0">
                <a:latin typeface="宋体" panose="02010600030101010101" pitchFamily="2" charset="-122"/>
                <a:ea typeface="宋体" panose="02010600030101010101" pitchFamily="2" charset="-122"/>
              </a:rPr>
              <a:t>等漏洞的学习，也深入</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的编程</a:t>
            </a:r>
            <a:r>
              <a:rPr lang="zh-CN" altLang="en-US" dirty="0" smtClean="0">
                <a:latin typeface="宋体" panose="02010600030101010101" pitchFamily="2" charset="-122"/>
                <a:ea typeface="宋体" panose="02010600030101010101" pitchFamily="2" charset="-122"/>
              </a:rPr>
              <a:t>。看</a:t>
            </a:r>
            <a:r>
              <a:rPr lang="zh-CN" altLang="en-US" dirty="0">
                <a:latin typeface="宋体" panose="02010600030101010101" pitchFamily="2" charset="-122"/>
                <a:ea typeface="宋体" panose="02010600030101010101" pitchFamily="2" charset="-122"/>
              </a:rPr>
              <a:t>并实践书的</a:t>
            </a:r>
            <a:r>
              <a:rPr lang="zh-CN" altLang="en-US" dirty="0" smtClean="0">
                <a:latin typeface="宋体" panose="02010600030101010101" pitchFamily="2" charset="-122"/>
                <a:ea typeface="宋体" panose="02010600030101010101" pitchFamily="2" charset="-122"/>
              </a:rPr>
              <a:t>内容（多）</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开放实验，那时是</a:t>
            </a:r>
            <a:r>
              <a:rPr lang="en-US" altLang="zh-CN" dirty="0" err="1">
                <a:latin typeface="宋体" panose="02010600030101010101" pitchFamily="2" charset="-122"/>
                <a:ea typeface="宋体" panose="02010600030101010101" pitchFamily="2" charset="-122"/>
              </a:rPr>
              <a:t>metasploit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XSS</a:t>
            </a:r>
            <a:r>
              <a:rPr lang="zh-CN" altLang="en-US" dirty="0" smtClean="0">
                <a:latin typeface="宋体" panose="02010600030101010101" pitchFamily="2" charset="-122"/>
                <a:ea typeface="宋体" panose="02010600030101010101" pitchFamily="2" charset="-122"/>
              </a:rPr>
              <a:t>，后来</a:t>
            </a:r>
            <a:r>
              <a:rPr lang="zh-CN" altLang="en-US" dirty="0">
                <a:latin typeface="宋体" panose="02010600030101010101" pitchFamily="2" charset="-122"/>
                <a:ea typeface="宋体" panose="02010600030101010101" pitchFamily="2" charset="-122"/>
              </a:rPr>
              <a:t>我就设计了个逆向的一个开放实验</a:t>
            </a:r>
            <a:r>
              <a:rPr lang="zh-CN" altLang="en-US" dirty="0" smtClean="0">
                <a:latin typeface="宋体" panose="02010600030101010101" pitchFamily="2" charset="-122"/>
                <a:ea typeface="宋体" panose="02010600030101010101" pitchFamily="2" charset="-122"/>
              </a:rPr>
              <a:t>指导</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其实很难具体建清楚，看我的博客就知道我大概的学习轨迹了。</a:t>
            </a:r>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4396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宋体" panose="02010600030101010101" pitchFamily="2" charset="-122"/>
                <a:ea typeface="宋体" panose="02010600030101010101" pitchFamily="2" charset="-122"/>
              </a:rPr>
              <a:t>二进制与逆向篇</a:t>
            </a:r>
            <a:r>
              <a:rPr lang="en-US" altLang="zh-CN" dirty="0">
                <a:latin typeface="宋体" panose="02010600030101010101" pitchFamily="2" charset="-122"/>
                <a:ea typeface="宋体" panose="02010600030101010101" pitchFamily="2" charset="-122"/>
              </a:rPr>
              <a:t/>
            </a:r>
            <a:br>
              <a:rPr lang="en-US" altLang="zh-CN" dirty="0">
                <a:latin typeface="宋体" panose="02010600030101010101" pitchFamily="2" charset="-122"/>
                <a:ea typeface="宋体" panose="02010600030101010101" pitchFamily="2" charset="-122"/>
              </a:rPr>
            </a:br>
            <a:endParaRPr lang="zh-CN" altLang="en-US" dirty="0"/>
          </a:p>
        </p:txBody>
      </p:sp>
      <p:sp>
        <p:nvSpPr>
          <p:cNvPr id="3" name="内容占位符 2"/>
          <p:cNvSpPr>
            <a:spLocks noGrp="1"/>
          </p:cNvSpPr>
          <p:nvPr>
            <p:ph idx="1"/>
          </p:nvPr>
        </p:nvSpPr>
        <p:spPr/>
        <p:txBody>
          <a:bodyPr/>
          <a:lstStyle/>
          <a:p>
            <a:r>
              <a:rPr lang="zh-CN" altLang="en-US" sz="2800" b="1" dirty="0">
                <a:latin typeface="宋体" panose="02010600030101010101" pitchFamily="2" charset="-122"/>
                <a:ea typeface="宋体" panose="02010600030101010101" pitchFamily="2" charset="-122"/>
              </a:rPr>
              <a:t>为什么去搞逆向和二进制了</a:t>
            </a:r>
            <a:endParaRPr lang="en-US" altLang="zh-CN" sz="2800" b="1"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由于</a:t>
            </a:r>
            <a:r>
              <a:rPr lang="zh-CN" altLang="en-US" dirty="0">
                <a:latin typeface="宋体" panose="02010600030101010101" pitchFamily="2" charset="-122"/>
                <a:ea typeface="宋体" panose="02010600030101010101" pitchFamily="2" charset="-122"/>
              </a:rPr>
              <a:t>比赛的题目除了</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misc</a:t>
            </a:r>
            <a:r>
              <a:rPr lang="zh-CN" altLang="en-US" dirty="0">
                <a:latin typeface="宋体" panose="02010600030101010101" pitchFamily="2" charset="-122"/>
                <a:ea typeface="宋体" panose="02010600030101010101" pitchFamily="2" charset="-122"/>
              </a:rPr>
              <a:t>还有逆向和</a:t>
            </a:r>
            <a:r>
              <a:rPr lang="en-US" altLang="zh-CN" dirty="0" err="1">
                <a:latin typeface="宋体" panose="02010600030101010101" pitchFamily="2" charset="-122"/>
                <a:ea typeface="宋体" panose="02010600030101010101" pitchFamily="2" charset="-122"/>
              </a:rPr>
              <a:t>pwn</a:t>
            </a:r>
            <a:r>
              <a:rPr lang="zh-CN" altLang="en-US" dirty="0">
                <a:latin typeface="宋体" panose="02010600030101010101" pitchFamily="2" charset="-122"/>
                <a:ea typeface="宋体" panose="02010600030101010101" pitchFamily="2" charset="-122"/>
              </a:rPr>
              <a:t>，其中逆向和</a:t>
            </a:r>
            <a:r>
              <a:rPr lang="en-US" altLang="zh-CN" dirty="0" err="1">
                <a:latin typeface="宋体" panose="02010600030101010101" pitchFamily="2" charset="-122"/>
                <a:ea typeface="宋体" panose="02010600030101010101" pitchFamily="2" charset="-122"/>
              </a:rPr>
              <a:t>pwn</a:t>
            </a:r>
            <a:r>
              <a:rPr lang="zh-CN" altLang="en-US" dirty="0">
                <a:latin typeface="宋体" panose="02010600030101010101" pitchFamily="2" charset="-122"/>
                <a:ea typeface="宋体" panose="02010600030101010101" pitchFamily="2" charset="-122"/>
              </a:rPr>
              <a:t>的分值的占比都是比较高的，尤其在高端的比赛中，逆向和</a:t>
            </a:r>
            <a:r>
              <a:rPr lang="en-US" altLang="zh-CN" dirty="0" err="1">
                <a:latin typeface="宋体" panose="02010600030101010101" pitchFamily="2" charset="-122"/>
                <a:ea typeface="宋体" panose="02010600030101010101" pitchFamily="2" charset="-122"/>
              </a:rPr>
              <a:t>pwn</a:t>
            </a:r>
            <a:r>
              <a:rPr lang="zh-CN" altLang="en-US" dirty="0">
                <a:latin typeface="宋体" panose="02010600030101010101" pitchFamily="2" charset="-122"/>
                <a:ea typeface="宋体" panose="02010600030101010101" pitchFamily="2" charset="-122"/>
              </a:rPr>
              <a:t>的占比也是很高，在国外更是如此。</a:t>
            </a:r>
          </a:p>
        </p:txBody>
      </p:sp>
    </p:spTree>
    <p:extLst>
      <p:ext uri="{BB962C8B-B14F-4D97-AF65-F5344CB8AC3E}">
        <p14:creationId xmlns:p14="http://schemas.microsoft.com/office/powerpoint/2010/main" val="200090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宋体" panose="02010600030101010101" pitchFamily="2" charset="-122"/>
                <a:ea typeface="宋体" panose="02010600030101010101" pitchFamily="2" charset="-122"/>
              </a:rPr>
              <a:t>二进制与逆向篇</a:t>
            </a:r>
            <a:r>
              <a:rPr lang="en-US" altLang="zh-CN" dirty="0">
                <a:latin typeface="宋体" panose="02010600030101010101" pitchFamily="2" charset="-122"/>
                <a:ea typeface="宋体" panose="02010600030101010101" pitchFamily="2" charset="-122"/>
              </a:rPr>
              <a:t/>
            </a:r>
            <a:br>
              <a:rPr lang="en-US" altLang="zh-CN" dirty="0">
                <a:latin typeface="宋体" panose="02010600030101010101" pitchFamily="2" charset="-122"/>
                <a:ea typeface="宋体" panose="02010600030101010101" pitchFamily="2" charset="-122"/>
              </a:rPr>
            </a:br>
            <a:endParaRPr lang="zh-CN" altLang="en-US" dirty="0"/>
          </a:p>
        </p:txBody>
      </p:sp>
      <p:sp>
        <p:nvSpPr>
          <p:cNvPr id="3" name="内容占位符 2"/>
          <p:cNvSpPr>
            <a:spLocks noGrp="1"/>
          </p:cNvSpPr>
          <p:nvPr>
            <p:ph idx="1"/>
          </p:nvPr>
        </p:nvSpPr>
        <p:spPr/>
        <p:txBody>
          <a:bodyPr/>
          <a:lstStyle/>
          <a:p>
            <a:r>
              <a:rPr lang="zh-CN" altLang="en-US" sz="2800" b="1" dirty="0" smtClean="0">
                <a:latin typeface="宋体" panose="02010600030101010101" pitchFamily="2" charset="-122"/>
                <a:ea typeface="宋体" panose="02010600030101010101" pitchFamily="2" charset="-122"/>
              </a:rPr>
              <a:t>入门之路</a:t>
            </a:r>
            <a:endParaRPr lang="en-US" altLang="zh-CN" sz="2800" b="1"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C,C</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的编程能力，基本的都要理解</a:t>
            </a:r>
            <a:r>
              <a:rPr lang="zh-CN" altLang="en-US" dirty="0" smtClean="0">
                <a:latin typeface="宋体" panose="02010600030101010101" pitchFamily="2" charset="-122"/>
                <a:ea typeface="宋体" panose="02010600030101010101" pitchFamily="2" charset="-122"/>
              </a:rPr>
              <a:t>透彻，不</a:t>
            </a:r>
            <a:r>
              <a:rPr lang="zh-CN" altLang="en-US" dirty="0">
                <a:latin typeface="宋体" panose="02010600030101010101" pitchFamily="2" charset="-122"/>
                <a:ea typeface="宋体" panose="02010600030101010101" pitchFamily="2" charset="-122"/>
              </a:rPr>
              <a:t>过当你逆向程序的时候你会理解得更为</a:t>
            </a:r>
            <a:r>
              <a:rPr lang="zh-CN" altLang="en-US" dirty="0" smtClean="0">
                <a:latin typeface="宋体" panose="02010600030101010101" pitchFamily="2" charset="-122"/>
                <a:ea typeface="宋体" panose="02010600030101010101" pitchFamily="2" charset="-122"/>
              </a:rPr>
              <a:t>透彻</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王爽的</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汇编语言</a:t>
            </a:r>
            <a:r>
              <a:rPr lang="en-US" altLang="zh-CN" dirty="0" smtClean="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看那个逆向开放指导实验吧</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2495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latin typeface="宋体" panose="02010600030101010101" pitchFamily="2" charset="-122"/>
                <a:ea typeface="宋体" panose="02010600030101010101" pitchFamily="2" charset="-122"/>
              </a:rPr>
              <a:t>ctf</a:t>
            </a:r>
            <a:r>
              <a:rPr lang="zh-CN" altLang="en-US" dirty="0">
                <a:latin typeface="宋体" panose="02010600030101010101" pitchFamily="2" charset="-122"/>
                <a:ea typeface="宋体" panose="02010600030101010101" pitchFamily="2" charset="-122"/>
              </a:rPr>
              <a:t>小入门</a:t>
            </a:r>
            <a:r>
              <a:rPr lang="en-US" altLang="zh-CN" dirty="0">
                <a:latin typeface="宋体" panose="02010600030101010101" pitchFamily="2" charset="-122"/>
                <a:ea typeface="宋体" panose="02010600030101010101" pitchFamily="2" charset="-122"/>
              </a:rPr>
              <a:t/>
            </a:r>
            <a:br>
              <a:rPr lang="en-US" altLang="zh-CN" dirty="0">
                <a:latin typeface="宋体" panose="02010600030101010101" pitchFamily="2" charset="-122"/>
                <a:ea typeface="宋体" panose="02010600030101010101" pitchFamily="2" charset="-122"/>
              </a:rPr>
            </a:br>
            <a:endParaRPr lang="zh-CN" altLang="en-US" dirty="0"/>
          </a:p>
        </p:txBody>
      </p:sp>
      <p:sp>
        <p:nvSpPr>
          <p:cNvPr id="3" name="内容占位符 2"/>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CTF</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Capture The Flag</a:t>
            </a:r>
            <a:r>
              <a:rPr lang="zh-CN" altLang="en-US" dirty="0">
                <a:latin typeface="宋体" panose="02010600030101010101" pitchFamily="2" charset="-122"/>
                <a:ea typeface="宋体" panose="02010600030101010101" pitchFamily="2" charset="-122"/>
              </a:rPr>
              <a:t>）中文一般译作夺旗赛，在网络安全领域中指的是网络安全技术人员之间进行技术竞技的一种比赛形式。</a:t>
            </a:r>
            <a:r>
              <a:rPr lang="en-US" altLang="zh-CN" dirty="0">
                <a:latin typeface="宋体" panose="02010600030101010101" pitchFamily="2" charset="-122"/>
                <a:ea typeface="宋体" panose="02010600030101010101" pitchFamily="2" charset="-122"/>
              </a:rPr>
              <a:t>CTF</a:t>
            </a:r>
            <a:r>
              <a:rPr lang="zh-CN" altLang="en-US" dirty="0">
                <a:latin typeface="宋体" panose="02010600030101010101" pitchFamily="2" charset="-122"/>
                <a:ea typeface="宋体" panose="02010600030101010101" pitchFamily="2" charset="-122"/>
              </a:rPr>
              <a:t>起源于</a:t>
            </a:r>
            <a:r>
              <a:rPr lang="en-US" altLang="zh-CN" dirty="0">
                <a:latin typeface="宋体" panose="02010600030101010101" pitchFamily="2" charset="-122"/>
                <a:ea typeface="宋体" panose="02010600030101010101" pitchFamily="2" charset="-122"/>
              </a:rPr>
              <a:t>1996</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DEFCON</a:t>
            </a:r>
            <a:r>
              <a:rPr lang="zh-CN" altLang="en-US" dirty="0">
                <a:latin typeface="宋体" panose="02010600030101010101" pitchFamily="2" charset="-122"/>
                <a:ea typeface="宋体" panose="02010600030101010101" pitchFamily="2" charset="-122"/>
              </a:rPr>
              <a:t>全球黑客大会，以代替之前黑客们通过互相发起真实攻击进行技术比拼的方式。发展至今，已经成为全球范围网络安全圈流行的竞赛形式，</a:t>
            </a:r>
            <a:r>
              <a:rPr lang="en-US" altLang="zh-CN" dirty="0">
                <a:latin typeface="宋体" panose="02010600030101010101" pitchFamily="2" charset="-122"/>
                <a:ea typeface="宋体" panose="02010600030101010101" pitchFamily="2" charset="-122"/>
              </a:rPr>
              <a:t>2013</a:t>
            </a:r>
            <a:r>
              <a:rPr lang="zh-CN" altLang="en-US" dirty="0">
                <a:latin typeface="宋体" panose="02010600030101010101" pitchFamily="2" charset="-122"/>
                <a:ea typeface="宋体" panose="02010600030101010101" pitchFamily="2" charset="-122"/>
              </a:rPr>
              <a:t>年全球举办了超过五十场国际性</a:t>
            </a:r>
            <a:r>
              <a:rPr lang="en-US" altLang="zh-CN" dirty="0">
                <a:latin typeface="宋体" panose="02010600030101010101" pitchFamily="2" charset="-122"/>
                <a:ea typeface="宋体" panose="02010600030101010101" pitchFamily="2" charset="-122"/>
              </a:rPr>
              <a:t>CTF</a:t>
            </a:r>
            <a:r>
              <a:rPr lang="zh-CN" altLang="en-US" dirty="0">
                <a:latin typeface="宋体" panose="02010600030101010101" pitchFamily="2" charset="-122"/>
                <a:ea typeface="宋体" panose="02010600030101010101" pitchFamily="2" charset="-122"/>
              </a:rPr>
              <a:t>赛事。而</a:t>
            </a:r>
            <a:r>
              <a:rPr lang="en-US" altLang="zh-CN" dirty="0">
                <a:latin typeface="宋体" panose="02010600030101010101" pitchFamily="2" charset="-122"/>
                <a:ea typeface="宋体" panose="02010600030101010101" pitchFamily="2" charset="-122"/>
              </a:rPr>
              <a:t>DEFCON</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CTF</a:t>
            </a:r>
            <a:r>
              <a:rPr lang="zh-CN" altLang="en-US" dirty="0">
                <a:latin typeface="宋体" panose="02010600030101010101" pitchFamily="2" charset="-122"/>
                <a:ea typeface="宋体" panose="02010600030101010101" pitchFamily="2" charset="-122"/>
              </a:rPr>
              <a:t>赛制的发源地，</a:t>
            </a:r>
            <a:r>
              <a:rPr lang="en-US" altLang="zh-CN" dirty="0">
                <a:latin typeface="宋体" panose="02010600030101010101" pitchFamily="2" charset="-122"/>
                <a:ea typeface="宋体" panose="02010600030101010101" pitchFamily="2" charset="-122"/>
              </a:rPr>
              <a:t>DEFCON CTF</a:t>
            </a:r>
            <a:r>
              <a:rPr lang="zh-CN" altLang="en-US" dirty="0">
                <a:latin typeface="宋体" panose="02010600030101010101" pitchFamily="2" charset="-122"/>
                <a:ea typeface="宋体" panose="02010600030101010101" pitchFamily="2" charset="-122"/>
              </a:rPr>
              <a:t>也成为了目前全球最高技术水平和影响力的</a:t>
            </a:r>
            <a:r>
              <a:rPr lang="en-US" altLang="zh-CN" dirty="0">
                <a:latin typeface="宋体" panose="02010600030101010101" pitchFamily="2" charset="-122"/>
                <a:ea typeface="宋体" panose="02010600030101010101" pitchFamily="2" charset="-122"/>
              </a:rPr>
              <a:t>CTF</a:t>
            </a:r>
            <a:r>
              <a:rPr lang="zh-CN" altLang="en-US" dirty="0">
                <a:latin typeface="宋体" panose="02010600030101010101" pitchFamily="2" charset="-122"/>
                <a:ea typeface="宋体" panose="02010600030101010101" pitchFamily="2" charset="-122"/>
              </a:rPr>
              <a:t>竞赛，类似于</a:t>
            </a:r>
            <a:r>
              <a:rPr lang="en-US" altLang="zh-CN" dirty="0">
                <a:latin typeface="宋体" panose="02010600030101010101" pitchFamily="2" charset="-122"/>
                <a:ea typeface="宋体" panose="02010600030101010101" pitchFamily="2" charset="-122"/>
              </a:rPr>
              <a:t>CTF</a:t>
            </a:r>
            <a:r>
              <a:rPr lang="zh-CN" altLang="en-US" dirty="0">
                <a:latin typeface="宋体" panose="02010600030101010101" pitchFamily="2" charset="-122"/>
                <a:ea typeface="宋体" panose="02010600030101010101" pitchFamily="2" charset="-122"/>
              </a:rPr>
              <a:t>赛场中的“世界杯” 。</a:t>
            </a:r>
          </a:p>
        </p:txBody>
      </p:sp>
    </p:spTree>
    <p:extLst>
      <p:ext uri="{BB962C8B-B14F-4D97-AF65-F5344CB8AC3E}">
        <p14:creationId xmlns:p14="http://schemas.microsoft.com/office/powerpoint/2010/main" val="5890390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TM04033929[[fn=石板]]</Template>
  <TotalTime>1204</TotalTime>
  <Words>1046</Words>
  <Application>Microsoft Office PowerPoint</Application>
  <PresentationFormat>宽屏</PresentationFormat>
  <Paragraphs>57</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方正舒体</vt:lpstr>
      <vt:lpstr>宋体</vt:lpstr>
      <vt:lpstr>Calisto MT</vt:lpstr>
      <vt:lpstr>Trebuchet MS</vt:lpstr>
      <vt:lpstr>Wingdings 2</vt:lpstr>
      <vt:lpstr>石板</vt:lpstr>
      <vt:lpstr>我的安全之路及比赛经验</vt:lpstr>
      <vt:lpstr>目录</vt:lpstr>
      <vt:lpstr>总览</vt:lpstr>
      <vt:lpstr>Web安全篇 </vt:lpstr>
      <vt:lpstr>Web安全篇 </vt:lpstr>
      <vt:lpstr>Web安全篇 </vt:lpstr>
      <vt:lpstr>二进制与逆向篇 </vt:lpstr>
      <vt:lpstr>二进制与逆向篇 </vt:lpstr>
      <vt:lpstr>ctf小入门 </vt:lpstr>
      <vt:lpstr>ctf小入门 </vt:lpstr>
      <vt:lpstr>ctf小入门 </vt:lpstr>
      <vt:lpstr>PowerPoint 演示文稿</vt:lpstr>
      <vt:lpstr>web</vt:lpstr>
      <vt:lpstr>misc</vt:lpstr>
      <vt:lpstr>apk</vt:lpstr>
      <vt:lpstr>比赛经验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我的安全之路及比赛经验</dc:title>
  <dc:creator>giantbranch</dc:creator>
  <cp:lastModifiedBy>giantbranch</cp:lastModifiedBy>
  <cp:revision>29</cp:revision>
  <dcterms:created xsi:type="dcterms:W3CDTF">2017-06-09T09:27:46Z</dcterms:created>
  <dcterms:modified xsi:type="dcterms:W3CDTF">2017-06-11T14:18:02Z</dcterms:modified>
</cp:coreProperties>
</file>