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5"/>
  </p:notesMasterIdLst>
  <p:handoutMasterIdLst>
    <p:handoutMasterId r:id="rId21"/>
  </p:handoutMasterIdLst>
  <p:sldIdLst>
    <p:sldId id="256" r:id="rId3"/>
    <p:sldId id="390" r:id="rId4"/>
    <p:sldId id="391" r:id="rId6"/>
    <p:sldId id="392" r:id="rId7"/>
    <p:sldId id="422" r:id="rId8"/>
    <p:sldId id="393" r:id="rId9"/>
    <p:sldId id="394" r:id="rId10"/>
    <p:sldId id="423" r:id="rId11"/>
    <p:sldId id="395" r:id="rId12"/>
    <p:sldId id="396" r:id="rId13"/>
    <p:sldId id="397" r:id="rId14"/>
    <p:sldId id="424" r:id="rId15"/>
    <p:sldId id="436" r:id="rId16"/>
    <p:sldId id="432" r:id="rId17"/>
    <p:sldId id="433" r:id="rId18"/>
    <p:sldId id="399" r:id="rId19"/>
    <p:sldId id="389" r:id="rId20"/>
  </p:sldIdLst>
  <p:sldSz cx="9144000" cy="6858000" type="screen4x3"/>
  <p:notesSz cx="6845300" cy="939609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66"/>
    <a:srgbClr val="33CCFF"/>
    <a:srgbClr val="9999FF"/>
    <a:srgbClr val="FF0066"/>
    <a:srgbClr val="999933"/>
    <a:srgbClr val="669900"/>
    <a:srgbClr val="0033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86305" autoAdjust="0"/>
  </p:normalViewPr>
  <p:slideViewPr>
    <p:cSldViewPr snapToGrid="0">
      <p:cViewPr varScale="1">
        <p:scale>
          <a:sx n="75" d="100"/>
          <a:sy n="75" d="100"/>
        </p:scale>
        <p:origin x="190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30" y="-8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EF89AF-54E3-440D-8ED0-996414AFF841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0303CC1-E6B7-4F46-A77C-43E14B0086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0303CC1-E6B7-4F46-A77C-43E14B0086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0303CC1-E6B7-4F46-A77C-43E14B0086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0303CC1-E6B7-4F46-A77C-43E14B0086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0303CC1-E6B7-4F46-A77C-43E14B0086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0303CC1-E6B7-4F46-A77C-43E14B0086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0303CC1-E6B7-4F46-A77C-43E14B0086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" y="5666938"/>
            <a:ext cx="105727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4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674" y="6245225"/>
            <a:ext cx="1656945" cy="49570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9DE46-C06E-47BD-980F-552B2EAF6195}" type="slidenum">
              <a:rPr lang="en-US" altLang="en-US" smtClean="0"/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3" y="3105720"/>
            <a:ext cx="338513" cy="3232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074CB-338F-4D07-83BC-76EE68A86D2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s-ES" altLang="x-none" dirty="0"/>
              <a:t>Haga clic para cambiar el estilo de título	</a:t>
            </a:r>
            <a:endParaRPr lang="es-ES" altLang="x-non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s-ES" altLang="x-none"/>
              <a:t>Haga clic para modificar el estilo de texto del patrón</a:t>
            </a:r>
            <a:endParaRPr lang="es-ES" altLang="x-none"/>
          </a:p>
          <a:p>
            <a:pPr lvl="1"/>
            <a:r>
              <a:rPr lang="es-ES" altLang="x-none"/>
              <a:t>Segundo nivel</a:t>
            </a:r>
            <a:endParaRPr lang="es-ES" altLang="x-none"/>
          </a:p>
          <a:p>
            <a:pPr lvl="2"/>
            <a:r>
              <a:rPr lang="es-ES" altLang="x-none"/>
              <a:t>Tercer nivel</a:t>
            </a:r>
            <a:endParaRPr lang="es-ES" altLang="x-none"/>
          </a:p>
          <a:p>
            <a:pPr lvl="3"/>
            <a:r>
              <a:rPr lang="es-ES" altLang="x-none"/>
              <a:t>Cuarto nivel</a:t>
            </a:r>
            <a:endParaRPr lang="es-ES" altLang="x-none"/>
          </a:p>
          <a:p>
            <a:pPr lvl="4"/>
            <a:r>
              <a:rPr lang="es-ES" altLang="x-none"/>
              <a:t>Quinto nivel</a:t>
            </a:r>
            <a:endParaRPr lang="es-ES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Network Security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CFF8CE9-CF61-40DE-9DA2-831B5EF981B6}" type="slidenum">
              <a:rPr lang="en-US" altLang="en-US" smtClean="0"/>
            </a:fld>
            <a:endParaRPr lang="en-US" alt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" y="5666938"/>
            <a:ext cx="105727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-27992" y="670560"/>
            <a:ext cx="9144000" cy="170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5400" dirty="0"/>
              <a:t>Xp0in</a:t>
            </a:r>
            <a:r>
              <a:rPr lang="en-US" altLang="zh-CN" sz="5400" dirty="0"/>
              <a:t>t</a:t>
            </a:r>
            <a:r>
              <a:rPr lang="en-US" altLang="en-US" sz="5400" dirty="0"/>
              <a:t>Con</a:t>
            </a:r>
            <a:endParaRPr lang="en-US" altLang="en-US" sz="5400" dirty="0"/>
          </a:p>
        </p:txBody>
      </p:sp>
      <p:sp>
        <p:nvSpPr>
          <p:cNvPr id="4099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47869" y="3600449"/>
            <a:ext cx="8192278" cy="266740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600" dirty="0"/>
          </a:p>
          <a:p>
            <a:pPr eaLnBrk="1" hangingPunct="1">
              <a:lnSpc>
                <a:spcPct val="80000"/>
              </a:lnSpc>
            </a:pPr>
            <a:r>
              <a:rPr lang="en-US" sz="3200" b="1" dirty="0"/>
              <a:t>Why is </a:t>
            </a:r>
            <a:r>
              <a:rPr lang="en-US" sz="3200" b="1" dirty="0" err="1"/>
              <a:t>printf</a:t>
            </a:r>
            <a:r>
              <a:rPr lang="en-US" sz="3200" b="1" dirty="0"/>
              <a:t> unsafe</a:t>
            </a:r>
            <a:endParaRPr lang="en-US" sz="3200" b="1" dirty="0"/>
          </a:p>
          <a:p>
            <a:pPr eaLnBrk="1" hangingPunct="1">
              <a:lnSpc>
                <a:spcPct val="80000"/>
              </a:lnSpc>
            </a:pPr>
            <a:endParaRPr lang="en-US" altLang="en-US" sz="26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by mingo</a:t>
            </a:r>
            <a:endParaRPr lang="en-US" altLang="en-US" sz="2600" dirty="0"/>
          </a:p>
          <a:p>
            <a:pPr eaLnBrk="1" hangingPunct="1">
              <a:lnSpc>
                <a:spcPct val="80000"/>
              </a:lnSpc>
            </a:pPr>
            <a:endParaRPr lang="en-US" altLang="en-US" sz="26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Jinan University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读取任意内存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499"/>
            <a:ext cx="8229600" cy="503144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通过构造输入字符串</a:t>
            </a:r>
            <a:r>
              <a:rPr lang="en-US" altLang="zh-CN" sz="2400" dirty="0"/>
              <a:t>”1111%8x%8x%8x%8x”</a:t>
            </a:r>
            <a:r>
              <a:rPr lang="zh-CN" altLang="en-US" sz="2400" dirty="0"/>
              <a:t>得到格式化</a:t>
            </a:r>
            <a:r>
              <a:rPr lang="zh-CN" altLang="en-US" sz="2400"/>
              <a:t>字符串的起始位置</a:t>
            </a:r>
            <a:r>
              <a:rPr lang="zh-CN" altLang="en-US" sz="2400" dirty="0"/>
              <a:t>为第四个参数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如果要读取</a:t>
            </a:r>
            <a:r>
              <a:rPr lang="en-US" altLang="zh-CN" sz="2400" dirty="0"/>
              <a:t>0x0804a00c</a:t>
            </a:r>
            <a:r>
              <a:rPr lang="zh-CN" altLang="en-US" sz="2400" dirty="0"/>
              <a:t>处的内容，利用直接参数访问构造</a:t>
            </a:r>
            <a:r>
              <a:rPr lang="en-US" altLang="zh-CN" sz="2400" dirty="0"/>
              <a:t>”\x0c\xa0\x04\x08%4$s”</a:t>
            </a:r>
            <a:r>
              <a:rPr lang="zh-CN" altLang="en-US" sz="2400" dirty="0"/>
              <a:t>读取内存。</a:t>
            </a:r>
            <a:r>
              <a:rPr lang="en-US" altLang="zh-CN" sz="2400" dirty="0"/>
              <a:t>(</a:t>
            </a:r>
            <a:r>
              <a:rPr lang="zh-CN" altLang="en-US" sz="2400" dirty="0"/>
              <a:t>为了更好地观察效果，这里借助一下</a:t>
            </a:r>
            <a:r>
              <a:rPr lang="en-US" altLang="zh-CN" sz="2400" dirty="0" err="1"/>
              <a:t>pwntools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427" y="2475230"/>
            <a:ext cx="4727893" cy="999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385"/>
            <a:ext cx="8229600" cy="1080120"/>
          </a:xfrm>
        </p:spPr>
        <p:txBody>
          <a:bodyPr/>
          <a:lstStyle/>
          <a:p>
            <a:r>
              <a:rPr lang="zh-CN" altLang="en-US" dirty="0"/>
              <a:t>读取任意内存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1860550"/>
            <a:ext cx="7901305" cy="35642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写入任意内存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2CEE-2580-AC46-9605-AA40E4FC1098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以改写</a:t>
            </a:r>
            <a:r>
              <a:rPr lang="en-US" altLang="zh-CN" sz="2800" dirty="0">
                <a:solidFill>
                  <a:schemeClr val="tx2"/>
                </a:solidFill>
              </a:rPr>
              <a:t>Canary</a:t>
            </a:r>
            <a:r>
              <a:rPr lang="zh-CN" altLang="en-US" sz="2800" dirty="0">
                <a:solidFill>
                  <a:schemeClr val="tx2"/>
                </a:solidFill>
              </a:rPr>
              <a:t>为例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zh-CN" altLang="en-US" sz="2800" dirty="0">
                <a:solidFill>
                  <a:schemeClr val="tx2"/>
                </a:solidFill>
              </a:rPr>
              <a:t>运行程序得到</a:t>
            </a:r>
            <a:r>
              <a:rPr lang="en-US" altLang="zh-CN" sz="2800" dirty="0">
                <a:solidFill>
                  <a:schemeClr val="tx2"/>
                </a:solidFill>
              </a:rPr>
              <a:t>Canary</a:t>
            </a:r>
            <a:r>
              <a:rPr lang="zh-CN" altLang="en-US" sz="2800" dirty="0">
                <a:solidFill>
                  <a:schemeClr val="tx2"/>
                </a:solidFill>
              </a:rPr>
              <a:t>地址为</a:t>
            </a:r>
            <a:r>
              <a:rPr lang="en-US" altLang="zh-CN" sz="2800" dirty="0">
                <a:solidFill>
                  <a:schemeClr val="tx2"/>
                </a:solidFill>
              </a:rPr>
              <a:t>0x0804a02c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zh-CN" altLang="en-US" sz="2800" dirty="0">
                <a:solidFill>
                  <a:schemeClr val="tx2"/>
                </a:solidFill>
              </a:rPr>
              <a:t>假设我们要把</a:t>
            </a:r>
            <a:r>
              <a:rPr lang="en-US" altLang="zh-CN" sz="2800" dirty="0">
                <a:solidFill>
                  <a:schemeClr val="tx2"/>
                </a:solidFill>
              </a:rPr>
              <a:t>Canary</a:t>
            </a:r>
            <a:r>
              <a:rPr lang="zh-CN" altLang="en-US" sz="2800" dirty="0">
                <a:solidFill>
                  <a:schemeClr val="tx2"/>
                </a:solidFill>
              </a:rPr>
              <a:t>的值改为</a:t>
            </a:r>
            <a:r>
              <a:rPr lang="en-US" altLang="zh-CN" sz="2800" dirty="0">
                <a:solidFill>
                  <a:schemeClr val="tx2"/>
                </a:solidFill>
              </a:rPr>
              <a:t>6,</a:t>
            </a:r>
            <a:r>
              <a:rPr lang="zh-CN" altLang="en-US" sz="2800" dirty="0">
                <a:solidFill>
                  <a:schemeClr val="tx2"/>
                </a:solidFill>
              </a:rPr>
              <a:t>构造字符串</a:t>
            </a:r>
            <a:r>
              <a:rPr lang="en-US" altLang="zh-CN" sz="2800" dirty="0">
                <a:solidFill>
                  <a:schemeClr val="tx2"/>
                </a:solidFill>
              </a:rPr>
              <a:t>"\x2c\xa0\x04\x08%2c%4$n"</a:t>
            </a:r>
            <a:endParaRPr lang="en-US" sz="28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" y="3567589"/>
            <a:ext cx="760095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  <a:ea typeface="宋体" panose="02010600030101010101" pitchFamily="2" charset="-122"/>
              </a:rPr>
              <a:t>ELF</a:t>
            </a:r>
            <a:r>
              <a:rPr lang="zh-CN" altLang="en-US" sz="4000" dirty="0">
                <a:solidFill>
                  <a:schemeClr val="tx1"/>
                </a:solidFill>
                <a:ea typeface="宋体" panose="02010600030101010101" pitchFamily="2" charset="-122"/>
              </a:rPr>
              <a:t>动态链接机制</a:t>
            </a:r>
            <a:endParaRPr lang="zh-CN" altLang="en-US" sz="4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2CEE-2580-AC46-9605-AA40E4FC1098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78510" y="1484630"/>
            <a:ext cx="7569200" cy="189992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PLT(Procedure Linkage Table)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表每一项都是一小段代码，对应于本运行模块要引用的一个全局函数。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GOT(Global Offset Table)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表中每一项都是本运行模块要引用的一个全局变量或函数的地址。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2775" y="3246755"/>
            <a:ext cx="5113655" cy="2763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>
                <a:solidFill>
                  <a:schemeClr val="tx1"/>
                </a:solidFill>
                <a:ea typeface="宋体" panose="02010600030101010101" pitchFamily="2" charset="-122"/>
              </a:rPr>
              <a:t>改变程序执行</a:t>
            </a:r>
            <a:endParaRPr 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2CEE-2580-AC46-9605-AA40E4FC1098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示例程序中有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binsh()</a:t>
            </a:r>
            <a:endParaRPr lang="en-US" altLang="zh-CN" sz="3000" dirty="0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main</a:t>
            </a:r>
            <a:r>
              <a:rPr lang="zh-CN" altLang="en-US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函数中有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fgets</a:t>
            </a:r>
            <a:r>
              <a:rPr lang="zh-CN" altLang="en-US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和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printf</a:t>
            </a:r>
            <a:r>
              <a:rPr lang="zh-CN" altLang="en-US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，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fgets</a:t>
            </a:r>
            <a:r>
              <a:rPr lang="zh-CN" altLang="en-US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已执行，可行方案剩下修改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printf</a:t>
            </a:r>
            <a:r>
              <a:rPr lang="zh-CN" altLang="en-US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的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got</a:t>
            </a:r>
            <a:r>
              <a:rPr lang="zh-CN" altLang="en-US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表，使执行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getshell()</a:t>
            </a:r>
            <a:endParaRPr lang="en-US" altLang="zh-CN" sz="3000" dirty="0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r>
              <a:rPr lang="zh-CN" altLang="en-US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查找得到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got</a:t>
            </a:r>
            <a:r>
              <a:rPr lang="zh-CN" altLang="en-US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表中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printf</a:t>
            </a:r>
            <a:r>
              <a:rPr lang="zh-CN" altLang="en-US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地址为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0x0804a00c</a:t>
            </a:r>
            <a:r>
              <a:rPr lang="zh-CN" altLang="en-US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binsh()</a:t>
            </a:r>
            <a:r>
              <a:rPr lang="zh-CN" altLang="en-US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地址为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0x0804849b</a:t>
            </a:r>
            <a:endParaRPr lang="en-US" altLang="zh-CN" sz="3000" dirty="0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目标修改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0x0804a00c</a:t>
            </a:r>
            <a:r>
              <a:rPr lang="zh-CN" altLang="en-US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处值为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0x0804849b</a:t>
            </a:r>
            <a:endParaRPr lang="en-US" altLang="zh-CN" sz="3000" dirty="0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  <a:sym typeface="+mn-ea"/>
            </a:endParaRPr>
          </a:p>
          <a:p>
            <a:endParaRPr lang="en-US" altLang="zh-CN" sz="3000" dirty="0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改变程序执行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2CEE-2580-AC46-9605-AA40E4FC1098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3270" y="1400175"/>
            <a:ext cx="5085080" cy="26523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97000" y="4386580"/>
            <a:ext cx="6356985" cy="1312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str3:</a:t>
            </a:r>
            <a:endParaRPr lang="en-US" sz="20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”\x0c\xa0\x04\x08\x0d\xa0\x04\x08\x0e\xa0\x04\x08\x0f\xa0\x04\x08%139c%4$hhn%233c%5$hhn%128c%6$hhn%4c%7$hhn”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975"/>
            <a:ext cx="8229600" cy="898525"/>
          </a:xfrm>
        </p:spPr>
        <p:txBody>
          <a:bodyPr/>
          <a:lstStyle/>
          <a:p>
            <a:r>
              <a:rPr lang="zh-CN" altLang="en-US" dirty="0"/>
              <a:t>如何防御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8806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zh-CN" altLang="en-US" dirty="0"/>
              <a:t>不要直接把用户输入作为格式化字符串</a:t>
            </a:r>
            <a:endParaRPr lang="en-US" dirty="0"/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zh-CN" altLang="en-US" dirty="0"/>
              <a:t>如果有更加安全的</a:t>
            </a:r>
            <a:r>
              <a:rPr lang="en-US" altLang="zh-CN" dirty="0" err="1"/>
              <a:t>cout</a:t>
            </a:r>
            <a:r>
              <a:rPr lang="zh-CN" altLang="en-US" dirty="0" err="1">
                <a:ea typeface="宋体" panose="02010600030101010101" pitchFamily="2" charset="-122"/>
              </a:rPr>
              <a:t>等</a:t>
            </a:r>
            <a:r>
              <a:rPr lang="zh-CN" altLang="en-US" dirty="0"/>
              <a:t>选择，使用</a:t>
            </a:r>
            <a:r>
              <a:rPr lang="en-US" altLang="zh-CN" dirty="0" err="1"/>
              <a:t>cout</a:t>
            </a:r>
            <a:endParaRPr lang="en-US" dirty="0"/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zh-CN" altLang="en-US" dirty="0"/>
              <a:t>开启</a:t>
            </a:r>
            <a:r>
              <a:rPr lang="en-US" altLang="zh-CN" dirty="0"/>
              <a:t>ASLR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6553"/>
            <a:ext cx="8229600" cy="1143000"/>
          </a:xfrm>
        </p:spPr>
        <p:txBody>
          <a:bodyPr/>
          <a:lstStyle/>
          <a:p>
            <a:r>
              <a:rPr lang="en-US" dirty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074CB-338F-4D07-83BC-76EE68A86D26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Outline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2CEE-2580-AC46-9605-AA40E4FC1098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ts val="0"/>
              </a:spcBef>
              <a:spcAft>
                <a:spcPts val="2400"/>
              </a:spcAft>
            </a:pPr>
            <a:r>
              <a:rPr lang="zh-CN" altLang="en-US" b="1" dirty="0">
                <a:ea typeface="宋体" panose="02010600030101010101" pitchFamily="2" charset="-122"/>
              </a:rPr>
              <a:t>常见用法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atinLnBrk="0">
              <a:spcBef>
                <a:spcPts val="0"/>
              </a:spcBef>
              <a:spcAft>
                <a:spcPts val="2400"/>
              </a:spcAft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格式化字符串漏洞</a:t>
            </a:r>
            <a:endParaRPr lang="zh-CN" altLang="en-US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atinLnBrk="0">
              <a:spcBef>
                <a:spcPts val="0"/>
              </a:spcBef>
              <a:spcAft>
                <a:spcPts val="2400"/>
              </a:spcAft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漏洞利用</a:t>
            </a:r>
            <a:endParaRPr lang="zh-CN" altLang="en-US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atinLnBrk="0">
              <a:spcBef>
                <a:spcPts val="0"/>
              </a:spcBef>
              <a:spcAft>
                <a:spcPts val="2400"/>
              </a:spcAft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如何防御</a:t>
            </a:r>
            <a:endParaRPr lang="zh-CN" altLang="en-US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atinLnBrk="0">
              <a:spcBef>
                <a:spcPts val="0"/>
              </a:spcBef>
              <a:spcAft>
                <a:spcPts val="24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常见用法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630"/>
            <a:ext cx="8229600" cy="2346960"/>
          </a:xfrm>
        </p:spPr>
        <p:txBody>
          <a:bodyPr/>
          <a:lstStyle/>
          <a:p>
            <a:r>
              <a:rPr lang="en-US" dirty="0"/>
              <a:t>printf()</a:t>
            </a:r>
            <a:r>
              <a:rPr lang="zh-CN" altLang="en-US" dirty="0">
                <a:ea typeface="宋体" panose="02010600030101010101" pitchFamily="2" charset="-122"/>
              </a:rPr>
              <a:t>函数可以带有任意多个参数，这里讨论如下两种使用形式：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sz="2800" dirty="0"/>
              <a:t>printf(&lt;format string&gt;,&lt;list of variables/values&gt;);</a:t>
            </a:r>
            <a:endParaRPr lang="en-US" sz="2800" dirty="0"/>
          </a:p>
          <a:p>
            <a:r>
              <a:rPr lang="en-US" altLang="zh-CN" sz="2800" dirty="0">
                <a:ea typeface="宋体" panose="02010600030101010101" pitchFamily="2" charset="-122"/>
              </a:rPr>
              <a:t>printf(&lt;user supplied string&gt;);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</a:fld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010285" y="3956050"/>
            <a:ext cx="3227070" cy="155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eg1:</a:t>
            </a:r>
            <a:endParaRPr lang="en-US" sz="2400"/>
          </a:p>
          <a:p>
            <a:r>
              <a:rPr lang="en-US" sz="2400"/>
              <a:t>char str[100];</a:t>
            </a:r>
            <a:endParaRPr lang="en-US" sz="2400"/>
          </a:p>
          <a:p>
            <a:r>
              <a:rPr lang="en-US" sz="2400"/>
              <a:t>scanf("%s",str);</a:t>
            </a:r>
            <a:endParaRPr lang="en-US" sz="2400"/>
          </a:p>
          <a:p>
            <a:r>
              <a:rPr lang="en-US" sz="2400"/>
              <a:t>printf("%s",str);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5151755" y="3956050"/>
            <a:ext cx="2893060" cy="155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eg2:</a:t>
            </a:r>
            <a:endParaRPr lang="en-US" sz="2400"/>
          </a:p>
          <a:p>
            <a:r>
              <a:rPr lang="en-US" sz="2400"/>
              <a:t>char str[100];</a:t>
            </a:r>
            <a:endParaRPr lang="en-US" sz="2400"/>
          </a:p>
          <a:p>
            <a:r>
              <a:rPr lang="en-US" sz="2400"/>
              <a:t>scanf("%s",str);</a:t>
            </a:r>
            <a:endParaRPr lang="en-US" sz="2400"/>
          </a:p>
          <a:p>
            <a:r>
              <a:rPr lang="en-US" sz="2400"/>
              <a:t>printf(str)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常见格式控制符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</a:fld>
            <a:endParaRPr lang="en-US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66800" y="1397000"/>
          <a:ext cx="7477761" cy="45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/>
                <a:gridCol w="3034454"/>
                <a:gridCol w="2492587"/>
              </a:tblGrid>
              <a:tr h="543560"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格式控制符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543560">
                <a:tc>
                  <a:txBody>
                    <a:bodyPr/>
                    <a:lstStyle/>
                    <a:p>
                      <a:r>
                        <a:rPr lang="en-US" altLang="zh-CN" dirty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回车或换行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(“test\n”);</a:t>
                      </a:r>
                      <a:endParaRPr lang="zh-CN" altLang="en-US" dirty="0"/>
                    </a:p>
                  </a:txBody>
                  <a:tcPr/>
                </a:tc>
              </a:tr>
              <a:tr h="543560">
                <a:tc>
                  <a:txBody>
                    <a:bodyPr/>
                    <a:lstStyle/>
                    <a:p>
                      <a:r>
                        <a:rPr lang="en-US" altLang="zh-CN" dirty="0"/>
                        <a:t>%d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十进制值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(“test %d”,123);</a:t>
                      </a:r>
                      <a:endParaRPr lang="zh-CN" altLang="en-US" dirty="0"/>
                    </a:p>
                  </a:txBody>
                  <a:tcPr/>
                </a:tc>
              </a:tr>
              <a:tr h="543560">
                <a:tc>
                  <a:txBody>
                    <a:bodyPr/>
                    <a:lstStyle/>
                    <a:p>
                      <a:r>
                        <a:rPr lang="en-US" altLang="zh-CN" dirty="0"/>
                        <a:t>%s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(“test %s”,”123”);</a:t>
                      </a:r>
                      <a:endParaRPr lang="zh-CN" altLang="en-US" dirty="0"/>
                    </a:p>
                  </a:txBody>
                  <a:tcPr/>
                </a:tc>
              </a:tr>
              <a:tr h="543560">
                <a:tc>
                  <a:txBody>
                    <a:bodyPr/>
                    <a:lstStyle/>
                    <a:p>
                      <a:r>
                        <a:rPr lang="en-US" altLang="zh-CN" dirty="0"/>
                        <a:t>%x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十六进制值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(“test %x”,0x123);</a:t>
                      </a:r>
                      <a:endParaRPr lang="zh-CN" altLang="en-US" dirty="0"/>
                    </a:p>
                  </a:txBody>
                  <a:tcPr/>
                </a:tc>
              </a:tr>
              <a:tr h="54356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hhn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, %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hn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, %n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将当前字符串的长度（以字节为单位）打印到变量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（分别为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1,2,4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字节）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printf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test%hn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”,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);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结果：值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04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存储在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中（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个字节）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356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&lt;number&gt;$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直接参数访问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printf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(“test %2$s”,”12”,”123”);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结果：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test123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格式化字符串漏洞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2CEE-2580-AC46-9605-AA40E4FC1098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格式化字符串漏洞是由像 </a:t>
            </a:r>
            <a:r>
              <a:rPr lang="en-US" altLang="zh-CN" sz="2800" dirty="0" err="1">
                <a:solidFill>
                  <a:schemeClr val="tx2"/>
                </a:solidFill>
              </a:rPr>
              <a:t>printf</a:t>
            </a:r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</a:rPr>
              <a:t>user_input</a:t>
            </a:r>
            <a:r>
              <a:rPr lang="en-US" altLang="zh-CN" sz="2800" dirty="0">
                <a:solidFill>
                  <a:schemeClr val="tx2"/>
                </a:solidFill>
              </a:rPr>
              <a:t>) </a:t>
            </a:r>
            <a:r>
              <a:rPr lang="zh-CN" altLang="en-US" sz="2800" dirty="0">
                <a:solidFill>
                  <a:schemeClr val="tx2"/>
                </a:solidFill>
              </a:rPr>
              <a:t>这样的代码引起的，具有 </a:t>
            </a:r>
            <a:r>
              <a:rPr lang="en-US" altLang="zh-CN" sz="2800" dirty="0">
                <a:solidFill>
                  <a:schemeClr val="tx2"/>
                </a:solidFill>
              </a:rPr>
              <a:t>root </a:t>
            </a:r>
            <a:r>
              <a:rPr lang="zh-CN" altLang="en-US" sz="2800" dirty="0">
                <a:solidFill>
                  <a:schemeClr val="tx2"/>
                </a:solidFill>
              </a:rPr>
              <a:t>权限的这类程序在运行的时候，</a:t>
            </a:r>
            <a:r>
              <a:rPr lang="en-US" altLang="zh-CN" sz="2800" dirty="0" err="1">
                <a:solidFill>
                  <a:schemeClr val="tx2"/>
                </a:solidFill>
              </a:rPr>
              <a:t>printf</a:t>
            </a: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语句将会变得非常危险，因为它可能会导致下面的结果：</a:t>
            </a:r>
            <a:endParaRPr lang="en-US" sz="2800" dirty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	1.</a:t>
            </a:r>
            <a:r>
              <a:rPr lang="zh-CN" altLang="en-US" sz="2800" dirty="0">
                <a:solidFill>
                  <a:schemeClr val="tx2"/>
                </a:solidFill>
              </a:rPr>
              <a:t>使得程序崩溃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	2.</a:t>
            </a:r>
            <a:r>
              <a:rPr lang="zh-CN" altLang="en-US" sz="2800" dirty="0">
                <a:solidFill>
                  <a:schemeClr val="tx2"/>
                </a:solidFill>
              </a:rPr>
              <a:t>任意一块内存读取数据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	3.</a:t>
            </a:r>
            <a:r>
              <a:rPr lang="zh-CN" altLang="en-US" sz="2800" dirty="0">
                <a:solidFill>
                  <a:schemeClr val="tx2"/>
                </a:solidFill>
              </a:rPr>
              <a:t>修改任意一块内存里的数据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格式化函数的栈操作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8993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//fmt1.c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main(){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 err="1"/>
              <a:t>int</a:t>
            </a:r>
            <a:r>
              <a:rPr lang="en-US" sz="2800" dirty="0"/>
              <a:t> var1=1,var2 =2,var3=3;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 err="1"/>
              <a:t>printf</a:t>
            </a:r>
            <a:r>
              <a:rPr lang="en-US" sz="2800" dirty="0"/>
              <a:t>(“Testing %</a:t>
            </a:r>
            <a:r>
              <a:rPr lang="en-US" sz="2800" dirty="0" err="1"/>
              <a:t>d,%d,%d</a:t>
            </a:r>
            <a:r>
              <a:rPr lang="en-US" sz="2800" dirty="0"/>
              <a:t>!\n”,var1,var2,var3);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}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$</a:t>
            </a:r>
            <a:r>
              <a:rPr lang="en-US" sz="2800" dirty="0" err="1"/>
              <a:t>gcc</a:t>
            </a:r>
            <a:r>
              <a:rPr lang="zh-CN" altLang="en-US" sz="2800" dirty="0"/>
              <a:t> </a:t>
            </a:r>
            <a:r>
              <a:rPr lang="en-US" altLang="zh-CN" sz="2800" dirty="0"/>
              <a:t>–o fmt1</a:t>
            </a:r>
            <a:r>
              <a:rPr lang="zh-CN" altLang="en-US" sz="2800" dirty="0"/>
              <a:t> </a:t>
            </a:r>
            <a:r>
              <a:rPr lang="en-US" altLang="zh-CN" sz="2800" dirty="0"/>
              <a:t>fmt1.c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./fmt1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Testing 1,2,3!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格式化函数的栈操作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</a:fld>
            <a:endParaRPr lang="en-US" altLang="en-US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9607" y="1436067"/>
            <a:ext cx="6124785" cy="4641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漏洞利用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2CEE-2580-AC46-9605-AA40E4FC1098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sz="3200" dirty="0">
                <a:solidFill>
                  <a:schemeClr val="tx2"/>
                </a:solidFill>
              </a:rPr>
              <a:t>I.</a:t>
            </a:r>
            <a:r>
              <a:rPr lang="zh-CN" altLang="en-US" sz="3200" dirty="0">
                <a:solidFill>
                  <a:schemeClr val="tx2"/>
                </a:solidFill>
              </a:rPr>
              <a:t>读取任意内存</a:t>
            </a:r>
            <a:endParaRPr lang="en-US" altLang="zh-CN" sz="32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	II.</a:t>
            </a:r>
            <a:r>
              <a:rPr lang="zh-CN" altLang="en-US" dirty="0">
                <a:solidFill>
                  <a:schemeClr val="tx2"/>
                </a:solidFill>
              </a:rPr>
              <a:t>写入任意内存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</a:rPr>
              <a:t>	III.</a:t>
            </a:r>
            <a:r>
              <a:rPr lang="zh-CN" altLang="en-US" sz="3200" dirty="0">
                <a:solidFill>
                  <a:schemeClr val="tx2"/>
                </a:solidFill>
                <a:ea typeface="宋体" panose="02010600030101010101" pitchFamily="2" charset="-122"/>
              </a:rPr>
              <a:t>改变程序执行</a:t>
            </a:r>
            <a:endParaRPr lang="zh-CN" altLang="en-US" sz="3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333499"/>
            <a:ext cx="6614160" cy="538797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/>
              <a:t>#include &lt;stdlib.h&gt;</a:t>
            </a:r>
            <a:endParaRPr lang="en-US" sz="1600"/>
          </a:p>
          <a:p>
            <a:pPr marL="0" indent="0">
              <a:lnSpc>
                <a:spcPct val="120000"/>
              </a:lnSpc>
              <a:buNone/>
            </a:pPr>
            <a:r>
              <a:rPr lang="en-US" sz="1600"/>
              <a:t>#include &lt;stdio.h&gt;</a:t>
            </a:r>
            <a:endParaRPr lang="en-US" sz="1600"/>
          </a:p>
          <a:p>
            <a:pPr marL="0" indent="0">
              <a:lnSpc>
                <a:spcPct val="120000"/>
              </a:lnSpc>
              <a:buNone/>
            </a:pPr>
            <a:r>
              <a:rPr lang="en-US" sz="1600"/>
              <a:t>void getshell()</a:t>
            </a:r>
            <a:endParaRPr lang="en-US" sz="1600"/>
          </a:p>
          <a:p>
            <a:pPr marL="0" indent="0">
              <a:lnSpc>
                <a:spcPct val="120000"/>
              </a:lnSpc>
              <a:buNone/>
            </a:pPr>
            <a:r>
              <a:rPr lang="en-US" sz="1600"/>
              <a:t>{</a:t>
            </a:r>
            <a:endParaRPr lang="en-US" sz="1600"/>
          </a:p>
          <a:p>
            <a:pPr marL="0" indent="0">
              <a:lnSpc>
                <a:spcPct val="120000"/>
              </a:lnSpc>
              <a:buNone/>
            </a:pPr>
            <a:r>
              <a:rPr lang="en-US" sz="1600"/>
              <a:t>	system("/bin/sh");</a:t>
            </a:r>
            <a:endParaRPr lang="en-US" sz="1600"/>
          </a:p>
          <a:p>
            <a:pPr marL="0" indent="0">
              <a:lnSpc>
                <a:spcPct val="120000"/>
              </a:lnSpc>
              <a:buNone/>
            </a:pPr>
            <a:r>
              <a:rPr lang="en-US" sz="1600"/>
              <a:t>}</a:t>
            </a:r>
            <a:endParaRPr lang="en-US" sz="1600"/>
          </a:p>
          <a:p>
            <a:pPr marL="0" indent="0">
              <a:lnSpc>
                <a:spcPct val="120000"/>
              </a:lnSpc>
              <a:buNone/>
            </a:pPr>
            <a:r>
              <a:rPr lang="en-US" sz="1600"/>
              <a:t>int main()</a:t>
            </a:r>
            <a:endParaRPr lang="en-US" sz="1600"/>
          </a:p>
          <a:p>
            <a:pPr marL="0" indent="0">
              <a:lnSpc>
                <a:spcPct val="120000"/>
              </a:lnSpc>
              <a:buNone/>
            </a:pPr>
            <a:r>
              <a:rPr lang="en-US" sz="1600"/>
              <a:t>{</a:t>
            </a:r>
            <a:endParaRPr lang="en-US" sz="1600"/>
          </a:p>
          <a:p>
            <a:pPr marL="0" indent="0">
              <a:lnSpc>
                <a:spcPct val="120000"/>
              </a:lnSpc>
              <a:buNone/>
            </a:pPr>
            <a:r>
              <a:rPr lang="en-US" sz="1600"/>
              <a:t>	static int canary = 0;</a:t>
            </a:r>
            <a:endParaRPr lang="en-US" sz="1600"/>
          </a:p>
          <a:p>
            <a:pPr marL="0" indent="0">
              <a:lnSpc>
                <a:spcPct val="120000"/>
              </a:lnSpc>
              <a:buNone/>
            </a:pPr>
            <a:r>
              <a:rPr lang="en-US" sz="1600"/>
              <a:t>	char temp[2048];</a:t>
            </a:r>
            <a:endParaRPr lang="en-US" sz="1600"/>
          </a:p>
          <a:p>
            <a:pPr marL="0" indent="0">
              <a:lnSpc>
                <a:spcPct val="120000"/>
              </a:lnSpc>
              <a:buNone/>
            </a:pPr>
            <a:r>
              <a:rPr lang="en-US" sz="1600"/>
              <a:t>	fgets(temp,sizeof(temp),stdin);</a:t>
            </a:r>
            <a:endParaRPr lang="en-US" sz="1600"/>
          </a:p>
          <a:p>
            <a:pPr marL="0" indent="0">
              <a:lnSpc>
                <a:spcPct val="120000"/>
              </a:lnSpc>
              <a:buNone/>
            </a:pPr>
            <a:r>
              <a:rPr lang="en-US" sz="1600"/>
              <a:t>	printf(temp);</a:t>
            </a:r>
            <a:endParaRPr lang="en-US" sz="1600"/>
          </a:p>
          <a:p>
            <a:pPr marL="0" indent="0">
              <a:lnSpc>
                <a:spcPct val="120000"/>
              </a:lnSpc>
              <a:buNone/>
            </a:pPr>
            <a:r>
              <a:rPr lang="en-US" sz="1600"/>
              <a:t>	printf("Canary at 0x%08x = 0x%08x\n",&amp;canary,canary);</a:t>
            </a:r>
            <a:endParaRPr lang="en-US" sz="1600"/>
          </a:p>
          <a:p>
            <a:pPr marL="0" indent="0">
              <a:lnSpc>
                <a:spcPct val="120000"/>
              </a:lnSpc>
              <a:buNone/>
            </a:pPr>
            <a:r>
              <a:rPr lang="en-US" sz="1600"/>
              <a:t>}</a:t>
            </a: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0</TotalTime>
  <Words>1825</Words>
  <Application>WPS Presentation</Application>
  <PresentationFormat>全屏显示(4:3)</PresentationFormat>
  <Paragraphs>201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Verdana</vt:lpstr>
      <vt:lpstr>Arial</vt:lpstr>
      <vt:lpstr>Times New Roman</vt:lpstr>
      <vt:lpstr>Arial</vt:lpstr>
      <vt:lpstr>微软雅黑</vt:lpstr>
      <vt:lpstr>Theme6</vt:lpstr>
      <vt:lpstr>Xp0intCon</vt:lpstr>
      <vt:lpstr>Outline</vt:lpstr>
      <vt:lpstr>常见用法</vt:lpstr>
      <vt:lpstr>常见格式控制符</vt:lpstr>
      <vt:lpstr>格式化字符串漏洞</vt:lpstr>
      <vt:lpstr>格式化函数的栈操作</vt:lpstr>
      <vt:lpstr>格式化函数的栈操作</vt:lpstr>
      <vt:lpstr>漏洞利用</vt:lpstr>
      <vt:lpstr>示例程序</vt:lpstr>
      <vt:lpstr>读取任意内存</vt:lpstr>
      <vt:lpstr>读取任意内存</vt:lpstr>
      <vt:lpstr>写入任意内存</vt:lpstr>
      <vt:lpstr>ELF动态链接机制</vt:lpstr>
      <vt:lpstr>改变程序执行</vt:lpstr>
      <vt:lpstr>改变程序执行</vt:lpstr>
      <vt:lpstr>如何防御</vt:lpstr>
      <vt:lpstr>Questions?</vt:lpstr>
    </vt:vector>
  </TitlesOfParts>
  <Company>BIS@DSU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/>
  <cp:lastModifiedBy>mingo</cp:lastModifiedBy>
  <cp:revision>1080</cp:revision>
  <dcterms:created xsi:type="dcterms:W3CDTF">1995-06-02T21:27:00Z</dcterms:created>
  <dcterms:modified xsi:type="dcterms:W3CDTF">2017-06-06T03:31:03Z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gong@mcnc.org</vt:lpwstr>
  </property>
  <property fmtid="{D5CDD505-2E9C-101B-9397-08002B2CF9AE}" pid="8" name="HomePage">
    <vt:lpwstr>http://www.mcnc.org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C:\fmg\cs591w</vt:lpwstr>
  </property>
  <property fmtid="{D5CDD505-2E9C-101B-9397-08002B2CF9AE}" pid="22" name="KSOProductBuildVer">
    <vt:lpwstr>1033-10.2.0.5811</vt:lpwstr>
  </property>
</Properties>
</file>