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4" name="Рисунок 43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5" name="Рисунок 44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Рисунок 84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6" name="Рисунок 8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Рисунок 123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124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8" name="Рисунок 16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69" name="Рисунок 168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3" name="Рисунок 212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214" name="Рисунок 213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>
            <a:blip r:embed="rId14"/>
            <a:tile/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649080" y="4069080"/>
            <a:ext cx="1080720" cy="1080720"/>
          </a:xfrm>
          <a:prstGeom prst="ellipse">
            <a:avLst/>
          </a:prstGeom>
          <a:blipFill>
            <a:blip r:embed="rId16"/>
            <a:tile/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757440" y="4177080"/>
            <a:ext cx="864360" cy="86436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9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Образец заголовка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6FD3F18-F3C3-4A7C-B8CD-6F51400DC3F7}" type="datetime">
              <a:rPr lang="ru-RU" sz="11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10.12.2016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4052E2B-713B-453A-8E9F-883CB3D97A8D}" type="slidenum">
              <a:rPr lang="ru-RU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>
            <a:blip r:embed="rId14"/>
            <a:tile/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Образец заголовка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Шестой уровень структуры</a:t>
            </a:r>
          </a:p>
          <a:p>
            <a:pPr marL="18288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Седьмой уровень структурыОбразец текста</a:t>
            </a:r>
          </a:p>
          <a:p>
            <a:pPr marL="457200" lvl="1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Второй уровень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731520" lvl="2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Третий уровень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005840" lvl="3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Четвертый уровень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280160" lvl="4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Пятый уровень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9DD6D7-D5CA-4CF9-965A-8C605CE500C2}" type="datetime">
              <a:rPr lang="ru-RU" sz="11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10.12.2016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81FAEB-B13D-4BDC-9FBA-B067D03991DD}" type="slidenum"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2C27EB-DA16-41A3-9270-682A41E8818F}" type="datetime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10.12.2016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558BA7-97FB-4FCA-B456-06EC321CD018}" type="slidenum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</a:t>
            </a:r>
            <a:endParaRPr lang="en-US" sz="20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</a:t>
            </a:r>
            <a:endParaRPr lang="en-US" sz="20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42960" lvl="3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4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Четвертый уровень</a:t>
            </a:r>
            <a:endParaRPr lang="en-US" sz="20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00160" lvl="4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4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</a:t>
            </a:r>
            <a:endParaRPr lang="en-US" sz="2000" b="0" strike="noStrike" spc="-1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93057793-D31A-4438-8B7E-865EC9A9FC3A}" type="datetime">
              <a:rPr lang="ru-RU" sz="10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10.12.2016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499174A-64D2-48D9-815E-A5CD1EF3DEAC}" type="slidenum">
              <a:rPr lang="ru-RU" sz="3200" b="0" strike="noStrike" spc="-1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cxn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cxn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cxn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cxn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cxn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cxn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Образец заголовка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7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Шестой уровень структуры</a:t>
            </a: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Седьмой уровень структурыОбразец текста</a:t>
            </a:r>
          </a:p>
          <a:p>
            <a:pPr marL="743040" lvl="1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Второй уровень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200240" lvl="2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Третий уровень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542960" lvl="3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Четвертый уровень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000160" lvl="4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Пятый уровень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8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E64E3A-152B-44DB-BDDF-44B9B2D750C9}" type="datetime">
              <a:rPr lang="ru-R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10.12.2016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7CE3338-1978-4FCE-AEAC-09FAEF329745}" type="slidenum">
              <a:rPr lang="ru-R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sbase.com/services/retail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Рисунок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"/>
          <p:cNvPicPr/>
          <p:nvPr/>
        </p:nvPicPr>
        <p:blipFill>
          <a:blip r:embed="rId2"/>
          <a:stretch/>
        </p:blipFill>
        <p:spPr>
          <a:xfrm>
            <a:off x="0" y="656640"/>
            <a:ext cx="12191760" cy="620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035080" y="721440"/>
            <a:ext cx="8121600" cy="17089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97720" tIns="297720" rIns="247680" bIns="297720" anchor="ctr"/>
          <a:lstStyle/>
          <a:p>
            <a:pPr algn="ctr">
              <a:lnSpc>
                <a:spcPct val="90000"/>
              </a:lnSpc>
            </a:pPr>
            <a:r>
              <a:rPr lang="ru-RU" sz="6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Hadoop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035080" y="2574360"/>
            <a:ext cx="3897000" cy="17089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9640" tIns="179640" rIns="129600" bIns="179640" anchor="ctr"/>
          <a:lstStyle/>
          <a:p>
            <a:pPr algn="ctr">
              <a:lnSpc>
                <a:spcPct val="90000"/>
              </a:lnSpc>
            </a:pPr>
            <a:r>
              <a:rPr lang="ru-RU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Hadoop Distributed File System (HDFS)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066920" y="4325760"/>
            <a:ext cx="3897000" cy="17089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9640" tIns="179640" rIns="129600" bIns="179640" anchor="ctr"/>
          <a:lstStyle/>
          <a:p>
            <a:pPr algn="ctr">
              <a:lnSpc>
                <a:spcPct val="90000"/>
              </a:lnSpc>
            </a:pPr>
            <a:r>
              <a:rPr lang="ru-RU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Hadoop common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6259680" y="2574360"/>
            <a:ext cx="3897000" cy="17089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9640" tIns="179640" rIns="129600" bIns="179640" anchor="ctr"/>
          <a:lstStyle/>
          <a:p>
            <a:pPr algn="ctr">
              <a:lnSpc>
                <a:spcPct val="90000"/>
              </a:lnSpc>
            </a:pPr>
            <a:r>
              <a:rPr lang="ru-RU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Hadoop YARN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390040" y="158400"/>
            <a:ext cx="7447320" cy="642600"/>
          </a:xfrm>
          <a:prstGeom prst="roundRect">
            <a:avLst>
              <a:gd name="adj" fmla="val 10000"/>
            </a:avLst>
          </a:prstGeom>
          <a:ln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2435760" y="177480"/>
            <a:ext cx="7355520" cy="6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 anchor="ctr"/>
          <a:lstStyle/>
          <a:p>
            <a:pPr algn="ctr">
              <a:lnSpc>
                <a:spcPct val="90000"/>
              </a:lnSpc>
            </a:pP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Hadoop Distributed File System (HDFS)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Picture 2"/>
          <p:cNvPicPr/>
          <p:nvPr/>
        </p:nvPicPr>
        <p:blipFill>
          <a:blip r:embed="rId2"/>
          <a:stretch/>
        </p:blipFill>
        <p:spPr>
          <a:xfrm>
            <a:off x="2163960" y="820440"/>
            <a:ext cx="8117640" cy="56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494800" y="90720"/>
            <a:ext cx="8488800" cy="969840"/>
          </a:xfrm>
          <a:prstGeom prst="roundRect">
            <a:avLst>
              <a:gd name="adj" fmla="val 10000"/>
            </a:avLst>
          </a:prstGeom>
          <a:ln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2603880" y="119160"/>
            <a:ext cx="8270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600" tIns="129600" rIns="129600" bIns="129600" anchor="ctr"/>
          <a:lstStyle/>
          <a:p>
            <a:pPr algn="ctr">
              <a:lnSpc>
                <a:spcPct val="90000"/>
              </a:lnSpc>
            </a:pPr>
            <a:r>
              <a:rPr lang="ru-RU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Hadoop YARN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4"/>
          <p:cNvPicPr/>
          <p:nvPr/>
        </p:nvPicPr>
        <p:blipFill>
          <a:blip r:embed="rId2"/>
          <a:stretch/>
        </p:blipFill>
        <p:spPr>
          <a:xfrm>
            <a:off x="2808360" y="1355040"/>
            <a:ext cx="7780320" cy="481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44" y="462844"/>
            <a:ext cx="9798756" cy="610728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Рисунок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0" y="579240"/>
            <a:ext cx="569520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В мировой практике большими данными называют только объект анализа.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Термин big data родился в 2008 году.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К категории big data относится большинство потоков данных свыше 100 Гб в день.</a:t>
            </a:r>
            <a:r>
              <a:rPr lang="ru-RU" sz="18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Comic Sans MS"/>
                <a:hlinkClick r:id="rId3"/>
              </a:rPr>
              <a:t>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117720"/>
            <a:ext cx="12191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Big data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— огромные объемы неоднородной и быстро поступающей цифровой информации, которые невозможно обработать традиционными инструментами.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Рисунок 4"/>
          <p:cNvPicPr/>
          <p:nvPr/>
        </p:nvPicPr>
        <p:blipFill>
          <a:blip r:embed="rId2"/>
          <a:stretch/>
        </p:blipFill>
        <p:spPr>
          <a:xfrm>
            <a:off x="3238200" y="570960"/>
            <a:ext cx="5715360" cy="571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-895320" y="3960"/>
            <a:ext cx="804636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257480" lvl="2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Государственное управление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86280" lvl="6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	Медицина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43480" lvl="7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Телекоммуникации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86280" lvl="6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Финансы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29080" lvl="5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Транспорт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680" lvl="3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Производство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Рисунок 8"/>
          <p:cNvPicPr/>
          <p:nvPr/>
        </p:nvPicPr>
        <p:blipFill>
          <a:blip r:embed="rId2"/>
          <a:stretch/>
        </p:blipFill>
        <p:spPr>
          <a:xfrm>
            <a:off x="8111160" y="-207000"/>
            <a:ext cx="5721840" cy="4338000"/>
          </a:xfrm>
          <a:prstGeom prst="rect">
            <a:avLst/>
          </a:prstGeom>
          <a:ln>
            <a:noFill/>
          </a:ln>
        </p:spPr>
      </p:pic>
      <p:pic>
        <p:nvPicPr>
          <p:cNvPr id="222" name="Picture 2"/>
          <p:cNvPicPr/>
          <p:nvPr/>
        </p:nvPicPr>
        <p:blipFill>
          <a:blip r:embed="rId3"/>
          <a:stretch/>
        </p:blipFill>
        <p:spPr>
          <a:xfrm>
            <a:off x="0" y="2312640"/>
            <a:ext cx="8274600" cy="467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Рисунок 3"/>
          <p:cNvPicPr/>
          <p:nvPr/>
        </p:nvPicPr>
        <p:blipFill>
          <a:blip r:embed="rId2"/>
          <a:stretch/>
        </p:blipFill>
        <p:spPr>
          <a:xfrm>
            <a:off x="360" y="-22320"/>
            <a:ext cx="12191760" cy="688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/>
          <p:cNvPicPr/>
          <p:nvPr/>
        </p:nvPicPr>
        <p:blipFill>
          <a:blip r:embed="rId2"/>
          <a:stretch/>
        </p:blipFill>
        <p:spPr>
          <a:xfrm>
            <a:off x="2555280" y="0"/>
            <a:ext cx="6806160" cy="357300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1662480" y="4020840"/>
            <a:ext cx="960660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</a:pPr>
            <a:r>
              <a:rPr lang="ru-RU" sz="18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lake</a:t>
            </a:r>
            <a:r>
              <a:rPr lang="ru-RU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(озеро данных)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ru-RU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хранилище больших данных в необработанном виде.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78560" y="4808520"/>
            <a:ext cx="8388360" cy="15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ctr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«Озера» хранят данные из разных источников и разных форматов. 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Это обходится значительно дешевле традиционных хранилищ, в которые помещаются только структурированные данные.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Data lake позволяют анализировать большие данные в исходном виде.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7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Пользоваться «озерами» могут сразу несколько сотрудников.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Рисунок 3"/>
          <p:cNvPicPr/>
          <p:nvPr/>
        </p:nvPicPr>
        <p:blipFill>
          <a:blip r:embed="rId2"/>
          <a:stretch/>
        </p:blipFill>
        <p:spPr>
          <a:xfrm>
            <a:off x="1538280" y="61920"/>
            <a:ext cx="9115200" cy="673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4"/>
          <p:cNvPicPr/>
          <p:nvPr/>
        </p:nvPicPr>
        <p:blipFill>
          <a:blip r:embed="rId2"/>
          <a:stretch/>
        </p:blipFill>
        <p:spPr>
          <a:xfrm>
            <a:off x="688680" y="487440"/>
            <a:ext cx="1100628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215</TotalTime>
  <Words>100</Words>
  <Application>Microsoft Office PowerPoint</Application>
  <PresentationFormat>Широкоэкранный</PresentationFormat>
  <Paragraphs>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Comic Sans MS</vt:lpstr>
      <vt:lpstr>Corbel</vt:lpstr>
      <vt:lpstr>DejaVu Sans</vt:lpstr>
      <vt:lpstr>Rockwell</vt:lpstr>
      <vt:lpstr>Rockwell Condensed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Dmima</dc:creator>
  <dc:description/>
  <cp:lastModifiedBy>stalkerghost@outlook.com</cp:lastModifiedBy>
  <cp:revision>13</cp:revision>
  <dcterms:created xsi:type="dcterms:W3CDTF">2016-10-22T12:13:39Z</dcterms:created>
  <dcterms:modified xsi:type="dcterms:W3CDTF">2016-12-10T16:19:30Z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