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123" r:id="rId3"/>
    <p:sldId id="2134" r:id="rId4"/>
    <p:sldId id="345" r:id="rId5"/>
    <p:sldId id="1657" r:id="rId6"/>
    <p:sldId id="1865" r:id="rId7"/>
    <p:sldId id="1876" r:id="rId8"/>
    <p:sldId id="2135" r:id="rId10"/>
    <p:sldId id="214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0"/>
    <p:restoredTop sz="94655"/>
  </p:normalViewPr>
  <p:slideViewPr>
    <p:cSldViewPr snapToGrid="0">
      <p:cViewPr varScale="1">
        <p:scale>
          <a:sx n="76" d="100"/>
          <a:sy n="7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598C5-5679-8C49-AD90-0A8E839B9E0E}" type="slidenum">
              <a:rPr lang="en-US"/>
            </a:fld>
            <a:endParaRPr kumimoji="1"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移动众包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论文研讨分享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4160" y="4474866"/>
            <a:ext cx="1987853" cy="44318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郑嘉业</a:t>
            </a:r>
            <a:endParaRPr lang="zh-CN" altLang="en-GB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bldLvl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346364" y="346363"/>
            <a:ext cx="1357745" cy="665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7"/>
          <p:cNvSpPr txBox="1"/>
          <p:nvPr/>
        </p:nvSpPr>
        <p:spPr>
          <a:xfrm>
            <a:off x="1132606" y="387494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问题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Google Shape;86;p19"/>
          <p:cNvSpPr txBox="1"/>
          <p:nvPr/>
        </p:nvSpPr>
        <p:spPr>
          <a:xfrm>
            <a:off x="1132606" y="2676466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4829175" y="2275840"/>
            <a:ext cx="2533650" cy="230568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为什么？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是什么？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怎么做？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35;p31"/>
          <p:cNvSpPr/>
          <p:nvPr/>
        </p:nvSpPr>
        <p:spPr>
          <a:xfrm>
            <a:off x="2119745" y="990599"/>
            <a:ext cx="3491346" cy="4876800"/>
          </a:xfrm>
          <a:custGeom>
            <a:avLst/>
            <a:gdLst/>
            <a:ahLst/>
            <a:cxnLst/>
            <a:rect l="l" t="t" r="r" b="b"/>
            <a:pathLst>
              <a:path w="5786845" h="4284617" extrusionOk="0">
                <a:moveTo>
                  <a:pt x="0" y="0"/>
                </a:moveTo>
                <a:lnTo>
                  <a:pt x="5786845" y="0"/>
                </a:lnTo>
                <a:lnTo>
                  <a:pt x="5786845" y="4284617"/>
                </a:lnTo>
                <a:lnTo>
                  <a:pt x="0" y="4284617"/>
                </a:lnTo>
                <a:close/>
              </a:path>
            </a:pathLst>
          </a:custGeom>
          <a:blipFill>
            <a:blip r:embed="rId1"/>
            <a:stretch>
              <a:fillRect l="-54762" r="-54762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DESIGH</a:t>
            </a:r>
            <a:endParaRPr lang="en-US" sz="900" spc="300" dirty="0">
              <a:solidFill>
                <a:schemeClr val="tx1">
                  <a:lumMod val="95000"/>
                  <a:lumOff val="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</a:t>
            </a:r>
            <a:endParaRPr lang="id-ID" sz="7200" b="1" i="1" dirty="0">
              <a:solidFill>
                <a:schemeClr val="bg1">
                  <a:lumMod val="9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07785" y="2397125"/>
            <a:ext cx="3749040" cy="49212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为什么是移动众包？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6420484" y="1953011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7310" y="3134360"/>
            <a:ext cx="4504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传统的集中式感知系统受限于自然条件、设备硬件等因素</a:t>
            </a:r>
            <a:endParaRPr lang="zh-CN" altLang="en-US"/>
          </a:p>
          <a:p>
            <a:r>
              <a:rPr lang="zh-CN" altLang="en-US"/>
              <a:t>在某些场景（尤其是高流量场景下难以高效地处理流量数据）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865118" y="911853"/>
            <a:ext cx="5937161" cy="27060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blurRad="711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1"/>
          <p:cNvSpPr txBox="1"/>
          <p:nvPr/>
        </p:nvSpPr>
        <p:spPr>
          <a:xfrm>
            <a:off x="4226763" y="1484661"/>
            <a:ext cx="2844800" cy="4266541"/>
          </a:xfrm>
          <a:prstGeom prst="parallelogram">
            <a:avLst/>
          </a:prstGeom>
          <a:blipFill>
            <a:blip r:embed="rId1"/>
            <a:stretch>
              <a:fillRect l="-62333" r="-62333"/>
            </a:stretch>
          </a:blipFill>
        </p:spPr>
      </p:sp>
      <p:sp>
        <p:nvSpPr>
          <p:cNvPr id="11" name="TextBox 23"/>
          <p:cNvSpPr txBox="1"/>
          <p:nvPr/>
        </p:nvSpPr>
        <p:spPr>
          <a:xfrm>
            <a:off x="2349028" y="1664728"/>
            <a:ext cx="24033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</a:rPr>
              <a:t>是什么？</a:t>
            </a:r>
            <a:endParaRPr lang="zh-CN" altLang="en-US" sz="3600" b="1" i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7699400" y="5166427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什么是移动众包？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4271645"/>
            <a:ext cx="2748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移动众包在本项目中作为一种分布式的，</a:t>
            </a:r>
            <a:endParaRPr lang="zh-CN" altLang="en-US"/>
          </a:p>
          <a:p>
            <a:r>
              <a:rPr lang="zh-CN" altLang="en-US"/>
              <a:t>群体智慧集合处理的新型数据采集方式</a:t>
            </a:r>
            <a:endParaRPr lang="zh-CN" altLang="en-US"/>
          </a:p>
          <a:p>
            <a:r>
              <a:rPr lang="zh-CN" altLang="en-US"/>
              <a:t>相较于传统的采集系统，有着维护成本低、采集效率高等优势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07"/>
          <p:cNvSpPr txBox="1"/>
          <p:nvPr/>
        </p:nvSpPr>
        <p:spPr>
          <a:xfrm>
            <a:off x="11157281" y="6604397"/>
            <a:ext cx="205185" cy="22570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/>
            </a:fld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5191536" y="313769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怎么做？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6096000" y="1083349"/>
            <a:ext cx="4675141" cy="3670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blipFill>
            <a:blip r:embed="rId1"/>
            <a:stretch>
              <a:fillRect t="-9259" b="-9259"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2" name="Rectangle"/>
          <p:cNvSpPr/>
          <p:nvPr/>
        </p:nvSpPr>
        <p:spPr>
          <a:xfrm>
            <a:off x="-636" y="0"/>
            <a:ext cx="12192001" cy="685800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600"/>
          </a:p>
        </p:txBody>
      </p:sp>
      <p:sp>
        <p:nvSpPr>
          <p:cNvPr id="6" name="Shape"/>
          <p:cNvSpPr/>
          <p:nvPr/>
        </p:nvSpPr>
        <p:spPr>
          <a:xfrm>
            <a:off x="2491704" y="3586328"/>
            <a:ext cx="346364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F7F9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750"/>
          </a:p>
        </p:txBody>
      </p:sp>
      <p:sp>
        <p:nvSpPr>
          <p:cNvPr id="8" name="Shape"/>
          <p:cNvSpPr/>
          <p:nvPr/>
        </p:nvSpPr>
        <p:spPr>
          <a:xfrm>
            <a:off x="5905627" y="3586328"/>
            <a:ext cx="380746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F7F9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750"/>
          </a:p>
        </p:txBody>
      </p:sp>
      <p:sp>
        <p:nvSpPr>
          <p:cNvPr id="12" name="Shape"/>
          <p:cNvSpPr/>
          <p:nvPr/>
        </p:nvSpPr>
        <p:spPr>
          <a:xfrm>
            <a:off x="9336614" y="3586328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F7F9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750"/>
          </a:p>
        </p:txBody>
      </p:sp>
      <p:sp>
        <p:nvSpPr>
          <p:cNvPr id="15" name="矩形 26"/>
          <p:cNvSpPr/>
          <p:nvPr/>
        </p:nvSpPr>
        <p:spPr>
          <a:xfrm>
            <a:off x="1510665" y="1288415"/>
            <a:ext cx="917003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移动众包亟需解决的问题分为几大类</a:t>
            </a:r>
            <a:endParaRPr lang="zh-CN" altLang="en-US" sz="4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1677168" y="4626881"/>
            <a:ext cx="2009488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任务分配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隐私保护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质量控制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发送频率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628650" lvl="1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轨迹平衡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628650" lvl="1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服务负载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2135638" y="419278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众包规划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8" name="Rectangle 29"/>
          <p:cNvSpPr/>
          <p:nvPr/>
        </p:nvSpPr>
        <p:spPr>
          <a:xfrm>
            <a:off x="5091256" y="4626881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轨迹不平衡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种子路段的选取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估算非种子路段的车速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位置预测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9" name="Rectangle 30"/>
          <p:cNvSpPr/>
          <p:nvPr/>
        </p:nvSpPr>
        <p:spPr>
          <a:xfrm>
            <a:off x="5549900" y="4192905"/>
            <a:ext cx="12484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计算问题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8505344" y="4626881"/>
            <a:ext cx="200948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拥塞模型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拟合验证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微观 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-&gt;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宏观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ctr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1" name="Rectangle 30"/>
          <p:cNvSpPr/>
          <p:nvPr/>
        </p:nvSpPr>
        <p:spPr>
          <a:xfrm>
            <a:off x="8963814" y="419278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建模问题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补充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891540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More Infomation</a:t>
            </a:r>
            <a:endParaRPr lang="en-US" altLang="zh-CN" sz="32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仅为当前阶段的想法，不代表最终方案</a:t>
            </a:r>
            <a:endParaRPr lang="zh-CN" altLang="en-US" sz="20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bldLvl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立方体 19"/>
          <p:cNvSpPr/>
          <p:nvPr>
            <p:custDataLst>
              <p:tags r:id="rId1"/>
            </p:custDataLst>
          </p:nvPr>
        </p:nvSpPr>
        <p:spPr>
          <a:xfrm>
            <a:off x="553996" y="1372330"/>
            <a:ext cx="1783695" cy="4276436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 bwMode="auto">
          <a:xfrm flipH="1">
            <a:off x="5437645" y="1188860"/>
            <a:ext cx="183687" cy="183691"/>
          </a:xfrm>
          <a:prstGeom prst="ellipse">
            <a:avLst/>
          </a:pr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 bwMode="auto">
          <a:xfrm>
            <a:off x="5719150" y="1020465"/>
            <a:ext cx="6142145" cy="46079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数据采集</a:t>
            </a:r>
            <a:endParaRPr lang="zh-CN" altLang="en-US" sz="2000" b="1" spc="300">
              <a:solidFill>
                <a:srgbClr val="1F74AD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 bwMode="auto">
          <a:xfrm>
            <a:off x="5719445" y="1481455"/>
            <a:ext cx="6141720" cy="760095"/>
          </a:xfrm>
          <a:prstGeom prst="rect">
            <a:avLst/>
          </a:prstGeom>
          <a:noFill/>
        </p:spPr>
        <p:txBody>
          <a:bodyPr wrap="square" lIns="90000" tIns="0" rIns="90000" bIns="4680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本项目由于是基于移动定位服务的应用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，前期的数据采集方式相对简易。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也可以采用多种采集方法并行，并以数据中台的形式整合到计算平台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 bwMode="auto">
          <a:xfrm flipH="1">
            <a:off x="5437645" y="2400922"/>
            <a:ext cx="183687" cy="183691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 bwMode="auto">
          <a:xfrm>
            <a:off x="5719150" y="2177680"/>
            <a:ext cx="6142145" cy="46079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位置预测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 bwMode="auto">
          <a:xfrm>
            <a:off x="5719445" y="2658745"/>
            <a:ext cx="6141720" cy="537845"/>
          </a:xfrm>
          <a:prstGeom prst="rect">
            <a:avLst/>
          </a:prstGeom>
          <a:noFill/>
        </p:spPr>
        <p:txBody>
          <a:bodyPr wrap="square" lIns="90000" tIns="0" rIns="90000" bIns="4680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从应用端可以告知用户堵车排队的时间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以及基于实况给出发生拥堵的路段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8"/>
            </p:custDataLst>
          </p:nvPr>
        </p:nvSpPr>
        <p:spPr bwMode="auto">
          <a:xfrm flipH="1">
            <a:off x="5437645" y="3334380"/>
            <a:ext cx="183687" cy="183691"/>
          </a:xfrm>
          <a:prstGeom prst="ellipse">
            <a:avLst/>
          </a:pr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 bwMode="auto">
          <a:xfrm>
            <a:off x="5719150" y="3195830"/>
            <a:ext cx="6142145" cy="46079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en-US" altLang="zh-CN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VANETs</a:t>
            </a:r>
            <a:r>
              <a:rPr lang="zh-CN" altLang="en-US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自组织网络架构</a:t>
            </a:r>
            <a:endParaRPr lang="zh-CN" altLang="en-US" sz="2000" b="1" spc="300">
              <a:solidFill>
                <a:srgbClr val="1AA3AA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 bwMode="auto">
          <a:xfrm>
            <a:off x="5719445" y="3656330"/>
            <a:ext cx="6141720" cy="558800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是否可以建立车间通讯、车路通讯等方式，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在区间中快速发布信息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1"/>
            </p:custDataLst>
          </p:nvPr>
        </p:nvSpPr>
        <p:spPr bwMode="auto">
          <a:xfrm flipH="1">
            <a:off x="5437645" y="4353581"/>
            <a:ext cx="183687" cy="183691"/>
          </a:xfrm>
          <a:prstGeom prst="ellipse">
            <a:avLst/>
          </a:pr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 bwMode="auto">
          <a:xfrm>
            <a:off x="5719150" y="4215030"/>
            <a:ext cx="6142145" cy="46079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charset="-122"/>
                <a:cs typeface="+mn-ea"/>
                <a:sym typeface="Arial" panose="020B0604020202090204" pitchFamily="34" charset="0"/>
              </a:rPr>
              <a:t>行为学因素</a:t>
            </a:r>
            <a:endParaRPr lang="zh-CN" altLang="en-US" sz="2000" b="1" spc="300">
              <a:solidFill>
                <a:srgbClr val="69A35B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 bwMode="auto">
          <a:xfrm>
            <a:off x="5719150" y="4692655"/>
            <a:ext cx="6142146" cy="460792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司机的行为是否可以建立统一的模式，加入到模型中</a:t>
            </a:r>
            <a:endParaRPr lang="zh-CN" altLang="en-US" sz="14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14"/>
            </p:custDataLst>
          </p:nvPr>
        </p:nvSpPr>
        <p:spPr>
          <a:xfrm>
            <a:off x="1399945" y="1749011"/>
            <a:ext cx="1627008" cy="3900546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15"/>
            </p:custDataLst>
          </p:nvPr>
        </p:nvSpPr>
        <p:spPr>
          <a:xfrm>
            <a:off x="2193666" y="2137562"/>
            <a:ext cx="1464782" cy="3511995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6"/>
            </p:custDataLst>
          </p:nvPr>
        </p:nvSpPr>
        <p:spPr>
          <a:xfrm>
            <a:off x="2885302" y="2738985"/>
            <a:ext cx="1213925" cy="2910572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4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4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4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4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4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4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4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4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4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4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4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SLIDE_ID" val="diagram20187706_4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4"/>
  <p:tag name="KSO_WM_SLIDE_SIZE" val="714.434*274.941"/>
  <p:tag name="KSO_WM_SLIDE_POSITION" val="174.7*152.106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87706"/>
  <p:tag name="KSO_WM_SLIDE_LAYOUT" val="l"/>
  <p:tag name="KSO_WM_SLIDE_LAYOUT_CNT" val="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4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4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4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4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4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84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3" baseType="lpstr">
      <vt:lpstr>Arial</vt:lpstr>
      <vt:lpstr>方正书宋_GBK</vt:lpstr>
      <vt:lpstr>Wingdings</vt:lpstr>
      <vt:lpstr>思源黑体</vt:lpstr>
      <vt:lpstr>FZQingKeBenYueSongS-R-GB</vt:lpstr>
      <vt:lpstr>冬青黑体简体中文</vt:lpstr>
      <vt:lpstr>思源黑体 CN Heavy</vt:lpstr>
      <vt:lpstr>苹方-简</vt:lpstr>
      <vt:lpstr>Source Han Sans SC</vt:lpstr>
      <vt:lpstr>Lato</vt:lpstr>
      <vt:lpstr>FZHei-B01S</vt:lpstr>
      <vt:lpstr>Calibri</vt:lpstr>
      <vt:lpstr>Source Han Sans CN</vt:lpstr>
      <vt:lpstr>思源黑体 CN Normal</vt:lpstr>
      <vt:lpstr>Open Sans</vt:lpstr>
      <vt:lpstr>Source Han Sans HC</vt:lpstr>
      <vt:lpstr>Roboto Black</vt:lpstr>
      <vt:lpstr>Roboto Medium</vt:lpstr>
      <vt:lpstr>Helvetica Neue Medium</vt:lpstr>
      <vt:lpstr>Gill Sans</vt:lpstr>
      <vt:lpstr>Roboto Light</vt:lpstr>
      <vt:lpstr>Lato Regular</vt:lpstr>
      <vt:lpstr>Source Sans Pro Semibold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Helvetica Neue</vt:lpstr>
      <vt:lpstr>Thonburi</vt:lpstr>
      <vt:lpstr>华文宋体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alex</cp:lastModifiedBy>
  <cp:revision>5</cp:revision>
  <dcterms:created xsi:type="dcterms:W3CDTF">2020-07-16T05:34:58Z</dcterms:created>
  <dcterms:modified xsi:type="dcterms:W3CDTF">2020-07-16T05:34:58Z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