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68" r:id="rId14"/>
    <p:sldId id="269" r:id="rId15"/>
    <p:sldId id="270" r:id="rId16"/>
    <p:sldId id="271" r:id="rId17"/>
    <p:sldId id="272" r:id="rId18"/>
    <p:sldId id="275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F32"/>
    <a:srgbClr val="C0C0C0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55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5/20/2015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5/20/2015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5/20/2015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5/20/2015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5/20/2015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5/20/2015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5/20/2015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5/20/2015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812" y="1066800"/>
            <a:ext cx="6781800" cy="2286000"/>
          </a:xfrm>
        </p:spPr>
        <p:txBody>
          <a:bodyPr/>
          <a:lstStyle/>
          <a:p>
            <a:r>
              <a:rPr lang="nl-BE" sz="8000" dirty="0" smtClean="0"/>
              <a:t>Windows</a:t>
            </a:r>
            <a:r>
              <a:rPr lang="nl-BE" dirty="0" smtClean="0"/>
              <a:t> </a:t>
            </a:r>
            <a:r>
              <a:rPr lang="nl-BE" sz="6000" dirty="0" smtClean="0"/>
              <a:t>of</a:t>
            </a:r>
            <a:r>
              <a:rPr lang="nl-BE" dirty="0" smtClean="0"/>
              <a:t> </a:t>
            </a:r>
            <a:r>
              <a:rPr lang="nl-BE" sz="8000" dirty="0" smtClean="0"/>
              <a:t>Opportunities</a:t>
            </a:r>
            <a:r>
              <a:rPr lang="nl-BE" dirty="0" smtClean="0"/>
              <a:t>	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012" y="6451600"/>
            <a:ext cx="5029201" cy="406400"/>
          </a:xfrm>
        </p:spPr>
        <p:txBody>
          <a:bodyPr>
            <a:normAutofit lnSpcReduction="10000"/>
          </a:bodyPr>
          <a:lstStyle/>
          <a:p>
            <a:r>
              <a:rPr lang="nl-BE" b="1" i="1" dirty="0" smtClean="0"/>
              <a:t>We </a:t>
            </a:r>
            <a:r>
              <a:rPr lang="nl-BE" b="1" i="1" dirty="0" err="1" smtClean="0"/>
              <a:t>tech</a:t>
            </a:r>
            <a:r>
              <a:rPr lang="nl-BE" b="1" i="1" dirty="0" smtClean="0"/>
              <a:t> </a:t>
            </a:r>
            <a:r>
              <a:rPr lang="nl-BE" b="1" i="1" dirty="0" err="1" smtClean="0"/>
              <a:t>things</a:t>
            </a:r>
            <a:r>
              <a:rPr lang="nl-BE" b="1" i="1" dirty="0" smtClean="0"/>
              <a:t> </a:t>
            </a:r>
            <a:r>
              <a:rPr lang="nl-BE" b="1" i="1" dirty="0" err="1" smtClean="0"/>
              <a:t>seriously</a:t>
            </a:r>
            <a:endParaRPr lang="nl-BE" b="1" i="1" dirty="0"/>
          </a:p>
        </p:txBody>
      </p:sp>
    </p:spTree>
    <p:extLst>
      <p:ext uri="{BB962C8B-B14F-4D97-AF65-F5344CB8AC3E}">
        <p14:creationId xmlns:p14="http://schemas.microsoft.com/office/powerpoint/2010/main" val="139675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sz="5400" dirty="0" smtClean="0"/>
              <a:t>Uw voordeel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nl-BE" sz="2400" dirty="0" smtClean="0"/>
              <a:t>Ervaring</a:t>
            </a:r>
          </a:p>
          <a:p>
            <a:pPr marL="45720" indent="0">
              <a:buNone/>
            </a:pPr>
            <a:r>
              <a:rPr lang="nl-BE" sz="2400" dirty="0" smtClean="0"/>
              <a:t>Vernieuwend</a:t>
            </a:r>
          </a:p>
          <a:p>
            <a:pPr marL="45720" indent="0">
              <a:buNone/>
            </a:pPr>
            <a:r>
              <a:rPr lang="nl-BE" sz="2400" dirty="0" smtClean="0"/>
              <a:t>Persoonlijke specialisaties</a:t>
            </a:r>
          </a:p>
          <a:p>
            <a:pPr marL="45720" indent="0">
              <a:buNone/>
            </a:pPr>
            <a:r>
              <a:rPr lang="nl-BE" sz="2400" dirty="0" smtClean="0"/>
              <a:t>Constant in beweging</a:t>
            </a:r>
          </a:p>
          <a:p>
            <a:pPr marL="45720" indent="0">
              <a:buNone/>
            </a:pPr>
            <a:r>
              <a:rPr lang="nl-BE" sz="2400" dirty="0" smtClean="0"/>
              <a:t>24/7 bijstand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6205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sz="5400" dirty="0" smtClean="0"/>
              <a:t>Uw voordeel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nl-BE" sz="2400" dirty="0" smtClean="0"/>
              <a:t>20 werkende, persoonlijke accounts</a:t>
            </a:r>
          </a:p>
          <a:p>
            <a:pPr marL="45720" indent="0">
              <a:buNone/>
            </a:pPr>
            <a:r>
              <a:rPr lang="nl-BE" sz="2400" dirty="0" smtClean="0"/>
              <a:t>Uitbreiding mogelijk voor werknemers en randapparatuur</a:t>
            </a:r>
          </a:p>
          <a:p>
            <a:pPr marL="45720" indent="0">
              <a:buNone/>
            </a:pPr>
            <a:r>
              <a:rPr lang="nl-BE" sz="2400" dirty="0" smtClean="0"/>
              <a:t>Toegang tot de </a:t>
            </a:r>
            <a:r>
              <a:rPr lang="nl-BE" sz="2400" dirty="0" err="1" smtClean="0"/>
              <a:t>cloud</a:t>
            </a:r>
            <a:endParaRPr lang="nl-BE" sz="2400" dirty="0" smtClean="0"/>
          </a:p>
          <a:p>
            <a:pPr marL="45720" indent="0">
              <a:buNone/>
            </a:pPr>
            <a:r>
              <a:rPr lang="nl-BE" sz="2400" dirty="0" smtClean="0"/>
              <a:t>Software centraal geïnstalleerd</a:t>
            </a:r>
          </a:p>
          <a:p>
            <a:pPr marL="45720" indent="0">
              <a:buNone/>
            </a:pPr>
            <a:r>
              <a:rPr lang="nl-BE" sz="2400" dirty="0" smtClean="0"/>
              <a:t>Persoonlijke permissies</a:t>
            </a:r>
          </a:p>
          <a:p>
            <a:pPr marL="45720" indent="0">
              <a:buNone/>
            </a:pPr>
            <a:r>
              <a:rPr lang="nl-BE" sz="2400" dirty="0" smtClean="0"/>
              <a:t>Monitoring</a:t>
            </a:r>
          </a:p>
          <a:p>
            <a:pPr marL="45720" indent="0">
              <a:buNone/>
            </a:pPr>
            <a:r>
              <a:rPr lang="nl-BE" sz="2400" dirty="0" err="1" smtClean="0"/>
              <a:t>Dagelijke</a:t>
            </a:r>
            <a:r>
              <a:rPr lang="nl-BE" sz="2400" dirty="0" smtClean="0"/>
              <a:t>, automatische back-up</a:t>
            </a:r>
          </a:p>
          <a:p>
            <a:pPr marL="45720" indent="0">
              <a:buNone/>
            </a:pPr>
            <a:r>
              <a:rPr lang="nl-BE" sz="2400" dirty="0" smtClean="0"/>
              <a:t>Minimale </a:t>
            </a:r>
            <a:r>
              <a:rPr lang="nl-BE" sz="2400" dirty="0" err="1" smtClean="0"/>
              <a:t>downtime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0286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r-FR" dirty="0" smtClean="0"/>
              <a:t>24/7 bijstand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4495800"/>
          </a:xfrm>
        </p:spPr>
        <p:txBody>
          <a:bodyPr>
            <a:normAutofit/>
          </a:bodyPr>
          <a:lstStyle/>
          <a:p>
            <a:r>
              <a:rPr lang="br-FR" dirty="0" smtClean="0">
                <a:solidFill>
                  <a:srgbClr val="FFD700"/>
                </a:solidFill>
              </a:rPr>
              <a:t>Golden</a:t>
            </a:r>
            <a:r>
              <a:rPr lang="br-FR" dirty="0" smtClean="0"/>
              <a:t> </a:t>
            </a:r>
            <a:r>
              <a:rPr lang="nl-BE" dirty="0" err="1" smtClean="0"/>
              <a:t>Opportunities</a:t>
            </a:r>
            <a:endParaRPr lang="nl-BE" dirty="0" smtClean="0"/>
          </a:p>
          <a:p>
            <a:pPr lvl="1"/>
            <a:r>
              <a:rPr lang="nl-BE" sz="1600" dirty="0" smtClean="0"/>
              <a:t>Binnen 2 uur aanwezig</a:t>
            </a:r>
          </a:p>
          <a:p>
            <a:pPr lvl="1"/>
            <a:r>
              <a:rPr lang="nl-BE" sz="1600" dirty="0" smtClean="0"/>
              <a:t>24/7 ook feestdagen</a:t>
            </a:r>
          </a:p>
          <a:p>
            <a:pPr lvl="1"/>
            <a:endParaRPr lang="nl-BE" dirty="0" smtClean="0"/>
          </a:p>
          <a:p>
            <a:r>
              <a:rPr lang="nl-BE" dirty="0" smtClean="0">
                <a:solidFill>
                  <a:srgbClr val="C0C0C0"/>
                </a:solidFill>
              </a:rPr>
              <a:t>Silver </a:t>
            </a:r>
            <a:r>
              <a:rPr lang="nl-BE" dirty="0" err="1" smtClean="0"/>
              <a:t>Opportunities</a:t>
            </a:r>
            <a:endParaRPr lang="nl-BE" dirty="0" smtClean="0"/>
          </a:p>
          <a:p>
            <a:pPr lvl="1"/>
            <a:r>
              <a:rPr lang="nl-BE" sz="1600" dirty="0" smtClean="0"/>
              <a:t>Binnen 12 uur aanwezig</a:t>
            </a:r>
          </a:p>
          <a:p>
            <a:pPr lvl="1"/>
            <a:r>
              <a:rPr lang="nl-BE" sz="1600" dirty="0" smtClean="0"/>
              <a:t>Niet op feestdagen</a:t>
            </a:r>
          </a:p>
          <a:p>
            <a:pPr lvl="1"/>
            <a:endParaRPr lang="nl-BE" dirty="0"/>
          </a:p>
          <a:p>
            <a:r>
              <a:rPr lang="nl-BE" dirty="0" err="1" smtClean="0">
                <a:solidFill>
                  <a:srgbClr val="CD7F32"/>
                </a:solidFill>
              </a:rPr>
              <a:t>Bronze</a:t>
            </a:r>
            <a:r>
              <a:rPr lang="nl-BE" dirty="0" smtClean="0">
                <a:solidFill>
                  <a:srgbClr val="CD7F32"/>
                </a:solidFill>
              </a:rPr>
              <a:t> </a:t>
            </a:r>
            <a:r>
              <a:rPr lang="nl-BE" dirty="0" err="1" smtClean="0"/>
              <a:t>Opportunities</a:t>
            </a:r>
            <a:endParaRPr lang="nl-BE" dirty="0" smtClean="0"/>
          </a:p>
          <a:p>
            <a:pPr lvl="1"/>
            <a:r>
              <a:rPr lang="nl-BE" sz="1600" dirty="0" smtClean="0"/>
              <a:t>Binnen 24 uur aanwezig</a:t>
            </a:r>
          </a:p>
          <a:p>
            <a:pPr lvl="1"/>
            <a:r>
              <a:rPr lang="nl-BE" sz="1600" dirty="0" smtClean="0"/>
              <a:t>Enkel tijdens werkuren</a:t>
            </a:r>
          </a:p>
          <a:p>
            <a:pPr lvl="1"/>
            <a:endParaRPr lang="nl-NL" dirty="0"/>
          </a:p>
        </p:txBody>
      </p:sp>
      <p:pic>
        <p:nvPicPr>
          <p:cNvPr id="1026" name="Picture 2" descr="http://www.pennyitsupport.eu/images/home_security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3" y="1828800"/>
            <a:ext cx="26670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504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vboxx.nl/wp-content/uploads/2012/06/owncloud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26" y="1228345"/>
            <a:ext cx="8398967" cy="416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2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sz="4800" dirty="0" smtClean="0"/>
              <a:t>Wat </a:t>
            </a:r>
            <a:r>
              <a:rPr lang="nl-BE" dirty="0" smtClean="0"/>
              <a:t>is </a:t>
            </a:r>
            <a:r>
              <a:rPr lang="nl-BE" dirty="0" err="1" smtClean="0"/>
              <a:t>OwnCloud</a:t>
            </a:r>
            <a:r>
              <a:rPr lang="nl-BE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nl-BE" sz="2400" dirty="0" smtClean="0"/>
              <a:t>Cloud service</a:t>
            </a:r>
          </a:p>
          <a:p>
            <a:pPr marL="45720" indent="0">
              <a:buNone/>
            </a:pPr>
            <a:r>
              <a:rPr lang="nl-BE" sz="2400" dirty="0" smtClean="0"/>
              <a:t>Mobiele en desktop synchronisatie</a:t>
            </a:r>
          </a:p>
          <a:p>
            <a:pPr marL="45720" indent="0">
              <a:buNone/>
            </a:pPr>
            <a:r>
              <a:rPr lang="nl-BE" sz="2400" dirty="0" smtClean="0"/>
              <a:t>Kalender</a:t>
            </a:r>
          </a:p>
          <a:p>
            <a:pPr marL="45720" indent="0">
              <a:buNone/>
            </a:pPr>
            <a:r>
              <a:rPr lang="nl-BE" sz="2400" dirty="0" smtClean="0"/>
              <a:t>Contactgegevens</a:t>
            </a:r>
          </a:p>
          <a:p>
            <a:pPr marL="45720" indent="0">
              <a:buNone/>
            </a:pPr>
            <a:r>
              <a:rPr lang="nl-BE" sz="2400" dirty="0" err="1" smtClean="0"/>
              <a:t>Webinterface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9217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sz="5400" dirty="0" smtClean="0"/>
              <a:t>Basisaanbod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nl-BE" sz="2400" dirty="0" smtClean="0"/>
              <a:t>Centrale server</a:t>
            </a:r>
          </a:p>
          <a:p>
            <a:pPr marL="45720" indent="0">
              <a:buNone/>
            </a:pPr>
            <a:r>
              <a:rPr lang="nl-BE" sz="2400" dirty="0" smtClean="0"/>
              <a:t>Eigen, privaat netwerk</a:t>
            </a:r>
          </a:p>
          <a:p>
            <a:pPr marL="45720" indent="0">
              <a:buNone/>
            </a:pPr>
            <a:r>
              <a:rPr lang="nl-BE" sz="2400" dirty="0" smtClean="0"/>
              <a:t>Werkstation</a:t>
            </a:r>
          </a:p>
          <a:p>
            <a:pPr marL="45720" indent="0">
              <a:buNone/>
            </a:pPr>
            <a:r>
              <a:rPr lang="nl-BE" sz="2400" dirty="0" err="1" smtClean="0"/>
              <a:t>OwnCloud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75403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BE" sz="5400" dirty="0" smtClean="0"/>
              <a:t>Optionele services</a:t>
            </a:r>
            <a:endParaRPr lang="nl-BE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nl-BE" sz="2400" dirty="0" smtClean="0"/>
              <a:t>Mailserver</a:t>
            </a:r>
          </a:p>
          <a:p>
            <a:pPr marL="45720" indent="0">
              <a:buNone/>
            </a:pPr>
            <a:r>
              <a:rPr lang="nl-BE" sz="2400" dirty="0" smtClean="0"/>
              <a:t>Back-Up</a:t>
            </a:r>
          </a:p>
          <a:p>
            <a:pPr marL="45720" indent="0">
              <a:buNone/>
            </a:pPr>
            <a:r>
              <a:rPr lang="nl-BE" sz="2400" dirty="0" smtClean="0"/>
              <a:t>Monitoring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6554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sz="5400" dirty="0" smtClean="0"/>
              <a:t>Kostenschatting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nl-BE" sz="2400" dirty="0" smtClean="0"/>
              <a:t>Basis: €2 260</a:t>
            </a:r>
          </a:p>
          <a:p>
            <a:pPr marL="45720" indent="0">
              <a:buNone/>
            </a:pPr>
            <a:r>
              <a:rPr lang="nl-BE" sz="2400" dirty="0" smtClean="0"/>
              <a:t>Optioneel: €2 </a:t>
            </a:r>
            <a:r>
              <a:rPr lang="nl-BE" sz="2400" dirty="0" smtClean="0"/>
              <a:t>880</a:t>
            </a:r>
          </a:p>
          <a:p>
            <a:pPr marL="45720" indent="0">
              <a:buNone/>
            </a:pPr>
            <a:r>
              <a:rPr lang="nl-BE" sz="2400" dirty="0" smtClean="0"/>
              <a:t>Golden </a:t>
            </a:r>
            <a:r>
              <a:rPr lang="nl-BE" sz="2400" dirty="0" err="1" smtClean="0"/>
              <a:t>Opportunities</a:t>
            </a:r>
            <a:r>
              <a:rPr lang="nl-BE" sz="2400" dirty="0" smtClean="0"/>
              <a:t> : €225 / maand</a:t>
            </a:r>
          </a:p>
          <a:p>
            <a:pPr marL="45720" indent="0">
              <a:buNone/>
            </a:pPr>
            <a:r>
              <a:rPr lang="nl-BE" sz="2400" dirty="0"/>
              <a:t>Silver </a:t>
            </a:r>
            <a:r>
              <a:rPr lang="nl-BE" sz="2400" dirty="0" err="1" smtClean="0"/>
              <a:t>Opportunities</a:t>
            </a:r>
            <a:r>
              <a:rPr lang="nl-BE" sz="2400" dirty="0" smtClean="0"/>
              <a:t> : € 150 / maand</a:t>
            </a:r>
          </a:p>
          <a:p>
            <a:pPr marL="45720" indent="0">
              <a:buNone/>
            </a:pPr>
            <a:r>
              <a:rPr lang="nl-BE" sz="2400" dirty="0" err="1" smtClean="0"/>
              <a:t>Bronze</a:t>
            </a:r>
            <a:r>
              <a:rPr lang="nl-BE" sz="2400" dirty="0"/>
              <a:t> </a:t>
            </a:r>
            <a:r>
              <a:rPr lang="nl-BE" sz="2400" dirty="0" err="1" smtClean="0"/>
              <a:t>Opportunities</a:t>
            </a:r>
            <a:r>
              <a:rPr lang="nl-BE" sz="2400" dirty="0"/>
              <a:t> </a:t>
            </a:r>
            <a:r>
              <a:rPr lang="nl-BE" sz="2400" dirty="0" smtClean="0"/>
              <a:t>: € 75 / maand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52983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6812" y="2057400"/>
            <a:ext cx="5029201" cy="1397000"/>
          </a:xfrm>
        </p:spPr>
        <p:txBody>
          <a:bodyPr>
            <a:normAutofit/>
          </a:bodyPr>
          <a:lstStyle/>
          <a:p>
            <a:r>
              <a:rPr lang="nl-BE" sz="6000" dirty="0" smtClean="0"/>
              <a:t>Vragen?</a:t>
            </a:r>
            <a:endParaRPr lang="nl-BE" sz="6000" dirty="0"/>
          </a:p>
        </p:txBody>
      </p:sp>
    </p:spTree>
    <p:extLst>
      <p:ext uri="{BB962C8B-B14F-4D97-AF65-F5344CB8AC3E}">
        <p14:creationId xmlns:p14="http://schemas.microsoft.com/office/powerpoint/2010/main" val="95738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sz="5400" dirty="0" smtClean="0"/>
              <a:t>Inleiding</a:t>
            </a:r>
            <a:endParaRPr lang="nl-BE" dirty="0"/>
          </a:p>
        </p:txBody>
      </p:sp>
      <p:pic>
        <p:nvPicPr>
          <p:cNvPr id="1026" name="Picture 2" descr="https://lh5.googleusercontent.com/_9EQ2FfYB4_hB6dBQhRZBekeUD_JAmn7fyxZXIt3rVC7C2HK8IXhFJyA9Retd5ZzH4-_0HbTJ8Tosm-WElDp6EOGt4sZ-2uy3d66DRcO_1DbdHBabhEHf8875EXzdxtqEX9nv1_eJ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2" y="1828800"/>
            <a:ext cx="3667340" cy="290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3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152400"/>
            <a:ext cx="8686801" cy="762000"/>
          </a:xfrm>
        </p:spPr>
        <p:txBody>
          <a:bodyPr/>
          <a:lstStyle/>
          <a:p>
            <a:pPr algn="ctr"/>
            <a:r>
              <a:rPr lang="nl-BE" sz="5400" dirty="0" smtClean="0"/>
              <a:t>Wat </a:t>
            </a:r>
            <a:r>
              <a:rPr lang="nl-BE" dirty="0" smtClean="0"/>
              <a:t>willen we precies </a:t>
            </a:r>
            <a:r>
              <a:rPr lang="nl-BE" sz="5400" dirty="0" smtClean="0"/>
              <a:t>bereiken</a:t>
            </a:r>
            <a:endParaRPr lang="nl-BE" dirty="0"/>
          </a:p>
        </p:txBody>
      </p:sp>
      <p:pic>
        <p:nvPicPr>
          <p:cNvPr id="2050" name="Picture 2" descr="http://htor.inf.ethz.ch/research/topologies/img/od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526" y="1318912"/>
            <a:ext cx="5284998" cy="522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5081230" y="3319050"/>
            <a:ext cx="1227588" cy="122758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5418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encrypted-tbn1.gstatic.com/images?q=tbn:ANd9GcRhTZoeMgHUOx57zHz-p-KnPF11VB7TTXWe3oIRM5Z30nJnnh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52" y="1196585"/>
            <a:ext cx="3113864" cy="146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mcserverbank.com/images/server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335" y="1703215"/>
            <a:ext cx="3809008" cy="299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ubuntuserverguide.com/wp-content/uploads/2012/06/dhcp-server-ubunt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84" y="2451476"/>
            <a:ext cx="1536598" cy="153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yologadget.com/wp-content/uploads/2015/03/dn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702" y="3988075"/>
            <a:ext cx="2012335" cy="161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934856" y="1929819"/>
            <a:ext cx="1292885" cy="1183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95458" y="3198250"/>
            <a:ext cx="1867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231334" y="3282864"/>
            <a:ext cx="1996407" cy="1410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46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htor.inf.ethz.ch/research/topologies/img/od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526" y="1318912"/>
            <a:ext cx="5284998" cy="522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5159588" y="2704201"/>
            <a:ext cx="430961" cy="4309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5695024" y="2717260"/>
            <a:ext cx="430961" cy="4309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8" name="Oval 7"/>
          <p:cNvSpPr/>
          <p:nvPr/>
        </p:nvSpPr>
        <p:spPr>
          <a:xfrm>
            <a:off x="4399993" y="3579181"/>
            <a:ext cx="430961" cy="4309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9" name="Oval 8"/>
          <p:cNvSpPr/>
          <p:nvPr/>
        </p:nvSpPr>
        <p:spPr>
          <a:xfrm>
            <a:off x="4594782" y="3148221"/>
            <a:ext cx="430961" cy="4309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0" name="Oval 9"/>
          <p:cNvSpPr/>
          <p:nvPr/>
        </p:nvSpPr>
        <p:spPr>
          <a:xfrm>
            <a:off x="6125985" y="3226192"/>
            <a:ext cx="430961" cy="4309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66153" y="4001435"/>
            <a:ext cx="430961" cy="4309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46105" y="4599298"/>
            <a:ext cx="430961" cy="4309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22244" y="4707636"/>
            <a:ext cx="430961" cy="4309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53946" y="4685870"/>
            <a:ext cx="430961" cy="4309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5" name="Oval 14"/>
          <p:cNvSpPr/>
          <p:nvPr/>
        </p:nvSpPr>
        <p:spPr>
          <a:xfrm>
            <a:off x="4594781" y="4223137"/>
            <a:ext cx="430961" cy="4309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6" name="Oval 15"/>
          <p:cNvSpPr/>
          <p:nvPr/>
        </p:nvSpPr>
        <p:spPr>
          <a:xfrm>
            <a:off x="6477066" y="3314883"/>
            <a:ext cx="430961" cy="4309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>
              <a:ln w="762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6831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thumbs.dreamstime.com/x/isometric-projection-three-storey-building-1870053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2" b="4758"/>
          <a:stretch/>
        </p:blipFill>
        <p:spPr bwMode="auto">
          <a:xfrm>
            <a:off x="288849" y="331649"/>
            <a:ext cx="5500843" cy="539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encrypted-tbn1.gstatic.com/images?q=tbn:ANd9GcRhUsHAschV9ppTcO4Ik-SSbzR8c-eB9jAMVMLC5UvT5jKc-hu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106" y="2133938"/>
            <a:ext cx="2785368" cy="155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encrypted-tbn1.gstatic.com/images?q=tbn:ANd9GcRhUsHAschV9ppTcO4Ik-SSbzR8c-eB9jAMVMLC5UvT5jKc-hu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673" y="3936226"/>
            <a:ext cx="2785368" cy="155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encrypted-tbn1.gstatic.com/images?q=tbn:ANd9GcRhUsHAschV9ppTcO4Ik-SSbzR8c-eB9jAMVMLC5UvT5jKc-hu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25" y="331649"/>
            <a:ext cx="2785368" cy="155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3770917" y="3936226"/>
            <a:ext cx="2947188" cy="77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770917" y="2913840"/>
            <a:ext cx="2799621" cy="172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1"/>
          </p:cNvCxnSpPr>
          <p:nvPr/>
        </p:nvCxnSpPr>
        <p:spPr>
          <a:xfrm flipH="1">
            <a:off x="3770918" y="1111553"/>
            <a:ext cx="3078107" cy="10223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1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htor.inf.ethz.ch/research/topologies/img/od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526" y="1318912"/>
            <a:ext cx="5284998" cy="522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3383150" y="2705610"/>
            <a:ext cx="113519" cy="132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6" name="Oval 5"/>
          <p:cNvSpPr/>
          <p:nvPr/>
        </p:nvSpPr>
        <p:spPr>
          <a:xfrm>
            <a:off x="3619308" y="2507542"/>
            <a:ext cx="113519" cy="132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7" name="Oval 6"/>
          <p:cNvSpPr/>
          <p:nvPr/>
        </p:nvSpPr>
        <p:spPr>
          <a:xfrm>
            <a:off x="4250825" y="1810493"/>
            <a:ext cx="113519" cy="132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8" name="Oval 7"/>
          <p:cNvSpPr/>
          <p:nvPr/>
        </p:nvSpPr>
        <p:spPr>
          <a:xfrm>
            <a:off x="4506431" y="1659333"/>
            <a:ext cx="113519" cy="132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9" name="Oval 8"/>
          <p:cNvSpPr/>
          <p:nvPr/>
        </p:nvSpPr>
        <p:spPr>
          <a:xfrm>
            <a:off x="6801734" y="2592101"/>
            <a:ext cx="113519" cy="132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10" name="Oval 9"/>
          <p:cNvSpPr/>
          <p:nvPr/>
        </p:nvSpPr>
        <p:spPr>
          <a:xfrm>
            <a:off x="7325473" y="3523991"/>
            <a:ext cx="113519" cy="132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11" name="Oval 10"/>
          <p:cNvSpPr/>
          <p:nvPr/>
        </p:nvSpPr>
        <p:spPr>
          <a:xfrm>
            <a:off x="4144952" y="3467412"/>
            <a:ext cx="113519" cy="132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12" name="Oval 11"/>
          <p:cNvSpPr/>
          <p:nvPr/>
        </p:nvSpPr>
        <p:spPr>
          <a:xfrm>
            <a:off x="3879072" y="4381574"/>
            <a:ext cx="113519" cy="132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13" name="Oval 12"/>
          <p:cNvSpPr/>
          <p:nvPr/>
        </p:nvSpPr>
        <p:spPr>
          <a:xfrm>
            <a:off x="6154203" y="1401025"/>
            <a:ext cx="113519" cy="132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14" name="Oval 13"/>
          <p:cNvSpPr/>
          <p:nvPr/>
        </p:nvSpPr>
        <p:spPr>
          <a:xfrm>
            <a:off x="3135564" y="3772132"/>
            <a:ext cx="113519" cy="132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15" name="Oval 14"/>
          <p:cNvSpPr/>
          <p:nvPr/>
        </p:nvSpPr>
        <p:spPr>
          <a:xfrm>
            <a:off x="3992591" y="5686481"/>
            <a:ext cx="113519" cy="132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16" name="Oval 15"/>
          <p:cNvSpPr/>
          <p:nvPr/>
        </p:nvSpPr>
        <p:spPr>
          <a:xfrm>
            <a:off x="6898488" y="6009924"/>
            <a:ext cx="113519" cy="132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17" name="Oval 16"/>
          <p:cNvSpPr/>
          <p:nvPr/>
        </p:nvSpPr>
        <p:spPr>
          <a:xfrm>
            <a:off x="5287654" y="5733771"/>
            <a:ext cx="113519" cy="132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18" name="Oval 17"/>
          <p:cNvSpPr/>
          <p:nvPr/>
        </p:nvSpPr>
        <p:spPr>
          <a:xfrm>
            <a:off x="6744974" y="5010060"/>
            <a:ext cx="113519" cy="132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19" name="Oval 18"/>
          <p:cNvSpPr/>
          <p:nvPr/>
        </p:nvSpPr>
        <p:spPr>
          <a:xfrm>
            <a:off x="7774738" y="3429644"/>
            <a:ext cx="113519" cy="132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20" name="Oval 19"/>
          <p:cNvSpPr/>
          <p:nvPr/>
        </p:nvSpPr>
        <p:spPr>
          <a:xfrm>
            <a:off x="3602543" y="4980936"/>
            <a:ext cx="113519" cy="1324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24" name="Oval 23"/>
          <p:cNvSpPr/>
          <p:nvPr/>
        </p:nvSpPr>
        <p:spPr>
          <a:xfrm>
            <a:off x="7429835" y="5037955"/>
            <a:ext cx="113519" cy="1324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25" name="Oval 24"/>
          <p:cNvSpPr/>
          <p:nvPr/>
        </p:nvSpPr>
        <p:spPr>
          <a:xfrm>
            <a:off x="5243071" y="2228928"/>
            <a:ext cx="113519" cy="1324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26" name="Oval 25"/>
          <p:cNvSpPr/>
          <p:nvPr/>
        </p:nvSpPr>
        <p:spPr>
          <a:xfrm>
            <a:off x="6834110" y="1678056"/>
            <a:ext cx="113519" cy="1324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27" name="Oval 26"/>
          <p:cNvSpPr/>
          <p:nvPr/>
        </p:nvSpPr>
        <p:spPr>
          <a:xfrm>
            <a:off x="7674522" y="2525882"/>
            <a:ext cx="113519" cy="1324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28" name="Oval 27"/>
          <p:cNvSpPr/>
          <p:nvPr/>
        </p:nvSpPr>
        <p:spPr>
          <a:xfrm>
            <a:off x="5746043" y="5543292"/>
            <a:ext cx="113519" cy="1324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29" name="Oval 28"/>
          <p:cNvSpPr/>
          <p:nvPr/>
        </p:nvSpPr>
        <p:spPr>
          <a:xfrm>
            <a:off x="7452468" y="2828379"/>
            <a:ext cx="113519" cy="1324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30" name="Oval 29"/>
          <p:cNvSpPr/>
          <p:nvPr/>
        </p:nvSpPr>
        <p:spPr>
          <a:xfrm>
            <a:off x="3396261" y="4229535"/>
            <a:ext cx="113519" cy="1324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31" name="Oval 30"/>
          <p:cNvSpPr/>
          <p:nvPr/>
        </p:nvSpPr>
        <p:spPr>
          <a:xfrm>
            <a:off x="8117151" y="3772132"/>
            <a:ext cx="113519" cy="1324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32" name="Oval 31"/>
          <p:cNvSpPr/>
          <p:nvPr/>
        </p:nvSpPr>
        <p:spPr>
          <a:xfrm>
            <a:off x="4250824" y="2260724"/>
            <a:ext cx="113519" cy="1324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33" name="Oval 32"/>
          <p:cNvSpPr/>
          <p:nvPr/>
        </p:nvSpPr>
        <p:spPr>
          <a:xfrm>
            <a:off x="6044272" y="5858296"/>
            <a:ext cx="113519" cy="1324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34" name="Oval 33"/>
          <p:cNvSpPr/>
          <p:nvPr/>
        </p:nvSpPr>
        <p:spPr>
          <a:xfrm>
            <a:off x="7753540" y="2960817"/>
            <a:ext cx="113519" cy="1324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35" name="Oval 34"/>
          <p:cNvSpPr/>
          <p:nvPr/>
        </p:nvSpPr>
        <p:spPr>
          <a:xfrm>
            <a:off x="6050764" y="5848013"/>
            <a:ext cx="113519" cy="1324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36" name="Oval 35"/>
          <p:cNvSpPr/>
          <p:nvPr/>
        </p:nvSpPr>
        <p:spPr>
          <a:xfrm>
            <a:off x="5898404" y="5695652"/>
            <a:ext cx="113519" cy="13243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37" name="Oval 36"/>
          <p:cNvSpPr/>
          <p:nvPr/>
        </p:nvSpPr>
        <p:spPr>
          <a:xfrm>
            <a:off x="6955247" y="5305229"/>
            <a:ext cx="113519" cy="13243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38" name="Oval 37"/>
          <p:cNvSpPr/>
          <p:nvPr/>
        </p:nvSpPr>
        <p:spPr>
          <a:xfrm>
            <a:off x="4194064" y="3027035"/>
            <a:ext cx="113519" cy="13243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39" name="Oval 38"/>
          <p:cNvSpPr/>
          <p:nvPr/>
        </p:nvSpPr>
        <p:spPr>
          <a:xfrm>
            <a:off x="3562548" y="3772132"/>
            <a:ext cx="113519" cy="13243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40" name="Oval 39"/>
          <p:cNvSpPr/>
          <p:nvPr/>
        </p:nvSpPr>
        <p:spPr>
          <a:xfrm>
            <a:off x="5838739" y="2105867"/>
            <a:ext cx="113519" cy="13243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  <p:sp>
        <p:nvSpPr>
          <p:cNvPr id="41" name="Oval 40"/>
          <p:cNvSpPr/>
          <p:nvPr/>
        </p:nvSpPr>
        <p:spPr>
          <a:xfrm>
            <a:off x="4315174" y="5305229"/>
            <a:ext cx="113519" cy="13243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sz="1799"/>
          </a:p>
        </p:txBody>
      </p:sp>
    </p:spTree>
    <p:extLst>
      <p:ext uri="{BB962C8B-B14F-4D97-AF65-F5344CB8AC3E}">
        <p14:creationId xmlns:p14="http://schemas.microsoft.com/office/powerpoint/2010/main" val="26325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encrypted-tbn1.gstatic.com/images?q=tbn:ANd9GcRhUsHAschV9ppTcO4Ik-SSbzR8c-eB9jAMVMLC5UvT5jKc-h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253" y="94076"/>
            <a:ext cx="4714620" cy="264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beamerverhuurbelgie.be/images/beamer_verhu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077" y="4095577"/>
            <a:ext cx="1708389" cy="13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wherewhywhen.com/wp-content/uploads/2013/11/Brother-Hl2250dnr-Network-Monochrome-Laser-Printer-Review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124" y="4095576"/>
            <a:ext cx="1503478" cy="133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http://www.samsung.com/us/2012-smart-blu-ray-player/img/tv-fro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299" y="4178016"/>
            <a:ext cx="1691527" cy="127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2365214" y="2380617"/>
            <a:ext cx="1929701" cy="171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738290" y="2380616"/>
            <a:ext cx="880276" cy="179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128" idx="0"/>
          </p:cNvCxnSpPr>
          <p:nvPr/>
        </p:nvCxnSpPr>
        <p:spPr>
          <a:xfrm>
            <a:off x="6476301" y="2380617"/>
            <a:ext cx="815563" cy="171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291863" y="2235511"/>
            <a:ext cx="1951329" cy="177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6" name="Picture 16" descr="http://essaynparagraph.com/wp-content/uploads/2014/11/Comput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071" y="4152712"/>
            <a:ext cx="2186767" cy="130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4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6" descr="http://essaynparagraph.com/wp-content/uploads/2014/11/Compu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225" y="1519250"/>
            <a:ext cx="4793249" cy="285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788467" y="1958809"/>
            <a:ext cx="1552624" cy="52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32875" y="1763920"/>
            <a:ext cx="107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Sales</a:t>
            </a:r>
            <a:endParaRPr lang="nl-BE" sz="1799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88467" y="2699847"/>
            <a:ext cx="1668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32875" y="2515229"/>
            <a:ext cx="157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Technical</a:t>
            </a:r>
            <a:endParaRPr lang="nl-BE" sz="1799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88465" y="2948535"/>
            <a:ext cx="1668709" cy="60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32875" y="3366102"/>
            <a:ext cx="78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HR</a:t>
            </a:r>
            <a:endParaRPr lang="nl-BE" sz="1799" dirty="0"/>
          </a:p>
        </p:txBody>
      </p:sp>
    </p:spTree>
    <p:extLst>
      <p:ext uri="{BB962C8B-B14F-4D97-AF65-F5344CB8AC3E}">
        <p14:creationId xmlns:p14="http://schemas.microsoft.com/office/powerpoint/2010/main" val="78301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146</Words>
  <Application>Microsoft Office PowerPoint</Application>
  <PresentationFormat>Aangepast</PresentationFormat>
  <Paragraphs>56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1" baseType="lpstr">
      <vt:lpstr>Arial</vt:lpstr>
      <vt:lpstr>Franklin Gothic Medium</vt:lpstr>
      <vt:lpstr>Business Contrast 16x9</vt:lpstr>
      <vt:lpstr>Windows of Opportunities </vt:lpstr>
      <vt:lpstr>Inleiding</vt:lpstr>
      <vt:lpstr>Wat willen we precies bereiken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Uw voordeel</vt:lpstr>
      <vt:lpstr>Uw voordeel</vt:lpstr>
      <vt:lpstr>24/7 bijstand</vt:lpstr>
      <vt:lpstr>PowerPoint-presentatie</vt:lpstr>
      <vt:lpstr>Wat is OwnCloud?</vt:lpstr>
      <vt:lpstr>Basisaanbod</vt:lpstr>
      <vt:lpstr>Optionele services</vt:lpstr>
      <vt:lpstr>Kostenschatting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Lara Delange</dc:creator>
  <cp:lastModifiedBy>daan delva</cp:lastModifiedBy>
  <cp:revision>14</cp:revision>
  <dcterms:created xsi:type="dcterms:W3CDTF">2013-12-03T00:46:34Z</dcterms:created>
  <dcterms:modified xsi:type="dcterms:W3CDTF">2015-05-20T11:14:25Z</dcterms:modified>
</cp:coreProperties>
</file>