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5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181" autoAdjust="0"/>
    <p:restoredTop sz="94660"/>
  </p:normalViewPr>
  <p:slideViewPr>
    <p:cSldViewPr>
      <p:cViewPr varScale="1">
        <p:scale>
          <a:sx n="90" d="100"/>
          <a:sy n="90" d="100"/>
        </p:scale>
        <p:origin x="-11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2019/8/21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714488"/>
            <a:ext cx="7286676" cy="178595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KaiTi" pitchFamily="49" charset="-122"/>
                <a:ea typeface="KaiTi" pitchFamily="49" charset="-122"/>
              </a:rPr>
              <a:t>模治具零件</a:t>
            </a:r>
            <a:r>
              <a:rPr lang="en-US" altLang="zh-CN" dirty="0" smtClean="0">
                <a:solidFill>
                  <a:srgbClr val="0000CC"/>
                </a:solidFill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dirty="0" smtClean="0">
                <a:solidFill>
                  <a:srgbClr val="0000CC"/>
                </a:solidFill>
                <a:latin typeface="KaiTi" pitchFamily="49" charset="-122"/>
                <a:ea typeface="KaiTi" pitchFamily="49" charset="-122"/>
              </a:rPr>
            </a:br>
            <a:r>
              <a:rPr lang="zh-CN" altLang="en-US" dirty="0" smtClean="0">
                <a:solidFill>
                  <a:srgbClr val="0000CC"/>
                </a:solidFill>
                <a:latin typeface="KaiTi" pitchFamily="49" charset="-122"/>
                <a:ea typeface="KaiTi" pitchFamily="49" charset="-122"/>
              </a:rPr>
              <a:t>訂單信息服務平臺規劃</a:t>
            </a:r>
            <a:r>
              <a:rPr lang="en-US" altLang="zh-CN" dirty="0" smtClean="0">
                <a:solidFill>
                  <a:srgbClr val="0000CC"/>
                </a:solidFill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dirty="0" smtClean="0">
                <a:solidFill>
                  <a:srgbClr val="0000CC"/>
                </a:solidFill>
                <a:latin typeface="KaiTi" pitchFamily="49" charset="-122"/>
                <a:ea typeface="KaiTi" pitchFamily="49" charset="-122"/>
              </a:rPr>
            </a:br>
            <a:r>
              <a:rPr lang="zh-CN" altLang="en-US" dirty="0" smtClean="0">
                <a:solidFill>
                  <a:srgbClr val="0000CC"/>
                </a:solidFill>
                <a:latin typeface="KaiTi" pitchFamily="49" charset="-122"/>
                <a:ea typeface="KaiTi" pitchFamily="49" charset="-122"/>
              </a:rPr>
              <a:t>（草案）</a:t>
            </a:r>
            <a:endParaRPr lang="zh-TW" altLang="en-US" dirty="0">
              <a:solidFill>
                <a:srgbClr val="0000CC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86578" y="635795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Mac(I)</a:t>
            </a:r>
            <a:r>
              <a:rPr lang="zh-CN" altLang="en-US" dirty="0" smtClean="0"/>
              <a:t>經管</a:t>
            </a:r>
            <a:r>
              <a:rPr lang="en-US" altLang="zh-CN" dirty="0" smtClean="0"/>
              <a:t>2019/8/19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3357586" cy="1142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00CC"/>
                </a:solidFill>
              </a:rPr>
              <a:t>一、功能定義</a:t>
            </a:r>
            <a:endParaRPr lang="zh-TW" altLang="en-US" sz="3600" dirty="0" smtClean="0">
              <a:solidFill>
                <a:srgbClr val="0000CC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214346" y="1000108"/>
            <a:ext cx="8858312" cy="13287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300" dirty="0" smtClean="0">
                <a:latin typeface="KaiTi" pitchFamily="49" charset="-122"/>
                <a:ea typeface="KaiTi" pitchFamily="49" charset="-122"/>
              </a:rPr>
              <a:t>       一條內部專業的信息網絡（云），通過平臺將模治檢具零件訂單信息公開、以線上開標方式確定交易對象和單價，</a:t>
            </a:r>
            <a:r>
              <a:rPr lang="zh-CN" altLang="en-US" sz="2300" b="1" dirty="0" smtClean="0">
                <a:solidFill>
                  <a:srgbClr val="0000CC"/>
                </a:solidFill>
                <a:latin typeface="KaiTi" pitchFamily="49" charset="-122"/>
                <a:ea typeface="KaiTi" pitchFamily="49" charset="-122"/>
              </a:rPr>
              <a:t>引導</a:t>
            </a:r>
            <a:r>
              <a:rPr lang="zh-CN" altLang="en-US" sz="2300" dirty="0" smtClean="0">
                <a:latin typeface="KaiTi" pitchFamily="49" charset="-122"/>
                <a:ea typeface="KaiTi" pitchFamily="49" charset="-122"/>
              </a:rPr>
              <a:t>集團內機加資源實現更快，更廣的</a:t>
            </a:r>
            <a:r>
              <a:rPr lang="zh-CN" altLang="en-US" sz="2300" b="1" dirty="0" smtClean="0">
                <a:solidFill>
                  <a:srgbClr val="0000CC"/>
                </a:solidFill>
                <a:latin typeface="KaiTi" pitchFamily="49" charset="-122"/>
                <a:ea typeface="KaiTi" pitchFamily="49" charset="-122"/>
              </a:rPr>
              <a:t>自由調配</a:t>
            </a:r>
            <a:r>
              <a:rPr lang="zh-CN" altLang="en-US" sz="2300" dirty="0" smtClean="0">
                <a:latin typeface="KaiTi" pitchFamily="49" charset="-122"/>
                <a:ea typeface="KaiTi" pitchFamily="49" charset="-122"/>
              </a:rPr>
              <a:t>。</a:t>
            </a:r>
            <a:endParaRPr lang="zh-TW" altLang="en-US" sz="23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00396" y="24881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發單方（需求方）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57850" y="2928934"/>
            <a:ext cx="2571768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深圳模具加工廠</a:t>
            </a:r>
            <a:endParaRPr lang="en-US" altLang="zh-CN" dirty="0" smtClean="0"/>
          </a:p>
          <a:p>
            <a:r>
              <a:rPr lang="zh-CN" altLang="en-US" dirty="0" smtClean="0"/>
              <a:t>成都模具加工廠</a:t>
            </a:r>
            <a:endParaRPr lang="en-US" altLang="zh-CN" dirty="0" smtClean="0"/>
          </a:p>
          <a:p>
            <a:r>
              <a:rPr lang="zh-CN" altLang="en-US" dirty="0" smtClean="0"/>
              <a:t>深圳治具加工廠</a:t>
            </a:r>
            <a:endParaRPr lang="en-US" altLang="zh-CN" dirty="0" smtClean="0"/>
          </a:p>
          <a:p>
            <a:r>
              <a:rPr lang="zh-CN" altLang="en-US" dirty="0" smtClean="0"/>
              <a:t>各生產生技支援（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個）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071834" y="2928934"/>
            <a:ext cx="1357322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產制工</a:t>
            </a:r>
            <a:endParaRPr lang="en-US" altLang="zh-CN" dirty="0" smtClean="0"/>
          </a:p>
          <a:p>
            <a:r>
              <a:rPr lang="zh-CN" altLang="en-US" dirty="0" smtClean="0"/>
              <a:t>品保</a:t>
            </a:r>
            <a:endParaRPr lang="en-US" altLang="zh-CN" dirty="0" smtClean="0"/>
          </a:p>
          <a:p>
            <a:r>
              <a:rPr lang="zh-CN" altLang="en-US" dirty="0" smtClean="0"/>
              <a:t>生產（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單）</a:t>
            </a:r>
            <a:endParaRPr lang="en-US" altLang="zh-CN" dirty="0" smtClean="0"/>
          </a:p>
          <a:p>
            <a:r>
              <a:rPr lang="zh-CN" altLang="en-US" dirty="0" smtClean="0"/>
              <a:t>沖塑模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57850" y="4572008"/>
            <a:ext cx="35719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金機虎各機加廠（全國各廠區）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786478" y="24881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接單方（加工方）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357158" y="2857496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57158" y="4214818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2928958" y="4559866"/>
            <a:ext cx="2071702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Mac(II)/Mac(III)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57224" y="3214686"/>
            <a:ext cx="1643042" cy="3231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dirty="0" smtClean="0"/>
              <a:t>第一階段</a:t>
            </a:r>
            <a:endParaRPr lang="zh-TW" altLang="en-US" sz="1000" dirty="0"/>
          </a:p>
        </p:txBody>
      </p:sp>
      <p:cxnSp>
        <p:nvCxnSpPr>
          <p:cNvPr id="40" name="直線接點 39"/>
          <p:cNvCxnSpPr/>
          <p:nvPr/>
        </p:nvCxnSpPr>
        <p:spPr>
          <a:xfrm rot="5400000">
            <a:off x="607235" y="4536277"/>
            <a:ext cx="3929066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285884" y="24288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階段</a:t>
            </a:r>
            <a:endParaRPr lang="zh-TW" altLang="en-US" dirty="0"/>
          </a:p>
        </p:txBody>
      </p:sp>
      <p:cxnSp>
        <p:nvCxnSpPr>
          <p:cNvPr id="43" name="直線接點 42"/>
          <p:cNvCxnSpPr/>
          <p:nvPr/>
        </p:nvCxnSpPr>
        <p:spPr>
          <a:xfrm rot="5400000">
            <a:off x="3179797" y="4535483"/>
            <a:ext cx="3929066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642942" y="3643314"/>
            <a:ext cx="1714512" cy="3231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500" dirty="0" smtClean="0"/>
              <a:t>Mac(I)</a:t>
            </a:r>
            <a:r>
              <a:rPr lang="zh-CN" altLang="en-US" sz="1500" dirty="0" smtClean="0"/>
              <a:t>內部開發</a:t>
            </a:r>
            <a:endParaRPr lang="zh-TW" altLang="en-US" sz="15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85786" y="4357694"/>
            <a:ext cx="1714512" cy="3231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dirty="0" smtClean="0"/>
              <a:t>第二階段</a:t>
            </a:r>
            <a:endParaRPr lang="zh-TW" altLang="en-US" sz="1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14380" y="5715016"/>
            <a:ext cx="1714512" cy="3231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dirty="0" smtClean="0"/>
              <a:t>集團內部推廣</a:t>
            </a:r>
            <a:endParaRPr lang="zh-TW" altLang="en-US" sz="15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5357850" y="5702874"/>
            <a:ext cx="35719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集團內各次集團機加廠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642942" y="4748909"/>
            <a:ext cx="1714512" cy="3231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500" dirty="0" err="1" smtClean="0"/>
              <a:t>McEBG</a:t>
            </a:r>
            <a:r>
              <a:rPr lang="zh-CN" altLang="en-US" sz="1500" dirty="0" smtClean="0"/>
              <a:t> 內部測試</a:t>
            </a:r>
            <a:endParaRPr lang="zh-TW" altLang="en-US" sz="15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2928958" y="5631436"/>
            <a:ext cx="2071702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各次集團</a:t>
            </a:r>
            <a:endParaRPr lang="zh-TW" altLang="en-US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357158" y="5286388"/>
            <a:ext cx="87154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785786" y="5357826"/>
            <a:ext cx="1714512" cy="3231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dirty="0" smtClean="0"/>
              <a:t>第三階段</a:t>
            </a:r>
            <a:endParaRPr lang="zh-TW" altLang="en-US" sz="1000" dirty="0"/>
          </a:p>
        </p:txBody>
      </p:sp>
      <p:sp>
        <p:nvSpPr>
          <p:cNvPr id="54" name="矩形 53"/>
          <p:cNvSpPr/>
          <p:nvPr/>
        </p:nvSpPr>
        <p:spPr>
          <a:xfrm>
            <a:off x="8001024" y="1"/>
            <a:ext cx="1357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信息化</a:t>
            </a:r>
            <a:endParaRPr lang="en-US" altLang="zh-CN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標準化</a:t>
            </a:r>
            <a:endParaRPr lang="en-US" altLang="zh-CN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dirty="0" smtClean="0">
                <a:latin typeface="KaiTi" pitchFamily="49" charset="-122"/>
                <a:ea typeface="KaiTi" pitchFamily="49" charset="-122"/>
              </a:rPr>
              <a:t>網絡化</a:t>
            </a:r>
            <a:endParaRPr lang="en-US" altLang="zh-CN" dirty="0" smtClean="0">
              <a:latin typeface="KaiTi" pitchFamily="49" charset="-122"/>
              <a:ea typeface="KaiTi" pitchFamily="49" charset="-122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5000660" cy="92869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rgbClr val="0000CC"/>
                </a:solidFill>
              </a:rPr>
              <a:t>二、平臺操作流程</a:t>
            </a:r>
            <a:r>
              <a:rPr lang="en-US" altLang="zh-CN" sz="3600" dirty="0" smtClean="0">
                <a:solidFill>
                  <a:srgbClr val="0000CC"/>
                </a:solidFill>
              </a:rPr>
              <a:t>1</a:t>
            </a:r>
            <a:endParaRPr lang="zh-TW" altLang="en-US" sz="3600" dirty="0">
              <a:solidFill>
                <a:srgbClr val="0000CC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71472" y="1528692"/>
            <a:ext cx="1723549" cy="40011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</a:rPr>
              <a:t>訂單信息確認</a:t>
            </a:r>
            <a:endParaRPr lang="zh-TW" altLang="en-US" sz="2000" dirty="0">
              <a:solidFill>
                <a:srgbClr val="0000CC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8225" y="2357430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訂單信息公示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8225" y="3171766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各加工廠報價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8225" y="3957584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選定中標對象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1357290" y="2000240"/>
            <a:ext cx="142876" cy="2857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1357290" y="2857496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1357290" y="3643314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5" name="向下箭號 24"/>
          <p:cNvSpPr/>
          <p:nvPr/>
        </p:nvSpPr>
        <p:spPr>
          <a:xfrm>
            <a:off x="1357290" y="4429132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2910" y="4786322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線下完成交易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1357290" y="5214950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2910" y="5572140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交易雙方互評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500430" y="1928802"/>
            <a:ext cx="52068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1.</a:t>
            </a:r>
            <a:r>
              <a:rPr lang="zh-CN" altLang="en-US" dirty="0" smtClean="0">
                <a:solidFill>
                  <a:srgbClr val="0000CC"/>
                </a:solidFill>
              </a:rPr>
              <a:t>平臺以部門為單位，進行賬號注冊，賬號分兩種類別：發單賬號和接單賬號。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2.</a:t>
            </a:r>
            <a:r>
              <a:rPr lang="zh-CN" altLang="en-US" dirty="0" smtClean="0">
                <a:solidFill>
                  <a:srgbClr val="0000CC"/>
                </a:solidFill>
              </a:rPr>
              <a:t>發單部門收到本單位訂單需求后，在平臺上登入帳號，新建訂單信息（一圖面一訂單）。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3.</a:t>
            </a:r>
            <a:r>
              <a:rPr lang="zh-CN" altLang="en-US" dirty="0" smtClean="0">
                <a:solidFill>
                  <a:srgbClr val="0000CC"/>
                </a:solidFill>
              </a:rPr>
              <a:t>上傳并輸入信息：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 3.1.</a:t>
            </a:r>
            <a:r>
              <a:rPr lang="zh-CN" altLang="en-US" dirty="0" smtClean="0">
                <a:solidFill>
                  <a:srgbClr val="0000CC"/>
                </a:solidFill>
              </a:rPr>
              <a:t>模治具零件工程圖檔（</a:t>
            </a:r>
            <a:r>
              <a:rPr lang="en-US" altLang="zh-CN" dirty="0" smtClean="0">
                <a:solidFill>
                  <a:srgbClr val="0000CC"/>
                </a:solidFill>
              </a:rPr>
              <a:t>PDF</a:t>
            </a:r>
            <a:r>
              <a:rPr lang="zh-CN" altLang="en-US" dirty="0" smtClean="0">
                <a:solidFill>
                  <a:srgbClr val="0000CC"/>
                </a:solidFill>
              </a:rPr>
              <a:t>加水印）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 3.2.</a:t>
            </a:r>
            <a:r>
              <a:rPr lang="zh-CN" altLang="en-US" dirty="0" smtClean="0">
                <a:solidFill>
                  <a:srgbClr val="0000CC"/>
                </a:solidFill>
              </a:rPr>
              <a:t>用途（治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沖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塑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檢）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 3.3.</a:t>
            </a:r>
            <a:r>
              <a:rPr lang="zh-CN" altLang="en-US" dirty="0" smtClean="0">
                <a:solidFill>
                  <a:srgbClr val="0000CC"/>
                </a:solidFill>
              </a:rPr>
              <a:t>材料（電木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塑鋼</a:t>
            </a:r>
            <a:r>
              <a:rPr lang="en-US" altLang="zh-CN" dirty="0" smtClean="0">
                <a:solidFill>
                  <a:srgbClr val="0000CC"/>
                </a:solidFill>
              </a:rPr>
              <a:t>/..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 3.4.</a:t>
            </a:r>
            <a:r>
              <a:rPr lang="zh-CN" altLang="en-US" dirty="0" smtClean="0">
                <a:solidFill>
                  <a:srgbClr val="0000CC"/>
                </a:solidFill>
              </a:rPr>
              <a:t>需求數量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 3.5.</a:t>
            </a:r>
            <a:r>
              <a:rPr lang="zh-CN" altLang="en-US" dirty="0" smtClean="0">
                <a:solidFill>
                  <a:srgbClr val="0000CC"/>
                </a:solidFill>
              </a:rPr>
              <a:t>交貨時間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 3.6.</a:t>
            </a:r>
            <a:r>
              <a:rPr lang="zh-CN" altLang="en-US" dirty="0" smtClean="0">
                <a:solidFill>
                  <a:srgbClr val="0000CC"/>
                </a:solidFill>
              </a:rPr>
              <a:t>交貨地點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 3.7.</a:t>
            </a:r>
            <a:r>
              <a:rPr lang="zh-CN" altLang="en-US" dirty="0" smtClean="0">
                <a:solidFill>
                  <a:srgbClr val="0000CC"/>
                </a:solidFill>
              </a:rPr>
              <a:t>交易法人及代碼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 3.8.</a:t>
            </a:r>
            <a:r>
              <a:rPr lang="zh-CN" altLang="en-US" dirty="0" smtClean="0">
                <a:solidFill>
                  <a:srgbClr val="0000CC"/>
                </a:solidFill>
              </a:rPr>
              <a:t>最大接受單價及幣別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    3.9.</a:t>
            </a:r>
            <a:r>
              <a:rPr lang="zh-CN" altLang="en-US" dirty="0" smtClean="0">
                <a:solidFill>
                  <a:srgbClr val="0000CC"/>
                </a:solidFill>
              </a:rPr>
              <a:t> 開標時間及截止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    3.10.</a:t>
            </a:r>
            <a:r>
              <a:rPr lang="zh-CN" altLang="en-US" dirty="0" smtClean="0">
                <a:solidFill>
                  <a:srgbClr val="0000CC"/>
                </a:solidFill>
              </a:rPr>
              <a:t>開標范圍（產品處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廠區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事業群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集團）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571472" y="1528692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訂單信息確認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8225" y="2357430"/>
            <a:ext cx="1723549" cy="400110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</a:rPr>
              <a:t>訂單信息公示</a:t>
            </a:r>
            <a:endParaRPr lang="zh-TW" altLang="en-US" sz="2000" dirty="0">
              <a:solidFill>
                <a:srgbClr val="0000CC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8225" y="3171766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各加工廠報價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8225" y="3957584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選定中標對象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1357290" y="2000240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1357290" y="2857496"/>
            <a:ext cx="142876" cy="2857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1357290" y="3643314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5" name="向下箭號 24"/>
          <p:cNvSpPr/>
          <p:nvPr/>
        </p:nvSpPr>
        <p:spPr>
          <a:xfrm>
            <a:off x="1357290" y="4429132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2910" y="4786322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線下完成交易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1357290" y="5214950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2910" y="5572140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交易雙方互評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500430" y="1928802"/>
            <a:ext cx="5206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4.</a:t>
            </a:r>
            <a:r>
              <a:rPr lang="zh-CN" altLang="en-US" dirty="0" smtClean="0">
                <a:solidFill>
                  <a:srgbClr val="0000CC"/>
                </a:solidFill>
              </a:rPr>
              <a:t>發單帳號完成訂單確認后，點擊發布訂單</a:t>
            </a:r>
            <a:r>
              <a:rPr lang="en-US" altLang="zh-CN" dirty="0" smtClean="0">
                <a:solidFill>
                  <a:srgbClr val="0000CC"/>
                </a:solidFill>
              </a:rPr>
              <a:t>; </a:t>
            </a:r>
          </a:p>
          <a:p>
            <a:r>
              <a:rPr lang="en-US" altLang="zh-CN" dirty="0" smtClean="0">
                <a:solidFill>
                  <a:srgbClr val="0000CC"/>
                </a:solidFill>
              </a:rPr>
              <a:t>5.</a:t>
            </a:r>
            <a:r>
              <a:rPr lang="zh-CN" altLang="en-US" dirty="0" smtClean="0">
                <a:solidFill>
                  <a:srgbClr val="0000CC"/>
                </a:solidFill>
              </a:rPr>
              <a:t>系統后臺自動生成訂單號，網上公告訂單（標書）信息，并定時匯總訂單信息郵件提醒接單方（部門負責人）；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6.</a:t>
            </a:r>
            <a:r>
              <a:rPr lang="zh-CN" altLang="en-US" dirty="0" smtClean="0">
                <a:solidFill>
                  <a:srgbClr val="0000CC"/>
                </a:solidFill>
              </a:rPr>
              <a:t>接單帳號登入平臺后，可直接查看相關信息，并可下載圖檔（權限管理，非開標賬號及游客不能下載）；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285720" y="285728"/>
            <a:ext cx="500066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平臺操作流程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571472" y="1528692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訂單信息確認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8225" y="2357430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訂單信息公示</a:t>
            </a:r>
            <a:endParaRPr lang="zh-TW" alt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8225" y="3171766"/>
            <a:ext cx="1723549" cy="400110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</a:rPr>
              <a:t>各加工廠報價</a:t>
            </a:r>
            <a:endParaRPr lang="zh-TW" altLang="en-US" sz="2000" dirty="0" smtClean="0">
              <a:solidFill>
                <a:srgbClr val="0000CC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8225" y="3957584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選定中標對象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1357290" y="2000240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1357290" y="2857496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1357290" y="3643314"/>
            <a:ext cx="142876" cy="2857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5" name="向下箭號 24"/>
          <p:cNvSpPr/>
          <p:nvPr/>
        </p:nvSpPr>
        <p:spPr>
          <a:xfrm>
            <a:off x="1357290" y="4429132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2910" y="4786322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線下完成交易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1357290" y="5214950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2910" y="5572140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交易雙方互評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357522" y="1928802"/>
            <a:ext cx="5786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7.</a:t>
            </a:r>
            <a:r>
              <a:rPr lang="zh-CN" altLang="en-US" dirty="0" smtClean="0">
                <a:solidFill>
                  <a:srgbClr val="0000CC"/>
                </a:solidFill>
              </a:rPr>
              <a:t>接單部門根據信息評估完成訂單的時間和交期；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8.</a:t>
            </a:r>
            <a:r>
              <a:rPr lang="zh-CN" altLang="en-US" dirty="0" smtClean="0">
                <a:solidFill>
                  <a:srgbClr val="0000CC"/>
                </a:solidFill>
              </a:rPr>
              <a:t>在開標期間，接單賬號可點擊標書頁面上的報價選項；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9.</a:t>
            </a:r>
            <a:r>
              <a:rPr lang="zh-CN" altLang="en-US" dirty="0" smtClean="0">
                <a:solidFill>
                  <a:srgbClr val="0000CC"/>
                </a:solidFill>
              </a:rPr>
              <a:t>在報價頁面輸入單價及交貨時間，并完成報價；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10.</a:t>
            </a:r>
            <a:r>
              <a:rPr lang="zh-CN" altLang="en-US" dirty="0" smtClean="0">
                <a:solidFill>
                  <a:srgbClr val="0000CC"/>
                </a:solidFill>
              </a:rPr>
              <a:t>為確保平臺的公平公正，開標期間各加工廠報價不對發單方公開，開標期結束系統再統一解鎖給發單方。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285720" y="285728"/>
            <a:ext cx="500066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</a:t>
            </a:r>
            <a:r>
              <a:rPr lang="zh-CN" altLang="en-US" sz="360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平臺操作流程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571472" y="1528692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訂單信息確認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8225" y="2357430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訂單信息公示</a:t>
            </a:r>
            <a:endParaRPr lang="zh-TW" alt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8225" y="3171766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各加工廠報價</a:t>
            </a:r>
            <a:endParaRPr lang="zh-TW" alt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8225" y="3957584"/>
            <a:ext cx="1723549" cy="400110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</a:rPr>
              <a:t>選定中標對象</a:t>
            </a:r>
            <a:endParaRPr lang="zh-TW" altLang="en-US" sz="2000" dirty="0" smtClean="0">
              <a:solidFill>
                <a:srgbClr val="0000CC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1357290" y="2000240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1357290" y="2857496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1357290" y="3643314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5" name="向下箭號 24"/>
          <p:cNvSpPr/>
          <p:nvPr/>
        </p:nvSpPr>
        <p:spPr>
          <a:xfrm>
            <a:off x="1357290" y="4429132"/>
            <a:ext cx="142876" cy="285752"/>
          </a:xfrm>
          <a:prstGeom prst="downArrow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2910" y="4786322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線下完成交易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1357290" y="5214950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2910" y="5572140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交易雙方互評</a:t>
            </a:r>
            <a:endParaRPr lang="zh-TW" alt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000364" y="1928802"/>
            <a:ext cx="578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11.</a:t>
            </a:r>
            <a:r>
              <a:rPr lang="zh-CN" altLang="en-US" dirty="0" smtClean="0">
                <a:solidFill>
                  <a:srgbClr val="0000CC"/>
                </a:solidFill>
              </a:rPr>
              <a:t>開標報價時間結束后，各加工廠報價信息統一匯總在訂單信息頁面下 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12.</a:t>
            </a:r>
            <a:r>
              <a:rPr lang="zh-CN" altLang="en-US" dirty="0" smtClean="0">
                <a:solidFill>
                  <a:srgbClr val="0000CC"/>
                </a:solidFill>
              </a:rPr>
              <a:t>系統先對可中標范圍進行圈定，提供給發單賬號選擇：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      a.</a:t>
            </a:r>
            <a:r>
              <a:rPr lang="zh-CN" altLang="en-US" dirty="0" smtClean="0">
                <a:solidFill>
                  <a:srgbClr val="0000CC"/>
                </a:solidFill>
              </a:rPr>
              <a:t> 最低單價優先，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      b.</a:t>
            </a:r>
            <a:r>
              <a:rPr lang="zh-CN" altLang="en-US" dirty="0" smtClean="0">
                <a:solidFill>
                  <a:srgbClr val="0000CC"/>
                </a:solidFill>
              </a:rPr>
              <a:t>價差</a:t>
            </a:r>
            <a:r>
              <a:rPr lang="en-US" altLang="zh-CN" dirty="0" smtClean="0">
                <a:solidFill>
                  <a:srgbClr val="0000CC"/>
                </a:solidFill>
              </a:rPr>
              <a:t>5%</a:t>
            </a:r>
            <a:r>
              <a:rPr lang="zh-CN" altLang="en-US" dirty="0" smtClean="0">
                <a:solidFill>
                  <a:srgbClr val="0000CC"/>
                </a:solidFill>
              </a:rPr>
              <a:t>以內，交期優先；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      c.</a:t>
            </a:r>
            <a:r>
              <a:rPr lang="zh-CN" altLang="en-US" dirty="0" smtClean="0">
                <a:solidFill>
                  <a:srgbClr val="0000CC"/>
                </a:solidFill>
              </a:rPr>
              <a:t>事業群內，價差</a:t>
            </a:r>
            <a:r>
              <a:rPr lang="en-US" altLang="zh-CN" dirty="0" smtClean="0">
                <a:solidFill>
                  <a:srgbClr val="0000CC"/>
                </a:solidFill>
              </a:rPr>
              <a:t>10%</a:t>
            </a:r>
            <a:r>
              <a:rPr lang="zh-CN" altLang="en-US" dirty="0" smtClean="0">
                <a:solidFill>
                  <a:srgbClr val="0000CC"/>
                </a:solidFill>
              </a:rPr>
              <a:t>以內可選；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      d.</a:t>
            </a:r>
            <a:r>
              <a:rPr lang="zh-CN" altLang="en-US" dirty="0" smtClean="0">
                <a:solidFill>
                  <a:srgbClr val="0000CC"/>
                </a:solidFill>
              </a:rPr>
              <a:t>次集團內，價差</a:t>
            </a:r>
            <a:r>
              <a:rPr lang="en-US" altLang="zh-CN" dirty="0" smtClean="0">
                <a:solidFill>
                  <a:srgbClr val="0000CC"/>
                </a:solidFill>
              </a:rPr>
              <a:t>5%</a:t>
            </a:r>
            <a:r>
              <a:rPr lang="zh-CN" altLang="en-US" dirty="0" smtClean="0">
                <a:solidFill>
                  <a:srgbClr val="0000CC"/>
                </a:solidFill>
              </a:rPr>
              <a:t>以內可選。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      </a:t>
            </a:r>
            <a:r>
              <a:rPr lang="zh-CN" altLang="en-US" dirty="0" smtClean="0">
                <a:solidFill>
                  <a:srgbClr val="0000CC"/>
                </a:solidFill>
              </a:rPr>
              <a:t>（另，系統互評完善后，再增加好評權重方案）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285720" y="285728"/>
            <a:ext cx="500066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二、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平臺操作流程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571472" y="1528692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訂單信息確認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8225" y="2357430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訂單信息公示</a:t>
            </a:r>
            <a:endParaRPr lang="zh-TW" alt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88225" y="3171766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各加工廠報價</a:t>
            </a:r>
            <a:endParaRPr lang="zh-TW" alt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88225" y="3957584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accent1"/>
                </a:solidFill>
              </a:rPr>
              <a:t>選定中標對象</a:t>
            </a:r>
            <a:endParaRPr lang="zh-TW" altLang="en-US" sz="2000" dirty="0" smtClean="0">
              <a:solidFill>
                <a:schemeClr val="accent1"/>
              </a:solidFill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1357290" y="2000240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3" name="向下箭號 22"/>
          <p:cNvSpPr/>
          <p:nvPr/>
        </p:nvSpPr>
        <p:spPr>
          <a:xfrm>
            <a:off x="1357290" y="2857496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4" name="向下箭號 23"/>
          <p:cNvSpPr/>
          <p:nvPr/>
        </p:nvSpPr>
        <p:spPr>
          <a:xfrm>
            <a:off x="1357290" y="3643314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5" name="向下箭號 24"/>
          <p:cNvSpPr/>
          <p:nvPr/>
        </p:nvSpPr>
        <p:spPr>
          <a:xfrm>
            <a:off x="1357290" y="4429132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42910" y="4786322"/>
            <a:ext cx="1723549" cy="40011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線下完成交易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27" name="向下箭號 26"/>
          <p:cNvSpPr/>
          <p:nvPr/>
        </p:nvSpPr>
        <p:spPr>
          <a:xfrm>
            <a:off x="1357290" y="5214950"/>
            <a:ext cx="142876" cy="28575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2910" y="5572140"/>
            <a:ext cx="1723549" cy="400110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</a:rPr>
              <a:t>交易雙方互評</a:t>
            </a:r>
            <a:endParaRPr lang="zh-TW" altLang="en-US" sz="2000" dirty="0" smtClean="0">
              <a:solidFill>
                <a:srgbClr val="0000CC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000364" y="1928802"/>
            <a:ext cx="5786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13.</a:t>
            </a:r>
            <a:r>
              <a:rPr lang="zh-CN" altLang="en-US" dirty="0" smtClean="0">
                <a:solidFill>
                  <a:srgbClr val="0000CC"/>
                </a:solidFill>
              </a:rPr>
              <a:t> 以訂單信息交貨時間為準，延時一周系統提醒交貨雙方，進行互評：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a.</a:t>
            </a:r>
            <a:r>
              <a:rPr lang="zh-CN" altLang="en-US" dirty="0" smtClean="0">
                <a:solidFill>
                  <a:srgbClr val="0000CC"/>
                </a:solidFill>
              </a:rPr>
              <a:t>賣方的產品交期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質量達成狀況；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2.</a:t>
            </a:r>
            <a:r>
              <a:rPr lang="zh-CN" altLang="en-US" dirty="0" smtClean="0">
                <a:solidFill>
                  <a:srgbClr val="0000CC"/>
                </a:solidFill>
              </a:rPr>
              <a:t>買方的貨款及時性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規格合理性。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285720" y="285728"/>
            <a:ext cx="500066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二、平臺操作流程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/>
          <p:cNvSpPr txBox="1">
            <a:spLocks/>
          </p:cNvSpPr>
          <p:nvPr/>
        </p:nvSpPr>
        <p:spPr>
          <a:xfrm>
            <a:off x="285720" y="285728"/>
            <a:ext cx="500066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三</a:t>
            </a:r>
            <a:r>
              <a:rPr lang="zh-CN" altLang="en-US" sz="3600" dirty="0" smtClean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、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平臺發展重點及方向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8596" y="1643050"/>
            <a:ext cx="81868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KaiTi" pitchFamily="49" charset="-122"/>
                <a:ea typeface="KaiTi" pitchFamily="49" charset="-122"/>
              </a:rPr>
              <a:t>1.</a:t>
            </a:r>
            <a:r>
              <a:rPr lang="zh-CN" altLang="en-US" sz="2400" dirty="0" smtClean="0">
                <a:latin typeface="KaiTi" pitchFamily="49" charset="-122"/>
                <a:ea typeface="KaiTi" pitchFamily="49" charset="-122"/>
              </a:rPr>
              <a:t>以信息服務為主，資訊保密，內外區隔，不強制要求；</a:t>
            </a:r>
            <a:endParaRPr lang="en-US" altLang="zh-CN" sz="2400" dirty="0" smtClean="0">
              <a:latin typeface="KaiTi" pitchFamily="49" charset="-122"/>
              <a:ea typeface="KaiTi" pitchFamily="49" charset="-122"/>
            </a:endParaRPr>
          </a:p>
          <a:p>
            <a:r>
              <a:rPr lang="en-US" altLang="zh-TW" sz="2400" dirty="0" smtClean="0">
                <a:latin typeface="KaiTi" pitchFamily="49" charset="-122"/>
                <a:ea typeface="KaiTi" pitchFamily="49" charset="-122"/>
              </a:rPr>
              <a:t>2.</a:t>
            </a:r>
            <a:r>
              <a:rPr lang="zh-CN" altLang="en-US" sz="2400" dirty="0" smtClean="0">
                <a:latin typeface="KaiTi" pitchFamily="49" charset="-122"/>
                <a:ea typeface="KaiTi" pitchFamily="49" charset="-122"/>
              </a:rPr>
              <a:t>明確服務對象，公平公正；確保信息溝通高效、快捷；</a:t>
            </a:r>
            <a:endParaRPr lang="en-US" altLang="zh-CN" sz="2400" dirty="0" smtClean="0">
              <a:latin typeface="KaiTi" pitchFamily="49" charset="-122"/>
              <a:ea typeface="KaiTi" pitchFamily="49" charset="-122"/>
            </a:endParaRPr>
          </a:p>
          <a:p>
            <a:r>
              <a:rPr lang="en-US" altLang="zh-CN" sz="2400" dirty="0" smtClean="0">
                <a:latin typeface="KaiTi" pitchFamily="49" charset="-122"/>
                <a:ea typeface="KaiTi" pitchFamily="49" charset="-122"/>
              </a:rPr>
              <a:t>3.</a:t>
            </a:r>
            <a:r>
              <a:rPr lang="zh-CN" altLang="en-US" sz="2400" dirty="0" smtClean="0">
                <a:latin typeface="KaiTi" pitchFamily="49" charset="-122"/>
                <a:ea typeface="KaiTi" pitchFamily="49" charset="-122"/>
              </a:rPr>
              <a:t>對注冊帳號進行嚴格管理，確保一單位一發單賬號，</a:t>
            </a:r>
            <a:endParaRPr lang="en-US" altLang="zh-CN" sz="2400" dirty="0" smtClean="0">
              <a:latin typeface="KaiTi" pitchFamily="49" charset="-122"/>
              <a:ea typeface="KaiTi" pitchFamily="49" charset="-122"/>
            </a:endParaRPr>
          </a:p>
          <a:p>
            <a:r>
              <a:rPr lang="en-US" altLang="zh-TW" sz="2400" dirty="0" smtClean="0">
                <a:latin typeface="KaiTi" pitchFamily="49" charset="-122"/>
                <a:ea typeface="KaiTi" pitchFamily="49" charset="-122"/>
              </a:rPr>
              <a:t>    </a:t>
            </a:r>
            <a:r>
              <a:rPr lang="zh-CN" altLang="en-US" sz="2400" dirty="0" smtClean="0">
                <a:latin typeface="KaiTi" pitchFamily="49" charset="-122"/>
                <a:ea typeface="KaiTi" pitchFamily="49" charset="-122"/>
              </a:rPr>
              <a:t>一加工廠一接單帳號，并定期查核。</a:t>
            </a:r>
            <a:endParaRPr lang="en-US" altLang="zh-CN" sz="2400" dirty="0" smtClean="0">
              <a:latin typeface="KaiTi" pitchFamily="49" charset="-122"/>
              <a:ea typeface="KaiTi" pitchFamily="49" charset="-122"/>
            </a:endParaRPr>
          </a:p>
          <a:p>
            <a:endParaRPr lang="zh-TW" altLang="en-US" sz="24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71472" y="5286388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對外盈利方案：</a:t>
            </a:r>
            <a:r>
              <a:rPr lang="en-US" altLang="zh-CN" dirty="0" smtClean="0">
                <a:solidFill>
                  <a:srgbClr val="0000CC"/>
                </a:solidFill>
              </a:rPr>
              <a:t>VIP</a:t>
            </a:r>
            <a:r>
              <a:rPr lang="zh-CN" altLang="en-US" dirty="0" smtClean="0">
                <a:solidFill>
                  <a:srgbClr val="0000CC"/>
                </a:solidFill>
              </a:rPr>
              <a:t>賬號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單筆收費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支付寶</a:t>
            </a:r>
            <a:r>
              <a:rPr lang="en-US" altLang="zh-CN" dirty="0" smtClean="0">
                <a:solidFill>
                  <a:srgbClr val="0000CC"/>
                </a:solidFill>
              </a:rPr>
              <a:t>/</a:t>
            </a:r>
            <a:r>
              <a:rPr lang="zh-CN" altLang="en-US" dirty="0" smtClean="0">
                <a:solidFill>
                  <a:srgbClr val="0000CC"/>
                </a:solidFill>
              </a:rPr>
              <a:t>廣告費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71472" y="571501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附加價值：引入集團外客戶（發單賬號）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877</Words>
  <PresentationFormat>如螢幕大小 (4:3)</PresentationFormat>
  <Paragraphs>101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模治具零件 訂單信息服務平臺規劃 （草案）</vt:lpstr>
      <vt:lpstr>一、功能定義</vt:lpstr>
      <vt:lpstr>二、平臺操作流程1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模治檢具零件收發平臺</dc:title>
  <dc:creator>F3837983</dc:creator>
  <cp:lastModifiedBy>F1639229</cp:lastModifiedBy>
  <cp:revision>107</cp:revision>
  <dcterms:created xsi:type="dcterms:W3CDTF">2019-08-19T01:21:22Z</dcterms:created>
  <dcterms:modified xsi:type="dcterms:W3CDTF">2019-08-22T09:38:01Z</dcterms:modified>
</cp:coreProperties>
</file>