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80" r:id="rId3"/>
    <p:sldId id="292" r:id="rId4"/>
    <p:sldId id="337" r:id="rId5"/>
    <p:sldId id="325" r:id="rId6"/>
    <p:sldId id="259" r:id="rId7"/>
    <p:sldId id="300" r:id="rId8"/>
    <p:sldId id="326" r:id="rId9"/>
    <p:sldId id="262" r:id="rId10"/>
    <p:sldId id="263" r:id="rId11"/>
    <p:sldId id="264" r:id="rId12"/>
    <p:sldId id="321" r:id="rId13"/>
    <p:sldId id="327" r:id="rId14"/>
    <p:sldId id="267" r:id="rId15"/>
    <p:sldId id="314" r:id="rId16"/>
    <p:sldId id="315" r:id="rId17"/>
    <p:sldId id="317" r:id="rId18"/>
    <p:sldId id="322" r:id="rId19"/>
    <p:sldId id="328" r:id="rId20"/>
    <p:sldId id="297" r:id="rId21"/>
    <p:sldId id="268" r:id="rId22"/>
    <p:sldId id="269" r:id="rId23"/>
    <p:sldId id="276" r:id="rId24"/>
    <p:sldId id="277" r:id="rId25"/>
    <p:sldId id="278" r:id="rId26"/>
    <p:sldId id="279" r:id="rId27"/>
    <p:sldId id="282" r:id="rId28"/>
    <p:sldId id="283" r:id="rId29"/>
    <p:sldId id="284" r:id="rId30"/>
    <p:sldId id="323" r:id="rId31"/>
    <p:sldId id="324" r:id="rId32"/>
    <p:sldId id="336" r:id="rId33"/>
    <p:sldId id="330" r:id="rId34"/>
    <p:sldId id="338" r:id="rId35"/>
    <p:sldId id="342" r:id="rId36"/>
    <p:sldId id="341" r:id="rId37"/>
    <p:sldId id="340" r:id="rId38"/>
    <p:sldId id="339" r:id="rId39"/>
    <p:sldId id="296" r:id="rId40"/>
    <p:sldId id="274" r:id="rId41"/>
    <p:sldId id="27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class diagram shows a set of classes, interfaces, collaborations and their relationships.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5FDBF95E-DA7F-4100-90CB-4D99A6961DEE}" type="slidenum">
              <a:rPr lang="en-US" smtClean="0"/>
              <a:pPr/>
              <a:t>20</a:t>
            </a:fld>
            <a:endParaRPr lang="en-US"/>
          </a:p>
        </p:txBody>
      </p:sp>
    </p:spTree>
    <p:extLst>
      <p:ext uri="{BB962C8B-B14F-4D97-AF65-F5344CB8AC3E}">
        <p14:creationId xmlns:p14="http://schemas.microsoft.com/office/powerpoint/2010/main" val="410474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11/22/2022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928670"/>
            <a:ext cx="8429684" cy="4084506"/>
          </a:xfrm>
        </p:spPr>
        <p:txBody>
          <a:bodyPr>
            <a:normAutofit/>
          </a:bodyPr>
          <a:lstStyle/>
          <a:p>
            <a:pPr algn="ctr"/>
            <a:r>
              <a:rPr lang="en-US" sz="5400" b="1" u="sng" dirty="0"/>
              <a:t>Employee</a:t>
            </a:r>
            <a:br>
              <a:rPr lang="en-US" sz="5400" b="1" u="sng" dirty="0"/>
            </a:br>
            <a:r>
              <a:rPr lang="en-US" sz="5400" b="1" u="sng" dirty="0"/>
              <a:t>Management System</a:t>
            </a:r>
            <a:br>
              <a:rPr lang="en-US" b="1" u="sng" dirty="0"/>
            </a:br>
            <a:br>
              <a:rPr lang="en-US" b="1" u="sng" dirty="0"/>
            </a:br>
            <a:r>
              <a:rPr lang="en-US" sz="3200" b="1" u="sng" dirty="0"/>
              <a:t>Developed in PHP &amp; MySQL</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00108"/>
          </a:xfrm>
        </p:spPr>
        <p:txBody>
          <a:bodyPr/>
          <a:lstStyle/>
          <a:p>
            <a:pPr algn="ctr"/>
            <a:r>
              <a:rPr lang="en-IN" b="1" dirty="0"/>
              <a:t>Use Case Diagram</a:t>
            </a:r>
            <a:endParaRPr lang="en-US" b="1" dirty="0"/>
          </a:p>
        </p:txBody>
      </p:sp>
      <p:sp>
        <p:nvSpPr>
          <p:cNvPr id="3" name="TextBox 2">
            <a:extLst>
              <a:ext uri="{FF2B5EF4-FFF2-40B4-BE49-F238E27FC236}">
                <a16:creationId xmlns:a16="http://schemas.microsoft.com/office/drawing/2014/main" id="{EF47933B-54F3-F0FB-E8D4-9E0AD30D9773}"/>
              </a:ext>
            </a:extLst>
          </p:cNvPr>
          <p:cNvSpPr txBox="1"/>
          <p:nvPr/>
        </p:nvSpPr>
        <p:spPr>
          <a:xfrm>
            <a:off x="1435608" y="1196752"/>
            <a:ext cx="3136392" cy="369332"/>
          </a:xfrm>
          <a:prstGeom prst="rect">
            <a:avLst/>
          </a:prstGeom>
          <a:noFill/>
        </p:spPr>
        <p:txBody>
          <a:bodyPr wrap="square" rtlCol="0">
            <a:spAutoFit/>
          </a:bodyPr>
          <a:lstStyle/>
          <a:p>
            <a:r>
              <a:rPr lang="en-IN" dirty="0"/>
              <a:t>Employee Use Case Diagram</a:t>
            </a:r>
          </a:p>
        </p:txBody>
      </p:sp>
      <p:pic>
        <p:nvPicPr>
          <p:cNvPr id="6" name="Picture 5">
            <a:extLst>
              <a:ext uri="{FF2B5EF4-FFF2-40B4-BE49-F238E27FC236}">
                <a16:creationId xmlns:a16="http://schemas.microsoft.com/office/drawing/2014/main" id="{FD76A270-6209-B340-30CA-9C570BC9D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762728"/>
            <a:ext cx="6873836" cy="49328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C19E-4561-AA11-A8DC-FE302D187B3D}"/>
              </a:ext>
            </a:extLst>
          </p:cNvPr>
          <p:cNvSpPr>
            <a:spLocks noGrp="1"/>
          </p:cNvSpPr>
          <p:nvPr>
            <p:ph type="title"/>
          </p:nvPr>
        </p:nvSpPr>
        <p:spPr>
          <a:xfrm>
            <a:off x="1435608" y="-99392"/>
            <a:ext cx="7498080" cy="936104"/>
          </a:xfrm>
        </p:spPr>
        <p:txBody>
          <a:bodyPr/>
          <a:lstStyle/>
          <a:p>
            <a:pPr algn="ctr"/>
            <a:r>
              <a:rPr lang="en-IN" b="1" dirty="0"/>
              <a:t>Continue…</a:t>
            </a:r>
          </a:p>
        </p:txBody>
      </p:sp>
      <p:pic>
        <p:nvPicPr>
          <p:cNvPr id="11" name="Content Placeholder 10">
            <a:extLst>
              <a:ext uri="{FF2B5EF4-FFF2-40B4-BE49-F238E27FC236}">
                <a16:creationId xmlns:a16="http://schemas.microsoft.com/office/drawing/2014/main" id="{E2A51C0D-4662-42F0-AE75-1A72D6CE5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832520"/>
            <a:ext cx="7200800" cy="5908848"/>
          </a:xfrm>
        </p:spPr>
      </p:pic>
    </p:spTree>
    <p:extLst>
      <p:ext uri="{BB962C8B-B14F-4D97-AF65-F5344CB8AC3E}">
        <p14:creationId xmlns:p14="http://schemas.microsoft.com/office/powerpoint/2010/main" val="309881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88B3-EBC9-3A0D-F288-A5E2E13DE010}"/>
              </a:ext>
            </a:extLst>
          </p:cNvPr>
          <p:cNvSpPr>
            <a:spLocks noGrp="1"/>
          </p:cNvSpPr>
          <p:nvPr>
            <p:ph type="title"/>
          </p:nvPr>
        </p:nvSpPr>
        <p:spPr>
          <a:xfrm>
            <a:off x="1435608" y="44624"/>
            <a:ext cx="7498080" cy="864096"/>
          </a:xfrm>
        </p:spPr>
        <p:txBody>
          <a:bodyPr/>
          <a:lstStyle/>
          <a:p>
            <a:pPr algn="ctr"/>
            <a:r>
              <a:rPr lang="en-IN" b="1" dirty="0"/>
              <a:t>Continue…</a:t>
            </a:r>
          </a:p>
        </p:txBody>
      </p:sp>
      <p:pic>
        <p:nvPicPr>
          <p:cNvPr id="6" name="Content Placeholder 5">
            <a:extLst>
              <a:ext uri="{FF2B5EF4-FFF2-40B4-BE49-F238E27FC236}">
                <a16:creationId xmlns:a16="http://schemas.microsoft.com/office/drawing/2014/main" id="{6804C12F-0182-CA74-B97B-FA0BA054B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158015"/>
            <a:ext cx="6912768" cy="5189670"/>
          </a:xfrm>
        </p:spPr>
      </p:pic>
    </p:spTree>
    <p:extLst>
      <p:ext uri="{BB962C8B-B14F-4D97-AF65-F5344CB8AC3E}">
        <p14:creationId xmlns:p14="http://schemas.microsoft.com/office/powerpoint/2010/main" val="214881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ER Diagram</a:t>
            </a:r>
            <a:endParaRPr lang="en-US" b="1" dirty="0"/>
          </a:p>
        </p:txBody>
      </p:sp>
      <p:pic>
        <p:nvPicPr>
          <p:cNvPr id="4" name="Picture 3">
            <a:extLst>
              <a:ext uri="{FF2B5EF4-FFF2-40B4-BE49-F238E27FC236}">
                <a16:creationId xmlns:a16="http://schemas.microsoft.com/office/drawing/2014/main" id="{5C68EA72-A714-E20A-5CCC-5BC979B263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10156"/>
            <a:ext cx="6750685" cy="55457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99F2-AF9F-DB9A-77E0-00FEF2FAF8C0}"/>
              </a:ext>
            </a:extLst>
          </p:cNvPr>
          <p:cNvSpPr>
            <a:spLocks noGrp="1"/>
          </p:cNvSpPr>
          <p:nvPr>
            <p:ph type="title"/>
          </p:nvPr>
        </p:nvSpPr>
        <p:spPr/>
        <p:txBody>
          <a:bodyPr/>
          <a:lstStyle/>
          <a:p>
            <a:pPr algn="ctr"/>
            <a:r>
              <a:rPr lang="en-IN" b="1" dirty="0"/>
              <a:t>Dataflow Diagrams (DFDs)</a:t>
            </a:r>
          </a:p>
        </p:txBody>
      </p:sp>
      <p:sp>
        <p:nvSpPr>
          <p:cNvPr id="3" name="Content Placeholder 2">
            <a:extLst>
              <a:ext uri="{FF2B5EF4-FFF2-40B4-BE49-F238E27FC236}">
                <a16:creationId xmlns:a16="http://schemas.microsoft.com/office/drawing/2014/main" id="{6666F14B-DADB-066E-F2A5-FEA50377177D}"/>
              </a:ext>
            </a:extLst>
          </p:cNvPr>
          <p:cNvSpPr>
            <a:spLocks noGrp="1"/>
          </p:cNvSpPr>
          <p:nvPr>
            <p:ph idx="1"/>
          </p:nvPr>
        </p:nvSpPr>
        <p:spPr/>
        <p:txBody>
          <a:bodyPr>
            <a:normAutofit fontScale="77500" lnSpcReduction="20000"/>
          </a:bodyPr>
          <a:lstStyle/>
          <a:p>
            <a:pPr marL="82296" indent="0" algn="just">
              <a:buNone/>
            </a:pPr>
            <a:r>
              <a:rPr lang="en-US" sz="3200" dirty="0">
                <a:solidFill>
                  <a:srgbClr val="333333"/>
                </a:solidFill>
                <a:effectLst/>
                <a:latin typeface="Calibri" panose="020F0502020204030204" pitchFamily="34" charset="0"/>
                <a:ea typeface="Times New Roman" panose="02020603050405020304" pitchFamily="18" charset="0"/>
              </a:rPr>
              <a:t>A Data Flow Diagram (DFD) is a traditional visual representation of the information flows within a system. A neat and clear DFD can depict the right amount of the system requirement graphically. It can be manual, automated, or a combination of both.</a:t>
            </a:r>
            <a:endParaRPr lang="en-IN" sz="3200" dirty="0">
              <a:effectLst/>
              <a:latin typeface="Times New Roman" panose="02020603050405020304" pitchFamily="18" charset="0"/>
              <a:ea typeface="Times New Roman" panose="02020603050405020304" pitchFamily="18" charset="0"/>
            </a:endParaRPr>
          </a:p>
          <a:p>
            <a:pPr marL="82296" indent="0" algn="just">
              <a:buNone/>
            </a:pPr>
            <a:r>
              <a:rPr lang="en-US" sz="3200" dirty="0">
                <a:solidFill>
                  <a:srgbClr val="333333"/>
                </a:solidFill>
                <a:effectLst/>
                <a:latin typeface="Calibri" panose="020F0502020204030204" pitchFamily="34" charset="0"/>
                <a:ea typeface="Times New Roman" panose="02020603050405020304" pitchFamily="18" charset="0"/>
              </a:rPr>
              <a:t>It shows how data enters and leaves the system, what changes the information, and where data is stored.</a:t>
            </a:r>
            <a:endParaRPr lang="en-IN" sz="3200" dirty="0">
              <a:effectLst/>
              <a:latin typeface="Times New Roman" panose="02020603050405020304" pitchFamily="18" charset="0"/>
              <a:ea typeface="Times New Roman" panose="02020603050405020304" pitchFamily="18" charset="0"/>
            </a:endParaRPr>
          </a:p>
          <a:p>
            <a:pPr marL="82296" indent="0" algn="just">
              <a:buNone/>
            </a:pPr>
            <a:r>
              <a:rPr lang="en-US" sz="3200" dirty="0">
                <a:solidFill>
                  <a:srgbClr val="333333"/>
                </a:solidFill>
                <a:effectLst/>
                <a:latin typeface="Calibri" panose="020F0502020204030204" pitchFamily="34" charset="0"/>
                <a:ea typeface="Times New Roman" panose="02020603050405020304" pitchFamily="18" charset="0"/>
              </a:rPr>
              <a:t>The objective of a DFD is to show the scope and boundaries of a system as a whole. It may be used as a communication tool between a system analyst and any person who plays a part in the order that acts as a starting point for redesigning a system. The DFD is also called as a data flow graph or bubble chart.</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6765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C56E10-3A58-1BE6-44EF-515368EC6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48680"/>
            <a:ext cx="7200800" cy="5616624"/>
          </a:xfrm>
          <a:prstGeom prst="rect">
            <a:avLst/>
          </a:prstGeom>
        </p:spPr>
      </p:pic>
    </p:spTree>
    <p:extLst>
      <p:ext uri="{BB962C8B-B14F-4D97-AF65-F5344CB8AC3E}">
        <p14:creationId xmlns:p14="http://schemas.microsoft.com/office/powerpoint/2010/main" val="1663597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4C93-07C7-5800-37EF-EECC40798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890254"/>
            <a:ext cx="6624736" cy="5563082"/>
          </a:xfrm>
          <a:prstGeom prst="rect">
            <a:avLst/>
          </a:prstGeom>
        </p:spPr>
      </p:pic>
    </p:spTree>
    <p:extLst>
      <p:ext uri="{BB962C8B-B14F-4D97-AF65-F5344CB8AC3E}">
        <p14:creationId xmlns:p14="http://schemas.microsoft.com/office/powerpoint/2010/main" val="404903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6DD8E1-A1AA-DCA0-4C12-3E21DE16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9" y="476672"/>
            <a:ext cx="7272808" cy="6264695"/>
          </a:xfrm>
          <a:prstGeom prst="rect">
            <a:avLst/>
          </a:prstGeom>
        </p:spPr>
      </p:pic>
    </p:spTree>
    <p:extLst>
      <p:ext uri="{BB962C8B-B14F-4D97-AF65-F5344CB8AC3E}">
        <p14:creationId xmlns:p14="http://schemas.microsoft.com/office/powerpoint/2010/main" val="97027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62A769-89D1-4126-BE42-E24FA1EA2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716044"/>
            <a:ext cx="7488832" cy="5737291"/>
          </a:xfrm>
          <a:prstGeom prst="rect">
            <a:avLst/>
          </a:prstGeom>
        </p:spPr>
      </p:pic>
    </p:spTree>
    <p:extLst>
      <p:ext uri="{BB962C8B-B14F-4D97-AF65-F5344CB8AC3E}">
        <p14:creationId xmlns:p14="http://schemas.microsoft.com/office/powerpoint/2010/main" val="3882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GB" b="1" u="sng" dirty="0"/>
              <a:t>Abstract</a:t>
            </a:r>
            <a:br>
              <a:rPr lang="en-US" dirty="0"/>
            </a:br>
            <a:endParaRPr lang="en-US" dirty="0"/>
          </a:p>
        </p:txBody>
      </p:sp>
      <p:sp>
        <p:nvSpPr>
          <p:cNvPr id="3" name="Content Placeholder 2"/>
          <p:cNvSpPr>
            <a:spLocks noGrp="1"/>
          </p:cNvSpPr>
          <p:nvPr>
            <p:ph idx="1"/>
          </p:nvPr>
        </p:nvSpPr>
        <p:spPr>
          <a:xfrm>
            <a:off x="1187624" y="857232"/>
            <a:ext cx="7746064" cy="6100160"/>
          </a:xfrm>
        </p:spPr>
        <p:txBody>
          <a:bodyPr>
            <a:normAutofit/>
          </a:bodyPr>
          <a:lstStyle/>
          <a:p>
            <a:pPr marL="82296" indent="0" algn="just">
              <a:lnSpc>
                <a:spcPct val="115000"/>
              </a:lnSpc>
              <a:spcAft>
                <a:spcPts val="1000"/>
              </a:spcAft>
              <a:buNone/>
            </a:pPr>
            <a:r>
              <a:rPr lang="en-US" sz="1800" dirty="0">
                <a:solidFill>
                  <a:srgbClr val="111111"/>
                </a:solidFill>
                <a:effectLst/>
                <a:latin typeface="Calibri" panose="020F0502020204030204" pitchFamily="34" charset="0"/>
                <a:ea typeface="Times New Roman" panose="02020603050405020304" pitchFamily="18" charset="0"/>
              </a:rPr>
              <a:t>The main objective of this project is to build a employee database system that will store records of employees. It is purposed to reduce time spent on administrative tasks. The system is intended to accept process, generate employee. </a:t>
            </a:r>
          </a:p>
          <a:p>
            <a:pPr marL="82296" indent="0" algn="just">
              <a:lnSpc>
                <a:spcPct val="115000"/>
              </a:lnSpc>
              <a:spcAft>
                <a:spcPts val="1000"/>
              </a:spcAft>
              <a:buNone/>
            </a:pPr>
            <a:r>
              <a:rPr lang="en-US" sz="1800" dirty="0">
                <a:solidFill>
                  <a:srgbClr val="111111"/>
                </a:solidFill>
                <a:effectLst/>
                <a:latin typeface="Calibri" panose="020F0502020204030204" pitchFamily="34" charset="0"/>
                <a:ea typeface="Times New Roman" panose="02020603050405020304" pitchFamily="18" charset="0"/>
              </a:rPr>
              <a:t>The system is also intended to provide better services to users, provide meaningful, consistent, and timely data and information and finally promotes efficiency by converting paper processes to electronic form. </a:t>
            </a:r>
          </a:p>
          <a:p>
            <a:pPr marL="82296" indent="0" algn="just">
              <a:lnSpc>
                <a:spcPct val="115000"/>
              </a:lnSpc>
              <a:spcAft>
                <a:spcPts val="1000"/>
              </a:spcAft>
              <a:buNone/>
            </a:pPr>
            <a:r>
              <a:rPr lang="en-US" sz="1800" dirty="0">
                <a:solidFill>
                  <a:srgbClr val="111111"/>
                </a:solidFill>
                <a:effectLst/>
                <a:latin typeface="Calibri" panose="020F0502020204030204" pitchFamily="34" charset="0"/>
                <a:ea typeface="Times New Roman" panose="02020603050405020304" pitchFamily="18" charset="0"/>
              </a:rPr>
              <a:t>The system was developed using basic technologies such as MySQL  database and PHP. The system is free of errors and very efficient and less time consuming due to the care taken to develop it. </a:t>
            </a:r>
          </a:p>
          <a:p>
            <a:pPr marL="82296" indent="0" algn="just">
              <a:lnSpc>
                <a:spcPct val="115000"/>
              </a:lnSpc>
              <a:spcAft>
                <a:spcPts val="1000"/>
              </a:spcAft>
              <a:buNone/>
            </a:pPr>
            <a:r>
              <a:rPr lang="en-US" sz="1800" dirty="0">
                <a:solidFill>
                  <a:srgbClr val="111111"/>
                </a:solidFill>
                <a:effectLst/>
                <a:latin typeface="Calibri" panose="020F0502020204030204" pitchFamily="34" charset="0"/>
                <a:ea typeface="Times New Roman" panose="02020603050405020304" pitchFamily="18" charset="0"/>
              </a:rPr>
              <a:t>All the phases of software development cycle are employed and it is worthwhile to state that the system is user friendly and strong. Provision is made for future development in the system.</a:t>
            </a:r>
            <a:r>
              <a:rPr lang="en-US" sz="1800" b="1" dirty="0">
                <a:solidFill>
                  <a:srgbClr val="000000"/>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82296" indent="0" algn="just">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marR="12700" indent="0" algn="just">
              <a:lnSpc>
                <a:spcPct val="114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0386-8B12-CC23-A99D-098C6B343917}"/>
              </a:ext>
            </a:extLst>
          </p:cNvPr>
          <p:cNvSpPr>
            <a:spLocks noGrp="1"/>
          </p:cNvSpPr>
          <p:nvPr>
            <p:ph type="title"/>
          </p:nvPr>
        </p:nvSpPr>
        <p:spPr>
          <a:xfrm>
            <a:off x="1435608" y="-99392"/>
            <a:ext cx="7498080" cy="1152128"/>
          </a:xfrm>
        </p:spPr>
        <p:txBody>
          <a:bodyPr/>
          <a:lstStyle/>
          <a:p>
            <a:pPr algn="ctr"/>
            <a:r>
              <a:rPr lang="en-IN" b="1" dirty="0"/>
              <a:t>Class Diagram</a:t>
            </a:r>
          </a:p>
        </p:txBody>
      </p:sp>
      <p:pic>
        <p:nvPicPr>
          <p:cNvPr id="4" name="Picture 3">
            <a:extLst>
              <a:ext uri="{FF2B5EF4-FFF2-40B4-BE49-F238E27FC236}">
                <a16:creationId xmlns:a16="http://schemas.microsoft.com/office/drawing/2014/main" id="{F94617D6-9A43-1199-3E28-D32C2C12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631" y="1124744"/>
            <a:ext cx="7297271" cy="5445224"/>
          </a:xfrm>
          <a:prstGeom prst="rect">
            <a:avLst/>
          </a:prstGeom>
        </p:spPr>
      </p:pic>
    </p:spTree>
    <p:extLst>
      <p:ext uri="{BB962C8B-B14F-4D97-AF65-F5344CB8AC3E}">
        <p14:creationId xmlns:p14="http://schemas.microsoft.com/office/powerpoint/2010/main" val="394142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a:r>
              <a:rPr lang="en-US" b="1" u="sng" dirty="0"/>
              <a:t>Implementation and </a:t>
            </a:r>
            <a:br>
              <a:rPr lang="en-US" b="1" u="sng" dirty="0"/>
            </a:br>
            <a:r>
              <a:rPr lang="en-US" b="1" u="sng" dirty="0"/>
              <a:t>System Testing</a:t>
            </a:r>
            <a:br>
              <a:rPr lang="en-US" dirty="0"/>
            </a:br>
            <a:endParaRPr lang="en-US" dirty="0"/>
          </a:p>
        </p:txBody>
      </p:sp>
      <p:sp>
        <p:nvSpPr>
          <p:cNvPr id="3" name="Content Placeholder 2"/>
          <p:cNvSpPr>
            <a:spLocks noGrp="1"/>
          </p:cNvSpPr>
          <p:nvPr>
            <p:ph idx="1"/>
          </p:nvPr>
        </p:nvSpPr>
        <p:spPr>
          <a:xfrm>
            <a:off x="1435608" y="1643050"/>
            <a:ext cx="7498080" cy="4605350"/>
          </a:xfrm>
        </p:spPr>
        <p:txBody>
          <a:bodyPr>
            <a:normAutofit fontScale="70000" lnSpcReduction="20000"/>
          </a:bodyPr>
          <a:lstStyle/>
          <a:p>
            <a:r>
              <a:rPr lang="en-US" dirty="0"/>
              <a:t>After all phase have been perfectly done, the system will be implemented to the server and the system can be used.</a:t>
            </a:r>
          </a:p>
          <a:p>
            <a:endParaRPr lang="en-US" dirty="0"/>
          </a:p>
          <a:p>
            <a:pPr>
              <a:buNone/>
            </a:pPr>
            <a:r>
              <a:rPr lang="en-US" b="1" u="sng" dirty="0"/>
              <a:t>System Testing</a:t>
            </a:r>
          </a:p>
          <a:p>
            <a:pPr>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Integration testing</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Project Screens</a:t>
            </a:r>
            <a:br>
              <a:rPr lang="en-US" dirty="0"/>
            </a:br>
            <a:endParaRPr lang="en-US" dirty="0"/>
          </a:p>
        </p:txBody>
      </p:sp>
      <p:pic>
        <p:nvPicPr>
          <p:cNvPr id="4" name="Picture 3">
            <a:extLst>
              <a:ext uri="{FF2B5EF4-FFF2-40B4-BE49-F238E27FC236}">
                <a16:creationId xmlns:a16="http://schemas.microsoft.com/office/drawing/2014/main" id="{242988DB-FE71-F5AE-0E1F-7FFFFEC8EBEC}"/>
              </a:ext>
            </a:extLst>
          </p:cNvPr>
          <p:cNvPicPr>
            <a:picLocks noChangeAspect="1"/>
          </p:cNvPicPr>
          <p:nvPr/>
        </p:nvPicPr>
        <p:blipFill>
          <a:blip r:embed="rId2" cstate="print"/>
          <a:stretch>
            <a:fillRect/>
          </a:stretch>
        </p:blipFill>
        <p:spPr>
          <a:xfrm>
            <a:off x="1431542" y="1124744"/>
            <a:ext cx="7172905" cy="2588895"/>
          </a:xfrm>
          <a:prstGeom prst="rect">
            <a:avLst/>
          </a:prstGeom>
        </p:spPr>
      </p:pic>
      <p:pic>
        <p:nvPicPr>
          <p:cNvPr id="5" name="Picture 4">
            <a:extLst>
              <a:ext uri="{FF2B5EF4-FFF2-40B4-BE49-F238E27FC236}">
                <a16:creationId xmlns:a16="http://schemas.microsoft.com/office/drawing/2014/main" id="{A182E320-9F78-4C63-2AA7-02A99B300607}"/>
              </a:ext>
            </a:extLst>
          </p:cNvPr>
          <p:cNvPicPr>
            <a:picLocks noChangeAspect="1"/>
          </p:cNvPicPr>
          <p:nvPr/>
        </p:nvPicPr>
        <p:blipFill>
          <a:blip r:embed="rId3"/>
          <a:stretch>
            <a:fillRect/>
          </a:stretch>
        </p:blipFill>
        <p:spPr>
          <a:xfrm>
            <a:off x="1450922" y="3838275"/>
            <a:ext cx="7172905" cy="25637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C4818D-55FD-6A9A-660C-6012610D459A}"/>
              </a:ext>
            </a:extLst>
          </p:cNvPr>
          <p:cNvPicPr>
            <a:picLocks noChangeAspect="1"/>
          </p:cNvPicPr>
          <p:nvPr/>
        </p:nvPicPr>
        <p:blipFill>
          <a:blip r:embed="rId2"/>
          <a:stretch>
            <a:fillRect/>
          </a:stretch>
        </p:blipFill>
        <p:spPr>
          <a:xfrm>
            <a:off x="1706244" y="260648"/>
            <a:ext cx="6970211" cy="2428240"/>
          </a:xfrm>
          <a:prstGeom prst="rect">
            <a:avLst/>
          </a:prstGeom>
        </p:spPr>
      </p:pic>
      <p:pic>
        <p:nvPicPr>
          <p:cNvPr id="5" name="Picture 4">
            <a:extLst>
              <a:ext uri="{FF2B5EF4-FFF2-40B4-BE49-F238E27FC236}">
                <a16:creationId xmlns:a16="http://schemas.microsoft.com/office/drawing/2014/main" id="{7DC09535-F26B-8E6D-4B27-7BD4B0AE3A1A}"/>
              </a:ext>
            </a:extLst>
          </p:cNvPr>
          <p:cNvPicPr>
            <a:picLocks noChangeAspect="1"/>
          </p:cNvPicPr>
          <p:nvPr/>
        </p:nvPicPr>
        <p:blipFill>
          <a:blip r:embed="rId3" cstate="print"/>
          <a:stretch>
            <a:fillRect/>
          </a:stretch>
        </p:blipFill>
        <p:spPr>
          <a:xfrm>
            <a:off x="1835695" y="3212802"/>
            <a:ext cx="6840759" cy="28084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3325C2-5CBB-E43F-F57D-0369E2EE41EB}"/>
              </a:ext>
            </a:extLst>
          </p:cNvPr>
          <p:cNvPicPr>
            <a:picLocks noChangeAspect="1"/>
          </p:cNvPicPr>
          <p:nvPr/>
        </p:nvPicPr>
        <p:blipFill>
          <a:blip r:embed="rId2" cstate="print"/>
          <a:stretch>
            <a:fillRect/>
          </a:stretch>
        </p:blipFill>
        <p:spPr>
          <a:xfrm>
            <a:off x="1547664" y="404664"/>
            <a:ext cx="6984776" cy="2028190"/>
          </a:xfrm>
          <a:prstGeom prst="rect">
            <a:avLst/>
          </a:prstGeom>
        </p:spPr>
      </p:pic>
      <p:pic>
        <p:nvPicPr>
          <p:cNvPr id="5" name="Picture 4">
            <a:extLst>
              <a:ext uri="{FF2B5EF4-FFF2-40B4-BE49-F238E27FC236}">
                <a16:creationId xmlns:a16="http://schemas.microsoft.com/office/drawing/2014/main" id="{5591FBB9-CF86-93D4-5D57-B998A90CEE7C}"/>
              </a:ext>
            </a:extLst>
          </p:cNvPr>
          <p:cNvPicPr>
            <a:picLocks noChangeAspect="1"/>
          </p:cNvPicPr>
          <p:nvPr/>
        </p:nvPicPr>
        <p:blipFill>
          <a:blip r:embed="rId3" cstate="print"/>
          <a:stretch>
            <a:fillRect/>
          </a:stretch>
        </p:blipFill>
        <p:spPr>
          <a:xfrm>
            <a:off x="1547664" y="2575242"/>
            <a:ext cx="6984776" cy="1707515"/>
          </a:xfrm>
          <a:prstGeom prst="rect">
            <a:avLst/>
          </a:prstGeom>
        </p:spPr>
      </p:pic>
      <p:pic>
        <p:nvPicPr>
          <p:cNvPr id="6" name="Picture 5">
            <a:extLst>
              <a:ext uri="{FF2B5EF4-FFF2-40B4-BE49-F238E27FC236}">
                <a16:creationId xmlns:a16="http://schemas.microsoft.com/office/drawing/2014/main" id="{C4983311-BFA0-99B7-1EE5-529CC0D72DD5}"/>
              </a:ext>
            </a:extLst>
          </p:cNvPr>
          <p:cNvPicPr>
            <a:picLocks noChangeAspect="1"/>
          </p:cNvPicPr>
          <p:nvPr/>
        </p:nvPicPr>
        <p:blipFill>
          <a:blip r:embed="rId4"/>
          <a:stretch>
            <a:fillRect/>
          </a:stretch>
        </p:blipFill>
        <p:spPr>
          <a:xfrm>
            <a:off x="1548244" y="4581128"/>
            <a:ext cx="6984195" cy="21096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ECEA7B-27F9-3D8C-A2B5-47367EE4D7E9}"/>
              </a:ext>
            </a:extLst>
          </p:cNvPr>
          <p:cNvPicPr>
            <a:picLocks noChangeAspect="1"/>
          </p:cNvPicPr>
          <p:nvPr/>
        </p:nvPicPr>
        <p:blipFill>
          <a:blip r:embed="rId2" cstate="print"/>
          <a:stretch>
            <a:fillRect/>
          </a:stretch>
        </p:blipFill>
        <p:spPr>
          <a:xfrm>
            <a:off x="1547664" y="332656"/>
            <a:ext cx="7344816" cy="1503045"/>
          </a:xfrm>
          <a:prstGeom prst="rect">
            <a:avLst/>
          </a:prstGeom>
        </p:spPr>
      </p:pic>
      <p:pic>
        <p:nvPicPr>
          <p:cNvPr id="5" name="Picture 4">
            <a:extLst>
              <a:ext uri="{FF2B5EF4-FFF2-40B4-BE49-F238E27FC236}">
                <a16:creationId xmlns:a16="http://schemas.microsoft.com/office/drawing/2014/main" id="{C0EF9BDA-1F12-9DD2-033B-CAB5D5D50345}"/>
              </a:ext>
            </a:extLst>
          </p:cNvPr>
          <p:cNvPicPr>
            <a:picLocks noChangeAspect="1"/>
          </p:cNvPicPr>
          <p:nvPr/>
        </p:nvPicPr>
        <p:blipFill>
          <a:blip r:embed="rId3"/>
          <a:stretch>
            <a:fillRect/>
          </a:stretch>
        </p:blipFill>
        <p:spPr>
          <a:xfrm>
            <a:off x="1547664" y="2204864"/>
            <a:ext cx="7344816" cy="1878330"/>
          </a:xfrm>
          <a:prstGeom prst="rect">
            <a:avLst/>
          </a:prstGeom>
        </p:spPr>
      </p:pic>
      <p:pic>
        <p:nvPicPr>
          <p:cNvPr id="6" name="Picture 5">
            <a:extLst>
              <a:ext uri="{FF2B5EF4-FFF2-40B4-BE49-F238E27FC236}">
                <a16:creationId xmlns:a16="http://schemas.microsoft.com/office/drawing/2014/main" id="{0954CFF2-3C01-F4F8-A4F9-E25F2E05C5C6}"/>
              </a:ext>
            </a:extLst>
          </p:cNvPr>
          <p:cNvPicPr>
            <a:picLocks noChangeAspect="1"/>
          </p:cNvPicPr>
          <p:nvPr/>
        </p:nvPicPr>
        <p:blipFill>
          <a:blip r:embed="rId4" cstate="print"/>
          <a:stretch>
            <a:fillRect/>
          </a:stretch>
        </p:blipFill>
        <p:spPr>
          <a:xfrm>
            <a:off x="1547664" y="4293096"/>
            <a:ext cx="7344816" cy="1981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E9837F-FC2D-9556-196A-5795B32BA8C6}"/>
              </a:ext>
            </a:extLst>
          </p:cNvPr>
          <p:cNvPicPr>
            <a:picLocks noChangeAspect="1"/>
          </p:cNvPicPr>
          <p:nvPr/>
        </p:nvPicPr>
        <p:blipFill>
          <a:blip r:embed="rId2" cstate="print"/>
          <a:stretch>
            <a:fillRect/>
          </a:stretch>
        </p:blipFill>
        <p:spPr>
          <a:xfrm>
            <a:off x="1547664" y="548680"/>
            <a:ext cx="7200800" cy="1710690"/>
          </a:xfrm>
          <a:prstGeom prst="rect">
            <a:avLst/>
          </a:prstGeom>
        </p:spPr>
      </p:pic>
      <p:pic>
        <p:nvPicPr>
          <p:cNvPr id="5" name="Picture 4">
            <a:extLst>
              <a:ext uri="{FF2B5EF4-FFF2-40B4-BE49-F238E27FC236}">
                <a16:creationId xmlns:a16="http://schemas.microsoft.com/office/drawing/2014/main" id="{F1278D2B-098C-C8B0-8548-198F2D974416}"/>
              </a:ext>
            </a:extLst>
          </p:cNvPr>
          <p:cNvPicPr>
            <a:picLocks noChangeAspect="1"/>
          </p:cNvPicPr>
          <p:nvPr/>
        </p:nvPicPr>
        <p:blipFill>
          <a:blip r:embed="rId3" cstate="print"/>
          <a:stretch>
            <a:fillRect/>
          </a:stretch>
        </p:blipFill>
        <p:spPr>
          <a:xfrm>
            <a:off x="1547664" y="2438400"/>
            <a:ext cx="7200800" cy="1981200"/>
          </a:xfrm>
          <a:prstGeom prst="rect">
            <a:avLst/>
          </a:prstGeom>
        </p:spPr>
      </p:pic>
      <p:pic>
        <p:nvPicPr>
          <p:cNvPr id="7" name="Picture 6">
            <a:extLst>
              <a:ext uri="{FF2B5EF4-FFF2-40B4-BE49-F238E27FC236}">
                <a16:creationId xmlns:a16="http://schemas.microsoft.com/office/drawing/2014/main" id="{577D5113-7EA7-B702-7239-7618225E8BE5}"/>
              </a:ext>
            </a:extLst>
          </p:cNvPr>
          <p:cNvPicPr>
            <a:picLocks noChangeAspect="1"/>
          </p:cNvPicPr>
          <p:nvPr/>
        </p:nvPicPr>
        <p:blipFill>
          <a:blip r:embed="rId2" cstate="print"/>
          <a:stretch>
            <a:fillRect/>
          </a:stretch>
        </p:blipFill>
        <p:spPr>
          <a:xfrm>
            <a:off x="1547664" y="4797152"/>
            <a:ext cx="7272808" cy="17106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9CE457-E2D2-E07F-DF76-06F6B01D48A6}"/>
              </a:ext>
            </a:extLst>
          </p:cNvPr>
          <p:cNvPicPr>
            <a:picLocks noChangeAspect="1"/>
          </p:cNvPicPr>
          <p:nvPr/>
        </p:nvPicPr>
        <p:blipFill>
          <a:blip r:embed="rId2"/>
          <a:stretch>
            <a:fillRect/>
          </a:stretch>
        </p:blipFill>
        <p:spPr>
          <a:xfrm>
            <a:off x="1547664" y="476672"/>
            <a:ext cx="7200800" cy="55446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AD53DC-73F7-02B6-A359-4E51A2A6455F}"/>
              </a:ext>
            </a:extLst>
          </p:cNvPr>
          <p:cNvPicPr>
            <a:picLocks noChangeAspect="1"/>
          </p:cNvPicPr>
          <p:nvPr/>
        </p:nvPicPr>
        <p:blipFill>
          <a:blip r:embed="rId2"/>
          <a:stretch>
            <a:fillRect/>
          </a:stretch>
        </p:blipFill>
        <p:spPr>
          <a:xfrm>
            <a:off x="1475656" y="404664"/>
            <a:ext cx="7200800" cy="2125345"/>
          </a:xfrm>
          <a:prstGeom prst="rect">
            <a:avLst/>
          </a:prstGeom>
        </p:spPr>
      </p:pic>
      <p:pic>
        <p:nvPicPr>
          <p:cNvPr id="4" name="Picture 3">
            <a:extLst>
              <a:ext uri="{FF2B5EF4-FFF2-40B4-BE49-F238E27FC236}">
                <a16:creationId xmlns:a16="http://schemas.microsoft.com/office/drawing/2014/main" id="{B3DA75DE-B655-1047-5D57-E698C61AB8A4}"/>
              </a:ext>
            </a:extLst>
          </p:cNvPr>
          <p:cNvPicPr>
            <a:picLocks noChangeAspect="1"/>
          </p:cNvPicPr>
          <p:nvPr/>
        </p:nvPicPr>
        <p:blipFill>
          <a:blip r:embed="rId3"/>
          <a:stretch>
            <a:fillRect/>
          </a:stretch>
        </p:blipFill>
        <p:spPr>
          <a:xfrm>
            <a:off x="1619672" y="2910354"/>
            <a:ext cx="7056784" cy="28352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31AD6-D28C-113B-0788-07FA2764DA9B}"/>
              </a:ext>
            </a:extLst>
          </p:cNvPr>
          <p:cNvPicPr>
            <a:picLocks noChangeAspect="1"/>
          </p:cNvPicPr>
          <p:nvPr/>
        </p:nvPicPr>
        <p:blipFill>
          <a:blip r:embed="rId2"/>
          <a:stretch>
            <a:fillRect/>
          </a:stretch>
        </p:blipFill>
        <p:spPr>
          <a:xfrm>
            <a:off x="1403648" y="476672"/>
            <a:ext cx="7344816" cy="3559175"/>
          </a:xfrm>
          <a:prstGeom prst="rect">
            <a:avLst/>
          </a:prstGeom>
        </p:spPr>
      </p:pic>
      <p:pic>
        <p:nvPicPr>
          <p:cNvPr id="5" name="Picture 4">
            <a:extLst>
              <a:ext uri="{FF2B5EF4-FFF2-40B4-BE49-F238E27FC236}">
                <a16:creationId xmlns:a16="http://schemas.microsoft.com/office/drawing/2014/main" id="{BC836356-D9AB-9A8E-CD45-EA337D81819F}"/>
              </a:ext>
            </a:extLst>
          </p:cNvPr>
          <p:cNvPicPr>
            <a:picLocks noChangeAspect="1"/>
          </p:cNvPicPr>
          <p:nvPr/>
        </p:nvPicPr>
        <p:blipFill>
          <a:blip r:embed="rId3" cstate="print"/>
          <a:stretch>
            <a:fillRect/>
          </a:stretch>
        </p:blipFill>
        <p:spPr>
          <a:xfrm>
            <a:off x="1403648" y="4365104"/>
            <a:ext cx="7344816" cy="1828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69B0-BB9F-784F-4B98-FB926F0C3A62}"/>
              </a:ext>
            </a:extLst>
          </p:cNvPr>
          <p:cNvSpPr>
            <a:spLocks noGrp="1"/>
          </p:cNvSpPr>
          <p:nvPr>
            <p:ph type="title"/>
          </p:nvPr>
        </p:nvSpPr>
        <p:spPr>
          <a:xfrm>
            <a:off x="1435608" y="0"/>
            <a:ext cx="7498080" cy="980728"/>
          </a:xfrm>
        </p:spPr>
        <p:txBody>
          <a:bodyPr/>
          <a:lstStyle/>
          <a:p>
            <a:pPr algn="ctr"/>
            <a:r>
              <a:rPr lang="en-IN" b="1" dirty="0"/>
              <a:t>Purpose of the Project</a:t>
            </a:r>
          </a:p>
        </p:txBody>
      </p:sp>
      <p:sp>
        <p:nvSpPr>
          <p:cNvPr id="3" name="Content Placeholder 2">
            <a:extLst>
              <a:ext uri="{FF2B5EF4-FFF2-40B4-BE49-F238E27FC236}">
                <a16:creationId xmlns:a16="http://schemas.microsoft.com/office/drawing/2014/main" id="{63AA11BA-B415-1FB6-C626-6A663C90E87B}"/>
              </a:ext>
            </a:extLst>
          </p:cNvPr>
          <p:cNvSpPr>
            <a:spLocks noGrp="1"/>
          </p:cNvSpPr>
          <p:nvPr>
            <p:ph idx="1"/>
          </p:nvPr>
        </p:nvSpPr>
        <p:spPr>
          <a:xfrm>
            <a:off x="1259632" y="1268760"/>
            <a:ext cx="7674056" cy="5760640"/>
          </a:xfrm>
        </p:spPr>
        <p:txBody>
          <a:bodyPr>
            <a:normAutofit/>
          </a:bodyPr>
          <a:lstStyle/>
          <a:p>
            <a:pPr marL="457200" algn="just" hangingPunct="0">
              <a:lnSpc>
                <a:spcPct val="150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objective of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Employee Management System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is to allow the administrator of any organization to edit and find out the personal details of a employee and allows the employee to keep up to date his profile .It’ll also facilitate keeping all the records of employee, such as their id, name, mailing address, phone number, DOB etc. So all the information about an employee will be available in a few seconds.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ts val="15"/>
              </a:lnSpc>
              <a:spcAft>
                <a:spcPts val="100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hangingPunct="0">
              <a:lnSpc>
                <a:spcPct val="150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Overall, it’ll make Employee Information Management an easier job for the administrator and the employee of any organization.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91466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1207E-1A0D-23F7-E9AA-8D5FF27F6DEC}"/>
              </a:ext>
            </a:extLst>
          </p:cNvPr>
          <p:cNvPicPr>
            <a:picLocks noChangeAspect="1"/>
          </p:cNvPicPr>
          <p:nvPr/>
        </p:nvPicPr>
        <p:blipFill>
          <a:blip r:embed="rId2" cstate="print"/>
          <a:stretch>
            <a:fillRect/>
          </a:stretch>
        </p:blipFill>
        <p:spPr>
          <a:xfrm>
            <a:off x="1403648" y="332656"/>
            <a:ext cx="7344816" cy="1901825"/>
          </a:xfrm>
          <a:prstGeom prst="rect">
            <a:avLst/>
          </a:prstGeom>
        </p:spPr>
      </p:pic>
      <p:pic>
        <p:nvPicPr>
          <p:cNvPr id="3" name="Picture 2">
            <a:extLst>
              <a:ext uri="{FF2B5EF4-FFF2-40B4-BE49-F238E27FC236}">
                <a16:creationId xmlns:a16="http://schemas.microsoft.com/office/drawing/2014/main" id="{8C41FDD6-978F-FF2F-1BB6-4C1A97AAD518}"/>
              </a:ext>
            </a:extLst>
          </p:cNvPr>
          <p:cNvPicPr>
            <a:picLocks noChangeAspect="1"/>
          </p:cNvPicPr>
          <p:nvPr/>
        </p:nvPicPr>
        <p:blipFill>
          <a:blip r:embed="rId3" cstate="print"/>
          <a:stretch>
            <a:fillRect/>
          </a:stretch>
        </p:blipFill>
        <p:spPr>
          <a:xfrm>
            <a:off x="1403648" y="2441257"/>
            <a:ext cx="7344816" cy="1975485"/>
          </a:xfrm>
          <a:prstGeom prst="rect">
            <a:avLst/>
          </a:prstGeom>
        </p:spPr>
      </p:pic>
      <p:pic>
        <p:nvPicPr>
          <p:cNvPr id="6" name="Picture 5">
            <a:extLst>
              <a:ext uri="{FF2B5EF4-FFF2-40B4-BE49-F238E27FC236}">
                <a16:creationId xmlns:a16="http://schemas.microsoft.com/office/drawing/2014/main" id="{DAF8F0A9-17AB-BFFA-74EF-0EAAE8CC07E2}"/>
              </a:ext>
            </a:extLst>
          </p:cNvPr>
          <p:cNvPicPr>
            <a:picLocks noChangeAspect="1"/>
          </p:cNvPicPr>
          <p:nvPr/>
        </p:nvPicPr>
        <p:blipFill>
          <a:blip r:embed="rId4" cstate="print"/>
          <a:stretch>
            <a:fillRect/>
          </a:stretch>
        </p:blipFill>
        <p:spPr>
          <a:xfrm>
            <a:off x="1419544" y="4623518"/>
            <a:ext cx="7344815" cy="1930400"/>
          </a:xfrm>
          <a:prstGeom prst="rect">
            <a:avLst/>
          </a:prstGeom>
        </p:spPr>
      </p:pic>
    </p:spTree>
    <p:extLst>
      <p:ext uri="{BB962C8B-B14F-4D97-AF65-F5344CB8AC3E}">
        <p14:creationId xmlns:p14="http://schemas.microsoft.com/office/powerpoint/2010/main" val="178179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5A1681-AD38-7599-6525-F6F3384961B6}"/>
              </a:ext>
            </a:extLst>
          </p:cNvPr>
          <p:cNvPicPr>
            <a:picLocks noChangeAspect="1"/>
          </p:cNvPicPr>
          <p:nvPr/>
        </p:nvPicPr>
        <p:blipFill>
          <a:blip r:embed="rId2"/>
          <a:stretch>
            <a:fillRect/>
          </a:stretch>
        </p:blipFill>
        <p:spPr>
          <a:xfrm>
            <a:off x="1403648" y="260648"/>
            <a:ext cx="7200800" cy="1622425"/>
          </a:xfrm>
          <a:prstGeom prst="rect">
            <a:avLst/>
          </a:prstGeom>
        </p:spPr>
      </p:pic>
      <p:pic>
        <p:nvPicPr>
          <p:cNvPr id="3" name="Picture 2">
            <a:extLst>
              <a:ext uri="{FF2B5EF4-FFF2-40B4-BE49-F238E27FC236}">
                <a16:creationId xmlns:a16="http://schemas.microsoft.com/office/drawing/2014/main" id="{27BE5767-4C31-0390-DBC0-2949E36BE7E7}"/>
              </a:ext>
            </a:extLst>
          </p:cNvPr>
          <p:cNvPicPr>
            <a:picLocks noChangeAspect="1"/>
          </p:cNvPicPr>
          <p:nvPr/>
        </p:nvPicPr>
        <p:blipFill>
          <a:blip r:embed="rId3" cstate="print"/>
          <a:stretch>
            <a:fillRect/>
          </a:stretch>
        </p:blipFill>
        <p:spPr>
          <a:xfrm>
            <a:off x="1475656" y="2348880"/>
            <a:ext cx="7128792" cy="1966595"/>
          </a:xfrm>
          <a:prstGeom prst="rect">
            <a:avLst/>
          </a:prstGeom>
        </p:spPr>
      </p:pic>
      <p:pic>
        <p:nvPicPr>
          <p:cNvPr id="6" name="Picture 5">
            <a:extLst>
              <a:ext uri="{FF2B5EF4-FFF2-40B4-BE49-F238E27FC236}">
                <a16:creationId xmlns:a16="http://schemas.microsoft.com/office/drawing/2014/main" id="{A470D4ED-D88A-2B46-E7E0-968D6BF5262A}"/>
              </a:ext>
            </a:extLst>
          </p:cNvPr>
          <p:cNvPicPr>
            <a:picLocks noChangeAspect="1"/>
          </p:cNvPicPr>
          <p:nvPr/>
        </p:nvPicPr>
        <p:blipFill>
          <a:blip r:embed="rId4"/>
          <a:stretch>
            <a:fillRect/>
          </a:stretch>
        </p:blipFill>
        <p:spPr>
          <a:xfrm>
            <a:off x="1500808" y="4509120"/>
            <a:ext cx="7103640" cy="1818640"/>
          </a:xfrm>
          <a:prstGeom prst="rect">
            <a:avLst/>
          </a:prstGeom>
        </p:spPr>
      </p:pic>
    </p:spTree>
    <p:extLst>
      <p:ext uri="{BB962C8B-B14F-4D97-AF65-F5344CB8AC3E}">
        <p14:creationId xmlns:p14="http://schemas.microsoft.com/office/powerpoint/2010/main" val="425032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A6AFE9-6808-13B5-38B7-E3D84A7E194D}"/>
              </a:ext>
            </a:extLst>
          </p:cNvPr>
          <p:cNvPicPr>
            <a:picLocks noChangeAspect="1"/>
          </p:cNvPicPr>
          <p:nvPr/>
        </p:nvPicPr>
        <p:blipFill>
          <a:blip r:embed="rId2" cstate="print"/>
          <a:stretch>
            <a:fillRect/>
          </a:stretch>
        </p:blipFill>
        <p:spPr>
          <a:xfrm>
            <a:off x="1403648" y="332656"/>
            <a:ext cx="7272808" cy="1729740"/>
          </a:xfrm>
          <a:prstGeom prst="rect">
            <a:avLst/>
          </a:prstGeom>
        </p:spPr>
      </p:pic>
      <p:pic>
        <p:nvPicPr>
          <p:cNvPr id="5" name="Picture 4">
            <a:extLst>
              <a:ext uri="{FF2B5EF4-FFF2-40B4-BE49-F238E27FC236}">
                <a16:creationId xmlns:a16="http://schemas.microsoft.com/office/drawing/2014/main" id="{06CCDA4B-8A28-C5A2-2634-34069F7FFFBE}"/>
              </a:ext>
            </a:extLst>
          </p:cNvPr>
          <p:cNvPicPr>
            <a:picLocks noChangeAspect="1"/>
          </p:cNvPicPr>
          <p:nvPr/>
        </p:nvPicPr>
        <p:blipFill>
          <a:blip r:embed="rId3"/>
          <a:stretch>
            <a:fillRect/>
          </a:stretch>
        </p:blipFill>
        <p:spPr>
          <a:xfrm>
            <a:off x="1475656" y="2420888"/>
            <a:ext cx="7128792" cy="4176464"/>
          </a:xfrm>
          <a:prstGeom prst="rect">
            <a:avLst/>
          </a:prstGeom>
        </p:spPr>
      </p:pic>
    </p:spTree>
    <p:extLst>
      <p:ext uri="{BB962C8B-B14F-4D97-AF65-F5344CB8AC3E}">
        <p14:creationId xmlns:p14="http://schemas.microsoft.com/office/powerpoint/2010/main" val="1296413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22A540-C755-8DBF-676D-D7293684A4A7}"/>
              </a:ext>
            </a:extLst>
          </p:cNvPr>
          <p:cNvPicPr>
            <a:picLocks noChangeAspect="1"/>
          </p:cNvPicPr>
          <p:nvPr/>
        </p:nvPicPr>
        <p:blipFill>
          <a:blip r:embed="rId2" cstate="print"/>
          <a:stretch>
            <a:fillRect/>
          </a:stretch>
        </p:blipFill>
        <p:spPr>
          <a:xfrm>
            <a:off x="1547664" y="476672"/>
            <a:ext cx="7200800" cy="1852930"/>
          </a:xfrm>
          <a:prstGeom prst="rect">
            <a:avLst/>
          </a:prstGeom>
        </p:spPr>
      </p:pic>
      <p:pic>
        <p:nvPicPr>
          <p:cNvPr id="5" name="Picture 4">
            <a:extLst>
              <a:ext uri="{FF2B5EF4-FFF2-40B4-BE49-F238E27FC236}">
                <a16:creationId xmlns:a16="http://schemas.microsoft.com/office/drawing/2014/main" id="{B197E01B-6269-F8D9-E2E5-F2B00751025C}"/>
              </a:ext>
            </a:extLst>
          </p:cNvPr>
          <p:cNvPicPr>
            <a:picLocks noChangeAspect="1"/>
          </p:cNvPicPr>
          <p:nvPr/>
        </p:nvPicPr>
        <p:blipFill>
          <a:blip r:embed="rId3"/>
          <a:stretch>
            <a:fillRect/>
          </a:stretch>
        </p:blipFill>
        <p:spPr>
          <a:xfrm>
            <a:off x="1619672" y="2924944"/>
            <a:ext cx="7128792" cy="3600400"/>
          </a:xfrm>
          <a:prstGeom prst="rect">
            <a:avLst/>
          </a:prstGeom>
        </p:spPr>
      </p:pic>
    </p:spTree>
    <p:extLst>
      <p:ext uri="{BB962C8B-B14F-4D97-AF65-F5344CB8AC3E}">
        <p14:creationId xmlns:p14="http://schemas.microsoft.com/office/powerpoint/2010/main" val="3205712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82C8C-47DA-6AE8-5CA1-D5041FEA6496}"/>
              </a:ext>
            </a:extLst>
          </p:cNvPr>
          <p:cNvPicPr>
            <a:picLocks noChangeAspect="1"/>
          </p:cNvPicPr>
          <p:nvPr/>
        </p:nvPicPr>
        <p:blipFill>
          <a:blip r:embed="rId2" cstate="print"/>
          <a:stretch>
            <a:fillRect/>
          </a:stretch>
        </p:blipFill>
        <p:spPr>
          <a:xfrm>
            <a:off x="1706244" y="404664"/>
            <a:ext cx="6898203" cy="1783715"/>
          </a:xfrm>
          <a:prstGeom prst="rect">
            <a:avLst/>
          </a:prstGeom>
        </p:spPr>
      </p:pic>
      <p:pic>
        <p:nvPicPr>
          <p:cNvPr id="5" name="Picture 4">
            <a:extLst>
              <a:ext uri="{FF2B5EF4-FFF2-40B4-BE49-F238E27FC236}">
                <a16:creationId xmlns:a16="http://schemas.microsoft.com/office/drawing/2014/main" id="{20C35847-D918-4433-6B27-5C2DA86ECF59}"/>
              </a:ext>
            </a:extLst>
          </p:cNvPr>
          <p:cNvPicPr>
            <a:picLocks noChangeAspect="1"/>
          </p:cNvPicPr>
          <p:nvPr/>
        </p:nvPicPr>
        <p:blipFill>
          <a:blip r:embed="rId3"/>
          <a:stretch>
            <a:fillRect/>
          </a:stretch>
        </p:blipFill>
        <p:spPr>
          <a:xfrm>
            <a:off x="1706245" y="2996952"/>
            <a:ext cx="6898202" cy="2919730"/>
          </a:xfrm>
          <a:prstGeom prst="rect">
            <a:avLst/>
          </a:prstGeom>
        </p:spPr>
      </p:pic>
    </p:spTree>
    <p:extLst>
      <p:ext uri="{BB962C8B-B14F-4D97-AF65-F5344CB8AC3E}">
        <p14:creationId xmlns:p14="http://schemas.microsoft.com/office/powerpoint/2010/main" val="1370846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1467F6-69FA-454C-7620-07E27E2C0170}"/>
              </a:ext>
            </a:extLst>
          </p:cNvPr>
          <p:cNvPicPr>
            <a:picLocks noChangeAspect="1"/>
          </p:cNvPicPr>
          <p:nvPr/>
        </p:nvPicPr>
        <p:blipFill>
          <a:blip r:embed="rId2"/>
          <a:stretch>
            <a:fillRect/>
          </a:stretch>
        </p:blipFill>
        <p:spPr>
          <a:xfrm>
            <a:off x="1475656" y="476672"/>
            <a:ext cx="7272808" cy="2766695"/>
          </a:xfrm>
          <a:prstGeom prst="rect">
            <a:avLst/>
          </a:prstGeom>
        </p:spPr>
      </p:pic>
      <p:pic>
        <p:nvPicPr>
          <p:cNvPr id="5" name="Picture 4">
            <a:extLst>
              <a:ext uri="{FF2B5EF4-FFF2-40B4-BE49-F238E27FC236}">
                <a16:creationId xmlns:a16="http://schemas.microsoft.com/office/drawing/2014/main" id="{35A1D090-93B7-EFE6-F316-90AAAFB8C966}"/>
              </a:ext>
            </a:extLst>
          </p:cNvPr>
          <p:cNvPicPr>
            <a:picLocks noChangeAspect="1"/>
          </p:cNvPicPr>
          <p:nvPr/>
        </p:nvPicPr>
        <p:blipFill>
          <a:blip r:embed="rId3" cstate="print"/>
          <a:stretch>
            <a:fillRect/>
          </a:stretch>
        </p:blipFill>
        <p:spPr>
          <a:xfrm>
            <a:off x="1475656" y="4149080"/>
            <a:ext cx="7200800" cy="1691640"/>
          </a:xfrm>
          <a:prstGeom prst="rect">
            <a:avLst/>
          </a:prstGeom>
        </p:spPr>
      </p:pic>
    </p:spTree>
    <p:extLst>
      <p:ext uri="{BB962C8B-B14F-4D97-AF65-F5344CB8AC3E}">
        <p14:creationId xmlns:p14="http://schemas.microsoft.com/office/powerpoint/2010/main" val="1517277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BB258D-7CB8-41D8-A070-99F1723DAE01}"/>
              </a:ext>
            </a:extLst>
          </p:cNvPr>
          <p:cNvPicPr>
            <a:picLocks noChangeAspect="1"/>
          </p:cNvPicPr>
          <p:nvPr/>
        </p:nvPicPr>
        <p:blipFill>
          <a:blip r:embed="rId2"/>
          <a:stretch>
            <a:fillRect/>
          </a:stretch>
        </p:blipFill>
        <p:spPr>
          <a:xfrm>
            <a:off x="1475656" y="404664"/>
            <a:ext cx="7344816" cy="1942465"/>
          </a:xfrm>
          <a:prstGeom prst="rect">
            <a:avLst/>
          </a:prstGeom>
        </p:spPr>
      </p:pic>
      <p:pic>
        <p:nvPicPr>
          <p:cNvPr id="5" name="Picture 4">
            <a:extLst>
              <a:ext uri="{FF2B5EF4-FFF2-40B4-BE49-F238E27FC236}">
                <a16:creationId xmlns:a16="http://schemas.microsoft.com/office/drawing/2014/main" id="{130BB5B5-1F2B-53B1-583C-6215DBEFAB96}"/>
              </a:ext>
            </a:extLst>
          </p:cNvPr>
          <p:cNvPicPr>
            <a:picLocks noChangeAspect="1"/>
          </p:cNvPicPr>
          <p:nvPr/>
        </p:nvPicPr>
        <p:blipFill>
          <a:blip r:embed="rId3"/>
          <a:stretch>
            <a:fillRect/>
          </a:stretch>
        </p:blipFill>
        <p:spPr>
          <a:xfrm>
            <a:off x="1475656" y="2636912"/>
            <a:ext cx="7344816" cy="3592830"/>
          </a:xfrm>
          <a:prstGeom prst="rect">
            <a:avLst/>
          </a:prstGeom>
        </p:spPr>
      </p:pic>
    </p:spTree>
    <p:extLst>
      <p:ext uri="{BB962C8B-B14F-4D97-AF65-F5344CB8AC3E}">
        <p14:creationId xmlns:p14="http://schemas.microsoft.com/office/powerpoint/2010/main" val="3783451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7346CB-B0DE-C5B0-757E-F2330211E847}"/>
              </a:ext>
            </a:extLst>
          </p:cNvPr>
          <p:cNvPicPr>
            <a:picLocks noChangeAspect="1"/>
          </p:cNvPicPr>
          <p:nvPr/>
        </p:nvPicPr>
        <p:blipFill>
          <a:blip r:embed="rId2" cstate="print"/>
          <a:stretch>
            <a:fillRect/>
          </a:stretch>
        </p:blipFill>
        <p:spPr>
          <a:xfrm>
            <a:off x="1259632" y="332656"/>
            <a:ext cx="7488832" cy="2226945"/>
          </a:xfrm>
          <a:prstGeom prst="rect">
            <a:avLst/>
          </a:prstGeom>
        </p:spPr>
      </p:pic>
      <p:pic>
        <p:nvPicPr>
          <p:cNvPr id="5" name="Picture 4">
            <a:extLst>
              <a:ext uri="{FF2B5EF4-FFF2-40B4-BE49-F238E27FC236}">
                <a16:creationId xmlns:a16="http://schemas.microsoft.com/office/drawing/2014/main" id="{E2BF6523-CE73-F6DA-23AE-0CF0A418D42D}"/>
              </a:ext>
            </a:extLst>
          </p:cNvPr>
          <p:cNvPicPr>
            <a:picLocks noChangeAspect="1"/>
          </p:cNvPicPr>
          <p:nvPr/>
        </p:nvPicPr>
        <p:blipFill>
          <a:blip r:embed="rId3" cstate="print"/>
          <a:stretch>
            <a:fillRect/>
          </a:stretch>
        </p:blipFill>
        <p:spPr>
          <a:xfrm>
            <a:off x="1403648" y="3281447"/>
            <a:ext cx="7344816" cy="2033905"/>
          </a:xfrm>
          <a:prstGeom prst="rect">
            <a:avLst/>
          </a:prstGeom>
        </p:spPr>
      </p:pic>
    </p:spTree>
    <p:extLst>
      <p:ext uri="{BB962C8B-B14F-4D97-AF65-F5344CB8AC3E}">
        <p14:creationId xmlns:p14="http://schemas.microsoft.com/office/powerpoint/2010/main" val="4003517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D9DA2A-2A0C-44AF-ED2E-00F168EC148C}"/>
              </a:ext>
            </a:extLst>
          </p:cNvPr>
          <p:cNvPicPr>
            <a:picLocks noChangeAspect="1"/>
          </p:cNvPicPr>
          <p:nvPr/>
        </p:nvPicPr>
        <p:blipFill>
          <a:blip r:embed="rId2" cstate="print"/>
          <a:stretch>
            <a:fillRect/>
          </a:stretch>
        </p:blipFill>
        <p:spPr>
          <a:xfrm>
            <a:off x="1403648" y="260648"/>
            <a:ext cx="7344816" cy="1972310"/>
          </a:xfrm>
          <a:prstGeom prst="rect">
            <a:avLst/>
          </a:prstGeom>
        </p:spPr>
      </p:pic>
      <p:pic>
        <p:nvPicPr>
          <p:cNvPr id="5" name="Picture 4">
            <a:extLst>
              <a:ext uri="{FF2B5EF4-FFF2-40B4-BE49-F238E27FC236}">
                <a16:creationId xmlns:a16="http://schemas.microsoft.com/office/drawing/2014/main" id="{674E9246-49A8-69A8-43D1-C88B26ECD915}"/>
              </a:ext>
            </a:extLst>
          </p:cNvPr>
          <p:cNvPicPr>
            <a:picLocks noChangeAspect="1"/>
          </p:cNvPicPr>
          <p:nvPr/>
        </p:nvPicPr>
        <p:blipFill>
          <a:blip r:embed="rId3" cstate="print"/>
          <a:stretch>
            <a:fillRect/>
          </a:stretch>
        </p:blipFill>
        <p:spPr>
          <a:xfrm>
            <a:off x="1475656" y="2636912"/>
            <a:ext cx="7272808" cy="2642870"/>
          </a:xfrm>
          <a:prstGeom prst="rect">
            <a:avLst/>
          </a:prstGeom>
        </p:spPr>
      </p:pic>
    </p:spTree>
    <p:extLst>
      <p:ext uri="{BB962C8B-B14F-4D97-AF65-F5344CB8AC3E}">
        <p14:creationId xmlns:p14="http://schemas.microsoft.com/office/powerpoint/2010/main" val="2218741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6DD0-4D5C-3C1C-222D-A083EF7058A7}"/>
              </a:ext>
            </a:extLst>
          </p:cNvPr>
          <p:cNvSpPr>
            <a:spLocks noGrp="1"/>
          </p:cNvSpPr>
          <p:nvPr>
            <p:ph type="title"/>
          </p:nvPr>
        </p:nvSpPr>
        <p:spPr>
          <a:xfrm>
            <a:off x="1115616" y="548680"/>
            <a:ext cx="8064896" cy="360040"/>
          </a:xfrm>
        </p:spPr>
        <p:txBody>
          <a:bodyPr>
            <a:normAutofit fontScale="90000"/>
          </a:bodyPr>
          <a:lstStyle/>
          <a:p>
            <a:pPr algn="ctr"/>
            <a:r>
              <a:rPr lang="en-US" sz="40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t>Conclusion</a:t>
            </a:r>
            <a:br>
              <a:rPr lang="en-IN" sz="1800" b="1" dirty="0">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4CC09E-328C-FC4A-6A9B-8669484BF513}"/>
              </a:ext>
            </a:extLst>
          </p:cNvPr>
          <p:cNvSpPr>
            <a:spLocks noGrp="1"/>
          </p:cNvSpPr>
          <p:nvPr>
            <p:ph idx="1"/>
          </p:nvPr>
        </p:nvSpPr>
        <p:spPr>
          <a:xfrm>
            <a:off x="1043608" y="764704"/>
            <a:ext cx="7992888" cy="5976664"/>
          </a:xfrm>
        </p:spPr>
        <p:txBody>
          <a:bodyPr>
            <a:normAutofit/>
          </a:bodyPr>
          <a:lstStyle/>
          <a:p>
            <a:pPr algn="just">
              <a:lnSpc>
                <a:spcPct val="172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project titled as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Employee Management System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was deeply studied and analyzed to design the code and implement. It was done under the guidance of the experienced project guide. All the current requirements and possibilities have been taken care during the project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hangingPunct="0">
              <a:lnSpc>
                <a:spcPct val="154000"/>
              </a:lnSpc>
              <a:spcAft>
                <a:spcPts val="100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Employee Management System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can be used by companies to maintain the records of employee easily. Achieving this objective is difficult using a manual system as the information is scattered, can be redundant and collecting relevant information may be very time consuming. All these problems are solved using this project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gn="just">
              <a:lnSpc>
                <a:spcPct val="115000"/>
              </a:lnSpc>
              <a:spcAft>
                <a:spcPts val="1000"/>
              </a:spcAft>
              <a:buNone/>
              <a:tabLst>
                <a:tab pos="1995805"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42648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C138-28F8-9B53-6FF8-8E38F0C4A068}"/>
              </a:ext>
            </a:extLst>
          </p:cNvPr>
          <p:cNvSpPr>
            <a:spLocks noGrp="1"/>
          </p:cNvSpPr>
          <p:nvPr>
            <p:ph type="title"/>
          </p:nvPr>
        </p:nvSpPr>
        <p:spPr/>
        <p:txBody>
          <a:bodyPr>
            <a:normAutofit fontScale="90000"/>
          </a:bodyPr>
          <a:lstStyle/>
          <a:p>
            <a:r>
              <a:rPr lang="en-IN" b="1" dirty="0"/>
              <a:t>Advantage and Disadvantage</a:t>
            </a:r>
          </a:p>
        </p:txBody>
      </p:sp>
      <p:sp>
        <p:nvSpPr>
          <p:cNvPr id="3" name="Content Placeholder 2">
            <a:extLst>
              <a:ext uri="{FF2B5EF4-FFF2-40B4-BE49-F238E27FC236}">
                <a16:creationId xmlns:a16="http://schemas.microsoft.com/office/drawing/2014/main" id="{86935450-7F3C-BBD6-FA17-0AF4109FDF4E}"/>
              </a:ext>
            </a:extLst>
          </p:cNvPr>
          <p:cNvSpPr>
            <a:spLocks noGrp="1"/>
          </p:cNvSpPr>
          <p:nvPr>
            <p:ph idx="1"/>
          </p:nvPr>
        </p:nvSpPr>
        <p:spPr/>
        <p:txBody>
          <a:bodyPr/>
          <a:lstStyle/>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It helps the companies administrator to handle and manage employee records.</a:t>
            </a:r>
            <a:endParaRPr lang="en-IN" sz="1800" dirty="0">
              <a:effectLst/>
              <a:latin typeface="Symbol" panose="05050102010706020507" pitchFamily="18" charset="2"/>
              <a:ea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It helps companies administrator to  generate report.</a:t>
            </a:r>
            <a:endParaRPr lang="en-IN" sz="1800" dirty="0">
              <a:effectLst/>
              <a:latin typeface="Symbol" panose="05050102010706020507" pitchFamily="18" charset="2"/>
              <a:ea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It brings transparency and efficiency in the working of organization.</a:t>
            </a:r>
            <a:endParaRPr lang="en-IN" sz="1800" dirty="0">
              <a:effectLst/>
              <a:latin typeface="Symbol" panose="05050102010706020507" pitchFamily="18" charset="2"/>
              <a:ea typeface="Times New Roman" panose="02020603050405020304" pitchFamily="18" charset="0"/>
            </a:endParaRPr>
          </a:p>
          <a:p>
            <a:pPr marL="82296" indent="0">
              <a:lnSpc>
                <a:spcPct val="115000"/>
              </a:lnSpc>
              <a:spcAft>
                <a:spcPts val="100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Disadvantages: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The system can only handle single organization.</a:t>
            </a:r>
          </a:p>
          <a:p>
            <a:pPr marL="34290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The system does not include bank payment, dd, cheque status.</a:t>
            </a:r>
            <a:endParaRPr lang="en-IN" sz="1800" dirty="0">
              <a:effectLst/>
              <a:latin typeface="Symbol" panose="05050102010706020507" pitchFamily="18" charset="2"/>
              <a:ea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endParaRPr lang="en-IN" sz="1800" dirty="0">
              <a:effectLst/>
              <a:latin typeface="Symbol" panose="05050102010706020507" pitchFamily="18" charset="2"/>
              <a:ea typeface="Times New Roman" panose="02020603050405020304" pitchFamily="18" charset="0"/>
            </a:endParaRPr>
          </a:p>
          <a:p>
            <a:endParaRPr lang="en-IN" dirty="0"/>
          </a:p>
        </p:txBody>
      </p:sp>
    </p:spTree>
    <p:extLst>
      <p:ext uri="{BB962C8B-B14F-4D97-AF65-F5344CB8AC3E}">
        <p14:creationId xmlns:p14="http://schemas.microsoft.com/office/powerpoint/2010/main" val="1055842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References</a:t>
            </a:r>
            <a:br>
              <a:rPr lang="en-US" dirty="0"/>
            </a:br>
            <a:endParaRPr lang="en-US" dirty="0"/>
          </a:p>
        </p:txBody>
      </p:sp>
      <p:sp>
        <p:nvSpPr>
          <p:cNvPr id="3" name="Content Placeholder 2"/>
          <p:cNvSpPr>
            <a:spLocks noGrp="1"/>
          </p:cNvSpPr>
          <p:nvPr>
            <p:ph idx="1"/>
          </p:nvPr>
        </p:nvSpPr>
        <p:spPr>
          <a:xfrm>
            <a:off x="1435608" y="785794"/>
            <a:ext cx="7498080" cy="5462606"/>
          </a:xfrm>
        </p:spPr>
        <p:txBody>
          <a:bodyPr>
            <a:normAutofit/>
          </a:bodyPr>
          <a:lstStyle/>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PHP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https://www.w3schools.com/php/default.asp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https://www.sitepoint.com/php/</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600"/>
              </a:spcAft>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https://www.php.net/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MySQL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5"/>
              </a:rPr>
              <a:t>https://www.mysql.com/</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http://www.mysqltutorial.org</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XAMPP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7"/>
              </a:rPr>
              <a:t>https://www.apachefriends.org/download.html</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821436" indent="0">
              <a:buNone/>
            </a:pPr>
            <a:endParaRPr lang="en-IN" sz="2400" b="1" dirty="0">
              <a:solidFill>
                <a:schemeClr val="tx1">
                  <a:lumMod val="85000"/>
                  <a:lumOff val="15000"/>
                </a:schemeClr>
              </a:solidFill>
              <a:effectLst>
                <a:outerShdw blurRad="50800" dist="38100" algn="tr" rotWithShape="0">
                  <a:prstClr val="black">
                    <a:alpha val="40000"/>
                  </a:prstClr>
                </a:outerShdw>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1F56-8290-989A-769E-41695EF01076}"/>
              </a:ext>
            </a:extLst>
          </p:cNvPr>
          <p:cNvSpPr>
            <a:spLocks noGrp="1"/>
          </p:cNvSpPr>
          <p:nvPr>
            <p:ph type="title"/>
          </p:nvPr>
        </p:nvSpPr>
        <p:spPr>
          <a:xfrm>
            <a:off x="1435608" y="-171400"/>
            <a:ext cx="7498080" cy="936104"/>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1E8888B0-3251-4CE0-2652-6C9D73BEFC23}"/>
              </a:ext>
            </a:extLst>
          </p:cNvPr>
          <p:cNvSpPr>
            <a:spLocks noGrp="1"/>
          </p:cNvSpPr>
          <p:nvPr>
            <p:ph idx="1"/>
          </p:nvPr>
        </p:nvSpPr>
        <p:spPr>
          <a:xfrm>
            <a:off x="1435608" y="764704"/>
            <a:ext cx="7498080" cy="5483696"/>
          </a:xfrm>
        </p:spPr>
        <p:txBody>
          <a:bodyPr>
            <a:normAutofit fontScale="92500" lnSpcReduction="10000"/>
          </a:bodyPr>
          <a:lstStyle/>
          <a:p>
            <a:pPr>
              <a:lnSpc>
                <a:spcPct val="150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Employee Management System is software which is helpful for employees as well as the companies or organizations. In the current system all the activities are done manually. It is very time consuming and costly. Our Employee Management System deals with the various activities related to the employees in the company.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The two main users involved in this system 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Wingdings" panose="05000000000000000000" pitchFamily="2" charset="2"/>
              <a:buChar char="Ø"/>
              <a:tabLst>
                <a:tab pos="87566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Employee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Wingdings" panose="05000000000000000000" pitchFamily="2" charset="2"/>
              <a:buChar char="Ø"/>
              <a:tabLst>
                <a:tab pos="875665" algn="l"/>
              </a:tabLs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Admin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In the Software admin can add a employee by the authentication code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i.e</a:t>
            </a:r>
            <a:r>
              <a:rPr lang="en-US" sz="1800" dirty="0">
                <a:effectLst/>
                <a:latin typeface="Calibri" panose="020F0502020204030204" pitchFamily="34" charset="0"/>
                <a:ea typeface="Times New Roman" panose="02020603050405020304" pitchFamily="18" charset="0"/>
                <a:cs typeface="Calibri" panose="020F0502020204030204" pitchFamily="34" charset="0"/>
              </a:rPr>
              <a:t> empid  and password with help of empid  and password employee can login his/her account and employee can view and request for leave and view salary details which is maintain by admin.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399169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a:r>
              <a:rPr lang="en-US" sz="4400" b="1" u="sng" dirty="0"/>
              <a:t>Project</a:t>
            </a:r>
            <a:r>
              <a:rPr lang="en-US" sz="4900" b="1" u="sng" dirty="0"/>
              <a:t> </a:t>
            </a:r>
            <a:r>
              <a:rPr lang="en-US" sz="4400" b="1" u="sng" dirty="0"/>
              <a:t>Modules</a:t>
            </a:r>
            <a:br>
              <a:rPr lang="en-US" dirty="0"/>
            </a:br>
            <a:endParaRPr lang="en-US" dirty="0"/>
          </a:p>
        </p:txBody>
      </p:sp>
      <p:sp>
        <p:nvSpPr>
          <p:cNvPr id="3" name="Content Placeholder 2"/>
          <p:cNvSpPr>
            <a:spLocks noGrp="1"/>
          </p:cNvSpPr>
          <p:nvPr>
            <p:ph idx="1"/>
          </p:nvPr>
        </p:nvSpPr>
        <p:spPr>
          <a:xfrm>
            <a:off x="1435608" y="857232"/>
            <a:ext cx="7498080" cy="5391168"/>
          </a:xfrm>
        </p:spPr>
        <p:txBody>
          <a:bodyPr>
            <a:normAutofit/>
          </a:bodyPr>
          <a:lstStyle/>
          <a:p>
            <a:pPr marL="82296"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proposed system will affect or interface with the user (employee) and companies administrator. The system works and fulfills all the functionalities as per the proposed system. It will provide reduced response time against the queries made by different users. This project is based on PHP language with MYSQL database which manage the details of the employee because it is a tedious job for any organization. Employee Management system will store all the details of the employee including their background information.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All possible features such as verification, validation, security, user friendliness etc. have been considered.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different types of modules present in this project are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Clr>
                <a:srgbClr val="000000"/>
              </a:buClr>
              <a:buSzPts val="1250"/>
              <a:buFont typeface="Wingdings" panose="05000000000000000000" pitchFamily="2" charset="2"/>
              <a:buChar char="q"/>
            </a:pPr>
            <a:r>
              <a:rPr lang="en-US" sz="1800" dirty="0">
                <a:effectLst/>
                <a:latin typeface="Calibri" panose="020F0502020204030204" pitchFamily="34" charset="0"/>
                <a:ea typeface="Times New Roman" panose="02020603050405020304" pitchFamily="18" charset="0"/>
              </a:rPr>
              <a:t>Admin</a:t>
            </a:r>
            <a:endParaRPr lang="en-IN" sz="1800" dirty="0">
              <a:effectLst/>
              <a:latin typeface="Times New Roman" panose="02020603050405020304" pitchFamily="18" charset="0"/>
              <a:ea typeface="Times New Roman" panose="02020603050405020304" pitchFamily="18" charset="0"/>
            </a:endParaRPr>
          </a:p>
          <a:p>
            <a:pPr marL="285750" lvl="0" indent="-285750">
              <a:lnSpc>
                <a:spcPct val="115000"/>
              </a:lnSpc>
              <a:spcAft>
                <a:spcPts val="1000"/>
              </a:spcAft>
              <a:buClr>
                <a:srgbClr val="000000"/>
              </a:buClr>
              <a:buSzPts val="1250"/>
              <a:buFont typeface="Wingdings" panose="05000000000000000000" pitchFamily="2" charset="2"/>
              <a:buChar char="q"/>
            </a:pPr>
            <a:r>
              <a:rPr lang="en-US" sz="1800" dirty="0">
                <a:effectLst/>
                <a:latin typeface="Calibri" panose="020F0502020204030204" pitchFamily="34" charset="0"/>
                <a:ea typeface="Times New Roman" panose="02020603050405020304" pitchFamily="18" charset="0"/>
              </a:rPr>
              <a:t>Employee</a:t>
            </a:r>
            <a:endParaRPr lang="en-IN" sz="1800" dirty="0">
              <a:effectLst/>
              <a:latin typeface="Times New Roman" panose="02020603050405020304" pitchFamily="18" charset="0"/>
              <a:ea typeface="Times New Roman" panose="02020603050405020304" pitchFamily="18" charset="0"/>
            </a:endParaRPr>
          </a:p>
          <a:p>
            <a:pPr marL="82296" indent="0">
              <a:lnSpc>
                <a:spcPct val="115000"/>
              </a:lnSpc>
              <a:spcAft>
                <a:spcPts val="1000"/>
              </a:spcAft>
              <a:buNone/>
            </a:pPr>
            <a:endParaRPr lang="en-IN"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4F28-49AE-774F-083E-DD44D65AB3B9}"/>
              </a:ext>
            </a:extLst>
          </p:cNvPr>
          <p:cNvSpPr>
            <a:spLocks noGrp="1"/>
          </p:cNvSpPr>
          <p:nvPr>
            <p:ph type="title"/>
          </p:nvPr>
        </p:nvSpPr>
        <p:spPr>
          <a:xfrm>
            <a:off x="1435608" y="-315416"/>
            <a:ext cx="7498080" cy="1512168"/>
          </a:xfrm>
        </p:spPr>
        <p:txBody>
          <a:bodyPr/>
          <a:lstStyle/>
          <a:p>
            <a:pPr algn="ctr"/>
            <a:r>
              <a:rPr lang="en-IN" b="1" dirty="0"/>
              <a:t>Admin Module</a:t>
            </a:r>
          </a:p>
        </p:txBody>
      </p:sp>
      <p:sp>
        <p:nvSpPr>
          <p:cNvPr id="3" name="Content Placeholder 2">
            <a:extLst>
              <a:ext uri="{FF2B5EF4-FFF2-40B4-BE49-F238E27FC236}">
                <a16:creationId xmlns:a16="http://schemas.microsoft.com/office/drawing/2014/main" id="{537E97F1-8CFB-5A8E-5E21-EF71AA6F3E85}"/>
              </a:ext>
            </a:extLst>
          </p:cNvPr>
          <p:cNvSpPr>
            <a:spLocks noGrp="1"/>
          </p:cNvSpPr>
          <p:nvPr>
            <p:ph idx="1"/>
          </p:nvPr>
        </p:nvSpPr>
        <p:spPr>
          <a:xfrm>
            <a:off x="1187624" y="1196752"/>
            <a:ext cx="7848872" cy="5616624"/>
          </a:xfrm>
        </p:spPr>
        <p:txBody>
          <a:bodyPr>
            <a:normAutofit fontScale="92500"/>
          </a:bodyPr>
          <a:lstStyle/>
          <a:p>
            <a:pPr marL="342900" lvl="0" indent="-342900">
              <a:lnSpc>
                <a:spcPct val="115000"/>
              </a:lnSpc>
              <a:spcAft>
                <a:spcPts val="1000"/>
              </a:spcAft>
              <a:buFont typeface="+mj-lt"/>
              <a:buAutoNum type="arabicPeriod"/>
            </a:pPr>
            <a:r>
              <a:rPr lang="en-US" sz="1800" b="1" dirty="0">
                <a:effectLst/>
                <a:latin typeface="Calibri" panose="020F0502020204030204" pitchFamily="34" charset="0"/>
                <a:ea typeface="Times New Roman" panose="02020603050405020304" pitchFamily="18" charset="0"/>
              </a:rPr>
              <a:t>Dashboard</a:t>
            </a:r>
            <a:r>
              <a:rPr lang="en-US" sz="1800" dirty="0">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In this section, admin can see all detail in brief like Total Registered Employee , Total Listed Department, Total Leave Type, Total Applied Leave, New Leave Request, Approved Leave Request and Rejected Leave Request.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Department</a:t>
            </a:r>
            <a:r>
              <a:rPr lang="en-US" sz="1800" dirty="0">
                <a:solidFill>
                  <a:srgbClr val="000000"/>
                </a:solidFill>
                <a:effectLst/>
                <a:latin typeface="Calibri" panose="020F0502020204030204" pitchFamily="34" charset="0"/>
                <a:ea typeface="Times New Roman" panose="02020603050405020304" pitchFamily="18" charset="0"/>
              </a:rPr>
              <a:t> In this section, admin can manage department (Add/Update/Delete).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Leave Type</a:t>
            </a:r>
            <a:r>
              <a:rPr lang="en-US" sz="1800" dirty="0">
                <a:solidFill>
                  <a:srgbClr val="000000"/>
                </a:solidFill>
                <a:effectLst/>
                <a:latin typeface="Calibri" panose="020F0502020204030204" pitchFamily="34" charset="0"/>
                <a:ea typeface="Times New Roman" panose="02020603050405020304" pitchFamily="18" charset="0"/>
              </a:rPr>
              <a:t> In this section, admin can manage leave type (Add/Update/Delete).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Employee</a:t>
            </a:r>
            <a:r>
              <a:rPr lang="en-US" sz="1800" dirty="0">
                <a:solidFill>
                  <a:srgbClr val="000000"/>
                </a:solidFill>
                <a:effectLst/>
                <a:latin typeface="Calibri" panose="020F0502020204030204" pitchFamily="34" charset="0"/>
                <a:ea typeface="Times New Roman" panose="02020603050405020304" pitchFamily="18" charset="0"/>
              </a:rPr>
              <a:t>: In this section, admin can manage the employee (Add/Update/Delete).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Salary:</a:t>
            </a:r>
            <a:r>
              <a:rPr lang="en-US" sz="1800" dirty="0">
                <a:solidFill>
                  <a:srgbClr val="000000"/>
                </a:solidFill>
                <a:effectLst/>
                <a:latin typeface="Calibri" panose="020F0502020204030204" pitchFamily="34" charset="0"/>
                <a:ea typeface="Times New Roman" panose="02020603050405020304" pitchFamily="18" charset="0"/>
              </a:rPr>
              <a:t> In this section, the admin can manage salary (Add/Update/Delete).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Leave Request:</a:t>
            </a:r>
            <a:r>
              <a:rPr lang="en-US" sz="1800" dirty="0">
                <a:effectLst/>
                <a:latin typeface="Calibri" panose="020F0502020204030204" pitchFamily="34" charset="0"/>
                <a:ea typeface="Times New Roman" panose="02020603050405020304" pitchFamily="18" charset="0"/>
              </a:rPr>
              <a:t> In this section, the admin can manage leave request and update the leave request.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Reports:</a:t>
            </a:r>
            <a:r>
              <a:rPr lang="en-US" sz="1800" dirty="0">
                <a:effectLst/>
                <a:latin typeface="Calibri" panose="020F0502020204030204" pitchFamily="34" charset="0"/>
                <a:ea typeface="Times New Roman" panose="02020603050405020304" pitchFamily="18" charset="0"/>
              </a:rPr>
              <a:t> In this section admin, can view how much employee has been register  in particular period.</a:t>
            </a:r>
            <a:endParaRPr lang="en-IN" sz="1800" dirty="0">
              <a:effectLst/>
              <a:latin typeface="Times New Roman" panose="02020603050405020304" pitchFamily="18" charset="0"/>
              <a:ea typeface="Times New Roman" panose="02020603050405020304" pitchFamily="18" charset="0"/>
            </a:endParaRPr>
          </a:p>
          <a:p>
            <a:pPr marL="82296" indent="0">
              <a:buNone/>
            </a:pPr>
            <a:r>
              <a:rPr lang="en-US" sz="1800" dirty="0">
                <a:solidFill>
                  <a:srgbClr val="000000"/>
                </a:solidFill>
                <a:effectLst/>
                <a:latin typeface="Calibri" panose="020F0502020204030204" pitchFamily="34" charset="0"/>
                <a:ea typeface="Times New Roman" panose="02020603050405020304" pitchFamily="18" charset="0"/>
              </a:rPr>
              <a:t>Admin can also update his profile, change the password and recover the password</a:t>
            </a:r>
            <a:endParaRPr lang="en-IN" dirty="0"/>
          </a:p>
        </p:txBody>
      </p:sp>
    </p:spTree>
    <p:extLst>
      <p:ext uri="{BB962C8B-B14F-4D97-AF65-F5344CB8AC3E}">
        <p14:creationId xmlns:p14="http://schemas.microsoft.com/office/powerpoint/2010/main" val="12504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1011-82B8-ADF1-D160-C179E826DF17}"/>
              </a:ext>
            </a:extLst>
          </p:cNvPr>
          <p:cNvSpPr>
            <a:spLocks noGrp="1"/>
          </p:cNvSpPr>
          <p:nvPr>
            <p:ph type="title"/>
          </p:nvPr>
        </p:nvSpPr>
        <p:spPr>
          <a:xfrm>
            <a:off x="1435608" y="0"/>
            <a:ext cx="7498080" cy="836712"/>
          </a:xfrm>
        </p:spPr>
        <p:txBody>
          <a:bodyPr/>
          <a:lstStyle/>
          <a:p>
            <a:pPr algn="ctr"/>
            <a:r>
              <a:rPr lang="en-IN" b="1" dirty="0"/>
              <a:t>User Module</a:t>
            </a:r>
          </a:p>
        </p:txBody>
      </p:sp>
      <p:sp>
        <p:nvSpPr>
          <p:cNvPr id="3" name="Content Placeholder 2">
            <a:extLst>
              <a:ext uri="{FF2B5EF4-FFF2-40B4-BE49-F238E27FC236}">
                <a16:creationId xmlns:a16="http://schemas.microsoft.com/office/drawing/2014/main" id="{0B181D98-1992-41ED-6514-86C72EAD7D41}"/>
              </a:ext>
            </a:extLst>
          </p:cNvPr>
          <p:cNvSpPr>
            <a:spLocks noGrp="1"/>
          </p:cNvSpPr>
          <p:nvPr>
            <p:ph idx="1"/>
          </p:nvPr>
        </p:nvSpPr>
        <p:spPr>
          <a:xfrm>
            <a:off x="1435608" y="908720"/>
            <a:ext cx="7498080" cy="5339680"/>
          </a:xfrm>
        </p:spPr>
        <p:txBody>
          <a:bodyPr/>
          <a:lstStyle/>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Dashboard</a:t>
            </a:r>
            <a:r>
              <a:rPr lang="en-US" sz="1800" dirty="0">
                <a:solidFill>
                  <a:srgbClr val="000000"/>
                </a:solidFill>
                <a:effectLst/>
                <a:latin typeface="Calibri" panose="020F0502020204030204" pitchFamily="34" charset="0"/>
                <a:ea typeface="Times New Roman" panose="02020603050405020304" pitchFamily="18" charset="0"/>
              </a:rPr>
              <a:t>: It is welcome page for employee.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My Profile</a:t>
            </a:r>
            <a:r>
              <a:rPr lang="en-US" sz="1800" dirty="0">
                <a:solidFill>
                  <a:srgbClr val="000000"/>
                </a:solidFill>
                <a:effectLst/>
                <a:latin typeface="Calibri" panose="020F0502020204030204" pitchFamily="34" charset="0"/>
                <a:ea typeface="Times New Roman" panose="02020603050405020304" pitchFamily="18" charset="0"/>
              </a:rPr>
              <a:t>: In this section, employee can view and update his/her profile.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Leave</a:t>
            </a:r>
            <a:r>
              <a:rPr lang="en-US" sz="1800" dirty="0">
                <a:solidFill>
                  <a:srgbClr val="000000"/>
                </a:solidFill>
                <a:effectLst/>
                <a:latin typeface="Calibri" panose="020F0502020204030204" pitchFamily="34" charset="0"/>
                <a:ea typeface="Times New Roman" panose="02020603050405020304" pitchFamily="18" charset="0"/>
              </a:rPr>
              <a:t>: In this section, employee can apply for leave and view leave history.</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solidFill>
                  <a:srgbClr val="000000"/>
                </a:solidFill>
                <a:effectLst/>
                <a:latin typeface="Calibri" panose="020F0502020204030204" pitchFamily="34" charset="0"/>
                <a:ea typeface="Times New Roman" panose="02020603050405020304" pitchFamily="18" charset="0"/>
              </a:rPr>
              <a:t>Salary History</a:t>
            </a:r>
            <a:r>
              <a:rPr lang="en-US" sz="1800" dirty="0">
                <a:solidFill>
                  <a:srgbClr val="000000"/>
                </a:solidFill>
                <a:effectLst/>
                <a:latin typeface="Calibri" panose="020F0502020204030204" pitchFamily="34" charset="0"/>
                <a:ea typeface="Times New Roman" panose="02020603050405020304" pitchFamily="18" charset="0"/>
              </a:rPr>
              <a:t>: In this section, employee can view history of his/her salaries.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rPr>
              <a:t>Employee can also view his profile, change the password and recover the password.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597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4649</TotalTime>
  <Words>1403</Words>
  <Application>Microsoft Office PowerPoint</Application>
  <PresentationFormat>On-screen Show (4:3)</PresentationFormat>
  <Paragraphs>127</Paragraphs>
  <Slides>41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Gill Sans MT</vt:lpstr>
      <vt:lpstr>Symbol</vt:lpstr>
      <vt:lpstr>Times New Roman</vt:lpstr>
      <vt:lpstr>Verdana</vt:lpstr>
      <vt:lpstr>Wingdings</vt:lpstr>
      <vt:lpstr>Wingdings 2</vt:lpstr>
      <vt:lpstr>Solstice</vt:lpstr>
      <vt:lpstr>Employee Management System  Developed in PHP &amp; MySQL </vt:lpstr>
      <vt:lpstr>Abstract </vt:lpstr>
      <vt:lpstr>Purpose of the Project</vt:lpstr>
      <vt:lpstr>Advantage and Disadvantage</vt:lpstr>
      <vt:lpstr>Introduction</vt:lpstr>
      <vt:lpstr>Project Modules </vt:lpstr>
      <vt:lpstr>Admin Module</vt:lpstr>
      <vt:lpstr>User Module</vt:lpstr>
      <vt:lpstr>Requirement Specification </vt:lpstr>
      <vt:lpstr>Continue.....</vt:lpstr>
      <vt:lpstr>Use Case Diagram</vt:lpstr>
      <vt:lpstr>Continue…</vt:lpstr>
      <vt:lpstr>Continue…</vt:lpstr>
      <vt:lpstr>ER Diagram</vt:lpstr>
      <vt:lpstr>Dataflow Diagrams (DFDs)</vt:lpstr>
      <vt:lpstr>PowerPoint Presentation</vt:lpstr>
      <vt:lpstr>PowerPoint Presentation</vt:lpstr>
      <vt:lpstr>PowerPoint Presentation</vt:lpstr>
      <vt:lpstr>PowerPoint Presentation</vt:lpstr>
      <vt:lpstr>Class Diagram</vt:lpstr>
      <vt:lpstr>Implementation and  System Testing </vt:lpstr>
      <vt:lpstr>Project Screens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Anuj kumar</cp:lastModifiedBy>
  <cp:revision>65</cp:revision>
  <dcterms:created xsi:type="dcterms:W3CDTF">2021-11-06T13:13:02Z</dcterms:created>
  <dcterms:modified xsi:type="dcterms:W3CDTF">2022-11-23T01:31:08Z</dcterms:modified>
</cp:coreProperties>
</file>