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80" r:id="rId5"/>
    <p:sldId id="281" r:id="rId6"/>
    <p:sldId id="282" r:id="rId7"/>
    <p:sldId id="283" r:id="rId8"/>
    <p:sldId id="284" r:id="rId9"/>
    <p:sldId id="285" r:id="rId10"/>
    <p:sldId id="263" r:id="rId11"/>
    <p:sldId id="264" r:id="rId12"/>
    <p:sldId id="286" r:id="rId13"/>
    <p:sldId id="288" r:id="rId14"/>
    <p:sldId id="289" r:id="rId15"/>
    <p:sldId id="290" r:id="rId16"/>
    <p:sldId id="291" r:id="rId17"/>
    <p:sldId id="268" r:id="rId18"/>
    <p:sldId id="269" r:id="rId19"/>
    <p:sldId id="292" r:id="rId20"/>
    <p:sldId id="293" r:id="rId21"/>
    <p:sldId id="294" r:id="rId22"/>
    <p:sldId id="295" r:id="rId23"/>
    <p:sldId id="296" r:id="rId2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970"/>
    <a:srgbClr val="53C780"/>
    <a:srgbClr val="67D993"/>
    <a:srgbClr val="F2A849"/>
    <a:srgbClr val="F8F8F8"/>
    <a:srgbClr val="054487"/>
    <a:srgbClr val="1173B0"/>
    <a:srgbClr val="080808"/>
    <a:srgbClr val="333333"/>
    <a:srgbClr val="EC8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19" autoAdjust="0"/>
  </p:normalViewPr>
  <p:slideViewPr>
    <p:cSldViewPr>
      <p:cViewPr varScale="1">
        <p:scale>
          <a:sx n="201" d="100"/>
          <a:sy n="201" d="100"/>
        </p:scale>
        <p:origin x="654" y="1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B5701-14E2-448A-B83E-80FD61B837BD}" type="datetimeFigureOut">
              <a:rPr lang="zh-CN" altLang="en-US" smtClean="0"/>
              <a:pPr/>
              <a:t>2017/5/14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97494-8CF0-4008-A7CD-D9032841509F}" type="slidenum">
              <a:rPr lang="zh-CN" altLang="en-US" smtClean="0"/>
              <a:pPr/>
              <a:t>‹#›</a:t>
            </a:fld>
            <a:endParaRPr lang="zh-CN" altLang="en-US"/>
          </a:p>
        </p:txBody>
      </p:sp>
    </p:spTree>
    <p:extLst>
      <p:ext uri="{BB962C8B-B14F-4D97-AF65-F5344CB8AC3E}">
        <p14:creationId xmlns:p14="http://schemas.microsoft.com/office/powerpoint/2010/main" val="242982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97494-8CF0-4008-A7CD-D9032841509F}" type="slidenum">
              <a:rPr lang="zh-CN" altLang="en-US" smtClean="0"/>
              <a:pPr/>
              <a:t>11</a:t>
            </a:fld>
            <a:endParaRPr lang="zh-CN" altLang="en-US"/>
          </a:p>
        </p:txBody>
      </p:sp>
    </p:spTree>
    <p:extLst>
      <p:ext uri="{BB962C8B-B14F-4D97-AF65-F5344CB8AC3E}">
        <p14:creationId xmlns:p14="http://schemas.microsoft.com/office/powerpoint/2010/main" val="1594812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97494-8CF0-4008-A7CD-D9032841509F}" type="slidenum">
              <a:rPr lang="zh-CN" altLang="en-US" smtClean="0"/>
              <a:pPr/>
              <a:t>13</a:t>
            </a:fld>
            <a:endParaRPr lang="zh-CN" altLang="en-US"/>
          </a:p>
        </p:txBody>
      </p:sp>
    </p:spTree>
    <p:extLst>
      <p:ext uri="{BB962C8B-B14F-4D97-AF65-F5344CB8AC3E}">
        <p14:creationId xmlns:p14="http://schemas.microsoft.com/office/powerpoint/2010/main" val="420899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97494-8CF0-4008-A7CD-D9032841509F}" type="slidenum">
              <a:rPr lang="zh-CN" altLang="en-US" smtClean="0"/>
              <a:pPr/>
              <a:t>14</a:t>
            </a:fld>
            <a:endParaRPr lang="zh-CN" altLang="en-US"/>
          </a:p>
        </p:txBody>
      </p:sp>
    </p:spTree>
    <p:extLst>
      <p:ext uri="{BB962C8B-B14F-4D97-AF65-F5344CB8AC3E}">
        <p14:creationId xmlns:p14="http://schemas.microsoft.com/office/powerpoint/2010/main" val="180289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97494-8CF0-4008-A7CD-D9032841509F}" type="slidenum">
              <a:rPr lang="zh-CN" altLang="en-US" smtClean="0"/>
              <a:pPr/>
              <a:t>15</a:t>
            </a:fld>
            <a:endParaRPr lang="zh-CN" altLang="en-US"/>
          </a:p>
        </p:txBody>
      </p:sp>
    </p:spTree>
    <p:extLst>
      <p:ext uri="{BB962C8B-B14F-4D97-AF65-F5344CB8AC3E}">
        <p14:creationId xmlns:p14="http://schemas.microsoft.com/office/powerpoint/2010/main" val="310275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97494-8CF0-4008-A7CD-D9032841509F}" type="slidenum">
              <a:rPr lang="zh-CN" altLang="en-US" smtClean="0"/>
              <a:pPr/>
              <a:t>16</a:t>
            </a:fld>
            <a:endParaRPr lang="zh-CN" altLang="en-US"/>
          </a:p>
        </p:txBody>
      </p:sp>
    </p:spTree>
    <p:extLst>
      <p:ext uri="{BB962C8B-B14F-4D97-AF65-F5344CB8AC3E}">
        <p14:creationId xmlns:p14="http://schemas.microsoft.com/office/powerpoint/2010/main" val="323409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394395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36187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140002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89589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306070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674D2DF-EA40-424B-9200-EEB89F240BBC}" type="datetimeFigureOut">
              <a:rPr lang="zh-CN" altLang="en-US" smtClean="0"/>
              <a:pPr/>
              <a:t>2017/5/14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253153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674D2DF-EA40-424B-9200-EEB89F240BBC}" type="datetimeFigureOut">
              <a:rPr lang="zh-CN" altLang="en-US" smtClean="0"/>
              <a:pPr/>
              <a:t>2017/5/14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42025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674D2DF-EA40-424B-9200-EEB89F240BBC}" type="datetimeFigureOut">
              <a:rPr lang="zh-CN" altLang="en-US" smtClean="0"/>
              <a:pPr/>
              <a:t>2017/5/14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236747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74D2DF-EA40-424B-9200-EEB89F240BBC}" type="datetimeFigureOut">
              <a:rPr lang="zh-CN" altLang="en-US" smtClean="0"/>
              <a:pPr/>
              <a:t>2017/5/14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198121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pPr/>
              <a:t>2017/5/14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367894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pPr/>
              <a:t>2017/5/14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358187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674D2DF-EA40-424B-9200-EEB89F240BBC}" type="datetimeFigureOut">
              <a:rPr lang="zh-CN" altLang="en-US" smtClean="0"/>
              <a:pPr/>
              <a:t>2017/5/14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500346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lib.csdn.net/base/mysq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440301" y="2054925"/>
            <a:ext cx="735006" cy="241289"/>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模板：</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www.1ppt.com/moban/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素材：</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背景：</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www.1ppt.com/beijing/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图表：</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www.1ppt.com/xiazai/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教程： </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资料下载：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www.1ppt.com/ziliao/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范文下载：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www.1ppt.com/fanwen/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试卷下载：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www.1ppt.com/shiti/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教案下载：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论坛：</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www.1ppt.cn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语文课件：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www.1ppt.com/kejian/yuwen/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数学课件：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www.1ppt.com/kejian/shuxue/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英语课件：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www.1ppt.com/kejian/yingyu/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美术课件：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www.1ppt.com/kejian/meishu/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科学课件：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www.1ppt.com/kejian/kexue/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物理课件：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www.1ppt.com/kejian/wuli/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化学课件：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www.1ppt.com/kejian/huaxue/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生物课件：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www.1ppt.com/kejian/shengwu/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地理课件：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www.1ppt.com/kejian/dili/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历史课件：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www.1ppt.com/kejian/lishi/        </a:t>
            </a:r>
          </a:p>
        </p:txBody>
      </p:sp>
      <p:grpSp>
        <p:nvGrpSpPr>
          <p:cNvPr id="5" name="组合 4"/>
          <p:cNvGrpSpPr/>
          <p:nvPr/>
        </p:nvGrpSpPr>
        <p:grpSpPr>
          <a:xfrm>
            <a:off x="2195736" y="1774887"/>
            <a:ext cx="1152128" cy="1300919"/>
            <a:chOff x="1259632" y="1419622"/>
            <a:chExt cx="1152128" cy="1300919"/>
          </a:xfrm>
        </p:grpSpPr>
        <p:sp>
          <p:nvSpPr>
            <p:cNvPr id="2" name="椭圆 1"/>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4115949" y="1774887"/>
            <a:ext cx="1152128" cy="1300919"/>
            <a:chOff x="1259632" y="1419622"/>
            <a:chExt cx="1152128" cy="1300919"/>
          </a:xfrm>
        </p:grpSpPr>
        <p:sp>
          <p:nvSpPr>
            <p:cNvPr id="7" name="椭圆 6"/>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6036162" y="1774887"/>
            <a:ext cx="1152128" cy="1300919"/>
            <a:chOff x="1259632" y="1419622"/>
            <a:chExt cx="1152128" cy="1300919"/>
          </a:xfrm>
        </p:grpSpPr>
        <p:sp>
          <p:nvSpPr>
            <p:cNvPr id="10" name="椭圆 9"/>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361" y="1991805"/>
            <a:ext cx="507937" cy="507937"/>
          </a:xfrm>
          <a:prstGeom prst="rect">
            <a:avLst/>
          </a:prstGeom>
        </p:spPr>
      </p:pic>
      <p:sp>
        <p:nvSpPr>
          <p:cNvPr id="19" name="TextBox 18"/>
          <p:cNvSpPr txBox="1"/>
          <p:nvPr/>
        </p:nvSpPr>
        <p:spPr>
          <a:xfrm>
            <a:off x="2375755" y="2418442"/>
            <a:ext cx="792089" cy="369332"/>
          </a:xfrm>
          <a:prstGeom prst="rect">
            <a:avLst/>
          </a:prstGeom>
          <a:noFill/>
        </p:spPr>
        <p:txBody>
          <a:bodyPr wrap="square" rtlCol="0">
            <a:spAutoFit/>
          </a:bodyPr>
          <a:lstStyle/>
          <a:p>
            <a:r>
              <a:rPr lang="en-US" altLang="zh-CN" dirty="0">
                <a:solidFill>
                  <a:schemeClr val="bg1"/>
                </a:solidFill>
              </a:rPr>
              <a:t>about</a:t>
            </a:r>
            <a:endParaRPr lang="zh-CN" altLang="en-US" dirty="0">
              <a:solidFill>
                <a:schemeClr val="bg1"/>
              </a:solidFill>
            </a:endParaRPr>
          </a:p>
        </p:txBody>
      </p:sp>
      <p:sp>
        <p:nvSpPr>
          <p:cNvPr id="20" name="TextBox 19"/>
          <p:cNvSpPr txBox="1"/>
          <p:nvPr/>
        </p:nvSpPr>
        <p:spPr>
          <a:xfrm>
            <a:off x="4295968" y="2418442"/>
            <a:ext cx="792089" cy="369332"/>
          </a:xfrm>
          <a:prstGeom prst="rect">
            <a:avLst/>
          </a:prstGeom>
          <a:noFill/>
        </p:spPr>
        <p:txBody>
          <a:bodyPr wrap="square" rtlCol="0">
            <a:spAutoFit/>
          </a:bodyPr>
          <a:lstStyle/>
          <a:p>
            <a:r>
              <a:rPr lang="en-US" altLang="zh-CN" dirty="0">
                <a:solidFill>
                  <a:schemeClr val="bg1"/>
                </a:solidFill>
              </a:rPr>
              <a:t>about</a:t>
            </a:r>
            <a:endParaRPr lang="zh-CN" altLang="en-US" dirty="0">
              <a:solidFill>
                <a:schemeClr val="bg1"/>
              </a:solidFill>
            </a:endParaRPr>
          </a:p>
        </p:txBody>
      </p:sp>
      <p:sp>
        <p:nvSpPr>
          <p:cNvPr id="21" name="TextBox 20"/>
          <p:cNvSpPr txBox="1"/>
          <p:nvPr/>
        </p:nvSpPr>
        <p:spPr>
          <a:xfrm>
            <a:off x="6198803" y="2418442"/>
            <a:ext cx="792089" cy="369332"/>
          </a:xfrm>
          <a:prstGeom prst="rect">
            <a:avLst/>
          </a:prstGeom>
          <a:noFill/>
        </p:spPr>
        <p:txBody>
          <a:bodyPr wrap="square" rtlCol="0">
            <a:spAutoFit/>
          </a:bodyPr>
          <a:lstStyle/>
          <a:p>
            <a:r>
              <a:rPr lang="en-US" altLang="zh-CN" dirty="0">
                <a:solidFill>
                  <a:schemeClr val="bg1"/>
                </a:solidFill>
              </a:rPr>
              <a:t>about</a:t>
            </a:r>
            <a:endParaRPr lang="zh-CN" altLang="en-US" dirty="0">
              <a:solidFill>
                <a:schemeClr val="bg1"/>
              </a:solidFill>
            </a:endParaRPr>
          </a:p>
        </p:txBody>
      </p:sp>
      <p:sp>
        <p:nvSpPr>
          <p:cNvPr id="18" name="TextBox 17"/>
          <p:cNvSpPr txBox="1"/>
          <p:nvPr/>
        </p:nvSpPr>
        <p:spPr>
          <a:xfrm>
            <a:off x="3007624" y="783744"/>
            <a:ext cx="3508592" cy="707886"/>
          </a:xfrm>
          <a:prstGeom prst="rect">
            <a:avLst/>
          </a:prstGeom>
          <a:noFill/>
        </p:spPr>
        <p:txBody>
          <a:bodyPr wrap="square" rtlCol="0">
            <a:spAutoFit/>
          </a:bodyPr>
          <a:lstStyle/>
          <a:p>
            <a:r>
              <a:rPr lang="en-US" altLang="zh-CN" sz="4000" dirty="0">
                <a:solidFill>
                  <a:schemeClr val="tx1">
                    <a:lumMod val="50000"/>
                    <a:lumOff val="50000"/>
                  </a:schemeClr>
                </a:solidFill>
              </a:rPr>
              <a:t>DESIGN MODE</a:t>
            </a:r>
            <a:endParaRPr lang="zh-CN" altLang="en-US" sz="4000" dirty="0">
              <a:solidFill>
                <a:schemeClr val="tx1">
                  <a:lumMod val="50000"/>
                  <a:lumOff val="50000"/>
                </a:schemeClr>
              </a:solidFill>
            </a:endParaRPr>
          </a:p>
        </p:txBody>
      </p:sp>
      <p:sp>
        <p:nvSpPr>
          <p:cNvPr id="24" name="TextBox 23"/>
          <p:cNvSpPr txBox="1"/>
          <p:nvPr/>
        </p:nvSpPr>
        <p:spPr>
          <a:xfrm>
            <a:off x="2051720" y="3179172"/>
            <a:ext cx="1512168" cy="369332"/>
          </a:xfrm>
          <a:prstGeom prst="rect">
            <a:avLst/>
          </a:prstGeom>
          <a:noFill/>
        </p:spPr>
        <p:txBody>
          <a:bodyPr wrap="square" rtlCol="0">
            <a:spAutoFit/>
          </a:bodyPr>
          <a:lstStyle/>
          <a:p>
            <a:r>
              <a:rPr lang="zh-CN" altLang="en-US" dirty="0"/>
              <a:t>创建型模式</a:t>
            </a:r>
            <a:endParaRPr lang="zh-CN" altLang="en-US" dirty="0">
              <a:solidFill>
                <a:srgbClr val="F46970"/>
              </a:solidFill>
            </a:endParaRPr>
          </a:p>
        </p:txBody>
      </p:sp>
      <p:sp>
        <p:nvSpPr>
          <p:cNvPr id="25" name="TextBox 24"/>
          <p:cNvSpPr txBox="1"/>
          <p:nvPr/>
        </p:nvSpPr>
        <p:spPr>
          <a:xfrm>
            <a:off x="3941358" y="3179172"/>
            <a:ext cx="1512168" cy="369332"/>
          </a:xfrm>
          <a:prstGeom prst="rect">
            <a:avLst/>
          </a:prstGeom>
          <a:noFill/>
        </p:spPr>
        <p:txBody>
          <a:bodyPr wrap="square" rtlCol="0">
            <a:spAutoFit/>
          </a:bodyPr>
          <a:lstStyle/>
          <a:p>
            <a:r>
              <a:rPr lang="zh-CN" altLang="en-US" dirty="0"/>
              <a:t>结构型模式</a:t>
            </a:r>
            <a:endParaRPr lang="zh-CN" altLang="en-US" dirty="0">
              <a:solidFill>
                <a:srgbClr val="67D993"/>
              </a:solidFill>
            </a:endParaRPr>
          </a:p>
        </p:txBody>
      </p:sp>
      <p:sp>
        <p:nvSpPr>
          <p:cNvPr id="26" name="TextBox 25"/>
          <p:cNvSpPr txBox="1"/>
          <p:nvPr/>
        </p:nvSpPr>
        <p:spPr>
          <a:xfrm>
            <a:off x="5892146" y="3179172"/>
            <a:ext cx="1512168" cy="369332"/>
          </a:xfrm>
          <a:prstGeom prst="rect">
            <a:avLst/>
          </a:prstGeom>
          <a:noFill/>
        </p:spPr>
        <p:txBody>
          <a:bodyPr wrap="square" rtlCol="0">
            <a:spAutoFit/>
          </a:bodyPr>
          <a:lstStyle/>
          <a:p>
            <a:r>
              <a:rPr lang="zh-CN" altLang="en-US" dirty="0"/>
              <a:t>行为型模式</a:t>
            </a:r>
            <a:endParaRPr lang="zh-CN" altLang="en-US" dirty="0">
              <a:solidFill>
                <a:srgbClr val="00B0F0"/>
              </a:solidFill>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7830" y="1974110"/>
            <a:ext cx="525632" cy="525632"/>
          </a:xfrm>
          <a:prstGeom prst="rect">
            <a:avLst/>
          </a:prstGeom>
        </p:spPr>
      </p:pic>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3473" y="1991805"/>
            <a:ext cx="507937" cy="507937"/>
          </a:xfrm>
          <a:prstGeom prst="rect">
            <a:avLst/>
          </a:prstGeom>
        </p:spPr>
      </p:pic>
    </p:spTree>
    <p:extLst>
      <p:ext uri="{BB962C8B-B14F-4D97-AF65-F5344CB8AC3E}">
        <p14:creationId xmlns:p14="http://schemas.microsoft.com/office/powerpoint/2010/main" val="14531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59632" y="1403160"/>
            <a:ext cx="1800200" cy="2032686"/>
            <a:chOff x="1259632" y="1419622"/>
            <a:chExt cx="1152128" cy="1300919"/>
          </a:xfrm>
        </p:grpSpPr>
        <p:sp>
          <p:nvSpPr>
            <p:cNvPr id="3" name="椭圆 2"/>
            <p:cNvSpPr/>
            <p:nvPr/>
          </p:nvSpPr>
          <p:spPr>
            <a:xfrm>
              <a:off x="1259632" y="1419622"/>
              <a:ext cx="1152128" cy="1152128"/>
            </a:xfrm>
            <a:prstGeom prst="ellipse">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1678177" y="2531300"/>
            <a:ext cx="1237639" cy="523220"/>
          </a:xfrm>
          <a:prstGeom prst="rect">
            <a:avLst/>
          </a:prstGeom>
          <a:noFill/>
        </p:spPr>
        <p:txBody>
          <a:bodyPr wrap="square" rtlCol="0">
            <a:spAutoFit/>
          </a:bodyPr>
          <a:lstStyle/>
          <a:p>
            <a:r>
              <a:rPr lang="en-US" altLang="zh-CN" sz="2800" dirty="0">
                <a:solidFill>
                  <a:schemeClr val="bg1"/>
                </a:solidFill>
              </a:rPr>
              <a:t>about</a:t>
            </a:r>
            <a:endParaRPr lang="zh-CN" altLang="en-US" sz="2800" dirty="0">
              <a:solidFill>
                <a:schemeClr val="bg1"/>
              </a:solidFill>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4821" y="1620076"/>
            <a:ext cx="1002963" cy="1002963"/>
          </a:xfrm>
          <a:prstGeom prst="rect">
            <a:avLst/>
          </a:prstGeom>
        </p:spPr>
      </p:pic>
      <p:sp>
        <p:nvSpPr>
          <p:cNvPr id="7" name="TextBox 6"/>
          <p:cNvSpPr txBox="1"/>
          <p:nvPr/>
        </p:nvSpPr>
        <p:spPr>
          <a:xfrm>
            <a:off x="4211960" y="2274426"/>
            <a:ext cx="4392488" cy="369332"/>
          </a:xfrm>
          <a:prstGeom prst="rect">
            <a:avLst/>
          </a:prstGeom>
          <a:noFill/>
        </p:spPr>
        <p:txBody>
          <a:bodyPr wrap="square" rtlCol="0">
            <a:spAutoFit/>
          </a:bodyPr>
          <a:lstStyle/>
          <a:p>
            <a:r>
              <a:rPr lang="zh-CN" altLang="en-US" dirty="0"/>
              <a:t>结构型模式</a:t>
            </a:r>
            <a:endParaRPr lang="zh-CN" altLang="en-US" sz="11500" dirty="0">
              <a:solidFill>
                <a:srgbClr val="F2A849"/>
              </a:solidFill>
              <a:latin typeface="Adobe Gothic Std B" pitchFamily="34" charset="-128"/>
            </a:endParaRPr>
          </a:p>
        </p:txBody>
      </p:sp>
    </p:spTree>
    <p:extLst>
      <p:ext uri="{BB962C8B-B14F-4D97-AF65-F5344CB8AC3E}">
        <p14:creationId xmlns:p14="http://schemas.microsoft.com/office/powerpoint/2010/main" val="421076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618242"/>
            <a:ext cx="1584176" cy="369332"/>
          </a:xfrm>
          <a:prstGeom prst="rect">
            <a:avLst/>
          </a:prstGeom>
          <a:noFill/>
        </p:spPr>
        <p:txBody>
          <a:bodyPr wrap="square" rtlCol="0">
            <a:spAutoFit/>
          </a:bodyPr>
          <a:lstStyle/>
          <a:p>
            <a:r>
              <a:rPr lang="zh-CN" altLang="en-US" dirty="0"/>
              <a:t>适配器模式</a:t>
            </a:r>
            <a:endParaRPr lang="zh-CN" altLang="en-US" dirty="0">
              <a:solidFill>
                <a:srgbClr val="F2A849"/>
              </a:solidFill>
              <a:latin typeface="微软雅黑" pitchFamily="34" charset="-122"/>
              <a:ea typeface="微软雅黑" pitchFamily="34" charset="-122"/>
            </a:endParaRPr>
          </a:p>
        </p:txBody>
      </p:sp>
      <p:sp>
        <p:nvSpPr>
          <p:cNvPr id="3" name="文本框 2"/>
          <p:cNvSpPr txBox="1"/>
          <p:nvPr/>
        </p:nvSpPr>
        <p:spPr>
          <a:xfrm>
            <a:off x="1043608" y="1563638"/>
            <a:ext cx="7390165" cy="646331"/>
          </a:xfrm>
          <a:prstGeom prst="rect">
            <a:avLst/>
          </a:prstGeom>
          <a:noFill/>
        </p:spPr>
        <p:txBody>
          <a:bodyPr wrap="none" rtlCol="0">
            <a:spAutoFit/>
          </a:bodyPr>
          <a:lstStyle/>
          <a:p>
            <a:r>
              <a:rPr lang="zh-CN" altLang="en-US" dirty="0"/>
              <a:t>描述：</a:t>
            </a:r>
            <a:r>
              <a:rPr lang="zh-CN" altLang="en-US" b="1" dirty="0"/>
              <a:t>适配器模式把一个类的接口变换成客户端所期待的另一种接口，</a:t>
            </a:r>
            <a:endParaRPr lang="en-US" altLang="zh-CN" b="1" dirty="0"/>
          </a:p>
          <a:p>
            <a:r>
              <a:rPr lang="zh-CN" altLang="en-US" b="1" dirty="0"/>
              <a:t>从而使原本因接口不匹配而无法在一起工作的两个类能够在一起工作。</a:t>
            </a:r>
            <a:endParaRPr lang="zh-CN" altLang="en-US" dirty="0"/>
          </a:p>
        </p:txBody>
      </p:sp>
      <p:sp>
        <p:nvSpPr>
          <p:cNvPr id="4" name="文本框 3"/>
          <p:cNvSpPr txBox="1"/>
          <p:nvPr/>
        </p:nvSpPr>
        <p:spPr>
          <a:xfrm>
            <a:off x="1043608" y="2355726"/>
            <a:ext cx="7128792" cy="1754326"/>
          </a:xfrm>
          <a:prstGeom prst="rect">
            <a:avLst/>
          </a:prstGeom>
          <a:noFill/>
        </p:spPr>
        <p:txBody>
          <a:bodyPr wrap="square" rtlCol="0">
            <a:spAutoFit/>
          </a:bodyPr>
          <a:lstStyle/>
          <a:p>
            <a:r>
              <a:rPr lang="zh-CN" altLang="en-US" b="1" dirty="0"/>
              <a:t>适配器模式的优点：</a:t>
            </a:r>
          </a:p>
          <a:p>
            <a:r>
              <a:rPr lang="zh-CN" altLang="en-US" b="1" dirty="0"/>
              <a:t>　　更好的复用性</a:t>
            </a:r>
            <a:endParaRPr lang="zh-CN" altLang="en-US" dirty="0"/>
          </a:p>
          <a:p>
            <a:r>
              <a:rPr lang="zh-CN" altLang="en-US" b="1" dirty="0"/>
              <a:t>　　更好的扩展性</a:t>
            </a:r>
            <a:endParaRPr lang="zh-CN" altLang="en-US" dirty="0"/>
          </a:p>
          <a:p>
            <a:r>
              <a:rPr lang="zh-CN" altLang="en-US" dirty="0"/>
              <a:t>　　</a:t>
            </a:r>
          </a:p>
          <a:p>
            <a:r>
              <a:rPr lang="zh-CN" altLang="en-US" b="1" dirty="0"/>
              <a:t>适配器模式的缺点：</a:t>
            </a:r>
          </a:p>
          <a:p>
            <a:r>
              <a:rPr lang="zh-CN" altLang="en-US" dirty="0"/>
              <a:t>　　过多的使用适配器，会让系统非常零乱，不易整体进行把握。</a:t>
            </a:r>
            <a:endParaRPr lang="zh-CN" altLang="en-US" dirty="0"/>
          </a:p>
        </p:txBody>
      </p:sp>
    </p:spTree>
    <p:extLst>
      <p:ext uri="{BB962C8B-B14F-4D97-AF65-F5344CB8AC3E}">
        <p14:creationId xmlns:p14="http://schemas.microsoft.com/office/powerpoint/2010/main" val="415072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618242"/>
            <a:ext cx="1584176" cy="369332"/>
          </a:xfrm>
          <a:prstGeom prst="rect">
            <a:avLst/>
          </a:prstGeom>
          <a:noFill/>
        </p:spPr>
        <p:txBody>
          <a:bodyPr wrap="square" rtlCol="0">
            <a:spAutoFit/>
          </a:bodyPr>
          <a:lstStyle/>
          <a:p>
            <a:r>
              <a:rPr lang="zh-CN" altLang="en-US" dirty="0"/>
              <a:t>适配器模式</a:t>
            </a:r>
            <a:endParaRPr lang="zh-CN" altLang="en-US" dirty="0">
              <a:solidFill>
                <a:srgbClr val="F2A849"/>
              </a:solidFill>
              <a:latin typeface="微软雅黑" pitchFamily="34" charset="-122"/>
              <a:ea typeface="微软雅黑"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275606"/>
            <a:ext cx="4536504" cy="3384376"/>
          </a:xfrm>
          <a:prstGeom prst="rect">
            <a:avLst/>
          </a:prstGeom>
        </p:spPr>
      </p:pic>
      <p:sp>
        <p:nvSpPr>
          <p:cNvPr id="5" name="文本框 4"/>
          <p:cNvSpPr txBox="1"/>
          <p:nvPr/>
        </p:nvSpPr>
        <p:spPr>
          <a:xfrm>
            <a:off x="5004047" y="1275606"/>
            <a:ext cx="4139953" cy="3416320"/>
          </a:xfrm>
          <a:prstGeom prst="rect">
            <a:avLst/>
          </a:prstGeom>
          <a:noFill/>
        </p:spPr>
        <p:txBody>
          <a:bodyPr wrap="square" rtlCol="0">
            <a:spAutoFit/>
          </a:bodyPr>
          <a:lstStyle/>
          <a:p>
            <a:r>
              <a:rPr lang="zh-CN" altLang="en-US" dirty="0"/>
              <a:t>●　　</a:t>
            </a:r>
            <a:r>
              <a:rPr lang="zh-CN" altLang="en-US" b="1" dirty="0"/>
              <a:t>目标</a:t>
            </a:r>
            <a:r>
              <a:rPr lang="en-US" altLang="zh-CN" b="1" dirty="0"/>
              <a:t>(Target)</a:t>
            </a:r>
            <a:r>
              <a:rPr lang="zh-CN" altLang="en-US" b="1" dirty="0"/>
              <a:t>角色：</a:t>
            </a:r>
            <a:r>
              <a:rPr lang="zh-CN" altLang="en-US" dirty="0"/>
              <a:t>这就是所期待得到的接口。注意：由于这里讨论的是类适配器模式，因此目标不可以是类。</a:t>
            </a:r>
            <a:endParaRPr lang="en-US" altLang="zh-CN" dirty="0"/>
          </a:p>
          <a:p>
            <a:endParaRPr lang="zh-CN" altLang="en-US" dirty="0"/>
          </a:p>
          <a:p>
            <a:r>
              <a:rPr lang="zh-CN" altLang="en-US" dirty="0"/>
              <a:t>●　　</a:t>
            </a:r>
            <a:r>
              <a:rPr lang="zh-CN" altLang="en-US" b="1" dirty="0"/>
              <a:t>源</a:t>
            </a:r>
            <a:r>
              <a:rPr lang="en-US" altLang="zh-CN" b="1" dirty="0"/>
              <a:t>(</a:t>
            </a:r>
            <a:r>
              <a:rPr lang="en-US" altLang="zh-CN" b="1" dirty="0" err="1"/>
              <a:t>Adapee</a:t>
            </a:r>
            <a:r>
              <a:rPr lang="en-US" altLang="zh-CN" b="1" dirty="0"/>
              <a:t>)</a:t>
            </a:r>
            <a:r>
              <a:rPr lang="zh-CN" altLang="en-US" b="1" dirty="0"/>
              <a:t>角色：</a:t>
            </a:r>
            <a:r>
              <a:rPr lang="zh-CN" altLang="en-US" dirty="0"/>
              <a:t>现在需要适配的接口。</a:t>
            </a:r>
            <a:endParaRPr lang="en-US" altLang="zh-CN" dirty="0"/>
          </a:p>
          <a:p>
            <a:endParaRPr lang="zh-CN" altLang="en-US" dirty="0"/>
          </a:p>
          <a:p>
            <a:r>
              <a:rPr lang="zh-CN" altLang="en-US" dirty="0"/>
              <a:t>●　　</a:t>
            </a:r>
            <a:r>
              <a:rPr lang="zh-CN" altLang="en-US" b="1" dirty="0"/>
              <a:t>适配器</a:t>
            </a:r>
            <a:r>
              <a:rPr lang="en-US" altLang="zh-CN" b="1" dirty="0"/>
              <a:t>(</a:t>
            </a:r>
            <a:r>
              <a:rPr lang="en-US" altLang="zh-CN" b="1" dirty="0" err="1"/>
              <a:t>Adaper</a:t>
            </a:r>
            <a:r>
              <a:rPr lang="en-US" altLang="zh-CN" b="1" dirty="0"/>
              <a:t>)</a:t>
            </a:r>
            <a:r>
              <a:rPr lang="zh-CN" altLang="en-US" b="1" dirty="0"/>
              <a:t>角色：</a:t>
            </a:r>
            <a:r>
              <a:rPr lang="zh-CN" altLang="en-US" dirty="0"/>
              <a:t>适配器类是本模式的核心。适配器把源接口转换成目标接口。显然，这一角色不可以是接口，而必须是具体类。</a:t>
            </a:r>
          </a:p>
          <a:p>
            <a:endParaRPr lang="zh-CN" altLang="en-US" dirty="0"/>
          </a:p>
        </p:txBody>
      </p:sp>
    </p:spTree>
    <p:extLst>
      <p:ext uri="{BB962C8B-B14F-4D97-AF65-F5344CB8AC3E}">
        <p14:creationId xmlns:p14="http://schemas.microsoft.com/office/powerpoint/2010/main" val="241032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618242"/>
            <a:ext cx="1584176" cy="369332"/>
          </a:xfrm>
          <a:prstGeom prst="rect">
            <a:avLst/>
          </a:prstGeom>
          <a:noFill/>
        </p:spPr>
        <p:txBody>
          <a:bodyPr wrap="square" rtlCol="0">
            <a:spAutoFit/>
          </a:bodyPr>
          <a:lstStyle/>
          <a:p>
            <a:r>
              <a:rPr lang="zh-CN" altLang="en-US" dirty="0"/>
              <a:t>装饰器模式</a:t>
            </a:r>
            <a:endParaRPr lang="zh-CN" altLang="en-US" dirty="0">
              <a:solidFill>
                <a:srgbClr val="F2A849"/>
              </a:solidFill>
              <a:latin typeface="微软雅黑" pitchFamily="34" charset="-122"/>
              <a:ea typeface="微软雅黑" pitchFamily="34" charset="-122"/>
            </a:endParaRPr>
          </a:p>
        </p:txBody>
      </p:sp>
      <p:sp>
        <p:nvSpPr>
          <p:cNvPr id="3" name="文本框 2"/>
          <p:cNvSpPr txBox="1"/>
          <p:nvPr/>
        </p:nvSpPr>
        <p:spPr>
          <a:xfrm>
            <a:off x="1043608" y="1563638"/>
            <a:ext cx="8032968" cy="369332"/>
          </a:xfrm>
          <a:prstGeom prst="rect">
            <a:avLst/>
          </a:prstGeom>
          <a:noFill/>
        </p:spPr>
        <p:txBody>
          <a:bodyPr wrap="none" rtlCol="0">
            <a:spAutoFit/>
          </a:bodyPr>
          <a:lstStyle/>
          <a:p>
            <a:r>
              <a:rPr lang="zh-CN" altLang="en-US" dirty="0"/>
              <a:t>描述：</a:t>
            </a:r>
            <a:r>
              <a:rPr lang="zh-CN" altLang="en-US" dirty="0"/>
              <a:t>动态地给一个对象添加一些额外的职责，就好比为房子进行装修一样。</a:t>
            </a:r>
            <a:endParaRPr lang="zh-CN" altLang="en-US" dirty="0"/>
          </a:p>
        </p:txBody>
      </p:sp>
      <p:sp>
        <p:nvSpPr>
          <p:cNvPr id="4" name="文本框 3"/>
          <p:cNvSpPr txBox="1"/>
          <p:nvPr/>
        </p:nvSpPr>
        <p:spPr>
          <a:xfrm>
            <a:off x="1043608" y="2355726"/>
            <a:ext cx="7128792" cy="2308324"/>
          </a:xfrm>
          <a:prstGeom prst="rect">
            <a:avLst/>
          </a:prstGeom>
          <a:noFill/>
        </p:spPr>
        <p:txBody>
          <a:bodyPr wrap="square" rtlCol="0">
            <a:spAutoFit/>
          </a:bodyPr>
          <a:lstStyle/>
          <a:p>
            <a:r>
              <a:rPr lang="zh-CN" altLang="en-US" dirty="0"/>
              <a:t>优缺点：</a:t>
            </a:r>
          </a:p>
          <a:p>
            <a:r>
              <a:rPr lang="en-US" altLang="zh-CN" dirty="0"/>
              <a:t>1.</a:t>
            </a:r>
            <a:r>
              <a:rPr lang="zh-CN" altLang="en-US" dirty="0"/>
              <a:t>装饰者类反应出被装饰的组件类型</a:t>
            </a:r>
          </a:p>
          <a:p>
            <a:r>
              <a:rPr lang="en-US" altLang="zh-CN" dirty="0"/>
              <a:t>2.</a:t>
            </a:r>
            <a:r>
              <a:rPr lang="zh-CN" altLang="en-US" dirty="0"/>
              <a:t>装饰者类可以在被装饰者的行为前面或后面加上自己的行为，甚至取代被装饰者的行为，达到特定的目的</a:t>
            </a:r>
          </a:p>
          <a:p>
            <a:r>
              <a:rPr lang="en-US" altLang="zh-CN" dirty="0"/>
              <a:t>3.</a:t>
            </a:r>
            <a:r>
              <a:rPr lang="zh-CN" altLang="en-US" dirty="0"/>
              <a:t>可以用无数个装饰者包装一个组件，装饰者类会导致设计中出现许多小对象，过度使用会让程序变的复杂</a:t>
            </a:r>
          </a:p>
          <a:p>
            <a:r>
              <a:rPr lang="en-US" altLang="zh-CN" dirty="0"/>
              <a:t>4.</a:t>
            </a:r>
            <a:r>
              <a:rPr lang="zh-CN" altLang="en-US" dirty="0"/>
              <a:t>装饰者一般对组件的客户是透明的，除非客户程序依赖于组件的具体类型</a:t>
            </a:r>
          </a:p>
        </p:txBody>
      </p:sp>
    </p:spTree>
    <p:extLst>
      <p:ext uri="{BB962C8B-B14F-4D97-AF65-F5344CB8AC3E}">
        <p14:creationId xmlns:p14="http://schemas.microsoft.com/office/powerpoint/2010/main" val="46843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618242"/>
            <a:ext cx="1584176" cy="369332"/>
          </a:xfrm>
          <a:prstGeom prst="rect">
            <a:avLst/>
          </a:prstGeom>
          <a:noFill/>
        </p:spPr>
        <p:txBody>
          <a:bodyPr wrap="square" rtlCol="0">
            <a:spAutoFit/>
          </a:bodyPr>
          <a:lstStyle/>
          <a:p>
            <a:r>
              <a:rPr lang="zh-CN" altLang="en-US" dirty="0"/>
              <a:t>装饰器模式</a:t>
            </a:r>
            <a:endParaRPr lang="zh-CN" altLang="en-US" dirty="0">
              <a:solidFill>
                <a:srgbClr val="F2A849"/>
              </a:solidFill>
              <a:latin typeface="微软雅黑" pitchFamily="34" charset="-122"/>
              <a:ea typeface="微软雅黑"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989856"/>
            <a:ext cx="6719245" cy="3456384"/>
          </a:xfrm>
          <a:prstGeom prst="rect">
            <a:avLst/>
          </a:prstGeom>
        </p:spPr>
      </p:pic>
      <p:sp>
        <p:nvSpPr>
          <p:cNvPr id="6" name="文本框 5"/>
          <p:cNvSpPr txBox="1"/>
          <p:nvPr/>
        </p:nvSpPr>
        <p:spPr>
          <a:xfrm>
            <a:off x="971600" y="4731990"/>
            <a:ext cx="1326004" cy="369332"/>
          </a:xfrm>
          <a:prstGeom prst="rect">
            <a:avLst/>
          </a:prstGeom>
          <a:noFill/>
        </p:spPr>
        <p:txBody>
          <a:bodyPr wrap="none" rtlCol="0">
            <a:spAutoFit/>
          </a:bodyPr>
          <a:lstStyle/>
          <a:p>
            <a:r>
              <a:rPr lang="en-US" altLang="zh-CN" dirty="0" err="1"/>
              <a:t>eg</a:t>
            </a:r>
            <a:r>
              <a:rPr lang="zh-CN" altLang="en-US" dirty="0"/>
              <a:t>：</a:t>
            </a:r>
            <a:r>
              <a:rPr lang="en-US" altLang="zh-CN" dirty="0"/>
              <a:t>java i/o</a:t>
            </a:r>
            <a:endParaRPr lang="zh-CN" altLang="en-US" dirty="0"/>
          </a:p>
        </p:txBody>
      </p:sp>
    </p:spTree>
    <p:extLst>
      <p:ext uri="{BB962C8B-B14F-4D97-AF65-F5344CB8AC3E}">
        <p14:creationId xmlns:p14="http://schemas.microsoft.com/office/powerpoint/2010/main" val="69993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618242"/>
            <a:ext cx="1584176" cy="369332"/>
          </a:xfrm>
          <a:prstGeom prst="rect">
            <a:avLst/>
          </a:prstGeom>
          <a:noFill/>
        </p:spPr>
        <p:txBody>
          <a:bodyPr wrap="square" rtlCol="0">
            <a:spAutoFit/>
          </a:bodyPr>
          <a:lstStyle/>
          <a:p>
            <a:r>
              <a:rPr lang="zh-CN" altLang="en-US" dirty="0"/>
              <a:t>代理模式</a:t>
            </a:r>
            <a:endParaRPr lang="zh-CN" altLang="en-US" dirty="0">
              <a:solidFill>
                <a:srgbClr val="F2A849"/>
              </a:solidFill>
              <a:latin typeface="微软雅黑" pitchFamily="34" charset="-122"/>
              <a:ea typeface="微软雅黑" pitchFamily="34" charset="-122"/>
            </a:endParaRPr>
          </a:p>
        </p:txBody>
      </p:sp>
      <p:sp>
        <p:nvSpPr>
          <p:cNvPr id="2" name="文本框 1"/>
          <p:cNvSpPr txBox="1"/>
          <p:nvPr/>
        </p:nvSpPr>
        <p:spPr>
          <a:xfrm>
            <a:off x="1043608" y="1563638"/>
            <a:ext cx="5832648" cy="923330"/>
          </a:xfrm>
          <a:prstGeom prst="rect">
            <a:avLst/>
          </a:prstGeom>
          <a:noFill/>
        </p:spPr>
        <p:txBody>
          <a:bodyPr wrap="square" rtlCol="0">
            <a:spAutoFit/>
          </a:bodyPr>
          <a:lstStyle/>
          <a:p>
            <a:r>
              <a:rPr lang="zh-CN" altLang="en-US" b="1" dirty="0"/>
              <a:t>代理模式是对象的结构模式。</a:t>
            </a:r>
            <a:endParaRPr lang="en-US" altLang="zh-CN" b="1" dirty="0"/>
          </a:p>
          <a:p>
            <a:r>
              <a:rPr lang="zh-CN" altLang="en-US" b="1" dirty="0"/>
              <a:t>代理模式给某一个对象提供一个代理对象，并由代理对象控制对原对象的引用。</a:t>
            </a:r>
            <a:endParaRPr lang="zh-CN" altLang="en-US" dirty="0"/>
          </a:p>
        </p:txBody>
      </p:sp>
    </p:spTree>
    <p:extLst>
      <p:ext uri="{BB962C8B-B14F-4D97-AF65-F5344CB8AC3E}">
        <p14:creationId xmlns:p14="http://schemas.microsoft.com/office/powerpoint/2010/main" val="2760642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618242"/>
            <a:ext cx="1584176" cy="369332"/>
          </a:xfrm>
          <a:prstGeom prst="rect">
            <a:avLst/>
          </a:prstGeom>
          <a:noFill/>
        </p:spPr>
        <p:txBody>
          <a:bodyPr wrap="square" rtlCol="0">
            <a:spAutoFit/>
          </a:bodyPr>
          <a:lstStyle/>
          <a:p>
            <a:r>
              <a:rPr lang="zh-CN" altLang="en-US" dirty="0"/>
              <a:t>代理模式</a:t>
            </a:r>
            <a:endParaRPr lang="zh-CN" altLang="en-US" dirty="0">
              <a:solidFill>
                <a:srgbClr val="F2A849"/>
              </a:solidFill>
              <a:latin typeface="微软雅黑" pitchFamily="34" charset="-122"/>
              <a:ea typeface="微软雅黑"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1131590"/>
            <a:ext cx="6067211" cy="3044726"/>
          </a:xfrm>
          <a:prstGeom prst="rect">
            <a:avLst/>
          </a:prstGeom>
        </p:spPr>
      </p:pic>
      <p:sp>
        <p:nvSpPr>
          <p:cNvPr id="5" name="文本框 4"/>
          <p:cNvSpPr txBox="1"/>
          <p:nvPr/>
        </p:nvSpPr>
        <p:spPr>
          <a:xfrm>
            <a:off x="1043608" y="4659982"/>
            <a:ext cx="1394934" cy="369332"/>
          </a:xfrm>
          <a:prstGeom prst="rect">
            <a:avLst/>
          </a:prstGeom>
          <a:noFill/>
        </p:spPr>
        <p:txBody>
          <a:bodyPr wrap="none" rtlCol="0">
            <a:spAutoFit/>
          </a:bodyPr>
          <a:lstStyle/>
          <a:p>
            <a:r>
              <a:rPr lang="en-US" altLang="zh-CN" dirty="0" err="1"/>
              <a:t>eg</a:t>
            </a:r>
            <a:r>
              <a:rPr lang="en-US" altLang="zh-CN" dirty="0"/>
              <a:t>:</a:t>
            </a:r>
            <a:r>
              <a:rPr lang="zh-CN" altLang="en-US" dirty="0"/>
              <a:t>动态代理</a:t>
            </a:r>
          </a:p>
        </p:txBody>
      </p:sp>
    </p:spTree>
    <p:extLst>
      <p:ext uri="{BB962C8B-B14F-4D97-AF65-F5344CB8AC3E}">
        <p14:creationId xmlns:p14="http://schemas.microsoft.com/office/powerpoint/2010/main" val="1015906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9912" y="2298844"/>
            <a:ext cx="4392488" cy="369332"/>
          </a:xfrm>
          <a:prstGeom prst="rect">
            <a:avLst/>
          </a:prstGeom>
          <a:noFill/>
        </p:spPr>
        <p:txBody>
          <a:bodyPr wrap="square" rtlCol="0">
            <a:spAutoFit/>
          </a:bodyPr>
          <a:lstStyle/>
          <a:p>
            <a:r>
              <a:rPr lang="zh-CN" altLang="en-US" dirty="0"/>
              <a:t>行为型模式</a:t>
            </a:r>
            <a:endParaRPr lang="zh-CN" altLang="en-US" sz="11500" dirty="0">
              <a:solidFill>
                <a:srgbClr val="00B0F0"/>
              </a:solidFill>
              <a:latin typeface="Adobe Gothic Std B" pitchFamily="34" charset="-128"/>
            </a:endParaRPr>
          </a:p>
        </p:txBody>
      </p:sp>
      <p:grpSp>
        <p:nvGrpSpPr>
          <p:cNvPr id="12" name="组合 11"/>
          <p:cNvGrpSpPr/>
          <p:nvPr/>
        </p:nvGrpSpPr>
        <p:grpSpPr>
          <a:xfrm>
            <a:off x="1259632" y="1373972"/>
            <a:ext cx="1889822" cy="2133882"/>
            <a:chOff x="1259632" y="1373972"/>
            <a:chExt cx="1889822" cy="2133882"/>
          </a:xfrm>
        </p:grpSpPr>
        <p:grpSp>
          <p:nvGrpSpPr>
            <p:cNvPr id="2" name="组合 1"/>
            <p:cNvGrpSpPr/>
            <p:nvPr/>
          </p:nvGrpSpPr>
          <p:grpSpPr>
            <a:xfrm>
              <a:off x="1259632" y="1373972"/>
              <a:ext cx="1889822" cy="2133882"/>
              <a:chOff x="1259632" y="1419622"/>
              <a:chExt cx="1152128" cy="1300919"/>
            </a:xfrm>
          </p:grpSpPr>
          <p:sp>
            <p:nvSpPr>
              <p:cNvPr id="3" name="椭圆 2"/>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1647719" y="2483510"/>
              <a:ext cx="1299254" cy="548114"/>
            </a:xfrm>
            <a:prstGeom prst="rect">
              <a:avLst/>
            </a:prstGeom>
            <a:noFill/>
          </p:spPr>
          <p:txBody>
            <a:bodyPr wrap="square" rtlCol="0">
              <a:spAutoFit/>
            </a:bodyPr>
            <a:lstStyle/>
            <a:p>
              <a:r>
                <a:rPr lang="en-US" altLang="zh-CN" sz="3200" dirty="0">
                  <a:solidFill>
                    <a:schemeClr val="bg1"/>
                  </a:solidFill>
                </a:rPr>
                <a:t>about</a:t>
              </a:r>
              <a:endParaRPr lang="zh-CN" altLang="en-US" sz="3200" dirty="0">
                <a:solidFill>
                  <a:schemeClr val="bg1"/>
                </a:solidFill>
              </a:endParaRPr>
            </a:p>
          </p:txBody>
        </p:sp>
        <p:sp>
          <p:nvSpPr>
            <p:cNvPr id="9" name="饼形 8"/>
            <p:cNvSpPr/>
            <p:nvPr/>
          </p:nvSpPr>
          <p:spPr>
            <a:xfrm>
              <a:off x="1803529" y="1667236"/>
              <a:ext cx="825279" cy="825279"/>
            </a:xfrm>
            <a:prstGeom prst="pie">
              <a:avLst>
                <a:gd name="adj1" fmla="val 0"/>
                <a:gd name="adj2" fmla="val 169362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饼形 10"/>
            <p:cNvSpPr/>
            <p:nvPr/>
          </p:nvSpPr>
          <p:spPr>
            <a:xfrm rot="18825945">
              <a:off x="1829617" y="1578742"/>
              <a:ext cx="918490" cy="918490"/>
            </a:xfrm>
            <a:prstGeom prst="pie">
              <a:avLst>
                <a:gd name="adj1" fmla="val 19821009"/>
                <a:gd name="adj2" fmla="val 275465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192242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569136"/>
            <a:ext cx="1584176" cy="369332"/>
          </a:xfrm>
          <a:prstGeom prst="rect">
            <a:avLst/>
          </a:prstGeom>
          <a:noFill/>
        </p:spPr>
        <p:txBody>
          <a:bodyPr wrap="square" rtlCol="0">
            <a:spAutoFit/>
          </a:bodyPr>
          <a:lstStyle/>
          <a:p>
            <a:r>
              <a:rPr lang="zh-CN" altLang="en-US" dirty="0"/>
              <a:t>策略模式</a:t>
            </a:r>
            <a:endParaRPr lang="zh-CN" altLang="en-US" dirty="0">
              <a:solidFill>
                <a:srgbClr val="00B0F0"/>
              </a:solidFill>
              <a:latin typeface="微软雅黑" pitchFamily="34" charset="-122"/>
              <a:ea typeface="微软雅黑" pitchFamily="34" charset="-122"/>
            </a:endParaRPr>
          </a:p>
        </p:txBody>
      </p:sp>
      <p:sp>
        <p:nvSpPr>
          <p:cNvPr id="8" name="文本框 7"/>
          <p:cNvSpPr txBox="1"/>
          <p:nvPr/>
        </p:nvSpPr>
        <p:spPr>
          <a:xfrm>
            <a:off x="971600" y="1635646"/>
            <a:ext cx="6460423" cy="1200329"/>
          </a:xfrm>
          <a:prstGeom prst="rect">
            <a:avLst/>
          </a:prstGeom>
          <a:noFill/>
        </p:spPr>
        <p:txBody>
          <a:bodyPr wrap="none" rtlCol="0">
            <a:spAutoFit/>
          </a:bodyPr>
          <a:lstStyle/>
          <a:p>
            <a:r>
              <a:rPr lang="zh-CN" altLang="en-US" b="1" dirty="0"/>
              <a:t>策略模式属于对象的行为模式。其用意是针对一组算法，</a:t>
            </a:r>
            <a:endParaRPr lang="en-US" altLang="zh-CN" b="1" dirty="0"/>
          </a:p>
          <a:p>
            <a:r>
              <a:rPr lang="zh-CN" altLang="en-US" b="1" dirty="0"/>
              <a:t>将每一个算法封装到具有共同接口的独立的类中，</a:t>
            </a:r>
            <a:endParaRPr lang="en-US" altLang="zh-CN" b="1" dirty="0"/>
          </a:p>
          <a:p>
            <a:r>
              <a:rPr lang="zh-CN" altLang="en-US" b="1" dirty="0"/>
              <a:t>从而使得它们可以相互替换。</a:t>
            </a:r>
            <a:endParaRPr lang="en-US" altLang="zh-CN" b="1" dirty="0"/>
          </a:p>
          <a:p>
            <a:r>
              <a:rPr lang="zh-CN" altLang="en-US" b="1" dirty="0"/>
              <a:t>策略模式使得算法可以在不影响到客户端的情况下发生变化。</a:t>
            </a:r>
            <a:endParaRPr lang="zh-CN" altLang="en-US" dirty="0"/>
          </a:p>
        </p:txBody>
      </p:sp>
    </p:spTree>
    <p:extLst>
      <p:ext uri="{BB962C8B-B14F-4D97-AF65-F5344CB8AC3E}">
        <p14:creationId xmlns:p14="http://schemas.microsoft.com/office/powerpoint/2010/main" val="972257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569136"/>
            <a:ext cx="1584176" cy="369332"/>
          </a:xfrm>
          <a:prstGeom prst="rect">
            <a:avLst/>
          </a:prstGeom>
          <a:noFill/>
        </p:spPr>
        <p:txBody>
          <a:bodyPr wrap="square" rtlCol="0">
            <a:spAutoFit/>
          </a:bodyPr>
          <a:lstStyle/>
          <a:p>
            <a:r>
              <a:rPr lang="zh-CN" altLang="en-US" dirty="0"/>
              <a:t>策略模式</a:t>
            </a:r>
            <a:endParaRPr lang="zh-CN" altLang="en-US" dirty="0">
              <a:solidFill>
                <a:srgbClr val="00B0F0"/>
              </a:solidFill>
              <a:latin typeface="微软雅黑" pitchFamily="34" charset="-122"/>
              <a:ea typeface="微软雅黑"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131590"/>
            <a:ext cx="7092280" cy="2875064"/>
          </a:xfrm>
          <a:prstGeom prst="rect">
            <a:avLst/>
          </a:prstGeom>
        </p:spPr>
      </p:pic>
      <p:sp>
        <p:nvSpPr>
          <p:cNvPr id="6" name="文本框 5"/>
          <p:cNvSpPr txBox="1"/>
          <p:nvPr/>
        </p:nvSpPr>
        <p:spPr>
          <a:xfrm>
            <a:off x="827584" y="4443958"/>
            <a:ext cx="2255746" cy="369332"/>
          </a:xfrm>
          <a:prstGeom prst="rect">
            <a:avLst/>
          </a:prstGeom>
          <a:noFill/>
        </p:spPr>
        <p:txBody>
          <a:bodyPr wrap="none" rtlCol="0">
            <a:spAutoFit/>
          </a:bodyPr>
          <a:lstStyle/>
          <a:p>
            <a:r>
              <a:rPr lang="en-US" altLang="zh-CN" dirty="0" err="1"/>
              <a:t>eg</a:t>
            </a:r>
            <a:r>
              <a:rPr lang="zh-CN" altLang="en-US" dirty="0"/>
              <a:t>：设计一个计算器</a:t>
            </a:r>
            <a:endParaRPr lang="en-US" altLang="zh-CN" dirty="0"/>
          </a:p>
        </p:txBody>
      </p:sp>
    </p:spTree>
    <p:extLst>
      <p:ext uri="{BB962C8B-B14F-4D97-AF65-F5344CB8AC3E}">
        <p14:creationId xmlns:p14="http://schemas.microsoft.com/office/powerpoint/2010/main" val="614967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331640" y="1419622"/>
            <a:ext cx="1785621" cy="2016224"/>
            <a:chOff x="1187624" y="1774887"/>
            <a:chExt cx="1152128" cy="1300919"/>
          </a:xfrm>
        </p:grpSpPr>
        <p:grpSp>
          <p:nvGrpSpPr>
            <p:cNvPr id="2" name="组合 1"/>
            <p:cNvGrpSpPr/>
            <p:nvPr/>
          </p:nvGrpSpPr>
          <p:grpSpPr>
            <a:xfrm>
              <a:off x="1187624"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1434530" y="2496128"/>
              <a:ext cx="728783" cy="337595"/>
            </a:xfrm>
            <a:prstGeom prst="rect">
              <a:avLst/>
            </a:prstGeom>
            <a:noFill/>
          </p:spPr>
          <p:txBody>
            <a:bodyPr wrap="square" rtlCol="0">
              <a:spAutoFit/>
            </a:bodyPr>
            <a:lstStyle/>
            <a:p>
              <a:r>
                <a:rPr lang="en-US" altLang="zh-CN" sz="2800" dirty="0">
                  <a:solidFill>
                    <a:schemeClr val="bg1"/>
                  </a:solidFill>
                </a:rPr>
                <a:t>about</a:t>
              </a:r>
              <a:endParaRPr lang="zh-CN" altLang="en-US" sz="2800" dirty="0">
                <a:solidFill>
                  <a:schemeClr val="bg1"/>
                </a:solidFill>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9718" y="1974110"/>
              <a:ext cx="525632" cy="525632"/>
            </a:xfrm>
            <a:prstGeom prst="rect">
              <a:avLst/>
            </a:prstGeom>
          </p:spPr>
        </p:pic>
      </p:grpSp>
      <p:sp>
        <p:nvSpPr>
          <p:cNvPr id="8" name="TextBox 7"/>
          <p:cNvSpPr txBox="1"/>
          <p:nvPr/>
        </p:nvSpPr>
        <p:spPr>
          <a:xfrm>
            <a:off x="4067944" y="2211710"/>
            <a:ext cx="4392488" cy="369332"/>
          </a:xfrm>
          <a:prstGeom prst="rect">
            <a:avLst/>
          </a:prstGeom>
          <a:noFill/>
        </p:spPr>
        <p:txBody>
          <a:bodyPr wrap="square" rtlCol="0">
            <a:spAutoFit/>
          </a:bodyPr>
          <a:lstStyle/>
          <a:p>
            <a:r>
              <a:rPr lang="zh-CN" altLang="en-US" dirty="0"/>
              <a:t>创建型模式</a:t>
            </a:r>
            <a:endParaRPr lang="zh-CN" altLang="en-US" sz="11500" dirty="0">
              <a:solidFill>
                <a:srgbClr val="F46970"/>
              </a:solidFill>
              <a:latin typeface="Adobe Gothic Std B" pitchFamily="34" charset="-128"/>
            </a:endParaRPr>
          </a:p>
        </p:txBody>
      </p:sp>
    </p:spTree>
    <p:extLst>
      <p:ext uri="{BB962C8B-B14F-4D97-AF65-F5344CB8AC3E}">
        <p14:creationId xmlns:p14="http://schemas.microsoft.com/office/powerpoint/2010/main" val="1871683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569136"/>
            <a:ext cx="1584176" cy="369332"/>
          </a:xfrm>
          <a:prstGeom prst="rect">
            <a:avLst/>
          </a:prstGeom>
          <a:noFill/>
        </p:spPr>
        <p:txBody>
          <a:bodyPr wrap="square" rtlCol="0">
            <a:spAutoFit/>
          </a:bodyPr>
          <a:lstStyle/>
          <a:p>
            <a:r>
              <a:rPr lang="zh-CN" altLang="en-US" dirty="0"/>
              <a:t>观察者模式</a:t>
            </a:r>
            <a:endParaRPr lang="zh-CN" altLang="en-US" dirty="0">
              <a:solidFill>
                <a:srgbClr val="00B0F0"/>
              </a:solidFill>
              <a:latin typeface="微软雅黑" pitchFamily="34" charset="-122"/>
              <a:ea typeface="微软雅黑" pitchFamily="34" charset="-122"/>
            </a:endParaRPr>
          </a:p>
        </p:txBody>
      </p:sp>
      <p:sp>
        <p:nvSpPr>
          <p:cNvPr id="4" name="文本框 3"/>
          <p:cNvSpPr txBox="1"/>
          <p:nvPr/>
        </p:nvSpPr>
        <p:spPr>
          <a:xfrm>
            <a:off x="899592" y="1347614"/>
            <a:ext cx="7200800" cy="2585323"/>
          </a:xfrm>
          <a:prstGeom prst="rect">
            <a:avLst/>
          </a:prstGeom>
          <a:noFill/>
        </p:spPr>
        <p:txBody>
          <a:bodyPr wrap="square" rtlCol="0">
            <a:spAutoFit/>
          </a:bodyPr>
          <a:lstStyle/>
          <a:p>
            <a:r>
              <a:rPr lang="zh-CN" altLang="en-US" b="1" dirty="0"/>
              <a:t>观察者模式是对象的行为模式，又叫发布</a:t>
            </a:r>
            <a:r>
              <a:rPr lang="en-US" altLang="zh-CN" b="1" dirty="0"/>
              <a:t>-</a:t>
            </a:r>
            <a:r>
              <a:rPr lang="zh-CN" altLang="en-US" b="1" dirty="0"/>
              <a:t>订阅</a:t>
            </a:r>
            <a:r>
              <a:rPr lang="en-US" altLang="zh-CN" b="1" dirty="0"/>
              <a:t>(Publish/Subscribe)</a:t>
            </a:r>
            <a:r>
              <a:rPr lang="zh-CN" altLang="en-US" b="1" dirty="0"/>
              <a:t>模式、</a:t>
            </a:r>
            <a:endParaRPr lang="en-US" altLang="zh-CN" b="1" dirty="0"/>
          </a:p>
          <a:p>
            <a:r>
              <a:rPr lang="zh-CN" altLang="en-US" b="1" dirty="0"/>
              <a:t>模型</a:t>
            </a:r>
            <a:r>
              <a:rPr lang="en-US" altLang="zh-CN" b="1" dirty="0"/>
              <a:t>-</a:t>
            </a:r>
            <a:r>
              <a:rPr lang="zh-CN" altLang="en-US" b="1" dirty="0"/>
              <a:t>视图</a:t>
            </a:r>
            <a:r>
              <a:rPr lang="en-US" altLang="zh-CN" b="1" dirty="0"/>
              <a:t>(Model/View)</a:t>
            </a:r>
            <a:r>
              <a:rPr lang="zh-CN" altLang="en-US" b="1" dirty="0"/>
              <a:t>模式、源</a:t>
            </a:r>
            <a:r>
              <a:rPr lang="en-US" altLang="zh-CN" b="1" dirty="0"/>
              <a:t>-</a:t>
            </a:r>
            <a:r>
              <a:rPr lang="zh-CN" altLang="en-US" b="1" dirty="0"/>
              <a:t>监听器</a:t>
            </a:r>
            <a:r>
              <a:rPr lang="en-US" altLang="zh-CN" b="1" dirty="0"/>
              <a:t>(Source/Listener)</a:t>
            </a:r>
            <a:r>
              <a:rPr lang="zh-CN" altLang="en-US" b="1" dirty="0"/>
              <a:t>模式或从属者</a:t>
            </a:r>
            <a:r>
              <a:rPr lang="en-US" altLang="zh-CN" b="1" dirty="0"/>
              <a:t>(Dependents)</a:t>
            </a:r>
            <a:r>
              <a:rPr lang="zh-CN" altLang="en-US" b="1" dirty="0"/>
              <a:t>模式。</a:t>
            </a:r>
            <a:endParaRPr lang="en-US" altLang="zh-CN" b="1" dirty="0"/>
          </a:p>
          <a:p>
            <a:endParaRPr lang="zh-CN" altLang="en-US" dirty="0"/>
          </a:p>
          <a:p>
            <a:r>
              <a:rPr lang="zh-CN" altLang="en-US" b="1" dirty="0"/>
              <a:t>观察者模式定义了一种一对多的依赖关系，让多个观察者对象同时监听某一个主题对象。</a:t>
            </a:r>
            <a:endParaRPr lang="en-US" altLang="zh-CN" b="1" dirty="0"/>
          </a:p>
          <a:p>
            <a:r>
              <a:rPr lang="zh-CN" altLang="en-US" b="1" dirty="0"/>
              <a:t>这个主题对象在状态上发生变化时，会通知所有观察者对象，使它们能够自动更新自己。</a:t>
            </a:r>
            <a:endParaRPr lang="zh-CN" altLang="en-US" dirty="0"/>
          </a:p>
          <a:p>
            <a:endParaRPr lang="zh-CN" altLang="en-US" dirty="0"/>
          </a:p>
        </p:txBody>
      </p:sp>
    </p:spTree>
    <p:extLst>
      <p:ext uri="{BB962C8B-B14F-4D97-AF65-F5344CB8AC3E}">
        <p14:creationId xmlns:p14="http://schemas.microsoft.com/office/powerpoint/2010/main" val="424108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569136"/>
            <a:ext cx="1584176" cy="369332"/>
          </a:xfrm>
          <a:prstGeom prst="rect">
            <a:avLst/>
          </a:prstGeom>
          <a:noFill/>
        </p:spPr>
        <p:txBody>
          <a:bodyPr wrap="square" rtlCol="0">
            <a:spAutoFit/>
          </a:bodyPr>
          <a:lstStyle/>
          <a:p>
            <a:r>
              <a:rPr lang="zh-CN" altLang="en-US" dirty="0"/>
              <a:t>观察者模式</a:t>
            </a:r>
            <a:endParaRPr lang="zh-CN" altLang="en-US" dirty="0">
              <a:solidFill>
                <a:srgbClr val="00B0F0"/>
              </a:solidFill>
              <a:latin typeface="微软雅黑" pitchFamily="34" charset="-122"/>
              <a:ea typeface="微软雅黑"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31590"/>
            <a:ext cx="7143090" cy="3067769"/>
          </a:xfrm>
          <a:prstGeom prst="rect">
            <a:avLst/>
          </a:prstGeom>
        </p:spPr>
      </p:pic>
    </p:spTree>
    <p:extLst>
      <p:ext uri="{BB962C8B-B14F-4D97-AF65-F5344CB8AC3E}">
        <p14:creationId xmlns:p14="http://schemas.microsoft.com/office/powerpoint/2010/main" val="1073976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569136"/>
            <a:ext cx="1584176" cy="369332"/>
          </a:xfrm>
          <a:prstGeom prst="rect">
            <a:avLst/>
          </a:prstGeom>
          <a:noFill/>
        </p:spPr>
        <p:txBody>
          <a:bodyPr wrap="square" rtlCol="0">
            <a:spAutoFit/>
          </a:bodyPr>
          <a:lstStyle/>
          <a:p>
            <a:r>
              <a:rPr lang="zh-CN" altLang="en-US" dirty="0"/>
              <a:t>命令模式</a:t>
            </a:r>
            <a:endParaRPr lang="zh-CN" altLang="en-US" dirty="0">
              <a:solidFill>
                <a:srgbClr val="00B0F0"/>
              </a:solidFill>
              <a:latin typeface="微软雅黑" pitchFamily="34" charset="-122"/>
              <a:ea typeface="微软雅黑" pitchFamily="34" charset="-122"/>
            </a:endParaRPr>
          </a:p>
        </p:txBody>
      </p:sp>
      <p:sp>
        <p:nvSpPr>
          <p:cNvPr id="4" name="文本框 3"/>
          <p:cNvSpPr txBox="1"/>
          <p:nvPr/>
        </p:nvSpPr>
        <p:spPr>
          <a:xfrm>
            <a:off x="827584" y="1491630"/>
            <a:ext cx="8584401" cy="2585323"/>
          </a:xfrm>
          <a:prstGeom prst="rect">
            <a:avLst/>
          </a:prstGeom>
          <a:noFill/>
        </p:spPr>
        <p:txBody>
          <a:bodyPr wrap="none" rtlCol="0">
            <a:spAutoFit/>
          </a:bodyPr>
          <a:lstStyle/>
          <a:p>
            <a:r>
              <a:rPr lang="en-US" altLang="zh-CN" dirty="0"/>
              <a:t>1)</a:t>
            </a:r>
            <a:r>
              <a:rPr lang="zh-CN" altLang="en-US" dirty="0"/>
              <a:t>、</a:t>
            </a:r>
            <a:r>
              <a:rPr lang="en-US" altLang="zh-CN" dirty="0"/>
              <a:t>command</a:t>
            </a:r>
            <a:r>
              <a:rPr lang="zh-CN" altLang="en-US" dirty="0"/>
              <a:t>模式将调用操作的对象和实现该操作的对象解耦</a:t>
            </a:r>
            <a:br>
              <a:rPr lang="zh-CN" altLang="en-US" dirty="0"/>
            </a:br>
            <a:r>
              <a:rPr lang="en-US" altLang="zh-CN" dirty="0"/>
              <a:t>2)</a:t>
            </a:r>
            <a:r>
              <a:rPr lang="zh-CN" altLang="en-US" dirty="0"/>
              <a:t>、可以将多个命令装配成一个复合命令，复合命令是</a:t>
            </a:r>
            <a:r>
              <a:rPr lang="en-US" altLang="zh-CN" dirty="0"/>
              <a:t>Composite</a:t>
            </a:r>
            <a:r>
              <a:rPr lang="zh-CN" altLang="en-US" dirty="0"/>
              <a:t>模式的一个实例</a:t>
            </a:r>
            <a:br>
              <a:rPr lang="zh-CN" altLang="en-US" dirty="0"/>
            </a:br>
            <a:r>
              <a:rPr lang="en-US" altLang="zh-CN" dirty="0"/>
              <a:t>3)</a:t>
            </a:r>
            <a:r>
              <a:rPr lang="zh-CN" altLang="en-US" dirty="0"/>
              <a:t>、增加新的</a:t>
            </a:r>
            <a:r>
              <a:rPr lang="en-US" altLang="zh-CN" dirty="0"/>
              <a:t>command</a:t>
            </a:r>
            <a:r>
              <a:rPr lang="zh-CN" altLang="en-US" dirty="0"/>
              <a:t>很容易，无需改变已有的类</a:t>
            </a:r>
            <a:br>
              <a:rPr lang="zh-CN" altLang="en-US" dirty="0"/>
            </a:br>
            <a:r>
              <a:rPr lang="zh-CN" altLang="en-US" dirty="0"/>
              <a:t>适用性：</a:t>
            </a:r>
            <a:br>
              <a:rPr lang="zh-CN" altLang="en-US" dirty="0"/>
            </a:br>
            <a:r>
              <a:rPr lang="en-US" altLang="zh-CN" dirty="0"/>
              <a:t>1)</a:t>
            </a:r>
            <a:r>
              <a:rPr lang="zh-CN" altLang="en-US" dirty="0"/>
              <a:t>、抽象出待执行的动作以参数化某对象</a:t>
            </a:r>
            <a:br>
              <a:rPr lang="zh-CN" altLang="en-US" dirty="0"/>
            </a:br>
            <a:r>
              <a:rPr lang="en-US" altLang="zh-CN" dirty="0"/>
              <a:t>2)</a:t>
            </a:r>
            <a:r>
              <a:rPr lang="zh-CN" altLang="en-US" dirty="0"/>
              <a:t>、在不同的时刻指定、排列和执行请求。如请求队列</a:t>
            </a:r>
            <a:br>
              <a:rPr lang="zh-CN" altLang="en-US" dirty="0"/>
            </a:br>
            <a:r>
              <a:rPr lang="en-US" altLang="zh-CN" dirty="0"/>
              <a:t>3)</a:t>
            </a:r>
            <a:r>
              <a:rPr lang="zh-CN" altLang="en-US" dirty="0"/>
              <a:t>、支持取消操作</a:t>
            </a:r>
            <a:br>
              <a:rPr lang="zh-CN" altLang="en-US" dirty="0"/>
            </a:br>
            <a:r>
              <a:rPr lang="en-US" altLang="zh-CN" dirty="0"/>
              <a:t>4)</a:t>
            </a:r>
            <a:r>
              <a:rPr lang="zh-CN" altLang="en-US" dirty="0"/>
              <a:t>、支持修改日志</a:t>
            </a:r>
            <a:br>
              <a:rPr lang="zh-CN" altLang="en-US" dirty="0"/>
            </a:br>
            <a:r>
              <a:rPr lang="en-US" altLang="zh-CN" dirty="0"/>
              <a:t>5)</a:t>
            </a:r>
            <a:r>
              <a:rPr lang="zh-CN" altLang="en-US" dirty="0"/>
              <a:t>、用构建在原语操作上的高层操作构造一个系统。支持事物</a:t>
            </a:r>
            <a:endParaRPr lang="zh-CN" altLang="en-US" dirty="0"/>
          </a:p>
        </p:txBody>
      </p:sp>
      <p:sp>
        <p:nvSpPr>
          <p:cNvPr id="5" name="文本框 4"/>
          <p:cNvSpPr txBox="1"/>
          <p:nvPr/>
        </p:nvSpPr>
        <p:spPr>
          <a:xfrm>
            <a:off x="899592" y="4227934"/>
            <a:ext cx="3960440" cy="923330"/>
          </a:xfrm>
          <a:prstGeom prst="rect">
            <a:avLst/>
          </a:prstGeom>
          <a:noFill/>
        </p:spPr>
        <p:txBody>
          <a:bodyPr wrap="square" rtlCol="0">
            <a:spAutoFit/>
          </a:bodyPr>
          <a:lstStyle/>
          <a:p>
            <a:r>
              <a:rPr lang="zh-CN" altLang="en-US" dirty="0"/>
              <a:t>常见应用：</a:t>
            </a:r>
            <a:br>
              <a:rPr lang="zh-CN" altLang="en-US" dirty="0"/>
            </a:br>
            <a:r>
              <a:rPr lang="en-US" altLang="zh-CN" dirty="0"/>
              <a:t>1</a:t>
            </a:r>
            <a:r>
              <a:rPr lang="zh-CN" altLang="en-US" dirty="0"/>
              <a:t>、工作队列，线程池，日程安排</a:t>
            </a:r>
            <a:br>
              <a:rPr lang="zh-CN" altLang="en-US" dirty="0"/>
            </a:br>
            <a:r>
              <a:rPr lang="en-US" altLang="zh-CN" dirty="0"/>
              <a:t>2</a:t>
            </a:r>
            <a:r>
              <a:rPr lang="zh-CN" altLang="en-US" dirty="0"/>
              <a:t>、日志请求</a:t>
            </a:r>
            <a:r>
              <a:rPr lang="en-US" altLang="zh-CN" dirty="0"/>
              <a:t>(</a:t>
            </a:r>
            <a:r>
              <a:rPr lang="zh-CN" altLang="en-US" dirty="0"/>
              <a:t>系统恢复</a:t>
            </a:r>
            <a:r>
              <a:rPr lang="en-US" altLang="zh-CN" dirty="0"/>
              <a:t>)</a:t>
            </a:r>
            <a:endParaRPr lang="zh-CN" altLang="en-US" dirty="0"/>
          </a:p>
        </p:txBody>
      </p:sp>
    </p:spTree>
    <p:extLst>
      <p:ext uri="{BB962C8B-B14F-4D97-AF65-F5344CB8AC3E}">
        <p14:creationId xmlns:p14="http://schemas.microsoft.com/office/powerpoint/2010/main" val="3978819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569136"/>
            <a:ext cx="1584176" cy="369332"/>
          </a:xfrm>
          <a:prstGeom prst="rect">
            <a:avLst/>
          </a:prstGeom>
          <a:noFill/>
        </p:spPr>
        <p:txBody>
          <a:bodyPr wrap="square" rtlCol="0">
            <a:spAutoFit/>
          </a:bodyPr>
          <a:lstStyle/>
          <a:p>
            <a:r>
              <a:rPr lang="zh-CN" altLang="en-US" dirty="0"/>
              <a:t>命令模式</a:t>
            </a:r>
            <a:endParaRPr lang="zh-CN" altLang="en-US" dirty="0">
              <a:solidFill>
                <a:srgbClr val="00B0F0"/>
              </a:solidFill>
              <a:latin typeface="微软雅黑" pitchFamily="34" charset="-122"/>
              <a:ea typeface="微软雅黑"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039391"/>
            <a:ext cx="6768752" cy="3504968"/>
          </a:xfrm>
          <a:prstGeom prst="rect">
            <a:avLst/>
          </a:prstGeom>
        </p:spPr>
      </p:pic>
    </p:spTree>
    <p:extLst>
      <p:ext uri="{BB962C8B-B14F-4D97-AF65-F5344CB8AC3E}">
        <p14:creationId xmlns:p14="http://schemas.microsoft.com/office/powerpoint/2010/main" val="1618001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9822" y="555526"/>
            <a:ext cx="2278001" cy="369332"/>
          </a:xfrm>
          <a:prstGeom prst="rect">
            <a:avLst/>
          </a:prstGeom>
          <a:noFill/>
        </p:spPr>
        <p:txBody>
          <a:bodyPr wrap="square" rtlCol="0">
            <a:spAutoFit/>
          </a:bodyPr>
          <a:lstStyle/>
          <a:p>
            <a:r>
              <a:rPr lang="zh-CN" altLang="en-US" b="1" dirty="0"/>
              <a:t>设计模式的六大原则</a:t>
            </a:r>
            <a:endParaRPr lang="zh-CN" altLang="en-US" sz="1600" dirty="0">
              <a:solidFill>
                <a:srgbClr val="F46970"/>
              </a:solidFill>
              <a:latin typeface="微软雅黑" pitchFamily="34" charset="-122"/>
              <a:ea typeface="微软雅黑" pitchFamily="34" charset="-122"/>
            </a:endParaRPr>
          </a:p>
        </p:txBody>
      </p:sp>
      <p:sp>
        <p:nvSpPr>
          <p:cNvPr id="37" name="矩形 36"/>
          <p:cNvSpPr/>
          <p:nvPr/>
        </p:nvSpPr>
        <p:spPr>
          <a:xfrm>
            <a:off x="1115616" y="1275606"/>
            <a:ext cx="6264696" cy="3139321"/>
          </a:xfrm>
          <a:prstGeom prst="rect">
            <a:avLst/>
          </a:prstGeom>
        </p:spPr>
        <p:txBody>
          <a:bodyPr wrap="square">
            <a:spAutoFit/>
          </a:bodyPr>
          <a:lstStyle/>
          <a:p>
            <a:r>
              <a:rPr lang="en-US" altLang="zh-CN" b="1" dirty="0">
                <a:solidFill>
                  <a:srgbClr val="000000"/>
                </a:solidFill>
                <a:latin typeface="Verdana" panose="020B0604030504040204" pitchFamily="34" charset="0"/>
              </a:rPr>
              <a:t>1</a:t>
            </a:r>
            <a:r>
              <a:rPr lang="zh-CN" altLang="en-US" b="1" dirty="0">
                <a:solidFill>
                  <a:srgbClr val="000000"/>
                </a:solidFill>
                <a:latin typeface="Verdana" panose="020B0604030504040204" pitchFamily="34" charset="0"/>
              </a:rPr>
              <a:t>、</a:t>
            </a:r>
            <a:r>
              <a:rPr lang="en-US" altLang="zh-CN" b="1" dirty="0">
                <a:solidFill>
                  <a:srgbClr val="000000"/>
                </a:solidFill>
                <a:latin typeface="Verdana" panose="020B0604030504040204" pitchFamily="34" charset="0"/>
              </a:rPr>
              <a:t>Open Close Principle</a:t>
            </a:r>
          </a:p>
          <a:p>
            <a:endParaRPr lang="en-US" altLang="zh-CN" b="1" dirty="0">
              <a:solidFill>
                <a:srgbClr val="000000"/>
              </a:solidFill>
              <a:latin typeface="Verdana" panose="020B0604030504040204" pitchFamily="34" charset="0"/>
            </a:endParaRPr>
          </a:p>
          <a:p>
            <a:r>
              <a:rPr lang="en-US" altLang="zh-CN" b="1" dirty="0">
                <a:solidFill>
                  <a:srgbClr val="000000"/>
                </a:solidFill>
                <a:latin typeface="Verdana" panose="020B0604030504040204" pitchFamily="34" charset="0"/>
              </a:rPr>
              <a:t>2</a:t>
            </a:r>
            <a:r>
              <a:rPr lang="zh-CN" altLang="en-US" b="1" dirty="0">
                <a:solidFill>
                  <a:srgbClr val="000000"/>
                </a:solidFill>
                <a:latin typeface="Verdana" panose="020B0604030504040204" pitchFamily="34" charset="0"/>
              </a:rPr>
              <a:t>、</a:t>
            </a:r>
            <a:r>
              <a:rPr lang="en-US" altLang="zh-CN" b="1" dirty="0" err="1">
                <a:solidFill>
                  <a:srgbClr val="000000"/>
                </a:solidFill>
                <a:latin typeface="Verdana" panose="020B0604030504040204" pitchFamily="34" charset="0"/>
              </a:rPr>
              <a:t>Liskov</a:t>
            </a:r>
            <a:r>
              <a:rPr lang="en-US" altLang="zh-CN" b="1" dirty="0">
                <a:solidFill>
                  <a:srgbClr val="000000"/>
                </a:solidFill>
                <a:latin typeface="Verdana" panose="020B0604030504040204" pitchFamily="34" charset="0"/>
              </a:rPr>
              <a:t> Substitution Principle</a:t>
            </a:r>
          </a:p>
          <a:p>
            <a:endParaRPr lang="en-US" altLang="zh-CN" b="1" dirty="0">
              <a:solidFill>
                <a:srgbClr val="000000"/>
              </a:solidFill>
              <a:latin typeface="Verdana" panose="020B0604030504040204" pitchFamily="34" charset="0"/>
            </a:endParaRPr>
          </a:p>
          <a:p>
            <a:r>
              <a:rPr lang="en-US" altLang="zh-CN" b="1" dirty="0">
                <a:solidFill>
                  <a:srgbClr val="000000"/>
                </a:solidFill>
                <a:latin typeface="Verdana" panose="020B0604030504040204" pitchFamily="34" charset="0"/>
              </a:rPr>
              <a:t>3</a:t>
            </a:r>
            <a:r>
              <a:rPr lang="zh-CN" altLang="en-US" b="1" dirty="0">
                <a:solidFill>
                  <a:srgbClr val="000000"/>
                </a:solidFill>
                <a:latin typeface="Verdana" panose="020B0604030504040204" pitchFamily="34" charset="0"/>
              </a:rPr>
              <a:t>、</a:t>
            </a:r>
            <a:r>
              <a:rPr lang="en-US" altLang="zh-CN" b="1" dirty="0">
                <a:solidFill>
                  <a:srgbClr val="000000"/>
                </a:solidFill>
                <a:latin typeface="Verdana" panose="020B0604030504040204" pitchFamily="34" charset="0"/>
              </a:rPr>
              <a:t>Dependence Inversion Principle</a:t>
            </a:r>
          </a:p>
          <a:p>
            <a:endParaRPr lang="en-US" altLang="zh-CN" b="1" dirty="0">
              <a:solidFill>
                <a:srgbClr val="000000"/>
              </a:solidFill>
              <a:latin typeface="Verdana" panose="020B0604030504040204" pitchFamily="34" charset="0"/>
            </a:endParaRPr>
          </a:p>
          <a:p>
            <a:r>
              <a:rPr lang="en-US" altLang="zh-CN" b="1" dirty="0">
                <a:solidFill>
                  <a:srgbClr val="000000"/>
                </a:solidFill>
                <a:latin typeface="Verdana" panose="020B0604030504040204" pitchFamily="34" charset="0"/>
              </a:rPr>
              <a:t>4</a:t>
            </a:r>
            <a:r>
              <a:rPr lang="zh-CN" altLang="en-US" b="1" dirty="0">
                <a:solidFill>
                  <a:srgbClr val="000000"/>
                </a:solidFill>
                <a:latin typeface="Verdana" panose="020B0604030504040204" pitchFamily="34" charset="0"/>
              </a:rPr>
              <a:t>、</a:t>
            </a:r>
            <a:r>
              <a:rPr lang="en-US" altLang="zh-CN" b="1" dirty="0">
                <a:solidFill>
                  <a:srgbClr val="000000"/>
                </a:solidFill>
                <a:latin typeface="Verdana" panose="020B0604030504040204" pitchFamily="34" charset="0"/>
              </a:rPr>
              <a:t>Interface Segregation Principle</a:t>
            </a:r>
          </a:p>
          <a:p>
            <a:endParaRPr lang="en-US" altLang="zh-CN" b="1" dirty="0">
              <a:solidFill>
                <a:srgbClr val="000000"/>
              </a:solidFill>
              <a:latin typeface="Verdana" panose="020B0604030504040204" pitchFamily="34" charset="0"/>
            </a:endParaRPr>
          </a:p>
          <a:p>
            <a:r>
              <a:rPr lang="en-US" altLang="zh-CN" b="1" dirty="0">
                <a:solidFill>
                  <a:srgbClr val="000000"/>
                </a:solidFill>
                <a:latin typeface="Verdana" panose="020B0604030504040204" pitchFamily="34" charset="0"/>
              </a:rPr>
              <a:t>5</a:t>
            </a:r>
            <a:r>
              <a:rPr lang="zh-CN" altLang="en-US" b="1" dirty="0">
                <a:solidFill>
                  <a:srgbClr val="000000"/>
                </a:solidFill>
                <a:latin typeface="Verdana" panose="020B0604030504040204" pitchFamily="34" charset="0"/>
              </a:rPr>
              <a:t>、</a:t>
            </a:r>
            <a:r>
              <a:rPr lang="en-US" altLang="zh-CN" b="1" dirty="0">
                <a:solidFill>
                  <a:srgbClr val="000000"/>
                </a:solidFill>
                <a:latin typeface="Verdana" panose="020B0604030504040204" pitchFamily="34" charset="0"/>
              </a:rPr>
              <a:t>Demeter Principle</a:t>
            </a:r>
          </a:p>
          <a:p>
            <a:endParaRPr lang="en-US" altLang="zh-CN" b="1" dirty="0">
              <a:solidFill>
                <a:srgbClr val="000000"/>
              </a:solidFill>
              <a:latin typeface="Verdana" panose="020B0604030504040204" pitchFamily="34" charset="0"/>
            </a:endParaRPr>
          </a:p>
          <a:p>
            <a:r>
              <a:rPr lang="en-US" altLang="zh-CN" b="1" dirty="0">
                <a:solidFill>
                  <a:srgbClr val="000000"/>
                </a:solidFill>
                <a:latin typeface="Verdana" panose="020B0604030504040204" pitchFamily="34" charset="0"/>
              </a:rPr>
              <a:t>6</a:t>
            </a:r>
            <a:r>
              <a:rPr lang="zh-CN" altLang="en-US" b="1" dirty="0">
                <a:solidFill>
                  <a:srgbClr val="000000"/>
                </a:solidFill>
                <a:latin typeface="Verdana" panose="020B0604030504040204" pitchFamily="34" charset="0"/>
              </a:rPr>
              <a:t>、</a:t>
            </a:r>
            <a:r>
              <a:rPr lang="en-US" altLang="zh-CN" b="1" dirty="0">
                <a:solidFill>
                  <a:srgbClr val="000000"/>
                </a:solidFill>
                <a:latin typeface="Verdana" panose="020B0604030504040204" pitchFamily="34" charset="0"/>
              </a:rPr>
              <a:t>Composite Reuse Principle</a:t>
            </a:r>
            <a:endParaRPr lang="zh-CN" alt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88048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9823" y="555526"/>
            <a:ext cx="1584176" cy="369332"/>
          </a:xfrm>
          <a:prstGeom prst="rect">
            <a:avLst/>
          </a:prstGeom>
          <a:noFill/>
        </p:spPr>
        <p:txBody>
          <a:bodyPr wrap="square" rtlCol="0">
            <a:spAutoFit/>
          </a:bodyPr>
          <a:lstStyle/>
          <a:p>
            <a:r>
              <a:rPr lang="zh-CN" altLang="en-US" dirty="0"/>
              <a:t>抽象工厂</a:t>
            </a:r>
            <a:endParaRPr lang="zh-CN" altLang="en-US" sz="1600" dirty="0">
              <a:solidFill>
                <a:srgbClr val="F46970"/>
              </a:solidFill>
              <a:latin typeface="微软雅黑" pitchFamily="34" charset="-122"/>
              <a:ea typeface="微软雅黑" pitchFamily="34" charset="-122"/>
            </a:endParaRPr>
          </a:p>
        </p:txBody>
      </p:sp>
      <p:sp>
        <p:nvSpPr>
          <p:cNvPr id="2" name="文本框 1"/>
          <p:cNvSpPr txBox="1"/>
          <p:nvPr/>
        </p:nvSpPr>
        <p:spPr>
          <a:xfrm>
            <a:off x="899592" y="1275606"/>
            <a:ext cx="7015447" cy="923330"/>
          </a:xfrm>
          <a:prstGeom prst="rect">
            <a:avLst/>
          </a:prstGeom>
          <a:noFill/>
        </p:spPr>
        <p:txBody>
          <a:bodyPr wrap="none" rtlCol="0">
            <a:spAutoFit/>
          </a:bodyPr>
          <a:lstStyle/>
          <a:p>
            <a:r>
              <a:rPr lang="zh-CN" altLang="en-US" dirty="0"/>
              <a:t>定义：</a:t>
            </a:r>
            <a:r>
              <a:rPr lang="en-US" altLang="zh-CN" dirty="0"/>
              <a:t>Provide an interface for creating families </a:t>
            </a:r>
          </a:p>
          <a:p>
            <a:r>
              <a:rPr lang="en-US" altLang="zh-CN" dirty="0"/>
              <a:t>of related or dependent objects without specifying their concrete classes</a:t>
            </a:r>
            <a:endParaRPr lang="en-US" altLang="zh-CN" dirty="0"/>
          </a:p>
          <a:p>
            <a:endParaRPr lang="zh-CN" altLang="en-US" dirty="0"/>
          </a:p>
        </p:txBody>
      </p:sp>
      <p:sp>
        <p:nvSpPr>
          <p:cNvPr id="4" name="文本框 3"/>
          <p:cNvSpPr txBox="1"/>
          <p:nvPr/>
        </p:nvSpPr>
        <p:spPr>
          <a:xfrm>
            <a:off x="899592" y="2427734"/>
            <a:ext cx="6647974" cy="1477328"/>
          </a:xfrm>
          <a:prstGeom prst="rect">
            <a:avLst/>
          </a:prstGeom>
          <a:noFill/>
        </p:spPr>
        <p:txBody>
          <a:bodyPr wrap="none" rtlCol="0">
            <a:spAutoFit/>
          </a:bodyPr>
          <a:lstStyle/>
          <a:p>
            <a:r>
              <a:rPr lang="zh-CN" altLang="en-US" dirty="0"/>
              <a:t>优点：</a:t>
            </a:r>
            <a:r>
              <a:rPr lang="zh-CN" altLang="en-US" dirty="0"/>
              <a:t>抽象工厂模式相对于工厂方法模式来说，</a:t>
            </a:r>
            <a:endParaRPr lang="en-US" altLang="zh-CN" dirty="0"/>
          </a:p>
          <a:p>
            <a:r>
              <a:rPr lang="zh-CN" altLang="en-US" dirty="0"/>
              <a:t>每个具体工厂可以生产一族产品（即多种产品）；</a:t>
            </a:r>
            <a:endParaRPr lang="en-US" altLang="zh-CN" dirty="0"/>
          </a:p>
          <a:p>
            <a:r>
              <a:rPr lang="zh-CN" altLang="en-US" dirty="0"/>
              <a:t>而工厂方法模式是具体工厂生产相应的具体产品，</a:t>
            </a:r>
            <a:endParaRPr lang="en-US" altLang="zh-CN" dirty="0"/>
          </a:p>
          <a:p>
            <a:r>
              <a:rPr lang="zh-CN" altLang="en-US" dirty="0"/>
              <a:t>只能生产一种产品。</a:t>
            </a:r>
            <a:endParaRPr lang="en-US" altLang="zh-CN" dirty="0"/>
          </a:p>
          <a:p>
            <a:r>
              <a:rPr lang="zh-CN" altLang="en-US" dirty="0"/>
              <a:t>当产品族中只有一种产品时抽象工厂模式退化成工厂方法模式。</a:t>
            </a:r>
            <a:endParaRPr lang="zh-CN" altLang="en-US" dirty="0"/>
          </a:p>
        </p:txBody>
      </p:sp>
    </p:spTree>
    <p:extLst>
      <p:ext uri="{BB962C8B-B14F-4D97-AF65-F5344CB8AC3E}">
        <p14:creationId xmlns:p14="http://schemas.microsoft.com/office/powerpoint/2010/main" val="1840154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9823" y="555526"/>
            <a:ext cx="1584176" cy="369332"/>
          </a:xfrm>
          <a:prstGeom prst="rect">
            <a:avLst/>
          </a:prstGeom>
          <a:noFill/>
        </p:spPr>
        <p:txBody>
          <a:bodyPr wrap="square" rtlCol="0">
            <a:spAutoFit/>
          </a:bodyPr>
          <a:lstStyle/>
          <a:p>
            <a:r>
              <a:rPr lang="zh-CN" altLang="en-US" dirty="0"/>
              <a:t>抽象工厂</a:t>
            </a:r>
            <a:endParaRPr lang="zh-CN" altLang="en-US" sz="1600" dirty="0">
              <a:solidFill>
                <a:srgbClr val="F46970"/>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987574"/>
            <a:ext cx="7020272" cy="3624916"/>
          </a:xfrm>
          <a:prstGeom prst="rect">
            <a:avLst/>
          </a:prstGeom>
        </p:spPr>
      </p:pic>
      <p:sp>
        <p:nvSpPr>
          <p:cNvPr id="8" name="文本框 7"/>
          <p:cNvSpPr txBox="1"/>
          <p:nvPr/>
        </p:nvSpPr>
        <p:spPr>
          <a:xfrm>
            <a:off x="755576" y="4731990"/>
            <a:ext cx="2331920" cy="369332"/>
          </a:xfrm>
          <a:prstGeom prst="rect">
            <a:avLst/>
          </a:prstGeom>
          <a:noFill/>
        </p:spPr>
        <p:txBody>
          <a:bodyPr wrap="none" rtlCol="0">
            <a:spAutoFit/>
          </a:bodyPr>
          <a:lstStyle/>
          <a:p>
            <a:r>
              <a:rPr lang="en-US" altLang="zh-CN" dirty="0" err="1"/>
              <a:t>eg</a:t>
            </a:r>
            <a:r>
              <a:rPr lang="en-US" altLang="zh-CN" dirty="0"/>
              <a:t>: spring bean factory</a:t>
            </a:r>
          </a:p>
        </p:txBody>
      </p:sp>
    </p:spTree>
    <p:extLst>
      <p:ext uri="{BB962C8B-B14F-4D97-AF65-F5344CB8AC3E}">
        <p14:creationId xmlns:p14="http://schemas.microsoft.com/office/powerpoint/2010/main" val="377387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9823" y="555526"/>
            <a:ext cx="1584176" cy="369332"/>
          </a:xfrm>
          <a:prstGeom prst="rect">
            <a:avLst/>
          </a:prstGeom>
          <a:noFill/>
        </p:spPr>
        <p:txBody>
          <a:bodyPr wrap="square" rtlCol="0">
            <a:spAutoFit/>
          </a:bodyPr>
          <a:lstStyle/>
          <a:p>
            <a:r>
              <a:rPr lang="zh-CN" altLang="en-US" dirty="0"/>
              <a:t>单例模式</a:t>
            </a:r>
            <a:endParaRPr lang="zh-CN" altLang="en-US" sz="1600" dirty="0">
              <a:solidFill>
                <a:srgbClr val="F46970"/>
              </a:solidFill>
              <a:latin typeface="微软雅黑" pitchFamily="34" charset="-122"/>
              <a:ea typeface="微软雅黑" pitchFamily="34" charset="-122"/>
            </a:endParaRPr>
          </a:p>
        </p:txBody>
      </p:sp>
      <p:sp>
        <p:nvSpPr>
          <p:cNvPr id="2" name="文本框 1"/>
          <p:cNvSpPr txBox="1"/>
          <p:nvPr/>
        </p:nvSpPr>
        <p:spPr>
          <a:xfrm>
            <a:off x="899592" y="1275606"/>
            <a:ext cx="8258992" cy="2308324"/>
          </a:xfrm>
          <a:prstGeom prst="rect">
            <a:avLst/>
          </a:prstGeom>
          <a:noFill/>
        </p:spPr>
        <p:txBody>
          <a:bodyPr wrap="none" rtlCol="0">
            <a:spAutoFit/>
          </a:bodyPr>
          <a:lstStyle/>
          <a:p>
            <a:r>
              <a:rPr lang="zh-CN" altLang="en-US" dirty="0"/>
              <a:t>优点：</a:t>
            </a:r>
            <a:r>
              <a:rPr lang="en-US" altLang="zh-CN" dirty="0"/>
              <a:t>1</a:t>
            </a:r>
            <a:r>
              <a:rPr lang="zh-CN" altLang="en-US" dirty="0"/>
              <a:t>、提供了对唯一实例的受控访问。</a:t>
            </a:r>
          </a:p>
          <a:p>
            <a:r>
              <a:rPr lang="en-US" altLang="zh-CN" dirty="0"/>
              <a:t>             2</a:t>
            </a:r>
            <a:r>
              <a:rPr lang="zh-CN" altLang="en-US" dirty="0"/>
              <a:t>、由于在系统内存中只存在一个对象，因此可以节约系统资源，</a:t>
            </a:r>
            <a:endParaRPr lang="en-US" altLang="zh-CN" dirty="0"/>
          </a:p>
          <a:p>
            <a:r>
              <a:rPr lang="zh-CN" altLang="en-US" dirty="0"/>
              <a:t>             对于一些需要频繁创建和销毁的对象单例模式无疑可以提高系统的性能。</a:t>
            </a:r>
          </a:p>
          <a:p>
            <a:r>
              <a:rPr lang="en-US" altLang="zh-CN" dirty="0"/>
              <a:t>             3</a:t>
            </a:r>
            <a:r>
              <a:rPr lang="zh-CN" altLang="en-US" dirty="0"/>
              <a:t>、允许可变数目的实例。</a:t>
            </a:r>
            <a:endParaRPr lang="en-US" altLang="zh-CN" dirty="0"/>
          </a:p>
          <a:p>
            <a:endParaRPr lang="en-US" altLang="zh-CN" dirty="0"/>
          </a:p>
          <a:p>
            <a:endParaRPr lang="en-US" altLang="zh-CN" dirty="0"/>
          </a:p>
          <a:p>
            <a:endParaRPr lang="zh-CN" altLang="en-US" dirty="0"/>
          </a:p>
          <a:p>
            <a:endParaRPr lang="zh-CN" altLang="en-US" dirty="0"/>
          </a:p>
        </p:txBody>
      </p:sp>
      <p:sp>
        <p:nvSpPr>
          <p:cNvPr id="4" name="文本框 3"/>
          <p:cNvSpPr txBox="1"/>
          <p:nvPr/>
        </p:nvSpPr>
        <p:spPr>
          <a:xfrm>
            <a:off x="899592" y="2678598"/>
            <a:ext cx="7797327" cy="1754326"/>
          </a:xfrm>
          <a:prstGeom prst="rect">
            <a:avLst/>
          </a:prstGeom>
          <a:noFill/>
        </p:spPr>
        <p:txBody>
          <a:bodyPr wrap="none" rtlCol="0">
            <a:spAutoFit/>
          </a:bodyPr>
          <a:lstStyle/>
          <a:p>
            <a:r>
              <a:rPr lang="zh-CN" altLang="en-US" dirty="0"/>
              <a:t>缺点：</a:t>
            </a:r>
            <a:r>
              <a:rPr lang="en-US" altLang="zh-CN" dirty="0"/>
              <a:t>1</a:t>
            </a:r>
            <a:r>
              <a:rPr lang="zh-CN" altLang="en-US" dirty="0"/>
              <a:t>、由于单利模式中没有抽象层，因此单例类的扩展有很大的困难。</a:t>
            </a:r>
          </a:p>
          <a:p>
            <a:r>
              <a:rPr lang="en-US" altLang="zh-CN" dirty="0"/>
              <a:t>             2</a:t>
            </a:r>
            <a:r>
              <a:rPr lang="zh-CN" altLang="en-US" dirty="0"/>
              <a:t>、单例类的职责过重，在一定程度上违背了“单一职责原则”。</a:t>
            </a:r>
          </a:p>
          <a:p>
            <a:r>
              <a:rPr lang="en-US" altLang="zh-CN" dirty="0"/>
              <a:t>             3</a:t>
            </a:r>
            <a:r>
              <a:rPr lang="zh-CN" altLang="en-US" dirty="0"/>
              <a:t>、滥用单例将带来一些负面问题，如为了节省资源将</a:t>
            </a:r>
            <a:r>
              <a:rPr lang="zh-CN" altLang="en-US" b="1" dirty="0">
                <a:hlinkClick r:id="rId2" tooltip="MySQL知识库"/>
              </a:rPr>
              <a:t>数据库</a:t>
            </a:r>
            <a:r>
              <a:rPr lang="zh-CN" altLang="en-US" dirty="0"/>
              <a:t>连接池</a:t>
            </a:r>
            <a:endParaRPr lang="en-US" altLang="zh-CN" dirty="0"/>
          </a:p>
          <a:p>
            <a:r>
              <a:rPr lang="en-US" altLang="zh-CN" dirty="0"/>
              <a:t>             </a:t>
            </a:r>
            <a:r>
              <a:rPr lang="zh-CN" altLang="en-US" dirty="0"/>
              <a:t>对象设计为的单例类，可能会导致共享连接池对象的程序过多而出现</a:t>
            </a:r>
            <a:endParaRPr lang="en-US" altLang="zh-CN" dirty="0"/>
          </a:p>
          <a:p>
            <a:r>
              <a:rPr lang="zh-CN" altLang="en-US" dirty="0"/>
              <a:t>             连接池溢出；如果实例化的对象长时间不被利用，系统会认为是垃圾</a:t>
            </a:r>
            <a:endParaRPr lang="en-US" altLang="zh-CN" dirty="0"/>
          </a:p>
          <a:p>
            <a:r>
              <a:rPr lang="en-US" altLang="zh-CN" dirty="0"/>
              <a:t>             </a:t>
            </a:r>
            <a:r>
              <a:rPr lang="zh-CN" altLang="en-US" dirty="0"/>
              <a:t>而被回收，这将导致对象状态的丢失。</a:t>
            </a:r>
          </a:p>
        </p:txBody>
      </p:sp>
    </p:spTree>
    <p:extLst>
      <p:ext uri="{BB962C8B-B14F-4D97-AF65-F5344CB8AC3E}">
        <p14:creationId xmlns:p14="http://schemas.microsoft.com/office/powerpoint/2010/main" val="276591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9823" y="555526"/>
            <a:ext cx="1584176" cy="369332"/>
          </a:xfrm>
          <a:prstGeom prst="rect">
            <a:avLst/>
          </a:prstGeom>
          <a:noFill/>
        </p:spPr>
        <p:txBody>
          <a:bodyPr wrap="square" rtlCol="0">
            <a:spAutoFit/>
          </a:bodyPr>
          <a:lstStyle/>
          <a:p>
            <a:r>
              <a:rPr lang="zh-CN" altLang="en-US" dirty="0"/>
              <a:t>单例模式</a:t>
            </a:r>
            <a:endParaRPr lang="zh-CN" altLang="en-US" sz="1600" dirty="0">
              <a:solidFill>
                <a:srgbClr val="F46970"/>
              </a:solidFill>
              <a:latin typeface="微软雅黑" pitchFamily="34" charset="-122"/>
              <a:ea typeface="微软雅黑" pitchFamily="34" charset="-122"/>
            </a:endParaRPr>
          </a:p>
        </p:txBody>
      </p:sp>
      <p:sp>
        <p:nvSpPr>
          <p:cNvPr id="6" name="文本框 5"/>
          <p:cNvSpPr txBox="1"/>
          <p:nvPr/>
        </p:nvSpPr>
        <p:spPr>
          <a:xfrm>
            <a:off x="1259632" y="1779662"/>
            <a:ext cx="4794902" cy="923330"/>
          </a:xfrm>
          <a:prstGeom prst="rect">
            <a:avLst/>
          </a:prstGeom>
          <a:noFill/>
        </p:spPr>
        <p:txBody>
          <a:bodyPr wrap="none" rtlCol="0">
            <a:spAutoFit/>
          </a:bodyPr>
          <a:lstStyle/>
          <a:p>
            <a:r>
              <a:rPr lang="en-US" altLang="zh-CN" dirty="0" err="1"/>
              <a:t>eg</a:t>
            </a:r>
            <a:r>
              <a:rPr lang="zh-CN" altLang="en-US" dirty="0"/>
              <a:t>：</a:t>
            </a:r>
            <a:r>
              <a:rPr lang="zh-CN" altLang="en-US" dirty="0"/>
              <a:t>懒汉式单例、饿汉式单例、登记式单例。</a:t>
            </a:r>
            <a:endParaRPr lang="en-US" altLang="zh-CN" dirty="0"/>
          </a:p>
          <a:p>
            <a:endParaRPr lang="en-US" altLang="zh-CN" dirty="0"/>
          </a:p>
          <a:p>
            <a:r>
              <a:rPr lang="zh-CN" altLang="en-US" dirty="0"/>
              <a:t>最好的是枚举类</a:t>
            </a:r>
            <a:endParaRPr lang="zh-CN" altLang="en-US" dirty="0"/>
          </a:p>
        </p:txBody>
      </p:sp>
    </p:spTree>
    <p:extLst>
      <p:ext uri="{BB962C8B-B14F-4D97-AF65-F5344CB8AC3E}">
        <p14:creationId xmlns:p14="http://schemas.microsoft.com/office/powerpoint/2010/main" val="64140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9823" y="555526"/>
            <a:ext cx="1584176" cy="369332"/>
          </a:xfrm>
          <a:prstGeom prst="rect">
            <a:avLst/>
          </a:prstGeom>
          <a:noFill/>
        </p:spPr>
        <p:txBody>
          <a:bodyPr wrap="square" rtlCol="0">
            <a:spAutoFit/>
          </a:bodyPr>
          <a:lstStyle/>
          <a:p>
            <a:r>
              <a:rPr lang="zh-CN" altLang="en-US" dirty="0"/>
              <a:t>建造者模式</a:t>
            </a:r>
            <a:endParaRPr lang="zh-CN" altLang="en-US" sz="1600" dirty="0">
              <a:solidFill>
                <a:srgbClr val="F46970"/>
              </a:solidFill>
              <a:latin typeface="微软雅黑" pitchFamily="34" charset="-122"/>
              <a:ea typeface="微软雅黑" pitchFamily="34" charset="-122"/>
            </a:endParaRPr>
          </a:p>
        </p:txBody>
      </p:sp>
      <p:sp>
        <p:nvSpPr>
          <p:cNvPr id="6" name="文本框 5"/>
          <p:cNvSpPr txBox="1"/>
          <p:nvPr/>
        </p:nvSpPr>
        <p:spPr>
          <a:xfrm>
            <a:off x="1259632" y="1203598"/>
            <a:ext cx="6264696" cy="1477328"/>
          </a:xfrm>
          <a:prstGeom prst="rect">
            <a:avLst/>
          </a:prstGeom>
          <a:noFill/>
        </p:spPr>
        <p:txBody>
          <a:bodyPr wrap="square" rtlCol="0">
            <a:spAutoFit/>
          </a:bodyPr>
          <a:lstStyle/>
          <a:p>
            <a:r>
              <a:rPr lang="zh-CN" altLang="en-US" dirty="0"/>
              <a:t>定义：</a:t>
            </a:r>
            <a:r>
              <a:rPr lang="zh-CN" altLang="en-US" b="1" dirty="0"/>
              <a:t>建造模式可以将一个产品的内部表象（</a:t>
            </a:r>
            <a:r>
              <a:rPr lang="en-US" altLang="zh-CN" b="1" dirty="0"/>
              <a:t>internal representation</a:t>
            </a:r>
            <a:r>
              <a:rPr lang="zh-CN" altLang="en-US" b="1" dirty="0"/>
              <a:t>）</a:t>
            </a:r>
            <a:endParaRPr lang="en-US" altLang="zh-CN" b="1" dirty="0"/>
          </a:p>
          <a:p>
            <a:r>
              <a:rPr lang="zh-CN" altLang="en-US" b="1" dirty="0"/>
              <a:t>与产品的生产过程分割开来，从而可以使一个建造过程生成具有不同</a:t>
            </a:r>
            <a:endParaRPr lang="en-US" altLang="zh-CN" b="1" dirty="0"/>
          </a:p>
          <a:p>
            <a:r>
              <a:rPr lang="zh-CN" altLang="en-US" b="1" dirty="0"/>
              <a:t>的内部表象的产品对象。</a:t>
            </a:r>
            <a:endParaRPr lang="zh-CN" altLang="en-US" dirty="0"/>
          </a:p>
        </p:txBody>
      </p:sp>
    </p:spTree>
    <p:extLst>
      <p:ext uri="{BB962C8B-B14F-4D97-AF65-F5344CB8AC3E}">
        <p14:creationId xmlns:p14="http://schemas.microsoft.com/office/powerpoint/2010/main" val="219193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9823" y="555526"/>
            <a:ext cx="1584176" cy="369332"/>
          </a:xfrm>
          <a:prstGeom prst="rect">
            <a:avLst/>
          </a:prstGeom>
          <a:noFill/>
        </p:spPr>
        <p:txBody>
          <a:bodyPr wrap="square" rtlCol="0">
            <a:spAutoFit/>
          </a:bodyPr>
          <a:lstStyle/>
          <a:p>
            <a:r>
              <a:rPr lang="zh-CN" altLang="en-US" dirty="0"/>
              <a:t>建造者模式</a:t>
            </a:r>
            <a:endParaRPr lang="zh-CN" altLang="en-US" sz="1600" dirty="0">
              <a:solidFill>
                <a:srgbClr val="F46970"/>
              </a:solidFill>
              <a:latin typeface="微软雅黑" pitchFamily="34" charset="-122"/>
              <a:ea typeface="微软雅黑"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941430"/>
            <a:ext cx="5940152" cy="3451805"/>
          </a:xfrm>
          <a:prstGeom prst="rect">
            <a:avLst/>
          </a:prstGeom>
        </p:spPr>
      </p:pic>
      <p:sp>
        <p:nvSpPr>
          <p:cNvPr id="7" name="文本框 6"/>
          <p:cNvSpPr txBox="1"/>
          <p:nvPr/>
        </p:nvSpPr>
        <p:spPr>
          <a:xfrm>
            <a:off x="1115616" y="4731990"/>
            <a:ext cx="2260555" cy="369332"/>
          </a:xfrm>
          <a:prstGeom prst="rect">
            <a:avLst/>
          </a:prstGeom>
          <a:noFill/>
        </p:spPr>
        <p:txBody>
          <a:bodyPr wrap="none" rtlCol="0">
            <a:spAutoFit/>
          </a:bodyPr>
          <a:lstStyle/>
          <a:p>
            <a:r>
              <a:rPr lang="en-US" altLang="zh-CN" dirty="0" err="1"/>
              <a:t>eg</a:t>
            </a:r>
            <a:r>
              <a:rPr lang="zh-CN" altLang="en-US" dirty="0"/>
              <a:t>：</a:t>
            </a:r>
            <a:r>
              <a:rPr lang="en-US" altLang="zh-CN" dirty="0" err="1"/>
              <a:t>JDK-Stringbuilder</a:t>
            </a:r>
            <a:endParaRPr lang="zh-CN" altLang="en-US" dirty="0"/>
          </a:p>
        </p:txBody>
      </p:sp>
    </p:spTree>
    <p:extLst>
      <p:ext uri="{BB962C8B-B14F-4D97-AF65-F5344CB8AC3E}">
        <p14:creationId xmlns:p14="http://schemas.microsoft.com/office/powerpoint/2010/main" val="2986242008"/>
      </p:ext>
    </p:extLst>
  </p:cSld>
  <p:clrMapOvr>
    <a:masterClrMapping/>
  </p:clrMapOvr>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1083</Words>
  <Application>Microsoft Office PowerPoint</Application>
  <PresentationFormat>全屏显示(16:9)</PresentationFormat>
  <Paragraphs>121</Paragraphs>
  <Slides>23</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Adobe Gothic Std B</vt:lpstr>
      <vt:lpstr>宋体</vt:lpstr>
      <vt:lpstr>微软雅黑</vt:lpstr>
      <vt:lpstr>Arial</vt:lpstr>
      <vt:lpstr>Calibri</vt:lpstr>
      <vt:lpstr>Verdana</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Z4304</cp:lastModifiedBy>
  <cp:revision>49</cp:revision>
  <dcterms:created xsi:type="dcterms:W3CDTF">2014-07-22T07:42:39Z</dcterms:created>
  <dcterms:modified xsi:type="dcterms:W3CDTF">2017-05-14T12:49:53Z</dcterms:modified>
</cp:coreProperties>
</file>