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</p:sldMasterIdLst>
  <p:notesMasterIdLst>
    <p:notesMasterId r:id="rId20"/>
  </p:notesMasterIdLst>
  <p:sldIdLst>
    <p:sldId id="360" r:id="rId2"/>
    <p:sldId id="365" r:id="rId3"/>
    <p:sldId id="361" r:id="rId4"/>
    <p:sldId id="339" r:id="rId5"/>
    <p:sldId id="367" r:id="rId6"/>
    <p:sldId id="366" r:id="rId7"/>
    <p:sldId id="363" r:id="rId8"/>
    <p:sldId id="352" r:id="rId9"/>
    <p:sldId id="368" r:id="rId10"/>
    <p:sldId id="369" r:id="rId11"/>
    <p:sldId id="362" r:id="rId12"/>
    <p:sldId id="346" r:id="rId13"/>
    <p:sldId id="370" r:id="rId14"/>
    <p:sldId id="371" r:id="rId15"/>
    <p:sldId id="364" r:id="rId16"/>
    <p:sldId id="355" r:id="rId17"/>
    <p:sldId id="372" r:id="rId18"/>
    <p:sldId id="338" r:id="rId19"/>
  </p:sldIdLst>
  <p:sldSz cx="12857163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8" userDrawn="1">
          <p15:clr>
            <a:srgbClr val="A4A3A4"/>
          </p15:clr>
        </p15:guide>
        <p15:guide id="2" pos="4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753"/>
    <a:srgbClr val="91E3DE"/>
    <a:srgbClr val="FCCB43"/>
    <a:srgbClr val="769EBF"/>
    <a:srgbClr val="FD482F"/>
    <a:srgbClr val="92D050"/>
    <a:srgbClr val="5CD6CD"/>
    <a:srgbClr val="EF5064"/>
    <a:srgbClr val="4472C4"/>
    <a:srgbClr val="636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3002" autoAdjust="0"/>
  </p:normalViewPr>
  <p:slideViewPr>
    <p:cSldViewPr>
      <p:cViewPr varScale="1">
        <p:scale>
          <a:sx n="143" d="100"/>
          <a:sy n="143" d="100"/>
        </p:scale>
        <p:origin x="690" y="126"/>
      </p:cViewPr>
      <p:guideLst>
        <p:guide orient="horz" pos="227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30AF29-A718-40EE-9EEF-1ACDE84F90BC}" type="datetimeFigureOut">
              <a:rPr lang="zh-CN" altLang="en-US"/>
              <a:pPr>
                <a:defRPr/>
              </a:pPr>
              <a:t>2017/7/30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6DC5C0A-0D26-4132-B61F-2E06C1498E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34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5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68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3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96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6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4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50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28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39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4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5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7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56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7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3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6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5E7C-7932-4CE8-A19A-E1C84E32DA74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9559-2EAB-429A-B5F1-E8B7186AA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2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08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637" y="-11360"/>
            <a:ext cx="12898438" cy="725537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8868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8868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5E7C-7932-4CE8-A19A-E1C84E32DA74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386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0500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9559-2EAB-429A-B5F1-E8B7186AA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feve.com/java-nio-scattergather/scatt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://ifeve.com/java-nio-scattergather/gather/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2108101" y="2163678"/>
            <a:ext cx="798131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5000" b="1" kern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 NIO</a:t>
            </a:r>
            <a:endParaRPr lang="zh-CN" altLang="en-US" sz="5000" b="1" kern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34" grpId="0"/>
          <p:bldP spid="35" grpId="0"/>
          <p:bldP spid="3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89"/>
          <p:cNvSpPr txBox="1"/>
          <p:nvPr/>
        </p:nvSpPr>
        <p:spPr>
          <a:xfrm>
            <a:off x="363770" y="377765"/>
            <a:ext cx="1620957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缓冲区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6D0077-C0F0-474B-B218-58C1EC940825}"/>
              </a:ext>
            </a:extLst>
          </p:cNvPr>
          <p:cNvSpPr txBox="1"/>
          <p:nvPr/>
        </p:nvSpPr>
        <p:spPr>
          <a:xfrm>
            <a:off x="451917" y="1312069"/>
            <a:ext cx="4608512" cy="4608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java.nio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 abstract class Buffer {</a:t>
            </a:r>
          </a:p>
          <a:p>
            <a:r>
              <a:rPr lang="en-US" altLang="zh-CN" dirty="0"/>
              <a:t>public final </a:t>
            </a:r>
            <a:r>
              <a:rPr lang="en-US" altLang="zh-CN" dirty="0" err="1"/>
              <a:t>int</a:t>
            </a:r>
            <a:r>
              <a:rPr lang="en-US" altLang="zh-CN" dirty="0"/>
              <a:t> capacity( )</a:t>
            </a:r>
          </a:p>
          <a:p>
            <a:r>
              <a:rPr lang="en-US" altLang="zh-CN" dirty="0"/>
              <a:t>public final </a:t>
            </a:r>
            <a:r>
              <a:rPr lang="en-US" altLang="zh-CN" dirty="0" err="1"/>
              <a:t>int</a:t>
            </a:r>
            <a:r>
              <a:rPr lang="en-US" altLang="zh-CN" dirty="0"/>
              <a:t> position( )</a:t>
            </a:r>
          </a:p>
          <a:p>
            <a:r>
              <a:rPr lang="en-US" altLang="zh-CN" dirty="0"/>
              <a:t>public final Buffer position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newPositio</a:t>
            </a:r>
            <a:endParaRPr lang="en-US" altLang="zh-CN" dirty="0"/>
          </a:p>
          <a:p>
            <a:r>
              <a:rPr lang="en-US" altLang="zh-CN" dirty="0"/>
              <a:t>public final </a:t>
            </a:r>
            <a:r>
              <a:rPr lang="en-US" altLang="zh-CN" dirty="0" err="1"/>
              <a:t>int</a:t>
            </a:r>
            <a:r>
              <a:rPr lang="en-US" altLang="zh-CN" dirty="0"/>
              <a:t> limit( )</a:t>
            </a:r>
          </a:p>
          <a:p>
            <a:r>
              <a:rPr lang="en-US" altLang="zh-CN" dirty="0"/>
              <a:t>public final Buffer limit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newLimit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public final Buffer mark( )</a:t>
            </a:r>
          </a:p>
          <a:p>
            <a:r>
              <a:rPr lang="en-US" altLang="zh-CN" dirty="0"/>
              <a:t>public final Buffer reset( )</a:t>
            </a:r>
          </a:p>
          <a:p>
            <a:r>
              <a:rPr lang="en-US" altLang="zh-CN" dirty="0"/>
              <a:t>public final Buffer clear( )</a:t>
            </a:r>
          </a:p>
          <a:p>
            <a:r>
              <a:rPr lang="en-US" altLang="zh-CN" dirty="0"/>
              <a:t>public final Buffer flip( )</a:t>
            </a:r>
          </a:p>
          <a:p>
            <a:r>
              <a:rPr lang="en-US" altLang="zh-CN" dirty="0"/>
              <a:t>public final Buffer rewind( )</a:t>
            </a:r>
          </a:p>
          <a:p>
            <a:r>
              <a:rPr lang="en-US" altLang="zh-CN" dirty="0"/>
              <a:t>public final </a:t>
            </a:r>
            <a:r>
              <a:rPr lang="en-US" altLang="zh-CN" dirty="0" err="1"/>
              <a:t>int</a:t>
            </a:r>
            <a:r>
              <a:rPr lang="en-US" altLang="zh-CN" dirty="0"/>
              <a:t> remaining( )</a:t>
            </a:r>
          </a:p>
          <a:p>
            <a:r>
              <a:rPr lang="en-US" altLang="zh-CN" dirty="0"/>
              <a:t>public final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hasRemaining</a:t>
            </a:r>
            <a:r>
              <a:rPr lang="en-US" altLang="zh-CN" dirty="0"/>
              <a:t>( )</a:t>
            </a:r>
          </a:p>
          <a:p>
            <a:r>
              <a:rPr lang="en-US" altLang="zh-CN" dirty="0"/>
              <a:t>public abstract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isReadOnly</a:t>
            </a:r>
            <a:r>
              <a:rPr lang="en-US" altLang="zh-CN" dirty="0"/>
              <a:t>( 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450D5B-ACCA-4A13-BDF3-74DF69D56F82}"/>
              </a:ext>
            </a:extLst>
          </p:cNvPr>
          <p:cNvSpPr txBox="1"/>
          <p:nvPr/>
        </p:nvSpPr>
        <p:spPr>
          <a:xfrm>
            <a:off x="6140549" y="102403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简单介绍：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4DA110-05CC-4822-BEE8-36DC6C33FD21}"/>
              </a:ext>
            </a:extLst>
          </p:cNvPr>
          <p:cNvSpPr txBox="1"/>
          <p:nvPr/>
        </p:nvSpPr>
        <p:spPr>
          <a:xfrm>
            <a:off x="6824625" y="1456085"/>
            <a:ext cx="5256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写数据到</a:t>
            </a:r>
            <a:r>
              <a:rPr lang="en-US" altLang="zh-CN" dirty="0"/>
              <a:t>Buffer</a:t>
            </a:r>
            <a:r>
              <a:rPr lang="zh-CN" altLang="zh-CN" dirty="0"/>
              <a:t>有两种方式：</a:t>
            </a:r>
          </a:p>
          <a:p>
            <a:pPr lvl="0"/>
            <a:r>
              <a:rPr lang="en-US" altLang="zh-CN" dirty="0"/>
              <a:t>     a.</a:t>
            </a:r>
            <a:r>
              <a:rPr lang="zh-CN" altLang="zh-CN" dirty="0"/>
              <a:t>从</a:t>
            </a:r>
            <a:r>
              <a:rPr lang="en-US" altLang="zh-CN" dirty="0"/>
              <a:t>Channel</a:t>
            </a:r>
            <a:r>
              <a:rPr lang="zh-CN" altLang="zh-CN" dirty="0"/>
              <a:t>写到</a:t>
            </a:r>
            <a:r>
              <a:rPr lang="en-US" altLang="zh-CN" dirty="0"/>
              <a:t>Buffer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     b.</a:t>
            </a:r>
            <a:r>
              <a:rPr lang="zh-CN" altLang="zh-CN" dirty="0"/>
              <a:t>通过</a:t>
            </a:r>
            <a:r>
              <a:rPr lang="en-US" altLang="zh-CN" dirty="0"/>
              <a:t>Buffer</a:t>
            </a:r>
            <a:r>
              <a:rPr lang="zh-CN" altLang="zh-CN" dirty="0"/>
              <a:t>的</a:t>
            </a:r>
            <a:r>
              <a:rPr lang="en-US" altLang="zh-CN" dirty="0"/>
              <a:t>put()</a:t>
            </a:r>
            <a:r>
              <a:rPr lang="zh-CN" altLang="zh-CN" dirty="0"/>
              <a:t>方法写到</a:t>
            </a:r>
            <a:r>
              <a:rPr lang="en-US" altLang="zh-CN" dirty="0"/>
              <a:t>Buffer</a:t>
            </a:r>
            <a:r>
              <a:rPr lang="zh-CN" altLang="zh-CN" dirty="0"/>
              <a:t>里。</a:t>
            </a:r>
          </a:p>
          <a:p>
            <a:r>
              <a:rPr lang="en-US" altLang="zh-CN" dirty="0"/>
              <a:t>2.  </a:t>
            </a:r>
            <a:r>
              <a:rPr lang="en-US" altLang="zh-CN" b="1" dirty="0"/>
              <a:t>flip()</a:t>
            </a:r>
            <a:r>
              <a:rPr lang="zh-CN" altLang="zh-CN" b="1" dirty="0"/>
              <a:t>方法</a:t>
            </a:r>
          </a:p>
          <a:p>
            <a:r>
              <a:rPr lang="en-US" altLang="zh-CN" dirty="0"/>
              <a:t>      flip</a:t>
            </a:r>
            <a:r>
              <a:rPr lang="zh-CN" altLang="zh-CN" dirty="0"/>
              <a:t>方法将</a:t>
            </a:r>
            <a:r>
              <a:rPr lang="en-US" altLang="zh-CN" dirty="0"/>
              <a:t>Buffer</a:t>
            </a:r>
            <a:r>
              <a:rPr lang="zh-CN" altLang="zh-CN" dirty="0"/>
              <a:t>从写模式切换到读模式。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从</a:t>
            </a:r>
            <a:r>
              <a:rPr lang="en-US" altLang="zh-CN" dirty="0"/>
              <a:t>Buffer</a:t>
            </a:r>
            <a:r>
              <a:rPr lang="zh-CN" altLang="zh-CN" dirty="0"/>
              <a:t>中读取数据有两种方式：</a:t>
            </a:r>
          </a:p>
          <a:p>
            <a:pPr lvl="0"/>
            <a:r>
              <a:rPr lang="en-US" altLang="zh-CN" dirty="0"/>
              <a:t>      a.</a:t>
            </a:r>
            <a:r>
              <a:rPr lang="zh-CN" altLang="zh-CN" dirty="0"/>
              <a:t>从</a:t>
            </a:r>
            <a:r>
              <a:rPr lang="en-US" altLang="zh-CN" dirty="0"/>
              <a:t>Buffer</a:t>
            </a:r>
            <a:r>
              <a:rPr lang="zh-CN" altLang="zh-CN" dirty="0"/>
              <a:t>读取数据到</a:t>
            </a:r>
            <a:r>
              <a:rPr lang="en-US" altLang="zh-CN" dirty="0"/>
              <a:t>Channel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      b.</a:t>
            </a:r>
            <a:r>
              <a:rPr lang="zh-CN" altLang="zh-CN" dirty="0"/>
              <a:t>使用</a:t>
            </a:r>
            <a:r>
              <a:rPr lang="en-US" altLang="zh-CN" dirty="0"/>
              <a:t>get()</a:t>
            </a:r>
            <a:r>
              <a:rPr lang="zh-CN" altLang="zh-CN" dirty="0"/>
              <a:t>方法从</a:t>
            </a:r>
            <a:r>
              <a:rPr lang="en-US" altLang="zh-CN" dirty="0"/>
              <a:t>Buffer</a:t>
            </a:r>
            <a:r>
              <a:rPr lang="zh-CN" altLang="zh-CN" dirty="0"/>
              <a:t>中读取数据。</a:t>
            </a:r>
          </a:p>
          <a:p>
            <a:r>
              <a:rPr lang="en-US" altLang="zh-CN" dirty="0"/>
              <a:t>4. </a:t>
            </a:r>
            <a:r>
              <a:rPr lang="en-US" altLang="zh-CN" b="1" dirty="0"/>
              <a:t>rewind()</a:t>
            </a:r>
            <a:r>
              <a:rPr lang="zh-CN" altLang="zh-CN" b="1" dirty="0"/>
              <a:t>方法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Buffer.rewind</a:t>
            </a:r>
            <a:r>
              <a:rPr lang="en-US" altLang="zh-CN" dirty="0"/>
              <a:t>()</a:t>
            </a:r>
            <a:r>
              <a:rPr lang="zh-CN" altLang="zh-CN" dirty="0"/>
              <a:t>将</a:t>
            </a:r>
            <a:r>
              <a:rPr lang="en-US" altLang="zh-CN" dirty="0"/>
              <a:t>position</a:t>
            </a:r>
            <a:r>
              <a:rPr lang="zh-CN" altLang="zh-CN" dirty="0"/>
              <a:t>设回</a:t>
            </a:r>
            <a:r>
              <a:rPr lang="en-US" altLang="zh-CN" dirty="0"/>
              <a:t>0</a:t>
            </a:r>
            <a:r>
              <a:rPr lang="zh-CN" altLang="zh-CN" dirty="0"/>
              <a:t>，所以你可以重读</a:t>
            </a:r>
            <a:r>
              <a:rPr lang="en-US" altLang="zh-CN" dirty="0"/>
              <a:t>Buffer</a:t>
            </a:r>
            <a:r>
              <a:rPr lang="zh-CN" altLang="zh-CN" dirty="0"/>
              <a:t>中的所有数据。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b="1" dirty="0"/>
              <a:t>mark()</a:t>
            </a:r>
            <a:r>
              <a:rPr lang="zh-CN" altLang="zh-CN" b="1" dirty="0"/>
              <a:t>与</a:t>
            </a:r>
            <a:r>
              <a:rPr lang="en-US" altLang="zh-CN" b="1" dirty="0"/>
              <a:t>reset()</a:t>
            </a:r>
            <a:r>
              <a:rPr lang="zh-CN" altLang="zh-CN" b="1" dirty="0"/>
              <a:t>方法</a:t>
            </a:r>
          </a:p>
          <a:p>
            <a:r>
              <a:rPr lang="en-US" altLang="zh-CN" dirty="0"/>
              <a:t>      </a:t>
            </a:r>
            <a:r>
              <a:rPr lang="zh-CN" altLang="zh-CN" dirty="0"/>
              <a:t>通过调用</a:t>
            </a:r>
            <a:r>
              <a:rPr lang="en-US" altLang="zh-CN" dirty="0" err="1"/>
              <a:t>Buffer.mark</a:t>
            </a:r>
            <a:r>
              <a:rPr lang="en-US" altLang="zh-CN" dirty="0"/>
              <a:t>()</a:t>
            </a:r>
            <a:r>
              <a:rPr lang="zh-CN" altLang="zh-CN" dirty="0"/>
              <a:t>方法，可以标记</a:t>
            </a:r>
            <a:r>
              <a:rPr lang="en-US" altLang="zh-CN" dirty="0"/>
              <a:t>Buffer</a:t>
            </a:r>
            <a:r>
              <a:rPr lang="zh-CN" altLang="zh-CN" dirty="0"/>
              <a:t>中的一个特定</a:t>
            </a:r>
            <a:r>
              <a:rPr lang="en-US" altLang="zh-CN" dirty="0"/>
              <a:t>position</a:t>
            </a:r>
            <a:r>
              <a:rPr lang="zh-CN" altLang="zh-CN" dirty="0"/>
              <a:t>。之后可以通过调用</a:t>
            </a:r>
            <a:r>
              <a:rPr lang="en-US" altLang="zh-CN" dirty="0" err="1"/>
              <a:t>Buffer.reset</a:t>
            </a:r>
            <a:r>
              <a:rPr lang="en-US" altLang="zh-CN" dirty="0"/>
              <a:t>()</a:t>
            </a:r>
            <a:r>
              <a:rPr lang="zh-CN" altLang="zh-CN" dirty="0"/>
              <a:t>方法恢复到这个</a:t>
            </a:r>
            <a:r>
              <a:rPr lang="en-US" altLang="zh-CN" dirty="0"/>
              <a:t>position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76DFE6-6846-4EA9-B4FB-D7FC2AF442FC}"/>
              </a:ext>
            </a:extLst>
          </p:cNvPr>
          <p:cNvSpPr txBox="1"/>
          <p:nvPr/>
        </p:nvSpPr>
        <p:spPr>
          <a:xfrm>
            <a:off x="363770" y="6280621"/>
            <a:ext cx="67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http://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docs.oracle.com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javase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/7/docs/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/java/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nio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Buffer.html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96570" y="2340468"/>
            <a:ext cx="4536880" cy="2551715"/>
            <a:chOff x="200258" y="177982"/>
            <a:chExt cx="1388889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1" name="TextBox 23"/>
          <p:cNvSpPr txBox="1"/>
          <p:nvPr/>
        </p:nvSpPr>
        <p:spPr>
          <a:xfrm>
            <a:off x="4746492" y="2392189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328" dirty="0">
                <a:solidFill>
                  <a:srgbClr val="91E3D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Channel</a:t>
            </a:r>
            <a:endParaRPr lang="bg-BG" sz="6328" dirty="0">
              <a:solidFill>
                <a:srgbClr val="91E3D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4682681" y="3660548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109" dirty="0">
                <a:solidFill>
                  <a:srgbClr val="91E3D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定义 </a:t>
            </a:r>
            <a:r>
              <a:rPr lang="en-US" altLang="zh-CN" sz="2109" dirty="0">
                <a:solidFill>
                  <a:srgbClr val="91E3D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 Buffer</a:t>
            </a:r>
            <a:endParaRPr lang="bg-BG" sz="2109" dirty="0">
              <a:solidFill>
                <a:srgbClr val="91E3D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362831" y="3660548"/>
            <a:ext cx="3458238" cy="47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9" dirty="0">
                <a:solidFill>
                  <a:srgbClr val="91E3D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endParaRPr lang="bg-BG" sz="2109" dirty="0">
              <a:solidFill>
                <a:srgbClr val="91E3D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2681" y="4097162"/>
            <a:ext cx="2898028" cy="51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9" dirty="0">
                <a:solidFill>
                  <a:srgbClr val="91E3D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Scatter/Gather</a:t>
            </a:r>
            <a:endParaRPr lang="bg-BG" sz="2109" dirty="0">
              <a:solidFill>
                <a:srgbClr val="91E3D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89"/>
          <p:cNvSpPr txBox="1"/>
          <p:nvPr/>
        </p:nvSpPr>
        <p:spPr>
          <a:xfrm>
            <a:off x="363770" y="377765"/>
            <a:ext cx="80021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定义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FF0852-ECA6-4282-A8A9-93E58A9F5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37" y="1096045"/>
            <a:ext cx="3467100" cy="202882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3B9EF169-C561-4EF2-8F05-D16137AA5F54}"/>
              </a:ext>
            </a:extLst>
          </p:cNvPr>
          <p:cNvSpPr txBox="1"/>
          <p:nvPr/>
        </p:nvSpPr>
        <p:spPr>
          <a:xfrm>
            <a:off x="1099989" y="4321304"/>
            <a:ext cx="9217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NIO</a:t>
            </a:r>
            <a:r>
              <a:rPr lang="zh-CN" altLang="zh-CN" dirty="0"/>
              <a:t>的通道类似流，但又有些不同：</a:t>
            </a:r>
            <a:endParaRPr lang="en-US" altLang="zh-CN" dirty="0"/>
          </a:p>
          <a:p>
            <a:endParaRPr lang="zh-CN" altLang="zh-CN" dirty="0"/>
          </a:p>
          <a:p>
            <a:pPr lvl="0"/>
            <a:r>
              <a:rPr lang="zh-CN" altLang="zh-CN" dirty="0"/>
              <a:t>既可以从通道中读取数据，又可以写数据到通道。但流的读写通常是单向的。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通道可以异步地读写。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通道中的数据总是要先读到一个</a:t>
            </a:r>
            <a:r>
              <a:rPr lang="en-US" altLang="zh-CN" dirty="0"/>
              <a:t>Buffer</a:t>
            </a:r>
            <a:r>
              <a:rPr lang="zh-CN" altLang="zh-CN" dirty="0"/>
              <a:t>，或者总是要从一个</a:t>
            </a:r>
            <a:r>
              <a:rPr lang="en-US" altLang="zh-CN" dirty="0"/>
              <a:t>Buffer</a:t>
            </a:r>
            <a:r>
              <a:rPr lang="zh-CN" altLang="zh-CN" dirty="0"/>
              <a:t>中写入。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56BE897-30CD-4A24-BDD5-E3B97E55D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37" y="1096045"/>
            <a:ext cx="3656225" cy="2028825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A3196F23-6B06-4FAC-A7A5-275E69CA56F3}"/>
              </a:ext>
            </a:extLst>
          </p:cNvPr>
          <p:cNvSpPr txBox="1"/>
          <p:nvPr/>
        </p:nvSpPr>
        <p:spPr>
          <a:xfrm>
            <a:off x="7364685" y="3328293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通道充当连接 </a:t>
            </a:r>
            <a:r>
              <a:rPr lang="en-US" altLang="zh-CN" dirty="0"/>
              <a:t>I/O </a:t>
            </a:r>
            <a:r>
              <a:rPr lang="zh-CN" altLang="en-US" dirty="0"/>
              <a:t>服务的导管</a:t>
            </a:r>
          </a:p>
        </p:txBody>
      </p:sp>
    </p:spTree>
    <p:extLst>
      <p:ext uri="{BB962C8B-B14F-4D97-AF65-F5344CB8AC3E}">
        <p14:creationId xmlns:p14="http://schemas.microsoft.com/office/powerpoint/2010/main" val="11195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89"/>
          <p:cNvSpPr txBox="1"/>
          <p:nvPr/>
        </p:nvSpPr>
        <p:spPr>
          <a:xfrm>
            <a:off x="363770" y="377765"/>
            <a:ext cx="198464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Channel API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FAF656-C7AF-4173-9CA5-7D9370F70889}"/>
              </a:ext>
            </a:extLst>
          </p:cNvPr>
          <p:cNvSpPr txBox="1"/>
          <p:nvPr/>
        </p:nvSpPr>
        <p:spPr>
          <a:xfrm>
            <a:off x="811957" y="1456085"/>
            <a:ext cx="92231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 NIO</a:t>
            </a:r>
            <a:r>
              <a:rPr lang="zh-CN" altLang="en-US" dirty="0"/>
              <a:t>中最重要的通道的实现：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1. </a:t>
            </a:r>
            <a:r>
              <a:rPr lang="en-US" altLang="zh-CN" dirty="0" err="1"/>
              <a:t>FileChannel</a:t>
            </a:r>
            <a:r>
              <a:rPr lang="zh-CN" altLang="en-US" dirty="0"/>
              <a:t>：从文件中读写数据。（新通道提供了对高级文件操作的</a:t>
            </a:r>
          </a:p>
          <a:p>
            <a:r>
              <a:rPr lang="zh-CN" altLang="en-US" dirty="0"/>
              <a:t>访问，以前这是不对 </a:t>
            </a:r>
            <a:r>
              <a:rPr lang="en-US" altLang="zh-CN" dirty="0"/>
              <a:t>Java </a:t>
            </a:r>
            <a:r>
              <a:rPr lang="zh-CN" altLang="en-US" dirty="0"/>
              <a:t>编程开放的。新的功能特性包括：文件锁定、内存映射文件以及</a:t>
            </a:r>
          </a:p>
          <a:p>
            <a:r>
              <a:rPr lang="en-US" altLang="zh-CN" dirty="0"/>
              <a:t>channel-to-channel </a:t>
            </a:r>
            <a:r>
              <a:rPr lang="zh-CN" altLang="en-US" dirty="0"/>
              <a:t>传输。）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DatagramChannel</a:t>
            </a:r>
            <a:r>
              <a:rPr lang="zh-CN" altLang="en-US" dirty="0"/>
              <a:t>：能通过</a:t>
            </a:r>
            <a:r>
              <a:rPr lang="en-US" altLang="zh-CN" dirty="0" err="1"/>
              <a:t>UDP</a:t>
            </a:r>
            <a:r>
              <a:rPr lang="zh-CN" altLang="en-US" dirty="0"/>
              <a:t>读写网络中的数据。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SocketChannel</a:t>
            </a:r>
            <a:r>
              <a:rPr lang="zh-CN" altLang="en-US" dirty="0"/>
              <a:t>：能通过</a:t>
            </a:r>
            <a:r>
              <a:rPr lang="en-US" altLang="zh-CN" dirty="0"/>
              <a:t>TCP</a:t>
            </a:r>
            <a:r>
              <a:rPr lang="zh-CN" altLang="en-US" dirty="0"/>
              <a:t>读写网络中的数据。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ServerSocketChannel</a:t>
            </a:r>
            <a:r>
              <a:rPr lang="zh-CN" altLang="en-US" dirty="0"/>
              <a:t>：可以监听新进来的</a:t>
            </a:r>
            <a:r>
              <a:rPr lang="en-US" altLang="zh-CN" dirty="0"/>
              <a:t>TCP</a:t>
            </a:r>
            <a:r>
              <a:rPr lang="zh-CN" altLang="en-US" dirty="0"/>
              <a:t>连接，像</a:t>
            </a:r>
            <a:r>
              <a:rPr lang="en-US" altLang="zh-CN" dirty="0"/>
              <a:t>Web</a:t>
            </a:r>
            <a:r>
              <a:rPr lang="zh-CN" altLang="en-US" dirty="0"/>
              <a:t>服务器那样。</a:t>
            </a:r>
            <a:endParaRPr lang="en-US" altLang="zh-CN" dirty="0"/>
          </a:p>
          <a:p>
            <a:r>
              <a:rPr lang="zh-CN" altLang="en-US" dirty="0"/>
              <a:t>对每一个新进来的连接都会创建一个</a:t>
            </a:r>
            <a:r>
              <a:rPr lang="en-US" altLang="zh-CN" dirty="0" err="1"/>
              <a:t>SocketChannel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8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89"/>
          <p:cNvSpPr txBox="1"/>
          <p:nvPr/>
        </p:nvSpPr>
        <p:spPr>
          <a:xfrm>
            <a:off x="363770" y="377765"/>
            <a:ext cx="4525598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Scatter/Gather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（矢量化的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I/O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bg-BG" altLang="zh-CN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 descr="Java NIO: Scattering Read">
            <a:hlinkClick r:id="rId3"/>
            <a:extLst>
              <a:ext uri="{FF2B5EF4-FFF2-40B4-BE49-F238E27FC236}">
                <a16:creationId xmlns:a16="http://schemas.microsoft.com/office/drawing/2014/main" id="{014C04AA-2A57-4315-B03D-C0086FA51EF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6013" y="1168053"/>
            <a:ext cx="34004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Java NIO: Gathering Write">
            <a:hlinkClick r:id="rId5"/>
            <a:extLst>
              <a:ext uri="{FF2B5EF4-FFF2-40B4-BE49-F238E27FC236}">
                <a16:creationId xmlns:a16="http://schemas.microsoft.com/office/drawing/2014/main" id="{F5D82780-C69B-45C6-8AFF-D86D01B86062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92677" y="1168053"/>
            <a:ext cx="33432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956343-C9CA-4F7A-8019-555D0CF9228F}"/>
              </a:ext>
            </a:extLst>
          </p:cNvPr>
          <p:cNvSpPr txBox="1"/>
          <p:nvPr/>
        </p:nvSpPr>
        <p:spPr>
          <a:xfrm>
            <a:off x="1099989" y="4768453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分散（</a:t>
            </a:r>
            <a:r>
              <a:rPr lang="en-US" altLang="zh-CN" dirty="0"/>
              <a:t>scatter</a:t>
            </a:r>
            <a:r>
              <a:rPr lang="zh-CN" altLang="zh-CN" dirty="0"/>
              <a:t>）从</a:t>
            </a:r>
            <a:r>
              <a:rPr lang="en-US" altLang="zh-CN" dirty="0"/>
              <a:t>Channel</a:t>
            </a:r>
            <a:r>
              <a:rPr lang="zh-CN" altLang="zh-CN" dirty="0"/>
              <a:t>中读取是指在读操作时将读取的数据写入多个</a:t>
            </a:r>
            <a:r>
              <a:rPr lang="en-US" altLang="zh-CN" dirty="0"/>
              <a:t>buffer</a:t>
            </a:r>
            <a:r>
              <a:rPr lang="zh-CN" altLang="zh-CN" dirty="0"/>
              <a:t>中。</a:t>
            </a:r>
            <a:endParaRPr lang="en-US" altLang="zh-CN" dirty="0"/>
          </a:p>
          <a:p>
            <a:r>
              <a:rPr lang="zh-CN" altLang="zh-CN" dirty="0"/>
              <a:t>因此，</a:t>
            </a:r>
            <a:r>
              <a:rPr lang="en-US" altLang="zh-CN" dirty="0"/>
              <a:t>Channel</a:t>
            </a:r>
            <a:r>
              <a:rPr lang="zh-CN" altLang="zh-CN" dirty="0"/>
              <a:t>将从</a:t>
            </a:r>
            <a:r>
              <a:rPr lang="en-US" altLang="zh-CN" dirty="0"/>
              <a:t>Channel</a:t>
            </a:r>
            <a:r>
              <a:rPr lang="zh-CN" altLang="zh-CN" dirty="0"/>
              <a:t>中读取的数据</a:t>
            </a:r>
            <a:r>
              <a:rPr lang="en-US" altLang="zh-CN" dirty="0"/>
              <a:t>“</a:t>
            </a:r>
            <a:r>
              <a:rPr lang="zh-CN" altLang="zh-CN" dirty="0"/>
              <a:t>分散（</a:t>
            </a:r>
            <a:r>
              <a:rPr lang="en-US" altLang="zh-CN" dirty="0"/>
              <a:t>scatter</a:t>
            </a:r>
            <a:r>
              <a:rPr lang="zh-CN" altLang="zh-CN" dirty="0"/>
              <a:t>）</a:t>
            </a:r>
            <a:r>
              <a:rPr lang="en-US" altLang="zh-CN" dirty="0"/>
              <a:t>”</a:t>
            </a:r>
            <a:r>
              <a:rPr lang="zh-CN" altLang="zh-CN" dirty="0"/>
              <a:t>到多个</a:t>
            </a:r>
            <a:r>
              <a:rPr lang="en-US" altLang="zh-CN" dirty="0"/>
              <a:t>Buffer</a:t>
            </a:r>
            <a:r>
              <a:rPr lang="zh-CN" altLang="zh-CN" dirty="0"/>
              <a:t>中。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F5DE34-D3E3-47B7-BB7A-0412F648D370}"/>
              </a:ext>
            </a:extLst>
          </p:cNvPr>
          <p:cNvSpPr txBox="1"/>
          <p:nvPr/>
        </p:nvSpPr>
        <p:spPr>
          <a:xfrm>
            <a:off x="7220669" y="4766083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聚集（</a:t>
            </a:r>
            <a:r>
              <a:rPr lang="en-US" altLang="zh-CN" dirty="0"/>
              <a:t>gather</a:t>
            </a:r>
            <a:r>
              <a:rPr lang="zh-CN" altLang="zh-CN" dirty="0"/>
              <a:t>）写入</a:t>
            </a:r>
            <a:r>
              <a:rPr lang="en-US" altLang="zh-CN" dirty="0"/>
              <a:t>Channel</a:t>
            </a:r>
            <a:r>
              <a:rPr lang="zh-CN" altLang="zh-CN" dirty="0"/>
              <a:t>是指在写操作时将多个</a:t>
            </a:r>
            <a:r>
              <a:rPr lang="en-US" altLang="zh-CN" dirty="0"/>
              <a:t>buffer</a:t>
            </a:r>
            <a:r>
              <a:rPr lang="zh-CN" altLang="zh-CN" dirty="0"/>
              <a:t>的数据写入同一个</a:t>
            </a:r>
            <a:r>
              <a:rPr lang="en-US" altLang="zh-CN" dirty="0"/>
              <a:t>Channel</a:t>
            </a:r>
            <a:r>
              <a:rPr lang="zh-CN" altLang="zh-CN" dirty="0"/>
              <a:t>，因此，</a:t>
            </a:r>
            <a:r>
              <a:rPr lang="en-US" altLang="zh-CN" dirty="0"/>
              <a:t>Channel </a:t>
            </a:r>
            <a:r>
              <a:rPr lang="zh-CN" altLang="zh-CN" dirty="0"/>
              <a:t>将多个</a:t>
            </a:r>
            <a:r>
              <a:rPr lang="en-US" altLang="zh-CN" dirty="0"/>
              <a:t>Buffer</a:t>
            </a:r>
            <a:r>
              <a:rPr lang="zh-CN" altLang="zh-CN" dirty="0"/>
              <a:t>中的数据</a:t>
            </a:r>
            <a:r>
              <a:rPr lang="en-US" altLang="zh-CN" dirty="0"/>
              <a:t>“</a:t>
            </a:r>
            <a:r>
              <a:rPr lang="zh-CN" altLang="zh-CN" dirty="0"/>
              <a:t>聚集（</a:t>
            </a:r>
            <a:r>
              <a:rPr lang="en-US" altLang="zh-CN" dirty="0"/>
              <a:t>gather</a:t>
            </a:r>
            <a:r>
              <a:rPr lang="zh-CN" altLang="zh-CN" dirty="0"/>
              <a:t>）</a:t>
            </a:r>
            <a:r>
              <a:rPr lang="en-US" altLang="zh-CN" dirty="0"/>
              <a:t>”</a:t>
            </a:r>
            <a:r>
              <a:rPr lang="zh-CN" altLang="zh-CN" dirty="0"/>
              <a:t>后发送到</a:t>
            </a:r>
            <a:r>
              <a:rPr lang="en-US" altLang="zh-CN" dirty="0"/>
              <a:t>Channel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3C04D9-D58D-4A77-A922-412DFCCD4B75}"/>
              </a:ext>
            </a:extLst>
          </p:cNvPr>
          <p:cNvSpPr txBox="1"/>
          <p:nvPr/>
        </p:nvSpPr>
        <p:spPr>
          <a:xfrm>
            <a:off x="631937" y="6374251"/>
            <a:ext cx="1058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适用场合：</a:t>
            </a:r>
            <a:r>
              <a:rPr lang="en-US" altLang="zh-CN" dirty="0">
                <a:solidFill>
                  <a:srgbClr val="FD6753"/>
                </a:solidFill>
              </a:rPr>
              <a:t>scatter / gather</a:t>
            </a:r>
            <a:r>
              <a:rPr lang="zh-CN" altLang="zh-CN" dirty="0">
                <a:solidFill>
                  <a:srgbClr val="FD6753"/>
                </a:solidFill>
              </a:rPr>
              <a:t>经常用于需要将传输的数据分开处理的场合，例如传输一个由消息头和消息体组成的消息，你可能会将消息体和消息头分散到不同的</a:t>
            </a:r>
            <a:r>
              <a:rPr lang="en-US" altLang="zh-CN" dirty="0">
                <a:solidFill>
                  <a:srgbClr val="FD6753"/>
                </a:solidFill>
              </a:rPr>
              <a:t>buffer</a:t>
            </a:r>
            <a:r>
              <a:rPr lang="zh-CN" altLang="zh-CN" dirty="0">
                <a:solidFill>
                  <a:srgbClr val="FD6753"/>
                </a:solidFill>
              </a:rPr>
              <a:t>中，这样你可以方便的处理消息头和消息体。</a:t>
            </a:r>
            <a:endParaRPr lang="zh-CN" altLang="en-US" dirty="0">
              <a:solidFill>
                <a:srgbClr val="FD67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0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96570" y="2340468"/>
            <a:ext cx="4536880" cy="2551715"/>
            <a:chOff x="200258" y="177982"/>
            <a:chExt cx="1388889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8" name="TextBox 23"/>
          <p:cNvSpPr txBox="1"/>
          <p:nvPr/>
        </p:nvSpPr>
        <p:spPr>
          <a:xfrm>
            <a:off x="4746491" y="2392189"/>
            <a:ext cx="7586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dirty="0">
                <a:solidFill>
                  <a:srgbClr val="92D05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选择器（</a:t>
            </a:r>
            <a:r>
              <a:rPr lang="en-US" altLang="zh-CN" sz="6600" dirty="0">
                <a:solidFill>
                  <a:srgbClr val="92D05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Selector</a:t>
            </a:r>
            <a:r>
              <a:rPr lang="zh-CN" altLang="en-US" sz="6600" dirty="0">
                <a:solidFill>
                  <a:srgbClr val="92D05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TextBox 23"/>
          <p:cNvSpPr txBox="1"/>
          <p:nvPr/>
        </p:nvSpPr>
        <p:spPr>
          <a:xfrm>
            <a:off x="4682681" y="3660548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109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定义</a:t>
            </a:r>
            <a:endParaRPr lang="bg-BG" altLang="zh-CN" sz="2109" dirty="0">
              <a:solidFill>
                <a:srgbClr val="92D05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7362831" y="3660548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9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endParaRPr lang="bg-BG" altLang="zh-CN" sz="2109" dirty="0">
              <a:solidFill>
                <a:srgbClr val="92D05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682681" y="4097162"/>
            <a:ext cx="2407667" cy="47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109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计划实施阶段</a:t>
            </a:r>
            <a:endParaRPr lang="bg-BG" altLang="zh-CN" sz="2109" dirty="0">
              <a:solidFill>
                <a:srgbClr val="92D05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7362831" y="4097162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109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新年工作计划</a:t>
            </a:r>
            <a:endParaRPr lang="bg-BG" altLang="zh-CN" sz="2109" dirty="0">
              <a:solidFill>
                <a:srgbClr val="92D05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89"/>
          <p:cNvSpPr txBox="1"/>
          <p:nvPr/>
        </p:nvSpPr>
        <p:spPr>
          <a:xfrm>
            <a:off x="363770" y="377765"/>
            <a:ext cx="80021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定义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DAB23B-3D81-4FA6-ADF1-9536995C9B03}"/>
              </a:ext>
            </a:extLst>
          </p:cNvPr>
          <p:cNvSpPr txBox="1"/>
          <p:nvPr/>
        </p:nvSpPr>
        <p:spPr>
          <a:xfrm>
            <a:off x="883965" y="1168053"/>
            <a:ext cx="97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Selector</a:t>
            </a:r>
            <a:r>
              <a:rPr lang="zh-CN" altLang="zh-CN" dirty="0"/>
              <a:t>（选择器）是</a:t>
            </a:r>
            <a:r>
              <a:rPr lang="en-US" altLang="zh-CN" dirty="0"/>
              <a:t>Java NIO</a:t>
            </a:r>
            <a:r>
              <a:rPr lang="zh-CN" altLang="zh-CN" dirty="0"/>
              <a:t>中能够检测一到多个</a:t>
            </a:r>
            <a:r>
              <a:rPr lang="en-US" altLang="zh-CN" dirty="0"/>
              <a:t>NIO</a:t>
            </a:r>
            <a:r>
              <a:rPr lang="zh-CN" altLang="zh-CN" dirty="0"/>
              <a:t>通道，并能够知晓通道是否为诸如读写事件做好准备的组件。这样，一个单独的线程可以管理多个</a:t>
            </a:r>
            <a:r>
              <a:rPr lang="en-US" altLang="zh-CN" dirty="0"/>
              <a:t>channel</a:t>
            </a:r>
            <a:r>
              <a:rPr lang="zh-CN" altLang="zh-CN" dirty="0"/>
              <a:t>，从而管理多个网络连接。</a:t>
            </a:r>
          </a:p>
        </p:txBody>
      </p:sp>
      <p:pic>
        <p:nvPicPr>
          <p:cNvPr id="43" name="图片 42" descr="http://ifeve.com/wp-content/uploads/2013/06/overview-selectors.png">
            <a:extLst>
              <a:ext uri="{FF2B5EF4-FFF2-40B4-BE49-F238E27FC236}">
                <a16:creationId xmlns:a16="http://schemas.microsoft.com/office/drawing/2014/main" id="{2CFA3E7B-DE3E-47CD-A189-564AA284012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0189" y="2079656"/>
            <a:ext cx="5832648" cy="307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5F7FA9C-6CCC-4451-A004-4721047EB07E}"/>
              </a:ext>
            </a:extLst>
          </p:cNvPr>
          <p:cNvSpPr txBox="1"/>
          <p:nvPr/>
        </p:nvSpPr>
        <p:spPr>
          <a:xfrm>
            <a:off x="886599" y="5704557"/>
            <a:ext cx="1101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要使用</a:t>
            </a:r>
            <a:r>
              <a:rPr lang="en-US" altLang="zh-CN" dirty="0"/>
              <a:t>Selector</a:t>
            </a:r>
            <a:r>
              <a:rPr lang="zh-CN" altLang="zh-CN" dirty="0"/>
              <a:t>，得向</a:t>
            </a:r>
            <a:r>
              <a:rPr lang="en-US" altLang="zh-CN" dirty="0"/>
              <a:t>Selector</a:t>
            </a:r>
            <a:r>
              <a:rPr lang="zh-CN" altLang="zh-CN" dirty="0"/>
              <a:t>注册</a:t>
            </a:r>
            <a:r>
              <a:rPr lang="en-US" altLang="zh-CN" dirty="0"/>
              <a:t>Channel</a:t>
            </a:r>
            <a:r>
              <a:rPr lang="zh-CN" altLang="zh-CN" dirty="0"/>
              <a:t>，然后调用它的</a:t>
            </a:r>
            <a:r>
              <a:rPr lang="en-US" altLang="zh-CN" dirty="0"/>
              <a:t>select()</a:t>
            </a:r>
            <a:r>
              <a:rPr lang="zh-CN" altLang="zh-CN" dirty="0"/>
              <a:t>方法。这个方法会一直阻塞到某个注册的通道有事件就绪。</a:t>
            </a:r>
            <a:endParaRPr lang="en-US" altLang="zh-CN" dirty="0"/>
          </a:p>
          <a:p>
            <a:r>
              <a:rPr lang="zh-CN" altLang="zh-CN" dirty="0"/>
              <a:t>一旦这个方法返回，线程就可以处理这些事件，事件的例子有如新连接进来，数据接收等。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3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4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4" accel="4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4" accel="4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4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89"/>
          <p:cNvSpPr txBox="1"/>
          <p:nvPr/>
        </p:nvSpPr>
        <p:spPr>
          <a:xfrm>
            <a:off x="363770" y="377765"/>
            <a:ext cx="2630848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Selector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步骤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368E0F-2655-49F8-B15B-17D4F08E8FA0}"/>
              </a:ext>
            </a:extLst>
          </p:cNvPr>
          <p:cNvSpPr txBox="1"/>
          <p:nvPr/>
        </p:nvSpPr>
        <p:spPr>
          <a:xfrm>
            <a:off x="667942" y="1384077"/>
            <a:ext cx="10081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Selector</a:t>
            </a:r>
            <a:r>
              <a:rPr lang="zh-CN" altLang="en-US" dirty="0"/>
              <a:t>的创建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注册</a:t>
            </a:r>
            <a:r>
              <a:rPr lang="en-US" altLang="zh-CN" dirty="0"/>
              <a:t>Channel</a:t>
            </a:r>
            <a:r>
              <a:rPr lang="zh-CN" altLang="en-US" dirty="0"/>
              <a:t>到</a:t>
            </a:r>
            <a:r>
              <a:rPr lang="en-US" altLang="zh-CN" dirty="0"/>
              <a:t>Selector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当向</a:t>
            </a:r>
            <a:r>
              <a:rPr lang="en-US" altLang="zh-CN" dirty="0"/>
              <a:t>Selector</a:t>
            </a:r>
            <a:r>
              <a:rPr lang="zh-CN" altLang="zh-CN" dirty="0"/>
              <a:t>注册</a:t>
            </a:r>
            <a:r>
              <a:rPr lang="en-US" altLang="zh-CN" dirty="0"/>
              <a:t>Channel</a:t>
            </a:r>
            <a:r>
              <a:rPr lang="zh-CN" altLang="zh-CN" dirty="0"/>
              <a:t>时，</a:t>
            </a:r>
            <a:r>
              <a:rPr lang="en-US" altLang="zh-CN" dirty="0"/>
              <a:t>register()</a:t>
            </a:r>
            <a:r>
              <a:rPr lang="zh-CN" altLang="zh-CN" dirty="0"/>
              <a:t>方法会返回一个</a:t>
            </a:r>
            <a:r>
              <a:rPr lang="en-US" altLang="zh-CN" dirty="0" err="1"/>
              <a:t>SelectionKey</a:t>
            </a:r>
            <a:r>
              <a:rPr lang="zh-CN" altLang="zh-CN" dirty="0"/>
              <a:t>对象。这个对象包含的属性：</a:t>
            </a:r>
          </a:p>
          <a:p>
            <a:pPr lvl="0"/>
            <a:r>
              <a:rPr lang="en-US" altLang="zh-CN" dirty="0"/>
              <a:t>(interest</a:t>
            </a:r>
            <a:r>
              <a:rPr lang="zh-CN" altLang="zh-CN" dirty="0"/>
              <a:t>集合</a:t>
            </a:r>
            <a:r>
              <a:rPr lang="en-US" altLang="zh-CN" dirty="0"/>
              <a:t> / ready</a:t>
            </a:r>
            <a:r>
              <a:rPr lang="zh-CN" altLang="zh-CN" dirty="0"/>
              <a:t>集合</a:t>
            </a:r>
            <a:r>
              <a:rPr lang="en-US" altLang="zh-CN" dirty="0"/>
              <a:t> / Channel / Selector)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用完</a:t>
            </a:r>
            <a:r>
              <a:rPr lang="en-US" altLang="zh-CN" dirty="0"/>
              <a:t>Selector</a:t>
            </a:r>
            <a:r>
              <a:rPr lang="zh-CN" altLang="zh-CN" dirty="0"/>
              <a:t>后调用其</a:t>
            </a:r>
            <a:r>
              <a:rPr lang="en-US" altLang="zh-CN" dirty="0"/>
              <a:t>close()</a:t>
            </a:r>
            <a:r>
              <a:rPr lang="zh-CN" altLang="zh-CN" dirty="0"/>
              <a:t>方法会关闭该</a:t>
            </a:r>
            <a:r>
              <a:rPr lang="en-US" altLang="zh-CN" dirty="0"/>
              <a:t>Selector</a:t>
            </a:r>
            <a:r>
              <a:rPr lang="zh-CN" altLang="zh-CN" dirty="0"/>
              <a:t>，且使注册到该</a:t>
            </a:r>
            <a:r>
              <a:rPr lang="en-US" altLang="zh-CN" dirty="0"/>
              <a:t>Selector</a:t>
            </a:r>
            <a:r>
              <a:rPr lang="zh-CN" altLang="zh-CN" dirty="0"/>
              <a:t>上的所有</a:t>
            </a:r>
            <a:r>
              <a:rPr lang="en-US" altLang="zh-CN" dirty="0" err="1"/>
              <a:t>SelectionKey</a:t>
            </a:r>
            <a:r>
              <a:rPr lang="zh-CN" altLang="zh-CN" dirty="0"/>
              <a:t>实例无效。通道本身并不会关闭。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a.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Selector</a:t>
            </a:r>
            <a:r>
              <a:rPr lang="zh-CN" altLang="en-US" dirty="0">
                <a:solidFill>
                  <a:srgbClr val="FF0000"/>
                </a:solidFill>
              </a:rPr>
              <a:t>一起使用时，</a:t>
            </a:r>
            <a:r>
              <a:rPr lang="en-US" altLang="zh-CN" dirty="0">
                <a:solidFill>
                  <a:srgbClr val="FF0000"/>
                </a:solidFill>
              </a:rPr>
              <a:t>Channel</a:t>
            </a:r>
            <a:r>
              <a:rPr lang="zh-CN" altLang="en-US" dirty="0">
                <a:solidFill>
                  <a:srgbClr val="FF0000"/>
                </a:solidFill>
              </a:rPr>
              <a:t>必须处于非阻塞模式下。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这意味着不能将</a:t>
            </a:r>
            <a:r>
              <a:rPr lang="en-US" altLang="zh-CN" dirty="0" err="1">
                <a:solidFill>
                  <a:srgbClr val="FF0000"/>
                </a:solidFill>
              </a:rPr>
              <a:t>FileChannel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Selector</a:t>
            </a:r>
            <a:r>
              <a:rPr lang="zh-CN" altLang="en-US" dirty="0">
                <a:solidFill>
                  <a:srgbClr val="FF0000"/>
                </a:solidFill>
              </a:rPr>
              <a:t>一起使用，因为</a:t>
            </a:r>
            <a:r>
              <a:rPr lang="en-US" altLang="zh-CN" dirty="0" err="1">
                <a:solidFill>
                  <a:srgbClr val="FF0000"/>
                </a:solidFill>
              </a:rPr>
              <a:t>FileChannel</a:t>
            </a:r>
            <a:r>
              <a:rPr lang="zh-CN" altLang="en-US" dirty="0">
                <a:solidFill>
                  <a:srgbClr val="FF0000"/>
                </a:solidFill>
              </a:rPr>
              <a:t>不能切换到非阻塞模式。而套接字通道都可以。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b.</a:t>
            </a:r>
            <a:r>
              <a:rPr lang="zh-CN" altLang="zh-CN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register()</a:t>
            </a:r>
            <a:r>
              <a:rPr lang="zh-CN" altLang="zh-CN" dirty="0">
                <a:solidFill>
                  <a:srgbClr val="FF0000"/>
                </a:solidFill>
              </a:rPr>
              <a:t>方法的第二个参数。这是一个</a:t>
            </a:r>
            <a:r>
              <a:rPr lang="en-US" altLang="zh-CN" dirty="0">
                <a:solidFill>
                  <a:srgbClr val="FF0000"/>
                </a:solidFill>
              </a:rPr>
              <a:t>“interest</a:t>
            </a:r>
            <a:r>
              <a:rPr lang="zh-CN" altLang="zh-CN" dirty="0">
                <a:solidFill>
                  <a:srgbClr val="FF0000"/>
                </a:solidFill>
              </a:rPr>
              <a:t>集合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zh-CN" dirty="0">
                <a:solidFill>
                  <a:srgbClr val="FF0000"/>
                </a:solidFill>
              </a:rPr>
              <a:t>，意思是在通过</a:t>
            </a:r>
            <a:r>
              <a:rPr lang="en-US" altLang="zh-CN" dirty="0">
                <a:solidFill>
                  <a:srgbClr val="FF0000"/>
                </a:solidFill>
              </a:rPr>
              <a:t>Selector</a:t>
            </a:r>
            <a:r>
              <a:rPr lang="zh-CN" altLang="zh-CN" dirty="0">
                <a:solidFill>
                  <a:srgbClr val="FF0000"/>
                </a:solidFill>
              </a:rPr>
              <a:t>监听</a:t>
            </a:r>
            <a:r>
              <a:rPr lang="en-US" altLang="zh-CN" dirty="0">
                <a:solidFill>
                  <a:srgbClr val="FF0000"/>
                </a:solidFill>
              </a:rPr>
              <a:t>Channel</a:t>
            </a:r>
            <a:r>
              <a:rPr lang="zh-CN" altLang="zh-CN" dirty="0">
                <a:solidFill>
                  <a:srgbClr val="FF0000"/>
                </a:solidFill>
              </a:rPr>
              <a:t>时对什么事件感兴趣。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可以监听四种不同类型的事件：</a:t>
            </a:r>
            <a:r>
              <a:rPr lang="en-US" altLang="zh-CN" dirty="0">
                <a:solidFill>
                  <a:srgbClr val="FF0000"/>
                </a:solidFill>
              </a:rPr>
              <a:t>Connect  / Accept  /  Read  /  Write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0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4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4" accel="4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4" accel="4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4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8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8"/>
          <p:cNvSpPr txBox="1"/>
          <p:nvPr/>
        </p:nvSpPr>
        <p:spPr>
          <a:xfrm>
            <a:off x="2580894" y="1673688"/>
            <a:ext cx="8096250" cy="259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Thanks</a:t>
            </a:r>
            <a:endParaRPr lang="en-US" sz="13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6420" y="2238774"/>
            <a:ext cx="3023069" cy="1564003"/>
            <a:chOff x="1819275" y="1143000"/>
            <a:chExt cx="2867025" cy="1483273"/>
          </a:xfrm>
        </p:grpSpPr>
        <p:sp>
          <p:nvSpPr>
            <p:cNvPr id="3" name="矩形 2"/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27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66893" y="3989307"/>
            <a:ext cx="3241408" cy="70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2">
                    <a:lumMod val="50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3" name="剪去单角的矩形 22"/>
          <p:cNvSpPr/>
          <p:nvPr/>
        </p:nvSpPr>
        <p:spPr>
          <a:xfrm>
            <a:off x="6236745" y="1883991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>
            <a:off x="5515273" y="1815092"/>
            <a:ext cx="922339" cy="795121"/>
          </a:xfrm>
          <a:prstGeom prst="hexagon">
            <a:avLst/>
          </a:prstGeom>
          <a:solidFill>
            <a:srgbClr val="91E3D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77726" y="1934684"/>
            <a:ext cx="902811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53" name="剪去单角的矩形 22"/>
          <p:cNvSpPr/>
          <p:nvPr/>
        </p:nvSpPr>
        <p:spPr>
          <a:xfrm>
            <a:off x="6236745" y="2962343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六边形 53"/>
          <p:cNvSpPr/>
          <p:nvPr/>
        </p:nvSpPr>
        <p:spPr>
          <a:xfrm>
            <a:off x="5515273" y="2893443"/>
            <a:ext cx="922339" cy="795121"/>
          </a:xfrm>
          <a:prstGeom prst="hexagon">
            <a:avLst/>
          </a:prstGeom>
          <a:solidFill>
            <a:srgbClr val="FCCB4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77726" y="3013035"/>
            <a:ext cx="2930546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缓冲区（</a:t>
            </a: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Buffer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6" name="剪去单角的矩形 22"/>
          <p:cNvSpPr/>
          <p:nvPr/>
        </p:nvSpPr>
        <p:spPr>
          <a:xfrm>
            <a:off x="6236745" y="4042347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769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六边形 56"/>
          <p:cNvSpPr/>
          <p:nvPr/>
        </p:nvSpPr>
        <p:spPr>
          <a:xfrm>
            <a:off x="5515273" y="3973448"/>
            <a:ext cx="922339" cy="795121"/>
          </a:xfrm>
          <a:prstGeom prst="hexagon">
            <a:avLst/>
          </a:prstGeom>
          <a:solidFill>
            <a:srgbClr val="769E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03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77726" y="4093040"/>
            <a:ext cx="288091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通道（</a:t>
            </a: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Channel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9" name="剪去单角的矩形 22"/>
          <p:cNvSpPr/>
          <p:nvPr/>
        </p:nvSpPr>
        <p:spPr>
          <a:xfrm>
            <a:off x="6236745" y="5122351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六边形 59"/>
          <p:cNvSpPr/>
          <p:nvPr/>
        </p:nvSpPr>
        <p:spPr>
          <a:xfrm>
            <a:off x="5515273" y="5053452"/>
            <a:ext cx="922339" cy="795121"/>
          </a:xfrm>
          <a:prstGeom prst="hexagon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04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77726" y="5173044"/>
            <a:ext cx="3190232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选择器（</a:t>
            </a: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selector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43149" y="2468256"/>
            <a:ext cx="1969611" cy="106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327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14260162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1" grpId="0" animBg="1"/>
      <p:bldP spid="46" grpId="0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59" grpId="0" animBg="1"/>
      <p:bldP spid="60" grpId="0" animBg="1"/>
      <p:bldP spid="6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96570" y="2340468"/>
            <a:ext cx="4313628" cy="1995937"/>
            <a:chOff x="200258" y="177982"/>
            <a:chExt cx="1388889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TextBox 23"/>
          <p:cNvSpPr txBox="1"/>
          <p:nvPr/>
        </p:nvSpPr>
        <p:spPr>
          <a:xfrm>
            <a:off x="4746492" y="2392189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>
                <a:solidFill>
                  <a:srgbClr val="FD482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简介</a:t>
            </a:r>
            <a:endParaRPr lang="bg-BG" sz="6328" dirty="0">
              <a:solidFill>
                <a:srgbClr val="FD482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4682681" y="3660548"/>
            <a:ext cx="2407667" cy="47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9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 NIO</a:t>
            </a:r>
            <a:endParaRPr lang="bg-BG" sz="2109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7362831" y="3660548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9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NIO </a:t>
            </a:r>
            <a:r>
              <a:rPr lang="zh-CN" altLang="en-US" sz="2109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优势</a:t>
            </a:r>
            <a:endParaRPr lang="bg-BG" sz="2109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4682681" y="4097162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9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NIO &amp; IO</a:t>
            </a:r>
            <a:endParaRPr lang="bg-BG" sz="2109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092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3"/>
          <p:cNvSpPr txBox="1">
            <a:spLocks/>
          </p:cNvSpPr>
          <p:nvPr/>
        </p:nvSpPr>
        <p:spPr>
          <a:xfrm>
            <a:off x="11523552" y="2814885"/>
            <a:ext cx="1370766" cy="492050"/>
          </a:xfrm>
          <a:prstGeom prst="rect">
            <a:avLst/>
          </a:prstGeom>
        </p:spPr>
        <p:txBody>
          <a:bodyPr vert="horz" lIns="96429" tIns="48214" rIns="96429" bIns="48214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322" y="4696445"/>
            <a:ext cx="163885" cy="576064"/>
          </a:xfrm>
          <a:prstGeom prst="rect">
            <a:avLst/>
          </a:prstGeom>
          <a:solidFill>
            <a:srgbClr val="FD6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89"/>
          <p:cNvSpPr txBox="1"/>
          <p:nvPr/>
        </p:nvSpPr>
        <p:spPr>
          <a:xfrm>
            <a:off x="358448" y="4698245"/>
            <a:ext cx="158152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 NIO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07A94D-79A3-40C2-A2C0-45EC4BAFCAE5}"/>
              </a:ext>
            </a:extLst>
          </p:cNvPr>
          <p:cNvSpPr txBox="1"/>
          <p:nvPr/>
        </p:nvSpPr>
        <p:spPr>
          <a:xfrm>
            <a:off x="1022659" y="5560541"/>
            <a:ext cx="857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java.nio</a:t>
            </a:r>
            <a:r>
              <a:rPr lang="zh-CN" altLang="en-US" dirty="0"/>
              <a:t>全称</a:t>
            </a:r>
            <a:r>
              <a:rPr lang="en-US" altLang="zh-CN" dirty="0"/>
              <a:t>java non-blocking IO</a:t>
            </a:r>
            <a:r>
              <a:rPr lang="zh-CN" altLang="en-US" dirty="0"/>
              <a:t>，是指</a:t>
            </a:r>
            <a:r>
              <a:rPr lang="en-US" altLang="zh-CN" dirty="0" err="1"/>
              <a:t>jdk1.4</a:t>
            </a:r>
            <a:r>
              <a:rPr lang="en-US" altLang="zh-CN" dirty="0"/>
              <a:t> </a:t>
            </a:r>
            <a:r>
              <a:rPr lang="zh-CN" altLang="en-US" dirty="0"/>
              <a:t>及以上版本里提供的新</a:t>
            </a:r>
            <a:r>
              <a:rPr lang="en-US" altLang="zh-CN" dirty="0" err="1"/>
              <a:t>api</a:t>
            </a:r>
            <a:r>
              <a:rPr lang="zh-CN" altLang="en-US" dirty="0"/>
              <a:t>（</a:t>
            </a:r>
            <a:r>
              <a:rPr lang="en-US" altLang="zh-CN" dirty="0"/>
              <a:t>New IO</a:t>
            </a:r>
            <a:r>
              <a:rPr lang="zh-CN" altLang="en-US" dirty="0"/>
              <a:t>）。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CE7ED98-3C8F-4392-A6E7-B95DC8C5FA58}"/>
              </a:ext>
            </a:extLst>
          </p:cNvPr>
          <p:cNvSpPr/>
          <p:nvPr/>
        </p:nvSpPr>
        <p:spPr>
          <a:xfrm>
            <a:off x="0" y="87933"/>
            <a:ext cx="163885" cy="576064"/>
          </a:xfrm>
          <a:prstGeom prst="rect">
            <a:avLst/>
          </a:prstGeom>
          <a:solidFill>
            <a:srgbClr val="FD6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89">
            <a:extLst>
              <a:ext uri="{FF2B5EF4-FFF2-40B4-BE49-F238E27FC236}">
                <a16:creationId xmlns:a16="http://schemas.microsoft.com/office/drawing/2014/main" id="{D91DB00D-F05A-454C-8090-C5C97068FE85}"/>
              </a:ext>
            </a:extLst>
          </p:cNvPr>
          <p:cNvSpPr txBox="1"/>
          <p:nvPr/>
        </p:nvSpPr>
        <p:spPr>
          <a:xfrm>
            <a:off x="379909" y="231949"/>
            <a:ext cx="155202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IO &amp; CPU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865599-4016-4A79-A3AC-35BECC567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71" y="1240061"/>
            <a:ext cx="74104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1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" grpId="0" animBg="1"/>
      <p:bldP spid="60" grpId="0"/>
      <p:bldP spid="59" grpId="0" animBg="1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3"/>
          <p:cNvSpPr txBox="1">
            <a:spLocks/>
          </p:cNvSpPr>
          <p:nvPr/>
        </p:nvSpPr>
        <p:spPr>
          <a:xfrm>
            <a:off x="11523552" y="2814885"/>
            <a:ext cx="1370766" cy="492050"/>
          </a:xfrm>
          <a:prstGeom prst="rect">
            <a:avLst/>
          </a:prstGeom>
        </p:spPr>
        <p:txBody>
          <a:bodyPr vert="horz" lIns="96429" tIns="48214" rIns="96429" bIns="48214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370AF5-73BD-405A-9BD4-37FBBD8C3DE1}"/>
              </a:ext>
            </a:extLst>
          </p:cNvPr>
          <p:cNvSpPr/>
          <p:nvPr/>
        </p:nvSpPr>
        <p:spPr>
          <a:xfrm>
            <a:off x="19869" y="141546"/>
            <a:ext cx="163885" cy="576064"/>
          </a:xfrm>
          <a:prstGeom prst="rect">
            <a:avLst/>
          </a:prstGeom>
          <a:solidFill>
            <a:srgbClr val="FD6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89">
            <a:extLst>
              <a:ext uri="{FF2B5EF4-FFF2-40B4-BE49-F238E27FC236}">
                <a16:creationId xmlns:a16="http://schemas.microsoft.com/office/drawing/2014/main" id="{F4192A95-D160-4C64-87EA-B6EB0720A7E2}"/>
              </a:ext>
            </a:extLst>
          </p:cNvPr>
          <p:cNvSpPr txBox="1"/>
          <p:nvPr/>
        </p:nvSpPr>
        <p:spPr>
          <a:xfrm>
            <a:off x="399778" y="285562"/>
            <a:ext cx="1552028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NIO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优势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EFF455-ACCD-4CE4-904C-B523110C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2" y="1403933"/>
            <a:ext cx="4778989" cy="16561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876900-6DC4-43B6-BCC8-2C2B5579060D}"/>
              </a:ext>
            </a:extLst>
          </p:cNvPr>
          <p:cNvSpPr txBox="1"/>
          <p:nvPr/>
        </p:nvSpPr>
        <p:spPr>
          <a:xfrm>
            <a:off x="1839938" y="34108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文件读写原理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5C9582-2B23-48CD-8C40-3861E214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38" y="1002507"/>
            <a:ext cx="4464496" cy="21526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EA90427-FF6F-4745-B6AC-589B6B4B568C}"/>
              </a:ext>
            </a:extLst>
          </p:cNvPr>
          <p:cNvSpPr txBox="1"/>
          <p:nvPr/>
        </p:nvSpPr>
        <p:spPr>
          <a:xfrm>
            <a:off x="8608690" y="34630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虚拟内存的原理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0F6C541-A8CD-4791-973E-35D403CBFC7D}"/>
              </a:ext>
            </a:extLst>
          </p:cNvPr>
          <p:cNvSpPr/>
          <p:nvPr/>
        </p:nvSpPr>
        <p:spPr>
          <a:xfrm>
            <a:off x="5800378" y="2124013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EF546B-CDEB-4937-8A22-5F1AA98D18F2}"/>
              </a:ext>
            </a:extLst>
          </p:cNvPr>
          <p:cNvSpPr txBox="1"/>
          <p:nvPr/>
        </p:nvSpPr>
        <p:spPr>
          <a:xfrm>
            <a:off x="399778" y="4696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CCED99-8FB8-4CF6-B7F4-57B26B219414}"/>
              </a:ext>
            </a:extLst>
          </p:cNvPr>
          <p:cNvSpPr txBox="1"/>
          <p:nvPr/>
        </p:nvSpPr>
        <p:spPr>
          <a:xfrm>
            <a:off x="615802" y="406959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不需要使用</a:t>
            </a:r>
            <a:r>
              <a:rPr lang="en-US" altLang="zh-CN" dirty="0"/>
              <a:t>read()</a:t>
            </a:r>
            <a:r>
              <a:rPr lang="zh-CN" altLang="en-US" dirty="0"/>
              <a:t>或者</a:t>
            </a:r>
            <a:r>
              <a:rPr lang="en-US" altLang="zh-CN" dirty="0"/>
              <a:t>write()</a:t>
            </a:r>
            <a:r>
              <a:rPr lang="zh-CN" altLang="en-US" dirty="0"/>
              <a:t>操作就可以处理文件内容了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修改文件后，修改自动</a:t>
            </a:r>
            <a:r>
              <a:rPr lang="en-US" altLang="zh-CN" dirty="0"/>
              <a:t>flush</a:t>
            </a:r>
            <a:r>
              <a:rPr lang="zh-CN" altLang="en-US" dirty="0"/>
              <a:t>到文件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nio</a:t>
            </a:r>
            <a:r>
              <a:rPr lang="zh-CN" altLang="en-US" dirty="0"/>
              <a:t>方式能很快处理大文件和处理效率很快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AEE781-169C-498A-9A07-4DDE84248162}"/>
              </a:ext>
            </a:extLst>
          </p:cNvPr>
          <p:cNvSpPr txBox="1"/>
          <p:nvPr/>
        </p:nvSpPr>
        <p:spPr>
          <a:xfrm>
            <a:off x="235893" y="6424637"/>
            <a:ext cx="644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http://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blog.csdn.net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u012684933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/article/details/49682649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5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3"/>
          <p:cNvSpPr txBox="1">
            <a:spLocks/>
          </p:cNvSpPr>
          <p:nvPr/>
        </p:nvSpPr>
        <p:spPr>
          <a:xfrm>
            <a:off x="11523552" y="2814885"/>
            <a:ext cx="1370766" cy="492050"/>
          </a:xfrm>
          <a:prstGeom prst="rect">
            <a:avLst/>
          </a:prstGeom>
        </p:spPr>
        <p:txBody>
          <a:bodyPr vert="horz" lIns="96429" tIns="48214" rIns="96429" bIns="48214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CE7ED98-3C8F-4392-A6E7-B95DC8C5FA58}"/>
              </a:ext>
            </a:extLst>
          </p:cNvPr>
          <p:cNvSpPr/>
          <p:nvPr/>
        </p:nvSpPr>
        <p:spPr>
          <a:xfrm>
            <a:off x="0" y="87933"/>
            <a:ext cx="163885" cy="576064"/>
          </a:xfrm>
          <a:prstGeom prst="rect">
            <a:avLst/>
          </a:prstGeom>
          <a:solidFill>
            <a:srgbClr val="FD6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89">
            <a:extLst>
              <a:ext uri="{FF2B5EF4-FFF2-40B4-BE49-F238E27FC236}">
                <a16:creationId xmlns:a16="http://schemas.microsoft.com/office/drawing/2014/main" id="{D91DB00D-F05A-454C-8090-C5C97068FE85}"/>
              </a:ext>
            </a:extLst>
          </p:cNvPr>
          <p:cNvSpPr txBox="1"/>
          <p:nvPr/>
        </p:nvSpPr>
        <p:spPr>
          <a:xfrm>
            <a:off x="379909" y="231949"/>
            <a:ext cx="155202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IO &amp; NIO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418F5B-9BAD-4C1A-89C8-23DBA68D8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29" y="847668"/>
            <a:ext cx="3816424" cy="22132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56F0E2F-5193-4D48-B2D3-295C203AB928}"/>
              </a:ext>
            </a:extLst>
          </p:cNvPr>
          <p:cNvSpPr txBox="1"/>
          <p:nvPr/>
        </p:nvSpPr>
        <p:spPr>
          <a:xfrm>
            <a:off x="451917" y="3544317"/>
            <a:ext cx="109953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IO</a:t>
            </a:r>
            <a:r>
              <a:rPr lang="zh-CN" altLang="zh-CN" dirty="0"/>
              <a:t>是面向流的，</a:t>
            </a:r>
            <a:r>
              <a:rPr lang="en-US" altLang="zh-CN" dirty="0"/>
              <a:t>NIO</a:t>
            </a:r>
            <a:r>
              <a:rPr lang="zh-CN" altLang="zh-CN" dirty="0"/>
              <a:t>是面向缓冲区的。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  Java IO</a:t>
            </a:r>
            <a:r>
              <a:rPr lang="zh-CN" altLang="zh-CN" dirty="0"/>
              <a:t>的各种流是阻塞的。这意味着，当一个线程调用</a:t>
            </a:r>
            <a:r>
              <a:rPr lang="en-US" altLang="zh-CN" dirty="0"/>
              <a:t>read() </a:t>
            </a:r>
            <a:r>
              <a:rPr lang="zh-CN" altLang="zh-CN" dirty="0"/>
              <a:t>或</a:t>
            </a:r>
            <a:r>
              <a:rPr lang="en-US" altLang="zh-CN" dirty="0"/>
              <a:t> write()</a:t>
            </a:r>
            <a:r>
              <a:rPr lang="zh-CN" altLang="zh-CN" dirty="0"/>
              <a:t>时，</a:t>
            </a:r>
            <a:endParaRPr lang="en-US" altLang="zh-CN" dirty="0"/>
          </a:p>
          <a:p>
            <a:r>
              <a:rPr lang="zh-CN" altLang="zh-CN" dirty="0"/>
              <a:t>该线程被阻塞，直到有一些数据被读取，或数据完全写入。该线程在此期间不能再干任何事情了。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  Java NIO</a:t>
            </a:r>
            <a:r>
              <a:rPr lang="zh-CN" altLang="zh-CN" dirty="0"/>
              <a:t>的选择器允许一个单独的线程来监视多个输入通道，你可以注册多个通道使用一个选择器，</a:t>
            </a:r>
            <a:endParaRPr lang="en-US" altLang="zh-CN" dirty="0"/>
          </a:p>
          <a:p>
            <a:r>
              <a:rPr lang="zh-CN" altLang="zh-CN" dirty="0"/>
              <a:t>然后使用一个单独的线程来</a:t>
            </a:r>
            <a:r>
              <a:rPr lang="en-US" altLang="zh-CN" dirty="0"/>
              <a:t>“</a:t>
            </a:r>
            <a:r>
              <a:rPr lang="zh-CN" altLang="zh-CN" dirty="0"/>
              <a:t>选择</a:t>
            </a:r>
            <a:r>
              <a:rPr lang="en-US" altLang="zh-CN" dirty="0"/>
              <a:t>”</a:t>
            </a:r>
            <a:r>
              <a:rPr lang="zh-CN" altLang="zh-CN" dirty="0"/>
              <a:t>通道：这些通道里已经有可以处理的输入，或者选择已准备写入的通道。</a:t>
            </a:r>
            <a:endParaRPr lang="en-US" altLang="zh-CN" dirty="0"/>
          </a:p>
          <a:p>
            <a:r>
              <a:rPr lang="zh-CN" altLang="zh-CN" dirty="0"/>
              <a:t>这种选择机制，使得一个单独的线程很容易来管理多个通道。</a:t>
            </a:r>
          </a:p>
          <a:p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BC305B-5705-41B6-98D9-BEB8F889D844}"/>
              </a:ext>
            </a:extLst>
          </p:cNvPr>
          <p:cNvSpPr txBox="1"/>
          <p:nvPr/>
        </p:nvSpPr>
        <p:spPr>
          <a:xfrm>
            <a:off x="235893" y="6784677"/>
            <a:ext cx="606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阻塞、异步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IO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http://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www.importnew.com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17759.html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9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96570" y="1960141"/>
            <a:ext cx="4536880" cy="2551715"/>
            <a:chOff x="200258" y="177982"/>
            <a:chExt cx="1388889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TextBox 23"/>
          <p:cNvSpPr txBox="1"/>
          <p:nvPr/>
        </p:nvSpPr>
        <p:spPr>
          <a:xfrm>
            <a:off x="4746491" y="2011862"/>
            <a:ext cx="6506625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缓冲区（</a:t>
            </a:r>
            <a:r>
              <a:rPr lang="en-US" altLang="zh-CN" sz="6328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Buffers</a:t>
            </a:r>
            <a:r>
              <a:rPr lang="zh-CN" altLang="en-US" sz="6328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bg-BG" sz="6328" dirty="0">
              <a:solidFill>
                <a:srgbClr val="FCCB4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4682681" y="3280221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简介</a:t>
            </a:r>
            <a:endParaRPr lang="bg-BG" altLang="zh-CN" sz="2109" dirty="0">
              <a:solidFill>
                <a:srgbClr val="FCCB4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23"/>
          <p:cNvSpPr txBox="1"/>
          <p:nvPr/>
        </p:nvSpPr>
        <p:spPr>
          <a:xfrm>
            <a:off x="4682681" y="3929570"/>
            <a:ext cx="4914252" cy="93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容量（</a:t>
            </a:r>
            <a:r>
              <a:rPr lang="en-US" altLang="zh-CN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Capacity</a:t>
            </a:r>
            <a:r>
              <a:rPr lang="zh-CN" altLang="en-US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r>
              <a:rPr lang="en-US" altLang="zh-CN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 </a:t>
            </a:r>
            <a:r>
              <a:rPr lang="zh-CN" altLang="en-US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上界（</a:t>
            </a:r>
            <a:r>
              <a:rPr lang="en-US" altLang="zh-CN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Limit</a:t>
            </a:r>
            <a:r>
              <a:rPr lang="zh-CN" altLang="en-US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en-US" altLang="zh-CN" sz="2109" dirty="0">
              <a:solidFill>
                <a:srgbClr val="FCCB4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zh-CN" altLang="en-US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位置（</a:t>
            </a:r>
            <a:r>
              <a:rPr lang="en-US" altLang="zh-CN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Position</a:t>
            </a:r>
            <a:r>
              <a:rPr lang="zh-CN" altLang="en-US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 </a:t>
            </a:r>
            <a:r>
              <a:rPr lang="en-US" altLang="zh-CN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 </a:t>
            </a:r>
            <a:r>
              <a:rPr lang="zh-CN" altLang="en-US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标记（</a:t>
            </a:r>
            <a:r>
              <a:rPr lang="en-US" altLang="zh-CN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Mark</a:t>
            </a:r>
            <a:r>
              <a:rPr lang="zh-CN" altLang="en-US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bg-BG" altLang="zh-CN" sz="2109" dirty="0">
              <a:solidFill>
                <a:srgbClr val="FCCB4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4692500" y="5077707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缓冲区</a:t>
            </a:r>
            <a:r>
              <a:rPr lang="en-US" altLang="zh-CN" sz="2109" dirty="0">
                <a:solidFill>
                  <a:srgbClr val="FCCB4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endParaRPr lang="bg-BG" altLang="zh-CN" sz="2109" dirty="0">
              <a:solidFill>
                <a:srgbClr val="FCCB4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3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89"/>
          <p:cNvSpPr txBox="1"/>
          <p:nvPr/>
        </p:nvSpPr>
        <p:spPr>
          <a:xfrm>
            <a:off x="363770" y="377765"/>
            <a:ext cx="80021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33219A-2FC3-4256-8460-C661B0519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45" y="1024038"/>
            <a:ext cx="7272808" cy="31683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FDF5BD-E894-4586-A243-8AD4C612EDAE}"/>
              </a:ext>
            </a:extLst>
          </p:cNvPr>
          <p:cNvSpPr txBox="1"/>
          <p:nvPr/>
        </p:nvSpPr>
        <p:spPr>
          <a:xfrm>
            <a:off x="1460029" y="4984477"/>
            <a:ext cx="8558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缓冲区本质上是一块可以写入数据，然后可以从中读取数据的内存。</a:t>
            </a:r>
            <a:endParaRPr lang="en-US" altLang="zh-CN" dirty="0"/>
          </a:p>
          <a:p>
            <a:r>
              <a:rPr lang="zh-CN" altLang="zh-CN" dirty="0"/>
              <a:t>这块内存被包装成</a:t>
            </a:r>
            <a:r>
              <a:rPr lang="en-US" altLang="zh-CN" dirty="0"/>
              <a:t>NIO Buffer</a:t>
            </a:r>
            <a:r>
              <a:rPr lang="zh-CN" altLang="zh-CN" dirty="0"/>
              <a:t>对象，并提供了一组方法，用来方便的访问该块内存。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2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89"/>
          <p:cNvSpPr txBox="1"/>
          <p:nvPr/>
        </p:nvSpPr>
        <p:spPr>
          <a:xfrm>
            <a:off x="363770" y="377765"/>
            <a:ext cx="10169267" cy="10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163" indent="-4821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容量（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Capacity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上界（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Limit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位置（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Position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标记（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Mark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lang="bg-BG" altLang="zh-CN" sz="24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en-GB" sz="24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E612DE-49EC-4A0A-B3A9-89E2F7E44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99" y="1744117"/>
            <a:ext cx="4676775" cy="18919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1C0030-4BA9-4E77-BFA6-B8D3E00BF9A3}"/>
              </a:ext>
            </a:extLst>
          </p:cNvPr>
          <p:cNvSpPr txBox="1"/>
          <p:nvPr/>
        </p:nvSpPr>
        <p:spPr>
          <a:xfrm>
            <a:off x="1676053" y="5128493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新创建的 </a:t>
            </a:r>
            <a:r>
              <a:rPr lang="en-US" altLang="zh-CN" dirty="0" err="1"/>
              <a:t>ByteBuffer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9ACE59-ED7F-479F-8377-CA8DED88C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99" y="1240061"/>
            <a:ext cx="5010150" cy="32575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89EBF7-0D79-4631-A766-01EA7FE808FA}"/>
              </a:ext>
            </a:extLst>
          </p:cNvPr>
          <p:cNvSpPr txBox="1"/>
          <p:nvPr/>
        </p:nvSpPr>
        <p:spPr>
          <a:xfrm>
            <a:off x="6716613" y="5128493"/>
            <a:ext cx="467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capacity</a:t>
            </a:r>
            <a:r>
              <a:rPr lang="zh-CN" altLang="zh-CN" dirty="0"/>
              <a:t>，</a:t>
            </a:r>
            <a:r>
              <a:rPr lang="en-US" altLang="zh-CN" dirty="0"/>
              <a:t>position</a:t>
            </a:r>
            <a:r>
              <a:rPr lang="zh-CN" altLang="zh-CN" dirty="0"/>
              <a:t>和</a:t>
            </a:r>
            <a:r>
              <a:rPr lang="en-US" altLang="zh-CN" dirty="0"/>
              <a:t>limit</a:t>
            </a:r>
            <a:r>
              <a:rPr lang="zh-CN" altLang="zh-CN" dirty="0"/>
              <a:t>在读写模式中的说明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24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00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幼圆"/>
        <a:cs typeface=""/>
      </a:majorFont>
      <a:minorFont>
        <a:latin typeface="Arial Unicode M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1250</Words>
  <Application>Microsoft Office PowerPoint</Application>
  <PresentationFormat>自定义</PresentationFormat>
  <Paragraphs>158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 Unicode MS</vt:lpstr>
      <vt:lpstr>Kozuka Gothic Pro M</vt:lpstr>
      <vt:lpstr>宋体</vt:lpstr>
      <vt:lpstr>微软雅黑</vt:lpstr>
      <vt:lpstr>幼圆</vt:lpstr>
      <vt:lpstr>Arial</vt:lpstr>
      <vt:lpstr>Calibri</vt:lpstr>
      <vt:lpstr>Franklin Gothic Medium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/>
  <cp:keywords>第一PPT www.1ppt.com</cp:keywords>
  <cp:lastModifiedBy/>
  <cp:revision>1</cp:revision>
  <dcterms:created xsi:type="dcterms:W3CDTF">2016-09-14T14:47:54Z</dcterms:created>
  <dcterms:modified xsi:type="dcterms:W3CDTF">2017-07-30T09:48:59Z</dcterms:modified>
</cp:coreProperties>
</file>