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Open Sans" panose="020B0606030504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60417"/>
  </p:normalViewPr>
  <p:slideViewPr>
    <p:cSldViewPr snapToGrid="0">
      <p:cViewPr varScale="1">
        <p:scale>
          <a:sx n="97" d="100"/>
          <a:sy n="97" d="100"/>
        </p:scale>
        <p:origin x="23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9def686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179def686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79def68644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79def68644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79def68644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79def68644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ac5b11998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17ac5b11998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7ac5b11998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17ac5b1199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7ac5b1199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17ac5b1199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7ac5b1199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17ac5b1199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7ac5b11998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17ac5b11998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7ac5b1199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17ac5b1199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7ac5b1199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17ac5b1199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7ac5b11998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17ac5b11998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9def6864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179def6864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7ac5b119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17ac5b119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7ac5b11998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17ac5b11998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7ac5b1199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g17ac5b1199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9def68644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179def68644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79def68644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179def68644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79def68644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g179def68644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7ac5b1199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17ac5b1199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7ac5b1199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negation impact the next word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Instead of being stored in long term memory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are going to feed it onto the next cell to worry about because really we don’t know what’s being negated yet</a:t>
            </a:r>
            <a:endParaRPr dirty="0"/>
          </a:p>
        </p:txBody>
      </p:sp>
      <p:sp>
        <p:nvSpPr>
          <p:cNvPr id="433" name="Google Shape;433;g17ac5b1199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7ac5b119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there is a negation, whatever this good word that’s being fed in is not actually good, it’s bad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the output of the ‘AND</a:t>
            </a:r>
            <a:r>
              <a:rPr lang="zh-CN" altLang="en-US" dirty="0"/>
              <a:t>’ </a:t>
            </a:r>
            <a:r>
              <a:rPr lang="en-US" altLang="zh-CN" dirty="0"/>
              <a:t>is going to be negative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it added here with one because we did see a good word --- goes back to negative 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[all the weights are </a:t>
            </a:r>
            <a:r>
              <a:rPr lang="en-US"/>
              <a:t>idealized version]</a:t>
            </a:r>
            <a:endParaRPr/>
          </a:p>
        </p:txBody>
      </p:sp>
      <p:sp>
        <p:nvSpPr>
          <p:cNvPr id="451" name="Google Shape;451;g17ac5b119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7ac5b1199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g17ac5b1199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9def6864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179def6864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7ac5b1199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g17ac5b1199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79def68644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g179def68644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79def68644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g179def68644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79def68644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g179def68644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79def68644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179def68644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9def6864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179def6864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9def68644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179def68644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79def68644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179def68644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ac5b1199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7ac5b1199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9def68644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79def68644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ustinstansbury.github.io/theclevermachine/derivation-common-neural-network-activation-function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roceedings.neurips.cc/paper/2020/file/102f0bb6efb3a6128a3c750dd16729be-Paper.pdf" TargetMode="External"/><Relationship Id="rId4" Type="http://schemas.openxmlformats.org/officeDocument/2006/relationships/hyperlink" Target="https://colah.github.io/posts/2015-08-Understanding-LSTM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12862"/>
            <a:ext cx="9144000" cy="1083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25450" y="1571575"/>
            <a:ext cx="86931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500"/>
              <a:buFont typeface="Open Sans"/>
              <a:buNone/>
            </a:pPr>
            <a:r>
              <a:rPr lang="en" sz="4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Gated Networks</a:t>
            </a:r>
            <a:endParaRPr sz="42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500"/>
              <a:buFont typeface="Open Sans"/>
              <a:buNone/>
            </a:pPr>
            <a:endParaRPr sz="32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143000" y="2930141"/>
            <a:ext cx="6858000" cy="16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30"/>
              <a:buNone/>
            </a:pPr>
            <a:endParaRPr sz="21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30"/>
              <a:buNone/>
            </a:pPr>
            <a:r>
              <a:rPr lang="en" sz="21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Natural Language Processing Lecture Oct 31, 2022</a:t>
            </a:r>
            <a:endParaRPr sz="21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30"/>
              <a:buNone/>
            </a:pPr>
            <a:endParaRPr sz="21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30"/>
              <a:buNone/>
            </a:pPr>
            <a:r>
              <a:rPr lang="en" sz="21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Duke University, Pratt School of Engineering</a:t>
            </a:r>
            <a:endParaRPr sz="21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30"/>
              <a:buNone/>
            </a:pPr>
            <a:endParaRPr sz="21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30"/>
              <a:buNone/>
            </a:pPr>
            <a:r>
              <a:rPr lang="en" sz="21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Patrick Wang, </a:t>
            </a: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Zachary C. Brown, </a:t>
            </a:r>
            <a:r>
              <a:rPr lang="en" sz="21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Zexin Cai</a:t>
            </a:r>
            <a:endParaRPr sz="2100"/>
          </a:p>
        </p:txBody>
      </p:sp>
      <p:sp>
        <p:nvSpPr>
          <p:cNvPr id="57" name="Google Shape;57;p13"/>
          <p:cNvSpPr/>
          <p:nvPr/>
        </p:nvSpPr>
        <p:spPr>
          <a:xfrm>
            <a:off x="0" y="1070283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r="68093"/>
          <a:stretch/>
        </p:blipFill>
        <p:spPr>
          <a:xfrm>
            <a:off x="264300" y="198700"/>
            <a:ext cx="1365300" cy="6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/>
        </p:nvSpPr>
        <p:spPr>
          <a:xfrm>
            <a:off x="0" y="-12862"/>
            <a:ext cx="9144000" cy="5367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0" y="523786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1"/>
          </p:nvPr>
        </p:nvSpPr>
        <p:spPr>
          <a:xfrm>
            <a:off x="862050" y="1414475"/>
            <a:ext cx="7419900" cy="23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44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LSTMs and Related Methods</a:t>
            </a:r>
            <a:endParaRPr sz="44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(Addressing Memory-Deficiency in RNNs)</a:t>
            </a: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9" name="Google Shape;159;p22"/>
          <p:cNvCxnSpPr/>
          <p:nvPr/>
        </p:nvCxnSpPr>
        <p:spPr>
          <a:xfrm flipH="1">
            <a:off x="1231375" y="653395"/>
            <a:ext cx="4500" cy="1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22"/>
          <p:cNvSpPr txBox="1">
            <a:spLocks noGrp="1"/>
          </p:cNvSpPr>
          <p:nvPr>
            <p:ph type="ctrTitle"/>
          </p:nvPr>
        </p:nvSpPr>
        <p:spPr>
          <a:xfrm>
            <a:off x="81975" y="649750"/>
            <a:ext cx="11259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LSTMs and Related Methods</a:t>
            </a:r>
            <a:endParaRPr sz="9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/>
          <p:nvPr/>
        </p:nvSpPr>
        <p:spPr>
          <a:xfrm>
            <a:off x="0" y="-12862"/>
            <a:ext cx="9144000" cy="5367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0" y="523786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3"/>
          <p:cNvSpPr txBox="1">
            <a:spLocks noGrp="1"/>
          </p:cNvSpPr>
          <p:nvPr>
            <p:ph type="subTitle" idx="1"/>
          </p:nvPr>
        </p:nvSpPr>
        <p:spPr>
          <a:xfrm>
            <a:off x="1352200" y="649750"/>
            <a:ext cx="73875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3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LSTMs</a:t>
            </a: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: Reviewing ‘Vanilla’ RNNs</a:t>
            </a:r>
            <a:endParaRPr sz="32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9" name="Google Shape;169;p23"/>
          <p:cNvCxnSpPr/>
          <p:nvPr/>
        </p:nvCxnSpPr>
        <p:spPr>
          <a:xfrm flipH="1">
            <a:off x="1231375" y="653395"/>
            <a:ext cx="4500" cy="1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81975" y="4727225"/>
            <a:ext cx="20211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See [1, 3]</a:t>
            </a:r>
            <a:endParaRPr sz="1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ctrTitle"/>
          </p:nvPr>
        </p:nvSpPr>
        <p:spPr>
          <a:xfrm>
            <a:off x="81975" y="649750"/>
            <a:ext cx="11259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LSTMs and Related Methods</a:t>
            </a:r>
            <a:endParaRPr sz="9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 r="77928" b="16366"/>
          <a:stretch/>
        </p:blipFill>
        <p:spPr>
          <a:xfrm>
            <a:off x="1371325" y="1535675"/>
            <a:ext cx="1671652" cy="21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/>
          <p:nvPr/>
        </p:nvSpPr>
        <p:spPr>
          <a:xfrm>
            <a:off x="0" y="-12862"/>
            <a:ext cx="9144000" cy="5367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0" y="523786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>
            <a:spLocks noGrp="1"/>
          </p:cNvSpPr>
          <p:nvPr>
            <p:ph type="subTitle" idx="1"/>
          </p:nvPr>
        </p:nvSpPr>
        <p:spPr>
          <a:xfrm>
            <a:off x="1352200" y="649750"/>
            <a:ext cx="73875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3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LSTMs</a:t>
            </a: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: Reviewing ‘Vanilla’ RNNs</a:t>
            </a:r>
            <a:endParaRPr sz="32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1" name="Google Shape;181;p24"/>
          <p:cNvCxnSpPr/>
          <p:nvPr/>
        </p:nvCxnSpPr>
        <p:spPr>
          <a:xfrm flipH="1">
            <a:off x="1231375" y="653395"/>
            <a:ext cx="4500" cy="1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Google Shape;182;p24"/>
          <p:cNvSpPr txBox="1">
            <a:spLocks noGrp="1"/>
          </p:cNvSpPr>
          <p:nvPr>
            <p:ph type="subTitle" idx="1"/>
          </p:nvPr>
        </p:nvSpPr>
        <p:spPr>
          <a:xfrm>
            <a:off x="81975" y="4727225"/>
            <a:ext cx="20211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See [1, 3]</a:t>
            </a:r>
            <a:endParaRPr sz="1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4"/>
          <p:cNvSpPr txBox="1">
            <a:spLocks noGrp="1"/>
          </p:cNvSpPr>
          <p:nvPr>
            <p:ph type="ctrTitle"/>
          </p:nvPr>
        </p:nvSpPr>
        <p:spPr>
          <a:xfrm>
            <a:off x="81975" y="649750"/>
            <a:ext cx="11259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LSTMs and Related Methods</a:t>
            </a:r>
            <a:endParaRPr sz="9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323" y="1535674"/>
            <a:ext cx="7573853" cy="25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/>
          <p:nvPr/>
        </p:nvSpPr>
        <p:spPr>
          <a:xfrm>
            <a:off x="0" y="-12862"/>
            <a:ext cx="9144000" cy="5367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0" y="523786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1"/>
          </p:nvPr>
        </p:nvSpPr>
        <p:spPr>
          <a:xfrm>
            <a:off x="1352200" y="649750"/>
            <a:ext cx="73875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3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LSTMs</a:t>
            </a: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: Reviewing ‘Vanilla’ RNNs</a:t>
            </a:r>
            <a:endParaRPr sz="32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3" name="Google Shape;193;p25"/>
          <p:cNvCxnSpPr/>
          <p:nvPr/>
        </p:nvCxnSpPr>
        <p:spPr>
          <a:xfrm flipH="1">
            <a:off x="1231375" y="653395"/>
            <a:ext cx="4500" cy="1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25"/>
          <p:cNvSpPr txBox="1">
            <a:spLocks noGrp="1"/>
          </p:cNvSpPr>
          <p:nvPr>
            <p:ph type="subTitle" idx="1"/>
          </p:nvPr>
        </p:nvSpPr>
        <p:spPr>
          <a:xfrm>
            <a:off x="81975" y="4727225"/>
            <a:ext cx="20211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See [1, 3]</a:t>
            </a:r>
            <a:endParaRPr sz="1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ctrTitle"/>
          </p:nvPr>
        </p:nvSpPr>
        <p:spPr>
          <a:xfrm>
            <a:off x="81975" y="649750"/>
            <a:ext cx="11259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LSTMs and Related Methods</a:t>
            </a:r>
            <a:endParaRPr sz="9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075" y="1164839"/>
            <a:ext cx="7603328" cy="3218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3975" y="4448466"/>
            <a:ext cx="3439525" cy="5650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/>
          <p:nvPr/>
        </p:nvSpPr>
        <p:spPr>
          <a:xfrm>
            <a:off x="0" y="-12862"/>
            <a:ext cx="9144000" cy="5367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0" y="523786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6"/>
          <p:cNvSpPr txBox="1">
            <a:spLocks noGrp="1"/>
          </p:cNvSpPr>
          <p:nvPr>
            <p:ph type="subTitle" idx="1"/>
          </p:nvPr>
        </p:nvSpPr>
        <p:spPr>
          <a:xfrm>
            <a:off x="1352200" y="649750"/>
            <a:ext cx="73875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3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LSTMs</a:t>
            </a: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: Reviewing ‘Vanilla’ RNNs</a:t>
            </a:r>
            <a:endParaRPr sz="32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6" name="Google Shape;206;p26"/>
          <p:cNvCxnSpPr/>
          <p:nvPr/>
        </p:nvCxnSpPr>
        <p:spPr>
          <a:xfrm flipH="1">
            <a:off x="1231375" y="653395"/>
            <a:ext cx="4500" cy="1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26"/>
          <p:cNvSpPr txBox="1">
            <a:spLocks noGrp="1"/>
          </p:cNvSpPr>
          <p:nvPr>
            <p:ph type="subTitle" idx="1"/>
          </p:nvPr>
        </p:nvSpPr>
        <p:spPr>
          <a:xfrm>
            <a:off x="81975" y="4727225"/>
            <a:ext cx="20211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See [1, 3]</a:t>
            </a:r>
            <a:endParaRPr sz="1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26"/>
          <p:cNvSpPr txBox="1">
            <a:spLocks noGrp="1"/>
          </p:cNvSpPr>
          <p:nvPr>
            <p:ph type="ctrTitle"/>
          </p:nvPr>
        </p:nvSpPr>
        <p:spPr>
          <a:xfrm>
            <a:off x="81975" y="649750"/>
            <a:ext cx="11259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LSTMs and Related Methods</a:t>
            </a:r>
            <a:endParaRPr sz="9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075" y="1164839"/>
            <a:ext cx="7603328" cy="3218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3975" y="4448466"/>
            <a:ext cx="3439525" cy="5650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11" name="Google Shape;211;p26"/>
          <p:cNvCxnSpPr/>
          <p:nvPr/>
        </p:nvCxnSpPr>
        <p:spPr>
          <a:xfrm flipH="1">
            <a:off x="5143850" y="1605925"/>
            <a:ext cx="1482300" cy="1017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" name="Google Shape;212;p26"/>
          <p:cNvSpPr txBox="1"/>
          <p:nvPr/>
        </p:nvSpPr>
        <p:spPr>
          <a:xfrm>
            <a:off x="6588850" y="1083575"/>
            <a:ext cx="144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Memory Bottleneck</a:t>
            </a:r>
            <a:endParaRPr sz="18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/>
          <p:nvPr/>
        </p:nvSpPr>
        <p:spPr>
          <a:xfrm>
            <a:off x="0" y="-12862"/>
            <a:ext cx="9144000" cy="5367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0" y="523786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1"/>
          </p:nvPr>
        </p:nvSpPr>
        <p:spPr>
          <a:xfrm>
            <a:off x="1352200" y="649750"/>
            <a:ext cx="76770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3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LSTMs</a:t>
            </a: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: Long-term Memory Mechanism</a:t>
            </a:r>
            <a:endParaRPr sz="32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1" name="Google Shape;221;p27"/>
          <p:cNvCxnSpPr/>
          <p:nvPr/>
        </p:nvCxnSpPr>
        <p:spPr>
          <a:xfrm flipH="1">
            <a:off x="1231375" y="653395"/>
            <a:ext cx="4500" cy="1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27"/>
          <p:cNvSpPr txBox="1">
            <a:spLocks noGrp="1"/>
          </p:cNvSpPr>
          <p:nvPr>
            <p:ph type="subTitle" idx="1"/>
          </p:nvPr>
        </p:nvSpPr>
        <p:spPr>
          <a:xfrm>
            <a:off x="81975" y="4727225"/>
            <a:ext cx="20211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See [1, 3]</a:t>
            </a:r>
            <a:endParaRPr sz="1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27"/>
          <p:cNvSpPr txBox="1">
            <a:spLocks noGrp="1"/>
          </p:cNvSpPr>
          <p:nvPr>
            <p:ph type="ctrTitle"/>
          </p:nvPr>
        </p:nvSpPr>
        <p:spPr>
          <a:xfrm>
            <a:off x="81975" y="649750"/>
            <a:ext cx="11259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LSTMs and Related Methods</a:t>
            </a:r>
            <a:endParaRPr sz="9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575" y="4448466"/>
            <a:ext cx="3439525" cy="5650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1125" y="1255600"/>
            <a:ext cx="4562427" cy="295721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/>
          <p:nvPr/>
        </p:nvSpPr>
        <p:spPr>
          <a:xfrm>
            <a:off x="3708125" y="2370975"/>
            <a:ext cx="3302100" cy="1426500"/>
          </a:xfrm>
          <a:prstGeom prst="rect">
            <a:avLst/>
          </a:prstGeom>
          <a:solidFill>
            <a:srgbClr val="DDFFC0"/>
          </a:solidFill>
          <a:ln w="9525" cap="flat" cmpd="sng">
            <a:solidFill>
              <a:srgbClr val="DDF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/>
          <p:cNvSpPr/>
          <p:nvPr/>
        </p:nvSpPr>
        <p:spPr>
          <a:xfrm>
            <a:off x="3631925" y="2749100"/>
            <a:ext cx="102600" cy="896100"/>
          </a:xfrm>
          <a:prstGeom prst="rect">
            <a:avLst/>
          </a:prstGeom>
          <a:solidFill>
            <a:srgbClr val="DDFFC0"/>
          </a:solidFill>
          <a:ln w="9525" cap="flat" cmpd="sng">
            <a:solidFill>
              <a:srgbClr val="DDF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3810259" y="2977700"/>
            <a:ext cx="102600" cy="896100"/>
          </a:xfrm>
          <a:prstGeom prst="rect">
            <a:avLst/>
          </a:prstGeom>
          <a:solidFill>
            <a:srgbClr val="DDFFC0"/>
          </a:solidFill>
          <a:ln w="9525" cap="flat" cmpd="sng">
            <a:solidFill>
              <a:srgbClr val="DDF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6967436" y="2749100"/>
            <a:ext cx="102600" cy="896100"/>
          </a:xfrm>
          <a:prstGeom prst="rect">
            <a:avLst/>
          </a:prstGeom>
          <a:solidFill>
            <a:srgbClr val="DDFFC0"/>
          </a:solidFill>
          <a:ln w="9525" cap="flat" cmpd="sng">
            <a:solidFill>
              <a:srgbClr val="DDF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6253950" y="2241628"/>
            <a:ext cx="739800" cy="202800"/>
          </a:xfrm>
          <a:prstGeom prst="rect">
            <a:avLst/>
          </a:prstGeom>
          <a:solidFill>
            <a:srgbClr val="DDFFC0"/>
          </a:solidFill>
          <a:ln w="9525" cap="flat" cmpd="sng">
            <a:solidFill>
              <a:srgbClr val="DDF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6101550" y="1758504"/>
            <a:ext cx="739800" cy="353400"/>
          </a:xfrm>
          <a:prstGeom prst="rect">
            <a:avLst/>
          </a:prstGeom>
          <a:solidFill>
            <a:srgbClr val="DDFFC0"/>
          </a:solidFill>
          <a:ln w="9525" cap="flat" cmpd="sng">
            <a:solidFill>
              <a:srgbClr val="DDF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/>
          <p:nvPr/>
        </p:nvSpPr>
        <p:spPr>
          <a:xfrm>
            <a:off x="0" y="-12862"/>
            <a:ext cx="9144000" cy="5367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0" y="523786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1"/>
          </p:nvPr>
        </p:nvSpPr>
        <p:spPr>
          <a:xfrm>
            <a:off x="1352200" y="649750"/>
            <a:ext cx="77334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3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LSTMs</a:t>
            </a: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: ‘Forgetting’ Long-term Memory</a:t>
            </a:r>
            <a:endParaRPr sz="32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0" name="Google Shape;240;p28"/>
          <p:cNvCxnSpPr/>
          <p:nvPr/>
        </p:nvCxnSpPr>
        <p:spPr>
          <a:xfrm flipH="1">
            <a:off x="1231375" y="653395"/>
            <a:ext cx="4500" cy="1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" name="Google Shape;241;p28"/>
          <p:cNvSpPr txBox="1">
            <a:spLocks noGrp="1"/>
          </p:cNvSpPr>
          <p:nvPr>
            <p:ph type="subTitle" idx="1"/>
          </p:nvPr>
        </p:nvSpPr>
        <p:spPr>
          <a:xfrm>
            <a:off x="81975" y="4727225"/>
            <a:ext cx="20211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See [1, 3]</a:t>
            </a:r>
            <a:endParaRPr sz="1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28"/>
          <p:cNvSpPr txBox="1">
            <a:spLocks noGrp="1"/>
          </p:cNvSpPr>
          <p:nvPr>
            <p:ph type="ctrTitle"/>
          </p:nvPr>
        </p:nvSpPr>
        <p:spPr>
          <a:xfrm>
            <a:off x="81975" y="649750"/>
            <a:ext cx="11259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LSTMs and Related Methods</a:t>
            </a:r>
            <a:endParaRPr sz="9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575" y="4448466"/>
            <a:ext cx="3439525" cy="5650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4" name="Google Shape;24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1125" y="1255600"/>
            <a:ext cx="4562427" cy="295721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8"/>
          <p:cNvSpPr/>
          <p:nvPr/>
        </p:nvSpPr>
        <p:spPr>
          <a:xfrm>
            <a:off x="3708125" y="2370975"/>
            <a:ext cx="3302100" cy="1426500"/>
          </a:xfrm>
          <a:prstGeom prst="rect">
            <a:avLst/>
          </a:prstGeom>
          <a:solidFill>
            <a:srgbClr val="DDFFC0"/>
          </a:solidFill>
          <a:ln w="9525" cap="flat" cmpd="sng">
            <a:solidFill>
              <a:srgbClr val="DDF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3810259" y="2977700"/>
            <a:ext cx="102600" cy="896100"/>
          </a:xfrm>
          <a:prstGeom prst="rect">
            <a:avLst/>
          </a:prstGeom>
          <a:solidFill>
            <a:srgbClr val="DDFFC0"/>
          </a:solidFill>
          <a:ln w="9525" cap="flat" cmpd="sng">
            <a:solidFill>
              <a:srgbClr val="DDF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6967436" y="2749100"/>
            <a:ext cx="102600" cy="896100"/>
          </a:xfrm>
          <a:prstGeom prst="rect">
            <a:avLst/>
          </a:prstGeom>
          <a:solidFill>
            <a:srgbClr val="DDFFC0"/>
          </a:solidFill>
          <a:ln w="9525" cap="flat" cmpd="sng">
            <a:solidFill>
              <a:srgbClr val="DDF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6253950" y="2241628"/>
            <a:ext cx="739800" cy="202800"/>
          </a:xfrm>
          <a:prstGeom prst="rect">
            <a:avLst/>
          </a:prstGeom>
          <a:solidFill>
            <a:srgbClr val="DDFFC0"/>
          </a:solidFill>
          <a:ln w="9525" cap="flat" cmpd="sng">
            <a:solidFill>
              <a:srgbClr val="DDF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6101550" y="1758504"/>
            <a:ext cx="739800" cy="353400"/>
          </a:xfrm>
          <a:prstGeom prst="rect">
            <a:avLst/>
          </a:prstGeom>
          <a:solidFill>
            <a:srgbClr val="DDFFC0"/>
          </a:solidFill>
          <a:ln w="9525" cap="flat" cmpd="sng">
            <a:solidFill>
              <a:srgbClr val="DDF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0" name="Google Shape;25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855" y="2704275"/>
            <a:ext cx="1061050" cy="12572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pic>
      <p:sp>
        <p:nvSpPr>
          <p:cNvPr id="251" name="Google Shape;251;p28"/>
          <p:cNvSpPr txBox="1"/>
          <p:nvPr/>
        </p:nvSpPr>
        <p:spPr>
          <a:xfrm>
            <a:off x="7727225" y="2274750"/>
            <a:ext cx="1236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Gates</a:t>
            </a:r>
            <a:endParaRPr sz="1800" b="1"/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1880" y="2352345"/>
            <a:ext cx="1272975" cy="18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8"/>
          <p:cNvSpPr/>
          <p:nvPr/>
        </p:nvSpPr>
        <p:spPr>
          <a:xfrm>
            <a:off x="4118750" y="3412100"/>
            <a:ext cx="377700" cy="461700"/>
          </a:xfrm>
          <a:prstGeom prst="rect">
            <a:avLst/>
          </a:prstGeom>
          <a:solidFill>
            <a:srgbClr val="DDFFC0"/>
          </a:solidFill>
          <a:ln w="9525" cap="flat" cmpd="sng">
            <a:solidFill>
              <a:srgbClr val="DDF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8592" y="2675550"/>
            <a:ext cx="3081206" cy="353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0" y="-12862"/>
            <a:ext cx="9144000" cy="5367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9"/>
          <p:cNvSpPr/>
          <p:nvPr/>
        </p:nvSpPr>
        <p:spPr>
          <a:xfrm>
            <a:off x="0" y="523786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9"/>
          <p:cNvSpPr txBox="1">
            <a:spLocks noGrp="1"/>
          </p:cNvSpPr>
          <p:nvPr>
            <p:ph type="subTitle" idx="1"/>
          </p:nvPr>
        </p:nvSpPr>
        <p:spPr>
          <a:xfrm>
            <a:off x="1352200" y="649750"/>
            <a:ext cx="77334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3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LSTMs</a:t>
            </a: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: ‘Updating’ Long-term Memory</a:t>
            </a:r>
            <a:endParaRPr sz="32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3" name="Google Shape;263;p29"/>
          <p:cNvCxnSpPr/>
          <p:nvPr/>
        </p:nvCxnSpPr>
        <p:spPr>
          <a:xfrm flipH="1">
            <a:off x="1231375" y="653395"/>
            <a:ext cx="4500" cy="1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" name="Google Shape;264;p29"/>
          <p:cNvSpPr txBox="1">
            <a:spLocks noGrp="1"/>
          </p:cNvSpPr>
          <p:nvPr>
            <p:ph type="subTitle" idx="1"/>
          </p:nvPr>
        </p:nvSpPr>
        <p:spPr>
          <a:xfrm>
            <a:off x="81975" y="4727225"/>
            <a:ext cx="20211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See [1, 3]</a:t>
            </a:r>
            <a:endParaRPr sz="1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29"/>
          <p:cNvSpPr txBox="1">
            <a:spLocks noGrp="1"/>
          </p:cNvSpPr>
          <p:nvPr>
            <p:ph type="ctrTitle"/>
          </p:nvPr>
        </p:nvSpPr>
        <p:spPr>
          <a:xfrm>
            <a:off x="81975" y="649750"/>
            <a:ext cx="11259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LSTMs and Related Methods</a:t>
            </a:r>
            <a:endParaRPr sz="9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575" y="4448466"/>
            <a:ext cx="3439525" cy="5650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7" name="Google Shape;2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1125" y="1255600"/>
            <a:ext cx="4562427" cy="2957217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9"/>
          <p:cNvSpPr/>
          <p:nvPr/>
        </p:nvSpPr>
        <p:spPr>
          <a:xfrm>
            <a:off x="5506200" y="2370975"/>
            <a:ext cx="1503900" cy="1426500"/>
          </a:xfrm>
          <a:prstGeom prst="rect">
            <a:avLst/>
          </a:prstGeom>
          <a:solidFill>
            <a:srgbClr val="DDFFC0"/>
          </a:solidFill>
          <a:ln w="9525" cap="flat" cmpd="sng">
            <a:solidFill>
              <a:srgbClr val="DDF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3810259" y="2977700"/>
            <a:ext cx="102600" cy="896100"/>
          </a:xfrm>
          <a:prstGeom prst="rect">
            <a:avLst/>
          </a:prstGeom>
          <a:solidFill>
            <a:srgbClr val="DDFFC0"/>
          </a:solidFill>
          <a:ln w="9525" cap="flat" cmpd="sng">
            <a:solidFill>
              <a:srgbClr val="DDF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6967436" y="2749100"/>
            <a:ext cx="102600" cy="896100"/>
          </a:xfrm>
          <a:prstGeom prst="rect">
            <a:avLst/>
          </a:prstGeom>
          <a:solidFill>
            <a:srgbClr val="DDFFC0"/>
          </a:solidFill>
          <a:ln w="9525" cap="flat" cmpd="sng">
            <a:solidFill>
              <a:srgbClr val="DDF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6253950" y="2241628"/>
            <a:ext cx="739800" cy="202800"/>
          </a:xfrm>
          <a:prstGeom prst="rect">
            <a:avLst/>
          </a:prstGeom>
          <a:solidFill>
            <a:srgbClr val="DDFFC0"/>
          </a:solidFill>
          <a:ln w="9525" cap="flat" cmpd="sng">
            <a:solidFill>
              <a:srgbClr val="DDF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6101550" y="1758504"/>
            <a:ext cx="739800" cy="353400"/>
          </a:xfrm>
          <a:prstGeom prst="rect">
            <a:avLst/>
          </a:prstGeom>
          <a:solidFill>
            <a:srgbClr val="DDFFC0"/>
          </a:solidFill>
          <a:ln w="9525" cap="flat" cmpd="sng">
            <a:solidFill>
              <a:srgbClr val="DDF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3" name="Google Shape;27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1880" y="2352345"/>
            <a:ext cx="1272975" cy="18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4850" y="2654367"/>
            <a:ext cx="1171350" cy="96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9"/>
          <p:cNvPicPr preferRelativeResize="0"/>
          <p:nvPr/>
        </p:nvPicPr>
        <p:blipFill rotWithShape="1">
          <a:blip r:embed="rId7">
            <a:alphaModFix/>
          </a:blip>
          <a:srcRect l="703" r="1573" b="6785"/>
          <a:stretch/>
        </p:blipFill>
        <p:spPr>
          <a:xfrm>
            <a:off x="107050" y="2521709"/>
            <a:ext cx="3052601" cy="66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  <p:sp>
        <p:nvSpPr>
          <p:cNvPr id="276" name="Google Shape;276;p29"/>
          <p:cNvSpPr txBox="1"/>
          <p:nvPr/>
        </p:nvSpPr>
        <p:spPr>
          <a:xfrm>
            <a:off x="889375" y="2101884"/>
            <a:ext cx="221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values to update</a:t>
            </a:r>
            <a:endParaRPr/>
          </a:p>
        </p:txBody>
      </p:sp>
      <p:sp>
        <p:nvSpPr>
          <p:cNvPr id="277" name="Google Shape;277;p29"/>
          <p:cNvSpPr txBox="1"/>
          <p:nvPr/>
        </p:nvSpPr>
        <p:spPr>
          <a:xfrm>
            <a:off x="-19900" y="3339634"/>
            <a:ext cx="277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new candidate values</a:t>
            </a:r>
            <a:endParaRPr/>
          </a:p>
        </p:txBody>
      </p:sp>
      <p:cxnSp>
        <p:nvCxnSpPr>
          <p:cNvPr id="278" name="Google Shape;278;p29"/>
          <p:cNvCxnSpPr/>
          <p:nvPr/>
        </p:nvCxnSpPr>
        <p:spPr>
          <a:xfrm>
            <a:off x="4097150" y="35682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29"/>
          <p:cNvCxnSpPr/>
          <p:nvPr/>
        </p:nvCxnSpPr>
        <p:spPr>
          <a:xfrm>
            <a:off x="4084175" y="3568250"/>
            <a:ext cx="319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29"/>
          <p:cNvCxnSpPr/>
          <p:nvPr/>
        </p:nvCxnSpPr>
        <p:spPr>
          <a:xfrm flipH="1">
            <a:off x="540375" y="2370650"/>
            <a:ext cx="480900" cy="223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" name="Google Shape;281;p29"/>
          <p:cNvCxnSpPr/>
          <p:nvPr/>
        </p:nvCxnSpPr>
        <p:spPr>
          <a:xfrm rot="10800000" flipH="1">
            <a:off x="792675" y="3185150"/>
            <a:ext cx="422100" cy="252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/>
          <p:nvPr/>
        </p:nvSpPr>
        <p:spPr>
          <a:xfrm>
            <a:off x="0" y="-12862"/>
            <a:ext cx="9144000" cy="5367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0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0" y="523786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0"/>
          <p:cNvSpPr txBox="1">
            <a:spLocks noGrp="1"/>
          </p:cNvSpPr>
          <p:nvPr>
            <p:ph type="subTitle" idx="1"/>
          </p:nvPr>
        </p:nvSpPr>
        <p:spPr>
          <a:xfrm>
            <a:off x="1352200" y="649750"/>
            <a:ext cx="77334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3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LSTMs</a:t>
            </a: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: ‘Updating’ Long-term Memory</a:t>
            </a:r>
            <a:endParaRPr sz="32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90" name="Google Shape;290;p30"/>
          <p:cNvCxnSpPr/>
          <p:nvPr/>
        </p:nvCxnSpPr>
        <p:spPr>
          <a:xfrm flipH="1">
            <a:off x="1231375" y="653395"/>
            <a:ext cx="4500" cy="1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30"/>
          <p:cNvSpPr txBox="1">
            <a:spLocks noGrp="1"/>
          </p:cNvSpPr>
          <p:nvPr>
            <p:ph type="subTitle" idx="1"/>
          </p:nvPr>
        </p:nvSpPr>
        <p:spPr>
          <a:xfrm>
            <a:off x="81975" y="4727225"/>
            <a:ext cx="20211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See [1, 3]</a:t>
            </a:r>
            <a:endParaRPr sz="1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30"/>
          <p:cNvSpPr txBox="1">
            <a:spLocks noGrp="1"/>
          </p:cNvSpPr>
          <p:nvPr>
            <p:ph type="ctrTitle"/>
          </p:nvPr>
        </p:nvSpPr>
        <p:spPr>
          <a:xfrm>
            <a:off x="81975" y="649750"/>
            <a:ext cx="11259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LSTMs and Related Methods</a:t>
            </a:r>
            <a:endParaRPr sz="9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3" name="Google Shape;2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575" y="4448466"/>
            <a:ext cx="3439525" cy="5650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4" name="Google Shape;2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1125" y="1255600"/>
            <a:ext cx="4562427" cy="295721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0"/>
          <p:cNvSpPr/>
          <p:nvPr/>
        </p:nvSpPr>
        <p:spPr>
          <a:xfrm>
            <a:off x="5506200" y="2370975"/>
            <a:ext cx="1503900" cy="1426500"/>
          </a:xfrm>
          <a:prstGeom prst="rect">
            <a:avLst/>
          </a:prstGeom>
          <a:solidFill>
            <a:srgbClr val="DDFFC0"/>
          </a:solidFill>
          <a:ln w="9525" cap="flat" cmpd="sng">
            <a:solidFill>
              <a:srgbClr val="DDF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0"/>
          <p:cNvSpPr/>
          <p:nvPr/>
        </p:nvSpPr>
        <p:spPr>
          <a:xfrm>
            <a:off x="3810259" y="2977700"/>
            <a:ext cx="102600" cy="896100"/>
          </a:xfrm>
          <a:prstGeom prst="rect">
            <a:avLst/>
          </a:prstGeom>
          <a:solidFill>
            <a:srgbClr val="DDFFC0"/>
          </a:solidFill>
          <a:ln w="9525" cap="flat" cmpd="sng">
            <a:solidFill>
              <a:srgbClr val="DDF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0"/>
          <p:cNvSpPr/>
          <p:nvPr/>
        </p:nvSpPr>
        <p:spPr>
          <a:xfrm>
            <a:off x="6967436" y="2749100"/>
            <a:ext cx="102600" cy="896100"/>
          </a:xfrm>
          <a:prstGeom prst="rect">
            <a:avLst/>
          </a:prstGeom>
          <a:solidFill>
            <a:srgbClr val="DDFFC0"/>
          </a:solidFill>
          <a:ln w="9525" cap="flat" cmpd="sng">
            <a:solidFill>
              <a:srgbClr val="DDF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0"/>
          <p:cNvSpPr/>
          <p:nvPr/>
        </p:nvSpPr>
        <p:spPr>
          <a:xfrm>
            <a:off x="6253950" y="2241628"/>
            <a:ext cx="739800" cy="202800"/>
          </a:xfrm>
          <a:prstGeom prst="rect">
            <a:avLst/>
          </a:prstGeom>
          <a:solidFill>
            <a:srgbClr val="DDFFC0"/>
          </a:solidFill>
          <a:ln w="9525" cap="flat" cmpd="sng">
            <a:solidFill>
              <a:srgbClr val="DDF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0"/>
          <p:cNvSpPr/>
          <p:nvPr/>
        </p:nvSpPr>
        <p:spPr>
          <a:xfrm>
            <a:off x="6101550" y="1758504"/>
            <a:ext cx="739800" cy="353400"/>
          </a:xfrm>
          <a:prstGeom prst="rect">
            <a:avLst/>
          </a:prstGeom>
          <a:solidFill>
            <a:srgbClr val="DDFFC0"/>
          </a:solidFill>
          <a:ln w="9525" cap="flat" cmpd="sng">
            <a:solidFill>
              <a:srgbClr val="DDF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0" name="Google Shape;30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1880" y="2352345"/>
            <a:ext cx="1272975" cy="18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4850" y="2654367"/>
            <a:ext cx="1171350" cy="9630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30"/>
          <p:cNvCxnSpPr/>
          <p:nvPr/>
        </p:nvCxnSpPr>
        <p:spPr>
          <a:xfrm>
            <a:off x="4097150" y="35682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0"/>
          <p:cNvCxnSpPr/>
          <p:nvPr/>
        </p:nvCxnSpPr>
        <p:spPr>
          <a:xfrm>
            <a:off x="4084175" y="3568250"/>
            <a:ext cx="319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4" name="Google Shape;304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7208" y="2373961"/>
            <a:ext cx="263379" cy="56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9443" y="2819000"/>
            <a:ext cx="2774994" cy="353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  <p:sp>
        <p:nvSpPr>
          <p:cNvPr id="306" name="Google Shape;306;p30"/>
          <p:cNvSpPr txBox="1"/>
          <p:nvPr/>
        </p:nvSpPr>
        <p:spPr>
          <a:xfrm>
            <a:off x="474338" y="2459900"/>
            <a:ext cx="23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long-term memory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/>
          <p:nvPr/>
        </p:nvSpPr>
        <p:spPr>
          <a:xfrm>
            <a:off x="0" y="-12862"/>
            <a:ext cx="9144000" cy="5367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1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1"/>
          <p:cNvSpPr/>
          <p:nvPr/>
        </p:nvSpPr>
        <p:spPr>
          <a:xfrm>
            <a:off x="0" y="523786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1"/>
          <p:cNvSpPr txBox="1">
            <a:spLocks noGrp="1"/>
          </p:cNvSpPr>
          <p:nvPr>
            <p:ph type="subTitle" idx="1"/>
          </p:nvPr>
        </p:nvSpPr>
        <p:spPr>
          <a:xfrm>
            <a:off x="1352200" y="649750"/>
            <a:ext cx="77334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3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LSTMs</a:t>
            </a: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: Generating Output</a:t>
            </a:r>
            <a:endParaRPr sz="32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5" name="Google Shape;315;p31"/>
          <p:cNvCxnSpPr/>
          <p:nvPr/>
        </p:nvCxnSpPr>
        <p:spPr>
          <a:xfrm flipH="1">
            <a:off x="1231375" y="653395"/>
            <a:ext cx="4500" cy="1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6" name="Google Shape;316;p31"/>
          <p:cNvSpPr txBox="1">
            <a:spLocks noGrp="1"/>
          </p:cNvSpPr>
          <p:nvPr>
            <p:ph type="subTitle" idx="1"/>
          </p:nvPr>
        </p:nvSpPr>
        <p:spPr>
          <a:xfrm>
            <a:off x="81975" y="4727225"/>
            <a:ext cx="20211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See [1, 3]</a:t>
            </a:r>
            <a:endParaRPr sz="1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31"/>
          <p:cNvSpPr txBox="1">
            <a:spLocks noGrp="1"/>
          </p:cNvSpPr>
          <p:nvPr>
            <p:ph type="ctrTitle"/>
          </p:nvPr>
        </p:nvSpPr>
        <p:spPr>
          <a:xfrm>
            <a:off x="81975" y="649750"/>
            <a:ext cx="11259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LSTMs and Related Methods</a:t>
            </a:r>
            <a:endParaRPr sz="9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8" name="Google Shape;3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575" y="4448466"/>
            <a:ext cx="3439525" cy="5650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9" name="Google Shape;31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1125" y="1255600"/>
            <a:ext cx="4562427" cy="2957217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1"/>
          <p:cNvSpPr/>
          <p:nvPr/>
        </p:nvSpPr>
        <p:spPr>
          <a:xfrm>
            <a:off x="3810259" y="2977700"/>
            <a:ext cx="102600" cy="896100"/>
          </a:xfrm>
          <a:prstGeom prst="rect">
            <a:avLst/>
          </a:prstGeom>
          <a:solidFill>
            <a:srgbClr val="DDFFC0"/>
          </a:solidFill>
          <a:ln w="9525" cap="flat" cmpd="sng">
            <a:solidFill>
              <a:srgbClr val="DDF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1" name="Google Shape;32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1880" y="2352345"/>
            <a:ext cx="1272975" cy="18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4850" y="2654367"/>
            <a:ext cx="1171350" cy="9630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31"/>
          <p:cNvCxnSpPr/>
          <p:nvPr/>
        </p:nvCxnSpPr>
        <p:spPr>
          <a:xfrm>
            <a:off x="4097150" y="35682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" name="Google Shape;324;p31"/>
          <p:cNvCxnSpPr/>
          <p:nvPr/>
        </p:nvCxnSpPr>
        <p:spPr>
          <a:xfrm>
            <a:off x="4084175" y="3568250"/>
            <a:ext cx="319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5" name="Google Shape;325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7208" y="2373961"/>
            <a:ext cx="263379" cy="56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1"/>
          <p:cNvPicPr preferRelativeResize="0"/>
          <p:nvPr/>
        </p:nvPicPr>
        <p:blipFill rotWithShape="1">
          <a:blip r:embed="rId8">
            <a:alphaModFix/>
          </a:blip>
          <a:srcRect t="13659"/>
          <a:stretch/>
        </p:blipFill>
        <p:spPr>
          <a:xfrm>
            <a:off x="5511000" y="2323426"/>
            <a:ext cx="2056350" cy="139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31"/>
          <p:cNvCxnSpPr/>
          <p:nvPr/>
        </p:nvCxnSpPr>
        <p:spPr>
          <a:xfrm rot="10800000">
            <a:off x="6392809" y="2219695"/>
            <a:ext cx="3300" cy="138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31"/>
          <p:cNvCxnSpPr/>
          <p:nvPr/>
        </p:nvCxnSpPr>
        <p:spPr>
          <a:xfrm>
            <a:off x="5227175" y="3576895"/>
            <a:ext cx="319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9" name="Google Shape;329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64048" y="1184514"/>
            <a:ext cx="559655" cy="9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4800" y="2446226"/>
            <a:ext cx="2991924" cy="7156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-12862"/>
            <a:ext cx="9144000" cy="5367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523786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294225" y="738825"/>
            <a:ext cx="8608800" cy="41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3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House-keeping: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Assignment 7: details released on Wednesday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Final Project: due Dec. 19th (~7 weeks)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"/>
          <p:cNvSpPr/>
          <p:nvPr/>
        </p:nvSpPr>
        <p:spPr>
          <a:xfrm>
            <a:off x="0" y="-12862"/>
            <a:ext cx="9144000" cy="5367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2"/>
          <p:cNvSpPr/>
          <p:nvPr/>
        </p:nvSpPr>
        <p:spPr>
          <a:xfrm>
            <a:off x="0" y="523786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2"/>
          <p:cNvSpPr txBox="1">
            <a:spLocks noGrp="1"/>
          </p:cNvSpPr>
          <p:nvPr>
            <p:ph type="subTitle" idx="1"/>
          </p:nvPr>
        </p:nvSpPr>
        <p:spPr>
          <a:xfrm>
            <a:off x="862050" y="2172625"/>
            <a:ext cx="74199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44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5 Minute Break</a:t>
            </a: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9" name="Google Shape;339;p32"/>
          <p:cNvCxnSpPr/>
          <p:nvPr/>
        </p:nvCxnSpPr>
        <p:spPr>
          <a:xfrm flipH="1">
            <a:off x="1231375" y="653395"/>
            <a:ext cx="4500" cy="1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0" name="Google Shape;340;p32"/>
          <p:cNvSpPr txBox="1">
            <a:spLocks noGrp="1"/>
          </p:cNvSpPr>
          <p:nvPr>
            <p:ph type="ctrTitle"/>
          </p:nvPr>
        </p:nvSpPr>
        <p:spPr>
          <a:xfrm>
            <a:off x="81975" y="649750"/>
            <a:ext cx="11259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LSTMs and Related Methods</a:t>
            </a:r>
            <a:endParaRPr sz="9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1" name="Google Shape;3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425" y="1163450"/>
            <a:ext cx="4635149" cy="345942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2"/>
          <p:cNvSpPr txBox="1"/>
          <p:nvPr/>
        </p:nvSpPr>
        <p:spPr>
          <a:xfrm>
            <a:off x="49250" y="4839000"/>
            <a:ext cx="37863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/>
              <a:t>https://me.me/i/moch-mucch-much-later-2-hours-later-spongebob-download-80498-d7a0e90deb1e409a90d03e44f25508f2</a:t>
            </a:r>
            <a:endParaRPr sz="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/>
          <p:cNvSpPr/>
          <p:nvPr/>
        </p:nvSpPr>
        <p:spPr>
          <a:xfrm>
            <a:off x="0" y="-12862"/>
            <a:ext cx="9144000" cy="5367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3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3"/>
          <p:cNvSpPr/>
          <p:nvPr/>
        </p:nvSpPr>
        <p:spPr>
          <a:xfrm>
            <a:off x="0" y="523786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3"/>
          <p:cNvSpPr txBox="1">
            <a:spLocks noGrp="1"/>
          </p:cNvSpPr>
          <p:nvPr>
            <p:ph type="subTitle" idx="1"/>
          </p:nvPr>
        </p:nvSpPr>
        <p:spPr>
          <a:xfrm>
            <a:off x="862050" y="2172625"/>
            <a:ext cx="74199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44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5 Minute Break</a:t>
            </a: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51" name="Google Shape;351;p33"/>
          <p:cNvCxnSpPr/>
          <p:nvPr/>
        </p:nvCxnSpPr>
        <p:spPr>
          <a:xfrm flipH="1">
            <a:off x="1231375" y="653395"/>
            <a:ext cx="4500" cy="1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2" name="Google Shape;352;p33"/>
          <p:cNvSpPr txBox="1">
            <a:spLocks noGrp="1"/>
          </p:cNvSpPr>
          <p:nvPr>
            <p:ph type="ctrTitle"/>
          </p:nvPr>
        </p:nvSpPr>
        <p:spPr>
          <a:xfrm>
            <a:off x="81975" y="649750"/>
            <a:ext cx="11259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LSTMs and Related Methods</a:t>
            </a:r>
            <a:endParaRPr sz="9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/>
          <p:nvPr/>
        </p:nvSpPr>
        <p:spPr>
          <a:xfrm>
            <a:off x="0" y="-12862"/>
            <a:ext cx="9144000" cy="5367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4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4"/>
          <p:cNvSpPr/>
          <p:nvPr/>
        </p:nvSpPr>
        <p:spPr>
          <a:xfrm>
            <a:off x="0" y="523786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4"/>
          <p:cNvSpPr txBox="1">
            <a:spLocks noGrp="1"/>
          </p:cNvSpPr>
          <p:nvPr>
            <p:ph type="subTitle" idx="1"/>
          </p:nvPr>
        </p:nvSpPr>
        <p:spPr>
          <a:xfrm>
            <a:off x="862050" y="1414475"/>
            <a:ext cx="7419900" cy="23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44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44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Ex: Sentiment Analysis</a:t>
            </a:r>
            <a:endParaRPr sz="44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(Gated Networks for NLP)</a:t>
            </a: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61" name="Google Shape;361;p34"/>
          <p:cNvCxnSpPr/>
          <p:nvPr/>
        </p:nvCxnSpPr>
        <p:spPr>
          <a:xfrm flipH="1">
            <a:off x="1231375" y="653395"/>
            <a:ext cx="4500" cy="1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2" name="Google Shape;362;p34"/>
          <p:cNvSpPr txBox="1">
            <a:spLocks noGrp="1"/>
          </p:cNvSpPr>
          <p:nvPr>
            <p:ph type="ctrTitle"/>
          </p:nvPr>
        </p:nvSpPr>
        <p:spPr>
          <a:xfrm>
            <a:off x="81975" y="649750"/>
            <a:ext cx="11259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LSTMs and Related Methods</a:t>
            </a:r>
            <a:endParaRPr sz="9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/>
          <p:nvPr/>
        </p:nvSpPr>
        <p:spPr>
          <a:xfrm>
            <a:off x="0" y="-12862"/>
            <a:ext cx="9144000" cy="5367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5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5"/>
          <p:cNvSpPr/>
          <p:nvPr/>
        </p:nvSpPr>
        <p:spPr>
          <a:xfrm>
            <a:off x="0" y="523786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5"/>
          <p:cNvSpPr txBox="1">
            <a:spLocks noGrp="1"/>
          </p:cNvSpPr>
          <p:nvPr>
            <p:ph type="subTitle" idx="1"/>
          </p:nvPr>
        </p:nvSpPr>
        <p:spPr>
          <a:xfrm>
            <a:off x="1352200" y="649750"/>
            <a:ext cx="7692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3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Sentiment Analysis</a:t>
            </a: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: Intro</a:t>
            </a:r>
            <a:endParaRPr sz="32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1" name="Google Shape;371;p35"/>
          <p:cNvCxnSpPr/>
          <p:nvPr/>
        </p:nvCxnSpPr>
        <p:spPr>
          <a:xfrm flipH="1">
            <a:off x="1231375" y="653395"/>
            <a:ext cx="4500" cy="1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2" name="Google Shape;372;p35"/>
          <p:cNvSpPr txBox="1">
            <a:spLocks noGrp="1"/>
          </p:cNvSpPr>
          <p:nvPr>
            <p:ph type="subTitle" idx="1"/>
          </p:nvPr>
        </p:nvSpPr>
        <p:spPr>
          <a:xfrm>
            <a:off x="1352225" y="1312350"/>
            <a:ext cx="7572600" cy="3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2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2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2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Goal</a:t>
            </a:r>
            <a:r>
              <a:rPr lang="en" sz="2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: design an RNN that outputs the cumulative net sentiment at each position in a word sequence</a:t>
            </a:r>
            <a:endParaRPr sz="2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Open Sans"/>
              <a:buChar char="-"/>
            </a:pPr>
            <a:r>
              <a:rPr lang="en" sz="2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Vocabulary: [“good”, “bad”, “uh”, “not”]</a:t>
            </a:r>
            <a:endParaRPr sz="2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3" name="Google Shape;373;p35"/>
          <p:cNvSpPr txBox="1">
            <a:spLocks noGrp="1"/>
          </p:cNvSpPr>
          <p:nvPr>
            <p:ph type="subTitle" idx="1"/>
          </p:nvPr>
        </p:nvSpPr>
        <p:spPr>
          <a:xfrm>
            <a:off x="81975" y="4727225"/>
            <a:ext cx="20211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See [1]</a:t>
            </a:r>
            <a:endParaRPr sz="1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35"/>
          <p:cNvSpPr txBox="1">
            <a:spLocks noGrp="1"/>
          </p:cNvSpPr>
          <p:nvPr>
            <p:ph type="ctrTitle"/>
          </p:nvPr>
        </p:nvSpPr>
        <p:spPr>
          <a:xfrm>
            <a:off x="81975" y="649750"/>
            <a:ext cx="11259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LSTMs and Related Methods</a:t>
            </a:r>
            <a:endParaRPr sz="9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5" name="Google Shape;375;p35" descr="{&quot;mathml&quot;:&quot;&lt;math style=\&quot;font-family:stix;font-size:24px;\&quot; xmlns=\&quot;http://www.w3.org/1998/Math/MathML\&quot;&gt;&lt;mstyle mathsize=\&quot;24px\&quot;&gt;&lt;mi&gt;s&lt;/mi&gt;&lt;mo&gt;&amp;#xA0;&lt;/mo&gt;&lt;mo&gt;=&lt;/mo&gt;&lt;mo&gt;&amp;#xA0;&lt;/mo&gt;&lt;msub&gt;&lt;mi&gt;n&lt;/mi&gt;&lt;mrow&gt;&lt;mi&gt;g&lt;/mi&gt;&lt;mi&gt;o&lt;/mi&gt;&lt;mi&gt;o&lt;/mi&gt;&lt;mi&gt;d&lt;/mi&gt;&lt;/mrow&gt;&lt;/msub&gt;&lt;mo&gt;&amp;#xA0;&lt;/mo&gt;&lt;mo&gt;-&lt;/mo&gt;&lt;msub&gt;&lt;mi&gt;n&lt;/mi&gt;&lt;mrow&gt;&lt;mi&gt;n&lt;/mi&gt;&lt;mi&gt;o&lt;/mi&gt;&lt;mi&gt;t&lt;/mi&gt;&lt;mo&gt;&amp;#xA0;&lt;/mo&gt;&lt;mi&gt;g&lt;/mi&gt;&lt;mi&gt;o&lt;/mi&gt;&lt;mi&gt;o&lt;/mi&gt;&lt;mi&gt;d&lt;/mi&gt;&lt;/mrow&gt;&lt;/msub&gt;&lt;mo&gt;&amp;#xA0;&lt;/mo&gt;&lt;mo&gt;-&lt;/mo&gt;&lt;mo&gt;&amp;#xA0;&lt;/mo&gt;&lt;msub&gt;&lt;mi&gt;n&lt;/mi&gt;&lt;mrow&gt;&lt;mi&gt;b&lt;/mi&gt;&lt;mi&gt;a&lt;/mi&gt;&lt;mi&gt;d&lt;/mi&gt;&lt;/mrow&gt;&lt;/msub&gt;&lt;mo&gt;&amp;#xA0;&lt;/mo&gt;&lt;mo&gt;+&lt;/mo&gt;&lt;mo&gt;&amp;#xA0;&lt;/mo&gt;&lt;msub&gt;&lt;mi&gt;n&lt;/mi&gt;&lt;mrow&gt;&lt;mi&gt;n&lt;/mi&gt;&lt;mi&gt;o&lt;/mi&gt;&lt;mi&gt;t&lt;/mi&gt;&lt;mo&gt;&amp;#xA0;&lt;/mo&gt;&lt;mi&gt;b&lt;/mi&gt;&lt;mi&gt;a&lt;/mi&gt;&lt;mi&gt;d&lt;/mi&gt;&lt;/mrow&gt;&lt;/msub&gt;&lt;/mstyle&gt;&lt;/math&gt;&quot;,&quot;truncated&quot;:false}" title="s 空格 等於 空格 n 下標 g o o d 結束下標 空格 減 n 下標 n o t 空格 g o o d 結束下標 空格 減 空格 n 下標 b a d 結束下標 空格 加 空格 n 下標 n o t 空格 b a d 結束下標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7" y="3524016"/>
            <a:ext cx="5029200" cy="341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"/>
          <p:cNvSpPr/>
          <p:nvPr/>
        </p:nvSpPr>
        <p:spPr>
          <a:xfrm>
            <a:off x="0" y="-12862"/>
            <a:ext cx="9144000" cy="5367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6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6"/>
          <p:cNvSpPr/>
          <p:nvPr/>
        </p:nvSpPr>
        <p:spPr>
          <a:xfrm>
            <a:off x="0" y="523786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6"/>
          <p:cNvSpPr txBox="1">
            <a:spLocks noGrp="1"/>
          </p:cNvSpPr>
          <p:nvPr>
            <p:ph type="subTitle" idx="1"/>
          </p:nvPr>
        </p:nvSpPr>
        <p:spPr>
          <a:xfrm>
            <a:off x="1352200" y="649750"/>
            <a:ext cx="7692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3200" b="1">
                <a:latin typeface="Open Sans"/>
                <a:ea typeface="Open Sans"/>
                <a:cs typeface="Open Sans"/>
                <a:sym typeface="Open Sans"/>
              </a:rPr>
              <a:t>Sentiment Analysis</a:t>
            </a: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: Example Details</a:t>
            </a:r>
            <a:endParaRPr sz="32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4" name="Google Shape;384;p36"/>
          <p:cNvCxnSpPr/>
          <p:nvPr/>
        </p:nvCxnSpPr>
        <p:spPr>
          <a:xfrm flipH="1">
            <a:off x="1231375" y="653395"/>
            <a:ext cx="4500" cy="1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5" name="Google Shape;385;p36"/>
          <p:cNvSpPr txBox="1">
            <a:spLocks noGrp="1"/>
          </p:cNvSpPr>
          <p:nvPr>
            <p:ph type="subTitle" idx="1"/>
          </p:nvPr>
        </p:nvSpPr>
        <p:spPr>
          <a:xfrm>
            <a:off x="1352225" y="1312350"/>
            <a:ext cx="7572600" cy="3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2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You can find the solution in l18_sentiment_analyzer.pdf</a:t>
            </a:r>
            <a:endParaRPr sz="2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2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This contrived example illustrates the need for:</a:t>
            </a:r>
            <a:endParaRPr sz="2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Open Sans"/>
              <a:buChar char="-"/>
            </a:pPr>
            <a:r>
              <a:rPr lang="en" sz="2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 long-term memory</a:t>
            </a:r>
            <a:r>
              <a:rPr lang="en" sz="2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(the cumulative sum)</a:t>
            </a:r>
            <a:endParaRPr sz="2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Open Sans"/>
              <a:buChar char="-"/>
            </a:pPr>
            <a:r>
              <a:rPr lang="en" sz="2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undergoes (relatively) few modifications</a:t>
            </a:r>
            <a:endParaRPr sz="2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Open Sans"/>
              <a:buChar char="-"/>
            </a:pPr>
            <a:r>
              <a:rPr lang="en" sz="2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 short-term memory</a:t>
            </a:r>
            <a:r>
              <a:rPr lang="en" sz="2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(the “not” flag)</a:t>
            </a:r>
            <a:endParaRPr sz="2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Open Sans"/>
              <a:buChar char="-"/>
            </a:pPr>
            <a:r>
              <a:rPr lang="en" sz="2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undergoes a lot of processing</a:t>
            </a:r>
            <a:endParaRPr sz="2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6" name="Google Shape;386;p36"/>
          <p:cNvSpPr txBox="1">
            <a:spLocks noGrp="1"/>
          </p:cNvSpPr>
          <p:nvPr>
            <p:ph type="subTitle" idx="1"/>
          </p:nvPr>
        </p:nvSpPr>
        <p:spPr>
          <a:xfrm>
            <a:off x="81975" y="4727225"/>
            <a:ext cx="20211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See [1]</a:t>
            </a:r>
            <a:endParaRPr sz="1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ctrTitle"/>
          </p:nvPr>
        </p:nvSpPr>
        <p:spPr>
          <a:xfrm>
            <a:off x="81975" y="649750"/>
            <a:ext cx="11259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LSTMs and Related Methods</a:t>
            </a:r>
            <a:endParaRPr sz="9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"/>
          <p:cNvSpPr/>
          <p:nvPr/>
        </p:nvSpPr>
        <p:spPr>
          <a:xfrm>
            <a:off x="0" y="-12862"/>
            <a:ext cx="9144000" cy="5367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7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/>
          <p:nvPr/>
        </p:nvSpPr>
        <p:spPr>
          <a:xfrm>
            <a:off x="0" y="523786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7"/>
          <p:cNvSpPr txBox="1">
            <a:spLocks noGrp="1"/>
          </p:cNvSpPr>
          <p:nvPr>
            <p:ph type="subTitle" idx="1"/>
          </p:nvPr>
        </p:nvSpPr>
        <p:spPr>
          <a:xfrm>
            <a:off x="1352200" y="649750"/>
            <a:ext cx="7692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3200" b="1">
                <a:latin typeface="Open Sans"/>
                <a:ea typeface="Open Sans"/>
                <a:cs typeface="Open Sans"/>
                <a:sym typeface="Open Sans"/>
              </a:rPr>
              <a:t>Sentiment Analysis</a:t>
            </a: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: Recording “good”</a:t>
            </a: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96" name="Google Shape;396;p37"/>
          <p:cNvCxnSpPr/>
          <p:nvPr/>
        </p:nvCxnSpPr>
        <p:spPr>
          <a:xfrm flipH="1">
            <a:off x="1231375" y="653395"/>
            <a:ext cx="4500" cy="1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7" name="Google Shape;397;p37"/>
          <p:cNvSpPr txBox="1">
            <a:spLocks noGrp="1"/>
          </p:cNvSpPr>
          <p:nvPr>
            <p:ph type="subTitle" idx="1"/>
          </p:nvPr>
        </p:nvSpPr>
        <p:spPr>
          <a:xfrm>
            <a:off x="81975" y="4727225"/>
            <a:ext cx="20211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See [1]</a:t>
            </a:r>
            <a:endParaRPr sz="1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8" name="Google Shape;3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400" y="1207475"/>
            <a:ext cx="4847200" cy="375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7"/>
          <p:cNvSpPr txBox="1">
            <a:spLocks noGrp="1"/>
          </p:cNvSpPr>
          <p:nvPr>
            <p:ph type="ctrTitle"/>
          </p:nvPr>
        </p:nvSpPr>
        <p:spPr>
          <a:xfrm>
            <a:off x="81975" y="649750"/>
            <a:ext cx="11259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LSTMs and Related Methods</a:t>
            </a:r>
            <a:endParaRPr sz="9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Google Shape;400;p37"/>
          <p:cNvSpPr/>
          <p:nvPr/>
        </p:nvSpPr>
        <p:spPr>
          <a:xfrm>
            <a:off x="2606450" y="2422833"/>
            <a:ext cx="1192800" cy="78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7"/>
          <p:cNvSpPr/>
          <p:nvPr/>
        </p:nvSpPr>
        <p:spPr>
          <a:xfrm>
            <a:off x="2606450" y="2885950"/>
            <a:ext cx="566100" cy="91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7"/>
          <p:cNvSpPr/>
          <p:nvPr/>
        </p:nvSpPr>
        <p:spPr>
          <a:xfrm>
            <a:off x="3215876" y="3337225"/>
            <a:ext cx="1506300" cy="78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/>
          <p:nvPr/>
        </p:nvSpPr>
        <p:spPr>
          <a:xfrm>
            <a:off x="1996850" y="2885950"/>
            <a:ext cx="566100" cy="91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7"/>
          <p:cNvSpPr/>
          <p:nvPr/>
        </p:nvSpPr>
        <p:spPr>
          <a:xfrm>
            <a:off x="4806775" y="2470375"/>
            <a:ext cx="1125900" cy="180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7"/>
          <p:cNvSpPr/>
          <p:nvPr/>
        </p:nvSpPr>
        <p:spPr>
          <a:xfrm>
            <a:off x="4032775" y="3287275"/>
            <a:ext cx="1775700" cy="100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/>
          <p:nvPr/>
        </p:nvSpPr>
        <p:spPr>
          <a:xfrm>
            <a:off x="5645000" y="3287275"/>
            <a:ext cx="925500" cy="100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7"/>
          <p:cNvSpPr/>
          <p:nvPr/>
        </p:nvSpPr>
        <p:spPr>
          <a:xfrm>
            <a:off x="6601022" y="3287275"/>
            <a:ext cx="925500" cy="100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7"/>
          <p:cNvSpPr/>
          <p:nvPr/>
        </p:nvSpPr>
        <p:spPr>
          <a:xfrm>
            <a:off x="3651775" y="4320325"/>
            <a:ext cx="899700" cy="64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/>
          <p:nvPr/>
        </p:nvSpPr>
        <p:spPr>
          <a:xfrm>
            <a:off x="5556775" y="4320325"/>
            <a:ext cx="899700" cy="64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0" name="Google Shape;410;p37"/>
          <p:cNvCxnSpPr/>
          <p:nvPr/>
        </p:nvCxnSpPr>
        <p:spPr>
          <a:xfrm rot="10800000" flipH="1">
            <a:off x="1694450" y="2323500"/>
            <a:ext cx="1305300" cy="713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1" name="Google Shape;411;p37"/>
          <p:cNvSpPr txBox="1"/>
          <p:nvPr/>
        </p:nvSpPr>
        <p:spPr>
          <a:xfrm>
            <a:off x="492850" y="2912375"/>
            <a:ext cx="1339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Long-term Memory</a:t>
            </a:r>
            <a:endParaRPr sz="18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"/>
          <p:cNvSpPr/>
          <p:nvPr/>
        </p:nvSpPr>
        <p:spPr>
          <a:xfrm>
            <a:off x="0" y="-12862"/>
            <a:ext cx="9144000" cy="5367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8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8"/>
          <p:cNvSpPr/>
          <p:nvPr/>
        </p:nvSpPr>
        <p:spPr>
          <a:xfrm>
            <a:off x="0" y="523786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8"/>
          <p:cNvSpPr txBox="1">
            <a:spLocks noGrp="1"/>
          </p:cNvSpPr>
          <p:nvPr>
            <p:ph type="subTitle" idx="1"/>
          </p:nvPr>
        </p:nvSpPr>
        <p:spPr>
          <a:xfrm>
            <a:off x="1352200" y="649750"/>
            <a:ext cx="7692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3200" b="1">
                <a:latin typeface="Open Sans"/>
                <a:ea typeface="Open Sans"/>
                <a:cs typeface="Open Sans"/>
                <a:sym typeface="Open Sans"/>
              </a:rPr>
              <a:t>Sentiment Analysis</a:t>
            </a: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: Recognizing “bad”</a:t>
            </a: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0" name="Google Shape;420;p38"/>
          <p:cNvCxnSpPr/>
          <p:nvPr/>
        </p:nvCxnSpPr>
        <p:spPr>
          <a:xfrm flipH="1">
            <a:off x="1231375" y="653395"/>
            <a:ext cx="4500" cy="1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1" name="Google Shape;421;p38"/>
          <p:cNvSpPr txBox="1">
            <a:spLocks noGrp="1"/>
          </p:cNvSpPr>
          <p:nvPr>
            <p:ph type="subTitle" idx="1"/>
          </p:nvPr>
        </p:nvSpPr>
        <p:spPr>
          <a:xfrm>
            <a:off x="81975" y="4727225"/>
            <a:ext cx="20211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See [1]</a:t>
            </a:r>
            <a:endParaRPr sz="1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2" name="Google Shape;4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400" y="1207475"/>
            <a:ext cx="4847200" cy="375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8"/>
          <p:cNvSpPr txBox="1">
            <a:spLocks noGrp="1"/>
          </p:cNvSpPr>
          <p:nvPr>
            <p:ph type="ctrTitle"/>
          </p:nvPr>
        </p:nvSpPr>
        <p:spPr>
          <a:xfrm>
            <a:off x="81975" y="649750"/>
            <a:ext cx="11259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LSTMs and Related Methods</a:t>
            </a:r>
            <a:endParaRPr sz="9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2606450" y="2422833"/>
            <a:ext cx="1192800" cy="78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/>
          <p:nvPr/>
        </p:nvSpPr>
        <p:spPr>
          <a:xfrm>
            <a:off x="2606450" y="2885950"/>
            <a:ext cx="566100" cy="91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8"/>
          <p:cNvSpPr/>
          <p:nvPr/>
        </p:nvSpPr>
        <p:spPr>
          <a:xfrm>
            <a:off x="3215876" y="3337225"/>
            <a:ext cx="1506300" cy="78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8"/>
          <p:cNvSpPr/>
          <p:nvPr/>
        </p:nvSpPr>
        <p:spPr>
          <a:xfrm>
            <a:off x="1996850" y="2885950"/>
            <a:ext cx="566100" cy="91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8"/>
          <p:cNvSpPr/>
          <p:nvPr/>
        </p:nvSpPr>
        <p:spPr>
          <a:xfrm>
            <a:off x="5645000" y="3287275"/>
            <a:ext cx="925500" cy="100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8"/>
          <p:cNvSpPr/>
          <p:nvPr/>
        </p:nvSpPr>
        <p:spPr>
          <a:xfrm>
            <a:off x="6601022" y="3287275"/>
            <a:ext cx="925500" cy="100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8"/>
          <p:cNvSpPr/>
          <p:nvPr/>
        </p:nvSpPr>
        <p:spPr>
          <a:xfrm>
            <a:off x="5556775" y="4320325"/>
            <a:ext cx="899700" cy="64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/>
          <p:nvPr/>
        </p:nvSpPr>
        <p:spPr>
          <a:xfrm>
            <a:off x="0" y="-12862"/>
            <a:ext cx="9144000" cy="5367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9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9"/>
          <p:cNvSpPr/>
          <p:nvPr/>
        </p:nvSpPr>
        <p:spPr>
          <a:xfrm>
            <a:off x="0" y="523786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9"/>
          <p:cNvSpPr txBox="1">
            <a:spLocks noGrp="1"/>
          </p:cNvSpPr>
          <p:nvPr>
            <p:ph type="subTitle" idx="1"/>
          </p:nvPr>
        </p:nvSpPr>
        <p:spPr>
          <a:xfrm>
            <a:off x="1352200" y="649750"/>
            <a:ext cx="7692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3200" b="1">
                <a:latin typeface="Open Sans"/>
                <a:ea typeface="Open Sans"/>
                <a:cs typeface="Open Sans"/>
                <a:sym typeface="Open Sans"/>
              </a:rPr>
              <a:t>Sentiment Analysis</a:t>
            </a: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: “not good”</a:t>
            </a: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39" name="Google Shape;439;p39"/>
          <p:cNvCxnSpPr/>
          <p:nvPr/>
        </p:nvCxnSpPr>
        <p:spPr>
          <a:xfrm flipH="1">
            <a:off x="1231375" y="653395"/>
            <a:ext cx="4500" cy="1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39"/>
          <p:cNvSpPr txBox="1">
            <a:spLocks noGrp="1"/>
          </p:cNvSpPr>
          <p:nvPr>
            <p:ph type="subTitle" idx="1"/>
          </p:nvPr>
        </p:nvSpPr>
        <p:spPr>
          <a:xfrm>
            <a:off x="81975" y="4727225"/>
            <a:ext cx="20211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See [1]</a:t>
            </a:r>
            <a:endParaRPr sz="1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41" name="Google Shape;4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400" y="1207475"/>
            <a:ext cx="4847200" cy="375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9"/>
          <p:cNvSpPr txBox="1">
            <a:spLocks noGrp="1"/>
          </p:cNvSpPr>
          <p:nvPr>
            <p:ph type="ctrTitle"/>
          </p:nvPr>
        </p:nvSpPr>
        <p:spPr>
          <a:xfrm>
            <a:off x="81975" y="649750"/>
            <a:ext cx="11259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LSTMs and Related Methods</a:t>
            </a:r>
            <a:endParaRPr sz="9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3" name="Google Shape;443;p39"/>
          <p:cNvSpPr/>
          <p:nvPr/>
        </p:nvSpPr>
        <p:spPr>
          <a:xfrm>
            <a:off x="2606450" y="2422833"/>
            <a:ext cx="1192800" cy="78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9"/>
          <p:cNvSpPr/>
          <p:nvPr/>
        </p:nvSpPr>
        <p:spPr>
          <a:xfrm>
            <a:off x="2606450" y="2885950"/>
            <a:ext cx="566100" cy="91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9"/>
          <p:cNvSpPr/>
          <p:nvPr/>
        </p:nvSpPr>
        <p:spPr>
          <a:xfrm>
            <a:off x="3215876" y="3337225"/>
            <a:ext cx="1506300" cy="78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9"/>
          <p:cNvSpPr/>
          <p:nvPr/>
        </p:nvSpPr>
        <p:spPr>
          <a:xfrm>
            <a:off x="1996850" y="2885950"/>
            <a:ext cx="566100" cy="91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7" name="Google Shape;447;p39"/>
          <p:cNvCxnSpPr/>
          <p:nvPr/>
        </p:nvCxnSpPr>
        <p:spPr>
          <a:xfrm flipH="1">
            <a:off x="6591650" y="3189000"/>
            <a:ext cx="1046400" cy="424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8" name="Google Shape;448;p39"/>
          <p:cNvSpPr txBox="1"/>
          <p:nvPr/>
        </p:nvSpPr>
        <p:spPr>
          <a:xfrm>
            <a:off x="7579450" y="2531375"/>
            <a:ext cx="144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Short-term Memory</a:t>
            </a:r>
            <a:endParaRPr sz="18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0"/>
          <p:cNvSpPr/>
          <p:nvPr/>
        </p:nvSpPr>
        <p:spPr>
          <a:xfrm>
            <a:off x="0" y="-12862"/>
            <a:ext cx="9144000" cy="5367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0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0"/>
          <p:cNvSpPr/>
          <p:nvPr/>
        </p:nvSpPr>
        <p:spPr>
          <a:xfrm>
            <a:off x="0" y="523786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40"/>
          <p:cNvSpPr txBox="1">
            <a:spLocks noGrp="1"/>
          </p:cNvSpPr>
          <p:nvPr>
            <p:ph type="subTitle" idx="1"/>
          </p:nvPr>
        </p:nvSpPr>
        <p:spPr>
          <a:xfrm>
            <a:off x="1352200" y="649750"/>
            <a:ext cx="7692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3200" b="1">
                <a:latin typeface="Open Sans"/>
                <a:ea typeface="Open Sans"/>
                <a:cs typeface="Open Sans"/>
                <a:sym typeface="Open Sans"/>
              </a:rPr>
              <a:t>Sentiment Analysis</a:t>
            </a: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: “not good”</a:t>
            </a: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57" name="Google Shape;457;p40"/>
          <p:cNvCxnSpPr/>
          <p:nvPr/>
        </p:nvCxnSpPr>
        <p:spPr>
          <a:xfrm flipH="1">
            <a:off x="1231375" y="653395"/>
            <a:ext cx="4500" cy="1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8" name="Google Shape;458;p40"/>
          <p:cNvSpPr txBox="1">
            <a:spLocks noGrp="1"/>
          </p:cNvSpPr>
          <p:nvPr>
            <p:ph type="subTitle" idx="1"/>
          </p:nvPr>
        </p:nvSpPr>
        <p:spPr>
          <a:xfrm>
            <a:off x="81975" y="4727225"/>
            <a:ext cx="20211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See [1]</a:t>
            </a:r>
            <a:endParaRPr sz="1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9" name="Google Shape;4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400" y="1207475"/>
            <a:ext cx="4847200" cy="375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0"/>
          <p:cNvSpPr txBox="1">
            <a:spLocks noGrp="1"/>
          </p:cNvSpPr>
          <p:nvPr>
            <p:ph type="ctrTitle"/>
          </p:nvPr>
        </p:nvSpPr>
        <p:spPr>
          <a:xfrm>
            <a:off x="81975" y="649750"/>
            <a:ext cx="11259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LSTMs and Related Methods</a:t>
            </a:r>
            <a:endParaRPr sz="9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1" name="Google Shape;461;p40"/>
          <p:cNvSpPr/>
          <p:nvPr/>
        </p:nvSpPr>
        <p:spPr>
          <a:xfrm>
            <a:off x="3215876" y="3337225"/>
            <a:ext cx="1506300" cy="78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0"/>
          <p:cNvSpPr/>
          <p:nvPr/>
        </p:nvSpPr>
        <p:spPr>
          <a:xfrm>
            <a:off x="2744750" y="3300250"/>
            <a:ext cx="427800" cy="50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1"/>
          <p:cNvSpPr/>
          <p:nvPr/>
        </p:nvSpPr>
        <p:spPr>
          <a:xfrm>
            <a:off x="0" y="-12862"/>
            <a:ext cx="9144000" cy="5367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1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1"/>
          <p:cNvSpPr/>
          <p:nvPr/>
        </p:nvSpPr>
        <p:spPr>
          <a:xfrm>
            <a:off x="0" y="523786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1"/>
          <p:cNvSpPr txBox="1">
            <a:spLocks noGrp="1"/>
          </p:cNvSpPr>
          <p:nvPr>
            <p:ph type="subTitle" idx="1"/>
          </p:nvPr>
        </p:nvSpPr>
        <p:spPr>
          <a:xfrm>
            <a:off x="1352200" y="649750"/>
            <a:ext cx="7692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3200" b="1">
                <a:latin typeface="Open Sans"/>
                <a:ea typeface="Open Sans"/>
                <a:cs typeface="Open Sans"/>
                <a:sym typeface="Open Sans"/>
              </a:rPr>
              <a:t>Sentiment Analysis</a:t>
            </a: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: Full model</a:t>
            </a: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1" name="Google Shape;471;p41"/>
          <p:cNvCxnSpPr/>
          <p:nvPr/>
        </p:nvCxnSpPr>
        <p:spPr>
          <a:xfrm flipH="1">
            <a:off x="1231375" y="653395"/>
            <a:ext cx="4500" cy="1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2" name="Google Shape;472;p41"/>
          <p:cNvSpPr txBox="1">
            <a:spLocks noGrp="1"/>
          </p:cNvSpPr>
          <p:nvPr>
            <p:ph type="subTitle" idx="1"/>
          </p:nvPr>
        </p:nvSpPr>
        <p:spPr>
          <a:xfrm>
            <a:off x="81975" y="4727225"/>
            <a:ext cx="20211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See [1]</a:t>
            </a:r>
            <a:endParaRPr sz="1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73" name="Google Shape;4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400" y="1207475"/>
            <a:ext cx="4847200" cy="375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1"/>
          <p:cNvSpPr txBox="1">
            <a:spLocks noGrp="1"/>
          </p:cNvSpPr>
          <p:nvPr>
            <p:ph type="ctrTitle"/>
          </p:nvPr>
        </p:nvSpPr>
        <p:spPr>
          <a:xfrm>
            <a:off x="81975" y="649750"/>
            <a:ext cx="11259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LSTMs and Related Methods</a:t>
            </a:r>
            <a:endParaRPr sz="9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12862"/>
            <a:ext cx="9144000" cy="5367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0" y="523786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79100" y="1940650"/>
            <a:ext cx="5785800" cy="17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44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44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(Motivation and Overview)</a:t>
            </a:r>
            <a:endParaRPr sz="44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6" name="Google Shape;76;p15"/>
          <p:cNvCxnSpPr/>
          <p:nvPr/>
        </p:nvCxnSpPr>
        <p:spPr>
          <a:xfrm flipH="1">
            <a:off x="1231375" y="653395"/>
            <a:ext cx="4500" cy="1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5"/>
          <p:cNvSpPr txBox="1">
            <a:spLocks noGrp="1"/>
          </p:cNvSpPr>
          <p:nvPr>
            <p:ph type="ctrTitle"/>
          </p:nvPr>
        </p:nvSpPr>
        <p:spPr>
          <a:xfrm>
            <a:off x="81975" y="649750"/>
            <a:ext cx="11259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LSTMs and Related Methods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"/>
          <p:cNvSpPr/>
          <p:nvPr/>
        </p:nvSpPr>
        <p:spPr>
          <a:xfrm>
            <a:off x="0" y="-12862"/>
            <a:ext cx="9144000" cy="5367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42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2"/>
          <p:cNvSpPr/>
          <p:nvPr/>
        </p:nvSpPr>
        <p:spPr>
          <a:xfrm>
            <a:off x="0" y="523786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2"/>
          <p:cNvSpPr txBox="1">
            <a:spLocks noGrp="1"/>
          </p:cNvSpPr>
          <p:nvPr>
            <p:ph type="subTitle" idx="1"/>
          </p:nvPr>
        </p:nvSpPr>
        <p:spPr>
          <a:xfrm>
            <a:off x="1352200" y="649750"/>
            <a:ext cx="7692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3200" b="1">
                <a:latin typeface="Open Sans"/>
                <a:ea typeface="Open Sans"/>
                <a:cs typeface="Open Sans"/>
                <a:sym typeface="Open Sans"/>
              </a:rPr>
              <a:t>Sentiment Analysis</a:t>
            </a: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: Alternative Gates</a:t>
            </a: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83" name="Google Shape;483;p42"/>
          <p:cNvCxnSpPr/>
          <p:nvPr/>
        </p:nvCxnSpPr>
        <p:spPr>
          <a:xfrm flipH="1">
            <a:off x="1231375" y="653395"/>
            <a:ext cx="4500" cy="1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4" name="Google Shape;484;p42"/>
          <p:cNvSpPr txBox="1">
            <a:spLocks noGrp="1"/>
          </p:cNvSpPr>
          <p:nvPr>
            <p:ph type="subTitle" idx="1"/>
          </p:nvPr>
        </p:nvSpPr>
        <p:spPr>
          <a:xfrm>
            <a:off x="81975" y="4727225"/>
            <a:ext cx="20211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See [1]</a:t>
            </a:r>
            <a:endParaRPr sz="1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5" name="Google Shape;485;p42"/>
          <p:cNvSpPr txBox="1">
            <a:spLocks noGrp="1"/>
          </p:cNvSpPr>
          <p:nvPr>
            <p:ph type="ctrTitle"/>
          </p:nvPr>
        </p:nvSpPr>
        <p:spPr>
          <a:xfrm>
            <a:off x="81975" y="649750"/>
            <a:ext cx="11259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LSTMs and Related Methods</a:t>
            </a:r>
            <a:endParaRPr sz="9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86" name="Google Shape;4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862" y="1186450"/>
            <a:ext cx="5352274" cy="37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3"/>
          <p:cNvSpPr/>
          <p:nvPr/>
        </p:nvSpPr>
        <p:spPr>
          <a:xfrm>
            <a:off x="0" y="-12862"/>
            <a:ext cx="9144000" cy="5367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43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43"/>
          <p:cNvSpPr/>
          <p:nvPr/>
        </p:nvSpPr>
        <p:spPr>
          <a:xfrm>
            <a:off x="0" y="523786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3"/>
          <p:cNvSpPr txBox="1">
            <a:spLocks noGrp="1"/>
          </p:cNvSpPr>
          <p:nvPr>
            <p:ph type="subTitle" idx="1"/>
          </p:nvPr>
        </p:nvSpPr>
        <p:spPr>
          <a:xfrm>
            <a:off x="1679100" y="1940650"/>
            <a:ext cx="5785800" cy="17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44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44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(Beyond Gated Networks)</a:t>
            </a:r>
            <a:endParaRPr sz="44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95" name="Google Shape;495;p43"/>
          <p:cNvCxnSpPr/>
          <p:nvPr/>
        </p:nvCxnSpPr>
        <p:spPr>
          <a:xfrm flipH="1">
            <a:off x="1231375" y="653395"/>
            <a:ext cx="4500" cy="1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6" name="Google Shape;496;p43"/>
          <p:cNvSpPr txBox="1">
            <a:spLocks noGrp="1"/>
          </p:cNvSpPr>
          <p:nvPr>
            <p:ph type="ctrTitle"/>
          </p:nvPr>
        </p:nvSpPr>
        <p:spPr>
          <a:xfrm>
            <a:off x="81975" y="649750"/>
            <a:ext cx="11259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LSTMs and Related Methods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9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4"/>
          <p:cNvSpPr/>
          <p:nvPr/>
        </p:nvSpPr>
        <p:spPr>
          <a:xfrm>
            <a:off x="0" y="-12862"/>
            <a:ext cx="9144000" cy="5367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4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4"/>
          <p:cNvSpPr/>
          <p:nvPr/>
        </p:nvSpPr>
        <p:spPr>
          <a:xfrm>
            <a:off x="0" y="523786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4"/>
          <p:cNvSpPr txBox="1">
            <a:spLocks noGrp="1"/>
          </p:cNvSpPr>
          <p:nvPr>
            <p:ph type="subTitle" idx="1"/>
          </p:nvPr>
        </p:nvSpPr>
        <p:spPr>
          <a:xfrm>
            <a:off x="1352200" y="649750"/>
            <a:ext cx="7692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3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sz="32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05" name="Google Shape;505;p44"/>
          <p:cNvCxnSpPr/>
          <p:nvPr/>
        </p:nvCxnSpPr>
        <p:spPr>
          <a:xfrm flipH="1">
            <a:off x="1231375" y="653395"/>
            <a:ext cx="4500" cy="1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44"/>
          <p:cNvSpPr txBox="1">
            <a:spLocks noGrp="1"/>
          </p:cNvSpPr>
          <p:nvPr>
            <p:ph type="subTitle" idx="1"/>
          </p:nvPr>
        </p:nvSpPr>
        <p:spPr>
          <a:xfrm>
            <a:off x="1276025" y="1236150"/>
            <a:ext cx="5800500" cy="3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Attention networks</a:t>
            </a:r>
            <a:r>
              <a:rPr lang="en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will provide a better solution …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Other interesting work</a:t>
            </a:r>
            <a:r>
              <a:rPr lang="en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(not covered in scope of course) related to gated networks: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HiPPO [4]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7" name="Google Shape;507;p44"/>
          <p:cNvSpPr txBox="1">
            <a:spLocks noGrp="1"/>
          </p:cNvSpPr>
          <p:nvPr>
            <p:ph type="subTitle" idx="1"/>
          </p:nvPr>
        </p:nvSpPr>
        <p:spPr>
          <a:xfrm>
            <a:off x="81975" y="4727225"/>
            <a:ext cx="20211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See [1, 4]</a:t>
            </a:r>
            <a:endParaRPr sz="1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8" name="Google Shape;508;p44"/>
          <p:cNvSpPr txBox="1">
            <a:spLocks noGrp="1"/>
          </p:cNvSpPr>
          <p:nvPr>
            <p:ph type="ctrTitle"/>
          </p:nvPr>
        </p:nvSpPr>
        <p:spPr>
          <a:xfrm>
            <a:off x="81975" y="649750"/>
            <a:ext cx="11259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LSTMs and Related Methods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9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9" name="Google Shape;5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001" y="2813825"/>
            <a:ext cx="1967655" cy="215547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4"/>
          <p:cNvSpPr txBox="1"/>
          <p:nvPr/>
        </p:nvSpPr>
        <p:spPr>
          <a:xfrm>
            <a:off x="1262225" y="1145050"/>
            <a:ext cx="7667700" cy="1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" sz="18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Gated networks:</a:t>
            </a:r>
            <a:endParaRPr sz="18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Make long-range dependencies </a:t>
            </a:r>
            <a:r>
              <a:rPr lang="en" sz="1800" i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easier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to handle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Do not solve the (distant memory) problem entirely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“message” passed between iterations is still of finite size and we may need to pass unbounded amounts of information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/>
          <p:nvPr/>
        </p:nvSpPr>
        <p:spPr>
          <a:xfrm>
            <a:off x="0" y="-12862"/>
            <a:ext cx="9144000" cy="5367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16" name="Google Shape;516;p45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5"/>
          <p:cNvSpPr/>
          <p:nvPr/>
        </p:nvSpPr>
        <p:spPr>
          <a:xfrm>
            <a:off x="0" y="523786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5"/>
          <p:cNvSpPr txBox="1">
            <a:spLocks noGrp="1"/>
          </p:cNvSpPr>
          <p:nvPr>
            <p:ph type="subTitle" idx="1"/>
          </p:nvPr>
        </p:nvSpPr>
        <p:spPr>
          <a:xfrm>
            <a:off x="1420425" y="650393"/>
            <a:ext cx="68580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23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References: </a:t>
            </a:r>
            <a:endParaRPr sz="2300">
              <a:solidFill>
                <a:srgbClr val="595959"/>
              </a:solidFill>
            </a:endParaRPr>
          </a:p>
        </p:txBody>
      </p:sp>
      <p:sp>
        <p:nvSpPr>
          <p:cNvPr id="519" name="Google Shape;519;p45"/>
          <p:cNvSpPr txBox="1"/>
          <p:nvPr/>
        </p:nvSpPr>
        <p:spPr>
          <a:xfrm>
            <a:off x="1547475" y="1053000"/>
            <a:ext cx="70818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[1] “Gated Networks” slides, Patrick Wang, 10/29/2022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[2]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https://dustinstansbury.github.io/theclevermachine/derivation-common-neural-network-activation-functions</a:t>
            </a:r>
            <a:r>
              <a:rPr lang="en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[3]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https://colah.github.io/posts/2015-08-Understanding-LSTMs/</a:t>
            </a:r>
            <a:r>
              <a:rPr lang="en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[4]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https://proceedings.neurips.cc/paper/2020/file/102f0bb6efb3a6128a3c750dd16729be-Paper.pdf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520" name="Google Shape;520;p45"/>
          <p:cNvCxnSpPr/>
          <p:nvPr/>
        </p:nvCxnSpPr>
        <p:spPr>
          <a:xfrm flipH="1">
            <a:off x="1231375" y="653395"/>
            <a:ext cx="4500" cy="1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1" name="Google Shape;521;p45"/>
          <p:cNvSpPr txBox="1">
            <a:spLocks noGrp="1"/>
          </p:cNvSpPr>
          <p:nvPr>
            <p:ph type="ctrTitle"/>
          </p:nvPr>
        </p:nvSpPr>
        <p:spPr>
          <a:xfrm>
            <a:off x="81975" y="649750"/>
            <a:ext cx="11259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LSTMs and Related Methods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9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-12862"/>
            <a:ext cx="9144000" cy="5367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0" y="523786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1352200" y="649750"/>
            <a:ext cx="73875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3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: Motivation</a:t>
            </a:r>
            <a:endParaRPr sz="32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6" name="Google Shape;86;p16"/>
          <p:cNvCxnSpPr/>
          <p:nvPr/>
        </p:nvCxnSpPr>
        <p:spPr>
          <a:xfrm flipH="1">
            <a:off x="1231375" y="653395"/>
            <a:ext cx="4500" cy="1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6"/>
          <p:cNvSpPr txBox="1">
            <a:spLocks noGrp="1"/>
          </p:cNvSpPr>
          <p:nvPr>
            <p:ph type="ctrTitle"/>
          </p:nvPr>
        </p:nvSpPr>
        <p:spPr>
          <a:xfrm>
            <a:off x="81975" y="649750"/>
            <a:ext cx="11259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LSTMs and Related Methods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1"/>
          </p:nvPr>
        </p:nvSpPr>
        <p:spPr>
          <a:xfrm>
            <a:off x="1352225" y="1312350"/>
            <a:ext cx="7572600" cy="3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2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Observation</a:t>
            </a:r>
            <a:r>
              <a:rPr lang="en" sz="2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: fully-connected RNNs are bad at long-range dependencies</a:t>
            </a:r>
            <a:endParaRPr sz="2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Example</a:t>
            </a:r>
            <a:r>
              <a:rPr lang="en" sz="2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: language modeling (auto-complete)</a:t>
            </a:r>
            <a:endParaRPr sz="2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-"/>
            </a:pPr>
            <a:r>
              <a:rPr lang="en" sz="2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“The </a:t>
            </a:r>
            <a:r>
              <a:rPr lang="en" sz="22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flights </a:t>
            </a:r>
            <a:r>
              <a:rPr lang="en" sz="2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that the airline was cancelling </a:t>
            </a:r>
            <a:r>
              <a:rPr lang="en" sz="2200" i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were</a:t>
            </a:r>
            <a:r>
              <a:rPr lang="en" sz="2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full.”</a:t>
            </a:r>
            <a:endParaRPr sz="2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Open Sans"/>
              <a:buChar char="-"/>
            </a:pPr>
            <a:r>
              <a:rPr lang="en" sz="2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Guessing “</a:t>
            </a:r>
            <a:r>
              <a:rPr lang="en" sz="2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were</a:t>
            </a:r>
            <a:r>
              <a:rPr lang="en" sz="2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” instead of, e.g., “</a:t>
            </a:r>
            <a:r>
              <a:rPr lang="en" sz="2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was</a:t>
            </a:r>
            <a:r>
              <a:rPr lang="en" sz="2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” requires remembering that “</a:t>
            </a:r>
            <a:r>
              <a:rPr lang="en" sz="22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flights</a:t>
            </a:r>
            <a:r>
              <a:rPr lang="en" sz="2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” was plural (even though “airline” was singular).</a:t>
            </a:r>
            <a:endParaRPr sz="2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81975" y="4727225"/>
            <a:ext cx="20211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See [1]</a:t>
            </a:r>
            <a:endParaRPr sz="1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0" y="-12862"/>
            <a:ext cx="9144000" cy="5367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0" y="523786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755550" y="1940650"/>
            <a:ext cx="7632900" cy="17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44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endParaRPr sz="44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(Analyses of Memory-Deficient RNNs)</a:t>
            </a:r>
            <a:endParaRPr sz="44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8" name="Google Shape;98;p17"/>
          <p:cNvCxnSpPr/>
          <p:nvPr/>
        </p:nvCxnSpPr>
        <p:spPr>
          <a:xfrm flipH="1">
            <a:off x="1231375" y="653395"/>
            <a:ext cx="4500" cy="1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7"/>
          <p:cNvSpPr txBox="1">
            <a:spLocks noGrp="1"/>
          </p:cNvSpPr>
          <p:nvPr>
            <p:ph type="ctrTitle"/>
          </p:nvPr>
        </p:nvSpPr>
        <p:spPr>
          <a:xfrm>
            <a:off x="81975" y="649750"/>
            <a:ext cx="11259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endParaRPr sz="9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LSTMs and Related Methods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-12862"/>
            <a:ext cx="9144000" cy="5367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0" y="523786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1"/>
          </p:nvPr>
        </p:nvSpPr>
        <p:spPr>
          <a:xfrm>
            <a:off x="1352200" y="649750"/>
            <a:ext cx="73875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3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: Analyses</a:t>
            </a:r>
            <a:endParaRPr sz="32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 flipH="1">
            <a:off x="1231375" y="653395"/>
            <a:ext cx="4500" cy="1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1352225" y="1312350"/>
            <a:ext cx="7572600" cy="3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8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Why?</a:t>
            </a:r>
            <a:endParaRPr sz="18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18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800" b="1" i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In theory</a:t>
            </a:r>
            <a:r>
              <a:rPr lang="en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, each iteration of the RNN can receive information from anywhere in the past.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However, </a:t>
            </a:r>
            <a:r>
              <a:rPr lang="en" sz="1800" b="1" i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in practice</a:t>
            </a:r>
            <a:r>
              <a:rPr lang="en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The “message” passed between iterations is of </a:t>
            </a: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finite size</a:t>
            </a:r>
            <a:r>
              <a:rPr lang="en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, and we may need to pass </a:t>
            </a: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unbounded amounts of information</a:t>
            </a:r>
            <a:r>
              <a:rPr lang="en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“Remembering” the distant past requires a lot of work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More layers/nodes/weights/data/time is required to learn to compact the necessary information into the message vector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vanishing gradient problem</a:t>
            </a:r>
            <a:r>
              <a:rPr lang="en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…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1"/>
          </p:nvPr>
        </p:nvSpPr>
        <p:spPr>
          <a:xfrm>
            <a:off x="81975" y="4727225"/>
            <a:ext cx="20211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See [1]</a:t>
            </a:r>
            <a:endParaRPr sz="1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8"/>
          <p:cNvSpPr txBox="1">
            <a:spLocks noGrp="1"/>
          </p:cNvSpPr>
          <p:nvPr>
            <p:ph type="ctrTitle"/>
          </p:nvPr>
        </p:nvSpPr>
        <p:spPr>
          <a:xfrm>
            <a:off x="81975" y="649750"/>
            <a:ext cx="11259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endParaRPr sz="9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LSTMs and Related Methods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>
            <a:off x="0" y="-12862"/>
            <a:ext cx="9144000" cy="5367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0" y="523786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1"/>
          </p:nvPr>
        </p:nvSpPr>
        <p:spPr>
          <a:xfrm>
            <a:off x="1259375" y="649750"/>
            <a:ext cx="84168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3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: Vanishing Gradient</a:t>
            </a:r>
            <a:endParaRPr sz="32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0" name="Google Shape;120;p19"/>
          <p:cNvCxnSpPr/>
          <p:nvPr/>
        </p:nvCxnSpPr>
        <p:spPr>
          <a:xfrm flipH="1">
            <a:off x="1231375" y="653395"/>
            <a:ext cx="4500" cy="1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p19"/>
          <p:cNvSpPr txBox="1">
            <a:spLocks noGrp="1"/>
          </p:cNvSpPr>
          <p:nvPr>
            <p:ph type="subTitle" idx="1"/>
          </p:nvPr>
        </p:nvSpPr>
        <p:spPr>
          <a:xfrm>
            <a:off x="1352225" y="1312350"/>
            <a:ext cx="4440900" cy="19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8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Classical activation functions</a:t>
            </a:r>
            <a:r>
              <a:rPr lang="en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Many have derivatives strictly &lt;1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E.g. sigmoid, tanh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In backpropagation</a:t>
            </a:r>
            <a:r>
              <a:rPr lang="en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, errors are multiplied by these derivatives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1"/>
          </p:nvPr>
        </p:nvSpPr>
        <p:spPr>
          <a:xfrm>
            <a:off x="81975" y="4727225"/>
            <a:ext cx="20211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See [1, 2]</a:t>
            </a:r>
            <a:endParaRPr sz="1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81975" y="649750"/>
            <a:ext cx="11259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endParaRPr sz="9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LSTMs and Related Methods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325" y="1355250"/>
            <a:ext cx="3575875" cy="16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0" y="-12862"/>
            <a:ext cx="9144000" cy="5367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0" y="523786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1"/>
          </p:nvPr>
        </p:nvSpPr>
        <p:spPr>
          <a:xfrm>
            <a:off x="1259375" y="649750"/>
            <a:ext cx="84168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3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: Vanishing Gradient</a:t>
            </a:r>
            <a:endParaRPr sz="32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3" name="Google Shape;133;p20"/>
          <p:cNvCxnSpPr/>
          <p:nvPr/>
        </p:nvCxnSpPr>
        <p:spPr>
          <a:xfrm flipH="1">
            <a:off x="1231375" y="653395"/>
            <a:ext cx="4500" cy="1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20"/>
          <p:cNvSpPr txBox="1">
            <a:spLocks noGrp="1"/>
          </p:cNvSpPr>
          <p:nvPr>
            <p:ph type="subTitle" idx="1"/>
          </p:nvPr>
        </p:nvSpPr>
        <p:spPr>
          <a:xfrm>
            <a:off x="1352225" y="1312350"/>
            <a:ext cx="4440900" cy="19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8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Classical activation functions</a:t>
            </a:r>
            <a:r>
              <a:rPr lang="en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Many have derivatives strictly &lt;1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E.g. sigmoid, tanh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In backpropagation</a:t>
            </a:r>
            <a:r>
              <a:rPr lang="en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, errors are multiplied by these derivatives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subTitle" idx="1"/>
          </p:nvPr>
        </p:nvSpPr>
        <p:spPr>
          <a:xfrm>
            <a:off x="81975" y="4727225"/>
            <a:ext cx="20211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See [1, 2]</a:t>
            </a:r>
            <a:endParaRPr sz="1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ctrTitle"/>
          </p:nvPr>
        </p:nvSpPr>
        <p:spPr>
          <a:xfrm>
            <a:off x="81975" y="649750"/>
            <a:ext cx="11259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endParaRPr sz="9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LSTMs and Related Methods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325" y="1355250"/>
            <a:ext cx="3575875" cy="169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>
            <a:spLocks noGrp="1"/>
          </p:cNvSpPr>
          <p:nvPr>
            <p:ph type="subTitle" idx="1"/>
          </p:nvPr>
        </p:nvSpPr>
        <p:spPr>
          <a:xfrm>
            <a:off x="1352225" y="3396475"/>
            <a:ext cx="75726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In “deep” neural networks and/or RNNs</a:t>
            </a:r>
            <a:endParaRPr sz="18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Successive derivatives for each layer/iteration compound errors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Gradients from the output become very small (i.e. “</a:t>
            </a:r>
            <a:r>
              <a:rPr lang="en" sz="1800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vanishing</a:t>
            </a:r>
            <a:r>
              <a:rPr lang="en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”)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For other activation functions, e.g. ReLU, the opposite can happen (i.e. “</a:t>
            </a:r>
            <a:r>
              <a:rPr lang="en" sz="1800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exploding</a:t>
            </a:r>
            <a:r>
              <a:rPr lang="en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” gradients)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(Stochastic) Gradient descent then stalls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>
            <a:off x="0" y="-12862"/>
            <a:ext cx="9144000" cy="5367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0" y="5074425"/>
            <a:ext cx="9144000" cy="69000"/>
          </a:xfrm>
          <a:prstGeom prst="rect">
            <a:avLst/>
          </a:prstGeom>
          <a:solidFill>
            <a:srgbClr val="00256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0" y="523786"/>
            <a:ext cx="9144000" cy="69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1"/>
          </p:nvPr>
        </p:nvSpPr>
        <p:spPr>
          <a:xfrm>
            <a:off x="1352200" y="649750"/>
            <a:ext cx="73875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3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: Solutions</a:t>
            </a:r>
            <a:endParaRPr sz="32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endParaRPr sz="24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7" name="Google Shape;147;p21"/>
          <p:cNvCxnSpPr/>
          <p:nvPr/>
        </p:nvCxnSpPr>
        <p:spPr>
          <a:xfrm flipH="1">
            <a:off x="1231375" y="653395"/>
            <a:ext cx="4500" cy="14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21"/>
          <p:cNvSpPr txBox="1">
            <a:spLocks noGrp="1"/>
          </p:cNvSpPr>
          <p:nvPr>
            <p:ph type="subTitle" idx="1"/>
          </p:nvPr>
        </p:nvSpPr>
        <p:spPr>
          <a:xfrm>
            <a:off x="1352225" y="1312350"/>
            <a:ext cx="7572600" cy="3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Open Sans"/>
              <a:buChar char="-"/>
            </a:pPr>
            <a:r>
              <a:rPr lang="en" sz="2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More data, processing power</a:t>
            </a:r>
            <a:r>
              <a:rPr lang="en" sz="2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" sz="2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expensive</a:t>
            </a:r>
            <a:r>
              <a:rPr lang="en" sz="2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Open Sans"/>
              <a:buChar char="-"/>
            </a:pPr>
            <a:r>
              <a:rPr lang="en" sz="2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Non-saturating activation</a:t>
            </a:r>
            <a:r>
              <a:rPr lang="en" sz="2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function, e.g. ReLU</a:t>
            </a:r>
            <a:endParaRPr sz="2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Open Sans"/>
              <a:buChar char="-"/>
            </a:pPr>
            <a:r>
              <a:rPr lang="en" sz="2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Oh yeah, </a:t>
            </a:r>
            <a:r>
              <a:rPr lang="en" sz="2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exploding gradients</a:t>
            </a:r>
            <a:r>
              <a:rPr lang="en" sz="2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…</a:t>
            </a:r>
            <a:endParaRPr sz="2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Open Sans"/>
              <a:buChar char="-"/>
            </a:pPr>
            <a:r>
              <a:rPr lang="en" sz="2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Effectively “shallower” network structure</a:t>
            </a:r>
            <a:endParaRPr sz="22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Open Sans"/>
              <a:buChar char="-"/>
            </a:pPr>
            <a:r>
              <a:rPr lang="en" sz="2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Residual connections in “deep” neural networks</a:t>
            </a:r>
            <a:endParaRPr sz="2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Open Sans"/>
              <a:buChar char="-"/>
            </a:pPr>
            <a:r>
              <a:rPr lang="en" sz="2200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Gated networks</a:t>
            </a:r>
            <a:r>
              <a:rPr lang="en" sz="2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for RNNs</a:t>
            </a:r>
            <a:endParaRPr sz="2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"/>
          </p:nvPr>
        </p:nvSpPr>
        <p:spPr>
          <a:xfrm>
            <a:off x="81975" y="4727225"/>
            <a:ext cx="20211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1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See [1]</a:t>
            </a:r>
            <a:endParaRPr sz="1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1"/>
          <p:cNvSpPr txBox="1">
            <a:spLocks noGrp="1"/>
          </p:cNvSpPr>
          <p:nvPr>
            <p:ph type="ctrTitle"/>
          </p:nvPr>
        </p:nvSpPr>
        <p:spPr>
          <a:xfrm>
            <a:off x="81975" y="649750"/>
            <a:ext cx="11259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Theoretical Details</a:t>
            </a:r>
            <a:endParaRPr sz="9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LSTMs and Related Methods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r>
              <a:rPr lang="en" sz="900" b="1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Open Sans"/>
              <a:buNone/>
            </a:pPr>
            <a:endParaRPr sz="900" b="1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1291</Words>
  <Application>Microsoft Macintosh PowerPoint</Application>
  <PresentationFormat>On-screen Show (16:9)</PresentationFormat>
  <Paragraphs>453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Calibri</vt:lpstr>
      <vt:lpstr>Arial</vt:lpstr>
      <vt:lpstr>Open Sans</vt:lpstr>
      <vt:lpstr>Simple Light</vt:lpstr>
      <vt:lpstr>Gated Networks </vt:lpstr>
      <vt:lpstr>PowerPoint Presentation</vt:lpstr>
      <vt:lpstr>Introduction  Theoretical Details  LSTMs and Related Methods  Next Steps  References </vt:lpstr>
      <vt:lpstr>Introduction  Theoretical Details  LSTMs and Related Methods  Next Steps  References </vt:lpstr>
      <vt:lpstr>Introduction  Theoretical Details  LSTMs and Related Methods  Next Steps  References </vt:lpstr>
      <vt:lpstr>Introduction  Theoretical Details  LSTMs and Related Methods  Next Steps  References </vt:lpstr>
      <vt:lpstr>Introduction  Theoretical Details  LSTMs and Related Methods  Next Steps  References </vt:lpstr>
      <vt:lpstr>Introduction  Theoretical Details  LSTMs and Related Methods  Next Steps  References </vt:lpstr>
      <vt:lpstr>Introduction  Theoretical Details  LSTMs and Related Methods  Next Steps  References </vt:lpstr>
      <vt:lpstr>Introduction  Theoretical Details  LSTMs and Related Methods  Next Steps  References </vt:lpstr>
      <vt:lpstr>Introduction  Theoretical Details  LSTMs and Related Methods  Next Steps  References </vt:lpstr>
      <vt:lpstr>Introduction  Theoretical Details  LSTMs and Related Methods  Next Steps  References </vt:lpstr>
      <vt:lpstr>Introduction  Theoretical Details  LSTMs and Related Methods  Next Steps  References </vt:lpstr>
      <vt:lpstr>Introduction  Theoretical Details  LSTMs and Related Methods  Next Steps  References </vt:lpstr>
      <vt:lpstr>Introduction  Theoretical Details  LSTMs and Related Methods  Next Steps  References </vt:lpstr>
      <vt:lpstr>Introduction  Theoretical Details  LSTMs and Related Methods  Next Steps  References </vt:lpstr>
      <vt:lpstr>Introduction  Theoretical Details  LSTMs and Related Methods  Next Steps  References </vt:lpstr>
      <vt:lpstr>Introduction  Theoretical Details  LSTMs and Related Methods  Next Steps  References </vt:lpstr>
      <vt:lpstr>Introduction  Theoretical Details  LSTMs and Related Methods  Next Steps  References </vt:lpstr>
      <vt:lpstr>Introduction  Theoretical Details  LSTMs and Related Methods  Next Steps  References </vt:lpstr>
      <vt:lpstr>Introduction  Theoretical Details  LSTMs and Related Methods  Next Steps  References </vt:lpstr>
      <vt:lpstr>Introduction  Theoretical Details  LSTMs and Related Methods  Next Steps  References </vt:lpstr>
      <vt:lpstr>Introduction  Theoretical Details  LSTMs and Related Methods  Next Steps  References </vt:lpstr>
      <vt:lpstr>Introduction  Theoretical Details  LSTMs and Related Methods  Next Steps  References </vt:lpstr>
      <vt:lpstr>Introduction  Theoretical Details  LSTMs and Related Methods  Next Steps  References </vt:lpstr>
      <vt:lpstr>Introduction  Theoretical Details  LSTMs and Related Methods  Next Steps  References </vt:lpstr>
      <vt:lpstr>Introduction  Theoretical Details  LSTMs and Related Methods  Next Steps  References </vt:lpstr>
      <vt:lpstr>Introduction  Theoretical Details  LSTMs and Related Methods  Next Steps  References </vt:lpstr>
      <vt:lpstr>Introduction  Theoretical Details  LSTMs and Related Methods  Next Steps  References </vt:lpstr>
      <vt:lpstr>Introduction  Theoretical Details  LSTMs and Related Methods  Next Steps  References </vt:lpstr>
      <vt:lpstr>Introduction  Theoretical Details  LSTMs and Related Methods  Next Steps  References </vt:lpstr>
      <vt:lpstr>Introduction  Theoretical Details  LSTMs and Related Methods  Next Steps  References </vt:lpstr>
      <vt:lpstr>Introduction  Theoretical Details  LSTMs and Related Methods  Next Steps  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Gated Networks </dc:title>
  <cp:lastModifiedBy>margaretkid2020@outlook.com</cp:lastModifiedBy>
  <cp:revision>1</cp:revision>
  <dcterms:modified xsi:type="dcterms:W3CDTF">2022-11-02T00:59:06Z</dcterms:modified>
</cp:coreProperties>
</file>