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8" r:id="rId2"/>
  </p:sldIdLst>
  <p:sldSz cx="32918400" cy="21945600"/>
  <p:notesSz cx="6858000" cy="9144000"/>
  <p:defaultTextStyle>
    <a:defPPr>
      <a:defRPr lang="en-US"/>
    </a:defPPr>
    <a:lvl1pPr marL="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68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36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05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73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41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10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6784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466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C295"/>
    <a:srgbClr val="2E2D29"/>
    <a:srgbClr val="8C1515"/>
    <a:srgbClr val="4D4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5"/>
    <p:restoredTop sz="94477" autoAdjust="0"/>
  </p:normalViewPr>
  <p:slideViewPr>
    <p:cSldViewPr snapToGrid="0" snapToObjects="1">
      <p:cViewPr>
        <p:scale>
          <a:sx n="40" d="100"/>
          <a:sy n="40" d="100"/>
        </p:scale>
        <p:origin x="1074" y="-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84897-F26B-4C33-9166-03E34221202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B6A26-CA19-4118-A298-3E413332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82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B6A26-CA19-4118-A298-3E413332D2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9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2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3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7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8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9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0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0ECE3-515B-1A46-8D83-30082E4C106D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D214-2078-4547-A46C-59F811EED5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4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tiff"/><Relationship Id="rId7" Type="http://schemas.openxmlformats.org/officeDocument/2006/relationships/hyperlink" Target="https://doi.org/10.1038/s41597-021-00937-4" TargetMode="Externa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11" Type="http://schemas.openxmlformats.org/officeDocument/2006/relationships/image" Target="../media/image8.png"/><Relationship Id="rId5" Type="http://schemas.openxmlformats.org/officeDocument/2006/relationships/image" Target="../media/image3.emf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tiff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1FCBBA5-5FFD-8E40-8E57-7FEB28E04E9C}"/>
              </a:ext>
            </a:extLst>
          </p:cNvPr>
          <p:cNvGrpSpPr/>
          <p:nvPr/>
        </p:nvGrpSpPr>
        <p:grpSpPr>
          <a:xfrm>
            <a:off x="0" y="0"/>
            <a:ext cx="32932736" cy="21947339"/>
            <a:chOff x="0" y="0"/>
            <a:chExt cx="32932736" cy="219473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104F926-B903-7548-99B5-3B19D90E570B}"/>
                </a:ext>
              </a:extLst>
            </p:cNvPr>
            <p:cNvGrpSpPr/>
            <p:nvPr/>
          </p:nvGrpSpPr>
          <p:grpSpPr>
            <a:xfrm>
              <a:off x="184169" y="3805305"/>
              <a:ext cx="4685371" cy="18142034"/>
              <a:chOff x="184169" y="3805305"/>
              <a:chExt cx="4685371" cy="1814203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97F685-70E8-2A46-8CB6-8504357FE563}"/>
                  </a:ext>
                </a:extLst>
              </p:cNvPr>
              <p:cNvSpPr/>
              <p:nvPr/>
            </p:nvSpPr>
            <p:spPr>
              <a:xfrm>
                <a:off x="184169" y="3805305"/>
                <a:ext cx="4518211" cy="17863971"/>
              </a:xfrm>
              <a:prstGeom prst="rect">
                <a:avLst/>
              </a:prstGeom>
              <a:solidFill>
                <a:srgbClr val="2E2D29"/>
              </a:solidFill>
              <a:ln>
                <a:solidFill>
                  <a:srgbClr val="4D4F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solidFill>
                    <a:srgbClr val="2E2D29"/>
                  </a:solidFill>
                  <a:latin typeface="Source Sans Pro Regular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02E10E-E6EB-444E-A542-2CB61CF3C1DE}"/>
                  </a:ext>
                </a:extLst>
              </p:cNvPr>
              <p:cNvSpPr/>
              <p:nvPr/>
            </p:nvSpPr>
            <p:spPr>
              <a:xfrm>
                <a:off x="351329" y="3976633"/>
                <a:ext cx="4518211" cy="17837909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Source Sans Pro Regular"/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13AF7A4-3FB3-6848-9949-21F17362F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8206" y="20064893"/>
                <a:ext cx="2823669" cy="1882446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95DB488-0812-0940-926E-744290486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9588" y="20342958"/>
                <a:ext cx="878114" cy="1326318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5289D0-6A96-F346-AA11-CE21CA77B6E5}"/>
                </a:ext>
              </a:extLst>
            </p:cNvPr>
            <p:cNvGrpSpPr/>
            <p:nvPr/>
          </p:nvGrpSpPr>
          <p:grpSpPr>
            <a:xfrm>
              <a:off x="0" y="0"/>
              <a:ext cx="32932736" cy="4029235"/>
              <a:chOff x="0" y="0"/>
              <a:chExt cx="32932736" cy="402923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5F77903-2A48-8D4E-8934-DF62F455D999}"/>
                  </a:ext>
                </a:extLst>
              </p:cNvPr>
              <p:cNvSpPr/>
              <p:nvPr/>
            </p:nvSpPr>
            <p:spPr>
              <a:xfrm>
                <a:off x="29605212" y="3504869"/>
                <a:ext cx="3327523" cy="524366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Crimson Roman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3EDE96-696B-6940-8005-05A86EBF74DF}"/>
                  </a:ext>
                </a:extLst>
              </p:cNvPr>
              <p:cNvSpPr/>
              <p:nvPr/>
            </p:nvSpPr>
            <p:spPr>
              <a:xfrm>
                <a:off x="0" y="0"/>
                <a:ext cx="32918400" cy="3546764"/>
              </a:xfrm>
              <a:prstGeom prst="rect">
                <a:avLst/>
              </a:prstGeom>
              <a:solidFill>
                <a:srgbClr val="8C1515"/>
              </a:solidFill>
              <a:ln>
                <a:solidFill>
                  <a:srgbClr val="8C15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Source Sans Pro Regular"/>
                </a:endParaRP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7BCE93A-187E-B343-BE0A-8DD846761F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412" y="283854"/>
                <a:ext cx="2979057" cy="2979057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C9FFE2E-2CCF-D245-A379-D37BD4B4B164}"/>
                  </a:ext>
                </a:extLst>
              </p:cNvPr>
              <p:cNvSpPr/>
              <p:nvPr/>
            </p:nvSpPr>
            <p:spPr>
              <a:xfrm>
                <a:off x="3436469" y="3439189"/>
                <a:ext cx="29496267" cy="220850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Source Sans Pro Regular"/>
                </a:endParaRPr>
              </a:p>
            </p:txBody>
          </p: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5D381EAB-DAA8-7143-8C05-0E75D5DAEDF0}"/>
                  </a:ext>
                </a:extLst>
              </p:cNvPr>
              <p:cNvSpPr/>
              <p:nvPr/>
            </p:nvSpPr>
            <p:spPr>
              <a:xfrm rot="10800000">
                <a:off x="28935002" y="3554978"/>
                <a:ext cx="670209" cy="474257"/>
              </a:xfrm>
              <a:prstGeom prst="rtTriangle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Crimson Roman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CAEEF71-545E-9340-B1EC-95922F8011E4}"/>
                  </a:ext>
                </a:extLst>
              </p:cNvPr>
              <p:cNvSpPr/>
              <p:nvPr/>
            </p:nvSpPr>
            <p:spPr>
              <a:xfrm>
                <a:off x="29745888" y="2979414"/>
                <a:ext cx="3022723" cy="904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solidFill>
                    <a:srgbClr val="8C1515"/>
                  </a:solidFill>
                  <a:latin typeface="Crimson Roman"/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F80E265-3791-4345-A501-7B4BF1893D75}"/>
              </a:ext>
            </a:extLst>
          </p:cNvPr>
          <p:cNvSpPr txBox="1"/>
          <p:nvPr/>
        </p:nvSpPr>
        <p:spPr>
          <a:xfrm>
            <a:off x="6920326" y="914098"/>
            <a:ext cx="21988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ource Sans Pro Regular"/>
              </a:rPr>
              <a:t>The Role of Processing Cough Audio to Detect Covid-19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19BC31B-934D-3C4C-92EA-65DAC8D400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05212" y="2562532"/>
            <a:ext cx="1982155" cy="132143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D540356-4E6F-C942-B0D3-E8EF1A743056}"/>
              </a:ext>
            </a:extLst>
          </p:cNvPr>
          <p:cNvSpPr txBox="1"/>
          <p:nvPr/>
        </p:nvSpPr>
        <p:spPr>
          <a:xfrm>
            <a:off x="29745887" y="3413404"/>
            <a:ext cx="3752491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67" dirty="0">
                <a:solidFill>
                  <a:srgbClr val="2E2D29"/>
                </a:solidFill>
                <a:latin typeface="Source Sans Pro Regular"/>
              </a:rPr>
              <a:t>Electrical Engineering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51C98-07D4-9E4F-B8EA-2EC69A53E599}"/>
              </a:ext>
            </a:extLst>
          </p:cNvPr>
          <p:cNvSpPr txBox="1"/>
          <p:nvPr/>
        </p:nvSpPr>
        <p:spPr>
          <a:xfrm>
            <a:off x="6810598" y="1868094"/>
            <a:ext cx="2198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Source Sans Pro Italic"/>
              </a:rPr>
              <a:t>Stephen Zhu, srzhu3@stanford.edu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9385D0-847E-CE47-8068-2F8A9105E2D8}"/>
              </a:ext>
            </a:extLst>
          </p:cNvPr>
          <p:cNvGrpSpPr/>
          <p:nvPr/>
        </p:nvGrpSpPr>
        <p:grpSpPr>
          <a:xfrm>
            <a:off x="457412" y="4072888"/>
            <a:ext cx="4282017" cy="786660"/>
            <a:chOff x="786384" y="6038994"/>
            <a:chExt cx="6423026" cy="117999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E725EB2-7D3F-ED4F-81F1-E175A9EFEE04}"/>
                </a:ext>
              </a:extLst>
            </p:cNvPr>
            <p:cNvSpPr txBox="1"/>
            <p:nvPr/>
          </p:nvSpPr>
          <p:spPr>
            <a:xfrm>
              <a:off x="786384" y="6038994"/>
              <a:ext cx="6423026" cy="969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Abstract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55ED3F-C51A-D249-86CE-02DB75D21191}"/>
                </a:ext>
              </a:extLst>
            </p:cNvPr>
            <p:cNvSpPr/>
            <p:nvPr/>
          </p:nvSpPr>
          <p:spPr>
            <a:xfrm>
              <a:off x="797497" y="7173264"/>
              <a:ext cx="6400800" cy="45720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9E66EC5-27A1-F246-97E4-7334E77992EB}"/>
              </a:ext>
            </a:extLst>
          </p:cNvPr>
          <p:cNvGrpSpPr/>
          <p:nvPr/>
        </p:nvGrpSpPr>
        <p:grpSpPr>
          <a:xfrm>
            <a:off x="5228233" y="4076127"/>
            <a:ext cx="6459864" cy="784322"/>
            <a:chOff x="7655317" y="6043852"/>
            <a:chExt cx="9689796" cy="117648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C6E47B-ACAE-754C-9334-40DA8E355574}"/>
                </a:ext>
              </a:extLst>
            </p:cNvPr>
            <p:cNvSpPr txBox="1"/>
            <p:nvPr/>
          </p:nvSpPr>
          <p:spPr>
            <a:xfrm>
              <a:off x="7655317" y="6043852"/>
              <a:ext cx="2501166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Dataset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6C4253-AF2A-0649-880D-4CF0DD13ED66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4EEA09E-11F0-A54C-9909-790F4A6B807C}"/>
              </a:ext>
            </a:extLst>
          </p:cNvPr>
          <p:cNvSpPr txBox="1"/>
          <p:nvPr/>
        </p:nvSpPr>
        <p:spPr>
          <a:xfrm>
            <a:off x="527715" y="5082822"/>
            <a:ext cx="4167054" cy="1474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project aims to examine the role of signal processing in aiding audio classification, specifically detecting Covid-19 in cough audio files. During the pandemic, it took some time before the first accessible covid tests were released, posing a global health issue. If we were to collect data early on and use machine learning in the future, we would potentially be able to deploy these accessible tests at a much faster rate, and at significantly less cost.</a:t>
            </a:r>
          </a:p>
          <a:p>
            <a:endParaRPr lang="en-US" sz="2800" dirty="0">
              <a:solidFill>
                <a:srgbClr val="2E2D29"/>
              </a:solidFill>
            </a:endParaRPr>
          </a:p>
          <a:p>
            <a:r>
              <a:rPr lang="en-US" sz="2800" dirty="0">
                <a:solidFill>
                  <a:srgbClr val="2E2D29"/>
                </a:solidFill>
              </a:rPr>
              <a:t>This project compares the accuracies of different classification techniques, namely KNN, SVM, and ML, combined with different forms of signal processing on the COUGHVID dataset [1]. The types of processing used are: no processing, DFT, and MFCC. As shown in this project, adding even one layer of signal processing can boost classification accuracy.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7DCD689-79D4-A443-A29D-0550C182692F}"/>
              </a:ext>
            </a:extLst>
          </p:cNvPr>
          <p:cNvGrpSpPr/>
          <p:nvPr/>
        </p:nvGrpSpPr>
        <p:grpSpPr>
          <a:xfrm>
            <a:off x="12307764" y="14374479"/>
            <a:ext cx="6459864" cy="784322"/>
            <a:chOff x="7655317" y="6043852"/>
            <a:chExt cx="9689796" cy="117648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FA0416-6A49-EE41-AE72-9C7DF37F06DF}"/>
                </a:ext>
              </a:extLst>
            </p:cNvPr>
            <p:cNvSpPr txBox="1"/>
            <p:nvPr/>
          </p:nvSpPr>
          <p:spPr>
            <a:xfrm>
              <a:off x="7655317" y="6043852"/>
              <a:ext cx="3364383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Discussion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69B8E9-C40F-1948-BE8A-E5B431E4BC2C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F78BC1-A123-9819-A980-6AF3803A07AE}"/>
              </a:ext>
            </a:extLst>
          </p:cNvPr>
          <p:cNvGrpSpPr/>
          <p:nvPr/>
        </p:nvGrpSpPr>
        <p:grpSpPr>
          <a:xfrm>
            <a:off x="5228090" y="10986217"/>
            <a:ext cx="6459864" cy="784322"/>
            <a:chOff x="7655317" y="6043852"/>
            <a:chExt cx="9689796" cy="117648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74D513-E6B4-DA2B-02E3-3B8DCBE5D8EE}"/>
                </a:ext>
              </a:extLst>
            </p:cNvPr>
            <p:cNvSpPr txBox="1"/>
            <p:nvPr/>
          </p:nvSpPr>
          <p:spPr>
            <a:xfrm>
              <a:off x="7655317" y="6043852"/>
              <a:ext cx="5889113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Data Preprocessing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D5E209-F94E-E524-86FC-7050B6717942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A53317-1C16-C642-300E-5E06F302EB52}"/>
              </a:ext>
            </a:extLst>
          </p:cNvPr>
          <p:cNvGrpSpPr/>
          <p:nvPr/>
        </p:nvGrpSpPr>
        <p:grpSpPr>
          <a:xfrm>
            <a:off x="19249777" y="15964883"/>
            <a:ext cx="6459864" cy="784321"/>
            <a:chOff x="7655317" y="6043852"/>
            <a:chExt cx="9689796" cy="117648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E3E3B2-DF2D-0D7B-B200-25F46EE0D79F}"/>
                </a:ext>
              </a:extLst>
            </p:cNvPr>
            <p:cNvSpPr txBox="1"/>
            <p:nvPr/>
          </p:nvSpPr>
          <p:spPr>
            <a:xfrm>
              <a:off x="7655317" y="6043852"/>
              <a:ext cx="3833262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Future Work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5611B9D-7754-18EF-597F-7EC9CBEB4D65}"/>
                </a:ext>
              </a:extLst>
            </p:cNvPr>
            <p:cNvSpPr/>
            <p:nvPr/>
          </p:nvSpPr>
          <p:spPr>
            <a:xfrm>
              <a:off x="7743913" y="7174616"/>
              <a:ext cx="9601200" cy="45718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41D0F48-58DF-AE07-CE59-5ACA44B1136A}"/>
              </a:ext>
            </a:extLst>
          </p:cNvPr>
          <p:cNvGrpSpPr/>
          <p:nvPr/>
        </p:nvGrpSpPr>
        <p:grpSpPr>
          <a:xfrm>
            <a:off x="26086615" y="15964882"/>
            <a:ext cx="6459864" cy="784322"/>
            <a:chOff x="7655317" y="6043852"/>
            <a:chExt cx="9689796" cy="117648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A374E0-5943-5869-9960-C6C01C5DC990}"/>
                </a:ext>
              </a:extLst>
            </p:cNvPr>
            <p:cNvSpPr txBox="1"/>
            <p:nvPr/>
          </p:nvSpPr>
          <p:spPr>
            <a:xfrm>
              <a:off x="7655317" y="6043852"/>
              <a:ext cx="3474990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References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6838E2-B05B-63F5-7D20-224564715EFB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2A18919-8159-2A93-0F4C-F9DFF7D6EC41}"/>
              </a:ext>
            </a:extLst>
          </p:cNvPr>
          <p:cNvSpPr txBox="1"/>
          <p:nvPr/>
        </p:nvSpPr>
        <p:spPr>
          <a:xfrm>
            <a:off x="26177690" y="17029255"/>
            <a:ext cx="6184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[1]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Orlandic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, L.,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Teijeiro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, T. &amp; Atienza, D. The COUGHVID crowdsourcing dataset, a corpus for the study of large-scale cough analysis algorithms. *Sci Data* </a:t>
            </a:r>
            <a:r>
              <a:rPr lang="en-US" sz="2800" b="1" i="0" dirty="0">
                <a:solidFill>
                  <a:srgbClr val="000000"/>
                </a:solidFill>
                <a:effectLst/>
              </a:rPr>
              <a:t>8,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 156 (2021). </a:t>
            </a:r>
            <a:r>
              <a:rPr lang="en-US" sz="2800" b="0" i="0" u="none" strike="noStrike" dirty="0">
                <a:solidFill>
                  <a:srgbClr val="136CB2"/>
                </a:solidFill>
                <a:effectLst/>
                <a:hlinkClick r:id="rId7"/>
              </a:rPr>
              <a:t>https://doi.org/10.1038/s41597-021-00937-4</a:t>
            </a:r>
            <a:endParaRPr 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658C23-60B7-8189-EB17-B0F15FDF2139}"/>
              </a:ext>
            </a:extLst>
          </p:cNvPr>
          <p:cNvSpPr txBox="1"/>
          <p:nvPr/>
        </p:nvSpPr>
        <p:spPr>
          <a:xfrm>
            <a:off x="19416825" y="17114828"/>
            <a:ext cx="618483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Use rest of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Combining types of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Fine-tuning of classifiers and hyperparameters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Different techniques (wavelets, etc.)</a:t>
            </a:r>
          </a:p>
          <a:p>
            <a:endParaRPr lang="en-US" sz="2400" dirty="0"/>
          </a:p>
          <a:p>
            <a:r>
              <a:rPr lang="en-US" sz="2800" u="sng" dirty="0"/>
              <a:t>Other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Flu detection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B7E229B-5DEE-93C7-C559-D571E18762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9545" y="17389169"/>
            <a:ext cx="5211303" cy="397270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E54ABD9-070D-8F32-5862-2358B8F4DD37}"/>
              </a:ext>
            </a:extLst>
          </p:cNvPr>
          <p:cNvSpPr txBox="1"/>
          <p:nvPr/>
        </p:nvSpPr>
        <p:spPr>
          <a:xfrm>
            <a:off x="5442896" y="5198797"/>
            <a:ext cx="618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5816323-4B7F-A8C2-03CB-35ACBE111A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6050" y="6784083"/>
            <a:ext cx="5263008" cy="365640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9920B07-EBC9-C95E-18C4-CF903D36BA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01113" y="13599048"/>
            <a:ext cx="5239736" cy="358365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2AA8742-8E36-08C2-E25B-740F588D5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6615" y="6770688"/>
            <a:ext cx="54006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AD8D4BA-DC4E-F927-BC07-43E6EDB106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82200" y="5414858"/>
            <a:ext cx="5902970" cy="463040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0BFC1FF-0134-5442-7356-725A3A6B7C8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274395" y="10638396"/>
            <a:ext cx="6045847" cy="314253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286868A-D28A-C5BE-83BE-797C544ACC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952734" y="6789738"/>
            <a:ext cx="5486400" cy="431482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A7F9827-E166-A2F6-A2F1-F383DC68501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507062" y="11384614"/>
            <a:ext cx="12498937" cy="4055793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E8C0CF8-2002-DA49-F787-316DB029327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601931" y="17223319"/>
            <a:ext cx="5463508" cy="407595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809FF8A-3AB2-AAB6-C969-45241E0A3806}"/>
              </a:ext>
            </a:extLst>
          </p:cNvPr>
          <p:cNvSpPr txBox="1"/>
          <p:nvPr/>
        </p:nvSpPr>
        <p:spPr>
          <a:xfrm>
            <a:off x="5318585" y="5166489"/>
            <a:ext cx="63801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COUGHVID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Healthy, (symptomatic,) covid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Varying lengths, background noise, etc.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153F33A-588B-815D-22C9-3547EE2A0BE2}"/>
              </a:ext>
            </a:extLst>
          </p:cNvPr>
          <p:cNvGrpSpPr/>
          <p:nvPr/>
        </p:nvGrpSpPr>
        <p:grpSpPr>
          <a:xfrm>
            <a:off x="12307764" y="4064097"/>
            <a:ext cx="6459864" cy="784322"/>
            <a:chOff x="7655317" y="6043852"/>
            <a:chExt cx="9689796" cy="117648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2AAAD85-9DD9-932D-85C0-BA0DC04EDC73}"/>
                </a:ext>
              </a:extLst>
            </p:cNvPr>
            <p:cNvSpPr txBox="1"/>
            <p:nvPr/>
          </p:nvSpPr>
          <p:spPr>
            <a:xfrm>
              <a:off x="7655317" y="6043852"/>
              <a:ext cx="8002673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Data Preprocessing (Cont.)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0B8479C-F084-5FB2-22E8-BAFC98D4825A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4D083D4-CDB2-4FA3-3D4C-5CD3D9E88087}"/>
              </a:ext>
            </a:extLst>
          </p:cNvPr>
          <p:cNvGrpSpPr/>
          <p:nvPr/>
        </p:nvGrpSpPr>
        <p:grpSpPr>
          <a:xfrm>
            <a:off x="19249777" y="4060661"/>
            <a:ext cx="13317294" cy="784322"/>
            <a:chOff x="7655317" y="6043852"/>
            <a:chExt cx="9689796" cy="117648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8BA4A2C-62E9-D84B-5E5C-B04467774E76}"/>
                </a:ext>
              </a:extLst>
            </p:cNvPr>
            <p:cNvSpPr txBox="1"/>
            <p:nvPr/>
          </p:nvSpPr>
          <p:spPr>
            <a:xfrm>
              <a:off x="7655317" y="6043852"/>
              <a:ext cx="2542900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Results and Plots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E2E475-5921-24E4-CDEB-E3078CCAF820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2A4086A1-E770-0C3B-0881-40721128CC56}"/>
              </a:ext>
            </a:extLst>
          </p:cNvPr>
          <p:cNvSpPr txBox="1"/>
          <p:nvPr/>
        </p:nvSpPr>
        <p:spPr>
          <a:xfrm>
            <a:off x="5297473" y="12081520"/>
            <a:ext cx="63801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Sample rate, segmentation , resizing, normalization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7971A7D-B04B-908E-DE93-02514102B811}"/>
              </a:ext>
            </a:extLst>
          </p:cNvPr>
          <p:cNvSpPr txBox="1"/>
          <p:nvPr/>
        </p:nvSpPr>
        <p:spPr>
          <a:xfrm>
            <a:off x="12274395" y="15498755"/>
            <a:ext cx="63801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general, KNN worst, ML best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KNN, 1 neighbor performed best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SVM, depended on method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A4363A9-DBFE-CB4B-E605-3528D6B831F9}"/>
              </a:ext>
            </a:extLst>
          </p:cNvPr>
          <p:cNvSpPr txBox="1"/>
          <p:nvPr/>
        </p:nvSpPr>
        <p:spPr>
          <a:xfrm>
            <a:off x="19554562" y="5120804"/>
            <a:ext cx="12498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NN structure: Input -&gt; Linear -&gt; </a:t>
            </a:r>
            <a:r>
              <a:rPr lang="en-US" sz="2800" dirty="0" err="1"/>
              <a:t>ReLU</a:t>
            </a:r>
            <a:r>
              <a:rPr lang="en-US" sz="2800" dirty="0"/>
              <a:t> -&gt; Linear -&gt; </a:t>
            </a:r>
            <a:r>
              <a:rPr lang="en-US" sz="2800" dirty="0" err="1"/>
              <a:t>ReLU</a:t>
            </a:r>
            <a:r>
              <a:rPr lang="en-US" sz="2800" dirty="0"/>
              <a:t> -&gt; </a:t>
            </a:r>
            <a:r>
              <a:rPr lang="en-US" sz="2800" dirty="0" err="1"/>
              <a:t>Softmax</a:t>
            </a:r>
            <a:r>
              <a:rPr lang="en-US" sz="2800" dirty="0"/>
              <a:t> -&gt; Output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20 epochs, batch size 4, MSE loss, Adam Optimizer (learning rate varied)</a:t>
            </a:r>
          </a:p>
        </p:txBody>
      </p:sp>
    </p:spTree>
    <p:extLst>
      <p:ext uri="{BB962C8B-B14F-4D97-AF65-F5344CB8AC3E}">
        <p14:creationId xmlns:p14="http://schemas.microsoft.com/office/powerpoint/2010/main" val="138627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801</TotalTime>
  <Words>339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Crimson Roman</vt:lpstr>
      <vt:lpstr>Arial</vt:lpstr>
      <vt:lpstr>Calibri</vt:lpstr>
      <vt:lpstr>Calibri Light</vt:lpstr>
      <vt:lpstr>Source Sans Pro Italic</vt:lpstr>
      <vt:lpstr>Source Sans Pro 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Stephen Zhu</cp:lastModifiedBy>
  <cp:revision>26</cp:revision>
  <dcterms:created xsi:type="dcterms:W3CDTF">2018-08-04T18:19:11Z</dcterms:created>
  <dcterms:modified xsi:type="dcterms:W3CDTF">2023-12-07T10:29:06Z</dcterms:modified>
</cp:coreProperties>
</file>