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477" autoAdjust="0"/>
  </p:normalViewPr>
  <p:slideViewPr>
    <p:cSldViewPr snapToGrid="0" snapToObjects="1">
      <p:cViewPr varScale="1">
        <p:scale>
          <a:sx n="34" d="100"/>
          <a:sy n="34" d="100"/>
        </p:scale>
        <p:origin x="17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4897-F26B-4C33-9166-03E3422120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B6A26-CA19-4118-A298-3E413332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B6A26-CA19-4118-A298-3E413332D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tiff"/><Relationship Id="rId7" Type="http://schemas.openxmlformats.org/officeDocument/2006/relationships/hyperlink" Target="https://doi.org/10.1038/s41597-021-00937-4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5" Type="http://schemas.openxmlformats.org/officeDocument/2006/relationships/image" Target="../media/image3.em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920326" y="914098"/>
            <a:ext cx="2198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The Role of Processing Cough Audio to Detect Covid-19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7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810598" y="1868094"/>
            <a:ext cx="2198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Stephen Zhu, srzhu3@stanford.edu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501166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7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examine the role of signal processing in aiding audio classification, specifically detecting Covid-19 in cough audio files. During the pandemic, it took some time before the first accessible covid tests were released, posing a global health issue. If we were to collect data early on and use machine learning in the future, we would potentially be able to deploy these accessible tests at a much faster rate, and at significantly less cost.</a:t>
            </a:r>
          </a:p>
          <a:p>
            <a:endParaRPr lang="en-US" sz="2800" dirty="0">
              <a:solidFill>
                <a:srgbClr val="2E2D29"/>
              </a:solidFill>
            </a:endParaRPr>
          </a:p>
          <a:p>
            <a:r>
              <a:rPr lang="en-US" sz="2800" dirty="0">
                <a:solidFill>
                  <a:srgbClr val="2E2D29"/>
                </a:solidFill>
              </a:rPr>
              <a:t>This project compares the accuracies of different classification techniques, namely KNN, SVM, and ML, combined with different forms of signal processing on the COUGHVID dataset [1]. The types of processing used are: no processing, DFT, and MFCC. As shown in this project, adding even one layer of signal processing can boost classification accuracy.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12307764" y="14374479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336438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Discussion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F78BC1-A123-9819-A980-6AF3803A07AE}"/>
              </a:ext>
            </a:extLst>
          </p:cNvPr>
          <p:cNvGrpSpPr/>
          <p:nvPr/>
        </p:nvGrpSpPr>
        <p:grpSpPr>
          <a:xfrm>
            <a:off x="5228090" y="10986217"/>
            <a:ext cx="6459864" cy="784322"/>
            <a:chOff x="7655317" y="6043852"/>
            <a:chExt cx="9689796" cy="11764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4D513-E6B4-DA2B-02E3-3B8DCBE5D8EE}"/>
                </a:ext>
              </a:extLst>
            </p:cNvPr>
            <p:cNvSpPr txBox="1"/>
            <p:nvPr/>
          </p:nvSpPr>
          <p:spPr>
            <a:xfrm>
              <a:off x="7655317" y="6043852"/>
              <a:ext cx="588911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5E209-F94E-E524-86FC-7050B6717942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A53317-1C16-C642-300E-5E06F302EB52}"/>
              </a:ext>
            </a:extLst>
          </p:cNvPr>
          <p:cNvGrpSpPr/>
          <p:nvPr/>
        </p:nvGrpSpPr>
        <p:grpSpPr>
          <a:xfrm>
            <a:off x="19249777" y="15964883"/>
            <a:ext cx="6459864" cy="784321"/>
            <a:chOff x="7655317" y="6043852"/>
            <a:chExt cx="9689796" cy="11764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3E3B2-DF2D-0D7B-B200-25F46EE0D79F}"/>
                </a:ext>
              </a:extLst>
            </p:cNvPr>
            <p:cNvSpPr txBox="1"/>
            <p:nvPr/>
          </p:nvSpPr>
          <p:spPr>
            <a:xfrm>
              <a:off x="7655317" y="6043852"/>
              <a:ext cx="3833262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611B9D-7754-18EF-597F-7EC9CBEB4D65}"/>
                </a:ext>
              </a:extLst>
            </p:cNvPr>
            <p:cNvSpPr/>
            <p:nvPr/>
          </p:nvSpPr>
          <p:spPr>
            <a:xfrm>
              <a:off x="7743913" y="7174616"/>
              <a:ext cx="9601200" cy="45718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D0F48-58DF-AE07-CE59-5ACA44B1136A}"/>
              </a:ext>
            </a:extLst>
          </p:cNvPr>
          <p:cNvGrpSpPr/>
          <p:nvPr/>
        </p:nvGrpSpPr>
        <p:grpSpPr>
          <a:xfrm>
            <a:off x="26086615" y="15964882"/>
            <a:ext cx="6459864" cy="784322"/>
            <a:chOff x="7655317" y="6043852"/>
            <a:chExt cx="9689796" cy="1176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A374E0-5943-5869-9960-C6C01C5DC990}"/>
                </a:ext>
              </a:extLst>
            </p:cNvPr>
            <p:cNvSpPr txBox="1"/>
            <p:nvPr/>
          </p:nvSpPr>
          <p:spPr>
            <a:xfrm>
              <a:off x="7655317" y="6043852"/>
              <a:ext cx="347499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838E2-B05B-63F5-7D20-224564715EFB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A18919-8159-2A93-0F4C-F9DFF7D6EC41}"/>
              </a:ext>
            </a:extLst>
          </p:cNvPr>
          <p:cNvSpPr txBox="1"/>
          <p:nvPr/>
        </p:nvSpPr>
        <p:spPr>
          <a:xfrm>
            <a:off x="26177690" y="17029255"/>
            <a:ext cx="6184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Orlandic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L.,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Teijeiro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T. &amp; Atienza, D. The COUGHVID crowdsourcing dataset, a corpus for the study of large-scale cough analysis algorithms. *Sci Data*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8,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156 (2021). </a:t>
            </a:r>
            <a:r>
              <a:rPr lang="en-US" sz="2800" b="0" i="0" u="none" strike="noStrike" dirty="0">
                <a:solidFill>
                  <a:srgbClr val="136CB2"/>
                </a:solidFill>
                <a:effectLst/>
                <a:hlinkClick r:id="rId7"/>
              </a:rPr>
              <a:t>https://doi.org/10.1038/s41597-021-00937-4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58C23-60B7-8189-EB17-B0F15FDF2139}"/>
              </a:ext>
            </a:extLst>
          </p:cNvPr>
          <p:cNvSpPr txBox="1"/>
          <p:nvPr/>
        </p:nvSpPr>
        <p:spPr>
          <a:xfrm>
            <a:off x="19416825" y="17114828"/>
            <a:ext cx="61848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 rest of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Combining types of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Fine-tuning of classifiers and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Different techniques (wavelets, etc.)</a:t>
            </a:r>
          </a:p>
          <a:p>
            <a:endParaRPr lang="en-US" sz="2400" dirty="0"/>
          </a:p>
          <a:p>
            <a:r>
              <a:rPr lang="en-US" sz="2800" u="sng" dirty="0"/>
              <a:t>Other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Flu detection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7E229B-5DEE-93C7-C559-D571E1876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545" y="17389169"/>
            <a:ext cx="5211303" cy="39727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54ABD9-070D-8F32-5862-2358B8F4DD37}"/>
              </a:ext>
            </a:extLst>
          </p:cNvPr>
          <p:cNvSpPr txBox="1"/>
          <p:nvPr/>
        </p:nvSpPr>
        <p:spPr>
          <a:xfrm>
            <a:off x="5442896" y="5198797"/>
            <a:ext cx="61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5816323-4B7F-A8C2-03CB-35ACBE111A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6050" y="6784083"/>
            <a:ext cx="5263008" cy="36564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920B07-EBC9-C95E-18C4-CF903D36BA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1113" y="13599048"/>
            <a:ext cx="5239736" cy="3583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A8742-8E36-08C2-E25B-740F588D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615" y="6770688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AD8D4BA-DC4E-F927-BC07-43E6EDB106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2200" y="5414858"/>
            <a:ext cx="5902970" cy="46304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BFC1FF-0134-5442-7356-725A3A6B7C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74395" y="10638396"/>
            <a:ext cx="6045847" cy="31425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286868A-D28A-C5BE-83BE-797C544ACC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52734" y="6789738"/>
            <a:ext cx="5486400" cy="43148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A7F9827-E166-A2F6-A2F1-F383DC6850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07062" y="11384614"/>
            <a:ext cx="12498937" cy="405579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E8C0CF8-2002-DA49-F787-316DB02932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01931" y="17223319"/>
            <a:ext cx="5463508" cy="407595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809FF8A-3AB2-AAB6-C969-45241E0A3806}"/>
              </a:ext>
            </a:extLst>
          </p:cNvPr>
          <p:cNvSpPr txBox="1"/>
          <p:nvPr/>
        </p:nvSpPr>
        <p:spPr>
          <a:xfrm>
            <a:off x="5318585" y="5166489"/>
            <a:ext cx="6380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COUGHVID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Healthy, (symptomatic,) covid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Varying lengths, background noise, etc.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53F33A-588B-815D-22C9-3547EE2A0BE2}"/>
              </a:ext>
            </a:extLst>
          </p:cNvPr>
          <p:cNvGrpSpPr/>
          <p:nvPr/>
        </p:nvGrpSpPr>
        <p:grpSpPr>
          <a:xfrm>
            <a:off x="12307764" y="4064097"/>
            <a:ext cx="6459864" cy="784322"/>
            <a:chOff x="7655317" y="6043852"/>
            <a:chExt cx="9689796" cy="11764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AAAD85-9DD9-932D-85C0-BA0DC04EDC73}"/>
                </a:ext>
              </a:extLst>
            </p:cNvPr>
            <p:cNvSpPr txBox="1"/>
            <p:nvPr/>
          </p:nvSpPr>
          <p:spPr>
            <a:xfrm>
              <a:off x="7655317" y="6043852"/>
              <a:ext cx="800267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 (Cont.)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B8479C-F084-5FB2-22E8-BAFC98D4825A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D083D4-CDB2-4FA3-3D4C-5CD3D9E88087}"/>
              </a:ext>
            </a:extLst>
          </p:cNvPr>
          <p:cNvGrpSpPr/>
          <p:nvPr/>
        </p:nvGrpSpPr>
        <p:grpSpPr>
          <a:xfrm>
            <a:off x="19249777" y="4060661"/>
            <a:ext cx="13317294" cy="784322"/>
            <a:chOff x="7655317" y="6043852"/>
            <a:chExt cx="9689796" cy="11764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BA4A2C-62E9-D84B-5E5C-B04467774E76}"/>
                </a:ext>
              </a:extLst>
            </p:cNvPr>
            <p:cNvSpPr txBox="1"/>
            <p:nvPr/>
          </p:nvSpPr>
          <p:spPr>
            <a:xfrm>
              <a:off x="7655317" y="6043852"/>
              <a:ext cx="254290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Results and Plots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E2E475-5921-24E4-CDEB-E3078CCAF8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A4086A1-E770-0C3B-0881-40721128CC56}"/>
              </a:ext>
            </a:extLst>
          </p:cNvPr>
          <p:cNvSpPr txBox="1"/>
          <p:nvPr/>
        </p:nvSpPr>
        <p:spPr>
          <a:xfrm>
            <a:off x="5297473" y="12081520"/>
            <a:ext cx="638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Sample rate, segmentation , resizing, normalization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971A7D-B04B-908E-DE93-02514102B811}"/>
              </a:ext>
            </a:extLst>
          </p:cNvPr>
          <p:cNvSpPr txBox="1"/>
          <p:nvPr/>
        </p:nvSpPr>
        <p:spPr>
          <a:xfrm>
            <a:off x="12274395" y="15498755"/>
            <a:ext cx="6380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KNN worst, ML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KNN, 1 neighbor performed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SVM, depended on method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4363A9-DBFE-CB4B-E605-3528D6B831F9}"/>
              </a:ext>
            </a:extLst>
          </p:cNvPr>
          <p:cNvSpPr txBox="1"/>
          <p:nvPr/>
        </p:nvSpPr>
        <p:spPr>
          <a:xfrm>
            <a:off x="19554562" y="5120804"/>
            <a:ext cx="12498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NN structure: Input -&gt; Linear -&gt; </a:t>
            </a:r>
            <a:r>
              <a:rPr lang="en-US" sz="2800" dirty="0" err="1"/>
              <a:t>ReLU</a:t>
            </a:r>
            <a:r>
              <a:rPr lang="en-US" sz="2800" dirty="0"/>
              <a:t> -&gt; Linear -&gt; </a:t>
            </a:r>
            <a:r>
              <a:rPr lang="en-US" sz="2800" dirty="0" err="1"/>
              <a:t>ReLU</a:t>
            </a:r>
            <a:r>
              <a:rPr lang="en-US" sz="2800" dirty="0"/>
              <a:t> -&gt; </a:t>
            </a:r>
            <a:r>
              <a:rPr lang="en-US" sz="2800" dirty="0" err="1"/>
              <a:t>Softmax</a:t>
            </a:r>
            <a:r>
              <a:rPr lang="en-US" sz="2800" dirty="0"/>
              <a:t> -&gt;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20 epochs, batch size 4, MSE loss, Adam Optimizer (learning rate varied)</a:t>
            </a:r>
          </a:p>
        </p:txBody>
      </p: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339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Crimson Roman</vt:lpstr>
      <vt:lpstr>Source Sans Pro Regular</vt:lpstr>
      <vt:lpstr>Arial</vt:lpstr>
      <vt:lpstr>Calibri</vt:lpstr>
      <vt:lpstr>Calibri Light</vt:lpstr>
      <vt:lpstr>Source Sans Pro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26</cp:revision>
  <dcterms:created xsi:type="dcterms:W3CDTF">2018-08-04T18:19:11Z</dcterms:created>
  <dcterms:modified xsi:type="dcterms:W3CDTF">2023-12-13T05:31:22Z</dcterms:modified>
</cp:coreProperties>
</file>