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9"/>
  </p:notesMasterIdLst>
  <p:sldIdLst>
    <p:sldId id="256" r:id="rId2"/>
    <p:sldId id="257" r:id="rId3"/>
    <p:sldId id="261" r:id="rId4"/>
    <p:sldId id="259" r:id="rId5"/>
    <p:sldId id="273" r:id="rId6"/>
    <p:sldId id="260" r:id="rId7"/>
    <p:sldId id="266" r:id="rId8"/>
    <p:sldId id="267" r:id="rId9"/>
    <p:sldId id="258" r:id="rId10"/>
    <p:sldId id="277" r:id="rId11"/>
    <p:sldId id="262" r:id="rId12"/>
    <p:sldId id="269" r:id="rId13"/>
    <p:sldId id="265" r:id="rId14"/>
    <p:sldId id="276" r:id="rId15"/>
    <p:sldId id="280" r:id="rId16"/>
    <p:sldId id="268" r:id="rId17"/>
    <p:sldId id="281" r:id="rId18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20"/>
      <p:bold r:id="rId21"/>
    </p:embeddedFont>
    <p:embeddedFont>
      <p:font typeface="Montserrat" panose="000005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ielson júnior" initials="Ej" lastIdx="1" clrIdx="0">
    <p:extLst>
      <p:ext uri="{19B8F6BF-5375-455C-9EA6-DF929625EA0E}">
        <p15:presenceInfo xmlns:p15="http://schemas.microsoft.com/office/powerpoint/2012/main" userId="f324c6e16b7f61a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A804"/>
    <a:srgbClr val="FFBCBC"/>
    <a:srgbClr val="A5CF27"/>
    <a:srgbClr val="FF5858"/>
    <a:srgbClr val="85868A"/>
    <a:srgbClr val="DBA0DB"/>
    <a:srgbClr val="BFBFBF"/>
    <a:srgbClr val="2E3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457318-A656-4775-B6E3-366E6E1F3448}">
  <a:tblStyle styleId="{DA457318-A656-4775-B6E3-366E6E1F34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" name="Google Shape;2519;ge7f9c668d6_0_10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0" name="Google Shape;2520;ge7f9c668d6_0_10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e7f9c668d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e7f9c668d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e7f9c668d6_0_10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e7f9c668d6_0_10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e7f9c668d6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e7f9c668d6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6" name="Google Shape;2496;ge7f9c668d6_0_10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7" name="Google Shape;2497;ge7f9c668d6_0_10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" name="Google Shape;3112;ge6b9cfce84_3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3" name="Google Shape;3113;ge6b9cfce84_3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e7b3cc9d3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e7b3cc9d3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5" name="Google Shape;3125;ge6b9cfce84_3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6" name="Google Shape;3126;ge6b9cfce84_3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e916184070_0_18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e916184070_0_18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e7f9c668d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e7f9c668d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e7f9c668d6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e7f9c668d6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4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4"/>
          <p:cNvSpPr txBox="1">
            <a:spLocks noGrp="1"/>
          </p:cNvSpPr>
          <p:nvPr>
            <p:ph type="title"/>
          </p:nvPr>
        </p:nvSpPr>
        <p:spPr>
          <a:xfrm>
            <a:off x="1752950" y="3005100"/>
            <a:ext cx="6109200" cy="3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15" name="Google Shape;215;p14"/>
          <p:cNvSpPr txBox="1">
            <a:spLocks noGrp="1"/>
          </p:cNvSpPr>
          <p:nvPr>
            <p:ph type="subTitle" idx="1"/>
          </p:nvPr>
        </p:nvSpPr>
        <p:spPr>
          <a:xfrm>
            <a:off x="1752950" y="1764900"/>
            <a:ext cx="6109200" cy="12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6" name="Google Shape;216;p1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7" name="Google Shape;217;p1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9" name="Google Shape;219;p1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0" name="Google Shape;220;p1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1" name="Google Shape;221;p1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2" name="Google Shape;222;p1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3" name="Google Shape;223;p1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4" name="Google Shape;224;p1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5" name="Google Shape;225;p1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6" name="Google Shape;226;p1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7" name="Google Shape;227;p1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8" name="Google Shape;228;p1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9" name="Google Shape;229;p1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6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6"/>
          <p:cNvSpPr txBox="1">
            <a:spLocks noGrp="1"/>
          </p:cNvSpPr>
          <p:nvPr>
            <p:ph type="subTitle" idx="1"/>
          </p:nvPr>
        </p:nvSpPr>
        <p:spPr>
          <a:xfrm>
            <a:off x="5596231" y="1767554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6"/>
          <p:cNvSpPr txBox="1">
            <a:spLocks noGrp="1"/>
          </p:cNvSpPr>
          <p:nvPr>
            <p:ph type="subTitle" idx="2"/>
          </p:nvPr>
        </p:nvSpPr>
        <p:spPr>
          <a:xfrm>
            <a:off x="2494725" y="1767558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16"/>
          <p:cNvSpPr txBox="1">
            <a:spLocks noGrp="1"/>
          </p:cNvSpPr>
          <p:nvPr>
            <p:ph type="subTitle" idx="3"/>
          </p:nvPr>
        </p:nvSpPr>
        <p:spPr>
          <a:xfrm>
            <a:off x="2494725" y="1389663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0" name="Google Shape;260;p16"/>
          <p:cNvSpPr txBox="1">
            <a:spLocks noGrp="1"/>
          </p:cNvSpPr>
          <p:nvPr>
            <p:ph type="subTitle" idx="4"/>
          </p:nvPr>
        </p:nvSpPr>
        <p:spPr>
          <a:xfrm>
            <a:off x="5596225" y="1389663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1" name="Google Shape;261;p16"/>
          <p:cNvSpPr txBox="1">
            <a:spLocks noGrp="1"/>
          </p:cNvSpPr>
          <p:nvPr>
            <p:ph type="subTitle" idx="5"/>
          </p:nvPr>
        </p:nvSpPr>
        <p:spPr>
          <a:xfrm>
            <a:off x="6030031" y="3371329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62" name="Google Shape;262;p16"/>
          <p:cNvSpPr txBox="1">
            <a:spLocks noGrp="1"/>
          </p:cNvSpPr>
          <p:nvPr>
            <p:ph type="subTitle" idx="6"/>
          </p:nvPr>
        </p:nvSpPr>
        <p:spPr>
          <a:xfrm>
            <a:off x="2928525" y="3371333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63" name="Google Shape;263;p16"/>
          <p:cNvSpPr txBox="1">
            <a:spLocks noGrp="1"/>
          </p:cNvSpPr>
          <p:nvPr>
            <p:ph type="subTitle" idx="7"/>
          </p:nvPr>
        </p:nvSpPr>
        <p:spPr>
          <a:xfrm>
            <a:off x="2928525" y="2993438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4" name="Google Shape;264;p16"/>
          <p:cNvSpPr txBox="1">
            <a:spLocks noGrp="1"/>
          </p:cNvSpPr>
          <p:nvPr>
            <p:ph type="subTitle" idx="8"/>
          </p:nvPr>
        </p:nvSpPr>
        <p:spPr>
          <a:xfrm>
            <a:off x="6030025" y="2993438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5" name="Google Shape;265;p1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6" name="Google Shape;266;p1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7" name="Google Shape;267;p1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8" name="Google Shape;268;p1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9" name="Google Shape;269;p1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0" name="Google Shape;270;p1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1" name="Google Shape;271;p1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2" name="Google Shape;272;p1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3" name="Google Shape;273;p1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4" name="Google Shape;274;p1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5" name="Google Shape;275;p1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6" name="Google Shape;276;p1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7" name="Google Shape;277;p1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8" name="Google Shape;278;p1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9" name="Google Shape;279;p1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6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7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7"/>
          <p:cNvSpPr txBox="1">
            <a:spLocks noGrp="1"/>
          </p:cNvSpPr>
          <p:nvPr>
            <p:ph type="subTitle" idx="1"/>
          </p:nvPr>
        </p:nvSpPr>
        <p:spPr>
          <a:xfrm>
            <a:off x="1679425" y="1587644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84" name="Google Shape;284;p17"/>
          <p:cNvSpPr txBox="1">
            <a:spLocks noGrp="1"/>
          </p:cNvSpPr>
          <p:nvPr>
            <p:ph type="subTitle" idx="2"/>
          </p:nvPr>
        </p:nvSpPr>
        <p:spPr>
          <a:xfrm>
            <a:off x="1679425" y="1269900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5" name="Google Shape;285;p17"/>
          <p:cNvSpPr txBox="1">
            <a:spLocks noGrp="1"/>
          </p:cNvSpPr>
          <p:nvPr>
            <p:ph type="subTitle" idx="3"/>
          </p:nvPr>
        </p:nvSpPr>
        <p:spPr>
          <a:xfrm>
            <a:off x="2536285" y="3541351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86" name="Google Shape;286;p17"/>
          <p:cNvSpPr txBox="1">
            <a:spLocks noGrp="1"/>
          </p:cNvSpPr>
          <p:nvPr>
            <p:ph type="subTitle" idx="4"/>
          </p:nvPr>
        </p:nvSpPr>
        <p:spPr>
          <a:xfrm>
            <a:off x="2536286" y="3221450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7" name="Google Shape;287;p17"/>
          <p:cNvSpPr txBox="1">
            <a:spLocks noGrp="1"/>
          </p:cNvSpPr>
          <p:nvPr>
            <p:ph type="subTitle" idx="5"/>
          </p:nvPr>
        </p:nvSpPr>
        <p:spPr>
          <a:xfrm>
            <a:off x="4994100" y="1577676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88" name="Google Shape;288;p17"/>
          <p:cNvSpPr txBox="1">
            <a:spLocks noGrp="1"/>
          </p:cNvSpPr>
          <p:nvPr>
            <p:ph type="subTitle" idx="6"/>
          </p:nvPr>
        </p:nvSpPr>
        <p:spPr>
          <a:xfrm>
            <a:off x="4994100" y="1257775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9" name="Google Shape;289;p17"/>
          <p:cNvSpPr txBox="1">
            <a:spLocks noGrp="1"/>
          </p:cNvSpPr>
          <p:nvPr>
            <p:ph type="subTitle" idx="7"/>
          </p:nvPr>
        </p:nvSpPr>
        <p:spPr>
          <a:xfrm>
            <a:off x="2099975" y="2564499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90" name="Google Shape;290;p17"/>
          <p:cNvSpPr txBox="1">
            <a:spLocks noGrp="1"/>
          </p:cNvSpPr>
          <p:nvPr>
            <p:ph type="subTitle" idx="8"/>
          </p:nvPr>
        </p:nvSpPr>
        <p:spPr>
          <a:xfrm>
            <a:off x="2099975" y="2244588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1" name="Google Shape;291;p17"/>
          <p:cNvSpPr txBox="1">
            <a:spLocks noGrp="1"/>
          </p:cNvSpPr>
          <p:nvPr>
            <p:ph type="subTitle" idx="9"/>
          </p:nvPr>
        </p:nvSpPr>
        <p:spPr>
          <a:xfrm>
            <a:off x="5414650" y="2564499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92" name="Google Shape;292;p17"/>
          <p:cNvSpPr txBox="1">
            <a:spLocks noGrp="1"/>
          </p:cNvSpPr>
          <p:nvPr>
            <p:ph type="subTitle" idx="13"/>
          </p:nvPr>
        </p:nvSpPr>
        <p:spPr>
          <a:xfrm>
            <a:off x="5414650" y="2244588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3" name="Google Shape;293;p17"/>
          <p:cNvSpPr txBox="1">
            <a:spLocks noGrp="1"/>
          </p:cNvSpPr>
          <p:nvPr>
            <p:ph type="subTitle" idx="14"/>
          </p:nvPr>
        </p:nvSpPr>
        <p:spPr>
          <a:xfrm>
            <a:off x="5846735" y="3551319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94" name="Google Shape;294;p17"/>
          <p:cNvSpPr txBox="1">
            <a:spLocks noGrp="1"/>
          </p:cNvSpPr>
          <p:nvPr>
            <p:ph type="subTitle" idx="15"/>
          </p:nvPr>
        </p:nvSpPr>
        <p:spPr>
          <a:xfrm>
            <a:off x="5846736" y="3233575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5" name="Google Shape;295;p1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6" name="Google Shape;296;p1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7" name="Google Shape;297;p1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8" name="Google Shape;298;p1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9" name="Google Shape;299;p1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0" name="Google Shape;300;p1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1" name="Google Shape;301;p1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2" name="Google Shape;302;p1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3" name="Google Shape;303;p1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4" name="Google Shape;304;p1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5" name="Google Shape;305;p1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6" name="Google Shape;306;p1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7" name="Google Shape;307;p1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8" name="Google Shape;308;p1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9" name="Google Shape;309;p17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7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8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8"/>
          <p:cNvSpPr txBox="1">
            <a:spLocks noGrp="1"/>
          </p:cNvSpPr>
          <p:nvPr>
            <p:ph type="title" hasCustomPrompt="1"/>
          </p:nvPr>
        </p:nvSpPr>
        <p:spPr>
          <a:xfrm>
            <a:off x="1134200" y="686250"/>
            <a:ext cx="5341200" cy="6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4" name="Google Shape;314;p18"/>
          <p:cNvSpPr txBox="1">
            <a:spLocks noGrp="1"/>
          </p:cNvSpPr>
          <p:nvPr>
            <p:ph type="subTitle" idx="1"/>
          </p:nvPr>
        </p:nvSpPr>
        <p:spPr>
          <a:xfrm>
            <a:off x="1664475" y="1323750"/>
            <a:ext cx="481080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1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6" name="Google Shape;316;p1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7" name="Google Shape;317;p1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8" name="Google Shape;318;p1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9" name="Google Shape;319;p1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0" name="Google Shape;320;p1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1" name="Google Shape;321;p1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2" name="Google Shape;322;p1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3" name="Google Shape;323;p1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4" name="Google Shape;324;p1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5" name="Google Shape;325;p1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6" name="Google Shape;326;p1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7" name="Google Shape;327;p1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8" name="Google Shape;328;p1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9" name="Google Shape;329;p18"/>
          <p:cNvSpPr txBox="1">
            <a:spLocks noGrp="1"/>
          </p:cNvSpPr>
          <p:nvPr>
            <p:ph type="title" idx="2" hasCustomPrompt="1"/>
          </p:nvPr>
        </p:nvSpPr>
        <p:spPr>
          <a:xfrm>
            <a:off x="2100875" y="2016175"/>
            <a:ext cx="51060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0" name="Google Shape;330;p18"/>
          <p:cNvSpPr txBox="1">
            <a:spLocks noGrp="1"/>
          </p:cNvSpPr>
          <p:nvPr>
            <p:ph type="subTitle" idx="3"/>
          </p:nvPr>
        </p:nvSpPr>
        <p:spPr>
          <a:xfrm>
            <a:off x="2100875" y="2506366"/>
            <a:ext cx="510600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1" name="Google Shape;331;p18"/>
          <p:cNvSpPr txBox="1">
            <a:spLocks noGrp="1"/>
          </p:cNvSpPr>
          <p:nvPr>
            <p:ph type="title" idx="4" hasCustomPrompt="1"/>
          </p:nvPr>
        </p:nvSpPr>
        <p:spPr>
          <a:xfrm>
            <a:off x="2100875" y="3013959"/>
            <a:ext cx="51060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2" name="Google Shape;332;p18"/>
          <p:cNvSpPr txBox="1">
            <a:spLocks noGrp="1"/>
          </p:cNvSpPr>
          <p:nvPr>
            <p:ph type="subTitle" idx="5"/>
          </p:nvPr>
        </p:nvSpPr>
        <p:spPr>
          <a:xfrm>
            <a:off x="2100875" y="3504150"/>
            <a:ext cx="510600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8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9"/>
          <p:cNvSpPr txBox="1">
            <a:spLocks noGrp="1"/>
          </p:cNvSpPr>
          <p:nvPr>
            <p:ph type="body" idx="1"/>
          </p:nvPr>
        </p:nvSpPr>
        <p:spPr>
          <a:xfrm>
            <a:off x="3306200" y="2227588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337" name="Google Shape;337;p1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1" name="Google Shape;341;p1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4" name="Google Shape;344;p1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5" name="Google Shape;345;p1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6" name="Google Shape;346;p1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7" name="Google Shape;347;p1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8" name="Google Shape;348;p1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9" name="Google Shape;349;p1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0" name="Google Shape;350;p1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1" name="Google Shape;351;p19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19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091200" y="2372263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3" name="Google Shape;353;p19"/>
          <p:cNvSpPr txBox="1">
            <a:spLocks noGrp="1"/>
          </p:cNvSpPr>
          <p:nvPr>
            <p:ph type="body" idx="3"/>
          </p:nvPr>
        </p:nvSpPr>
        <p:spPr>
          <a:xfrm>
            <a:off x="3739600" y="3164425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354" name="Google Shape;354;p19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2524600" y="3309175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5" name="Google Shape;355;p19"/>
          <p:cNvSpPr txBox="1">
            <a:spLocks noGrp="1"/>
          </p:cNvSpPr>
          <p:nvPr>
            <p:ph type="subTitle" idx="5"/>
          </p:nvPr>
        </p:nvSpPr>
        <p:spPr>
          <a:xfrm>
            <a:off x="1672200" y="1245150"/>
            <a:ext cx="5922000" cy="5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9_1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0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0"/>
          <p:cNvSpPr txBox="1">
            <a:spLocks noGrp="1"/>
          </p:cNvSpPr>
          <p:nvPr>
            <p:ph type="subTitle" idx="1"/>
          </p:nvPr>
        </p:nvSpPr>
        <p:spPr>
          <a:xfrm>
            <a:off x="1667256" y="2355825"/>
            <a:ext cx="2891100" cy="156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20"/>
          <p:cNvSpPr txBox="1">
            <a:spLocks noGrp="1"/>
          </p:cNvSpPr>
          <p:nvPr>
            <p:ph type="title"/>
          </p:nvPr>
        </p:nvSpPr>
        <p:spPr>
          <a:xfrm>
            <a:off x="1121875" y="1183920"/>
            <a:ext cx="28911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20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2" name="Google Shape;362;p20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3" name="Google Shape;363;p20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4" name="Google Shape;364;p20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5" name="Google Shape;365;p20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6" name="Google Shape;366;p20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7" name="Google Shape;367;p20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8" name="Google Shape;368;p20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9" name="Google Shape;369;p20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0" name="Google Shape;370;p20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1" name="Google Shape;371;p20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2" name="Google Shape;372;p20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3" name="Google Shape;373;p20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4" name="Google Shape;374;p20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9_1_1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1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9" name="Google Shape;379;p2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1" name="Google Shape;381;p2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2" name="Google Shape;382;p2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3" name="Google Shape;383;p2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4" name="Google Shape;384;p2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5" name="Google Shape;385;p2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6" name="Google Shape;386;p2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7" name="Google Shape;387;p2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8" name="Google Shape;388;p2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9" name="Google Shape;389;p2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0" name="Google Shape;390;p2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1" name="Google Shape;391;p2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2" name="Google Shape;392;p21"/>
          <p:cNvSpPr txBox="1">
            <a:spLocks noGrp="1"/>
          </p:cNvSpPr>
          <p:nvPr>
            <p:ph type="body" idx="1"/>
          </p:nvPr>
        </p:nvSpPr>
        <p:spPr>
          <a:xfrm>
            <a:off x="2090500" y="1956600"/>
            <a:ext cx="5111400" cy="21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∗"/>
              <a:defRPr sz="2000">
                <a:solidFill>
                  <a:schemeClr val="accent3"/>
                </a:solidFill>
              </a:defRPr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200">
                <a:solidFill>
                  <a:schemeClr val="accent3"/>
                </a:solidFill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93" name="Google Shape;393;p21"/>
          <p:cNvSpPr txBox="1">
            <a:spLocks noGrp="1"/>
          </p:cNvSpPr>
          <p:nvPr>
            <p:ph type="subTitle" idx="2"/>
          </p:nvPr>
        </p:nvSpPr>
        <p:spPr>
          <a:xfrm>
            <a:off x="1676975" y="1309850"/>
            <a:ext cx="54507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94" name="Google Shape;394;p21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hasCustomPrompt="1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ubTitle" idx="1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ubTitle" idx="2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ubTitle" idx="3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8"/>
          <p:cNvSpPr txBox="1">
            <a:spLocks noGrp="1"/>
          </p:cNvSpPr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9" name="Google Shape;129;p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1" name="Google Shape;131;p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3" name="Google Shape;133;p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4" name="Google Shape;134;p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5" name="Google Shape;135;p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subTitle" idx="1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8" name="Google Shape;148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title"/>
          </p:nvPr>
        </p:nvSpPr>
        <p:spPr>
          <a:xfrm>
            <a:off x="710125" y="542575"/>
            <a:ext cx="3861900" cy="14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8" r:id="rId9"/>
    <p:sldLayoutId id="2147483659" r:id="rId10"/>
    <p:sldLayoutId id="2147483660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9" r:id="rId18"/>
    <p:sldLayoutId id="2147483670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python.org/pt-br/3/library/functions.html" TargetMode="External"/><Relationship Id="rId3" Type="http://schemas.openxmlformats.org/officeDocument/2006/relationships/hyperlink" Target="https://pythonhelp.wordpress.com/2013/01/10/desempacotamento-de-tupla/" TargetMode="External"/><Relationship Id="rId7" Type="http://schemas.openxmlformats.org/officeDocument/2006/relationships/hyperlink" Target="https://panda.ime.usp.br/pensepy/static/pensepy/05-Funcoes/funcoes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www.pythonprogressivo.net/2018/06/Como-Validar-Dados-em-Python-Exemplos-Codigo-Comentado.html#:~:text=Como%20o%20nome%20diz%2C%20validar,vai%20sair%20coisa%20errada%20da&#237;" TargetMode="External"/><Relationship Id="rId5" Type="http://schemas.openxmlformats.org/officeDocument/2006/relationships/hyperlink" Target="https://www.otaviomiranda.com.br/2020/funcoes-recursivas-com-python/" TargetMode="External"/><Relationship Id="rId4" Type="http://schemas.openxmlformats.org/officeDocument/2006/relationships/hyperlink" Target="https://www.hashtagtreinamentos.com/funcoes-lambda-python?gclid=CjwKCAjw4ayUBhA4EiwATWyBrrT8lEagY_kgpkPQmCA1yNLths7kiDb65KI03bvFGj6t5orIUqPBthoCKm8QAvD_Bw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Programming </a:t>
            </a:r>
            <a:r>
              <a:rPr lang="en" dirty="0">
                <a:solidFill>
                  <a:srgbClr val="FFBCBC"/>
                </a:solidFill>
              </a:rPr>
              <a:t>‘Language’ </a:t>
            </a: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1919625" y="2836875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tx2">
                    <a:lumMod val="20000"/>
                    <a:lumOff val="80000"/>
                  </a:schemeClr>
                </a:solidFill>
              </a:rPr>
              <a:t>p</a:t>
            </a:r>
            <a:r>
              <a:rPr lang="e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rint</a:t>
            </a:r>
            <a:r>
              <a:rPr lang="en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" dirty="0">
                <a:solidFill>
                  <a:schemeClr val="bg1">
                    <a:lumMod val="40000"/>
                    <a:lumOff val="60000"/>
                  </a:schemeClr>
                </a:solidFill>
              </a:rPr>
              <a:t>‘O</a:t>
            </a:r>
            <a:r>
              <a:rPr lang="en" dirty="0">
                <a:solidFill>
                  <a:srgbClr val="FFBCBC"/>
                </a:solidFill>
              </a:rPr>
              <a:t>l</a:t>
            </a:r>
            <a:r>
              <a:rPr lang="en" dirty="0">
                <a:solidFill>
                  <a:schemeClr val="bg1">
                    <a:lumMod val="40000"/>
                    <a:lumOff val="60000"/>
                  </a:schemeClr>
                </a:solidFill>
              </a:rPr>
              <a:t>á Mundo’</a:t>
            </a:r>
            <a:r>
              <a:rPr lang="en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PYTHON - FUNÇÕES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802975" y="1921825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accent1"/>
                </a:solidFill>
              </a:rPr>
              <a:t>FUNÇÕES EM PYTHON</a:t>
            </a:r>
            <a:r>
              <a:rPr lang="en" dirty="0">
                <a:solidFill>
                  <a:schemeClr val="accent6"/>
                </a:solidFill>
              </a:rPr>
              <a:t>] 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accent3"/>
                </a:solidFill>
              </a:rPr>
              <a:t>arquivo.py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/>
              <a:t>a</a:t>
            </a:r>
            <a:r>
              <a:rPr lang="pt-BR" sz="1400" dirty="0">
                <a:solidFill>
                  <a:schemeClr val="accent3"/>
                </a:solidFill>
              </a:rPr>
              <a:t>rquivo2.py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2" name="Google Shape;2522;p48"/>
          <p:cNvSpPr txBox="1">
            <a:spLocks noGrp="1"/>
          </p:cNvSpPr>
          <p:nvPr>
            <p:ph type="title"/>
          </p:nvPr>
        </p:nvSpPr>
        <p:spPr>
          <a:xfrm>
            <a:off x="1481750" y="982839"/>
            <a:ext cx="28911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Validação de </a:t>
            </a:r>
            <a:r>
              <a:rPr lang="en" dirty="0">
                <a:solidFill>
                  <a:schemeClr val="accent2"/>
                </a:solidFill>
              </a:rPr>
              <a:t>Dados</a:t>
            </a:r>
            <a:r>
              <a:rPr lang="en" dirty="0">
                <a:solidFill>
                  <a:schemeClr val="lt1"/>
                </a:solidFill>
              </a:rPr>
              <a:t> 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523" name="Google Shape;2523;p48"/>
          <p:cNvSpPr txBox="1">
            <a:spLocks noGrp="1"/>
          </p:cNvSpPr>
          <p:nvPr>
            <p:ph type="subTitle" idx="1"/>
          </p:nvPr>
        </p:nvSpPr>
        <p:spPr>
          <a:xfrm>
            <a:off x="1363223" y="2398479"/>
            <a:ext cx="3439197" cy="156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85868A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print</a:t>
            </a:r>
            <a:r>
              <a:rPr lang="pt-BR" sz="1200" dirty="0">
                <a:solidFill>
                  <a:srgbClr val="EBA80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pt-BR" sz="1200" dirty="0">
                <a:solidFill>
                  <a:srgbClr val="FFBCBC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‘</a:t>
            </a:r>
            <a:r>
              <a:rPr lang="pt-BR" sz="1400" b="0" i="0" dirty="0">
                <a:solidFill>
                  <a:srgbClr val="FFBCB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Como o próprio nome diz, validar um dado é verificar, checar e garantir que aquelas informações são importantes.</a:t>
            </a:r>
            <a:br>
              <a:rPr lang="pt-BR" sz="1400" dirty="0">
                <a:solidFill>
                  <a:srgbClr val="FFBCBC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pt-BR" sz="1400" b="0" i="0" dirty="0">
                <a:solidFill>
                  <a:srgbClr val="FFBCB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 um código Python está esperando um número e recebe a informação 'batata' do usuário, vai dar erro</a:t>
            </a:r>
            <a:r>
              <a:rPr lang="pt-BR" sz="1400" dirty="0">
                <a:solidFill>
                  <a:srgbClr val="FFBCBC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lang="pt-BR" sz="1400" b="0" i="0" dirty="0">
                <a:solidFill>
                  <a:srgbClr val="FFBCB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’</a:t>
            </a:r>
            <a:r>
              <a:rPr lang="pt-BR" sz="1400" b="0" i="0" dirty="0">
                <a:solidFill>
                  <a:srgbClr val="EBA80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endParaRPr sz="1400" dirty="0">
              <a:solidFill>
                <a:srgbClr val="EBA804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524" name="Google Shape;2524;p48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accent6"/>
                </a:solidFill>
              </a:rPr>
              <a:t>PYTHON - FUNÇÕES</a:t>
            </a:r>
          </a:p>
        </p:txBody>
      </p:sp>
      <p:sp>
        <p:nvSpPr>
          <p:cNvPr id="2525" name="Google Shape;2525;p4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accent3"/>
                </a:solidFill>
              </a:rPr>
              <a:t>arquivo.py</a:t>
            </a:r>
          </a:p>
        </p:txBody>
      </p:sp>
      <p:grpSp>
        <p:nvGrpSpPr>
          <p:cNvPr id="2527" name="Google Shape;2527;p48"/>
          <p:cNvGrpSpPr/>
          <p:nvPr/>
        </p:nvGrpSpPr>
        <p:grpSpPr>
          <a:xfrm>
            <a:off x="1089033" y="2237969"/>
            <a:ext cx="506100" cy="2323925"/>
            <a:chOff x="1084825" y="2246100"/>
            <a:chExt cx="506100" cy="2323925"/>
          </a:xfrm>
        </p:grpSpPr>
        <p:sp>
          <p:nvSpPr>
            <p:cNvPr id="2528" name="Google Shape;2528;p48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529" name="Google Shape;2529;p48"/>
            <p:cNvCxnSpPr/>
            <p:nvPr/>
          </p:nvCxnSpPr>
          <p:spPr>
            <a:xfrm>
              <a:off x="1337875" y="2246100"/>
              <a:ext cx="0" cy="1687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30" name="Google Shape;2530;p4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accent3"/>
                </a:solidFill>
              </a:rPr>
              <a:t>arquivo2.py</a:t>
            </a:r>
          </a:p>
        </p:txBody>
      </p:sp>
      <p:grpSp>
        <p:nvGrpSpPr>
          <p:cNvPr id="2531" name="Google Shape;2531;p48"/>
          <p:cNvGrpSpPr/>
          <p:nvPr/>
        </p:nvGrpSpPr>
        <p:grpSpPr>
          <a:xfrm>
            <a:off x="4994678" y="1173377"/>
            <a:ext cx="3439196" cy="2775803"/>
            <a:chOff x="4994678" y="1173377"/>
            <a:chExt cx="3439196" cy="2775803"/>
          </a:xfrm>
        </p:grpSpPr>
        <p:grpSp>
          <p:nvGrpSpPr>
            <p:cNvPr id="2532" name="Google Shape;2532;p48"/>
            <p:cNvGrpSpPr/>
            <p:nvPr/>
          </p:nvGrpSpPr>
          <p:grpSpPr>
            <a:xfrm>
              <a:off x="4994678" y="1173377"/>
              <a:ext cx="3439196" cy="2775803"/>
              <a:chOff x="4572031" y="1415284"/>
              <a:chExt cx="2875341" cy="2319354"/>
            </a:xfrm>
          </p:grpSpPr>
          <p:grpSp>
            <p:nvGrpSpPr>
              <p:cNvPr id="2533" name="Google Shape;2533;p48"/>
              <p:cNvGrpSpPr/>
              <p:nvPr/>
            </p:nvGrpSpPr>
            <p:grpSpPr>
              <a:xfrm>
                <a:off x="4572031" y="1415284"/>
                <a:ext cx="2875341" cy="1993075"/>
                <a:chOff x="3665860" y="822037"/>
                <a:chExt cx="4758136" cy="3243937"/>
              </a:xfrm>
            </p:grpSpPr>
            <p:grpSp>
              <p:nvGrpSpPr>
                <p:cNvPr id="2534" name="Google Shape;2534;p48"/>
                <p:cNvGrpSpPr/>
                <p:nvPr/>
              </p:nvGrpSpPr>
              <p:grpSpPr>
                <a:xfrm>
                  <a:off x="3665860" y="822037"/>
                  <a:ext cx="4758136" cy="3243937"/>
                  <a:chOff x="518725" y="252435"/>
                  <a:chExt cx="6524250" cy="4448015"/>
                </a:xfrm>
              </p:grpSpPr>
              <p:sp>
                <p:nvSpPr>
                  <p:cNvPr id="2535" name="Google Shape;2535;p48"/>
                  <p:cNvSpPr/>
                  <p:nvPr/>
                </p:nvSpPr>
                <p:spPr>
                  <a:xfrm>
                    <a:off x="518725" y="4131625"/>
                    <a:ext cx="6524250" cy="568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70" h="22753" extrusionOk="0">
                        <a:moveTo>
                          <a:pt x="0" y="14846"/>
                        </a:moveTo>
                        <a:cubicBezTo>
                          <a:pt x="0" y="19169"/>
                          <a:pt x="4039" y="22753"/>
                          <a:pt x="8305" y="22753"/>
                        </a:cubicBezTo>
                        <a:lnTo>
                          <a:pt x="253120" y="22753"/>
                        </a:lnTo>
                        <a:cubicBezTo>
                          <a:pt x="257443" y="22696"/>
                          <a:pt x="260913" y="19169"/>
                          <a:pt x="260970" y="14846"/>
                        </a:cubicBezTo>
                        <a:lnTo>
                          <a:pt x="26097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accent3"/>
                      </a:solidFill>
                    </a:endParaRPr>
                  </a:p>
                </p:txBody>
              </p:sp>
              <p:sp>
                <p:nvSpPr>
                  <p:cNvPr id="2536" name="Google Shape;2536;p48"/>
                  <p:cNvSpPr/>
                  <p:nvPr/>
                </p:nvSpPr>
                <p:spPr>
                  <a:xfrm>
                    <a:off x="518725" y="252435"/>
                    <a:ext cx="6524250" cy="3893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70" h="155741" extrusionOk="0">
                        <a:moveTo>
                          <a:pt x="249594" y="9954"/>
                        </a:moveTo>
                        <a:lnTo>
                          <a:pt x="249594" y="144364"/>
                        </a:lnTo>
                        <a:lnTo>
                          <a:pt x="11376" y="144364"/>
                        </a:lnTo>
                        <a:lnTo>
                          <a:pt x="11376" y="9954"/>
                        </a:lnTo>
                        <a:close/>
                        <a:moveTo>
                          <a:pt x="8305" y="0"/>
                        </a:moveTo>
                        <a:cubicBezTo>
                          <a:pt x="4039" y="0"/>
                          <a:pt x="0" y="2844"/>
                          <a:pt x="0" y="7110"/>
                        </a:cubicBezTo>
                        <a:lnTo>
                          <a:pt x="0" y="155740"/>
                        </a:lnTo>
                        <a:lnTo>
                          <a:pt x="260970" y="155740"/>
                        </a:lnTo>
                        <a:lnTo>
                          <a:pt x="260970" y="7110"/>
                        </a:lnTo>
                        <a:cubicBezTo>
                          <a:pt x="260970" y="2844"/>
                          <a:pt x="257386" y="0"/>
                          <a:pt x="25312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accent3"/>
                      </a:solidFill>
                    </a:endParaRPr>
                  </a:p>
                </p:txBody>
              </p:sp>
            </p:grpSp>
            <p:sp>
              <p:nvSpPr>
                <p:cNvPr id="2537" name="Google Shape;2537;p48"/>
                <p:cNvSpPr/>
                <p:nvPr/>
              </p:nvSpPr>
              <p:spPr>
                <a:xfrm>
                  <a:off x="5947879" y="3778845"/>
                  <a:ext cx="194076" cy="166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27" h="9100" extrusionOk="0">
                      <a:moveTo>
                        <a:pt x="6092" y="0"/>
                      </a:moveTo>
                      <a:cubicBezTo>
                        <a:pt x="2020" y="0"/>
                        <a:pt x="0" y="4900"/>
                        <a:pt x="2881" y="7747"/>
                      </a:cubicBezTo>
                      <a:cubicBezTo>
                        <a:pt x="3804" y="8681"/>
                        <a:pt x="4944" y="9100"/>
                        <a:pt x="6063" y="9100"/>
                      </a:cubicBezTo>
                      <a:cubicBezTo>
                        <a:pt x="8391" y="9100"/>
                        <a:pt x="10627" y="7286"/>
                        <a:pt x="10627" y="4536"/>
                      </a:cubicBezTo>
                      <a:cubicBezTo>
                        <a:pt x="10627" y="2020"/>
                        <a:pt x="8608" y="0"/>
                        <a:pt x="6092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3"/>
                    </a:solidFill>
                  </a:endParaRPr>
                </a:p>
              </p:txBody>
            </p:sp>
          </p:grpSp>
          <p:sp>
            <p:nvSpPr>
              <p:cNvPr id="2538" name="Google Shape;2538;p48"/>
              <p:cNvSpPr/>
              <p:nvPr/>
            </p:nvSpPr>
            <p:spPr>
              <a:xfrm>
                <a:off x="5498909" y="3408365"/>
                <a:ext cx="1040944" cy="326273"/>
              </a:xfrm>
              <a:custGeom>
                <a:avLst/>
                <a:gdLst/>
                <a:ahLst/>
                <a:cxnLst/>
                <a:rect l="l" t="t" r="r" b="b"/>
                <a:pathLst>
                  <a:path w="94481" h="29125" extrusionOk="0">
                    <a:moveTo>
                      <a:pt x="79805" y="18317"/>
                    </a:moveTo>
                    <a:cubicBezTo>
                      <a:pt x="74117" y="12515"/>
                      <a:pt x="73889" y="1"/>
                      <a:pt x="73889" y="1"/>
                    </a:cubicBezTo>
                    <a:lnTo>
                      <a:pt x="20592" y="1"/>
                    </a:lnTo>
                    <a:cubicBezTo>
                      <a:pt x="20592" y="1"/>
                      <a:pt x="20364" y="12515"/>
                      <a:pt x="14676" y="18317"/>
                    </a:cubicBezTo>
                    <a:cubicBezTo>
                      <a:pt x="8931" y="24175"/>
                      <a:pt x="1" y="29124"/>
                      <a:pt x="15529" y="29124"/>
                    </a:cubicBezTo>
                    <a:lnTo>
                      <a:pt x="78952" y="29124"/>
                    </a:lnTo>
                    <a:cubicBezTo>
                      <a:pt x="94480" y="29124"/>
                      <a:pt x="85493" y="24175"/>
                      <a:pt x="79805" y="18317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</p:grpSp>
        <p:cxnSp>
          <p:nvCxnSpPr>
            <p:cNvPr id="2539" name="Google Shape;2539;p48"/>
            <p:cNvCxnSpPr/>
            <p:nvPr/>
          </p:nvCxnSpPr>
          <p:spPr>
            <a:xfrm rot="10800000">
              <a:off x="5370275" y="3949180"/>
              <a:ext cx="2688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6AFB288D-E885-4A67-A208-0B948C903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804" y="1345096"/>
            <a:ext cx="3130805" cy="176107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B5CC506-C5FC-46A4-A04B-8DCE290A67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3773" y="1538079"/>
            <a:ext cx="3124160" cy="156809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0" name="Google Shape;580;p33"/>
          <p:cNvGrpSpPr/>
          <p:nvPr/>
        </p:nvGrpSpPr>
        <p:grpSpPr>
          <a:xfrm>
            <a:off x="1057253" y="1359134"/>
            <a:ext cx="506100" cy="3416300"/>
            <a:chOff x="1084825" y="1153725"/>
            <a:chExt cx="506100" cy="3416300"/>
          </a:xfrm>
        </p:grpSpPr>
        <p:sp>
          <p:nvSpPr>
            <p:cNvPr id="581" name="Google Shape;581;p33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82" name="Google Shape;582;p33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27" name="Google Shape;627;p33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accent6"/>
                </a:solidFill>
              </a:rPr>
              <a:t>PYTHON - FUNÇÕES</a:t>
            </a:r>
          </a:p>
        </p:txBody>
      </p:sp>
      <p:sp>
        <p:nvSpPr>
          <p:cNvPr id="628" name="Google Shape;628;p33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accent3"/>
                </a:solidFill>
              </a:rPr>
              <a:t>arquivo.py</a:t>
            </a:r>
          </a:p>
        </p:txBody>
      </p:sp>
      <p:sp>
        <p:nvSpPr>
          <p:cNvPr id="629" name="Google Shape;629;p33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accent3"/>
                </a:solidFill>
              </a:rPr>
              <a:t>arquivo2.py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BFCBC1D9-1992-4EA6-BFDA-734CACB99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828" y="3547441"/>
            <a:ext cx="2971841" cy="541200"/>
          </a:xfrm>
        </p:spPr>
        <p:txBody>
          <a:bodyPr/>
          <a:lstStyle/>
          <a:p>
            <a:r>
              <a:rPr lang="pt-BR" sz="1200" dirty="0">
                <a:solidFill>
                  <a:schemeClr val="accent6"/>
                </a:solidFill>
              </a:rPr>
              <a:t>Exemplo de Validação de dados.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31003B2-D9C5-4DD5-A44D-030C2FF24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150" y="1647458"/>
            <a:ext cx="5642547" cy="189998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40"/>
          <p:cNvSpPr txBox="1">
            <a:spLocks noGrp="1"/>
          </p:cNvSpPr>
          <p:nvPr>
            <p:ph type="title"/>
          </p:nvPr>
        </p:nvSpPr>
        <p:spPr>
          <a:xfrm>
            <a:off x="1169228" y="248791"/>
            <a:ext cx="4281300" cy="16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rgbClr val="FF5858"/>
                </a:solidFill>
              </a:rPr>
              <a:t>Função Lambda:</a:t>
            </a:r>
            <a:endParaRPr sz="5000" dirty="0">
              <a:solidFill>
                <a:srgbClr val="FF5858"/>
              </a:solidFill>
            </a:endParaRPr>
          </a:p>
        </p:txBody>
      </p:sp>
      <p:sp>
        <p:nvSpPr>
          <p:cNvPr id="822" name="Google Shape;822;p4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accent6"/>
                </a:solidFill>
              </a:rPr>
              <a:t>PYTHON - FUNÇÕES</a:t>
            </a:r>
          </a:p>
        </p:txBody>
      </p:sp>
      <p:sp>
        <p:nvSpPr>
          <p:cNvPr id="823" name="Google Shape;823;p4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accent3"/>
                </a:solidFill>
              </a:rPr>
              <a:t>arquivo.py</a:t>
            </a:r>
          </a:p>
        </p:txBody>
      </p:sp>
      <p:cxnSp>
        <p:nvCxnSpPr>
          <p:cNvPr id="825" name="Google Shape;825;p40"/>
          <p:cNvCxnSpPr>
            <a:cxnSpLocks/>
          </p:cNvCxnSpPr>
          <p:nvPr/>
        </p:nvCxnSpPr>
        <p:spPr>
          <a:xfrm>
            <a:off x="1169228" y="682487"/>
            <a:ext cx="0" cy="3756991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26" name="Google Shape;826;p4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accent3"/>
                </a:solidFill>
              </a:rPr>
              <a:t>arquivo2.py</a:t>
            </a:r>
          </a:p>
        </p:txBody>
      </p:sp>
      <p:sp>
        <p:nvSpPr>
          <p:cNvPr id="10" name="Google Shape;713;p36">
            <a:extLst>
              <a:ext uri="{FF2B5EF4-FFF2-40B4-BE49-F238E27FC236}">
                <a16:creationId xmlns:a16="http://schemas.microsoft.com/office/drawing/2014/main" id="{B932819C-5B62-4762-8F1B-435F8AC62F26}"/>
              </a:ext>
            </a:extLst>
          </p:cNvPr>
          <p:cNvSpPr txBox="1">
            <a:spLocks/>
          </p:cNvSpPr>
          <p:nvPr/>
        </p:nvSpPr>
        <p:spPr>
          <a:xfrm>
            <a:off x="1276022" y="1378230"/>
            <a:ext cx="7629437" cy="14113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dirty="0">
                <a:solidFill>
                  <a:srgbClr val="A5CF2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#As funções Lambda são chamadas de funções anônimas, mas o que são elas?</a:t>
            </a:r>
          </a:p>
          <a:p>
            <a:r>
              <a:rPr lang="pt-BR" dirty="0">
                <a:solidFill>
                  <a:srgbClr val="85868A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print</a:t>
            </a:r>
            <a:r>
              <a:rPr lang="pt-BR" dirty="0">
                <a:solidFill>
                  <a:srgbClr val="EBA80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pt-BR" dirty="0">
                <a:solidFill>
                  <a:srgbClr val="FFBCBC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‘Nada mais são do que funções que o usuário não precisa definir, ou seja, não vai precisar escrever a função e depois utilizá-la dentro do código.’</a:t>
            </a:r>
            <a:r>
              <a:rPr lang="pt-BR" dirty="0">
                <a:solidFill>
                  <a:srgbClr val="EBA80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endParaRPr lang="en-US" dirty="0">
              <a:solidFill>
                <a:srgbClr val="EBA804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5" name="Google Shape;713;p36">
            <a:extLst>
              <a:ext uri="{FF2B5EF4-FFF2-40B4-BE49-F238E27FC236}">
                <a16:creationId xmlns:a16="http://schemas.microsoft.com/office/drawing/2014/main" id="{77FD2AE6-55DF-441F-A109-9DB030DD1B9B}"/>
              </a:ext>
            </a:extLst>
          </p:cNvPr>
          <p:cNvSpPr txBox="1">
            <a:spLocks/>
          </p:cNvSpPr>
          <p:nvPr/>
        </p:nvSpPr>
        <p:spPr>
          <a:xfrm>
            <a:off x="1276022" y="2888967"/>
            <a:ext cx="7728829" cy="14113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dirty="0">
                <a:solidFill>
                  <a:srgbClr val="A5CF2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#Por que usar funções Lambda?</a:t>
            </a:r>
          </a:p>
          <a:p>
            <a:r>
              <a:rPr lang="pt-BR" dirty="0">
                <a:solidFill>
                  <a:srgbClr val="85868A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print</a:t>
            </a:r>
            <a:r>
              <a:rPr lang="pt-BR" dirty="0">
                <a:solidFill>
                  <a:srgbClr val="EBA80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pt-BR" dirty="0">
                <a:solidFill>
                  <a:srgbClr val="FFBCBC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‘A grande vantagem de usar Lambda é criar um parâmetro para outra função. Você não precisa, por exemplo, definir uma função para depois usá-la. Basta criar e passar o Lambda adiante. Isso, consequentemente, já torna suas tarefas muito mais práticas, objetivas e rápidas — ainda mais para quem precisa realizar muitos cálculos diariamente.’</a:t>
            </a:r>
            <a:r>
              <a:rPr lang="pt-BR" dirty="0">
                <a:solidFill>
                  <a:srgbClr val="EBA80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endParaRPr lang="en-US" dirty="0">
              <a:solidFill>
                <a:srgbClr val="EBA804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36"/>
          <p:cNvSpPr txBox="1">
            <a:spLocks noGrp="1"/>
          </p:cNvSpPr>
          <p:nvPr>
            <p:ph type="subTitle" idx="2"/>
          </p:nvPr>
        </p:nvSpPr>
        <p:spPr>
          <a:xfrm>
            <a:off x="1237955" y="1456418"/>
            <a:ext cx="7708233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A5CF27"/>
                </a:solidFill>
              </a:rPr>
              <a:t>#Para conseguir usufruir das vantagens, é muito importante entender o começo de tudo.</a:t>
            </a:r>
            <a:endParaRPr dirty="0">
              <a:solidFill>
                <a:srgbClr val="A5CF27"/>
              </a:solidFill>
            </a:endParaRPr>
          </a:p>
        </p:txBody>
      </p:sp>
      <p:sp>
        <p:nvSpPr>
          <p:cNvPr id="720" name="Google Shape;720;p36"/>
          <p:cNvSpPr txBox="1">
            <a:spLocks noGrp="1"/>
          </p:cNvSpPr>
          <p:nvPr>
            <p:ph type="title"/>
          </p:nvPr>
        </p:nvSpPr>
        <p:spPr>
          <a:xfrm>
            <a:off x="1143250" y="735098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" sz="2400" dirty="0"/>
              <a:t>Mas Atenção:</a:t>
            </a:r>
            <a:endParaRPr dirty="0">
              <a:solidFill>
                <a:schemeClr val="accent6"/>
              </a:solidFill>
            </a:endParaRPr>
          </a:p>
        </p:txBody>
      </p:sp>
      <p:cxnSp>
        <p:nvCxnSpPr>
          <p:cNvPr id="723" name="Google Shape;723;p36"/>
          <p:cNvCxnSpPr/>
          <p:nvPr/>
        </p:nvCxnSpPr>
        <p:spPr>
          <a:xfrm>
            <a:off x="1190602" y="1289550"/>
            <a:ext cx="0" cy="27810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5" name="Google Shape;775;p36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accent6"/>
                </a:solidFill>
              </a:rPr>
              <a:t>PYTHON - FUNÇÕES</a:t>
            </a:r>
          </a:p>
        </p:txBody>
      </p:sp>
      <p:sp>
        <p:nvSpPr>
          <p:cNvPr id="776" name="Google Shape;776;p36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accent3"/>
                </a:solidFill>
              </a:rPr>
              <a:t>arquivo.py</a:t>
            </a:r>
          </a:p>
        </p:txBody>
      </p:sp>
      <p:sp>
        <p:nvSpPr>
          <p:cNvPr id="777" name="Google Shape;777;p36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accent3"/>
                </a:solidFill>
              </a:rPr>
              <a:t>arquivo2.py</a:t>
            </a:r>
          </a:p>
        </p:txBody>
      </p:sp>
      <p:sp>
        <p:nvSpPr>
          <p:cNvPr id="82" name="Google Shape;720;p36">
            <a:extLst>
              <a:ext uri="{FF2B5EF4-FFF2-40B4-BE49-F238E27FC236}">
                <a16:creationId xmlns:a16="http://schemas.microsoft.com/office/drawing/2014/main" id="{EFDC38DD-2CA3-4A83-899E-8B4E5800CFF4}"/>
              </a:ext>
            </a:extLst>
          </p:cNvPr>
          <p:cNvSpPr txBox="1">
            <a:spLocks/>
          </p:cNvSpPr>
          <p:nvPr/>
        </p:nvSpPr>
        <p:spPr>
          <a:xfrm>
            <a:off x="1051453" y="2409450"/>
            <a:ext cx="8357589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pt-BR" dirty="0"/>
              <a:t> </a:t>
            </a:r>
            <a:r>
              <a:rPr lang="pt-BR" sz="2400" dirty="0"/>
              <a:t>Então, como funciona mesmo a Lambda?:</a:t>
            </a:r>
            <a:endParaRPr lang="pt-BR" dirty="0">
              <a:solidFill>
                <a:schemeClr val="accent6"/>
              </a:solidFill>
            </a:endParaRPr>
          </a:p>
        </p:txBody>
      </p:sp>
      <p:sp>
        <p:nvSpPr>
          <p:cNvPr id="83" name="Google Shape;712;p36">
            <a:extLst>
              <a:ext uri="{FF2B5EF4-FFF2-40B4-BE49-F238E27FC236}">
                <a16:creationId xmlns:a16="http://schemas.microsoft.com/office/drawing/2014/main" id="{41B7633D-9D37-4DEB-B448-FFEC019D613A}"/>
              </a:ext>
            </a:extLst>
          </p:cNvPr>
          <p:cNvSpPr txBox="1">
            <a:spLocks/>
          </p:cNvSpPr>
          <p:nvPr/>
        </p:nvSpPr>
        <p:spPr>
          <a:xfrm>
            <a:off x="1237955" y="3056868"/>
            <a:ext cx="7708233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just"/>
            <a:r>
              <a:rPr lang="pt-BR" dirty="0">
                <a:solidFill>
                  <a:srgbClr val="A5CF27"/>
                </a:solidFill>
              </a:rPr>
              <a:t>#Ela recebe o que fica antes dos dois pontos como informação e, depois, te passa um resultado.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9" name="Google Shape;2499;p47"/>
          <p:cNvSpPr txBox="1">
            <a:spLocks noGrp="1"/>
          </p:cNvSpPr>
          <p:nvPr>
            <p:ph type="title"/>
          </p:nvPr>
        </p:nvSpPr>
        <p:spPr>
          <a:xfrm>
            <a:off x="1183006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Desempacotamento: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500" name="Google Shape;2500;p47"/>
          <p:cNvSpPr txBox="1">
            <a:spLocks noGrp="1"/>
          </p:cNvSpPr>
          <p:nvPr>
            <p:ph type="subTitle" idx="1"/>
          </p:nvPr>
        </p:nvSpPr>
        <p:spPr>
          <a:xfrm>
            <a:off x="1337876" y="2794933"/>
            <a:ext cx="7663356" cy="14060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85868A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print</a:t>
            </a:r>
            <a:r>
              <a:rPr lang="pt-BR" sz="1200" dirty="0">
                <a:solidFill>
                  <a:srgbClr val="EBA80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pt-BR" sz="1200" dirty="0">
                <a:solidFill>
                  <a:srgbClr val="FFBCBC"/>
                </a:solidFill>
              </a:rPr>
              <a:t>‘O código da segunda linha (</a:t>
            </a:r>
            <a:r>
              <a:rPr lang="pt-BR" sz="1200" dirty="0" err="1">
                <a:solidFill>
                  <a:srgbClr val="FFBCBC"/>
                </a:solidFill>
              </a:rPr>
              <a:t>return</a:t>
            </a:r>
            <a:r>
              <a:rPr lang="pt-BR" sz="1200" dirty="0">
                <a:solidFill>
                  <a:srgbClr val="FFBCBC"/>
                </a:solidFill>
              </a:rPr>
              <a:t> x, x*2, x*3) na realidade retorna apenas um valor, que é uma </a:t>
            </a:r>
            <a:r>
              <a:rPr lang="pt-BR" sz="1200" dirty="0" err="1">
                <a:solidFill>
                  <a:srgbClr val="FFBCBC"/>
                </a:solidFill>
              </a:rPr>
              <a:t>tupla</a:t>
            </a:r>
            <a:r>
              <a:rPr lang="pt-BR" sz="1200" dirty="0">
                <a:solidFill>
                  <a:srgbClr val="FFBCBC"/>
                </a:solidFill>
              </a:rPr>
              <a:t>. A expressão x, x*2, x*3 cria uma </a:t>
            </a:r>
            <a:r>
              <a:rPr lang="pt-BR" sz="1200" dirty="0" err="1">
                <a:solidFill>
                  <a:srgbClr val="FFBCBC"/>
                </a:solidFill>
              </a:rPr>
              <a:t>tupla</a:t>
            </a:r>
            <a:r>
              <a:rPr lang="pt-BR" sz="1200" dirty="0">
                <a:solidFill>
                  <a:srgbClr val="FFBCBC"/>
                </a:solidFill>
              </a:rPr>
              <a:t> de 3 elementos, apesar de não estar envolta em parênteses. Assim sendo, a chamada de função f(2) retorna uma </a:t>
            </a:r>
            <a:r>
              <a:rPr lang="pt-BR" sz="1200" dirty="0" err="1">
                <a:solidFill>
                  <a:srgbClr val="FFBCBC"/>
                </a:solidFill>
              </a:rPr>
              <a:t>tupla</a:t>
            </a:r>
            <a:r>
              <a:rPr lang="pt-BR" sz="1200" dirty="0">
                <a:solidFill>
                  <a:srgbClr val="FFBCBC"/>
                </a:solidFill>
              </a:rPr>
              <a:t> de 3 valores, que são então desempacotados para as variáveis valor, dobro e triplo, respectivamente.’</a:t>
            </a:r>
            <a:r>
              <a:rPr lang="pt-BR" sz="1200" dirty="0">
                <a:solidFill>
                  <a:srgbClr val="EBA804"/>
                </a:solidFill>
              </a:rPr>
              <a:t>)</a:t>
            </a:r>
            <a:endParaRPr sz="1200" dirty="0">
              <a:solidFill>
                <a:srgbClr val="EBA804"/>
              </a:solidFill>
            </a:endParaRPr>
          </a:p>
        </p:txBody>
      </p:sp>
      <p:sp>
        <p:nvSpPr>
          <p:cNvPr id="2512" name="Google Shape;2512;p4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accent6"/>
                </a:solidFill>
              </a:rPr>
              <a:t>PYTHON - FUNÇÕES</a:t>
            </a:r>
          </a:p>
        </p:txBody>
      </p:sp>
      <p:sp>
        <p:nvSpPr>
          <p:cNvPr id="2513" name="Google Shape;2513;p4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accent3"/>
                </a:solidFill>
              </a:rPr>
              <a:t>arquivo.py</a:t>
            </a:r>
          </a:p>
        </p:txBody>
      </p:sp>
      <p:sp>
        <p:nvSpPr>
          <p:cNvPr id="2514" name="Google Shape;2514;p4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accent3"/>
                </a:solidFill>
              </a:rPr>
              <a:t>arquivo2.py</a:t>
            </a:r>
          </a:p>
        </p:txBody>
      </p:sp>
      <p:grpSp>
        <p:nvGrpSpPr>
          <p:cNvPr id="2515" name="Google Shape;2515;p47"/>
          <p:cNvGrpSpPr/>
          <p:nvPr/>
        </p:nvGrpSpPr>
        <p:grpSpPr>
          <a:xfrm>
            <a:off x="958931" y="1152525"/>
            <a:ext cx="506100" cy="3417500"/>
            <a:chOff x="1084825" y="1152525"/>
            <a:chExt cx="506100" cy="3417500"/>
          </a:xfrm>
        </p:grpSpPr>
        <p:sp>
          <p:nvSpPr>
            <p:cNvPr id="2516" name="Google Shape;2516;p47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517" name="Google Shape;2517;p47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23" name="Imagem 22">
            <a:extLst>
              <a:ext uri="{FF2B5EF4-FFF2-40B4-BE49-F238E27FC236}">
                <a16:creationId xmlns:a16="http://schemas.microsoft.com/office/drawing/2014/main" id="{0CAB9151-55B5-4E30-BC56-A94A3AD87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8631" y="1319493"/>
            <a:ext cx="3214788" cy="120135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5" name="Google Shape;3115;p51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Funções Recursivas: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3117" name="Google Shape;3117;p51"/>
          <p:cNvSpPr txBox="1">
            <a:spLocks noGrp="1"/>
          </p:cNvSpPr>
          <p:nvPr>
            <p:ph type="subTitle" idx="2"/>
          </p:nvPr>
        </p:nvSpPr>
        <p:spPr>
          <a:xfrm>
            <a:off x="1305916" y="1331588"/>
            <a:ext cx="7552004" cy="19013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85868A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print</a:t>
            </a:r>
            <a:r>
              <a:rPr lang="pt-BR" sz="1200" dirty="0">
                <a:solidFill>
                  <a:srgbClr val="EBA80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pt-BR" sz="1200" dirty="0">
                <a:solidFill>
                  <a:srgbClr val="FFBCBC"/>
                </a:solidFill>
              </a:rPr>
              <a:t>‘Funções recursivas com Python (ou em qualquer linguagem de programação) são funções que chamam a si mesmas de maneira direta ou indireta. Infelizmente, não há nenhum benefício em termos de desempenho ao usar funções recursivas em Python, já que laços podem resolver o problema com mais eficiência. Porém, funções recursivas podem ser mais intuitivas para o programador quando um problema pode ser dividido em problemas menores de mesmo tipo.’</a:t>
            </a:r>
            <a:r>
              <a:rPr lang="pt-BR" sz="1200" dirty="0">
                <a:solidFill>
                  <a:srgbClr val="EBA804"/>
                </a:solidFill>
              </a:rPr>
              <a:t>)</a:t>
            </a:r>
          </a:p>
        </p:txBody>
      </p:sp>
      <p:sp>
        <p:nvSpPr>
          <p:cNvPr id="3118" name="Google Shape;3118;p51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accent6"/>
                </a:solidFill>
              </a:rPr>
              <a:t>PYTHON - FUNÇÕES</a:t>
            </a:r>
          </a:p>
        </p:txBody>
      </p:sp>
      <p:sp>
        <p:nvSpPr>
          <p:cNvPr id="3119" name="Google Shape;3119;p51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accent3"/>
                </a:solidFill>
              </a:rPr>
              <a:t>arquivo.py</a:t>
            </a:r>
          </a:p>
        </p:txBody>
      </p:sp>
      <p:sp>
        <p:nvSpPr>
          <p:cNvPr id="3120" name="Google Shape;3120;p51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accent3"/>
                </a:solidFill>
              </a:rPr>
              <a:t>arquivo2.py</a:t>
            </a:r>
          </a:p>
        </p:txBody>
      </p:sp>
      <p:grpSp>
        <p:nvGrpSpPr>
          <p:cNvPr id="3121" name="Google Shape;3121;p51"/>
          <p:cNvGrpSpPr/>
          <p:nvPr/>
        </p:nvGrpSpPr>
        <p:grpSpPr>
          <a:xfrm>
            <a:off x="890200" y="1200562"/>
            <a:ext cx="506100" cy="3417500"/>
            <a:chOff x="1084825" y="1152525"/>
            <a:chExt cx="506100" cy="3417500"/>
          </a:xfrm>
        </p:grpSpPr>
        <p:sp>
          <p:nvSpPr>
            <p:cNvPr id="3122" name="Google Shape;3122;p5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3123" name="Google Shape;3123;p51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92C65DF9-2970-420B-A307-DC47F941E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708" y="3199734"/>
            <a:ext cx="3042633" cy="133486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39"/>
          <p:cNvSpPr txBox="1">
            <a:spLocks noGrp="1"/>
          </p:cNvSpPr>
          <p:nvPr>
            <p:ph type="title"/>
          </p:nvPr>
        </p:nvSpPr>
        <p:spPr>
          <a:xfrm>
            <a:off x="710100" y="933887"/>
            <a:ext cx="3861900" cy="14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/>
              <a:t>Alguma Dúvida?</a:t>
            </a:r>
            <a:endParaRPr sz="4400" b="1" dirty="0">
              <a:solidFill>
                <a:schemeClr val="accent1"/>
              </a:solidFill>
            </a:endParaRPr>
          </a:p>
        </p:txBody>
      </p:sp>
      <p:cxnSp>
        <p:nvCxnSpPr>
          <p:cNvPr id="816" name="Google Shape;816;p39"/>
          <p:cNvCxnSpPr>
            <a:cxnSpLocks/>
          </p:cNvCxnSpPr>
          <p:nvPr/>
        </p:nvCxnSpPr>
        <p:spPr>
          <a:xfrm>
            <a:off x="638497" y="1013296"/>
            <a:ext cx="0" cy="1345591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8" name="Google Shape;3128;p52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Referências: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3130" name="Google Shape;3130;p52"/>
          <p:cNvSpPr txBox="1">
            <a:spLocks noGrp="1"/>
          </p:cNvSpPr>
          <p:nvPr>
            <p:ph type="subTitle" idx="2"/>
          </p:nvPr>
        </p:nvSpPr>
        <p:spPr>
          <a:xfrm>
            <a:off x="1143250" y="1399902"/>
            <a:ext cx="7341129" cy="30157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92D05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https://pythonhelp.wordpress.com/2013/01/10/desempacotamento-de-tupla/</a:t>
            </a:r>
            <a:endParaRPr lang="pt-BR" sz="1200" dirty="0">
              <a:solidFill>
                <a:srgbClr val="92D050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92D050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92D05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https://www.hashtagtreinamentos.com/funcoes-lambda-python?gclid=CjwKCAjw4ayUBhA4EiwATWyBrrT8lEagY_kgpkPQmCA1yNLths7kiDb65KI03bvFGj6t5orIUqPBthoCKm8QAvD_BwE</a:t>
            </a:r>
            <a:endParaRPr lang="pt-BR" sz="1200" dirty="0">
              <a:solidFill>
                <a:srgbClr val="92D050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92D050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92D05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https://www.otaviomiranda.com.br/2020/funcoes-recursivas-com-python/</a:t>
            </a:r>
            <a:endParaRPr lang="pt-BR" sz="1200" dirty="0">
              <a:solidFill>
                <a:srgbClr val="92D050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92D050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92D05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https://www.pythonprogressivo.net/2018/06/Como-Validar-Dados-em-Python-Exemplos-Codigo-Comentado.html#:~:</a:t>
            </a:r>
            <a:r>
              <a:rPr lang="pt-BR" sz="1200" dirty="0" err="1">
                <a:solidFill>
                  <a:srgbClr val="92D05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text</a:t>
            </a:r>
            <a:r>
              <a:rPr lang="pt-BR" sz="1200" dirty="0">
                <a:solidFill>
                  <a:srgbClr val="92D05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=Como%20o%20nome%20diz%2C%20validar,vai%20sair%20coisa%20errada%20daí</a:t>
            </a:r>
            <a:r>
              <a:rPr lang="pt-BR" sz="1200" dirty="0">
                <a:solidFill>
                  <a:srgbClr val="92D050"/>
                </a:solidFill>
              </a:rPr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92D050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92D05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https://panda.ime.usp.br/pensepy/static/pensepy/05-Funcoes/funcoes.html</a:t>
            </a:r>
            <a:endParaRPr lang="pt-BR" sz="1200" dirty="0">
              <a:solidFill>
                <a:srgbClr val="92D050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92D050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92D05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https://docs.python.org/pt-br/3/library/functions.html</a:t>
            </a:r>
            <a:endParaRPr lang="pt-BR" sz="1200" dirty="0">
              <a:solidFill>
                <a:srgbClr val="92D050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3131" name="Google Shape;3131;p52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accent6"/>
                </a:solidFill>
              </a:rPr>
              <a:t>PYTHON - FUNÇÕES</a:t>
            </a:r>
          </a:p>
        </p:txBody>
      </p:sp>
      <p:sp>
        <p:nvSpPr>
          <p:cNvPr id="3132" name="Google Shape;3132;p52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accent3"/>
                </a:solidFill>
              </a:rPr>
              <a:t>arquivo.py</a:t>
            </a:r>
          </a:p>
        </p:txBody>
      </p:sp>
      <p:sp>
        <p:nvSpPr>
          <p:cNvPr id="3133" name="Google Shape;3133;p52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accent3"/>
                </a:solidFill>
              </a:rPr>
              <a:t>arquivo2.py</a:t>
            </a:r>
          </a:p>
        </p:txBody>
      </p:sp>
      <p:grpSp>
        <p:nvGrpSpPr>
          <p:cNvPr id="3134" name="Google Shape;3134;p52"/>
          <p:cNvGrpSpPr/>
          <p:nvPr/>
        </p:nvGrpSpPr>
        <p:grpSpPr>
          <a:xfrm>
            <a:off x="890200" y="1304157"/>
            <a:ext cx="506100" cy="3417500"/>
            <a:chOff x="1084825" y="1152525"/>
            <a:chExt cx="506100" cy="3417500"/>
          </a:xfrm>
        </p:grpSpPr>
        <p:sp>
          <p:nvSpPr>
            <p:cNvPr id="3135" name="Google Shape;3135;p52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3136" name="Google Shape;3136;p52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8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689324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Significado de </a:t>
            </a:r>
            <a:r>
              <a:rPr lang="en" dirty="0">
                <a:solidFill>
                  <a:schemeClr val="bg1">
                    <a:lumMod val="40000"/>
                    <a:lumOff val="60000"/>
                  </a:schemeClr>
                </a:solidFill>
              </a:rPr>
              <a:t>‘Funções em Python’</a:t>
            </a:r>
            <a:endParaRPr dirty="0">
              <a:solidFill>
                <a:srgbClr val="FF5858"/>
              </a:solidFill>
            </a:endParaRPr>
          </a:p>
        </p:txBody>
      </p:sp>
      <p:sp>
        <p:nvSpPr>
          <p:cNvPr id="472" name="Google Shape;472;p28"/>
          <p:cNvSpPr txBox="1">
            <a:spLocks noGrp="1"/>
          </p:cNvSpPr>
          <p:nvPr>
            <p:ph type="body" idx="1"/>
          </p:nvPr>
        </p:nvSpPr>
        <p:spPr>
          <a:xfrm>
            <a:off x="1143250" y="1960602"/>
            <a:ext cx="8027254" cy="18311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85868A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print</a:t>
            </a:r>
            <a:r>
              <a:rPr lang="pt-BR" sz="1200" dirty="0">
                <a:solidFill>
                  <a:srgbClr val="EBA80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pt-BR" sz="12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‘Uma função é uma sequência de comandos que executa alguma tarefa que tem um nome. E sua finalidade é otimizar o programa</a:t>
            </a:r>
            <a:r>
              <a:rPr lang="en" sz="12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.’</a:t>
            </a:r>
            <a:r>
              <a:rPr lang="en" sz="1200" dirty="0">
                <a:solidFill>
                  <a:srgbClr val="EBA804"/>
                </a:solidFill>
              </a:rPr>
              <a:t>)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3"/>
              </a:solidFill>
            </a:endParaRPr>
          </a:p>
          <a:p>
            <a:pPr marL="1651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</a:pPr>
            <a:r>
              <a:rPr lang="en" sz="1200" dirty="0">
                <a:solidFill>
                  <a:srgbClr val="A5CF27"/>
                </a:solidFill>
              </a:rPr>
              <a:t>#Exemplos de Funções:</a:t>
            </a:r>
          </a:p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∗"/>
            </a:pPr>
            <a:r>
              <a:rPr lang="pt-BR" sz="1200" dirty="0">
                <a:solidFill>
                  <a:srgbClr val="85868A"/>
                </a:solidFill>
                <a:uFill>
                  <a:noFill/>
                </a:uFill>
              </a:rPr>
              <a:t>p</a:t>
            </a:r>
            <a:r>
              <a:rPr lang="en" sz="1200" dirty="0">
                <a:solidFill>
                  <a:srgbClr val="85868A"/>
                </a:solidFill>
                <a:uFill>
                  <a:noFill/>
                </a:uFill>
              </a:rPr>
              <a:t>rint</a:t>
            </a:r>
            <a:r>
              <a:rPr lang="en" sz="1200" dirty="0">
                <a:solidFill>
                  <a:schemeClr val="tx2">
                    <a:lumMod val="75000"/>
                  </a:schemeClr>
                </a:solidFill>
                <a:uFill>
                  <a:noFill/>
                </a:uFill>
              </a:rPr>
              <a:t>()</a:t>
            </a:r>
            <a:r>
              <a:rPr lang="en" sz="1200" dirty="0">
                <a:solidFill>
                  <a:schemeClr val="accent3"/>
                </a:solidFill>
                <a:uFill>
                  <a:noFill/>
                </a:uFill>
              </a:rPr>
              <a:t> </a:t>
            </a:r>
            <a:r>
              <a:rPr lang="en" sz="1200" dirty="0">
                <a:solidFill>
                  <a:srgbClr val="FF5858"/>
                </a:solidFill>
                <a:uFill>
                  <a:noFill/>
                </a:uFill>
              </a:rPr>
              <a:t>–</a:t>
            </a:r>
            <a:r>
              <a:rPr lang="en" sz="1200" dirty="0">
                <a:solidFill>
                  <a:schemeClr val="accent3"/>
                </a:solidFill>
                <a:uFill>
                  <a:noFill/>
                </a:uFill>
              </a:rPr>
              <a:t> </a:t>
            </a:r>
            <a:r>
              <a:rPr lang="pt-BR" sz="1200" dirty="0"/>
              <a:t>Faz a saída de dados para o usuário (imprimir na tela);</a:t>
            </a:r>
          </a:p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∗"/>
            </a:pPr>
            <a:r>
              <a:rPr lang="pt-BR" sz="1200" dirty="0">
                <a:solidFill>
                  <a:srgbClr val="85868A"/>
                </a:solidFill>
                <a:uFill>
                  <a:noFill/>
                </a:uFill>
              </a:rPr>
              <a:t>sum</a:t>
            </a:r>
            <a:r>
              <a:rPr lang="en" sz="1200" dirty="0">
                <a:solidFill>
                  <a:schemeClr val="tx2">
                    <a:lumMod val="75000"/>
                  </a:schemeClr>
                </a:solidFill>
                <a:uFill>
                  <a:noFill/>
                </a:uFill>
              </a:rPr>
              <a:t>()</a:t>
            </a:r>
            <a:r>
              <a:rPr lang="en" sz="1200" dirty="0">
                <a:solidFill>
                  <a:schemeClr val="accent1"/>
                </a:solidFill>
                <a:uFill>
                  <a:noFill/>
                </a:uFill>
              </a:rPr>
              <a:t> </a:t>
            </a:r>
            <a:r>
              <a:rPr lang="en" sz="1200" dirty="0">
                <a:solidFill>
                  <a:srgbClr val="FF5858"/>
                </a:solidFill>
                <a:uFill>
                  <a:noFill/>
                </a:uFill>
              </a:rPr>
              <a:t>–</a:t>
            </a:r>
            <a:r>
              <a:rPr lang="en" sz="1200" dirty="0">
                <a:solidFill>
                  <a:schemeClr val="accent1"/>
                </a:solidFill>
                <a:uFill>
                  <a:noFill/>
                </a:uFill>
              </a:rPr>
              <a:t> </a:t>
            </a:r>
            <a:r>
              <a:rPr lang="pt-BR" sz="1200" dirty="0"/>
              <a:t>Soma os elementos de uma lista;</a:t>
            </a:r>
          </a:p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∗"/>
            </a:pPr>
            <a:r>
              <a:rPr lang="pt-BR" sz="1200" dirty="0" err="1">
                <a:solidFill>
                  <a:srgbClr val="85868A"/>
                </a:solidFill>
                <a:uFill>
                  <a:noFill/>
                </a:uFill>
              </a:rPr>
              <a:t>len</a:t>
            </a:r>
            <a:r>
              <a:rPr lang="en" sz="1200" dirty="0">
                <a:solidFill>
                  <a:schemeClr val="tx2">
                    <a:lumMod val="75000"/>
                  </a:schemeClr>
                </a:solidFill>
                <a:uFill>
                  <a:noFill/>
                </a:uFill>
              </a:rPr>
              <a:t>() </a:t>
            </a:r>
            <a:r>
              <a:rPr lang="en" sz="1200" dirty="0">
                <a:solidFill>
                  <a:srgbClr val="FF5858"/>
                </a:solidFill>
                <a:uFill>
                  <a:noFill/>
                </a:uFill>
              </a:rPr>
              <a:t>-</a:t>
            </a:r>
            <a:r>
              <a:rPr lang="en" sz="1200" dirty="0">
                <a:solidFill>
                  <a:schemeClr val="tx2">
                    <a:lumMod val="75000"/>
                  </a:schemeClr>
                </a:solidFill>
                <a:uFill>
                  <a:noFill/>
                </a:uFill>
              </a:rPr>
              <a:t> </a:t>
            </a:r>
            <a:r>
              <a:rPr lang="pt-BR" sz="1200" dirty="0"/>
              <a:t>Computa o número de elementos de uma lista e a quantidade de caracteres de uma </a:t>
            </a:r>
            <a:r>
              <a:rPr lang="pt-BR" sz="1200" dirty="0" err="1"/>
              <a:t>string</a:t>
            </a:r>
            <a:r>
              <a:rPr lang="pt-BR" sz="1200" dirty="0"/>
              <a:t>;</a:t>
            </a:r>
          </a:p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∗"/>
            </a:pPr>
            <a:r>
              <a:rPr lang="pt-BR" sz="1200" dirty="0">
                <a:solidFill>
                  <a:srgbClr val="85868A"/>
                </a:solidFill>
                <a:uFill>
                  <a:noFill/>
                </a:uFill>
              </a:rPr>
              <a:t>min</a:t>
            </a:r>
            <a:r>
              <a:rPr lang="en" sz="1200" dirty="0">
                <a:solidFill>
                  <a:schemeClr val="tx2">
                    <a:lumMod val="75000"/>
                  </a:schemeClr>
                </a:solidFill>
                <a:uFill>
                  <a:noFill/>
                </a:uFill>
              </a:rPr>
              <a:t>() </a:t>
            </a:r>
            <a:r>
              <a:rPr lang="en" sz="1200" dirty="0">
                <a:solidFill>
                  <a:srgbClr val="FF5858"/>
                </a:solidFill>
                <a:uFill>
                  <a:noFill/>
                </a:uFill>
              </a:rPr>
              <a:t>–</a:t>
            </a:r>
            <a:r>
              <a:rPr lang="en" sz="1200" dirty="0">
                <a:solidFill>
                  <a:schemeClr val="tx2">
                    <a:lumMod val="75000"/>
                  </a:schemeClr>
                </a:solidFill>
                <a:uFill>
                  <a:noFill/>
                </a:uFill>
              </a:rPr>
              <a:t> </a:t>
            </a:r>
            <a:r>
              <a:rPr lang="pt-BR" sz="1200" dirty="0"/>
              <a:t>Seleciona o menor elemento de uma lista;</a:t>
            </a:r>
          </a:p>
          <a:p>
            <a:pPr indent="-292100">
              <a:lnSpc>
                <a:spcPct val="150000"/>
              </a:lnSpc>
              <a:buClr>
                <a:schemeClr val="accent3"/>
              </a:buClr>
              <a:buSzPts val="1000"/>
            </a:pPr>
            <a:r>
              <a:rPr lang="pt-BR" sz="1200" dirty="0" err="1">
                <a:solidFill>
                  <a:srgbClr val="85868A"/>
                </a:solidFill>
                <a:uFill>
                  <a:noFill/>
                </a:uFill>
              </a:rPr>
              <a:t>max</a:t>
            </a:r>
            <a:r>
              <a:rPr lang="en" sz="1200" dirty="0">
                <a:solidFill>
                  <a:schemeClr val="tx2">
                    <a:lumMod val="75000"/>
                  </a:schemeClr>
                </a:solidFill>
                <a:uFill>
                  <a:noFill/>
                </a:uFill>
              </a:rPr>
              <a:t>() </a:t>
            </a:r>
            <a:r>
              <a:rPr lang="en" sz="1200" dirty="0">
                <a:solidFill>
                  <a:srgbClr val="FF5858"/>
                </a:solidFill>
                <a:uFill>
                  <a:noFill/>
                </a:uFill>
              </a:rPr>
              <a:t>–</a:t>
            </a:r>
            <a:r>
              <a:rPr lang="en" sz="1200" dirty="0">
                <a:solidFill>
                  <a:schemeClr val="tx2">
                    <a:lumMod val="75000"/>
                  </a:schemeClr>
                </a:solidFill>
                <a:uFill>
                  <a:noFill/>
                </a:uFill>
              </a:rPr>
              <a:t> </a:t>
            </a:r>
            <a:r>
              <a:rPr lang="pt-BR" sz="1200" dirty="0"/>
              <a:t>Seleciona o maior elemento de uma lista;</a:t>
            </a:r>
          </a:p>
          <a:p>
            <a:pPr indent="-292100">
              <a:lnSpc>
                <a:spcPct val="150000"/>
              </a:lnSpc>
              <a:buClr>
                <a:schemeClr val="accent3"/>
              </a:buClr>
              <a:buSzPts val="1000"/>
            </a:pPr>
            <a:r>
              <a:rPr lang="pt-BR" sz="1200" dirty="0">
                <a:solidFill>
                  <a:srgbClr val="85868A"/>
                </a:solidFill>
                <a:uFill>
                  <a:noFill/>
                </a:uFill>
              </a:rPr>
              <a:t>help</a:t>
            </a:r>
            <a:r>
              <a:rPr lang="en" sz="1200" dirty="0">
                <a:solidFill>
                  <a:schemeClr val="tx2">
                    <a:lumMod val="75000"/>
                  </a:schemeClr>
                </a:solidFill>
                <a:uFill>
                  <a:noFill/>
                </a:uFill>
              </a:rPr>
              <a:t>() </a:t>
            </a:r>
            <a:r>
              <a:rPr lang="en" sz="1200" dirty="0">
                <a:solidFill>
                  <a:srgbClr val="FF5858"/>
                </a:solidFill>
                <a:uFill>
                  <a:noFill/>
                </a:uFill>
              </a:rPr>
              <a:t>–</a:t>
            </a:r>
            <a:r>
              <a:rPr lang="en" sz="1200" dirty="0">
                <a:solidFill>
                  <a:schemeClr val="tx2">
                    <a:lumMod val="75000"/>
                  </a:schemeClr>
                </a:solidFill>
                <a:uFill>
                  <a:noFill/>
                </a:uFill>
              </a:rPr>
              <a:t> </a:t>
            </a:r>
            <a:r>
              <a:rPr lang="pt-BR" sz="1200" dirty="0"/>
              <a:t>No modo desenvolvedor, apresenta a finalidade de um comando.</a:t>
            </a:r>
          </a:p>
          <a:p>
            <a:pPr marL="1651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</a:pPr>
            <a:endParaRPr lang="pt-BR" sz="1200" dirty="0"/>
          </a:p>
        </p:txBody>
      </p:sp>
      <p:sp>
        <p:nvSpPr>
          <p:cNvPr id="473" name="Google Shape;473;p28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accent6"/>
                </a:solidFill>
              </a:rPr>
              <a:t>PYTHON - FUNÇÕES</a:t>
            </a:r>
          </a:p>
        </p:txBody>
      </p:sp>
      <p:sp>
        <p:nvSpPr>
          <p:cNvPr id="474" name="Google Shape;474;p2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accent3"/>
                </a:solidFill>
              </a:rPr>
              <a:t>arquivo.py</a:t>
            </a:r>
          </a:p>
        </p:txBody>
      </p:sp>
      <p:sp>
        <p:nvSpPr>
          <p:cNvPr id="475" name="Google Shape;475;p2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accent3"/>
                </a:solidFill>
              </a:rPr>
              <a:t>arquivo2.py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228918" y="668492"/>
            <a:ext cx="6263213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5858"/>
                </a:solidFill>
              </a:rPr>
              <a:t>Função def:</a:t>
            </a:r>
            <a:endParaRPr dirty="0">
              <a:solidFill>
                <a:srgbClr val="FF5858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590924" y="2212275"/>
            <a:ext cx="6353754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85868A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print</a:t>
            </a:r>
            <a:r>
              <a:rPr lang="pt-BR" dirty="0">
                <a:solidFill>
                  <a:srgbClr val="EBA80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" dirty="0">
                <a:solidFill>
                  <a:srgbClr val="FFBCBC"/>
                </a:solidFill>
              </a:rPr>
              <a:t>‘</a:t>
            </a:r>
            <a:r>
              <a:rPr lang="pt-BR" dirty="0">
                <a:solidFill>
                  <a:srgbClr val="FFBCBC"/>
                </a:solidFill>
              </a:rPr>
              <a:t>Ela é uma função desenvolvida com o objetivo de criar novas funções e otimizar o programa.</a:t>
            </a:r>
            <a:r>
              <a:rPr lang="en" dirty="0">
                <a:solidFill>
                  <a:srgbClr val="FFBCBC"/>
                </a:solidFill>
              </a:rPr>
              <a:t>’</a:t>
            </a:r>
            <a:r>
              <a:rPr lang="en" dirty="0">
                <a:solidFill>
                  <a:srgbClr val="EBA804"/>
                </a:solidFill>
              </a:rPr>
              <a:t>)</a:t>
            </a:r>
            <a:br>
              <a:rPr lang="en" dirty="0">
                <a:solidFill>
                  <a:srgbClr val="FFBCBC"/>
                </a:solidFill>
              </a:rPr>
            </a:br>
            <a:endParaRPr dirty="0">
              <a:solidFill>
                <a:srgbClr val="FFBCBC"/>
              </a:solidFill>
            </a:endParaRPr>
          </a:p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>
                <a:solidFill>
                  <a:srgbClr val="BFBFBF"/>
                </a:solidFill>
              </a:rPr>
              <a:t>soma</a:t>
            </a:r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pt-BR" dirty="0" err="1"/>
              <a:t>a,b</a:t>
            </a:r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pt-BR" dirty="0"/>
              <a:t>: </a:t>
            </a:r>
            <a:r>
              <a:rPr lang="pt-BR" dirty="0">
                <a:solidFill>
                  <a:srgbClr val="FFBCBC"/>
                </a:solidFill>
              </a:rPr>
              <a:t>‘❶ Parâmetros’ </a:t>
            </a:r>
          </a:p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dirty="0"/>
              <a:t>    </a:t>
            </a:r>
            <a:r>
              <a:rPr lang="pt-BR" dirty="0">
                <a:solidFill>
                  <a:srgbClr val="BFBFBF"/>
                </a:solidFill>
              </a:rPr>
              <a:t>print</a:t>
            </a:r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pt-BR" dirty="0" err="1"/>
              <a:t>a+b</a:t>
            </a:r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pt-BR" dirty="0"/>
              <a:t> </a:t>
            </a:r>
            <a:r>
              <a:rPr lang="pt-BR" dirty="0">
                <a:solidFill>
                  <a:srgbClr val="FFBCBC"/>
                </a:solidFill>
              </a:rPr>
              <a:t>‘❷ Instruções’ </a:t>
            </a:r>
          </a:p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pt-BR" dirty="0">
              <a:solidFill>
                <a:schemeClr val="accent6"/>
              </a:solidFill>
            </a:endParaRPr>
          </a:p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BFBFBF"/>
                </a:solidFill>
              </a:rPr>
              <a:t>soma</a:t>
            </a:r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pt-BR" dirty="0"/>
              <a:t>2,9</a:t>
            </a:r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pt-BR" dirty="0"/>
              <a:t> </a:t>
            </a:r>
            <a:r>
              <a:rPr lang="pt-BR" dirty="0">
                <a:solidFill>
                  <a:srgbClr val="FFBCBC"/>
                </a:solidFill>
              </a:rPr>
              <a:t>‘❸ Utilizando a nova função’</a:t>
            </a:r>
          </a:p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BFBFBF"/>
                </a:solidFill>
              </a:rPr>
              <a:t>soma</a:t>
            </a:r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pt-BR" dirty="0"/>
              <a:t>7,8</a:t>
            </a:r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pt-BR" dirty="0"/>
              <a:t> </a:t>
            </a:r>
          </a:p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BFBFBF"/>
                </a:solidFill>
              </a:rPr>
              <a:t>soma</a:t>
            </a:r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pt-BR" dirty="0"/>
              <a:t>10,15</a:t>
            </a:r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324375"/>
            <a:ext cx="506100" cy="3974550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0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68" name="Google Shape;568;p32"/>
          <p:cNvSpPr txBox="1"/>
          <p:nvPr/>
        </p:nvSpPr>
        <p:spPr>
          <a:xfrm>
            <a:off x="1084825" y="4444358"/>
            <a:ext cx="651288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9" name="Google Shape;569;p32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accent6"/>
                </a:solidFill>
              </a:rPr>
              <a:t>PYTHON - FUNÇÕES</a:t>
            </a:r>
          </a:p>
        </p:txBody>
      </p: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accent3"/>
                </a:solidFill>
              </a:rPr>
              <a:t>arquivo.py</a:t>
            </a: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accent3"/>
                </a:solidFill>
              </a:rPr>
              <a:t>arquivo2.py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6F2BB7D-42FF-475B-8277-7ED02ED84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630" y="2212275"/>
            <a:ext cx="2406927" cy="219956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690247" y="757239"/>
            <a:ext cx="793085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Definição do retorno de um valor: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1202503" y="1369859"/>
            <a:ext cx="5887405" cy="18544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400" dirty="0" err="1"/>
              <a:t>def</a:t>
            </a:r>
            <a:r>
              <a:rPr lang="pt-BR" sz="1400" dirty="0"/>
              <a:t> </a:t>
            </a:r>
            <a:r>
              <a:rPr lang="pt-BR" sz="1400" dirty="0">
                <a:solidFill>
                  <a:srgbClr val="BFBFBF"/>
                </a:solidFill>
              </a:rPr>
              <a:t>soma</a:t>
            </a:r>
            <a:r>
              <a:rPr lang="pt-BR" sz="14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pt-BR" sz="1400" dirty="0" err="1"/>
              <a:t>a,b</a:t>
            </a:r>
            <a:r>
              <a:rPr lang="pt-BR" sz="14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pt-BR" sz="1400" dirty="0"/>
              <a:t>:  </a:t>
            </a:r>
            <a:r>
              <a:rPr lang="pt-BR" sz="1400" dirty="0">
                <a:solidFill>
                  <a:srgbClr val="FFBCBC"/>
                </a:solidFill>
              </a:rPr>
              <a:t>‘❶ Parâmetros’ </a:t>
            </a:r>
            <a:br>
              <a:rPr lang="pt-BR" sz="1400" dirty="0">
                <a:solidFill>
                  <a:srgbClr val="FFBCBC"/>
                </a:solidFill>
              </a:rPr>
            </a:br>
            <a:r>
              <a:rPr lang="pt-BR" sz="1400" dirty="0"/>
              <a:t>    </a:t>
            </a:r>
            <a:r>
              <a:rPr lang="pt-BR" sz="1400" dirty="0" err="1">
                <a:solidFill>
                  <a:srgbClr val="DBA0DB"/>
                </a:solidFill>
              </a:rPr>
              <a:t>return</a:t>
            </a:r>
            <a:r>
              <a:rPr lang="pt-BR" sz="14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pt-BR" sz="1400" dirty="0" err="1"/>
              <a:t>a+b</a:t>
            </a:r>
            <a:r>
              <a:rPr lang="pt-BR" sz="14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pt-BR" sz="1400" dirty="0"/>
              <a:t> </a:t>
            </a:r>
            <a:r>
              <a:rPr lang="pt-BR" sz="1400" dirty="0">
                <a:solidFill>
                  <a:srgbClr val="FFBCBC"/>
                </a:solidFill>
              </a:rPr>
              <a:t>‘❷ Instruções’ </a:t>
            </a:r>
            <a:br>
              <a:rPr lang="pt-BR" sz="1400" dirty="0">
                <a:solidFill>
                  <a:srgbClr val="FFBCBC"/>
                </a:solidFill>
              </a:rPr>
            </a:br>
            <a:br>
              <a:rPr lang="pt-BR" sz="1400" dirty="0">
                <a:solidFill>
                  <a:schemeClr val="accent6"/>
                </a:solidFill>
              </a:rPr>
            </a:br>
            <a:r>
              <a:rPr lang="pt-BR" sz="1400" dirty="0">
                <a:solidFill>
                  <a:srgbClr val="BFBFBF"/>
                </a:solidFill>
              </a:rPr>
              <a:t>print</a:t>
            </a:r>
            <a:r>
              <a:rPr lang="pt-BR" sz="14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pt-BR" sz="1400" dirty="0"/>
              <a:t>soma</a:t>
            </a:r>
            <a:r>
              <a:rPr lang="pt-BR" sz="1400" dirty="0">
                <a:solidFill>
                  <a:srgbClr val="DBA0DB"/>
                </a:solidFill>
              </a:rPr>
              <a:t>(</a:t>
            </a:r>
            <a:r>
              <a:rPr lang="pt-BR" sz="1400" dirty="0"/>
              <a:t>2,9</a:t>
            </a:r>
            <a:r>
              <a:rPr lang="pt-BR" sz="1400" dirty="0">
                <a:solidFill>
                  <a:srgbClr val="DBA0DB"/>
                </a:solidFill>
              </a:rPr>
              <a:t>)</a:t>
            </a:r>
            <a:r>
              <a:rPr lang="pt-BR" sz="14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pt-BR" sz="1400" dirty="0">
                <a:solidFill>
                  <a:srgbClr val="FFBCBC"/>
                </a:solidFill>
              </a:rPr>
              <a:t>‘❸ Utilizando a nova função’</a:t>
            </a:r>
            <a:endParaRPr lang="pt-BR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504" name="Google Shape;504;p30"/>
          <p:cNvCxnSpPr>
            <a:cxnSpLocks/>
          </p:cNvCxnSpPr>
          <p:nvPr/>
        </p:nvCxnSpPr>
        <p:spPr>
          <a:xfrm>
            <a:off x="1287120" y="1604371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accent6"/>
                </a:solidFill>
              </a:rPr>
              <a:t>PYTHON - FUNÇÕES</a:t>
            </a: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accent3"/>
                </a:solidFill>
              </a:rPr>
              <a:t>arquivo.py</a:t>
            </a: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accent3"/>
                </a:solidFill>
              </a:rPr>
              <a:t>arquivo2.py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184D43-3B1F-4740-8212-8BF4CE838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418" y="3105759"/>
            <a:ext cx="4369904" cy="237037"/>
          </a:xfrm>
        </p:spPr>
        <p:txBody>
          <a:bodyPr/>
          <a:lstStyle/>
          <a:p>
            <a:r>
              <a:rPr lang="pt-BR" sz="1200" dirty="0">
                <a:solidFill>
                  <a:srgbClr val="A5CF27"/>
                </a:solidFill>
              </a:rPr>
              <a:t>#Resultado que irá ser apresentado na tela: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459C02A-875B-42DB-AD44-FFC374704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168" y="3129489"/>
            <a:ext cx="2583404" cy="116596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0B60150-6623-41C8-B703-7A5CC52923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7329" y="3469774"/>
            <a:ext cx="660671" cy="48539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4"/>
          <p:cNvSpPr txBox="1">
            <a:spLocks noGrp="1"/>
          </p:cNvSpPr>
          <p:nvPr>
            <p:ph type="title"/>
          </p:nvPr>
        </p:nvSpPr>
        <p:spPr>
          <a:xfrm>
            <a:off x="1088486" y="913788"/>
            <a:ext cx="6109200" cy="3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B050"/>
                </a:solidFill>
              </a:rPr>
              <a:t>#</a:t>
            </a:r>
            <a:r>
              <a:rPr lang="pt-BR" dirty="0">
                <a:solidFill>
                  <a:srgbClr val="00B050"/>
                </a:solidFill>
              </a:rPr>
              <a:t>Nomeando parâmetros:</a:t>
            </a:r>
            <a:endParaRPr dirty="0">
              <a:solidFill>
                <a:srgbClr val="00B050"/>
              </a:solidFill>
            </a:endParaRPr>
          </a:p>
        </p:txBody>
      </p:sp>
      <p:sp>
        <p:nvSpPr>
          <p:cNvPr id="878" name="Google Shape;878;p44"/>
          <p:cNvSpPr txBox="1">
            <a:spLocks noGrp="1"/>
          </p:cNvSpPr>
          <p:nvPr>
            <p:ph type="subTitle" idx="1"/>
          </p:nvPr>
        </p:nvSpPr>
        <p:spPr>
          <a:xfrm>
            <a:off x="1028056" y="913788"/>
            <a:ext cx="7799482" cy="17129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rgbClr val="85868A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print</a:t>
            </a:r>
            <a:r>
              <a:rPr lang="pt-BR" sz="1000" dirty="0">
                <a:solidFill>
                  <a:srgbClr val="EBA80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pt-BR" sz="1200" dirty="0">
                <a:solidFill>
                  <a:srgbClr val="FFBCBC"/>
                </a:solidFill>
              </a:rPr>
              <a:t>‘Quando especificamos o nome de um parâmetro, somos obrigados a especificar o nome de todos os outros parâmetros também.’)</a:t>
            </a:r>
            <a:endParaRPr lang="en-US" sz="1200" dirty="0">
              <a:solidFill>
                <a:srgbClr val="FFBCBC"/>
              </a:solidFill>
            </a:endParaRPr>
          </a:p>
        </p:txBody>
      </p:sp>
      <p:sp>
        <p:nvSpPr>
          <p:cNvPr id="879" name="Google Shape;879;p44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accent6"/>
                </a:solidFill>
              </a:rPr>
              <a:t>PYTHON - FUNÇÕES</a:t>
            </a:r>
          </a:p>
        </p:txBody>
      </p:sp>
      <p:sp>
        <p:nvSpPr>
          <p:cNvPr id="880" name="Google Shape;880;p44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accent3"/>
                </a:solidFill>
              </a:rPr>
              <a:t>arquivo.py</a:t>
            </a:r>
          </a:p>
        </p:txBody>
      </p:sp>
      <p:sp>
        <p:nvSpPr>
          <p:cNvPr id="881" name="Google Shape;881;p44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accent3"/>
                </a:solidFill>
              </a:rPr>
              <a:t>arquivo2.py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9EE7FDC-7BF7-4D9C-B0BC-DA0B27F4C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552" y="2591384"/>
            <a:ext cx="3125705" cy="1527732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51B116EE-4671-4F21-912A-C9AABEB00844}"/>
              </a:ext>
            </a:extLst>
          </p:cNvPr>
          <p:cNvSpPr txBox="1"/>
          <p:nvPr/>
        </p:nvSpPr>
        <p:spPr>
          <a:xfrm>
            <a:off x="3347434" y="3034397"/>
            <a:ext cx="46167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lang="en" sz="3200" b="1" dirty="0">
              <a:solidFill>
                <a:srgbClr val="FF5858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96FF733-2D30-49CF-9096-D56D723C5184}"/>
              </a:ext>
            </a:extLst>
          </p:cNvPr>
          <p:cNvSpPr txBox="1"/>
          <p:nvPr/>
        </p:nvSpPr>
        <p:spPr>
          <a:xfrm>
            <a:off x="5428152" y="3497366"/>
            <a:ext cx="45753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4000" b="1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lang="pt-BR" sz="3200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9C6E4EA-172A-46FE-8911-33DA7F08040C}"/>
              </a:ext>
            </a:extLst>
          </p:cNvPr>
          <p:cNvSpPr txBox="1"/>
          <p:nvPr/>
        </p:nvSpPr>
        <p:spPr>
          <a:xfrm>
            <a:off x="5855410" y="3163085"/>
            <a:ext cx="45753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b="1" dirty="0">
                <a:solidFill>
                  <a:srgbClr val="FF5858"/>
                </a:solidFill>
                <a:latin typeface="Fira Code"/>
                <a:ea typeface="Fira Code"/>
                <a:cs typeface="Fira Code"/>
                <a:sym typeface="Fira Code"/>
              </a:rPr>
              <a:t>Modo Errado.</a:t>
            </a:r>
            <a:endParaRPr lang="pt-BR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DA93D88-CCEB-4369-83D9-DF3D47F3D398}"/>
              </a:ext>
            </a:extLst>
          </p:cNvPr>
          <p:cNvSpPr txBox="1"/>
          <p:nvPr/>
        </p:nvSpPr>
        <p:spPr>
          <a:xfrm>
            <a:off x="5855410" y="3679062"/>
            <a:ext cx="45753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b="1" dirty="0">
                <a:solidFill>
                  <a:srgbClr val="FF5858"/>
                </a:solidFill>
                <a:latin typeface="Fira Code"/>
                <a:ea typeface="Fira Code"/>
                <a:cs typeface="Fira Code"/>
                <a:sym typeface="Fira Code"/>
              </a:rPr>
              <a:t>Forma Correta.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1"/>
          <p:cNvSpPr txBox="1">
            <a:spLocks noGrp="1"/>
          </p:cNvSpPr>
          <p:nvPr>
            <p:ph type="subTitle" idx="2"/>
          </p:nvPr>
        </p:nvSpPr>
        <p:spPr>
          <a:xfrm>
            <a:off x="1450351" y="1171598"/>
            <a:ext cx="7563996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85868A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print</a:t>
            </a:r>
            <a:r>
              <a:rPr lang="pt-BR" dirty="0">
                <a:solidFill>
                  <a:srgbClr val="EBA80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pt-BR" b="0" i="0" dirty="0">
                <a:solidFill>
                  <a:srgbClr val="FFBCB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‘É basicamente uma entrada que a função recebe.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FBCBC"/>
                </a:solidFill>
              </a:rPr>
              <a:t>Os parâmetros opcionais só podem ser utilizados depois dos obrigatórios.’</a:t>
            </a:r>
            <a:r>
              <a:rPr lang="pt-BR" dirty="0">
                <a:solidFill>
                  <a:srgbClr val="EBA804"/>
                </a:solidFill>
              </a:rPr>
              <a:t>)</a:t>
            </a:r>
            <a:endParaRPr dirty="0">
              <a:solidFill>
                <a:srgbClr val="EBA804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513" name="Google Shape;513;p31"/>
          <p:cNvSpPr txBox="1">
            <a:spLocks noGrp="1"/>
          </p:cNvSpPr>
          <p:nvPr>
            <p:ph type="subTitle" idx="1"/>
          </p:nvPr>
        </p:nvSpPr>
        <p:spPr>
          <a:xfrm>
            <a:off x="1450352" y="3328147"/>
            <a:ext cx="7563995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85868A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print</a:t>
            </a:r>
            <a:r>
              <a:rPr lang="pt-BR" sz="1200" dirty="0">
                <a:solidFill>
                  <a:srgbClr val="EBA80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pt-BR" sz="1200" dirty="0">
                <a:solidFill>
                  <a:srgbClr val="FFBCBC"/>
                </a:solidFill>
              </a:rPr>
              <a:t>‘Sempre que você inicializa qualquer argumento com um valor padrão, ele é considerado como um argumento padrão. Isso eventualmente torna esse argumento opcional também, já que agora não é obrigatório passar um valor para esse argumento ao chamar a função. Isso é conhecido como um argumento opcional ou parâmetro opcional em Python.’</a:t>
            </a:r>
            <a:r>
              <a:rPr lang="pt-BR" sz="1200" dirty="0">
                <a:solidFill>
                  <a:srgbClr val="EBA804"/>
                </a:solidFill>
              </a:rPr>
              <a:t>)</a:t>
            </a:r>
          </a:p>
        </p:txBody>
      </p:sp>
      <p:sp>
        <p:nvSpPr>
          <p:cNvPr id="515" name="Google Shape;515;p31"/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5535846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Parâmetros opcionais: </a:t>
            </a:r>
            <a:r>
              <a:rPr lang="en" dirty="0"/>
              <a:t> </a:t>
            </a:r>
            <a:endParaRPr dirty="0"/>
          </a:p>
        </p:txBody>
      </p:sp>
      <p:sp>
        <p:nvSpPr>
          <p:cNvPr id="542" name="Google Shape;542;p31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accent6"/>
                </a:solidFill>
              </a:rPr>
              <a:t>PYTHON - FUNÇÕES</a:t>
            </a:r>
          </a:p>
        </p:txBody>
      </p:sp>
      <p:sp>
        <p:nvSpPr>
          <p:cNvPr id="543" name="Google Shape;543;p31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accent3"/>
                </a:solidFill>
              </a:rPr>
              <a:t>arquivo.py</a:t>
            </a:r>
          </a:p>
        </p:txBody>
      </p:sp>
      <p:sp>
        <p:nvSpPr>
          <p:cNvPr id="544" name="Google Shape;544;p31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accent3"/>
                </a:solidFill>
              </a:rPr>
              <a:t>arquivo2.py</a:t>
            </a:r>
          </a:p>
        </p:txBody>
      </p:sp>
      <p:cxnSp>
        <p:nvCxnSpPr>
          <p:cNvPr id="552" name="Google Shape;552;p31"/>
          <p:cNvCxnSpPr/>
          <p:nvPr/>
        </p:nvCxnSpPr>
        <p:spPr>
          <a:xfrm>
            <a:off x="1337875" y="3203163"/>
            <a:ext cx="0" cy="7317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54" name="Google Shape;554;p31"/>
          <p:cNvGrpSpPr/>
          <p:nvPr/>
        </p:nvGrpSpPr>
        <p:grpSpPr>
          <a:xfrm>
            <a:off x="1084825" y="1208049"/>
            <a:ext cx="506100" cy="1366863"/>
            <a:chOff x="1084825" y="3203163"/>
            <a:chExt cx="506100" cy="1366863"/>
          </a:xfrm>
        </p:grpSpPr>
        <p:cxnSp>
          <p:nvCxnSpPr>
            <p:cNvPr id="555" name="Google Shape;555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6" name="Google Shape;556;p3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6DD2F255-A7E5-4977-88C4-1B3B191D0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875" y="2061433"/>
            <a:ext cx="4392057" cy="94633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6F47744-7510-44F6-A266-24624DCFEF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2982" y="2125782"/>
            <a:ext cx="3093451" cy="81078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37"/>
          <p:cNvSpPr txBox="1">
            <a:spLocks noGrp="1"/>
          </p:cNvSpPr>
          <p:nvPr>
            <p:ph type="body" idx="1"/>
          </p:nvPr>
        </p:nvSpPr>
        <p:spPr>
          <a:xfrm>
            <a:off x="3739600" y="1850892"/>
            <a:ext cx="5195070" cy="8762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158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pt-BR" sz="1200" dirty="0">
                <a:solidFill>
                  <a:srgbClr val="A5CF27"/>
                </a:solidFill>
              </a:rPr>
              <a:t>#Funções como parâmetro, </a:t>
            </a:r>
            <a:r>
              <a:rPr lang="pt-BR" sz="1200" dirty="0" err="1">
                <a:solidFill>
                  <a:srgbClr val="A5CF27"/>
                </a:solidFill>
              </a:rPr>
              <a:t>Higher</a:t>
            </a:r>
            <a:r>
              <a:rPr lang="pt-BR" sz="1200" dirty="0">
                <a:solidFill>
                  <a:srgbClr val="A5CF27"/>
                </a:solidFill>
              </a:rPr>
              <a:t> </a:t>
            </a:r>
            <a:r>
              <a:rPr lang="pt-BR" sz="1200" dirty="0" err="1">
                <a:solidFill>
                  <a:srgbClr val="A5CF27"/>
                </a:solidFill>
              </a:rPr>
              <a:t>Order</a:t>
            </a:r>
            <a:r>
              <a:rPr lang="pt-BR" sz="1200" dirty="0">
                <a:solidFill>
                  <a:srgbClr val="A5CF27"/>
                </a:solidFill>
              </a:rPr>
              <a:t> </a:t>
            </a:r>
            <a:r>
              <a:rPr lang="pt-BR" sz="1200" dirty="0" err="1">
                <a:solidFill>
                  <a:srgbClr val="A5CF27"/>
                </a:solidFill>
              </a:rPr>
              <a:t>Functions</a:t>
            </a:r>
            <a:r>
              <a:rPr lang="pt-BR" sz="1200" dirty="0">
                <a:solidFill>
                  <a:srgbClr val="A5CF27"/>
                </a:solidFill>
              </a:rPr>
              <a:t> (</a:t>
            </a:r>
            <a:r>
              <a:rPr lang="pt-BR" sz="1200" dirty="0" err="1">
                <a:solidFill>
                  <a:srgbClr val="A5CF27"/>
                </a:solidFill>
              </a:rPr>
              <a:t>HOFs</a:t>
            </a:r>
            <a:r>
              <a:rPr lang="pt-BR" sz="1200" dirty="0">
                <a:solidFill>
                  <a:srgbClr val="A5CF27"/>
                </a:solidFill>
              </a:rPr>
              <a:t>)</a:t>
            </a:r>
          </a:p>
          <a:p>
            <a:pPr marL="76158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pt-BR" sz="1200" dirty="0">
                <a:solidFill>
                  <a:srgbClr val="A5CF27"/>
                </a:solidFill>
              </a:rPr>
              <a:t>#Para passar uma função como parâmetro, apenas digite o nome, sem parâmetros e parênteses, como uma variável normal. </a:t>
            </a:r>
            <a:endParaRPr lang="pt-BR" sz="1050" dirty="0">
              <a:solidFill>
                <a:srgbClr val="A5CF27"/>
              </a:solidFill>
            </a:endParaRPr>
          </a:p>
        </p:txBody>
      </p:sp>
      <p:sp>
        <p:nvSpPr>
          <p:cNvPr id="783" name="Google Shape;783;p37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Funções como parâmetro: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785" name="Google Shape;785;p37"/>
          <p:cNvSpPr txBox="1">
            <a:spLocks noGrp="1"/>
          </p:cNvSpPr>
          <p:nvPr>
            <p:ph type="body" idx="3"/>
          </p:nvPr>
        </p:nvSpPr>
        <p:spPr>
          <a:xfrm>
            <a:off x="3739600" y="3383304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158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pt-BR" sz="1200" dirty="0">
                <a:solidFill>
                  <a:srgbClr val="A5CF27"/>
                </a:solidFill>
              </a:rPr>
              <a:t>#Função dentro das instruções.</a:t>
            </a:r>
          </a:p>
          <a:p>
            <a:pPr marL="76158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pt-BR" sz="1200" dirty="0">
                <a:solidFill>
                  <a:srgbClr val="A5CF27"/>
                </a:solidFill>
              </a:rPr>
              <a:t>#Definir funções dentro das instruções das funções (</a:t>
            </a:r>
            <a:r>
              <a:rPr lang="pt-BR" sz="1200" dirty="0" err="1">
                <a:solidFill>
                  <a:srgbClr val="A5CF27"/>
                </a:solidFill>
              </a:rPr>
              <a:t>closures</a:t>
            </a:r>
            <a:r>
              <a:rPr lang="pt-BR" sz="1200" dirty="0">
                <a:solidFill>
                  <a:srgbClr val="A5CF27"/>
                </a:solidFill>
              </a:rPr>
              <a:t>).</a:t>
            </a:r>
            <a:endParaRPr sz="1200" dirty="0">
              <a:solidFill>
                <a:srgbClr val="A5CF27"/>
              </a:solidFill>
            </a:endParaRPr>
          </a:p>
        </p:txBody>
      </p:sp>
      <p:sp>
        <p:nvSpPr>
          <p:cNvPr id="788" name="Google Shape;788;p37"/>
          <p:cNvSpPr txBox="1">
            <a:spLocks noGrp="1"/>
          </p:cNvSpPr>
          <p:nvPr>
            <p:ph type="subTitle" idx="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accent6"/>
                </a:solidFill>
              </a:rPr>
              <a:t>PYTHON - FUNÇÕES</a:t>
            </a:r>
          </a:p>
        </p:txBody>
      </p:sp>
      <p:sp>
        <p:nvSpPr>
          <p:cNvPr id="789" name="Google Shape;789;p37"/>
          <p:cNvSpPr txBox="1">
            <a:spLocks noGrp="1"/>
          </p:cNvSpPr>
          <p:nvPr>
            <p:ph type="subTitle" idx="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accent3"/>
                </a:solidFill>
              </a:rPr>
              <a:t>arquivo.py</a:t>
            </a:r>
          </a:p>
        </p:txBody>
      </p:sp>
      <p:sp>
        <p:nvSpPr>
          <p:cNvPr id="790" name="Google Shape;790;p37"/>
          <p:cNvSpPr txBox="1">
            <a:spLocks noGrp="1"/>
          </p:cNvSpPr>
          <p:nvPr>
            <p:ph type="subTitle" idx="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accent3"/>
                </a:solidFill>
              </a:rPr>
              <a:t>arquivo2.py</a:t>
            </a:r>
          </a:p>
        </p:txBody>
      </p:sp>
      <p:grpSp>
        <p:nvGrpSpPr>
          <p:cNvPr id="791" name="Google Shape;791;p37"/>
          <p:cNvGrpSpPr/>
          <p:nvPr/>
        </p:nvGrpSpPr>
        <p:grpSpPr>
          <a:xfrm>
            <a:off x="1084825" y="1324077"/>
            <a:ext cx="506100" cy="3417500"/>
            <a:chOff x="1084825" y="1152525"/>
            <a:chExt cx="506100" cy="3417500"/>
          </a:xfrm>
        </p:grpSpPr>
        <p:sp>
          <p:nvSpPr>
            <p:cNvPr id="792" name="Google Shape;792;p37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793" name="Google Shape;793;p37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" name="Título 4">
            <a:extLst>
              <a:ext uri="{FF2B5EF4-FFF2-40B4-BE49-F238E27FC236}">
                <a16:creationId xmlns:a16="http://schemas.microsoft.com/office/drawing/2014/main" id="{8C7AC6CE-4A59-41FF-ADA4-631C9F142D75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 flipH="1">
            <a:off x="3032709" y="1788858"/>
            <a:ext cx="2443125" cy="1104823"/>
          </a:xfrm>
        </p:spPr>
        <p:txBody>
          <a:bodyPr/>
          <a:lstStyle/>
          <a:p>
            <a:r>
              <a:rPr lang="pt-BR" sz="8800" b="1" dirty="0">
                <a:solidFill>
                  <a:schemeClr val="accent6"/>
                </a:solidFill>
              </a:rPr>
              <a:t>}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7D3A66F-79F3-4539-B3F1-0E0B52254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925" y="1682733"/>
            <a:ext cx="1604909" cy="1212598"/>
          </a:xfrm>
          <a:prstGeom prst="rect">
            <a:avLst/>
          </a:prstGeom>
        </p:spPr>
      </p:pic>
      <p:sp>
        <p:nvSpPr>
          <p:cNvPr id="9" name="Título 8">
            <a:extLst>
              <a:ext uri="{FF2B5EF4-FFF2-40B4-BE49-F238E27FC236}">
                <a16:creationId xmlns:a16="http://schemas.microsoft.com/office/drawing/2014/main" id="{9BC5610F-C0A4-4B96-A47A-1247272FCD3D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 flipH="1">
            <a:off x="3039271" y="3566805"/>
            <a:ext cx="1215000" cy="462300"/>
          </a:xfrm>
        </p:spPr>
        <p:txBody>
          <a:bodyPr/>
          <a:lstStyle/>
          <a:p>
            <a:r>
              <a:rPr lang="pt-BR" sz="8800" b="1" dirty="0">
                <a:solidFill>
                  <a:schemeClr val="accent6"/>
                </a:solidFill>
              </a:rPr>
              <a:t>}</a:t>
            </a:r>
            <a:endParaRPr lang="pt-BR" sz="88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961E03E-F641-4F2A-9AAF-64AFE57E08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8993" y="3039512"/>
            <a:ext cx="1348772" cy="13942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38"/>
          <p:cNvSpPr txBox="1">
            <a:spLocks noGrp="1"/>
          </p:cNvSpPr>
          <p:nvPr>
            <p:ph type="title"/>
          </p:nvPr>
        </p:nvSpPr>
        <p:spPr>
          <a:xfrm>
            <a:off x="1438266" y="1028050"/>
            <a:ext cx="7956791" cy="6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00B050"/>
                </a:solidFill>
              </a:rPr>
              <a:t>#Variáveis Globais:  </a:t>
            </a:r>
            <a:endParaRPr sz="2800" dirty="0">
              <a:solidFill>
                <a:srgbClr val="00B050"/>
              </a:solidFill>
            </a:endParaRPr>
          </a:p>
        </p:txBody>
      </p:sp>
      <p:sp>
        <p:nvSpPr>
          <p:cNvPr id="799" name="Google Shape;799;p38"/>
          <p:cNvSpPr txBox="1">
            <a:spLocks noGrp="1"/>
          </p:cNvSpPr>
          <p:nvPr>
            <p:ph type="subTitle" idx="1"/>
          </p:nvPr>
        </p:nvSpPr>
        <p:spPr>
          <a:xfrm>
            <a:off x="1438266" y="1679531"/>
            <a:ext cx="7652723" cy="9891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dirty="0">
                <a:solidFill>
                  <a:srgbClr val="85868A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print</a:t>
            </a:r>
            <a:r>
              <a:rPr lang="pt-BR" sz="1050" dirty="0">
                <a:solidFill>
                  <a:srgbClr val="EBA80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pt-BR" sz="1200" b="0" i="0" dirty="0">
                <a:solidFill>
                  <a:srgbClr val="FFBCB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‘Uma variável declarada fora da função ou que seja de escopo global é conhecida como variável global.)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dirty="0">
                <a:solidFill>
                  <a:srgbClr val="85868A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print</a:t>
            </a:r>
            <a:r>
              <a:rPr lang="pt-BR" sz="1050" dirty="0">
                <a:solidFill>
                  <a:srgbClr val="EBA80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pt-BR" sz="1050" dirty="0">
                <a:solidFill>
                  <a:srgbClr val="FFBCBC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‘</a:t>
            </a:r>
            <a:r>
              <a:rPr lang="pt-BR" sz="1200" b="0" i="0" dirty="0">
                <a:solidFill>
                  <a:srgbClr val="FFBCB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Isto significa que a variável global pode ser lida e atualizada dentro ou fora da função.’</a:t>
            </a:r>
            <a:r>
              <a:rPr lang="pt-BR" sz="1200" b="0" i="0" dirty="0">
                <a:solidFill>
                  <a:srgbClr val="EBA80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endParaRPr sz="1200" dirty="0">
              <a:solidFill>
                <a:srgbClr val="EBA804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grpSp>
        <p:nvGrpSpPr>
          <p:cNvPr id="800" name="Google Shape;800;p38"/>
          <p:cNvGrpSpPr/>
          <p:nvPr/>
        </p:nvGrpSpPr>
        <p:grpSpPr>
          <a:xfrm>
            <a:off x="1010421" y="1320995"/>
            <a:ext cx="506100" cy="3200700"/>
            <a:chOff x="1084825" y="1403975"/>
            <a:chExt cx="506100" cy="3200700"/>
          </a:xfrm>
        </p:grpSpPr>
        <p:sp>
          <p:nvSpPr>
            <p:cNvPr id="801" name="Google Shape;801;p38"/>
            <p:cNvSpPr txBox="1"/>
            <p:nvPr/>
          </p:nvSpPr>
          <p:spPr>
            <a:xfrm>
              <a:off x="1084825" y="3650375"/>
              <a:ext cx="506100" cy="95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802" name="Google Shape;802;p38"/>
            <p:cNvCxnSpPr/>
            <p:nvPr/>
          </p:nvCxnSpPr>
          <p:spPr>
            <a:xfrm>
              <a:off x="1337875" y="1403975"/>
              <a:ext cx="0" cy="22551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03" name="Google Shape;803;p38"/>
          <p:cNvSpPr txBox="1">
            <a:spLocks noGrp="1"/>
          </p:cNvSpPr>
          <p:nvPr>
            <p:ph type="title" idx="2"/>
          </p:nvPr>
        </p:nvSpPr>
        <p:spPr>
          <a:xfrm>
            <a:off x="1438266" y="2658802"/>
            <a:ext cx="51060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00B050"/>
                </a:solidFill>
              </a:rPr>
              <a:t>#Variáveis Locais: </a:t>
            </a:r>
            <a:endParaRPr sz="2800" dirty="0">
              <a:solidFill>
                <a:srgbClr val="00B050"/>
              </a:solidFill>
            </a:endParaRPr>
          </a:p>
        </p:txBody>
      </p:sp>
      <p:sp>
        <p:nvSpPr>
          <p:cNvPr id="806" name="Google Shape;806;p38"/>
          <p:cNvSpPr txBox="1">
            <a:spLocks noGrp="1"/>
          </p:cNvSpPr>
          <p:nvPr>
            <p:ph type="subTitle" idx="5"/>
          </p:nvPr>
        </p:nvSpPr>
        <p:spPr>
          <a:xfrm>
            <a:off x="1491277" y="3207704"/>
            <a:ext cx="7652723" cy="9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85868A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print</a:t>
            </a:r>
            <a:r>
              <a:rPr lang="pt-BR" sz="1200" dirty="0">
                <a:solidFill>
                  <a:srgbClr val="EBA80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pt-BR" sz="1400" b="0" i="0" dirty="0">
                <a:solidFill>
                  <a:srgbClr val="FFBCB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‘Toda variável declarada dentro do escopo de uma função é considerada local e só é “reconhecida” </a:t>
            </a:r>
            <a:r>
              <a:rPr lang="pt-BR" sz="1400" dirty="0">
                <a:solidFill>
                  <a:srgbClr val="FFBCBC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 estiver dentro da função</a:t>
            </a:r>
            <a:r>
              <a:rPr lang="pt-BR" sz="1400" b="0" i="0" dirty="0">
                <a:solidFill>
                  <a:srgbClr val="FFBCB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.’</a:t>
            </a:r>
            <a:r>
              <a:rPr lang="pt-BR" sz="1400" b="0" i="0" dirty="0">
                <a:solidFill>
                  <a:srgbClr val="EBA80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lang="pt-BR" sz="1400" b="0" i="0" dirty="0">
                <a:solidFill>
                  <a:srgbClr val="FFBCB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 </a:t>
            </a:r>
            <a:endParaRPr sz="1400" dirty="0">
              <a:solidFill>
                <a:srgbClr val="FFBCBC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807" name="Google Shape;807;p38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accent6"/>
                </a:solidFill>
              </a:rPr>
              <a:t>PYTHON - FUNÇÕES</a:t>
            </a:r>
          </a:p>
        </p:txBody>
      </p:sp>
      <p:sp>
        <p:nvSpPr>
          <p:cNvPr id="808" name="Google Shape;808;p3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accent3"/>
                </a:solidFill>
              </a:rPr>
              <a:t>arquivo.py</a:t>
            </a:r>
          </a:p>
        </p:txBody>
      </p:sp>
      <p:sp>
        <p:nvSpPr>
          <p:cNvPr id="809" name="Google Shape;809;p3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accent3"/>
                </a:solidFill>
              </a:rPr>
              <a:t>arquivo2.py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9"/>
          <p:cNvSpPr txBox="1">
            <a:spLocks noGrp="1"/>
          </p:cNvSpPr>
          <p:nvPr>
            <p:ph type="subTitle" idx="2"/>
          </p:nvPr>
        </p:nvSpPr>
        <p:spPr>
          <a:xfrm>
            <a:off x="5178916" y="1744790"/>
            <a:ext cx="3965084" cy="10156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A5CF27"/>
                </a:solidFill>
              </a:rPr>
              <a:t>#Como vemos na imagem, a variável global fica fora da função, mas podendo ser editada, tanto dentro de uma função quanto de fora.</a:t>
            </a:r>
            <a:endParaRPr sz="1400" dirty="0">
              <a:solidFill>
                <a:srgbClr val="A5CF27"/>
              </a:solidFill>
            </a:endParaRPr>
          </a:p>
        </p:txBody>
      </p:sp>
      <p:sp>
        <p:nvSpPr>
          <p:cNvPr id="487" name="Google Shape;487;p29"/>
          <p:cNvSpPr txBox="1">
            <a:spLocks noGrp="1"/>
          </p:cNvSpPr>
          <p:nvPr>
            <p:ph type="subTitle" idx="7"/>
          </p:nvPr>
        </p:nvSpPr>
        <p:spPr>
          <a:xfrm>
            <a:off x="4618018" y="1577546"/>
            <a:ext cx="713299" cy="13133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pt-BR" sz="6000" b="1" dirty="0">
                <a:solidFill>
                  <a:schemeClr val="accent6"/>
                </a:solidFill>
              </a:rPr>
              <a:t>}</a:t>
            </a:r>
            <a:endParaRPr lang="pt-BR" sz="8800" dirty="0"/>
          </a:p>
        </p:txBody>
      </p:sp>
      <p:sp>
        <p:nvSpPr>
          <p:cNvPr id="488" name="Google Shape;488;p29"/>
          <p:cNvSpPr txBox="1">
            <a:spLocks noGrp="1"/>
          </p:cNvSpPr>
          <p:nvPr>
            <p:ph type="subTitle" idx="8"/>
          </p:nvPr>
        </p:nvSpPr>
        <p:spPr>
          <a:xfrm>
            <a:off x="5362475" y="3014541"/>
            <a:ext cx="3597965" cy="9398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A5CF27"/>
                </a:solidFill>
              </a:rPr>
              <a:t>#Mas como podemos ver na imagem ao lado a variável já está dentro de uma função, ou seja, só é “reconhecida” dentro dessa mesma função.</a:t>
            </a:r>
            <a:endParaRPr sz="1400" dirty="0">
              <a:solidFill>
                <a:srgbClr val="A5CF27"/>
              </a:solidFill>
            </a:endParaRPr>
          </a:p>
        </p:txBody>
      </p:sp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Exemplos de </a:t>
            </a:r>
            <a:r>
              <a:rPr lang="en" dirty="0">
                <a:solidFill>
                  <a:srgbClr val="FFBCBC"/>
                </a:solidFill>
              </a:rPr>
              <a:t>‘Variáveis’</a:t>
            </a:r>
            <a:r>
              <a:rPr lang="en" dirty="0">
                <a:solidFill>
                  <a:srgbClr val="FF5858"/>
                </a:solidFill>
              </a:rPr>
              <a:t>:</a:t>
            </a:r>
            <a:endParaRPr dirty="0">
              <a:solidFill>
                <a:srgbClr val="FF5858"/>
              </a:solidFill>
            </a:endParaRPr>
          </a:p>
        </p:txBody>
      </p:sp>
      <p:grpSp>
        <p:nvGrpSpPr>
          <p:cNvPr id="490" name="Google Shape;490;p29"/>
          <p:cNvGrpSpPr/>
          <p:nvPr/>
        </p:nvGrpSpPr>
        <p:grpSpPr>
          <a:xfrm>
            <a:off x="1084825" y="1462193"/>
            <a:ext cx="506100" cy="3107832"/>
            <a:chOff x="1084825" y="1462193"/>
            <a:chExt cx="506100" cy="3107832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1337875" y="1462193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3" name="Google Shape;493;p29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accent6"/>
                </a:solidFill>
              </a:rPr>
              <a:t>PYTHON - FUNÇÕES</a:t>
            </a:r>
          </a:p>
        </p:txBody>
      </p:sp>
      <p:sp>
        <p:nvSpPr>
          <p:cNvPr id="494" name="Google Shape;494;p29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accent3"/>
                </a:solidFill>
              </a:rPr>
              <a:t>arquivo.py</a:t>
            </a:r>
          </a:p>
        </p:txBody>
      </p:sp>
      <p:sp>
        <p:nvSpPr>
          <p:cNvPr id="495" name="Google Shape;495;p29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accent3"/>
                </a:solidFill>
              </a:rPr>
              <a:t>arquivo2.py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88374B4-B385-4E76-97C9-95AA0D790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463" y="1905391"/>
            <a:ext cx="3039924" cy="59246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0C04AA5-8637-4040-B271-2DA7923A42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6464" y="3007155"/>
            <a:ext cx="3039923" cy="818441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1DF5FF36-EC9C-47F9-9F60-0DD07E9BBDCE}"/>
              </a:ext>
            </a:extLst>
          </p:cNvPr>
          <p:cNvSpPr txBox="1"/>
          <p:nvPr/>
        </p:nvSpPr>
        <p:spPr>
          <a:xfrm>
            <a:off x="4618018" y="2927697"/>
            <a:ext cx="50609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/>
            <a:r>
              <a:rPr lang="pt-BR" sz="6000" b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  <a:endParaRPr lang="pt-BR" sz="60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1239</Words>
  <Application>Microsoft Office PowerPoint</Application>
  <PresentationFormat>Apresentação na tela (16:9)</PresentationFormat>
  <Paragraphs>129</Paragraphs>
  <Slides>17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Fira Code</vt:lpstr>
      <vt:lpstr>Montserrat</vt:lpstr>
      <vt:lpstr>Arial</vt:lpstr>
      <vt:lpstr>Programming Language Workshop for Beginners by Slidesgo</vt:lpstr>
      <vt:lpstr>Programming ‘Language’ {</vt:lpstr>
      <vt:lpstr>Significado de ‘Funções em Python’</vt:lpstr>
      <vt:lpstr>Função def:</vt:lpstr>
      <vt:lpstr>Definição do retorno de um valor:</vt:lpstr>
      <vt:lpstr>#Nomeando parâmetros:</vt:lpstr>
      <vt:lpstr>Parâmetros opcionais:  </vt:lpstr>
      <vt:lpstr>Funções como parâmetro:</vt:lpstr>
      <vt:lpstr>#Variáveis Globais:  </vt:lpstr>
      <vt:lpstr>Exemplos de ‘Variáveis’:</vt:lpstr>
      <vt:lpstr>Validação de Dados </vt:lpstr>
      <vt:lpstr>Exemplo de Validação de dados.</vt:lpstr>
      <vt:lpstr>Função Lambda:</vt:lpstr>
      <vt:lpstr> Mas Atenção:</vt:lpstr>
      <vt:lpstr>Desempacotamento:</vt:lpstr>
      <vt:lpstr>Funções Recursivas:</vt:lpstr>
      <vt:lpstr>Alguma Dúvida?</vt:lpstr>
      <vt:lpstr>Referências: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‘Language’ {</dc:title>
  <dc:creator>Elielson júnior</dc:creator>
  <cp:lastModifiedBy>Elielson júnior</cp:lastModifiedBy>
  <cp:revision>27</cp:revision>
  <dcterms:modified xsi:type="dcterms:W3CDTF">2022-05-25T00:11:13Z</dcterms:modified>
</cp:coreProperties>
</file>