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BM Hanna" charset="1" panose="02000503000000020003"/>
      <p:regular r:id="rId20"/>
    </p:embeddedFont>
    <p:embeddedFont>
      <p:font typeface="Canva Sans Bold" charset="1" panose="020B0803030501040103"/>
      <p:regular r:id="rId21"/>
    </p:embeddedFont>
    <p:embeddedFont>
      <p:font typeface="Canva Sans" charset="1" panose="020B05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7.png" Type="http://schemas.openxmlformats.org/officeDocument/2006/relationships/image"/><Relationship Id="rId2" Target="../media/image1.png" Type="http://schemas.openxmlformats.org/officeDocument/2006/relationships/image"/><Relationship Id="rId3" Target="../media/image46.png" Type="http://schemas.openxmlformats.org/officeDocument/2006/relationships/image"/><Relationship Id="rId4" Target="../media/image47.svg" Type="http://schemas.openxmlformats.org/officeDocument/2006/relationships/image"/><Relationship Id="rId5" Target="../media/image54.pn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55.png" Type="http://schemas.openxmlformats.org/officeDocument/2006/relationships/image"/><Relationship Id="rId9" Target="../media/image5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2" Target="../media/image1.pn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4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6.png" Type="http://schemas.openxmlformats.org/officeDocument/2006/relationships/image"/><Relationship Id="rId4" Target="../media/image4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58.png" Type="http://schemas.openxmlformats.org/officeDocument/2006/relationships/image"/><Relationship Id="rId8" Target="../media/image5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svg" Type="http://schemas.openxmlformats.org/officeDocument/2006/relationships/image"/><Relationship Id="rId11" Target="../media/image64.png" Type="http://schemas.openxmlformats.org/officeDocument/2006/relationships/image"/><Relationship Id="rId12" Target="../media/image65.svg" Type="http://schemas.openxmlformats.org/officeDocument/2006/relationships/image"/><Relationship Id="rId13" Target="../media/image66.png" Type="http://schemas.openxmlformats.org/officeDocument/2006/relationships/image"/><Relationship Id="rId14" Target="../media/image67.svg" Type="http://schemas.openxmlformats.org/officeDocument/2006/relationships/image"/><Relationship Id="rId2" Target="../media/image1.png" Type="http://schemas.openxmlformats.org/officeDocument/2006/relationships/image"/><Relationship Id="rId3" Target="../media/image60.png" Type="http://schemas.openxmlformats.org/officeDocument/2006/relationships/image"/><Relationship Id="rId4" Target="../media/image61.svg" Type="http://schemas.openxmlformats.org/officeDocument/2006/relationships/image"/><Relationship Id="rId5" Target="../media/image62.png" Type="http://schemas.openxmlformats.org/officeDocument/2006/relationships/image"/><Relationship Id="rId6" Target="../media/image63.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2" Target="../media/image1.png" Type="http://schemas.openxmlformats.org/officeDocument/2006/relationships/image"/><Relationship Id="rId3" Target="../media/image68.png" Type="http://schemas.openxmlformats.org/officeDocument/2006/relationships/image"/><Relationship Id="rId4" Target="../media/image69.svg" Type="http://schemas.openxmlformats.org/officeDocument/2006/relationships/image"/><Relationship Id="rId5" Target="../media/image64.png" Type="http://schemas.openxmlformats.org/officeDocument/2006/relationships/image"/><Relationship Id="rId6" Target="../media/image65.svg" Type="http://schemas.openxmlformats.org/officeDocument/2006/relationships/image"/><Relationship Id="rId7" Target="../media/image70.png" Type="http://schemas.openxmlformats.org/officeDocument/2006/relationships/image"/><Relationship Id="rId8" Target="../media/image71.svg" Type="http://schemas.openxmlformats.org/officeDocument/2006/relationships/image"/><Relationship Id="rId9" Target="../media/image4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png" Type="http://schemas.openxmlformats.org/officeDocument/2006/relationships/image"/><Relationship Id="rId12" Target="../media/image31.svg" Type="http://schemas.openxmlformats.org/officeDocument/2006/relationships/image"/><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11" Target="../media/image38.png" Type="http://schemas.openxmlformats.org/officeDocument/2006/relationships/image"/><Relationship Id="rId12" Target="../media/image39.sv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3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2" Target="../media/image1.pn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4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png" Type="http://schemas.openxmlformats.org/officeDocument/2006/relationships/image"/><Relationship Id="rId12" Target="../media/image53.png" Type="http://schemas.openxmlformats.org/officeDocument/2006/relationships/image"/><Relationship Id="rId2" Target="../media/image1.png" Type="http://schemas.openxmlformats.org/officeDocument/2006/relationships/image"/><Relationship Id="rId3" Target="../media/image46.png" Type="http://schemas.openxmlformats.org/officeDocument/2006/relationships/image"/><Relationship Id="rId4" Target="../media/image47.svg" Type="http://schemas.openxmlformats.org/officeDocument/2006/relationships/image"/><Relationship Id="rId5" Target="../media/image48.png" Type="http://schemas.openxmlformats.org/officeDocument/2006/relationships/image"/><Relationship Id="rId6" Target="../media/image49.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5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2" Target="../media/image1.pn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4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2995592" y="1819844"/>
            <a:ext cx="12296817" cy="3551578"/>
          </a:xfrm>
          <a:prstGeom prst="rect">
            <a:avLst/>
          </a:prstGeom>
        </p:spPr>
        <p:txBody>
          <a:bodyPr anchor="t" rtlCol="false" tIns="0" lIns="0" bIns="0" rIns="0">
            <a:spAutoFit/>
          </a:bodyPr>
          <a:lstStyle/>
          <a:p>
            <a:pPr algn="ctr">
              <a:lnSpc>
                <a:spcPts val="13559"/>
              </a:lnSpc>
            </a:pPr>
            <a:r>
              <a:rPr lang="en-US" sz="13979">
                <a:solidFill>
                  <a:srgbClr val="FFFFFF"/>
                </a:solidFill>
                <a:latin typeface="BM Hanna"/>
                <a:ea typeface="BM Hanna"/>
                <a:cs typeface="BM Hanna"/>
                <a:sym typeface="BM Hanna"/>
              </a:rPr>
              <a:t>BELAJAR </a:t>
            </a:r>
          </a:p>
          <a:p>
            <a:pPr algn="ctr" marL="0" indent="0" lvl="0">
              <a:lnSpc>
                <a:spcPts val="13559"/>
              </a:lnSpc>
              <a:spcBef>
                <a:spcPct val="0"/>
              </a:spcBef>
            </a:pPr>
            <a:r>
              <a:rPr lang="en-US" sz="13979">
                <a:solidFill>
                  <a:srgbClr val="FFFFFF"/>
                </a:solidFill>
                <a:latin typeface="BM Hanna"/>
                <a:ea typeface="BM Hanna"/>
                <a:cs typeface="BM Hanna"/>
                <a:sym typeface="BM Hanna"/>
              </a:rPr>
              <a:t>MYSQL</a:t>
            </a:r>
          </a:p>
        </p:txBody>
      </p:sp>
      <p:sp>
        <p:nvSpPr>
          <p:cNvPr name="Freeform 4" id="4"/>
          <p:cNvSpPr/>
          <p:nvPr/>
        </p:nvSpPr>
        <p:spPr>
          <a:xfrm flipH="false" flipV="false" rot="0">
            <a:off x="12814669" y="2449308"/>
            <a:ext cx="7065092" cy="8144199"/>
          </a:xfrm>
          <a:custGeom>
            <a:avLst/>
            <a:gdLst/>
            <a:ahLst/>
            <a:cxnLst/>
            <a:rect r="r" b="b" t="t" l="l"/>
            <a:pathLst>
              <a:path h="8144199" w="7065092">
                <a:moveTo>
                  <a:pt x="0" y="0"/>
                </a:moveTo>
                <a:lnTo>
                  <a:pt x="7065093" y="0"/>
                </a:lnTo>
                <a:lnTo>
                  <a:pt x="7065093" y="8144199"/>
                </a:lnTo>
                <a:lnTo>
                  <a:pt x="0" y="814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863095" y="5752848"/>
            <a:ext cx="6561811" cy="1212850"/>
            <a:chOff x="0" y="0"/>
            <a:chExt cx="1728214" cy="319434"/>
          </a:xfrm>
        </p:grpSpPr>
        <p:sp>
          <p:nvSpPr>
            <p:cNvPr name="Freeform 6" id="6"/>
            <p:cNvSpPr/>
            <p:nvPr/>
          </p:nvSpPr>
          <p:spPr>
            <a:xfrm flipH="false" flipV="false" rot="0">
              <a:off x="0" y="0"/>
              <a:ext cx="1728214" cy="319434"/>
            </a:xfrm>
            <a:custGeom>
              <a:avLst/>
              <a:gdLst/>
              <a:ahLst/>
              <a:cxnLst/>
              <a:rect r="r" b="b" t="t" l="l"/>
              <a:pathLst>
                <a:path h="319434" w="1728214">
                  <a:moveTo>
                    <a:pt x="117985" y="0"/>
                  </a:moveTo>
                  <a:lnTo>
                    <a:pt x="1610229" y="0"/>
                  </a:lnTo>
                  <a:cubicBezTo>
                    <a:pt x="1641520" y="0"/>
                    <a:pt x="1671530" y="12430"/>
                    <a:pt x="1693657" y="34557"/>
                  </a:cubicBezTo>
                  <a:cubicBezTo>
                    <a:pt x="1715783" y="56683"/>
                    <a:pt x="1728214" y="86693"/>
                    <a:pt x="1728214" y="117985"/>
                  </a:cubicBezTo>
                  <a:lnTo>
                    <a:pt x="1728214" y="201449"/>
                  </a:lnTo>
                  <a:cubicBezTo>
                    <a:pt x="1728214" y="232741"/>
                    <a:pt x="1715783" y="262751"/>
                    <a:pt x="1693657" y="284877"/>
                  </a:cubicBezTo>
                  <a:cubicBezTo>
                    <a:pt x="1671530" y="307003"/>
                    <a:pt x="1641520" y="319434"/>
                    <a:pt x="1610229" y="319434"/>
                  </a:cubicBezTo>
                  <a:lnTo>
                    <a:pt x="117985" y="319434"/>
                  </a:lnTo>
                  <a:cubicBezTo>
                    <a:pt x="86693" y="319434"/>
                    <a:pt x="56683" y="307003"/>
                    <a:pt x="34557" y="284877"/>
                  </a:cubicBezTo>
                  <a:cubicBezTo>
                    <a:pt x="12430" y="262751"/>
                    <a:pt x="0" y="232741"/>
                    <a:pt x="0" y="201449"/>
                  </a:cubicBezTo>
                  <a:lnTo>
                    <a:pt x="0" y="117985"/>
                  </a:lnTo>
                  <a:cubicBezTo>
                    <a:pt x="0" y="86693"/>
                    <a:pt x="12430" y="56683"/>
                    <a:pt x="34557" y="34557"/>
                  </a:cubicBezTo>
                  <a:cubicBezTo>
                    <a:pt x="56683" y="12430"/>
                    <a:pt x="86693" y="0"/>
                    <a:pt x="117985" y="0"/>
                  </a:cubicBezTo>
                  <a:close/>
                </a:path>
              </a:pathLst>
            </a:custGeom>
            <a:solidFill>
              <a:srgbClr val="FFCE32"/>
            </a:solidFill>
          </p:spPr>
        </p:sp>
        <p:sp>
          <p:nvSpPr>
            <p:cNvPr name="TextBox 7" id="7"/>
            <p:cNvSpPr txBox="true"/>
            <p:nvPr/>
          </p:nvSpPr>
          <p:spPr>
            <a:xfrm>
              <a:off x="0" y="-28575"/>
              <a:ext cx="1728214" cy="348009"/>
            </a:xfrm>
            <a:prstGeom prst="rect">
              <a:avLst/>
            </a:prstGeom>
          </p:spPr>
          <p:txBody>
            <a:bodyPr anchor="ctr" rtlCol="false" tIns="50800" lIns="50800" bIns="50800" rIns="50800"/>
            <a:lstStyle/>
            <a:p>
              <a:pPr algn="ctr">
                <a:lnSpc>
                  <a:spcPts val="3437"/>
                </a:lnSpc>
              </a:pPr>
            </a:p>
          </p:txBody>
        </p:sp>
      </p:grpSp>
      <p:sp>
        <p:nvSpPr>
          <p:cNvPr name="Freeform 8" id="8"/>
          <p:cNvSpPr/>
          <p:nvPr/>
        </p:nvSpPr>
        <p:spPr>
          <a:xfrm flipH="false" flipV="false" rot="0">
            <a:off x="13833448" y="-1279629"/>
            <a:ext cx="5817841" cy="4114800"/>
          </a:xfrm>
          <a:custGeom>
            <a:avLst/>
            <a:gdLst/>
            <a:ahLst/>
            <a:cxnLst/>
            <a:rect r="r" b="b" t="t" l="l"/>
            <a:pathLst>
              <a:path h="4114800" w="5817841">
                <a:moveTo>
                  <a:pt x="0" y="0"/>
                </a:moveTo>
                <a:lnTo>
                  <a:pt x="5817841" y="0"/>
                </a:lnTo>
                <a:lnTo>
                  <a:pt x="581784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798693" y="-662043"/>
            <a:ext cx="5155216" cy="4114800"/>
          </a:xfrm>
          <a:custGeom>
            <a:avLst/>
            <a:gdLst/>
            <a:ahLst/>
            <a:cxnLst/>
            <a:rect r="r" b="b" t="t" l="l"/>
            <a:pathLst>
              <a:path h="4114800" w="5155216">
                <a:moveTo>
                  <a:pt x="0" y="0"/>
                </a:moveTo>
                <a:lnTo>
                  <a:pt x="5155216" y="0"/>
                </a:lnTo>
                <a:lnTo>
                  <a:pt x="515521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526312">
            <a:off x="-796615" y="5045557"/>
            <a:ext cx="7584413" cy="6908710"/>
          </a:xfrm>
          <a:custGeom>
            <a:avLst/>
            <a:gdLst/>
            <a:ahLst/>
            <a:cxnLst/>
            <a:rect r="r" b="b" t="t" l="l"/>
            <a:pathLst>
              <a:path h="6908710" w="7584413">
                <a:moveTo>
                  <a:pt x="0" y="0"/>
                </a:moveTo>
                <a:lnTo>
                  <a:pt x="7584413" y="0"/>
                </a:lnTo>
                <a:lnTo>
                  <a:pt x="7584413" y="6908710"/>
                </a:lnTo>
                <a:lnTo>
                  <a:pt x="0" y="69087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5863095" y="6017961"/>
            <a:ext cx="6561811" cy="644525"/>
          </a:xfrm>
          <a:prstGeom prst="rect">
            <a:avLst/>
          </a:prstGeom>
        </p:spPr>
        <p:txBody>
          <a:bodyPr anchor="t" rtlCol="false" tIns="0" lIns="0" bIns="0" rIns="0">
            <a:spAutoFit/>
          </a:bodyPr>
          <a:lstStyle/>
          <a:p>
            <a:pPr algn="ctr" marL="0" indent="0" lvl="0">
              <a:lnSpc>
                <a:spcPts val="5199"/>
              </a:lnSpc>
            </a:pPr>
            <a:r>
              <a:rPr lang="en-US" b="true" sz="3999">
                <a:solidFill>
                  <a:srgbClr val="000000"/>
                </a:solidFill>
                <a:latin typeface="Canva Sans Bold"/>
                <a:ea typeface="Canva Sans Bold"/>
                <a:cs typeface="Canva Sans Bold"/>
                <a:sym typeface="Canva Sans Bold"/>
              </a:rPr>
              <a:t>Trends and Benefits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1576151" y="659063"/>
            <a:ext cx="16996425" cy="1904563"/>
          </a:xfrm>
          <a:prstGeom prst="rect">
            <a:avLst/>
          </a:prstGeom>
        </p:spPr>
        <p:txBody>
          <a:bodyPr anchor="t" rtlCol="false" tIns="0" lIns="0" bIns="0" rIns="0">
            <a:spAutoFit/>
          </a:bodyPr>
          <a:lstStyle/>
          <a:p>
            <a:pPr algn="ctr">
              <a:lnSpc>
                <a:spcPts val="7259"/>
              </a:lnSpc>
            </a:pPr>
            <a:r>
              <a:rPr lang="en-US" sz="7484">
                <a:solidFill>
                  <a:srgbClr val="FFFFFF"/>
                </a:solidFill>
                <a:latin typeface="BM Hanna"/>
                <a:ea typeface="BM Hanna"/>
                <a:cs typeface="BM Hanna"/>
                <a:sym typeface="BM Hanna"/>
              </a:rPr>
              <a:t>DML </a:t>
            </a:r>
          </a:p>
          <a:p>
            <a:pPr algn="ctr">
              <a:lnSpc>
                <a:spcPts val="7259"/>
              </a:lnSpc>
            </a:pPr>
            <a:r>
              <a:rPr lang="en-US" sz="7484">
                <a:solidFill>
                  <a:srgbClr val="FF3131"/>
                </a:solidFill>
                <a:latin typeface="BM Hanna"/>
                <a:ea typeface="BM Hanna"/>
                <a:cs typeface="BM Hanna"/>
                <a:sym typeface="BM Hanna"/>
              </a:rPr>
              <a:t>D</a:t>
            </a:r>
            <a:r>
              <a:rPr lang="en-US" sz="7484">
                <a:solidFill>
                  <a:srgbClr val="FF3131"/>
                </a:solidFill>
                <a:latin typeface="BM Hanna"/>
                <a:ea typeface="BM Hanna"/>
                <a:cs typeface="BM Hanna"/>
                <a:sym typeface="BM Hanna"/>
              </a:rPr>
              <a:t>ATA</a:t>
            </a:r>
            <a:r>
              <a:rPr lang="en-US" sz="7484">
                <a:solidFill>
                  <a:srgbClr val="FFFFFF"/>
                </a:solidFill>
                <a:latin typeface="BM Hanna"/>
                <a:ea typeface="BM Hanna"/>
                <a:cs typeface="BM Hanna"/>
                <a:sym typeface="BM Hanna"/>
              </a:rPr>
              <a:t> MANIPULATION LANGUAGE</a:t>
            </a:r>
          </a:p>
        </p:txBody>
      </p:sp>
      <p:sp>
        <p:nvSpPr>
          <p:cNvPr name="Freeform 4" id="4"/>
          <p:cNvSpPr/>
          <p:nvPr/>
        </p:nvSpPr>
        <p:spPr>
          <a:xfrm flipH="true" flipV="false" rot="0">
            <a:off x="-703516" y="867493"/>
            <a:ext cx="4559335" cy="4114800"/>
          </a:xfrm>
          <a:custGeom>
            <a:avLst/>
            <a:gdLst/>
            <a:ahLst/>
            <a:cxnLst/>
            <a:rect r="r" b="b" t="t" l="l"/>
            <a:pathLst>
              <a:path h="4114800" w="4559335">
                <a:moveTo>
                  <a:pt x="4559335" y="0"/>
                </a:moveTo>
                <a:lnTo>
                  <a:pt x="0" y="0"/>
                </a:lnTo>
                <a:lnTo>
                  <a:pt x="0" y="4114800"/>
                </a:lnTo>
                <a:lnTo>
                  <a:pt x="4559335" y="4114800"/>
                </a:lnTo>
                <a:lnTo>
                  <a:pt x="455933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820633" y="7574695"/>
            <a:ext cx="8452705" cy="2137099"/>
          </a:xfrm>
          <a:custGeom>
            <a:avLst/>
            <a:gdLst/>
            <a:ahLst/>
            <a:cxnLst/>
            <a:rect r="r" b="b" t="t" l="l"/>
            <a:pathLst>
              <a:path h="2137099" w="8452705">
                <a:moveTo>
                  <a:pt x="0" y="0"/>
                </a:moveTo>
                <a:lnTo>
                  <a:pt x="8452705" y="0"/>
                </a:lnTo>
                <a:lnTo>
                  <a:pt x="8452705" y="2137099"/>
                </a:lnTo>
                <a:lnTo>
                  <a:pt x="0" y="2137099"/>
                </a:lnTo>
                <a:lnTo>
                  <a:pt x="0" y="0"/>
                </a:lnTo>
                <a:close/>
              </a:path>
            </a:pathLst>
          </a:custGeom>
          <a:blipFill>
            <a:blip r:embed="rId5"/>
            <a:stretch>
              <a:fillRect l="0" t="0" r="0" b="0"/>
            </a:stretch>
          </a:blipFill>
        </p:spPr>
      </p:sp>
      <p:sp>
        <p:nvSpPr>
          <p:cNvPr name="Freeform 6" id="6"/>
          <p:cNvSpPr/>
          <p:nvPr/>
        </p:nvSpPr>
        <p:spPr>
          <a:xfrm flipH="false" flipV="false" rot="0">
            <a:off x="-1229923" y="7874111"/>
            <a:ext cx="3580677" cy="3261671"/>
          </a:xfrm>
          <a:custGeom>
            <a:avLst/>
            <a:gdLst/>
            <a:ahLst/>
            <a:cxnLst/>
            <a:rect r="r" b="b" t="t" l="l"/>
            <a:pathLst>
              <a:path h="3261671" w="3580677">
                <a:moveTo>
                  <a:pt x="0" y="0"/>
                </a:moveTo>
                <a:lnTo>
                  <a:pt x="3580677" y="0"/>
                </a:lnTo>
                <a:lnTo>
                  <a:pt x="3580677" y="3261671"/>
                </a:lnTo>
                <a:lnTo>
                  <a:pt x="0" y="32616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016669" y="4518796"/>
            <a:ext cx="7260348" cy="1815087"/>
          </a:xfrm>
          <a:custGeom>
            <a:avLst/>
            <a:gdLst/>
            <a:ahLst/>
            <a:cxnLst/>
            <a:rect r="r" b="b" t="t" l="l"/>
            <a:pathLst>
              <a:path h="1815087" w="7260348">
                <a:moveTo>
                  <a:pt x="0" y="0"/>
                </a:moveTo>
                <a:lnTo>
                  <a:pt x="7260348" y="0"/>
                </a:lnTo>
                <a:lnTo>
                  <a:pt x="7260348" y="1815087"/>
                </a:lnTo>
                <a:lnTo>
                  <a:pt x="0" y="1815087"/>
                </a:lnTo>
                <a:lnTo>
                  <a:pt x="0" y="0"/>
                </a:lnTo>
                <a:close/>
              </a:path>
            </a:pathLst>
          </a:custGeom>
          <a:blipFill>
            <a:blip r:embed="rId8"/>
            <a:stretch>
              <a:fillRect l="0" t="0" r="0" b="0"/>
            </a:stretch>
          </a:blipFill>
        </p:spPr>
      </p:sp>
      <p:sp>
        <p:nvSpPr>
          <p:cNvPr name="Freeform 8" id="8"/>
          <p:cNvSpPr/>
          <p:nvPr/>
        </p:nvSpPr>
        <p:spPr>
          <a:xfrm flipH="false" flipV="false" rot="0">
            <a:off x="10275835" y="5143500"/>
            <a:ext cx="7950459" cy="2301449"/>
          </a:xfrm>
          <a:custGeom>
            <a:avLst/>
            <a:gdLst/>
            <a:ahLst/>
            <a:cxnLst/>
            <a:rect r="r" b="b" t="t" l="l"/>
            <a:pathLst>
              <a:path h="2301449" w="7950459">
                <a:moveTo>
                  <a:pt x="0" y="0"/>
                </a:moveTo>
                <a:lnTo>
                  <a:pt x="7950459" y="0"/>
                </a:lnTo>
                <a:lnTo>
                  <a:pt x="7950459" y="2301449"/>
                </a:lnTo>
                <a:lnTo>
                  <a:pt x="0" y="2301449"/>
                </a:lnTo>
                <a:lnTo>
                  <a:pt x="0" y="0"/>
                </a:lnTo>
                <a:close/>
              </a:path>
            </a:pathLst>
          </a:custGeom>
          <a:blipFill>
            <a:blip r:embed="rId9"/>
            <a:stretch>
              <a:fillRect l="0" t="0" r="0" b="0"/>
            </a:stretch>
          </a:blipFill>
        </p:spPr>
      </p:sp>
      <p:sp>
        <p:nvSpPr>
          <p:cNvPr name="Freeform 9" id="9"/>
          <p:cNvSpPr/>
          <p:nvPr/>
        </p:nvSpPr>
        <p:spPr>
          <a:xfrm flipH="false" flipV="false" rot="0">
            <a:off x="10586930" y="8254388"/>
            <a:ext cx="7701070" cy="1598335"/>
          </a:xfrm>
          <a:custGeom>
            <a:avLst/>
            <a:gdLst/>
            <a:ahLst/>
            <a:cxnLst/>
            <a:rect r="r" b="b" t="t" l="l"/>
            <a:pathLst>
              <a:path h="1598335" w="7701070">
                <a:moveTo>
                  <a:pt x="0" y="0"/>
                </a:moveTo>
                <a:lnTo>
                  <a:pt x="7701070" y="0"/>
                </a:lnTo>
                <a:lnTo>
                  <a:pt x="7701070" y="1598335"/>
                </a:lnTo>
                <a:lnTo>
                  <a:pt x="0" y="1598335"/>
                </a:lnTo>
                <a:lnTo>
                  <a:pt x="0" y="0"/>
                </a:lnTo>
                <a:close/>
              </a:path>
            </a:pathLst>
          </a:custGeom>
          <a:blipFill>
            <a:blip r:embed="rId10"/>
            <a:stretch>
              <a:fillRect l="0" t="0" r="0" b="0"/>
            </a:stretch>
          </a:blipFill>
        </p:spPr>
      </p:sp>
      <p:sp>
        <p:nvSpPr>
          <p:cNvPr name="TextBox 10" id="10"/>
          <p:cNvSpPr txBox="true"/>
          <p:nvPr/>
        </p:nvSpPr>
        <p:spPr>
          <a:xfrm rot="0">
            <a:off x="3631257" y="4011537"/>
            <a:ext cx="4831457" cy="507259"/>
          </a:xfrm>
          <a:prstGeom prst="rect">
            <a:avLst/>
          </a:prstGeom>
        </p:spPr>
        <p:txBody>
          <a:bodyPr anchor="t" rtlCol="false" tIns="0" lIns="0" bIns="0" rIns="0">
            <a:spAutoFit/>
          </a:bodyPr>
          <a:lstStyle/>
          <a:p>
            <a:pPr algn="ctr">
              <a:lnSpc>
                <a:spcPts val="4062"/>
              </a:lnSpc>
              <a:spcBef>
                <a:spcPct val="0"/>
              </a:spcBef>
            </a:pPr>
            <a:r>
              <a:rPr lang="en-US" sz="2901">
                <a:solidFill>
                  <a:srgbClr val="FFFFFF"/>
                </a:solidFill>
                <a:latin typeface="BM Hanna"/>
                <a:ea typeface="BM Hanna"/>
                <a:cs typeface="BM Hanna"/>
                <a:sym typeface="BM Hanna"/>
              </a:rPr>
              <a:t>MENAMBAHKAN </a:t>
            </a:r>
            <a:r>
              <a:rPr lang="en-US" sz="2901">
                <a:solidFill>
                  <a:srgbClr val="F1484E"/>
                </a:solidFill>
                <a:latin typeface="BM Hanna"/>
                <a:ea typeface="BM Hanna"/>
                <a:cs typeface="BM Hanna"/>
                <a:sym typeface="BM Hanna"/>
              </a:rPr>
              <a:t>DATA </a:t>
            </a:r>
            <a:r>
              <a:rPr lang="en-US" sz="2901">
                <a:solidFill>
                  <a:srgbClr val="FFFFFF"/>
                </a:solidFill>
                <a:latin typeface="BM Hanna"/>
                <a:ea typeface="BM Hanna"/>
                <a:cs typeface="BM Hanna"/>
                <a:sym typeface="BM Hanna"/>
              </a:rPr>
              <a:t>BARU</a:t>
            </a:r>
          </a:p>
        </p:txBody>
      </p:sp>
      <p:sp>
        <p:nvSpPr>
          <p:cNvPr name="TextBox 11" id="11"/>
          <p:cNvSpPr txBox="true"/>
          <p:nvPr/>
        </p:nvSpPr>
        <p:spPr>
          <a:xfrm rot="0">
            <a:off x="10648636" y="4011537"/>
            <a:ext cx="7577658" cy="1109461"/>
          </a:xfrm>
          <a:prstGeom prst="rect">
            <a:avLst/>
          </a:prstGeom>
        </p:spPr>
        <p:txBody>
          <a:bodyPr anchor="t" rtlCol="false" tIns="0" lIns="0" bIns="0" rIns="0">
            <a:spAutoFit/>
          </a:bodyPr>
          <a:lstStyle/>
          <a:p>
            <a:pPr algn="ctr">
              <a:lnSpc>
                <a:spcPts val="4466"/>
              </a:lnSpc>
              <a:spcBef>
                <a:spcPct val="0"/>
              </a:spcBef>
            </a:pPr>
            <a:r>
              <a:rPr lang="en-US" sz="3190">
                <a:solidFill>
                  <a:srgbClr val="FFFFFF"/>
                </a:solidFill>
                <a:latin typeface="BM Hanna"/>
                <a:ea typeface="BM Hanna"/>
                <a:cs typeface="BM Hanna"/>
                <a:sym typeface="BM Hanna"/>
              </a:rPr>
              <a:t>MEMPERBARUI DATA YANG SUDAH ADA DALAM </a:t>
            </a:r>
            <a:r>
              <a:rPr lang="en-US" sz="3190">
                <a:solidFill>
                  <a:srgbClr val="F14B7B"/>
                </a:solidFill>
                <a:latin typeface="BM Hanna"/>
                <a:ea typeface="BM Hanna"/>
                <a:cs typeface="BM Hanna"/>
                <a:sym typeface="BM Hanna"/>
              </a:rPr>
              <a:t>TABEL</a:t>
            </a:r>
            <a:r>
              <a:rPr lang="en-US" sz="3190">
                <a:solidFill>
                  <a:srgbClr val="FFFFFF"/>
                </a:solidFill>
                <a:latin typeface="BM Hanna"/>
                <a:ea typeface="BM Hanna"/>
                <a:cs typeface="BM Hanna"/>
                <a:sym typeface="BM Hanna"/>
              </a:rPr>
              <a:t> </a:t>
            </a:r>
          </a:p>
        </p:txBody>
      </p:sp>
      <p:sp>
        <p:nvSpPr>
          <p:cNvPr name="TextBox 12" id="12"/>
          <p:cNvSpPr txBox="true"/>
          <p:nvPr/>
        </p:nvSpPr>
        <p:spPr>
          <a:xfrm rot="0">
            <a:off x="3213298" y="6920865"/>
            <a:ext cx="5667375" cy="524084"/>
          </a:xfrm>
          <a:prstGeom prst="rect">
            <a:avLst/>
          </a:prstGeom>
        </p:spPr>
        <p:txBody>
          <a:bodyPr anchor="t" rtlCol="false" tIns="0" lIns="0" bIns="0" rIns="0">
            <a:spAutoFit/>
          </a:bodyPr>
          <a:lstStyle/>
          <a:p>
            <a:pPr algn="ctr">
              <a:lnSpc>
                <a:spcPts val="4188"/>
              </a:lnSpc>
              <a:spcBef>
                <a:spcPct val="0"/>
              </a:spcBef>
            </a:pPr>
            <a:r>
              <a:rPr lang="en-US" sz="2991">
                <a:solidFill>
                  <a:srgbClr val="FFFFFF"/>
                </a:solidFill>
                <a:latin typeface="BM Hanna"/>
                <a:ea typeface="BM Hanna"/>
                <a:cs typeface="BM Hanna"/>
                <a:sym typeface="BM Hanna"/>
              </a:rPr>
              <a:t>MENGHAPUS DATA DARI </a:t>
            </a:r>
            <a:r>
              <a:rPr lang="en-US" sz="2991">
                <a:solidFill>
                  <a:srgbClr val="F14B7B"/>
                </a:solidFill>
                <a:latin typeface="BM Hanna"/>
                <a:ea typeface="BM Hanna"/>
                <a:cs typeface="BM Hanna"/>
                <a:sym typeface="BM Hanna"/>
              </a:rPr>
              <a:t>TABEL </a:t>
            </a:r>
          </a:p>
        </p:txBody>
      </p:sp>
      <p:sp>
        <p:nvSpPr>
          <p:cNvPr name="TextBox 13" id="13"/>
          <p:cNvSpPr txBox="true"/>
          <p:nvPr/>
        </p:nvSpPr>
        <p:spPr>
          <a:xfrm rot="0">
            <a:off x="12582822" y="7789568"/>
            <a:ext cx="4875610" cy="464820"/>
          </a:xfrm>
          <a:prstGeom prst="rect">
            <a:avLst/>
          </a:prstGeom>
        </p:spPr>
        <p:txBody>
          <a:bodyPr anchor="t" rtlCol="false" tIns="0" lIns="0" bIns="0" rIns="0">
            <a:spAutoFit/>
          </a:bodyPr>
          <a:lstStyle/>
          <a:p>
            <a:pPr algn="ctr">
              <a:lnSpc>
                <a:spcPts val="3779"/>
              </a:lnSpc>
              <a:spcBef>
                <a:spcPct val="0"/>
              </a:spcBef>
            </a:pPr>
            <a:r>
              <a:rPr lang="en-US" sz="2699">
                <a:solidFill>
                  <a:srgbClr val="FFFFFF"/>
                </a:solidFill>
                <a:latin typeface="BM Hanna"/>
                <a:ea typeface="BM Hanna"/>
                <a:cs typeface="BM Hanna"/>
                <a:sym typeface="BM Hanna"/>
              </a:rPr>
              <a:t>MENGAMBIL DATA DARI </a:t>
            </a:r>
            <a:r>
              <a:rPr lang="en-US" sz="2699">
                <a:solidFill>
                  <a:srgbClr val="F14B7B"/>
                </a:solidFill>
                <a:latin typeface="BM Hanna"/>
                <a:ea typeface="BM Hanna"/>
                <a:cs typeface="BM Hanna"/>
                <a:sym typeface="BM Hanna"/>
              </a:rPr>
              <a:t>TABEL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7866158" y="374514"/>
            <a:ext cx="9393142" cy="9865952"/>
            <a:chOff x="0" y="0"/>
            <a:chExt cx="2473914" cy="2598440"/>
          </a:xfrm>
        </p:grpSpPr>
        <p:sp>
          <p:nvSpPr>
            <p:cNvPr name="Freeform 4" id="4"/>
            <p:cNvSpPr/>
            <p:nvPr/>
          </p:nvSpPr>
          <p:spPr>
            <a:xfrm flipH="false" flipV="false" rot="0">
              <a:off x="0" y="0"/>
              <a:ext cx="2473914" cy="2598440"/>
            </a:xfrm>
            <a:custGeom>
              <a:avLst/>
              <a:gdLst/>
              <a:ahLst/>
              <a:cxnLst/>
              <a:rect r="r" b="b" t="t" l="l"/>
              <a:pathLst>
                <a:path h="2598440" w="2473914">
                  <a:moveTo>
                    <a:pt x="34617" y="0"/>
                  </a:moveTo>
                  <a:lnTo>
                    <a:pt x="2439297" y="0"/>
                  </a:lnTo>
                  <a:cubicBezTo>
                    <a:pt x="2458415" y="0"/>
                    <a:pt x="2473914" y="15498"/>
                    <a:pt x="2473914" y="34617"/>
                  </a:cubicBezTo>
                  <a:lnTo>
                    <a:pt x="2473914" y="2563823"/>
                  </a:lnTo>
                  <a:cubicBezTo>
                    <a:pt x="2473914" y="2582942"/>
                    <a:pt x="2458415" y="2598440"/>
                    <a:pt x="2439297" y="2598440"/>
                  </a:cubicBezTo>
                  <a:lnTo>
                    <a:pt x="34617" y="2598440"/>
                  </a:lnTo>
                  <a:cubicBezTo>
                    <a:pt x="15498" y="2598440"/>
                    <a:pt x="0" y="2582942"/>
                    <a:pt x="0" y="2563823"/>
                  </a:cubicBezTo>
                  <a:lnTo>
                    <a:pt x="0" y="34617"/>
                  </a:lnTo>
                  <a:cubicBezTo>
                    <a:pt x="0" y="15498"/>
                    <a:pt x="15498" y="0"/>
                    <a:pt x="34617" y="0"/>
                  </a:cubicBezTo>
                  <a:close/>
                </a:path>
              </a:pathLst>
            </a:custGeom>
            <a:solidFill>
              <a:srgbClr val="FFCE32"/>
            </a:solidFill>
          </p:spPr>
        </p:sp>
        <p:sp>
          <p:nvSpPr>
            <p:cNvPr name="TextBox 5" id="5"/>
            <p:cNvSpPr txBox="true"/>
            <p:nvPr/>
          </p:nvSpPr>
          <p:spPr>
            <a:xfrm>
              <a:off x="0" y="-57150"/>
              <a:ext cx="2473914" cy="2655590"/>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true" flipV="false" rot="0">
            <a:off x="-514876" y="-476841"/>
            <a:ext cx="5252464" cy="5620341"/>
          </a:xfrm>
          <a:custGeom>
            <a:avLst/>
            <a:gdLst/>
            <a:ahLst/>
            <a:cxnLst/>
            <a:rect r="r" b="b" t="t" l="l"/>
            <a:pathLst>
              <a:path h="5620341" w="5252464">
                <a:moveTo>
                  <a:pt x="5252465" y="0"/>
                </a:moveTo>
                <a:lnTo>
                  <a:pt x="0" y="0"/>
                </a:lnTo>
                <a:lnTo>
                  <a:pt x="0" y="5620341"/>
                </a:lnTo>
                <a:lnTo>
                  <a:pt x="5252465" y="5620341"/>
                </a:lnTo>
                <a:lnTo>
                  <a:pt x="525246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905129" y="8385962"/>
            <a:ext cx="7315200" cy="1981754"/>
          </a:xfrm>
          <a:custGeom>
            <a:avLst/>
            <a:gdLst/>
            <a:ahLst/>
            <a:cxnLst/>
            <a:rect r="r" b="b" t="t" l="l"/>
            <a:pathLst>
              <a:path h="1981754" w="7315200">
                <a:moveTo>
                  <a:pt x="0" y="0"/>
                </a:moveTo>
                <a:lnTo>
                  <a:pt x="7315200" y="0"/>
                </a:lnTo>
                <a:lnTo>
                  <a:pt x="7315200" y="1981754"/>
                </a:lnTo>
                <a:lnTo>
                  <a:pt x="0" y="19817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130811" y="-476841"/>
            <a:ext cx="4826211" cy="4220741"/>
          </a:xfrm>
          <a:custGeom>
            <a:avLst/>
            <a:gdLst/>
            <a:ahLst/>
            <a:cxnLst/>
            <a:rect r="r" b="b" t="t" l="l"/>
            <a:pathLst>
              <a:path h="4220741" w="4826211">
                <a:moveTo>
                  <a:pt x="0" y="0"/>
                </a:moveTo>
                <a:lnTo>
                  <a:pt x="4826211" y="0"/>
                </a:lnTo>
                <a:lnTo>
                  <a:pt x="4826211" y="4220741"/>
                </a:lnTo>
                <a:lnTo>
                  <a:pt x="0" y="42207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1028700" y="3233716"/>
            <a:ext cx="7417778" cy="8276460"/>
          </a:xfrm>
          <a:custGeom>
            <a:avLst/>
            <a:gdLst/>
            <a:ahLst/>
            <a:cxnLst/>
            <a:rect r="r" b="b" t="t" l="l"/>
            <a:pathLst>
              <a:path h="8276460" w="7417778">
                <a:moveTo>
                  <a:pt x="7417778" y="0"/>
                </a:moveTo>
                <a:lnTo>
                  <a:pt x="0" y="0"/>
                </a:lnTo>
                <a:lnTo>
                  <a:pt x="0" y="8276460"/>
                </a:lnTo>
                <a:lnTo>
                  <a:pt x="7417778" y="8276460"/>
                </a:lnTo>
                <a:lnTo>
                  <a:pt x="7417778"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0">
            <a:off x="5809230" y="3430608"/>
            <a:ext cx="2431158" cy="1940506"/>
          </a:xfrm>
          <a:custGeom>
            <a:avLst/>
            <a:gdLst/>
            <a:ahLst/>
            <a:cxnLst/>
            <a:rect r="r" b="b" t="t" l="l"/>
            <a:pathLst>
              <a:path h="1940506" w="2431158">
                <a:moveTo>
                  <a:pt x="2431159" y="0"/>
                </a:moveTo>
                <a:lnTo>
                  <a:pt x="0" y="0"/>
                </a:lnTo>
                <a:lnTo>
                  <a:pt x="0" y="1940507"/>
                </a:lnTo>
                <a:lnTo>
                  <a:pt x="2431159" y="1940507"/>
                </a:lnTo>
                <a:lnTo>
                  <a:pt x="243115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8482315" y="1101901"/>
            <a:ext cx="7364934" cy="1961012"/>
          </a:xfrm>
          <a:prstGeom prst="rect">
            <a:avLst/>
          </a:prstGeom>
        </p:spPr>
        <p:txBody>
          <a:bodyPr anchor="t" rtlCol="false" tIns="0" lIns="0" bIns="0" rIns="0">
            <a:spAutoFit/>
          </a:bodyPr>
          <a:lstStyle/>
          <a:p>
            <a:pPr algn="l">
              <a:lnSpc>
                <a:spcPts val="5062"/>
              </a:lnSpc>
            </a:pPr>
            <a:r>
              <a:rPr lang="en-US" sz="5219">
                <a:solidFill>
                  <a:srgbClr val="000000"/>
                </a:solidFill>
                <a:latin typeface="BM Hanna"/>
                <a:ea typeface="BM Hanna"/>
                <a:cs typeface="BM Hanna"/>
                <a:sym typeface="BM Hanna"/>
              </a:rPr>
              <a:t>DCL </a:t>
            </a:r>
          </a:p>
          <a:p>
            <a:pPr algn="l">
              <a:lnSpc>
                <a:spcPts val="5062"/>
              </a:lnSpc>
            </a:pPr>
            <a:r>
              <a:rPr lang="en-US" sz="5219">
                <a:solidFill>
                  <a:srgbClr val="000000"/>
                </a:solidFill>
                <a:latin typeface="BM Hanna"/>
                <a:ea typeface="BM Hanna"/>
                <a:cs typeface="BM Hanna"/>
                <a:sym typeface="BM Hanna"/>
              </a:rPr>
              <a:t>(DATA CONTROL LANGUAGE)</a:t>
            </a:r>
          </a:p>
        </p:txBody>
      </p:sp>
      <p:sp>
        <p:nvSpPr>
          <p:cNvPr name="TextBox 12" id="12"/>
          <p:cNvSpPr txBox="true"/>
          <p:nvPr/>
        </p:nvSpPr>
        <p:spPr>
          <a:xfrm rot="0">
            <a:off x="8482315" y="4069124"/>
            <a:ext cx="7599867" cy="2314244"/>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adalah perintah dalam Structured Query Language (SQL) yang digunakan untuk mengatur hak akses dan izin pada basis data. DCL berfungsi untuk memanipulasi hak akses database dan memanipulasi user database.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1576151" y="659063"/>
            <a:ext cx="16996425" cy="1904563"/>
          </a:xfrm>
          <a:prstGeom prst="rect">
            <a:avLst/>
          </a:prstGeom>
        </p:spPr>
        <p:txBody>
          <a:bodyPr anchor="t" rtlCol="false" tIns="0" lIns="0" bIns="0" rIns="0">
            <a:spAutoFit/>
          </a:bodyPr>
          <a:lstStyle/>
          <a:p>
            <a:pPr algn="ctr">
              <a:lnSpc>
                <a:spcPts val="7259"/>
              </a:lnSpc>
            </a:pPr>
            <a:r>
              <a:rPr lang="en-US" sz="7484">
                <a:solidFill>
                  <a:srgbClr val="FFFFFF"/>
                </a:solidFill>
                <a:latin typeface="BM Hanna"/>
                <a:ea typeface="BM Hanna"/>
                <a:cs typeface="BM Hanna"/>
                <a:sym typeface="BM Hanna"/>
              </a:rPr>
              <a:t>DML </a:t>
            </a:r>
          </a:p>
          <a:p>
            <a:pPr algn="ctr">
              <a:lnSpc>
                <a:spcPts val="7259"/>
              </a:lnSpc>
            </a:pPr>
            <a:r>
              <a:rPr lang="en-US" sz="7484">
                <a:solidFill>
                  <a:srgbClr val="EF391F"/>
                </a:solidFill>
                <a:latin typeface="BM Hanna"/>
                <a:ea typeface="BM Hanna"/>
                <a:cs typeface="BM Hanna"/>
                <a:sym typeface="BM Hanna"/>
              </a:rPr>
              <a:t>DATA</a:t>
            </a:r>
            <a:r>
              <a:rPr lang="en-US" sz="7484">
                <a:solidFill>
                  <a:srgbClr val="FFFFFF"/>
                </a:solidFill>
                <a:latin typeface="BM Hanna"/>
                <a:ea typeface="BM Hanna"/>
                <a:cs typeface="BM Hanna"/>
                <a:sym typeface="BM Hanna"/>
              </a:rPr>
              <a:t> MANIPULATION LANGUAGE</a:t>
            </a:r>
          </a:p>
        </p:txBody>
      </p:sp>
      <p:sp>
        <p:nvSpPr>
          <p:cNvPr name="Freeform 4" id="4"/>
          <p:cNvSpPr/>
          <p:nvPr/>
        </p:nvSpPr>
        <p:spPr>
          <a:xfrm flipH="true" flipV="false" rot="0">
            <a:off x="-703516" y="867493"/>
            <a:ext cx="4559335" cy="4114800"/>
          </a:xfrm>
          <a:custGeom>
            <a:avLst/>
            <a:gdLst/>
            <a:ahLst/>
            <a:cxnLst/>
            <a:rect r="r" b="b" t="t" l="l"/>
            <a:pathLst>
              <a:path h="4114800" w="4559335">
                <a:moveTo>
                  <a:pt x="4559335" y="0"/>
                </a:moveTo>
                <a:lnTo>
                  <a:pt x="0" y="0"/>
                </a:lnTo>
                <a:lnTo>
                  <a:pt x="0" y="4114800"/>
                </a:lnTo>
                <a:lnTo>
                  <a:pt x="4559335" y="4114800"/>
                </a:lnTo>
                <a:lnTo>
                  <a:pt x="455933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29923" y="7874111"/>
            <a:ext cx="3580677" cy="3261671"/>
          </a:xfrm>
          <a:custGeom>
            <a:avLst/>
            <a:gdLst/>
            <a:ahLst/>
            <a:cxnLst/>
            <a:rect r="r" b="b" t="t" l="l"/>
            <a:pathLst>
              <a:path h="3261671" w="3580677">
                <a:moveTo>
                  <a:pt x="0" y="0"/>
                </a:moveTo>
                <a:lnTo>
                  <a:pt x="3580677" y="0"/>
                </a:lnTo>
                <a:lnTo>
                  <a:pt x="3580677" y="3261671"/>
                </a:lnTo>
                <a:lnTo>
                  <a:pt x="0" y="32616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82837" y="4841096"/>
            <a:ext cx="8583584" cy="1968712"/>
          </a:xfrm>
          <a:custGeom>
            <a:avLst/>
            <a:gdLst/>
            <a:ahLst/>
            <a:cxnLst/>
            <a:rect r="r" b="b" t="t" l="l"/>
            <a:pathLst>
              <a:path h="1968712" w="8583584">
                <a:moveTo>
                  <a:pt x="0" y="0"/>
                </a:moveTo>
                <a:lnTo>
                  <a:pt x="8583585" y="0"/>
                </a:lnTo>
                <a:lnTo>
                  <a:pt x="8583585" y="1968712"/>
                </a:lnTo>
                <a:lnTo>
                  <a:pt x="0" y="1968712"/>
                </a:lnTo>
                <a:lnTo>
                  <a:pt x="0" y="0"/>
                </a:lnTo>
                <a:close/>
              </a:path>
            </a:pathLst>
          </a:custGeom>
          <a:blipFill>
            <a:blip r:embed="rId7"/>
            <a:stretch>
              <a:fillRect l="0" t="0" r="0" b="0"/>
            </a:stretch>
          </a:blipFill>
        </p:spPr>
      </p:sp>
      <p:sp>
        <p:nvSpPr>
          <p:cNvPr name="Freeform 7" id="7"/>
          <p:cNvSpPr/>
          <p:nvPr/>
        </p:nvSpPr>
        <p:spPr>
          <a:xfrm flipH="false" flipV="false" rot="0">
            <a:off x="7881948" y="7182348"/>
            <a:ext cx="10344346" cy="2322598"/>
          </a:xfrm>
          <a:custGeom>
            <a:avLst/>
            <a:gdLst/>
            <a:ahLst/>
            <a:cxnLst/>
            <a:rect r="r" b="b" t="t" l="l"/>
            <a:pathLst>
              <a:path h="2322598" w="10344346">
                <a:moveTo>
                  <a:pt x="0" y="0"/>
                </a:moveTo>
                <a:lnTo>
                  <a:pt x="10344346" y="0"/>
                </a:lnTo>
                <a:lnTo>
                  <a:pt x="10344346" y="2322598"/>
                </a:lnTo>
                <a:lnTo>
                  <a:pt x="0" y="2322598"/>
                </a:lnTo>
                <a:lnTo>
                  <a:pt x="0" y="0"/>
                </a:lnTo>
                <a:close/>
              </a:path>
            </a:pathLst>
          </a:custGeom>
          <a:blipFill>
            <a:blip r:embed="rId8"/>
            <a:stretch>
              <a:fillRect l="0" t="0" r="0" b="0"/>
            </a:stretch>
          </a:blipFill>
        </p:spPr>
      </p:sp>
      <p:sp>
        <p:nvSpPr>
          <p:cNvPr name="TextBox 8" id="8"/>
          <p:cNvSpPr txBox="true"/>
          <p:nvPr/>
        </p:nvSpPr>
        <p:spPr>
          <a:xfrm rot="0">
            <a:off x="3855819" y="3689807"/>
            <a:ext cx="4836584" cy="1021543"/>
          </a:xfrm>
          <a:prstGeom prst="rect">
            <a:avLst/>
          </a:prstGeom>
        </p:spPr>
        <p:txBody>
          <a:bodyPr anchor="t" rtlCol="false" tIns="0" lIns="0" bIns="0" rIns="0">
            <a:spAutoFit/>
          </a:bodyPr>
          <a:lstStyle/>
          <a:p>
            <a:pPr algn="ctr">
              <a:lnSpc>
                <a:spcPts val="4062"/>
              </a:lnSpc>
            </a:pPr>
            <a:r>
              <a:rPr lang="en-US" sz="2901">
                <a:solidFill>
                  <a:srgbClr val="FFFFFF"/>
                </a:solidFill>
                <a:latin typeface="BM Hanna"/>
                <a:ea typeface="BM Hanna"/>
                <a:cs typeface="BM Hanna"/>
                <a:sym typeface="BM Hanna"/>
              </a:rPr>
              <a:t>MEMBERIKAN </a:t>
            </a:r>
            <a:r>
              <a:rPr lang="en-US" sz="2901">
                <a:solidFill>
                  <a:srgbClr val="F1484E"/>
                </a:solidFill>
                <a:latin typeface="BM Hanna"/>
                <a:ea typeface="BM Hanna"/>
                <a:cs typeface="BM Hanna"/>
                <a:sym typeface="BM Hanna"/>
              </a:rPr>
              <a:t>HAK AKSES</a:t>
            </a:r>
          </a:p>
          <a:p>
            <a:pPr algn="ctr">
              <a:lnSpc>
                <a:spcPts val="4062"/>
              </a:lnSpc>
              <a:spcBef>
                <a:spcPct val="0"/>
              </a:spcBef>
            </a:pPr>
            <a:r>
              <a:rPr lang="en-US" sz="2901">
                <a:solidFill>
                  <a:srgbClr val="FFFFFF"/>
                </a:solidFill>
                <a:latin typeface="BM Hanna"/>
                <a:ea typeface="BM Hanna"/>
                <a:cs typeface="BM Hanna"/>
                <a:sym typeface="BM Hanna"/>
              </a:rPr>
              <a:t>SELECT KEPADA </a:t>
            </a:r>
            <a:r>
              <a:rPr lang="en-US" sz="2901">
                <a:solidFill>
                  <a:srgbClr val="FEBF00"/>
                </a:solidFill>
                <a:latin typeface="BM Hanna"/>
                <a:ea typeface="BM Hanna"/>
                <a:cs typeface="BM Hanna"/>
                <a:sym typeface="BM Hanna"/>
              </a:rPr>
              <a:t>PENGGUNA</a:t>
            </a:r>
          </a:p>
        </p:txBody>
      </p:sp>
      <p:sp>
        <p:nvSpPr>
          <p:cNvPr name="TextBox 9" id="9"/>
          <p:cNvSpPr txBox="true"/>
          <p:nvPr/>
        </p:nvSpPr>
        <p:spPr>
          <a:xfrm rot="0">
            <a:off x="10240863" y="6072886"/>
            <a:ext cx="7577658" cy="1109461"/>
          </a:xfrm>
          <a:prstGeom prst="rect">
            <a:avLst/>
          </a:prstGeom>
        </p:spPr>
        <p:txBody>
          <a:bodyPr anchor="t" rtlCol="false" tIns="0" lIns="0" bIns="0" rIns="0">
            <a:spAutoFit/>
          </a:bodyPr>
          <a:lstStyle/>
          <a:p>
            <a:pPr algn="ctr">
              <a:lnSpc>
                <a:spcPts val="4466"/>
              </a:lnSpc>
              <a:spcBef>
                <a:spcPct val="0"/>
              </a:spcBef>
            </a:pPr>
            <a:r>
              <a:rPr lang="en-US" sz="3190">
                <a:solidFill>
                  <a:srgbClr val="FFFFFF"/>
                </a:solidFill>
                <a:latin typeface="BM Hanna"/>
                <a:ea typeface="BM Hanna"/>
                <a:cs typeface="BM Hanna"/>
                <a:sym typeface="BM Hanna"/>
              </a:rPr>
              <a:t>MENCABUT </a:t>
            </a:r>
            <a:r>
              <a:rPr lang="en-US" sz="3190">
                <a:solidFill>
                  <a:srgbClr val="F1484E"/>
                </a:solidFill>
                <a:latin typeface="BM Hanna"/>
                <a:ea typeface="BM Hanna"/>
                <a:cs typeface="BM Hanna"/>
                <a:sym typeface="BM Hanna"/>
              </a:rPr>
              <a:t>HAK AKSES</a:t>
            </a:r>
            <a:r>
              <a:rPr lang="en-US" sz="3190">
                <a:solidFill>
                  <a:srgbClr val="FFFFFF"/>
                </a:solidFill>
                <a:latin typeface="BM Hanna"/>
                <a:ea typeface="BM Hanna"/>
                <a:cs typeface="BM Hanna"/>
                <a:sym typeface="BM Hanna"/>
              </a:rPr>
              <a:t> SELECT DARI </a:t>
            </a:r>
            <a:r>
              <a:rPr lang="en-US" sz="3190">
                <a:solidFill>
                  <a:srgbClr val="FFCE33"/>
                </a:solidFill>
                <a:latin typeface="BM Hanna"/>
                <a:ea typeface="BM Hanna"/>
                <a:cs typeface="BM Hanna"/>
                <a:sym typeface="BM Hanna"/>
              </a:rPr>
              <a:t>PENGGUNA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663870" y="389732"/>
            <a:ext cx="7320803" cy="9507536"/>
          </a:xfrm>
          <a:custGeom>
            <a:avLst/>
            <a:gdLst/>
            <a:ahLst/>
            <a:cxnLst/>
            <a:rect r="r" b="b" t="t" l="l"/>
            <a:pathLst>
              <a:path h="9507536" w="7320803">
                <a:moveTo>
                  <a:pt x="0" y="0"/>
                </a:moveTo>
                <a:lnTo>
                  <a:pt x="7320803" y="0"/>
                </a:lnTo>
                <a:lnTo>
                  <a:pt x="7320803" y="9507536"/>
                </a:lnTo>
                <a:lnTo>
                  <a:pt x="0" y="9507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55837">
            <a:off x="6716389" y="624673"/>
            <a:ext cx="2536569" cy="3461819"/>
          </a:xfrm>
          <a:custGeom>
            <a:avLst/>
            <a:gdLst/>
            <a:ahLst/>
            <a:cxnLst/>
            <a:rect r="r" b="b" t="t" l="l"/>
            <a:pathLst>
              <a:path h="3461819" w="2536569">
                <a:moveTo>
                  <a:pt x="0" y="0"/>
                </a:moveTo>
                <a:lnTo>
                  <a:pt x="2536569" y="0"/>
                </a:lnTo>
                <a:lnTo>
                  <a:pt x="2536569" y="3461819"/>
                </a:lnTo>
                <a:lnTo>
                  <a:pt x="0" y="34618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271139">
            <a:off x="1028984" y="792541"/>
            <a:ext cx="1715649" cy="2341456"/>
          </a:xfrm>
          <a:custGeom>
            <a:avLst/>
            <a:gdLst/>
            <a:ahLst/>
            <a:cxnLst/>
            <a:rect r="r" b="b" t="t" l="l"/>
            <a:pathLst>
              <a:path h="2341456" w="1715649">
                <a:moveTo>
                  <a:pt x="0" y="0"/>
                </a:moveTo>
                <a:lnTo>
                  <a:pt x="1715649" y="0"/>
                </a:lnTo>
                <a:lnTo>
                  <a:pt x="1715649" y="2341456"/>
                </a:lnTo>
                <a:lnTo>
                  <a:pt x="0" y="23414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8640331" y="5257409"/>
            <a:ext cx="8618969" cy="4000891"/>
            <a:chOff x="0" y="0"/>
            <a:chExt cx="2270016" cy="1053733"/>
          </a:xfrm>
        </p:grpSpPr>
        <p:sp>
          <p:nvSpPr>
            <p:cNvPr name="Freeform 7" id="7"/>
            <p:cNvSpPr/>
            <p:nvPr/>
          </p:nvSpPr>
          <p:spPr>
            <a:xfrm flipH="false" flipV="false" rot="0">
              <a:off x="0" y="0"/>
              <a:ext cx="2270016" cy="1053733"/>
            </a:xfrm>
            <a:custGeom>
              <a:avLst/>
              <a:gdLst/>
              <a:ahLst/>
              <a:cxnLst/>
              <a:rect r="r" b="b" t="t" l="l"/>
              <a:pathLst>
                <a:path h="1053733" w="2270016">
                  <a:moveTo>
                    <a:pt x="37726" y="0"/>
                  </a:moveTo>
                  <a:lnTo>
                    <a:pt x="2232290" y="0"/>
                  </a:lnTo>
                  <a:cubicBezTo>
                    <a:pt x="2242296" y="0"/>
                    <a:pt x="2251892" y="3975"/>
                    <a:pt x="2258967" y="11050"/>
                  </a:cubicBezTo>
                  <a:cubicBezTo>
                    <a:pt x="2266042" y="18125"/>
                    <a:pt x="2270016" y="27721"/>
                    <a:pt x="2270016" y="37726"/>
                  </a:cubicBezTo>
                  <a:lnTo>
                    <a:pt x="2270016" y="1016006"/>
                  </a:lnTo>
                  <a:cubicBezTo>
                    <a:pt x="2270016" y="1026012"/>
                    <a:pt x="2266042" y="1035608"/>
                    <a:pt x="2258967" y="1042683"/>
                  </a:cubicBezTo>
                  <a:cubicBezTo>
                    <a:pt x="2251892" y="1049758"/>
                    <a:pt x="2242296" y="1053733"/>
                    <a:pt x="2232290" y="1053733"/>
                  </a:cubicBezTo>
                  <a:lnTo>
                    <a:pt x="37726" y="1053733"/>
                  </a:lnTo>
                  <a:cubicBezTo>
                    <a:pt x="27721" y="1053733"/>
                    <a:pt x="18125" y="1049758"/>
                    <a:pt x="11050" y="1042683"/>
                  </a:cubicBezTo>
                  <a:cubicBezTo>
                    <a:pt x="3975" y="1035608"/>
                    <a:pt x="0" y="1026012"/>
                    <a:pt x="0" y="1016006"/>
                  </a:cubicBezTo>
                  <a:lnTo>
                    <a:pt x="0" y="37726"/>
                  </a:lnTo>
                  <a:cubicBezTo>
                    <a:pt x="0" y="27721"/>
                    <a:pt x="3975" y="18125"/>
                    <a:pt x="11050" y="11050"/>
                  </a:cubicBezTo>
                  <a:cubicBezTo>
                    <a:pt x="18125" y="3975"/>
                    <a:pt x="27721" y="0"/>
                    <a:pt x="37726" y="0"/>
                  </a:cubicBezTo>
                  <a:close/>
                </a:path>
              </a:pathLst>
            </a:custGeom>
            <a:solidFill>
              <a:srgbClr val="FFCE32"/>
            </a:solidFill>
          </p:spPr>
        </p:sp>
        <p:sp>
          <p:nvSpPr>
            <p:cNvPr name="TextBox 8" id="8"/>
            <p:cNvSpPr txBox="true"/>
            <p:nvPr/>
          </p:nvSpPr>
          <p:spPr>
            <a:xfrm>
              <a:off x="0" y="-57150"/>
              <a:ext cx="2270016" cy="1110883"/>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14216803" y="-508556"/>
            <a:ext cx="5298582" cy="4633851"/>
          </a:xfrm>
          <a:custGeom>
            <a:avLst/>
            <a:gdLst/>
            <a:ahLst/>
            <a:cxnLst/>
            <a:rect r="r" b="b" t="t" l="l"/>
            <a:pathLst>
              <a:path h="4633851" w="5298582">
                <a:moveTo>
                  <a:pt x="0" y="0"/>
                </a:moveTo>
                <a:lnTo>
                  <a:pt x="5298583" y="0"/>
                </a:lnTo>
                <a:lnTo>
                  <a:pt x="5298583" y="4633851"/>
                </a:lnTo>
                <a:lnTo>
                  <a:pt x="0" y="46338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0110754" y="389732"/>
            <a:ext cx="3595229" cy="2542807"/>
          </a:xfrm>
          <a:custGeom>
            <a:avLst/>
            <a:gdLst/>
            <a:ahLst/>
            <a:cxnLst/>
            <a:rect r="r" b="b" t="t" l="l"/>
            <a:pathLst>
              <a:path h="2542807" w="3595229">
                <a:moveTo>
                  <a:pt x="0" y="0"/>
                </a:moveTo>
                <a:lnTo>
                  <a:pt x="3595229" y="0"/>
                </a:lnTo>
                <a:lnTo>
                  <a:pt x="3595229" y="2542807"/>
                </a:lnTo>
                <a:lnTo>
                  <a:pt x="0" y="254280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1419711">
            <a:off x="-669291" y="7248429"/>
            <a:ext cx="3275863" cy="3654614"/>
          </a:xfrm>
          <a:custGeom>
            <a:avLst/>
            <a:gdLst/>
            <a:ahLst/>
            <a:cxnLst/>
            <a:rect r="r" b="b" t="t" l="l"/>
            <a:pathLst>
              <a:path h="3654614" w="3275863">
                <a:moveTo>
                  <a:pt x="0" y="0"/>
                </a:moveTo>
                <a:lnTo>
                  <a:pt x="3275863" y="0"/>
                </a:lnTo>
                <a:lnTo>
                  <a:pt x="3275863" y="3654614"/>
                </a:lnTo>
                <a:lnTo>
                  <a:pt x="0" y="365461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5446635" y="6172200"/>
            <a:ext cx="3897838" cy="4114800"/>
          </a:xfrm>
          <a:custGeom>
            <a:avLst/>
            <a:gdLst/>
            <a:ahLst/>
            <a:cxnLst/>
            <a:rect r="r" b="b" t="t" l="l"/>
            <a:pathLst>
              <a:path h="4114800" w="3897838">
                <a:moveTo>
                  <a:pt x="0" y="0"/>
                </a:moveTo>
                <a:lnTo>
                  <a:pt x="3897838" y="0"/>
                </a:lnTo>
                <a:lnTo>
                  <a:pt x="3897838"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3" id="13"/>
          <p:cNvSpPr txBox="true"/>
          <p:nvPr/>
        </p:nvSpPr>
        <p:spPr>
          <a:xfrm rot="0">
            <a:off x="7796464" y="3770604"/>
            <a:ext cx="9462836" cy="1311208"/>
          </a:xfrm>
          <a:prstGeom prst="rect">
            <a:avLst/>
          </a:prstGeom>
        </p:spPr>
        <p:txBody>
          <a:bodyPr anchor="t" rtlCol="false" tIns="0" lIns="0" bIns="0" rIns="0">
            <a:spAutoFit/>
          </a:bodyPr>
          <a:lstStyle/>
          <a:p>
            <a:pPr algn="ctr">
              <a:lnSpc>
                <a:spcPts val="9699"/>
              </a:lnSpc>
            </a:pPr>
            <a:r>
              <a:rPr lang="en-US" sz="9999">
                <a:solidFill>
                  <a:srgbClr val="FFFFFF"/>
                </a:solidFill>
                <a:latin typeface="BM Hanna"/>
                <a:ea typeface="BM Hanna"/>
                <a:cs typeface="BM Hanna"/>
                <a:sym typeface="BM Hanna"/>
              </a:rPr>
              <a:t>KESIMPULAN</a:t>
            </a:r>
          </a:p>
        </p:txBody>
      </p:sp>
      <p:sp>
        <p:nvSpPr>
          <p:cNvPr name="TextBox 14" id="14"/>
          <p:cNvSpPr txBox="true"/>
          <p:nvPr/>
        </p:nvSpPr>
        <p:spPr>
          <a:xfrm rot="0">
            <a:off x="9344473" y="5544079"/>
            <a:ext cx="7210685" cy="3714221"/>
          </a:xfrm>
          <a:prstGeom prst="rect">
            <a:avLst/>
          </a:prstGeom>
        </p:spPr>
        <p:txBody>
          <a:bodyPr anchor="t" rtlCol="false" tIns="0" lIns="0" bIns="0" rIns="0">
            <a:spAutoFit/>
          </a:bodyPr>
          <a:lstStyle/>
          <a:p>
            <a:pPr algn="just" marL="539749" indent="-269875" lvl="1">
              <a:lnSpc>
                <a:spcPts val="3749"/>
              </a:lnSpc>
              <a:buFont typeface="Arial"/>
              <a:buChar char="•"/>
            </a:pPr>
            <a:r>
              <a:rPr lang="en-US" sz="2499">
                <a:solidFill>
                  <a:srgbClr val="000000"/>
                </a:solidFill>
                <a:latin typeface="Canva Sans"/>
                <a:ea typeface="Canva Sans"/>
                <a:cs typeface="Canva Sans"/>
                <a:sym typeface="Canva Sans"/>
              </a:rPr>
              <a:t>MySQL menyediakan fitur untuk pengelolaan database yang efisien.</a:t>
            </a:r>
          </a:p>
          <a:p>
            <a:pPr algn="just" marL="539749" indent="-269875" lvl="1">
              <a:lnSpc>
                <a:spcPts val="3749"/>
              </a:lnSpc>
              <a:buFont typeface="Arial"/>
              <a:buChar char="•"/>
            </a:pPr>
            <a:r>
              <a:rPr lang="en-US" sz="2499">
                <a:solidFill>
                  <a:srgbClr val="000000"/>
                </a:solidFill>
                <a:latin typeface="Canva Sans"/>
                <a:ea typeface="Canva Sans"/>
                <a:cs typeface="Canva Sans"/>
                <a:sym typeface="Canva Sans"/>
              </a:rPr>
              <a:t>Desain database yang baik sangat penting untuk performa aplikasi.</a:t>
            </a:r>
          </a:p>
          <a:p>
            <a:pPr algn="just" marL="539749" indent="-269875" lvl="1">
              <a:lnSpc>
                <a:spcPts val="3749"/>
              </a:lnSpc>
              <a:buFont typeface="Arial"/>
              <a:buChar char="•"/>
            </a:pPr>
            <a:r>
              <a:rPr lang="en-US" sz="2499">
                <a:solidFill>
                  <a:srgbClr val="000000"/>
                </a:solidFill>
                <a:latin typeface="Canva Sans"/>
                <a:ea typeface="Canva Sans"/>
                <a:cs typeface="Canva Sans"/>
                <a:sym typeface="Canva Sans"/>
              </a:rPr>
              <a:t>Pemahaman tentang SQL, relasi tabel, dan fitur lanjutan mempercepat pengembangan aplikasi berbasis data.</a:t>
            </a:r>
          </a:p>
          <a:p>
            <a:pPr algn="just">
              <a:lnSpc>
                <a:spcPts val="374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2498597" y="-108828"/>
            <a:ext cx="6582509" cy="10746953"/>
          </a:xfrm>
          <a:custGeom>
            <a:avLst/>
            <a:gdLst/>
            <a:ahLst/>
            <a:cxnLst/>
            <a:rect r="r" b="b" t="t" l="l"/>
            <a:pathLst>
              <a:path h="10746953" w="6582509">
                <a:moveTo>
                  <a:pt x="0" y="0"/>
                </a:moveTo>
                <a:lnTo>
                  <a:pt x="6582509" y="0"/>
                </a:lnTo>
                <a:lnTo>
                  <a:pt x="6582509" y="10746953"/>
                </a:lnTo>
                <a:lnTo>
                  <a:pt x="0" y="10746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97725">
            <a:off x="13679956" y="-1054879"/>
            <a:ext cx="4476702" cy="4994292"/>
          </a:xfrm>
          <a:custGeom>
            <a:avLst/>
            <a:gdLst/>
            <a:ahLst/>
            <a:cxnLst/>
            <a:rect r="r" b="b" t="t" l="l"/>
            <a:pathLst>
              <a:path h="4994292" w="4476702">
                <a:moveTo>
                  <a:pt x="0" y="0"/>
                </a:moveTo>
                <a:lnTo>
                  <a:pt x="4476701" y="0"/>
                </a:lnTo>
                <a:lnTo>
                  <a:pt x="4476701" y="4994292"/>
                </a:lnTo>
                <a:lnTo>
                  <a:pt x="0" y="49942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944550" y="2366363"/>
            <a:ext cx="5751911" cy="14071953"/>
          </a:xfrm>
          <a:custGeom>
            <a:avLst/>
            <a:gdLst/>
            <a:ahLst/>
            <a:cxnLst/>
            <a:rect r="r" b="b" t="t" l="l"/>
            <a:pathLst>
              <a:path h="14071953" w="5751911">
                <a:moveTo>
                  <a:pt x="0" y="0"/>
                </a:moveTo>
                <a:lnTo>
                  <a:pt x="5751911" y="0"/>
                </a:lnTo>
                <a:lnTo>
                  <a:pt x="5751911" y="14071954"/>
                </a:lnTo>
                <a:lnTo>
                  <a:pt x="0" y="140719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792658" y="5143500"/>
            <a:ext cx="4946577" cy="5519194"/>
          </a:xfrm>
          <a:custGeom>
            <a:avLst/>
            <a:gdLst/>
            <a:ahLst/>
            <a:cxnLst/>
            <a:rect r="r" b="b" t="t" l="l"/>
            <a:pathLst>
              <a:path h="5519194" w="4946577">
                <a:moveTo>
                  <a:pt x="4946577" y="0"/>
                </a:moveTo>
                <a:lnTo>
                  <a:pt x="0" y="0"/>
                </a:lnTo>
                <a:lnTo>
                  <a:pt x="0" y="5519194"/>
                </a:lnTo>
                <a:lnTo>
                  <a:pt x="4946577" y="5519194"/>
                </a:lnTo>
                <a:lnTo>
                  <a:pt x="494657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0">
            <a:off x="11066058" y="4957733"/>
            <a:ext cx="6322410" cy="7438130"/>
          </a:xfrm>
          <a:custGeom>
            <a:avLst/>
            <a:gdLst/>
            <a:ahLst/>
            <a:cxnLst/>
            <a:rect r="r" b="b" t="t" l="l"/>
            <a:pathLst>
              <a:path h="7438130" w="6322410">
                <a:moveTo>
                  <a:pt x="6322410" y="0"/>
                </a:moveTo>
                <a:lnTo>
                  <a:pt x="0" y="0"/>
                </a:lnTo>
                <a:lnTo>
                  <a:pt x="0" y="7438130"/>
                </a:lnTo>
                <a:lnTo>
                  <a:pt x="6322410" y="7438130"/>
                </a:lnTo>
                <a:lnTo>
                  <a:pt x="632241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4626842" y="3187376"/>
            <a:ext cx="9034317" cy="4264673"/>
          </a:xfrm>
          <a:prstGeom prst="rect">
            <a:avLst/>
          </a:prstGeom>
        </p:spPr>
        <p:txBody>
          <a:bodyPr anchor="t" rtlCol="false" tIns="0" lIns="0" bIns="0" rIns="0">
            <a:spAutoFit/>
          </a:bodyPr>
          <a:lstStyle/>
          <a:p>
            <a:pPr algn="ctr" marL="0" indent="0" lvl="0">
              <a:lnSpc>
                <a:spcPts val="16315"/>
              </a:lnSpc>
              <a:spcBef>
                <a:spcPct val="0"/>
              </a:spcBef>
            </a:pPr>
            <a:r>
              <a:rPr lang="en-US" sz="16819">
                <a:solidFill>
                  <a:srgbClr val="FFFFFF"/>
                </a:solidFill>
                <a:latin typeface="BM Hanna"/>
                <a:ea typeface="BM Hanna"/>
                <a:cs typeface="BM Hanna"/>
                <a:sym typeface="BM Hanna"/>
              </a:rPr>
              <a:t>THANK YOU</a:t>
            </a:r>
          </a:p>
        </p:txBody>
      </p:sp>
      <p:sp>
        <p:nvSpPr>
          <p:cNvPr name="Freeform 9" id="9"/>
          <p:cNvSpPr/>
          <p:nvPr/>
        </p:nvSpPr>
        <p:spPr>
          <a:xfrm flipH="false" flipV="false" rot="0">
            <a:off x="5976517" y="-809891"/>
            <a:ext cx="4294014" cy="3427404"/>
          </a:xfrm>
          <a:custGeom>
            <a:avLst/>
            <a:gdLst/>
            <a:ahLst/>
            <a:cxnLst/>
            <a:rect r="r" b="b" t="t" l="l"/>
            <a:pathLst>
              <a:path h="3427404" w="4294014">
                <a:moveTo>
                  <a:pt x="0" y="0"/>
                </a:moveTo>
                <a:lnTo>
                  <a:pt x="4294014" y="0"/>
                </a:lnTo>
                <a:lnTo>
                  <a:pt x="4294014" y="3427404"/>
                </a:lnTo>
                <a:lnTo>
                  <a:pt x="0" y="342740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526312">
            <a:off x="6081818" y="6805324"/>
            <a:ext cx="5385775" cy="4905951"/>
          </a:xfrm>
          <a:custGeom>
            <a:avLst/>
            <a:gdLst/>
            <a:ahLst/>
            <a:cxnLst/>
            <a:rect r="r" b="b" t="t" l="l"/>
            <a:pathLst>
              <a:path h="4905951" w="5385775">
                <a:moveTo>
                  <a:pt x="0" y="0"/>
                </a:moveTo>
                <a:lnTo>
                  <a:pt x="5385774" y="0"/>
                </a:lnTo>
                <a:lnTo>
                  <a:pt x="5385774" y="4905952"/>
                </a:lnTo>
                <a:lnTo>
                  <a:pt x="0" y="49059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C45B9"/>
        </a:solidFill>
      </p:bgPr>
    </p:bg>
    <p:spTree>
      <p:nvGrpSpPr>
        <p:cNvPr id="1" name=""/>
        <p:cNvGrpSpPr/>
        <p:nvPr/>
      </p:nvGrpSpPr>
      <p:grpSpPr>
        <a:xfrm>
          <a:off x="0" y="0"/>
          <a:ext cx="0" cy="0"/>
          <a:chOff x="0" y="0"/>
          <a:chExt cx="0" cy="0"/>
        </a:xfrm>
      </p:grpSpPr>
      <p:sp>
        <p:nvSpPr>
          <p:cNvPr name="Freeform 2" id="2"/>
          <p:cNvSpPr/>
          <p:nvPr/>
        </p:nvSpPr>
        <p:spPr>
          <a:xfrm flipH="false" flipV="false" rot="0">
            <a:off x="-571592" y="-85725"/>
            <a:ext cx="4910563" cy="4437363"/>
          </a:xfrm>
          <a:custGeom>
            <a:avLst/>
            <a:gdLst/>
            <a:ahLst/>
            <a:cxnLst/>
            <a:rect r="r" b="b" t="t" l="l"/>
            <a:pathLst>
              <a:path h="4437363" w="4910563">
                <a:moveTo>
                  <a:pt x="0" y="0"/>
                </a:moveTo>
                <a:lnTo>
                  <a:pt x="4910562" y="0"/>
                </a:lnTo>
                <a:lnTo>
                  <a:pt x="4910562" y="4437363"/>
                </a:lnTo>
                <a:lnTo>
                  <a:pt x="0" y="4437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949030" y="-85725"/>
            <a:ext cx="4910563" cy="4437363"/>
          </a:xfrm>
          <a:custGeom>
            <a:avLst/>
            <a:gdLst/>
            <a:ahLst/>
            <a:cxnLst/>
            <a:rect r="r" b="b" t="t" l="l"/>
            <a:pathLst>
              <a:path h="4437363" w="4910563">
                <a:moveTo>
                  <a:pt x="4910562" y="0"/>
                </a:moveTo>
                <a:lnTo>
                  <a:pt x="0" y="0"/>
                </a:lnTo>
                <a:lnTo>
                  <a:pt x="0" y="4437363"/>
                </a:lnTo>
                <a:lnTo>
                  <a:pt x="4910562" y="4437363"/>
                </a:lnTo>
                <a:lnTo>
                  <a:pt x="491056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15627" y="4171633"/>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720345" y="4171633"/>
            <a:ext cx="4847311" cy="2361962"/>
          </a:xfrm>
          <a:custGeom>
            <a:avLst/>
            <a:gdLst/>
            <a:ahLst/>
            <a:cxnLst/>
            <a:rect r="r" b="b" t="t" l="l"/>
            <a:pathLst>
              <a:path h="2361962" w="4847311">
                <a:moveTo>
                  <a:pt x="0" y="0"/>
                </a:moveTo>
                <a:lnTo>
                  <a:pt x="4847310" y="0"/>
                </a:lnTo>
                <a:lnTo>
                  <a:pt x="4847310" y="2361962"/>
                </a:lnTo>
                <a:lnTo>
                  <a:pt x="0" y="2361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125062" y="4171633"/>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334131"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738848"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143565"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659189" y="662295"/>
            <a:ext cx="8969623" cy="2539867"/>
          </a:xfrm>
          <a:prstGeom prst="rect">
            <a:avLst/>
          </a:prstGeom>
        </p:spPr>
        <p:txBody>
          <a:bodyPr anchor="t" rtlCol="false" tIns="0" lIns="0" bIns="0" rIns="0">
            <a:spAutoFit/>
          </a:bodyPr>
          <a:lstStyle/>
          <a:p>
            <a:pPr algn="ctr">
              <a:lnSpc>
                <a:spcPts val="9699"/>
              </a:lnSpc>
            </a:pPr>
            <a:r>
              <a:rPr lang="en-US" sz="9999">
                <a:solidFill>
                  <a:srgbClr val="FFFFFF"/>
                </a:solidFill>
                <a:latin typeface="BM Hanna"/>
                <a:ea typeface="BM Hanna"/>
                <a:cs typeface="BM Hanna"/>
                <a:sym typeface="BM Hanna"/>
              </a:rPr>
              <a:t>PUSAT </a:t>
            </a:r>
          </a:p>
          <a:p>
            <a:pPr algn="ctr" marL="0" indent="0" lvl="0">
              <a:lnSpc>
                <a:spcPts val="9699"/>
              </a:lnSpc>
              <a:spcBef>
                <a:spcPct val="0"/>
              </a:spcBef>
            </a:pPr>
            <a:r>
              <a:rPr lang="en-US" sz="9999">
                <a:solidFill>
                  <a:srgbClr val="FFFFFF"/>
                </a:solidFill>
                <a:latin typeface="BM Hanna"/>
                <a:ea typeface="BM Hanna"/>
                <a:cs typeface="BM Hanna"/>
                <a:sym typeface="BM Hanna"/>
              </a:rPr>
              <a:t>MATERI</a:t>
            </a:r>
          </a:p>
        </p:txBody>
      </p:sp>
      <p:sp>
        <p:nvSpPr>
          <p:cNvPr name="TextBox 11" id="11"/>
          <p:cNvSpPr txBox="true"/>
          <p:nvPr/>
        </p:nvSpPr>
        <p:spPr>
          <a:xfrm rot="0">
            <a:off x="1639616" y="5223863"/>
            <a:ext cx="4199333" cy="485742"/>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Pendahuluan</a:t>
            </a:r>
          </a:p>
        </p:txBody>
      </p:sp>
      <p:sp>
        <p:nvSpPr>
          <p:cNvPr name="TextBox 12" id="12"/>
          <p:cNvSpPr txBox="true"/>
          <p:nvPr/>
        </p:nvSpPr>
        <p:spPr>
          <a:xfrm rot="0">
            <a:off x="7044333" y="4976213"/>
            <a:ext cx="4199333" cy="981009"/>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Konsep Dasar Database</a:t>
            </a:r>
          </a:p>
        </p:txBody>
      </p:sp>
      <p:sp>
        <p:nvSpPr>
          <p:cNvPr name="TextBox 13" id="13"/>
          <p:cNvSpPr txBox="true"/>
          <p:nvPr/>
        </p:nvSpPr>
        <p:spPr>
          <a:xfrm rot="0">
            <a:off x="12449051" y="4976213"/>
            <a:ext cx="4199333" cy="981119"/>
          </a:xfrm>
          <a:prstGeom prst="rect">
            <a:avLst/>
          </a:prstGeom>
        </p:spPr>
        <p:txBody>
          <a:bodyPr anchor="t" rtlCol="false" tIns="0" lIns="0" bIns="0" rIns="0">
            <a:spAutoFit/>
          </a:bodyPr>
          <a:lstStyle/>
          <a:p>
            <a:pPr algn="ctr">
              <a:lnSpc>
                <a:spcPts val="3900"/>
              </a:lnSpc>
            </a:pPr>
            <a:r>
              <a:rPr lang="en-US" sz="3000">
                <a:solidFill>
                  <a:srgbClr val="000000"/>
                </a:solidFill>
                <a:latin typeface="Canva Sans"/>
                <a:ea typeface="Canva Sans"/>
                <a:cs typeface="Canva Sans"/>
                <a:sym typeface="Canva Sans"/>
              </a:rPr>
              <a:t>Bahasa SQL</a:t>
            </a:r>
          </a:p>
          <a:p>
            <a:pPr algn="ctr" marL="0" indent="0" lvl="0">
              <a:lnSpc>
                <a:spcPts val="3900"/>
              </a:lnSpc>
            </a:pPr>
            <a:r>
              <a:rPr lang="en-US" sz="3000">
                <a:solidFill>
                  <a:srgbClr val="000000"/>
                </a:solidFill>
                <a:latin typeface="Canva Sans"/>
                <a:ea typeface="Canva Sans"/>
                <a:cs typeface="Canva Sans"/>
                <a:sym typeface="Canva Sans"/>
              </a:rPr>
              <a:t>DDL,DML, DCL</a:t>
            </a:r>
          </a:p>
        </p:txBody>
      </p:sp>
      <p:sp>
        <p:nvSpPr>
          <p:cNvPr name="Freeform 14" id="14"/>
          <p:cNvSpPr/>
          <p:nvPr/>
        </p:nvSpPr>
        <p:spPr>
          <a:xfrm flipH="false" flipV="false" rot="0">
            <a:off x="7737528" y="7629056"/>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9756031" y="7019168"/>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8514658" y="8686245"/>
            <a:ext cx="3052997" cy="485742"/>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kesimpulan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4918748" y="-626708"/>
            <a:ext cx="4681103" cy="3310817"/>
          </a:xfrm>
          <a:custGeom>
            <a:avLst/>
            <a:gdLst/>
            <a:ahLst/>
            <a:cxnLst/>
            <a:rect r="r" b="b" t="t" l="l"/>
            <a:pathLst>
              <a:path h="3310817" w="4681103">
                <a:moveTo>
                  <a:pt x="0" y="0"/>
                </a:moveTo>
                <a:lnTo>
                  <a:pt x="4681104" y="0"/>
                </a:lnTo>
                <a:lnTo>
                  <a:pt x="4681104" y="3310816"/>
                </a:lnTo>
                <a:lnTo>
                  <a:pt x="0" y="331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1286914" y="2018689"/>
            <a:ext cx="7978637" cy="9386632"/>
          </a:xfrm>
          <a:custGeom>
            <a:avLst/>
            <a:gdLst/>
            <a:ahLst/>
            <a:cxnLst/>
            <a:rect r="r" b="b" t="t" l="l"/>
            <a:pathLst>
              <a:path h="9386632" w="7978637">
                <a:moveTo>
                  <a:pt x="7978637" y="0"/>
                </a:moveTo>
                <a:lnTo>
                  <a:pt x="0" y="0"/>
                </a:lnTo>
                <a:lnTo>
                  <a:pt x="0" y="9386632"/>
                </a:lnTo>
                <a:lnTo>
                  <a:pt x="7978637" y="9386632"/>
                </a:lnTo>
                <a:lnTo>
                  <a:pt x="79786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8700" y="3069909"/>
            <a:ext cx="9393142" cy="7653268"/>
            <a:chOff x="0" y="0"/>
            <a:chExt cx="2473914" cy="2015676"/>
          </a:xfrm>
        </p:grpSpPr>
        <p:sp>
          <p:nvSpPr>
            <p:cNvPr name="Freeform 6" id="6"/>
            <p:cNvSpPr/>
            <p:nvPr/>
          </p:nvSpPr>
          <p:spPr>
            <a:xfrm flipH="false" flipV="false" rot="0">
              <a:off x="0" y="0"/>
              <a:ext cx="2473914" cy="2015676"/>
            </a:xfrm>
            <a:custGeom>
              <a:avLst/>
              <a:gdLst/>
              <a:ahLst/>
              <a:cxnLst/>
              <a:rect r="r" b="b" t="t" l="l"/>
              <a:pathLst>
                <a:path h="2015676" w="2473914">
                  <a:moveTo>
                    <a:pt x="34617" y="0"/>
                  </a:moveTo>
                  <a:lnTo>
                    <a:pt x="2439297" y="0"/>
                  </a:lnTo>
                  <a:cubicBezTo>
                    <a:pt x="2458415" y="0"/>
                    <a:pt x="2473914" y="15498"/>
                    <a:pt x="2473914" y="34617"/>
                  </a:cubicBezTo>
                  <a:lnTo>
                    <a:pt x="2473914" y="1981059"/>
                  </a:lnTo>
                  <a:cubicBezTo>
                    <a:pt x="2473914" y="2000177"/>
                    <a:pt x="2458415" y="2015676"/>
                    <a:pt x="2439297" y="2015676"/>
                  </a:cubicBezTo>
                  <a:lnTo>
                    <a:pt x="34617" y="2015676"/>
                  </a:lnTo>
                  <a:cubicBezTo>
                    <a:pt x="15498" y="2015676"/>
                    <a:pt x="0" y="2000177"/>
                    <a:pt x="0" y="1981059"/>
                  </a:cubicBezTo>
                  <a:lnTo>
                    <a:pt x="0" y="34617"/>
                  </a:lnTo>
                  <a:cubicBezTo>
                    <a:pt x="0" y="15498"/>
                    <a:pt x="15498" y="0"/>
                    <a:pt x="34617" y="0"/>
                  </a:cubicBezTo>
                  <a:close/>
                </a:path>
              </a:pathLst>
            </a:custGeom>
            <a:solidFill>
              <a:srgbClr val="FFCE32"/>
            </a:solidFill>
          </p:spPr>
        </p:sp>
        <p:sp>
          <p:nvSpPr>
            <p:cNvPr name="TextBox 7" id="7"/>
            <p:cNvSpPr txBox="true"/>
            <p:nvPr/>
          </p:nvSpPr>
          <p:spPr>
            <a:xfrm>
              <a:off x="0" y="-57150"/>
              <a:ext cx="2473914" cy="2072826"/>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true" flipV="false" rot="0">
            <a:off x="-1286629" y="-431434"/>
            <a:ext cx="5603193" cy="4900247"/>
          </a:xfrm>
          <a:custGeom>
            <a:avLst/>
            <a:gdLst/>
            <a:ahLst/>
            <a:cxnLst/>
            <a:rect r="r" b="b" t="t" l="l"/>
            <a:pathLst>
              <a:path h="4900247" w="5603193">
                <a:moveTo>
                  <a:pt x="5603193" y="0"/>
                </a:moveTo>
                <a:lnTo>
                  <a:pt x="0" y="0"/>
                </a:lnTo>
                <a:lnTo>
                  <a:pt x="0" y="4900247"/>
                </a:lnTo>
                <a:lnTo>
                  <a:pt x="5603193" y="4900247"/>
                </a:lnTo>
                <a:lnTo>
                  <a:pt x="56031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753695">
            <a:off x="8607328" y="732714"/>
            <a:ext cx="3629027" cy="4674391"/>
          </a:xfrm>
          <a:custGeom>
            <a:avLst/>
            <a:gdLst/>
            <a:ahLst/>
            <a:cxnLst/>
            <a:rect r="r" b="b" t="t" l="l"/>
            <a:pathLst>
              <a:path h="4674391" w="3629027">
                <a:moveTo>
                  <a:pt x="0" y="0"/>
                </a:moveTo>
                <a:lnTo>
                  <a:pt x="3629028" y="0"/>
                </a:lnTo>
                <a:lnTo>
                  <a:pt x="3629028" y="4674391"/>
                </a:lnTo>
                <a:lnTo>
                  <a:pt x="0" y="46743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1925338" y="3957895"/>
            <a:ext cx="7599867" cy="2539867"/>
          </a:xfrm>
          <a:prstGeom prst="rect">
            <a:avLst/>
          </a:prstGeom>
        </p:spPr>
        <p:txBody>
          <a:bodyPr anchor="t" rtlCol="false" tIns="0" lIns="0" bIns="0" rIns="0">
            <a:spAutoFit/>
          </a:bodyPr>
          <a:lstStyle/>
          <a:p>
            <a:pPr algn="l">
              <a:lnSpc>
                <a:spcPts val="9699"/>
              </a:lnSpc>
            </a:pPr>
            <a:r>
              <a:rPr lang="en-US" sz="9999">
                <a:solidFill>
                  <a:srgbClr val="000000"/>
                </a:solidFill>
                <a:latin typeface="BM Hanna"/>
                <a:ea typeface="BM Hanna"/>
                <a:cs typeface="BM Hanna"/>
                <a:sym typeface="BM Hanna"/>
              </a:rPr>
              <a:t>APA ITU</a:t>
            </a:r>
          </a:p>
          <a:p>
            <a:pPr algn="l">
              <a:lnSpc>
                <a:spcPts val="9699"/>
              </a:lnSpc>
            </a:pPr>
            <a:r>
              <a:rPr lang="en-US" sz="9999">
                <a:solidFill>
                  <a:srgbClr val="000000"/>
                </a:solidFill>
                <a:latin typeface="BM Hanna"/>
                <a:ea typeface="BM Hanna"/>
                <a:cs typeface="BM Hanna"/>
                <a:sym typeface="BM Hanna"/>
              </a:rPr>
              <a:t>DATA BASE</a:t>
            </a:r>
          </a:p>
        </p:txBody>
      </p:sp>
      <p:sp>
        <p:nvSpPr>
          <p:cNvPr name="TextBox 11" id="11"/>
          <p:cNvSpPr txBox="true"/>
          <p:nvPr/>
        </p:nvSpPr>
        <p:spPr>
          <a:xfrm rot="0">
            <a:off x="1925338" y="6880905"/>
            <a:ext cx="7599867" cy="1380927"/>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Database adalah kumpulan data yang terorganisir secara sistematis, memungkinkan pengelolaan, pencarian, dan pengolahan data secara efisien.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8899330" y="1028700"/>
            <a:ext cx="10534934" cy="8229600"/>
            <a:chOff x="0" y="0"/>
            <a:chExt cx="2774633" cy="2167467"/>
          </a:xfrm>
        </p:grpSpPr>
        <p:sp>
          <p:nvSpPr>
            <p:cNvPr name="Freeform 4" id="4"/>
            <p:cNvSpPr/>
            <p:nvPr/>
          </p:nvSpPr>
          <p:spPr>
            <a:xfrm flipH="false" flipV="false" rot="0">
              <a:off x="0" y="0"/>
              <a:ext cx="2774633" cy="2167467"/>
            </a:xfrm>
            <a:custGeom>
              <a:avLst/>
              <a:gdLst/>
              <a:ahLst/>
              <a:cxnLst/>
              <a:rect r="r" b="b" t="t" l="l"/>
              <a:pathLst>
                <a:path h="2167467" w="2774633">
                  <a:moveTo>
                    <a:pt x="30865" y="0"/>
                  </a:moveTo>
                  <a:lnTo>
                    <a:pt x="2743768" y="0"/>
                  </a:lnTo>
                  <a:cubicBezTo>
                    <a:pt x="2751954" y="0"/>
                    <a:pt x="2759804" y="3252"/>
                    <a:pt x="2765593" y="9040"/>
                  </a:cubicBezTo>
                  <a:cubicBezTo>
                    <a:pt x="2771381" y="14828"/>
                    <a:pt x="2774633" y="22679"/>
                    <a:pt x="2774633" y="30865"/>
                  </a:cubicBezTo>
                  <a:lnTo>
                    <a:pt x="2774633" y="2136602"/>
                  </a:lnTo>
                  <a:cubicBezTo>
                    <a:pt x="2774633" y="2144788"/>
                    <a:pt x="2771381" y="2152638"/>
                    <a:pt x="2765593" y="2158427"/>
                  </a:cubicBezTo>
                  <a:cubicBezTo>
                    <a:pt x="2759804" y="2164215"/>
                    <a:pt x="2751954" y="2167467"/>
                    <a:pt x="2743768" y="2167467"/>
                  </a:cubicBezTo>
                  <a:lnTo>
                    <a:pt x="30865" y="2167467"/>
                  </a:lnTo>
                  <a:cubicBezTo>
                    <a:pt x="22679" y="2167467"/>
                    <a:pt x="14828" y="2164215"/>
                    <a:pt x="9040" y="2158427"/>
                  </a:cubicBezTo>
                  <a:cubicBezTo>
                    <a:pt x="3252" y="2152638"/>
                    <a:pt x="0" y="2144788"/>
                    <a:pt x="0" y="2136602"/>
                  </a:cubicBezTo>
                  <a:lnTo>
                    <a:pt x="0" y="30865"/>
                  </a:lnTo>
                  <a:cubicBezTo>
                    <a:pt x="0" y="22679"/>
                    <a:pt x="3252" y="14828"/>
                    <a:pt x="9040" y="9040"/>
                  </a:cubicBezTo>
                  <a:cubicBezTo>
                    <a:pt x="14828" y="3252"/>
                    <a:pt x="22679" y="0"/>
                    <a:pt x="30865" y="0"/>
                  </a:cubicBezTo>
                  <a:close/>
                </a:path>
              </a:pathLst>
            </a:custGeom>
            <a:solidFill>
              <a:srgbClr val="FFCE32"/>
            </a:solidFill>
          </p:spPr>
        </p:sp>
        <p:sp>
          <p:nvSpPr>
            <p:cNvPr name="TextBox 5" id="5"/>
            <p:cNvSpPr txBox="true"/>
            <p:nvPr/>
          </p:nvSpPr>
          <p:spPr>
            <a:xfrm>
              <a:off x="0" y="-57150"/>
              <a:ext cx="2774633" cy="2224617"/>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0">
            <a:off x="3732593" y="-476467"/>
            <a:ext cx="5603193" cy="4900247"/>
          </a:xfrm>
          <a:custGeom>
            <a:avLst/>
            <a:gdLst/>
            <a:ahLst/>
            <a:cxnLst/>
            <a:rect r="r" b="b" t="t" l="l"/>
            <a:pathLst>
              <a:path h="4900247" w="5603193">
                <a:moveTo>
                  <a:pt x="0" y="0"/>
                </a:moveTo>
                <a:lnTo>
                  <a:pt x="5603193" y="0"/>
                </a:lnTo>
                <a:lnTo>
                  <a:pt x="5603193" y="4900247"/>
                </a:lnTo>
                <a:lnTo>
                  <a:pt x="0" y="49002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0" y="3196942"/>
            <a:ext cx="8002332" cy="8046221"/>
          </a:xfrm>
          <a:custGeom>
            <a:avLst/>
            <a:gdLst/>
            <a:ahLst/>
            <a:cxnLst/>
            <a:rect r="r" b="b" t="t" l="l"/>
            <a:pathLst>
              <a:path h="8046221" w="8002332">
                <a:moveTo>
                  <a:pt x="0" y="0"/>
                </a:moveTo>
                <a:lnTo>
                  <a:pt x="8002332" y="0"/>
                </a:lnTo>
                <a:lnTo>
                  <a:pt x="8002332" y="8046221"/>
                </a:lnTo>
                <a:lnTo>
                  <a:pt x="0" y="80462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698286" y="-1028700"/>
            <a:ext cx="3897838" cy="4114800"/>
          </a:xfrm>
          <a:custGeom>
            <a:avLst/>
            <a:gdLst/>
            <a:ahLst/>
            <a:cxnLst/>
            <a:rect r="r" b="b" t="t" l="l"/>
            <a:pathLst>
              <a:path h="4114800" w="3897838">
                <a:moveTo>
                  <a:pt x="0" y="0"/>
                </a:moveTo>
                <a:lnTo>
                  <a:pt x="3897838" y="0"/>
                </a:lnTo>
                <a:lnTo>
                  <a:pt x="389783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70688" y="30898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9659433" y="2183206"/>
            <a:ext cx="7599867" cy="3768526"/>
          </a:xfrm>
          <a:prstGeom prst="rect">
            <a:avLst/>
          </a:prstGeom>
        </p:spPr>
        <p:txBody>
          <a:bodyPr anchor="t" rtlCol="false" tIns="0" lIns="0" bIns="0" rIns="0">
            <a:spAutoFit/>
          </a:bodyPr>
          <a:lstStyle/>
          <a:p>
            <a:pPr algn="l">
              <a:lnSpc>
                <a:spcPts val="9699"/>
              </a:lnSpc>
            </a:pPr>
            <a:r>
              <a:rPr lang="en-US" sz="9999">
                <a:solidFill>
                  <a:srgbClr val="000000"/>
                </a:solidFill>
                <a:latin typeface="BM Hanna"/>
                <a:ea typeface="BM Hanna"/>
                <a:cs typeface="BM Hanna"/>
                <a:sym typeface="BM Hanna"/>
              </a:rPr>
              <a:t>TUJUAN BELAKAR    MYSQL</a:t>
            </a:r>
          </a:p>
        </p:txBody>
      </p:sp>
      <p:sp>
        <p:nvSpPr>
          <p:cNvPr name="TextBox 11" id="11"/>
          <p:cNvSpPr txBox="true"/>
          <p:nvPr/>
        </p:nvSpPr>
        <p:spPr>
          <a:xfrm rot="0">
            <a:off x="9659433" y="6465493"/>
            <a:ext cx="7599867" cy="1380927"/>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Dapat membantu Anda memahami cara mengatur database, yang merupakan pusat data dari aplikasi yang ingin dibuat.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559059">
            <a:off x="14704686" y="-67215"/>
            <a:ext cx="4178322" cy="5381913"/>
          </a:xfrm>
          <a:custGeom>
            <a:avLst/>
            <a:gdLst/>
            <a:ahLst/>
            <a:cxnLst/>
            <a:rect r="r" b="b" t="t" l="l"/>
            <a:pathLst>
              <a:path h="5381913" w="4178322">
                <a:moveTo>
                  <a:pt x="0" y="0"/>
                </a:moveTo>
                <a:lnTo>
                  <a:pt x="4178322" y="0"/>
                </a:lnTo>
                <a:lnTo>
                  <a:pt x="4178322" y="5381913"/>
                </a:lnTo>
                <a:lnTo>
                  <a:pt x="0" y="53819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46807" y="-872400"/>
            <a:ext cx="3951014" cy="2794445"/>
          </a:xfrm>
          <a:custGeom>
            <a:avLst/>
            <a:gdLst/>
            <a:ahLst/>
            <a:cxnLst/>
            <a:rect r="r" b="b" t="t" l="l"/>
            <a:pathLst>
              <a:path h="2794445" w="3951014">
                <a:moveTo>
                  <a:pt x="0" y="0"/>
                </a:moveTo>
                <a:lnTo>
                  <a:pt x="3951014" y="0"/>
                </a:lnTo>
                <a:lnTo>
                  <a:pt x="3951014" y="2794445"/>
                </a:lnTo>
                <a:lnTo>
                  <a:pt x="0" y="27944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897026" y="5143500"/>
            <a:ext cx="7009322" cy="5579677"/>
            <a:chOff x="0" y="0"/>
            <a:chExt cx="1846077" cy="1469545"/>
          </a:xfrm>
        </p:grpSpPr>
        <p:sp>
          <p:nvSpPr>
            <p:cNvPr name="Freeform 6" id="6"/>
            <p:cNvSpPr/>
            <p:nvPr/>
          </p:nvSpPr>
          <p:spPr>
            <a:xfrm flipH="false" flipV="false" rot="0">
              <a:off x="0" y="0"/>
              <a:ext cx="1846076" cy="1469545"/>
            </a:xfrm>
            <a:custGeom>
              <a:avLst/>
              <a:gdLst/>
              <a:ahLst/>
              <a:cxnLst/>
              <a:rect r="r" b="b" t="t" l="l"/>
              <a:pathLst>
                <a:path h="1469545" w="1846076">
                  <a:moveTo>
                    <a:pt x="46390" y="0"/>
                  </a:moveTo>
                  <a:lnTo>
                    <a:pt x="1799687" y="0"/>
                  </a:lnTo>
                  <a:cubicBezTo>
                    <a:pt x="1825307" y="0"/>
                    <a:pt x="1846076" y="20769"/>
                    <a:pt x="1846076" y="46390"/>
                  </a:cubicBezTo>
                  <a:lnTo>
                    <a:pt x="1846076" y="1423155"/>
                  </a:lnTo>
                  <a:cubicBezTo>
                    <a:pt x="1846076" y="1435458"/>
                    <a:pt x="1841189" y="1447258"/>
                    <a:pt x="1832489" y="1455957"/>
                  </a:cubicBezTo>
                  <a:cubicBezTo>
                    <a:pt x="1823789" y="1464657"/>
                    <a:pt x="1811990" y="1469545"/>
                    <a:pt x="1799687" y="1469545"/>
                  </a:cubicBezTo>
                  <a:lnTo>
                    <a:pt x="46390" y="1469545"/>
                  </a:lnTo>
                  <a:cubicBezTo>
                    <a:pt x="34086" y="1469545"/>
                    <a:pt x="22287" y="1464657"/>
                    <a:pt x="13587" y="1455957"/>
                  </a:cubicBezTo>
                  <a:cubicBezTo>
                    <a:pt x="4887" y="1447258"/>
                    <a:pt x="0" y="1435458"/>
                    <a:pt x="0" y="1423155"/>
                  </a:cubicBezTo>
                  <a:lnTo>
                    <a:pt x="0" y="46390"/>
                  </a:lnTo>
                  <a:cubicBezTo>
                    <a:pt x="0" y="20769"/>
                    <a:pt x="20769" y="0"/>
                    <a:pt x="46390" y="0"/>
                  </a:cubicBezTo>
                  <a:close/>
                </a:path>
              </a:pathLst>
            </a:custGeom>
            <a:solidFill>
              <a:srgbClr val="FFCE32"/>
            </a:solidFill>
          </p:spPr>
        </p:sp>
        <p:sp>
          <p:nvSpPr>
            <p:cNvPr name="TextBox 7" id="7"/>
            <p:cNvSpPr txBox="true"/>
            <p:nvPr/>
          </p:nvSpPr>
          <p:spPr>
            <a:xfrm>
              <a:off x="0" y="-57150"/>
              <a:ext cx="1846077" cy="1526695"/>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9381652" y="5143500"/>
            <a:ext cx="7009322" cy="5579677"/>
            <a:chOff x="0" y="0"/>
            <a:chExt cx="1846077" cy="1469545"/>
          </a:xfrm>
        </p:grpSpPr>
        <p:sp>
          <p:nvSpPr>
            <p:cNvPr name="Freeform 9" id="9"/>
            <p:cNvSpPr/>
            <p:nvPr/>
          </p:nvSpPr>
          <p:spPr>
            <a:xfrm flipH="false" flipV="false" rot="0">
              <a:off x="0" y="0"/>
              <a:ext cx="1846076" cy="1469545"/>
            </a:xfrm>
            <a:custGeom>
              <a:avLst/>
              <a:gdLst/>
              <a:ahLst/>
              <a:cxnLst/>
              <a:rect r="r" b="b" t="t" l="l"/>
              <a:pathLst>
                <a:path h="1469545" w="1846076">
                  <a:moveTo>
                    <a:pt x="46390" y="0"/>
                  </a:moveTo>
                  <a:lnTo>
                    <a:pt x="1799687" y="0"/>
                  </a:lnTo>
                  <a:cubicBezTo>
                    <a:pt x="1825307" y="0"/>
                    <a:pt x="1846076" y="20769"/>
                    <a:pt x="1846076" y="46390"/>
                  </a:cubicBezTo>
                  <a:lnTo>
                    <a:pt x="1846076" y="1423155"/>
                  </a:lnTo>
                  <a:cubicBezTo>
                    <a:pt x="1846076" y="1435458"/>
                    <a:pt x="1841189" y="1447258"/>
                    <a:pt x="1832489" y="1455957"/>
                  </a:cubicBezTo>
                  <a:cubicBezTo>
                    <a:pt x="1823789" y="1464657"/>
                    <a:pt x="1811990" y="1469545"/>
                    <a:pt x="1799687" y="1469545"/>
                  </a:cubicBezTo>
                  <a:lnTo>
                    <a:pt x="46390" y="1469545"/>
                  </a:lnTo>
                  <a:cubicBezTo>
                    <a:pt x="34086" y="1469545"/>
                    <a:pt x="22287" y="1464657"/>
                    <a:pt x="13587" y="1455957"/>
                  </a:cubicBezTo>
                  <a:cubicBezTo>
                    <a:pt x="4887" y="1447258"/>
                    <a:pt x="0" y="1435458"/>
                    <a:pt x="0" y="1423155"/>
                  </a:cubicBezTo>
                  <a:lnTo>
                    <a:pt x="0" y="46390"/>
                  </a:lnTo>
                  <a:cubicBezTo>
                    <a:pt x="0" y="20769"/>
                    <a:pt x="20769" y="0"/>
                    <a:pt x="46390" y="0"/>
                  </a:cubicBezTo>
                  <a:close/>
                </a:path>
              </a:pathLst>
            </a:custGeom>
            <a:solidFill>
              <a:srgbClr val="FFCE32"/>
            </a:solidFill>
          </p:spPr>
        </p:sp>
        <p:sp>
          <p:nvSpPr>
            <p:cNvPr name="TextBox 10" id="10"/>
            <p:cNvSpPr txBox="true"/>
            <p:nvPr/>
          </p:nvSpPr>
          <p:spPr>
            <a:xfrm>
              <a:off x="0" y="-57150"/>
              <a:ext cx="1846077" cy="1526695"/>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true" flipV="false" rot="0">
            <a:off x="10722983" y="-369962"/>
            <a:ext cx="4037087" cy="3222330"/>
          </a:xfrm>
          <a:custGeom>
            <a:avLst/>
            <a:gdLst/>
            <a:ahLst/>
            <a:cxnLst/>
            <a:rect r="r" b="b" t="t" l="l"/>
            <a:pathLst>
              <a:path h="3222330" w="4037087">
                <a:moveTo>
                  <a:pt x="4037087" y="0"/>
                </a:moveTo>
                <a:lnTo>
                  <a:pt x="0" y="0"/>
                </a:lnTo>
                <a:lnTo>
                  <a:pt x="0" y="3222329"/>
                </a:lnTo>
                <a:lnTo>
                  <a:pt x="4037087" y="3222329"/>
                </a:lnTo>
                <a:lnTo>
                  <a:pt x="403708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897026" y="1943100"/>
            <a:ext cx="14018644" cy="2539867"/>
          </a:xfrm>
          <a:prstGeom prst="rect">
            <a:avLst/>
          </a:prstGeom>
        </p:spPr>
        <p:txBody>
          <a:bodyPr anchor="t" rtlCol="false" tIns="0" lIns="0" bIns="0" rIns="0">
            <a:spAutoFit/>
          </a:bodyPr>
          <a:lstStyle/>
          <a:p>
            <a:pPr algn="l">
              <a:lnSpc>
                <a:spcPts val="9699"/>
              </a:lnSpc>
            </a:pPr>
            <a:r>
              <a:rPr lang="en-US" sz="9999">
                <a:solidFill>
                  <a:srgbClr val="FFFFFF"/>
                </a:solidFill>
                <a:latin typeface="BM Hanna"/>
                <a:ea typeface="BM Hanna"/>
                <a:cs typeface="BM Hanna"/>
                <a:sym typeface="BM Hanna"/>
              </a:rPr>
              <a:t>KONSEP DASAR DATABASE</a:t>
            </a:r>
          </a:p>
        </p:txBody>
      </p:sp>
      <p:sp>
        <p:nvSpPr>
          <p:cNvPr name="TextBox 13" id="13"/>
          <p:cNvSpPr txBox="true"/>
          <p:nvPr/>
        </p:nvSpPr>
        <p:spPr>
          <a:xfrm rot="0">
            <a:off x="2525055" y="6459776"/>
            <a:ext cx="6088829" cy="4180083"/>
          </a:xfrm>
          <a:prstGeom prst="rect">
            <a:avLst/>
          </a:prstGeom>
        </p:spPr>
        <p:txBody>
          <a:bodyPr anchor="t" rtlCol="false" tIns="0" lIns="0" bIns="0" rIns="0">
            <a:spAutoFit/>
          </a:bodyPr>
          <a:lstStyle/>
          <a:p>
            <a:pPr algn="just" marL="439688" indent="-219844" lvl="1">
              <a:lnSpc>
                <a:spcPts val="3054"/>
              </a:lnSpc>
              <a:buFont typeface="Arial"/>
              <a:buChar char="•"/>
            </a:pPr>
            <a:r>
              <a:rPr lang="en-US" sz="2036">
                <a:solidFill>
                  <a:srgbClr val="000000"/>
                </a:solidFill>
                <a:latin typeface="Canva Sans"/>
                <a:ea typeface="Canva Sans"/>
                <a:cs typeface="Canva Sans"/>
                <a:sym typeface="Canva Sans"/>
              </a:rPr>
              <a:t>Database adalah kumpulan data yang terorganisir dan disimpan secara elektronik.</a:t>
            </a:r>
          </a:p>
          <a:p>
            <a:pPr algn="just" marL="439688" indent="-219844" lvl="1">
              <a:lnSpc>
                <a:spcPts val="3054"/>
              </a:lnSpc>
              <a:buFont typeface="Arial"/>
              <a:buChar char="•"/>
            </a:pPr>
            <a:r>
              <a:rPr lang="en-US" sz="2036">
                <a:solidFill>
                  <a:srgbClr val="000000"/>
                </a:solidFill>
                <a:latin typeface="Canva Sans"/>
                <a:ea typeface="Canva Sans"/>
                <a:cs typeface="Canva Sans"/>
                <a:sym typeface="Canva Sans"/>
              </a:rPr>
              <a:t>Tabel adalah struktur dalam database yang menyimpan data dalam bentuk baris dan kolom.</a:t>
            </a:r>
          </a:p>
          <a:p>
            <a:pPr algn="just" marL="439688" indent="-219844" lvl="1">
              <a:lnSpc>
                <a:spcPts val="3054"/>
              </a:lnSpc>
              <a:buFont typeface="Arial"/>
              <a:buChar char="•"/>
            </a:pPr>
            <a:r>
              <a:rPr lang="en-US" sz="2036">
                <a:solidFill>
                  <a:srgbClr val="000000"/>
                </a:solidFill>
                <a:latin typeface="Canva Sans"/>
                <a:ea typeface="Canva Sans"/>
                <a:cs typeface="Canva Sans"/>
                <a:sym typeface="Canva Sans"/>
              </a:rPr>
              <a:t>Kolom adalah bagian dari tabel yang menyimpan jenis data tertentu.</a:t>
            </a:r>
          </a:p>
          <a:p>
            <a:pPr algn="just" marL="439688" indent="-219844" lvl="1">
              <a:lnSpc>
                <a:spcPts val="3054"/>
              </a:lnSpc>
              <a:buFont typeface="Arial"/>
              <a:buChar char="•"/>
            </a:pPr>
            <a:r>
              <a:rPr lang="en-US" sz="2036">
                <a:solidFill>
                  <a:srgbClr val="000000"/>
                </a:solidFill>
                <a:latin typeface="Canva Sans"/>
                <a:ea typeface="Canva Sans"/>
                <a:cs typeface="Canva Sans"/>
                <a:sym typeface="Canva Sans"/>
              </a:rPr>
              <a:t>Data adalah informasi yang disimpan dalam tabel, di mana setiap baris mewakili satu entri data.</a:t>
            </a:r>
          </a:p>
          <a:p>
            <a:pPr algn="just">
              <a:lnSpc>
                <a:spcPts val="3054"/>
              </a:lnSpc>
            </a:pPr>
          </a:p>
        </p:txBody>
      </p:sp>
      <p:sp>
        <p:nvSpPr>
          <p:cNvPr name="TextBox 14" id="14"/>
          <p:cNvSpPr txBox="true"/>
          <p:nvPr/>
        </p:nvSpPr>
        <p:spPr>
          <a:xfrm rot="0">
            <a:off x="9663344" y="6331490"/>
            <a:ext cx="5680727" cy="1979709"/>
          </a:xfrm>
          <a:prstGeom prst="rect">
            <a:avLst/>
          </a:prstGeom>
        </p:spPr>
        <p:txBody>
          <a:bodyPr anchor="t" rtlCol="false" tIns="0" lIns="0" bIns="0" rIns="0">
            <a:spAutoFit/>
          </a:bodyPr>
          <a:lstStyle/>
          <a:p>
            <a:pPr algn="just">
              <a:lnSpc>
                <a:spcPts val="4009"/>
              </a:lnSpc>
            </a:pPr>
            <a:r>
              <a:rPr lang="en-US" sz="2673">
                <a:solidFill>
                  <a:srgbClr val="000000"/>
                </a:solidFill>
                <a:latin typeface="Canva Sans"/>
                <a:ea typeface="Canva Sans"/>
                <a:cs typeface="Canva Sans"/>
                <a:sym typeface="Canva Sans"/>
              </a:rPr>
              <a:t>Memastikan data terorganisir dengan normalisasi, menghindari redundansi, dan membuat relasi antar tabel yang sesuai.</a:t>
            </a:r>
          </a:p>
        </p:txBody>
      </p:sp>
      <p:sp>
        <p:nvSpPr>
          <p:cNvPr name="Freeform 15" id="15"/>
          <p:cNvSpPr/>
          <p:nvPr/>
        </p:nvSpPr>
        <p:spPr>
          <a:xfrm flipH="false" flipV="false" rot="0">
            <a:off x="-946807" y="6298004"/>
            <a:ext cx="3471862" cy="4114800"/>
          </a:xfrm>
          <a:custGeom>
            <a:avLst/>
            <a:gdLst/>
            <a:ahLst/>
            <a:cxnLst/>
            <a:rect r="r" b="b" t="t" l="l"/>
            <a:pathLst>
              <a:path h="4114800" w="3471862">
                <a:moveTo>
                  <a:pt x="0" y="0"/>
                </a:moveTo>
                <a:lnTo>
                  <a:pt x="3471862" y="0"/>
                </a:lnTo>
                <a:lnTo>
                  <a:pt x="3471862"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true" flipV="false" rot="0">
            <a:off x="14296564" y="6879311"/>
            <a:ext cx="3991436" cy="3407689"/>
          </a:xfrm>
          <a:custGeom>
            <a:avLst/>
            <a:gdLst/>
            <a:ahLst/>
            <a:cxnLst/>
            <a:rect r="r" b="b" t="t" l="l"/>
            <a:pathLst>
              <a:path h="3407689" w="3991436">
                <a:moveTo>
                  <a:pt x="3991436" y="0"/>
                </a:moveTo>
                <a:lnTo>
                  <a:pt x="0" y="0"/>
                </a:lnTo>
                <a:lnTo>
                  <a:pt x="0" y="3407689"/>
                </a:lnTo>
                <a:lnTo>
                  <a:pt x="3991436" y="3407689"/>
                </a:lnTo>
                <a:lnTo>
                  <a:pt x="3991436"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7" id="17"/>
          <p:cNvSpPr txBox="true"/>
          <p:nvPr/>
        </p:nvSpPr>
        <p:spPr>
          <a:xfrm rot="0">
            <a:off x="2745182" y="5265120"/>
            <a:ext cx="4633219" cy="1032884"/>
          </a:xfrm>
          <a:prstGeom prst="rect">
            <a:avLst/>
          </a:prstGeom>
        </p:spPr>
        <p:txBody>
          <a:bodyPr anchor="t" rtlCol="false" tIns="0" lIns="0" bIns="0" rIns="0">
            <a:spAutoFit/>
          </a:bodyPr>
          <a:lstStyle/>
          <a:p>
            <a:pPr algn="ctr">
              <a:lnSpc>
                <a:spcPts val="4106"/>
              </a:lnSpc>
              <a:spcBef>
                <a:spcPct val="0"/>
              </a:spcBef>
            </a:pPr>
            <a:r>
              <a:rPr lang="en-US" sz="2933">
                <a:solidFill>
                  <a:srgbClr val="4E2B25"/>
                </a:solidFill>
                <a:latin typeface="BM Hanna"/>
                <a:ea typeface="BM Hanna"/>
                <a:cs typeface="BM Hanna"/>
                <a:sym typeface="BM Hanna"/>
              </a:rPr>
              <a:t>PENGERTIAN DATABASE, TABEL, KOLOM, DAN DATA</a:t>
            </a:r>
          </a:p>
        </p:txBody>
      </p:sp>
      <p:sp>
        <p:nvSpPr>
          <p:cNvPr name="TextBox 18" id="18"/>
          <p:cNvSpPr txBox="true"/>
          <p:nvPr/>
        </p:nvSpPr>
        <p:spPr>
          <a:xfrm rot="0">
            <a:off x="9663344" y="5126597"/>
            <a:ext cx="4633219" cy="1032884"/>
          </a:xfrm>
          <a:prstGeom prst="rect">
            <a:avLst/>
          </a:prstGeom>
        </p:spPr>
        <p:txBody>
          <a:bodyPr anchor="t" rtlCol="false" tIns="0" lIns="0" bIns="0" rIns="0">
            <a:spAutoFit/>
          </a:bodyPr>
          <a:lstStyle/>
          <a:p>
            <a:pPr algn="ctr">
              <a:lnSpc>
                <a:spcPts val="4106"/>
              </a:lnSpc>
              <a:spcBef>
                <a:spcPct val="0"/>
              </a:spcBef>
            </a:pPr>
            <a:r>
              <a:rPr lang="en-US" sz="2933">
                <a:solidFill>
                  <a:srgbClr val="4E2B25"/>
                </a:solidFill>
                <a:latin typeface="BM Hanna"/>
                <a:ea typeface="BM Hanna"/>
                <a:cs typeface="BM Hanna"/>
                <a:sym typeface="BM Hanna"/>
              </a:rPr>
              <a:t>PENGOLAHAN DATABASE YANG BAIK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2214760" y="1316867"/>
            <a:ext cx="12805931" cy="3826633"/>
            <a:chOff x="0" y="0"/>
            <a:chExt cx="3372755" cy="1007838"/>
          </a:xfrm>
        </p:grpSpPr>
        <p:sp>
          <p:nvSpPr>
            <p:cNvPr name="Freeform 4" id="4"/>
            <p:cNvSpPr/>
            <p:nvPr/>
          </p:nvSpPr>
          <p:spPr>
            <a:xfrm flipH="false" flipV="false" rot="0">
              <a:off x="0" y="0"/>
              <a:ext cx="3372755" cy="1007838"/>
            </a:xfrm>
            <a:custGeom>
              <a:avLst/>
              <a:gdLst/>
              <a:ahLst/>
              <a:cxnLst/>
              <a:rect r="r" b="b" t="t" l="l"/>
              <a:pathLst>
                <a:path h="1007838" w="3372755">
                  <a:moveTo>
                    <a:pt x="25391" y="0"/>
                  </a:moveTo>
                  <a:lnTo>
                    <a:pt x="3347364" y="0"/>
                  </a:lnTo>
                  <a:cubicBezTo>
                    <a:pt x="3361387" y="0"/>
                    <a:pt x="3372755" y="11368"/>
                    <a:pt x="3372755" y="25391"/>
                  </a:cubicBezTo>
                  <a:lnTo>
                    <a:pt x="3372755" y="982446"/>
                  </a:lnTo>
                  <a:cubicBezTo>
                    <a:pt x="3372755" y="989180"/>
                    <a:pt x="3370080" y="995639"/>
                    <a:pt x="3365318" y="1000401"/>
                  </a:cubicBezTo>
                  <a:cubicBezTo>
                    <a:pt x="3360557" y="1005162"/>
                    <a:pt x="3354098" y="1007838"/>
                    <a:pt x="3347364" y="1007838"/>
                  </a:cubicBezTo>
                  <a:lnTo>
                    <a:pt x="25391" y="1007838"/>
                  </a:lnTo>
                  <a:cubicBezTo>
                    <a:pt x="11368" y="1007838"/>
                    <a:pt x="0" y="996470"/>
                    <a:pt x="0" y="982446"/>
                  </a:cubicBezTo>
                  <a:lnTo>
                    <a:pt x="0" y="25391"/>
                  </a:lnTo>
                  <a:cubicBezTo>
                    <a:pt x="0" y="11368"/>
                    <a:pt x="11368" y="0"/>
                    <a:pt x="25391" y="0"/>
                  </a:cubicBezTo>
                  <a:close/>
                </a:path>
              </a:pathLst>
            </a:custGeom>
            <a:solidFill>
              <a:srgbClr val="FFCE32"/>
            </a:solidFill>
          </p:spPr>
        </p:sp>
        <p:sp>
          <p:nvSpPr>
            <p:cNvPr name="TextBox 5" id="5"/>
            <p:cNvSpPr txBox="true"/>
            <p:nvPr/>
          </p:nvSpPr>
          <p:spPr>
            <a:xfrm>
              <a:off x="0" y="-57150"/>
              <a:ext cx="3372755" cy="1064988"/>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6824582" y="5481069"/>
            <a:ext cx="12805931" cy="3826633"/>
            <a:chOff x="0" y="0"/>
            <a:chExt cx="3372755" cy="1007838"/>
          </a:xfrm>
        </p:grpSpPr>
        <p:sp>
          <p:nvSpPr>
            <p:cNvPr name="Freeform 7" id="7"/>
            <p:cNvSpPr/>
            <p:nvPr/>
          </p:nvSpPr>
          <p:spPr>
            <a:xfrm flipH="false" flipV="false" rot="0">
              <a:off x="0" y="0"/>
              <a:ext cx="3372755" cy="1007838"/>
            </a:xfrm>
            <a:custGeom>
              <a:avLst/>
              <a:gdLst/>
              <a:ahLst/>
              <a:cxnLst/>
              <a:rect r="r" b="b" t="t" l="l"/>
              <a:pathLst>
                <a:path h="1007838" w="3372755">
                  <a:moveTo>
                    <a:pt x="25391" y="0"/>
                  </a:moveTo>
                  <a:lnTo>
                    <a:pt x="3347364" y="0"/>
                  </a:lnTo>
                  <a:cubicBezTo>
                    <a:pt x="3361387" y="0"/>
                    <a:pt x="3372755" y="11368"/>
                    <a:pt x="3372755" y="25391"/>
                  </a:cubicBezTo>
                  <a:lnTo>
                    <a:pt x="3372755" y="982446"/>
                  </a:lnTo>
                  <a:cubicBezTo>
                    <a:pt x="3372755" y="989180"/>
                    <a:pt x="3370080" y="995639"/>
                    <a:pt x="3365318" y="1000401"/>
                  </a:cubicBezTo>
                  <a:cubicBezTo>
                    <a:pt x="3360557" y="1005162"/>
                    <a:pt x="3354098" y="1007838"/>
                    <a:pt x="3347364" y="1007838"/>
                  </a:cubicBezTo>
                  <a:lnTo>
                    <a:pt x="25391" y="1007838"/>
                  </a:lnTo>
                  <a:cubicBezTo>
                    <a:pt x="11368" y="1007838"/>
                    <a:pt x="0" y="996470"/>
                    <a:pt x="0" y="982446"/>
                  </a:cubicBezTo>
                  <a:lnTo>
                    <a:pt x="0" y="25391"/>
                  </a:lnTo>
                  <a:cubicBezTo>
                    <a:pt x="0" y="11368"/>
                    <a:pt x="11368" y="0"/>
                    <a:pt x="25391" y="0"/>
                  </a:cubicBezTo>
                  <a:close/>
                </a:path>
              </a:pathLst>
            </a:custGeom>
            <a:solidFill>
              <a:srgbClr val="FFCE32"/>
            </a:solidFill>
          </p:spPr>
        </p:sp>
        <p:sp>
          <p:nvSpPr>
            <p:cNvPr name="TextBox 8" id="8"/>
            <p:cNvSpPr txBox="true"/>
            <p:nvPr/>
          </p:nvSpPr>
          <p:spPr>
            <a:xfrm>
              <a:off x="0" y="-57150"/>
              <a:ext cx="3372755" cy="1064988"/>
            </a:xfrm>
            <a:prstGeom prst="rect">
              <a:avLst/>
            </a:prstGeom>
          </p:spPr>
          <p:txBody>
            <a:bodyPr anchor="ctr" rtlCol="false" tIns="50800" lIns="50800" bIns="50800" rIns="50800"/>
            <a:lstStyle/>
            <a:p>
              <a:pPr algn="ctr">
                <a:lnSpc>
                  <a:spcPts val="3499"/>
                </a:lnSpc>
              </a:pPr>
            </a:p>
          </p:txBody>
        </p:sp>
      </p:grpSp>
      <p:sp>
        <p:nvSpPr>
          <p:cNvPr name="TextBox 9" id="9"/>
          <p:cNvSpPr txBox="true"/>
          <p:nvPr/>
        </p:nvSpPr>
        <p:spPr>
          <a:xfrm rot="0">
            <a:off x="1028700" y="2064959"/>
            <a:ext cx="10434718" cy="2539867"/>
          </a:xfrm>
          <a:prstGeom prst="rect">
            <a:avLst/>
          </a:prstGeom>
        </p:spPr>
        <p:txBody>
          <a:bodyPr anchor="t" rtlCol="false" tIns="0" lIns="0" bIns="0" rIns="0">
            <a:spAutoFit/>
          </a:bodyPr>
          <a:lstStyle/>
          <a:p>
            <a:pPr algn="l">
              <a:lnSpc>
                <a:spcPts val="9699"/>
              </a:lnSpc>
            </a:pPr>
            <a:r>
              <a:rPr lang="en-US" sz="9999">
                <a:solidFill>
                  <a:srgbClr val="000000"/>
                </a:solidFill>
                <a:latin typeface="BM Hanna"/>
                <a:ea typeface="BM Hanna"/>
                <a:cs typeface="BM Hanna"/>
                <a:sym typeface="BM Hanna"/>
              </a:rPr>
              <a:t>BAHASA </a:t>
            </a:r>
          </a:p>
          <a:p>
            <a:pPr algn="l">
              <a:lnSpc>
                <a:spcPts val="9699"/>
              </a:lnSpc>
            </a:pPr>
            <a:r>
              <a:rPr lang="en-US" sz="9999">
                <a:solidFill>
                  <a:srgbClr val="000000"/>
                </a:solidFill>
                <a:latin typeface="BM Hanna"/>
                <a:ea typeface="BM Hanna"/>
                <a:cs typeface="BM Hanna"/>
                <a:sym typeface="BM Hanna"/>
              </a:rPr>
              <a:t>MYSQL</a:t>
            </a:r>
          </a:p>
        </p:txBody>
      </p:sp>
      <p:sp>
        <p:nvSpPr>
          <p:cNvPr name="TextBox 10" id="10"/>
          <p:cNvSpPr txBox="true"/>
          <p:nvPr/>
        </p:nvSpPr>
        <p:spPr>
          <a:xfrm rot="0">
            <a:off x="6824582" y="6229161"/>
            <a:ext cx="10434718" cy="1311208"/>
          </a:xfrm>
          <a:prstGeom prst="rect">
            <a:avLst/>
          </a:prstGeom>
        </p:spPr>
        <p:txBody>
          <a:bodyPr anchor="t" rtlCol="false" tIns="0" lIns="0" bIns="0" rIns="0">
            <a:spAutoFit/>
          </a:bodyPr>
          <a:lstStyle/>
          <a:p>
            <a:pPr algn="r">
              <a:lnSpc>
                <a:spcPts val="9699"/>
              </a:lnSpc>
            </a:pPr>
            <a:r>
              <a:rPr lang="en-US" sz="9999">
                <a:solidFill>
                  <a:srgbClr val="000000"/>
                </a:solidFill>
                <a:latin typeface="BM Hanna"/>
                <a:ea typeface="BM Hanna"/>
                <a:cs typeface="BM Hanna"/>
                <a:sym typeface="BM Hanna"/>
              </a:rPr>
              <a:t>DDL,DML,DCL</a:t>
            </a:r>
          </a:p>
        </p:txBody>
      </p:sp>
      <p:sp>
        <p:nvSpPr>
          <p:cNvPr name="Freeform 11" id="11"/>
          <p:cNvSpPr/>
          <p:nvPr/>
        </p:nvSpPr>
        <p:spPr>
          <a:xfrm flipH="false" flipV="false" rot="0">
            <a:off x="1856199" y="4711899"/>
            <a:ext cx="4888650" cy="5793956"/>
          </a:xfrm>
          <a:custGeom>
            <a:avLst/>
            <a:gdLst/>
            <a:ahLst/>
            <a:cxnLst/>
            <a:rect r="r" b="b" t="t" l="l"/>
            <a:pathLst>
              <a:path h="5793956" w="4888650">
                <a:moveTo>
                  <a:pt x="0" y="0"/>
                </a:moveTo>
                <a:lnTo>
                  <a:pt x="4888651" y="0"/>
                </a:lnTo>
                <a:lnTo>
                  <a:pt x="4888651" y="5793956"/>
                </a:lnTo>
                <a:lnTo>
                  <a:pt x="0" y="57939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0">
            <a:off x="11301232" y="318233"/>
            <a:ext cx="5130568" cy="5162836"/>
          </a:xfrm>
          <a:custGeom>
            <a:avLst/>
            <a:gdLst/>
            <a:ahLst/>
            <a:cxnLst/>
            <a:rect r="r" b="b" t="t" l="l"/>
            <a:pathLst>
              <a:path h="5162836" w="5130568">
                <a:moveTo>
                  <a:pt x="5130569" y="0"/>
                </a:moveTo>
                <a:lnTo>
                  <a:pt x="0" y="0"/>
                </a:lnTo>
                <a:lnTo>
                  <a:pt x="0" y="5162836"/>
                </a:lnTo>
                <a:lnTo>
                  <a:pt x="5130569" y="5162836"/>
                </a:lnTo>
                <a:lnTo>
                  <a:pt x="513056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true" flipV="false" rot="0">
            <a:off x="9375592" y="741611"/>
            <a:ext cx="2431158" cy="1940506"/>
          </a:xfrm>
          <a:custGeom>
            <a:avLst/>
            <a:gdLst/>
            <a:ahLst/>
            <a:cxnLst/>
            <a:rect r="r" b="b" t="t" l="l"/>
            <a:pathLst>
              <a:path h="1940506" w="2431158">
                <a:moveTo>
                  <a:pt x="2431158" y="0"/>
                </a:moveTo>
                <a:lnTo>
                  <a:pt x="0" y="0"/>
                </a:lnTo>
                <a:lnTo>
                  <a:pt x="0" y="1940506"/>
                </a:lnTo>
                <a:lnTo>
                  <a:pt x="2431158" y="1940506"/>
                </a:lnTo>
                <a:lnTo>
                  <a:pt x="243115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5320776" y="4855333"/>
            <a:ext cx="2431158" cy="1940506"/>
          </a:xfrm>
          <a:custGeom>
            <a:avLst/>
            <a:gdLst/>
            <a:ahLst/>
            <a:cxnLst/>
            <a:rect r="r" b="b" t="t" l="l"/>
            <a:pathLst>
              <a:path h="1940506" w="2431158">
                <a:moveTo>
                  <a:pt x="0" y="0"/>
                </a:moveTo>
                <a:lnTo>
                  <a:pt x="2431158" y="0"/>
                </a:lnTo>
                <a:lnTo>
                  <a:pt x="2431158" y="1940507"/>
                </a:lnTo>
                <a:lnTo>
                  <a:pt x="0" y="19405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1206386">
            <a:off x="-459053" y="6798742"/>
            <a:ext cx="3532423" cy="3940837"/>
          </a:xfrm>
          <a:custGeom>
            <a:avLst/>
            <a:gdLst/>
            <a:ahLst/>
            <a:cxnLst/>
            <a:rect r="r" b="b" t="t" l="l"/>
            <a:pathLst>
              <a:path h="3940837" w="3532423">
                <a:moveTo>
                  <a:pt x="0" y="0"/>
                </a:moveTo>
                <a:lnTo>
                  <a:pt x="3532423" y="0"/>
                </a:lnTo>
                <a:lnTo>
                  <a:pt x="3532423" y="3940837"/>
                </a:lnTo>
                <a:lnTo>
                  <a:pt x="0" y="39408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14190272" y="1711864"/>
            <a:ext cx="5440240" cy="4114800"/>
          </a:xfrm>
          <a:custGeom>
            <a:avLst/>
            <a:gdLst/>
            <a:ahLst/>
            <a:cxnLst/>
            <a:rect r="r" b="b" t="t" l="l"/>
            <a:pathLst>
              <a:path h="4114800" w="5440240">
                <a:moveTo>
                  <a:pt x="0" y="0"/>
                </a:moveTo>
                <a:lnTo>
                  <a:pt x="5440240" y="0"/>
                </a:lnTo>
                <a:lnTo>
                  <a:pt x="5440240"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7866158" y="374514"/>
            <a:ext cx="9393142" cy="9865952"/>
            <a:chOff x="0" y="0"/>
            <a:chExt cx="2473914" cy="2598440"/>
          </a:xfrm>
        </p:grpSpPr>
        <p:sp>
          <p:nvSpPr>
            <p:cNvPr name="Freeform 4" id="4"/>
            <p:cNvSpPr/>
            <p:nvPr/>
          </p:nvSpPr>
          <p:spPr>
            <a:xfrm flipH="false" flipV="false" rot="0">
              <a:off x="0" y="0"/>
              <a:ext cx="2473914" cy="2598440"/>
            </a:xfrm>
            <a:custGeom>
              <a:avLst/>
              <a:gdLst/>
              <a:ahLst/>
              <a:cxnLst/>
              <a:rect r="r" b="b" t="t" l="l"/>
              <a:pathLst>
                <a:path h="2598440" w="2473914">
                  <a:moveTo>
                    <a:pt x="34617" y="0"/>
                  </a:moveTo>
                  <a:lnTo>
                    <a:pt x="2439297" y="0"/>
                  </a:lnTo>
                  <a:cubicBezTo>
                    <a:pt x="2458415" y="0"/>
                    <a:pt x="2473914" y="15498"/>
                    <a:pt x="2473914" y="34617"/>
                  </a:cubicBezTo>
                  <a:lnTo>
                    <a:pt x="2473914" y="2563823"/>
                  </a:lnTo>
                  <a:cubicBezTo>
                    <a:pt x="2473914" y="2582942"/>
                    <a:pt x="2458415" y="2598440"/>
                    <a:pt x="2439297" y="2598440"/>
                  </a:cubicBezTo>
                  <a:lnTo>
                    <a:pt x="34617" y="2598440"/>
                  </a:lnTo>
                  <a:cubicBezTo>
                    <a:pt x="15498" y="2598440"/>
                    <a:pt x="0" y="2582942"/>
                    <a:pt x="0" y="2563823"/>
                  </a:cubicBezTo>
                  <a:lnTo>
                    <a:pt x="0" y="34617"/>
                  </a:lnTo>
                  <a:cubicBezTo>
                    <a:pt x="0" y="15498"/>
                    <a:pt x="15498" y="0"/>
                    <a:pt x="34617" y="0"/>
                  </a:cubicBezTo>
                  <a:close/>
                </a:path>
              </a:pathLst>
            </a:custGeom>
            <a:solidFill>
              <a:srgbClr val="FFCE32"/>
            </a:solidFill>
          </p:spPr>
        </p:sp>
        <p:sp>
          <p:nvSpPr>
            <p:cNvPr name="TextBox 5" id="5"/>
            <p:cNvSpPr txBox="true"/>
            <p:nvPr/>
          </p:nvSpPr>
          <p:spPr>
            <a:xfrm>
              <a:off x="0" y="-57150"/>
              <a:ext cx="2473914" cy="2655590"/>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true" flipV="false" rot="0">
            <a:off x="-514876" y="-476841"/>
            <a:ext cx="5252464" cy="5620341"/>
          </a:xfrm>
          <a:custGeom>
            <a:avLst/>
            <a:gdLst/>
            <a:ahLst/>
            <a:cxnLst/>
            <a:rect r="r" b="b" t="t" l="l"/>
            <a:pathLst>
              <a:path h="5620341" w="5252464">
                <a:moveTo>
                  <a:pt x="5252465" y="0"/>
                </a:moveTo>
                <a:lnTo>
                  <a:pt x="0" y="0"/>
                </a:lnTo>
                <a:lnTo>
                  <a:pt x="0" y="5620341"/>
                </a:lnTo>
                <a:lnTo>
                  <a:pt x="5252465" y="5620341"/>
                </a:lnTo>
                <a:lnTo>
                  <a:pt x="525246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905129" y="8385962"/>
            <a:ext cx="7315200" cy="1981754"/>
          </a:xfrm>
          <a:custGeom>
            <a:avLst/>
            <a:gdLst/>
            <a:ahLst/>
            <a:cxnLst/>
            <a:rect r="r" b="b" t="t" l="l"/>
            <a:pathLst>
              <a:path h="1981754" w="7315200">
                <a:moveTo>
                  <a:pt x="0" y="0"/>
                </a:moveTo>
                <a:lnTo>
                  <a:pt x="7315200" y="0"/>
                </a:lnTo>
                <a:lnTo>
                  <a:pt x="7315200" y="1981754"/>
                </a:lnTo>
                <a:lnTo>
                  <a:pt x="0" y="19817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130811" y="-476841"/>
            <a:ext cx="4826211" cy="4220741"/>
          </a:xfrm>
          <a:custGeom>
            <a:avLst/>
            <a:gdLst/>
            <a:ahLst/>
            <a:cxnLst/>
            <a:rect r="r" b="b" t="t" l="l"/>
            <a:pathLst>
              <a:path h="4220741" w="4826211">
                <a:moveTo>
                  <a:pt x="0" y="0"/>
                </a:moveTo>
                <a:lnTo>
                  <a:pt x="4826211" y="0"/>
                </a:lnTo>
                <a:lnTo>
                  <a:pt x="4826211" y="4220741"/>
                </a:lnTo>
                <a:lnTo>
                  <a:pt x="0" y="42207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1028700" y="3233716"/>
            <a:ext cx="7417778" cy="8276460"/>
          </a:xfrm>
          <a:custGeom>
            <a:avLst/>
            <a:gdLst/>
            <a:ahLst/>
            <a:cxnLst/>
            <a:rect r="r" b="b" t="t" l="l"/>
            <a:pathLst>
              <a:path h="8276460" w="7417778">
                <a:moveTo>
                  <a:pt x="7417778" y="0"/>
                </a:moveTo>
                <a:lnTo>
                  <a:pt x="0" y="0"/>
                </a:lnTo>
                <a:lnTo>
                  <a:pt x="0" y="8276460"/>
                </a:lnTo>
                <a:lnTo>
                  <a:pt x="7417778" y="8276460"/>
                </a:lnTo>
                <a:lnTo>
                  <a:pt x="7417778"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0">
            <a:off x="5809230" y="3430608"/>
            <a:ext cx="2431158" cy="1940506"/>
          </a:xfrm>
          <a:custGeom>
            <a:avLst/>
            <a:gdLst/>
            <a:ahLst/>
            <a:cxnLst/>
            <a:rect r="r" b="b" t="t" l="l"/>
            <a:pathLst>
              <a:path h="1940506" w="2431158">
                <a:moveTo>
                  <a:pt x="2431159" y="0"/>
                </a:moveTo>
                <a:lnTo>
                  <a:pt x="0" y="0"/>
                </a:lnTo>
                <a:lnTo>
                  <a:pt x="0" y="1940507"/>
                </a:lnTo>
                <a:lnTo>
                  <a:pt x="2431159" y="1940507"/>
                </a:lnTo>
                <a:lnTo>
                  <a:pt x="243115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8482315" y="1101901"/>
            <a:ext cx="7479893" cy="1993256"/>
          </a:xfrm>
          <a:prstGeom prst="rect">
            <a:avLst/>
          </a:prstGeom>
        </p:spPr>
        <p:txBody>
          <a:bodyPr anchor="t" rtlCol="false" tIns="0" lIns="0" bIns="0" rIns="0">
            <a:spAutoFit/>
          </a:bodyPr>
          <a:lstStyle/>
          <a:p>
            <a:pPr algn="l">
              <a:lnSpc>
                <a:spcPts val="5141"/>
              </a:lnSpc>
            </a:pPr>
            <a:r>
              <a:rPr lang="en-US" sz="5300">
                <a:solidFill>
                  <a:srgbClr val="000000"/>
                </a:solidFill>
                <a:latin typeface="BM Hanna"/>
                <a:ea typeface="BM Hanna"/>
                <a:cs typeface="BM Hanna"/>
                <a:sym typeface="BM Hanna"/>
              </a:rPr>
              <a:t>DDL </a:t>
            </a:r>
          </a:p>
          <a:p>
            <a:pPr algn="l">
              <a:lnSpc>
                <a:spcPts val="5141"/>
              </a:lnSpc>
            </a:pPr>
            <a:r>
              <a:rPr lang="en-US" sz="5300">
                <a:solidFill>
                  <a:srgbClr val="000000"/>
                </a:solidFill>
                <a:latin typeface="BM Hanna"/>
                <a:ea typeface="BM Hanna"/>
                <a:cs typeface="BM Hanna"/>
                <a:sym typeface="BM Hanna"/>
              </a:rPr>
              <a:t>(DATA DEFINITION LANGUAGE)</a:t>
            </a:r>
          </a:p>
        </p:txBody>
      </p:sp>
      <p:sp>
        <p:nvSpPr>
          <p:cNvPr name="TextBox 12" id="12"/>
          <p:cNvSpPr txBox="true"/>
          <p:nvPr/>
        </p:nvSpPr>
        <p:spPr>
          <a:xfrm rot="0">
            <a:off x="8482315" y="4069124"/>
            <a:ext cx="7599867" cy="1847586"/>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Data Definition Language (DDL) adalah bagian dari SQL (Structured Query Language) yang digunakan untuk mendefinisikan dan mengelola struktur database.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1291575" y="543282"/>
            <a:ext cx="16996425" cy="2108813"/>
          </a:xfrm>
          <a:prstGeom prst="rect">
            <a:avLst/>
          </a:prstGeom>
        </p:spPr>
        <p:txBody>
          <a:bodyPr anchor="t" rtlCol="false" tIns="0" lIns="0" bIns="0" rIns="0">
            <a:spAutoFit/>
          </a:bodyPr>
          <a:lstStyle/>
          <a:p>
            <a:pPr algn="ctr">
              <a:lnSpc>
                <a:spcPts val="8035"/>
              </a:lnSpc>
            </a:pPr>
            <a:r>
              <a:rPr lang="en-US" sz="8284">
                <a:solidFill>
                  <a:srgbClr val="FFFFFF"/>
                </a:solidFill>
                <a:latin typeface="BM Hanna"/>
                <a:ea typeface="BM Hanna"/>
                <a:cs typeface="BM Hanna"/>
                <a:sym typeface="BM Hanna"/>
              </a:rPr>
              <a:t>DDL </a:t>
            </a:r>
          </a:p>
          <a:p>
            <a:pPr algn="ctr">
              <a:lnSpc>
                <a:spcPts val="8035"/>
              </a:lnSpc>
            </a:pPr>
            <a:r>
              <a:rPr lang="en-US" sz="8284">
                <a:solidFill>
                  <a:srgbClr val="EF391F"/>
                </a:solidFill>
                <a:latin typeface="BM Hanna"/>
                <a:ea typeface="BM Hanna"/>
                <a:cs typeface="BM Hanna"/>
                <a:sym typeface="BM Hanna"/>
              </a:rPr>
              <a:t>DATA </a:t>
            </a:r>
            <a:r>
              <a:rPr lang="en-US" sz="8284">
                <a:solidFill>
                  <a:srgbClr val="FFFFFF"/>
                </a:solidFill>
                <a:latin typeface="BM Hanna"/>
                <a:ea typeface="BM Hanna"/>
                <a:cs typeface="BM Hanna"/>
                <a:sym typeface="BM Hanna"/>
              </a:rPr>
              <a:t>DEFINITION LANGUAGE</a:t>
            </a:r>
          </a:p>
        </p:txBody>
      </p:sp>
      <p:sp>
        <p:nvSpPr>
          <p:cNvPr name="Freeform 4" id="4"/>
          <p:cNvSpPr/>
          <p:nvPr/>
        </p:nvSpPr>
        <p:spPr>
          <a:xfrm flipH="true" flipV="false" rot="0">
            <a:off x="-703516" y="799557"/>
            <a:ext cx="4559335" cy="4114800"/>
          </a:xfrm>
          <a:custGeom>
            <a:avLst/>
            <a:gdLst/>
            <a:ahLst/>
            <a:cxnLst/>
            <a:rect r="r" b="b" t="t" l="l"/>
            <a:pathLst>
              <a:path h="4114800" w="4559335">
                <a:moveTo>
                  <a:pt x="4559335" y="0"/>
                </a:moveTo>
                <a:lnTo>
                  <a:pt x="0" y="0"/>
                </a:lnTo>
                <a:lnTo>
                  <a:pt x="0" y="4114800"/>
                </a:lnTo>
                <a:lnTo>
                  <a:pt x="4559335" y="4114800"/>
                </a:lnTo>
                <a:lnTo>
                  <a:pt x="455933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5243048" y="2096042"/>
            <a:ext cx="4032504" cy="4114800"/>
          </a:xfrm>
          <a:custGeom>
            <a:avLst/>
            <a:gdLst/>
            <a:ahLst/>
            <a:cxnLst/>
            <a:rect r="r" b="b" t="t" l="l"/>
            <a:pathLst>
              <a:path h="4114800" w="4032504">
                <a:moveTo>
                  <a:pt x="4032504" y="0"/>
                </a:moveTo>
                <a:lnTo>
                  <a:pt x="0" y="0"/>
                </a:lnTo>
                <a:lnTo>
                  <a:pt x="0" y="4114800"/>
                </a:lnTo>
                <a:lnTo>
                  <a:pt x="4032504" y="4114800"/>
                </a:lnTo>
                <a:lnTo>
                  <a:pt x="403250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229923" y="7020982"/>
            <a:ext cx="4517246" cy="4114800"/>
          </a:xfrm>
          <a:custGeom>
            <a:avLst/>
            <a:gdLst/>
            <a:ahLst/>
            <a:cxnLst/>
            <a:rect r="r" b="b" t="t" l="l"/>
            <a:pathLst>
              <a:path h="4114800" w="4517246">
                <a:moveTo>
                  <a:pt x="0" y="0"/>
                </a:moveTo>
                <a:lnTo>
                  <a:pt x="4517246" y="0"/>
                </a:lnTo>
                <a:lnTo>
                  <a:pt x="451724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2817851" y="4378728"/>
            <a:ext cx="6458268" cy="2443015"/>
          </a:xfrm>
          <a:custGeom>
            <a:avLst/>
            <a:gdLst/>
            <a:ahLst/>
            <a:cxnLst/>
            <a:rect r="r" b="b" t="t" l="l"/>
            <a:pathLst>
              <a:path h="2443015" w="6458268">
                <a:moveTo>
                  <a:pt x="0" y="0"/>
                </a:moveTo>
                <a:lnTo>
                  <a:pt x="6458269" y="0"/>
                </a:lnTo>
                <a:lnTo>
                  <a:pt x="6458269" y="2443015"/>
                </a:lnTo>
                <a:lnTo>
                  <a:pt x="0" y="2443015"/>
                </a:lnTo>
                <a:lnTo>
                  <a:pt x="0" y="0"/>
                </a:lnTo>
                <a:close/>
              </a:path>
            </a:pathLst>
          </a:custGeom>
          <a:blipFill>
            <a:blip r:embed="rId9"/>
            <a:stretch>
              <a:fillRect l="0" t="0" r="0" b="0"/>
            </a:stretch>
          </a:blipFill>
        </p:spPr>
      </p:sp>
      <p:sp>
        <p:nvSpPr>
          <p:cNvPr name="Freeform 8" id="8"/>
          <p:cNvSpPr/>
          <p:nvPr/>
        </p:nvSpPr>
        <p:spPr>
          <a:xfrm flipH="false" flipV="false" rot="0">
            <a:off x="11029432" y="5246771"/>
            <a:ext cx="7258568" cy="1574972"/>
          </a:xfrm>
          <a:custGeom>
            <a:avLst/>
            <a:gdLst/>
            <a:ahLst/>
            <a:cxnLst/>
            <a:rect r="r" b="b" t="t" l="l"/>
            <a:pathLst>
              <a:path h="1574972" w="7258568">
                <a:moveTo>
                  <a:pt x="0" y="0"/>
                </a:moveTo>
                <a:lnTo>
                  <a:pt x="7258568" y="0"/>
                </a:lnTo>
                <a:lnTo>
                  <a:pt x="7258568" y="1574972"/>
                </a:lnTo>
                <a:lnTo>
                  <a:pt x="0" y="1574972"/>
                </a:lnTo>
                <a:lnTo>
                  <a:pt x="0" y="0"/>
                </a:lnTo>
                <a:close/>
              </a:path>
            </a:pathLst>
          </a:custGeom>
          <a:blipFill>
            <a:blip r:embed="rId10"/>
            <a:stretch>
              <a:fillRect l="0" t="0" r="0" b="0"/>
            </a:stretch>
          </a:blipFill>
        </p:spPr>
      </p:sp>
      <p:sp>
        <p:nvSpPr>
          <p:cNvPr name="Freeform 9" id="9"/>
          <p:cNvSpPr/>
          <p:nvPr/>
        </p:nvSpPr>
        <p:spPr>
          <a:xfrm flipH="false" flipV="false" rot="0">
            <a:off x="2817851" y="7838451"/>
            <a:ext cx="6650871" cy="1419849"/>
          </a:xfrm>
          <a:custGeom>
            <a:avLst/>
            <a:gdLst/>
            <a:ahLst/>
            <a:cxnLst/>
            <a:rect r="r" b="b" t="t" l="l"/>
            <a:pathLst>
              <a:path h="1419849" w="6650871">
                <a:moveTo>
                  <a:pt x="0" y="0"/>
                </a:moveTo>
                <a:lnTo>
                  <a:pt x="6650871" y="0"/>
                </a:lnTo>
                <a:lnTo>
                  <a:pt x="6650871" y="1419849"/>
                </a:lnTo>
                <a:lnTo>
                  <a:pt x="0" y="1419849"/>
                </a:lnTo>
                <a:lnTo>
                  <a:pt x="0" y="0"/>
                </a:lnTo>
                <a:close/>
              </a:path>
            </a:pathLst>
          </a:custGeom>
          <a:blipFill>
            <a:blip r:embed="rId11"/>
            <a:stretch>
              <a:fillRect l="0" t="0" r="0" b="0"/>
            </a:stretch>
          </a:blipFill>
        </p:spPr>
      </p:sp>
      <p:sp>
        <p:nvSpPr>
          <p:cNvPr name="Freeform 10" id="10"/>
          <p:cNvSpPr/>
          <p:nvPr/>
        </p:nvSpPr>
        <p:spPr>
          <a:xfrm flipH="false" flipV="false" rot="0">
            <a:off x="10716627" y="8159138"/>
            <a:ext cx="6944430" cy="1791689"/>
          </a:xfrm>
          <a:custGeom>
            <a:avLst/>
            <a:gdLst/>
            <a:ahLst/>
            <a:cxnLst/>
            <a:rect r="r" b="b" t="t" l="l"/>
            <a:pathLst>
              <a:path h="1791689" w="6944430">
                <a:moveTo>
                  <a:pt x="0" y="0"/>
                </a:moveTo>
                <a:lnTo>
                  <a:pt x="6944429" y="0"/>
                </a:lnTo>
                <a:lnTo>
                  <a:pt x="6944429" y="1791689"/>
                </a:lnTo>
                <a:lnTo>
                  <a:pt x="0" y="1791689"/>
                </a:lnTo>
                <a:lnTo>
                  <a:pt x="0" y="0"/>
                </a:lnTo>
                <a:close/>
              </a:path>
            </a:pathLst>
          </a:custGeom>
          <a:blipFill>
            <a:blip r:embed="rId12"/>
            <a:stretch>
              <a:fillRect l="0" t="0" r="0" b="0"/>
            </a:stretch>
          </a:blipFill>
        </p:spPr>
      </p:sp>
      <p:sp>
        <p:nvSpPr>
          <p:cNvPr name="TextBox 11" id="11"/>
          <p:cNvSpPr txBox="true"/>
          <p:nvPr/>
        </p:nvSpPr>
        <p:spPr>
          <a:xfrm rot="0">
            <a:off x="4374783" y="3866578"/>
            <a:ext cx="2954404" cy="507259"/>
          </a:xfrm>
          <a:prstGeom prst="rect">
            <a:avLst/>
          </a:prstGeom>
        </p:spPr>
        <p:txBody>
          <a:bodyPr anchor="t" rtlCol="false" tIns="0" lIns="0" bIns="0" rIns="0">
            <a:spAutoFit/>
          </a:bodyPr>
          <a:lstStyle/>
          <a:p>
            <a:pPr algn="ctr">
              <a:lnSpc>
                <a:spcPts val="4062"/>
              </a:lnSpc>
              <a:spcBef>
                <a:spcPct val="0"/>
              </a:spcBef>
            </a:pPr>
            <a:r>
              <a:rPr lang="en-US" sz="2901">
                <a:solidFill>
                  <a:srgbClr val="FFFFFF"/>
                </a:solidFill>
                <a:latin typeface="BM Hanna"/>
                <a:ea typeface="BM Hanna"/>
                <a:cs typeface="BM Hanna"/>
                <a:sym typeface="BM Hanna"/>
              </a:rPr>
              <a:t>MEMBUAT </a:t>
            </a:r>
            <a:r>
              <a:rPr lang="en-US" sz="2901">
                <a:solidFill>
                  <a:srgbClr val="F14B7B"/>
                </a:solidFill>
                <a:latin typeface="BM Hanna"/>
                <a:ea typeface="BM Hanna"/>
                <a:cs typeface="BM Hanna"/>
                <a:sym typeface="BM Hanna"/>
              </a:rPr>
              <a:t>TABLE</a:t>
            </a:r>
          </a:p>
        </p:txBody>
      </p:sp>
      <p:sp>
        <p:nvSpPr>
          <p:cNvPr name="TextBox 12" id="12"/>
          <p:cNvSpPr txBox="true"/>
          <p:nvPr/>
        </p:nvSpPr>
        <p:spPr>
          <a:xfrm rot="0">
            <a:off x="10765470" y="4631331"/>
            <a:ext cx="4477742" cy="616199"/>
          </a:xfrm>
          <a:prstGeom prst="rect">
            <a:avLst/>
          </a:prstGeom>
        </p:spPr>
        <p:txBody>
          <a:bodyPr anchor="t" rtlCol="false" tIns="0" lIns="0" bIns="0" rIns="0">
            <a:spAutoFit/>
          </a:bodyPr>
          <a:lstStyle/>
          <a:p>
            <a:pPr algn="ctr">
              <a:lnSpc>
                <a:spcPts val="4886"/>
              </a:lnSpc>
              <a:spcBef>
                <a:spcPct val="0"/>
              </a:spcBef>
            </a:pPr>
            <a:r>
              <a:rPr lang="en-US" sz="3490">
                <a:solidFill>
                  <a:srgbClr val="FFFFFF"/>
                </a:solidFill>
                <a:latin typeface="BM Hanna"/>
                <a:ea typeface="BM Hanna"/>
                <a:cs typeface="BM Hanna"/>
                <a:sym typeface="BM Hanna"/>
              </a:rPr>
              <a:t>MENAMPILKAN </a:t>
            </a:r>
            <a:r>
              <a:rPr lang="en-US" sz="3490">
                <a:solidFill>
                  <a:srgbClr val="F14B7B"/>
                </a:solidFill>
                <a:latin typeface="BM Hanna"/>
                <a:ea typeface="BM Hanna"/>
                <a:cs typeface="BM Hanna"/>
                <a:sym typeface="BM Hanna"/>
              </a:rPr>
              <a:t>TABLE</a:t>
            </a:r>
          </a:p>
        </p:txBody>
      </p:sp>
      <p:sp>
        <p:nvSpPr>
          <p:cNvPr name="TextBox 13" id="13"/>
          <p:cNvSpPr txBox="true"/>
          <p:nvPr/>
        </p:nvSpPr>
        <p:spPr>
          <a:xfrm rot="0">
            <a:off x="3098783" y="7144807"/>
            <a:ext cx="5896405" cy="524084"/>
          </a:xfrm>
          <a:prstGeom prst="rect">
            <a:avLst/>
          </a:prstGeom>
        </p:spPr>
        <p:txBody>
          <a:bodyPr anchor="t" rtlCol="false" tIns="0" lIns="0" bIns="0" rIns="0">
            <a:spAutoFit/>
          </a:bodyPr>
          <a:lstStyle/>
          <a:p>
            <a:pPr algn="ctr">
              <a:lnSpc>
                <a:spcPts val="4188"/>
              </a:lnSpc>
              <a:spcBef>
                <a:spcPct val="0"/>
              </a:spcBef>
            </a:pPr>
            <a:r>
              <a:rPr lang="en-US" sz="2991">
                <a:solidFill>
                  <a:srgbClr val="FFFFFF"/>
                </a:solidFill>
                <a:latin typeface="BM Hanna"/>
                <a:ea typeface="BM Hanna"/>
                <a:cs typeface="BM Hanna"/>
                <a:sym typeface="BM Hanna"/>
              </a:rPr>
              <a:t>MENAMPILKAN STRUKTUR </a:t>
            </a:r>
            <a:r>
              <a:rPr lang="en-US" sz="2991">
                <a:solidFill>
                  <a:srgbClr val="F14B7B"/>
                </a:solidFill>
                <a:latin typeface="BM Hanna"/>
                <a:ea typeface="BM Hanna"/>
                <a:cs typeface="BM Hanna"/>
                <a:sym typeface="BM Hanna"/>
              </a:rPr>
              <a:t>TABLE</a:t>
            </a:r>
          </a:p>
        </p:txBody>
      </p:sp>
      <p:sp>
        <p:nvSpPr>
          <p:cNvPr name="TextBox 14" id="14"/>
          <p:cNvSpPr txBox="true"/>
          <p:nvPr/>
        </p:nvSpPr>
        <p:spPr>
          <a:xfrm rot="0">
            <a:off x="12980364" y="7727272"/>
            <a:ext cx="4525367" cy="431866"/>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BM Hanna"/>
                <a:ea typeface="BM Hanna"/>
                <a:cs typeface="BM Hanna"/>
                <a:sym typeface="BM Hanna"/>
              </a:rPr>
              <a:t>MENGUBAH STRUKTUR </a:t>
            </a:r>
            <a:r>
              <a:rPr lang="en-US" sz="2499">
                <a:solidFill>
                  <a:srgbClr val="F14B7B"/>
                </a:solidFill>
                <a:latin typeface="BM Hanna"/>
                <a:ea typeface="BM Hanna"/>
                <a:cs typeface="BM Hanna"/>
                <a:sym typeface="BM Hanna"/>
              </a:rPr>
              <a:t>TABEL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7866158" y="374514"/>
            <a:ext cx="9393142" cy="9865952"/>
            <a:chOff x="0" y="0"/>
            <a:chExt cx="2473914" cy="2598440"/>
          </a:xfrm>
        </p:grpSpPr>
        <p:sp>
          <p:nvSpPr>
            <p:cNvPr name="Freeform 4" id="4"/>
            <p:cNvSpPr/>
            <p:nvPr/>
          </p:nvSpPr>
          <p:spPr>
            <a:xfrm flipH="false" flipV="false" rot="0">
              <a:off x="0" y="0"/>
              <a:ext cx="2473914" cy="2598440"/>
            </a:xfrm>
            <a:custGeom>
              <a:avLst/>
              <a:gdLst/>
              <a:ahLst/>
              <a:cxnLst/>
              <a:rect r="r" b="b" t="t" l="l"/>
              <a:pathLst>
                <a:path h="2598440" w="2473914">
                  <a:moveTo>
                    <a:pt x="34617" y="0"/>
                  </a:moveTo>
                  <a:lnTo>
                    <a:pt x="2439297" y="0"/>
                  </a:lnTo>
                  <a:cubicBezTo>
                    <a:pt x="2458415" y="0"/>
                    <a:pt x="2473914" y="15498"/>
                    <a:pt x="2473914" y="34617"/>
                  </a:cubicBezTo>
                  <a:lnTo>
                    <a:pt x="2473914" y="2563823"/>
                  </a:lnTo>
                  <a:cubicBezTo>
                    <a:pt x="2473914" y="2582942"/>
                    <a:pt x="2458415" y="2598440"/>
                    <a:pt x="2439297" y="2598440"/>
                  </a:cubicBezTo>
                  <a:lnTo>
                    <a:pt x="34617" y="2598440"/>
                  </a:lnTo>
                  <a:cubicBezTo>
                    <a:pt x="15498" y="2598440"/>
                    <a:pt x="0" y="2582942"/>
                    <a:pt x="0" y="2563823"/>
                  </a:cubicBezTo>
                  <a:lnTo>
                    <a:pt x="0" y="34617"/>
                  </a:lnTo>
                  <a:cubicBezTo>
                    <a:pt x="0" y="15498"/>
                    <a:pt x="15498" y="0"/>
                    <a:pt x="34617" y="0"/>
                  </a:cubicBezTo>
                  <a:close/>
                </a:path>
              </a:pathLst>
            </a:custGeom>
            <a:solidFill>
              <a:srgbClr val="FFCE32"/>
            </a:solidFill>
          </p:spPr>
        </p:sp>
        <p:sp>
          <p:nvSpPr>
            <p:cNvPr name="TextBox 5" id="5"/>
            <p:cNvSpPr txBox="true"/>
            <p:nvPr/>
          </p:nvSpPr>
          <p:spPr>
            <a:xfrm>
              <a:off x="0" y="-57150"/>
              <a:ext cx="2473914" cy="2655590"/>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true" flipV="false" rot="0">
            <a:off x="-514876" y="-476841"/>
            <a:ext cx="5252464" cy="5620341"/>
          </a:xfrm>
          <a:custGeom>
            <a:avLst/>
            <a:gdLst/>
            <a:ahLst/>
            <a:cxnLst/>
            <a:rect r="r" b="b" t="t" l="l"/>
            <a:pathLst>
              <a:path h="5620341" w="5252464">
                <a:moveTo>
                  <a:pt x="5252465" y="0"/>
                </a:moveTo>
                <a:lnTo>
                  <a:pt x="0" y="0"/>
                </a:lnTo>
                <a:lnTo>
                  <a:pt x="0" y="5620341"/>
                </a:lnTo>
                <a:lnTo>
                  <a:pt x="5252465" y="5620341"/>
                </a:lnTo>
                <a:lnTo>
                  <a:pt x="525246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905129" y="8385962"/>
            <a:ext cx="7315200" cy="1981754"/>
          </a:xfrm>
          <a:custGeom>
            <a:avLst/>
            <a:gdLst/>
            <a:ahLst/>
            <a:cxnLst/>
            <a:rect r="r" b="b" t="t" l="l"/>
            <a:pathLst>
              <a:path h="1981754" w="7315200">
                <a:moveTo>
                  <a:pt x="0" y="0"/>
                </a:moveTo>
                <a:lnTo>
                  <a:pt x="7315200" y="0"/>
                </a:lnTo>
                <a:lnTo>
                  <a:pt x="7315200" y="1981754"/>
                </a:lnTo>
                <a:lnTo>
                  <a:pt x="0" y="19817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130811" y="-476841"/>
            <a:ext cx="4826211" cy="4220741"/>
          </a:xfrm>
          <a:custGeom>
            <a:avLst/>
            <a:gdLst/>
            <a:ahLst/>
            <a:cxnLst/>
            <a:rect r="r" b="b" t="t" l="l"/>
            <a:pathLst>
              <a:path h="4220741" w="4826211">
                <a:moveTo>
                  <a:pt x="0" y="0"/>
                </a:moveTo>
                <a:lnTo>
                  <a:pt x="4826211" y="0"/>
                </a:lnTo>
                <a:lnTo>
                  <a:pt x="4826211" y="4220741"/>
                </a:lnTo>
                <a:lnTo>
                  <a:pt x="0" y="42207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1028700" y="3233716"/>
            <a:ext cx="7417778" cy="8276460"/>
          </a:xfrm>
          <a:custGeom>
            <a:avLst/>
            <a:gdLst/>
            <a:ahLst/>
            <a:cxnLst/>
            <a:rect r="r" b="b" t="t" l="l"/>
            <a:pathLst>
              <a:path h="8276460" w="7417778">
                <a:moveTo>
                  <a:pt x="7417778" y="0"/>
                </a:moveTo>
                <a:lnTo>
                  <a:pt x="0" y="0"/>
                </a:lnTo>
                <a:lnTo>
                  <a:pt x="0" y="8276460"/>
                </a:lnTo>
                <a:lnTo>
                  <a:pt x="7417778" y="8276460"/>
                </a:lnTo>
                <a:lnTo>
                  <a:pt x="7417778"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0">
            <a:off x="5809230" y="3430608"/>
            <a:ext cx="2431158" cy="1940506"/>
          </a:xfrm>
          <a:custGeom>
            <a:avLst/>
            <a:gdLst/>
            <a:ahLst/>
            <a:cxnLst/>
            <a:rect r="r" b="b" t="t" l="l"/>
            <a:pathLst>
              <a:path h="1940506" w="2431158">
                <a:moveTo>
                  <a:pt x="2431159" y="0"/>
                </a:moveTo>
                <a:lnTo>
                  <a:pt x="0" y="0"/>
                </a:lnTo>
                <a:lnTo>
                  <a:pt x="0" y="1940507"/>
                </a:lnTo>
                <a:lnTo>
                  <a:pt x="2431159" y="1940507"/>
                </a:lnTo>
                <a:lnTo>
                  <a:pt x="243115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8482315" y="1101901"/>
            <a:ext cx="7364934" cy="2598790"/>
          </a:xfrm>
          <a:prstGeom prst="rect">
            <a:avLst/>
          </a:prstGeom>
        </p:spPr>
        <p:txBody>
          <a:bodyPr anchor="t" rtlCol="false" tIns="0" lIns="0" bIns="0" rIns="0">
            <a:spAutoFit/>
          </a:bodyPr>
          <a:lstStyle/>
          <a:p>
            <a:pPr algn="l">
              <a:lnSpc>
                <a:spcPts val="5062"/>
              </a:lnSpc>
            </a:pPr>
            <a:r>
              <a:rPr lang="en-US" sz="5219">
                <a:solidFill>
                  <a:srgbClr val="000000"/>
                </a:solidFill>
                <a:latin typeface="BM Hanna"/>
                <a:ea typeface="BM Hanna"/>
                <a:cs typeface="BM Hanna"/>
                <a:sym typeface="BM Hanna"/>
              </a:rPr>
              <a:t>DML </a:t>
            </a:r>
          </a:p>
          <a:p>
            <a:pPr algn="l">
              <a:lnSpc>
                <a:spcPts val="5062"/>
              </a:lnSpc>
            </a:pPr>
            <a:r>
              <a:rPr lang="en-US" sz="5219">
                <a:solidFill>
                  <a:srgbClr val="000000"/>
                </a:solidFill>
                <a:latin typeface="BM Hanna"/>
                <a:ea typeface="BM Hanna"/>
                <a:cs typeface="BM Hanna"/>
                <a:sym typeface="BM Hanna"/>
              </a:rPr>
              <a:t>(DATA MANIPULATION LANGUAGE)</a:t>
            </a:r>
          </a:p>
          <a:p>
            <a:pPr algn="l">
              <a:lnSpc>
                <a:spcPts val="5062"/>
              </a:lnSpc>
            </a:pPr>
          </a:p>
        </p:txBody>
      </p:sp>
      <p:sp>
        <p:nvSpPr>
          <p:cNvPr name="TextBox 12" id="12"/>
          <p:cNvSpPr txBox="true"/>
          <p:nvPr/>
        </p:nvSpPr>
        <p:spPr>
          <a:xfrm rot="0">
            <a:off x="8482315" y="4069124"/>
            <a:ext cx="7599867" cy="2780903"/>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kumpulan perintah yang digunakan untuk memanipulasi data dalam database. DML merupakan bagian dari SQL (Structured Query Language) yang berfungsi untuk mengubah data dalam database, seperti menambah, menghapus, menampilkan, dan membuat baru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DAGYDGB8-Ds</dc:identifier>
  <dcterms:modified xsi:type="dcterms:W3CDTF">2011-08-01T06:04:30Z</dcterms:modified>
  <cp:revision>1</cp:revision>
  <dc:title>Belajar mysql</dc:title>
</cp:coreProperties>
</file>