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61" r:id="rId4"/>
    <p:sldId id="350" r:id="rId5"/>
    <p:sldId id="352" r:id="rId6"/>
    <p:sldId id="353" r:id="rId7"/>
    <p:sldId id="354" r:id="rId8"/>
    <p:sldId id="355" r:id="rId9"/>
    <p:sldId id="356" r:id="rId10"/>
    <p:sldId id="357" r:id="rId11"/>
    <p:sldId id="359" r:id="rId12"/>
    <p:sldId id="360" r:id="rId13"/>
    <p:sldId id="362" r:id="rId14"/>
    <p:sldId id="364" r:id="rId15"/>
    <p:sldId id="366" r:id="rId16"/>
    <p:sldId id="367" r:id="rId17"/>
    <p:sldId id="368" r:id="rId18"/>
    <p:sldId id="370" r:id="rId19"/>
    <p:sldId id="371" r:id="rId20"/>
    <p:sldId id="372" r:id="rId21"/>
    <p:sldId id="384" r:id="rId22"/>
    <p:sldId id="378" r:id="rId23"/>
    <p:sldId id="379" r:id="rId24"/>
    <p:sldId id="380" r:id="rId25"/>
    <p:sldId id="382" r:id="rId26"/>
    <p:sldId id="385" r:id="rId27"/>
    <p:sldId id="391" r:id="rId28"/>
    <p:sldId id="393" r:id="rId29"/>
    <p:sldId id="395" r:id="rId30"/>
    <p:sldId id="265" r:id="rId31"/>
  </p:sldIdLst>
  <p:sldSz cx="12192000" cy="6858000"/>
  <p:notesSz cx="7103745" cy="10234295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3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fans_c4ca4238a02019062502030916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1731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31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731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0480" y="5017770"/>
            <a:ext cx="5420360" cy="14401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065" y="4776470"/>
            <a:ext cx="6326505" cy="901065"/>
          </a:xfrm>
        </p:spPr>
        <p:txBody>
          <a:bodyPr anchor="b"/>
          <a:lstStyle>
            <a:lvl1pPr algn="l">
              <a:defRPr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065" y="5677535"/>
            <a:ext cx="4281170" cy="418465"/>
          </a:xfrm>
        </p:spPr>
        <p:txBody>
          <a:bodyPr/>
          <a:lstStyle>
            <a:lvl1pPr marL="0" indent="0" algn="l">
              <a:buNone/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339715" cy="697992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1005" y="541655"/>
            <a:ext cx="2042795" cy="15551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新月形 10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空心弧 13"/>
          <p:cNvSpPr/>
          <p:nvPr userDrawn="1"/>
        </p:nvSpPr>
        <p:spPr>
          <a:xfrm rot="21420000">
            <a:off x="5080" y="988695"/>
            <a:ext cx="12290425" cy="51562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 userDrawn="1"/>
        </p:nvSpPr>
        <p:spPr>
          <a:xfrm>
            <a:off x="-25400" y="-46355"/>
            <a:ext cx="12249785" cy="1563370"/>
          </a:xfrm>
          <a:custGeom>
            <a:avLst/>
            <a:gdLst>
              <a:gd name="connisteX0" fmla="*/ 0 w 12249785"/>
              <a:gd name="connsiteY0" fmla="*/ 1563370 h 1563370"/>
              <a:gd name="connisteX1" fmla="*/ 13970 w 12249785"/>
              <a:gd name="connsiteY1" fmla="*/ 0 h 1563370"/>
              <a:gd name="connisteX2" fmla="*/ 12203430 w 12249785"/>
              <a:gd name="connsiteY2" fmla="*/ 15875 h 1563370"/>
              <a:gd name="connisteX3" fmla="*/ 12249785 w 12249785"/>
              <a:gd name="connsiteY3" fmla="*/ 15875 h 1563370"/>
              <a:gd name="connisteX4" fmla="*/ 12218670 w 12249785"/>
              <a:gd name="connsiteY4" fmla="*/ 912495 h 1563370"/>
              <a:gd name="connisteX5" fmla="*/ 11506200 w 12249785"/>
              <a:gd name="connsiteY5" fmla="*/ 897255 h 1563370"/>
              <a:gd name="connisteX6" fmla="*/ 10762615 w 12249785"/>
              <a:gd name="connsiteY6" fmla="*/ 912495 h 1563370"/>
              <a:gd name="connisteX7" fmla="*/ 8362315 w 12249785"/>
              <a:gd name="connsiteY7" fmla="*/ 1005840 h 1563370"/>
              <a:gd name="connisteX8" fmla="*/ 5806440 w 12249785"/>
              <a:gd name="connsiteY8" fmla="*/ 1129665 h 1563370"/>
              <a:gd name="connisteX9" fmla="*/ 4041140 w 12249785"/>
              <a:gd name="connsiteY9" fmla="*/ 1222375 h 1563370"/>
              <a:gd name="connisteX10" fmla="*/ 2414905 w 12249785"/>
              <a:gd name="connsiteY10" fmla="*/ 1346200 h 1563370"/>
              <a:gd name="connisteX11" fmla="*/ 1237615 w 12249785"/>
              <a:gd name="connsiteY11" fmla="*/ 1423670 h 1563370"/>
              <a:gd name="connisteX12" fmla="*/ 742315 w 12249785"/>
              <a:gd name="connsiteY12" fmla="*/ 1439545 h 1563370"/>
              <a:gd name="connisteX13" fmla="*/ 293370 w 12249785"/>
              <a:gd name="connsiteY13" fmla="*/ 1517015 h 1563370"/>
              <a:gd name="connisteX14" fmla="*/ 0 w 12249785"/>
              <a:gd name="connsiteY14" fmla="*/ 1563370 h 1563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2249785" h="1563370">
                <a:moveTo>
                  <a:pt x="0" y="1563370"/>
                </a:moveTo>
                <a:lnTo>
                  <a:pt x="13970" y="0"/>
                </a:lnTo>
                <a:lnTo>
                  <a:pt x="12203430" y="15875"/>
                </a:lnTo>
                <a:lnTo>
                  <a:pt x="12249785" y="15875"/>
                </a:lnTo>
                <a:lnTo>
                  <a:pt x="12218670" y="912495"/>
                </a:lnTo>
                <a:lnTo>
                  <a:pt x="11506200" y="897255"/>
                </a:lnTo>
                <a:lnTo>
                  <a:pt x="10762615" y="912495"/>
                </a:lnTo>
                <a:lnTo>
                  <a:pt x="8362315" y="1005840"/>
                </a:lnTo>
                <a:lnTo>
                  <a:pt x="5806440" y="1129665"/>
                </a:lnTo>
                <a:lnTo>
                  <a:pt x="4041140" y="1222375"/>
                </a:lnTo>
                <a:lnTo>
                  <a:pt x="2414905" y="1346200"/>
                </a:lnTo>
                <a:lnTo>
                  <a:pt x="1237615" y="1423670"/>
                </a:lnTo>
                <a:lnTo>
                  <a:pt x="742315" y="1439545"/>
                </a:lnTo>
                <a:lnTo>
                  <a:pt x="293370" y="1517015"/>
                </a:lnTo>
                <a:lnTo>
                  <a:pt x="0" y="15633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2875" y="294640"/>
            <a:ext cx="7294880" cy="67437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新月形 8"/>
          <p:cNvSpPr/>
          <p:nvPr userDrawn="1"/>
        </p:nvSpPr>
        <p:spPr>
          <a:xfrm>
            <a:off x="5731510" y="594360"/>
            <a:ext cx="108585" cy="755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tags" Target="../tags/tag19.xml"/><Relationship Id="rId4" Type="http://schemas.openxmlformats.org/officeDocument/2006/relationships/image" Target="../media/image16.png"/><Relationship Id="rId3" Type="http://schemas.openxmlformats.org/officeDocument/2006/relationships/tags" Target="../tags/tag18.xml"/><Relationship Id="rId2" Type="http://schemas.openxmlformats.org/officeDocument/2006/relationships/image" Target="../media/image15.pn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22.xml"/><Relationship Id="rId2" Type="http://schemas.openxmlformats.org/officeDocument/2006/relationships/image" Target="../media/image19.png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5460" y="4716145"/>
            <a:ext cx="8024495" cy="901065"/>
          </a:xfrm>
        </p:spPr>
        <p:txBody>
          <a:bodyPr/>
          <a:lstStyle/>
          <a:p>
            <a:r>
              <a:rPr lang="zh-CN" altLang="en-US"/>
              <a:t>承载网故障诊断</a:t>
            </a:r>
            <a:r>
              <a:rPr lang="en-US" altLang="zh-CN"/>
              <a:t>——</a:t>
            </a:r>
            <a:r>
              <a:rPr lang="zh-CN" altLang="en-US"/>
              <a:t>工作</a:t>
            </a:r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48835" y="5974235"/>
            <a:ext cx="4281170" cy="418465"/>
          </a:xfrm>
        </p:spPr>
        <p:txBody>
          <a:bodyPr>
            <a:noAutofit/>
          </a:bodyPr>
          <a:lstStyle/>
          <a:p>
            <a:r>
              <a:rPr lang="zh-CN" altLang="en-US" sz="2300"/>
              <a:t>汇报人：朱焕星</a:t>
            </a:r>
            <a:endParaRPr lang="zh-CN" altLang="en-US"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12.30-1.1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寻找重点设备的易故障端口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统计设备告警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重点设备各端口告警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</a:t>
            </a:r>
            <a:r>
              <a:rPr lang="zh-CN" altLang="en-US"/>
              <a:t>仅表t_alarmloghist_1_1</a:t>
            </a:r>
            <a:r>
              <a:rPr lang="en-US" altLang="zh-CN"/>
              <a:t>):</a:t>
            </a:r>
            <a:r>
              <a:rPr lang="zh-CN" altLang="en-US"/>
              <a:t>共</a:t>
            </a:r>
            <a:r>
              <a:rPr lang="en-US" altLang="zh-CN"/>
              <a:t>200</a:t>
            </a:r>
            <a:r>
              <a:rPr lang="zh-CN" altLang="en-US"/>
              <a:t>个设备中告警次数大于</a:t>
            </a:r>
            <a:r>
              <a:rPr lang="en-US" altLang="zh-CN"/>
              <a:t>500</a:t>
            </a:r>
            <a:r>
              <a:rPr lang="zh-CN" altLang="en-US"/>
              <a:t>的</a:t>
            </a:r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统计设备告警次数</a:t>
            </a:r>
            <a:endParaRPr lang="zh-CN" altLang="en-US"/>
          </a:p>
        </p:txBody>
      </p:sp>
      <p:pic>
        <p:nvPicPr>
          <p:cNvPr id="5" name="图片 4" descr="CountAlar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180" y="2485390"/>
            <a:ext cx="5294630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7035165" cy="4351655"/>
          </a:xfrm>
        </p:spPr>
        <p:txBody>
          <a:bodyPr/>
          <a:p>
            <a:r>
              <a:rPr lang="en-US" altLang="zh-CN"/>
              <a:t>cneid:13173073,</a:t>
            </a:r>
            <a:r>
              <a:rPr lang="zh-CN" altLang="en-US"/>
              <a:t>设备各端口告警次数</a:t>
            </a:r>
            <a:r>
              <a:rPr lang="zh-CN" altLang="en-US"/>
              <a:t>如图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可以看出端口</a:t>
            </a:r>
            <a:r>
              <a:rPr lang="en-US" altLang="zh-CN"/>
              <a:t>“OAD4_F1K[01]:EINOUT/OTS-1/OMS-1”</a:t>
            </a:r>
            <a:r>
              <a:rPr lang="zh-CN" altLang="en-US"/>
              <a:t>为该设备告警的主要</a:t>
            </a:r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统计</a:t>
            </a:r>
            <a:r>
              <a:rPr lang="zh-CN" altLang="en-US">
                <a:sym typeface="+mn-ea"/>
              </a:rPr>
              <a:t>重点设备</a:t>
            </a:r>
            <a:r>
              <a:rPr lang="zh-CN" altLang="en-US">
                <a:sym typeface="+mn-ea"/>
              </a:rPr>
              <a:t>端口告警次数</a:t>
            </a:r>
            <a:endParaRPr lang="zh-CN" altLang="en-US"/>
          </a:p>
        </p:txBody>
      </p:sp>
      <p:pic>
        <p:nvPicPr>
          <p:cNvPr id="6" name="图片 5" descr="131730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8435" y="434340"/>
            <a:ext cx="411226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1.9-1.11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查看网络拓扑图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整理各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表格式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异常的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2.9-2.15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对目前挖掘出的频繁项结果根据设备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和对应端口打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定位信息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ID+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对应端口，在竣工资料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中的蓝图里已经足以定位到具体机架中的具体位置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2762250"/>
            <a:ext cx="10573385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5384165" cy="4351655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按关键字检索定位信息中包含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的数据，单独进行频繁项分析。最后生成的频繁项结果中，若在同一个集合中发现两个地名，说明可能两地有设备是关联起来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55055" y="768985"/>
            <a:ext cx="5055870" cy="5908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660" y="645795"/>
            <a:ext cx="4017010" cy="5785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30" y="883285"/>
            <a:ext cx="7124700" cy="53111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732770" cy="4351655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上饶县分析结果：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两个分支没有连通，可能是部分地名在原表中无数据导致。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连接关系上看，大部分地区还是能连通的，但许多连接横跨一地或者两地，说明关联效果并不是非常准确，究其原因，可能是频繁项挖掘算法需要改进，目前的算法是在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“2-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基础上使用并查集连通生成所有频繁项集，但逻辑上更有效的办法是根据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“2-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“3-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，接着生成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“4-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频繁项集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“......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直到所有频繁项集都生成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参考算法：频繁模式挖掘算法，包括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Apriori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Fp-growth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401935" cy="4351655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关于告警传播关系分析，整理的思路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目标：给定一个告警序列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(a,b,c)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，给出在当前序列已发生的情况下，告警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概率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步骤：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）对所有数据的告警时间进行排序，将时间间隔在一定阈值内的告警数据归到同一个告警序列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中，生成告警序列数据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例如，告警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发生时间是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0:00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发生时间是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0:03,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发生时间是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0:10,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间隔阈值是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分钟，则生成的告警序列有两个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:&lt;a,b&gt;,&lt;c&gt;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）在生成所有告警序列之后，采用频繁序列挖掘算法（例如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,GSP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PrefixSpan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），找出支持度大于设定值的频繁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序列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P(a,b,c - &gt; d) = P(a,b,c,d)/P(a,b,c)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401935" cy="435165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在频繁模式挖掘和频繁序列挖掘方面，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scikit-learn中没有关联算法的类库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是Spark MLlib有。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FP Tree算法对应的类是pyspark.mllib.fpm.FPGrowth，从Spark1.4开始才有。PrefixSpan算法对应的类是pyspark.mllib.fpm.PrefixSpan，从Spark1.6开始才有。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需要安装Hadoop和Spark（版本不小于1.6）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参考链接：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https://www.cnblogs.com/pinard/p/6340162.html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https://spark.apache.org/docs/3.3.1/mllib-frequent-pattern-mining.html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工作目标</a:t>
            </a:r>
            <a:endParaRPr lang="zh-CN" altLang="en-US"/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325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设备关联性分析：对不同设备的告警进行频繁项分析，根据设备之间是否经常同时告警判断设备之间是否有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关联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寻找重点设备的易故障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端口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高频故障原因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-3.7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用了个数据挖掘库，换方法来绕开专利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3805" y="2734945"/>
            <a:ext cx="4191635" cy="3935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15305" y="2735580"/>
            <a:ext cx="4276725" cy="2002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15305" y="4836160"/>
            <a:ext cx="5296535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频繁项挖掘测试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(F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pGrowth)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8310" y="2986405"/>
            <a:ext cx="11490960" cy="27736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对照原表查找两地告警数据，发现告警时间大部分重合，符合预期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6520" y="2763520"/>
            <a:ext cx="4730115" cy="3986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635" y="2773045"/>
            <a:ext cx="5104765" cy="39973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关联规则挖掘测试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测点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272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告警的同时，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161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0.56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的概率也会告警，两者同时告警的情况出现了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235" y="3750945"/>
            <a:ext cx="11987530" cy="21583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频繁序列挖掘测试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(SPAM)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不同告警序列之间时间间隔超过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 fontAlgn="auto">
              <a:lnSpc>
                <a:spcPct val="120000"/>
              </a:lnSpc>
              <a:buClrTx/>
              <a:buSz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测点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89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之后，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分钟内测点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告警，这样的情况出现了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78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4150" y="4150360"/>
            <a:ext cx="9494520" cy="1478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-3.7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序列规则挖掘测试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测点90，93先后发生告警的情况下，89告警的概率是0.625，这样的情况一共发生了10次。其中的时间间隔不能超过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5分钟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3795" y="3843655"/>
            <a:ext cx="9486900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pPr lvl="0" algn="l">
              <a:lnSpc>
                <a:spcPct val="120000"/>
              </a:lnSpc>
              <a:buClrTx/>
              <a:buSzTx/>
            </a:pP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工作总结（3.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3.7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20000"/>
              </a:lnSpc>
              <a:buClrTx/>
              <a:buSz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目前挖掘出的规则中有部分错误的告警规则，但规模太大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不能人工干预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20000"/>
              </a:lnSpc>
              <a:buClrTx/>
              <a:buSz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提高支持度阈值，可以减少告警规则的规模，但会筛掉一些正确的告警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规则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试过用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紧致预测树模型（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）对时间序列做预测，效果不理想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考虑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预处理流程中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加入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根据告警时间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对告警数据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聚类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20000"/>
              </a:lnSpc>
              <a:buClrTx/>
              <a:buSz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目前是对具体设备做分析，分析设备之间存在的关系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20000"/>
              </a:lnSpc>
              <a:buClrTx/>
              <a:buSz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下一步对告警类型进行分析，根据关联关系找告警与告警之间关系，例如找一系列中谁是根源告警、谁是衍生告警。最好能画出类似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的树状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pPr lvl="0" algn="l">
              <a:lnSpc>
                <a:spcPct val="120000"/>
              </a:lnSpc>
              <a:buClrTx/>
              <a:buSzTx/>
            </a:pP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工作总结（3.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3.15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 fontAlgn="auto">
              <a:lnSpc>
                <a:spcPct val="120000"/>
              </a:lnSpc>
              <a:buClrTx/>
              <a:buSz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试过用紧致预测树模型（CPT）对时间序列做预测，效果不理想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阅读论文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对当前状态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未来状态的预测问题转化为知识图谱中的链接预测问题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知识图谱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(KGs)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的构建：三元组（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即网元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类型告警后引发了网元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告警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可以根据频繁序列挖掘结果构建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tKGs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246245" y="5200015"/>
            <a:ext cx="1080770" cy="107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网元</a:t>
            </a:r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5579745" y="5441950"/>
            <a:ext cx="1200785" cy="5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告警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6990715" y="5200015"/>
            <a:ext cx="1080770" cy="107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网元</a:t>
            </a:r>
            <a:r>
              <a:rPr lang="en-US" altLang="zh-CN"/>
              <a:t>t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pPr lvl="0" algn="l">
              <a:lnSpc>
                <a:spcPct val="120000"/>
              </a:lnSpc>
              <a:buClrTx/>
              <a:buSzTx/>
            </a:pP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3.15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链接预测问题（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基于嵌入的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模型：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TransE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TransH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3481070" y="3134360"/>
            <a:ext cx="1080770" cy="107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网元</a:t>
            </a:r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7" name="右箭头 6"/>
          <p:cNvSpPr/>
          <p:nvPr>
            <p:custDataLst>
              <p:tags r:id="rId3"/>
            </p:custDataLst>
          </p:nvPr>
        </p:nvSpPr>
        <p:spPr>
          <a:xfrm>
            <a:off x="4814570" y="3376295"/>
            <a:ext cx="1200785" cy="5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告警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6225540" y="3134360"/>
            <a:ext cx="1080770" cy="107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6684645" y="4323715"/>
            <a:ext cx="5331460" cy="245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8985" cy="6859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1325"/>
            <a:ext cx="7383145" cy="1336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120" y="5281295"/>
            <a:ext cx="1500505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12.12-12.18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梳理告警历史信息表格各字段含义，熟悉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分析表格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学习频繁项集相关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12.19-12.25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阳了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总结（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12.26-12.27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设备关联性分析基本代码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工作总结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重要字段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clogid  日志id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calarmcode  告警代码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coccuructtime 设备告警发生时间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ccleaructime 设备告警清除时间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cneid 影响网元id（应该就是设备ID）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clocationinfo  定位信息（这一字段也包括线路端口相关信息）（定位设备具体位置与端口，**等同于设备ID+设备端口**）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clineport  线路端口（这一字段同时也位于上一字段末尾）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45720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cneid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+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clineport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=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clocationinfo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55115" y="5667375"/>
            <a:ext cx="8331835" cy="725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无效数据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clogid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逆序排列，发现有部分数据格式错误（解决办法：删除该部分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5440" y="2888615"/>
            <a:ext cx="11500485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字段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</a:rPr>
              <a:t>clocationinfo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定位到设备的某个端口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对该字段生成关联性分析，一个值代表一个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测点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</a:rPr>
              <a:t>关联规则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1800" dirty="0">
                <a:sym typeface="+mn-ea"/>
              </a:rPr>
              <a:t>提升度、支持度、置信度</a:t>
            </a:r>
            <a:endParaRPr lang="en-US" altLang="zh-CN" sz="1800" dirty="0"/>
          </a:p>
          <a:p>
            <a:pPr lvl="2"/>
            <a:r>
              <a:rPr lang="zh-CN" altLang="en-US" sz="1800" dirty="0">
                <a:sym typeface="+mn-ea"/>
              </a:rPr>
              <a:t>提升度：当测点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发生故障时测点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发生故障的概率与测点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发生故障的概率比，反映了测点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与测点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间的相关性</a:t>
            </a:r>
            <a:r>
              <a:rPr lang="es-ES" altLang="zh-CN" sz="1800" dirty="0">
                <a:solidFill>
                  <a:srgbClr val="464646"/>
                </a:solidFill>
                <a:effectLst/>
                <a:latin typeface="-apple-system"/>
                <a:sym typeface="+mn-ea"/>
              </a:rPr>
              <a:t> 				</a:t>
            </a:r>
            <a:r>
              <a:rPr lang="es-ES" altLang="zh-CN" sz="1800" b="1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Lift(X→Y) = P(Y|X) / P(Y)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3"/>
            <a:r>
              <a:rPr lang="zh-CN" altLang="en-US" dirty="0">
                <a:sym typeface="+mn-ea"/>
              </a:rPr>
              <a:t>提升度</a:t>
            </a:r>
            <a:r>
              <a:rPr lang="en-US" altLang="zh-CN" dirty="0">
                <a:sym typeface="+mn-ea"/>
              </a:rPr>
              <a:t>&gt;1 : </a:t>
            </a:r>
            <a:r>
              <a:rPr lang="zh-CN" altLang="en-US" dirty="0">
                <a:sym typeface="+mn-ea"/>
              </a:rPr>
              <a:t>表示相关，值越大表示相关性越高</a:t>
            </a:r>
            <a:endParaRPr lang="en-US" altLang="zh-CN" dirty="0"/>
          </a:p>
          <a:p>
            <a:pPr lvl="3"/>
            <a:r>
              <a:rPr lang="zh-CN" altLang="en-US" dirty="0">
                <a:sym typeface="+mn-ea"/>
              </a:rPr>
              <a:t>提升度</a:t>
            </a:r>
            <a:r>
              <a:rPr lang="en-US" altLang="zh-CN" dirty="0">
                <a:sym typeface="+mn-ea"/>
              </a:rPr>
              <a:t>=1 : </a:t>
            </a:r>
            <a:r>
              <a:rPr lang="zh-CN" altLang="en-US" dirty="0">
                <a:sym typeface="+mn-ea"/>
              </a:rPr>
              <a:t>表示不相关</a:t>
            </a:r>
            <a:endParaRPr lang="en-US" altLang="zh-CN" dirty="0"/>
          </a:p>
          <a:p>
            <a:pPr lvl="3"/>
            <a:r>
              <a:rPr lang="zh-CN" altLang="en-US" dirty="0">
                <a:sym typeface="+mn-ea"/>
              </a:rPr>
              <a:t>提升度</a:t>
            </a:r>
            <a:r>
              <a:rPr lang="en-US" altLang="zh-CN" dirty="0">
                <a:sym typeface="+mn-ea"/>
              </a:rPr>
              <a:t>&lt;1 : </a:t>
            </a:r>
            <a:r>
              <a:rPr lang="zh-CN" altLang="en-US" dirty="0">
                <a:sym typeface="+mn-ea"/>
              </a:rPr>
              <a:t>表示负相关</a:t>
            </a:r>
            <a:endParaRPr lang="en-US" altLang="zh-CN" dirty="0"/>
          </a:p>
          <a:p>
            <a:pPr lvl="2"/>
            <a:r>
              <a:rPr lang="zh-CN" altLang="en-US" sz="1800" dirty="0">
                <a:sym typeface="+mn-ea"/>
              </a:rPr>
              <a:t>支持度：表示测点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和测点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同时发生故障的概率 </a:t>
            </a:r>
            <a:r>
              <a:rPr lang="en-US" altLang="zh-CN" sz="1800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Support(X→Y) = P(X,Y) / P(I)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>
                <a:sym typeface="+mn-ea"/>
              </a:rPr>
              <a:t>置信度：表示当测点</a:t>
            </a:r>
            <a:r>
              <a:rPr lang="en-US" altLang="zh-CN" sz="1800" dirty="0">
                <a:sym typeface="+mn-ea"/>
              </a:rPr>
              <a:t>A</a:t>
            </a:r>
            <a:r>
              <a:rPr lang="zh-CN" altLang="en-US" sz="1800" dirty="0">
                <a:sym typeface="+mn-ea"/>
              </a:rPr>
              <a:t>发生故障时故障</a:t>
            </a:r>
            <a:r>
              <a:rPr lang="en-US" altLang="zh-CN" sz="1800" dirty="0">
                <a:sym typeface="+mn-ea"/>
              </a:rPr>
              <a:t>B</a:t>
            </a:r>
            <a:r>
              <a:rPr lang="zh-CN" altLang="en-US" sz="1800" dirty="0">
                <a:sym typeface="+mn-ea"/>
              </a:rPr>
              <a:t>发生的概率</a:t>
            </a:r>
            <a:r>
              <a:rPr lang="en-US" altLang="zh-CN" sz="1800" b="1" dirty="0">
                <a:solidFill>
                  <a:srgbClr val="464646"/>
                </a:solidFill>
                <a:effectLst/>
                <a:latin typeface="-apple-system"/>
                <a:sym typeface="+mn-ea"/>
              </a:rPr>
              <a:t> 	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Confidence(X→Y) = P(Y|X)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 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>
                <a:sym typeface="+mn-ea"/>
              </a:rPr>
              <a:t>通过提升度筛查不相关的测点，再通过设置支持度和置信度来判断两个测点间是否相关联</a:t>
            </a:r>
            <a:endParaRPr lang="en-US" altLang="zh-CN" sz="1800" dirty="0"/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设备关联性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两测点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关联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连续的分钟级数据其实表示同一告警（解决办法：分钟级数据</a:t>
            </a:r>
            <a:r>
              <a:rPr lang="zh-CN" altLang="en-US" sz="1800" dirty="0">
                <a:sym typeface="+mn-ea"/>
              </a:rPr>
              <a:t>内部清理）</a:t>
            </a:r>
            <a:endParaRPr lang="zh-CN" altLang="en-US" sz="1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少数告警属于偶然事件（解决办法：删除只发生了一次</a:t>
            </a:r>
            <a:r>
              <a:rPr lang="zh-CN" altLang="en-US" sz="1800" dirty="0">
                <a:sym typeface="+mn-ea"/>
              </a:rPr>
              <a:t>告警的</a:t>
            </a:r>
            <a:r>
              <a:rPr lang="zh-CN" altLang="en-US" sz="1800" dirty="0">
                <a:sym typeface="+mn-ea"/>
              </a:rPr>
              <a:t>测点）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设备关联性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50645" y="3014980"/>
            <a:ext cx="2232660" cy="160020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1259205" y="233807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1076-3-赣州章贡区水南-东环-OTM1:1TL4_10波宁都方向[65]:OCH-1/OCH-1/ODU4-1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5204460" y="234950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1076-4-赣州章贡区水南-东环-OTM2:8TN1-宁都[51]:背板口-L_PORT8/ODU0-1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04460" y="3030220"/>
            <a:ext cx="2209800" cy="1584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分钟级数据内部清理：清理掉中由同一告警（</a:t>
            </a:r>
            <a:r>
              <a:rPr lang="en-US" altLang="zh-CN"/>
              <a:t>calarmcode</a:t>
            </a:r>
            <a:r>
              <a:rPr lang="zh-CN" altLang="en-US"/>
              <a:t>相同）引起的、时间上连续的告警数据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设备关联性分析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0645" y="3548380"/>
            <a:ext cx="2858135" cy="204851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444625" y="287147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561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1076-3-赣州章贡区水南-东环-OTM1:1TL4_10波宁都方向[65]:OCH-1/OCH-1/ODU4-1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4407535" y="3936365"/>
            <a:ext cx="2442845" cy="687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b="10992"/>
          <a:stretch>
            <a:fillRect/>
          </a:stretch>
        </p:blipFill>
        <p:spPr>
          <a:xfrm>
            <a:off x="7499350" y="3548380"/>
            <a:ext cx="2859405" cy="1824355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5"/>
            </p:custDataLst>
          </p:nvPr>
        </p:nvGraphicFramePr>
        <p:xfrm>
          <a:off x="7593965" y="2871470"/>
          <a:ext cx="2669540" cy="561340"/>
        </p:xfrm>
        <a:graphic>
          <a:graphicData uri="http://schemas.openxmlformats.org/drawingml/2006/table">
            <a:tbl>
              <a:tblPr/>
              <a:tblGrid>
                <a:gridCol w="2669540"/>
              </a:tblGrid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1076-3-赣州章贡区水南-东环-OTM1:1TL4_10波宁都方向[65]:OCH-1/OCH-1/ODU4-1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环形箭头 11"/>
          <p:cNvSpPr/>
          <p:nvPr/>
        </p:nvSpPr>
        <p:spPr>
          <a:xfrm rot="5400000">
            <a:off x="3980180" y="5088255"/>
            <a:ext cx="414020" cy="60325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结果</a:t>
            </a:r>
            <a:r>
              <a:rPr lang="zh-CN" altLang="en-US"/>
              <a:t>展示：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设备关联性分析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2568"/>
          <a:stretch>
            <a:fillRect/>
          </a:stretch>
        </p:blipFill>
        <p:spPr>
          <a:xfrm>
            <a:off x="3521710" y="1069340"/>
            <a:ext cx="8109585" cy="56534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10*31"/>
  <p:tag name="TABLE_ENDDRAG_RECT" val="109*143*210*31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TABLE_ENDDRAG_ORIGIN_RECT" val="210*31"/>
  <p:tag name="TABLE_ENDDRAG_RECT" val="109*143*210*31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PLACING_PICTURE_USER_VIEWPORT" val="{&quot;height&quot;:13656,&quot;width&quot;:11688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  <p:tag name="KSO_WM_UNIT_PLACING_PICTURE_USER_VIEWPORT" val="{&quot;height&quot;:4368,&quot;width&quot;:18096}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27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3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PP_MARK_KEY" val="91115d27-b476-4141-a895-b7353833ceed"/>
  <p:tag name="COMMONDATA" val="eyJoZGlkIjoiNGZjNmRiMDYwZjI0NDg5ZjZjZTAwMDFlMzI1ZTY3MDEifQ=="/>
</p:tagLst>
</file>

<file path=ppt/tags/tag4.xml><?xml version="1.0" encoding="utf-8"?>
<p:tagLst xmlns:p="http://schemas.openxmlformats.org/presentationml/2006/main">
  <p:tag name="KSO_WM_BEAUTIFY_FLAG" val=""/>
  <p:tag name="KSO_WM_UNIT_PLACING_PICTURE_USER_VIEWPORT" val="{&quot;height&quot;:3504,&quot;width&quot;:30456}"/>
</p:tagLst>
</file>

<file path=ppt/tags/tag5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6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10*31"/>
  <p:tag name="TABLE_ENDDRAG_RECT" val="109*143*210*31"/>
</p:tagLst>
</file>

<file path=ppt/tags/tag9.xml><?xml version="1.0" encoding="utf-8"?>
<p:tagLst xmlns:p="http://schemas.openxmlformats.org/presentationml/2006/main">
  <p:tag name="TABLE_ENDDRAG_ORIGIN_RECT" val="210*31"/>
  <p:tag name="TABLE_ENDDRAG_RECT" val="109*143*210*31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3247</Words>
  <Application>WPS 演示</Application>
  <PresentationFormat>宽屏</PresentationFormat>
  <Paragraphs>258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-apple-system</vt:lpstr>
      <vt:lpstr>Segoe Print</vt:lpstr>
      <vt:lpstr>等线</vt:lpstr>
      <vt:lpstr>Calibri</vt:lpstr>
      <vt:lpstr>Arial Unicode MS</vt:lpstr>
      <vt:lpstr>Calibri Light</vt:lpstr>
      <vt:lpstr>Office 主题</vt:lpstr>
      <vt:lpstr>承载网故障诊断——工作进度</vt:lpstr>
      <vt:lpstr>工作目标</vt:lpstr>
      <vt:lpstr>工作总结</vt:lpstr>
      <vt:lpstr>数据分析</vt:lpstr>
      <vt:lpstr>数据分析</vt:lpstr>
      <vt:lpstr>设备关联性分析</vt:lpstr>
      <vt:lpstr>设备关联性分析</vt:lpstr>
      <vt:lpstr>设备关联性分析</vt:lpstr>
      <vt:lpstr>设备关联性分析</vt:lpstr>
      <vt:lpstr>工作总结</vt:lpstr>
      <vt:lpstr>统计设备告警次数</vt:lpstr>
      <vt:lpstr>统计重点设备端口告警次数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工作总结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moyj</dc:creator>
  <cp:lastModifiedBy>小猪佩琪</cp:lastModifiedBy>
  <cp:revision>307</cp:revision>
  <dcterms:created xsi:type="dcterms:W3CDTF">2021-05-23T15:49:00Z</dcterms:created>
  <dcterms:modified xsi:type="dcterms:W3CDTF">2023-03-13T10:51:48Z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4427BE86AD16490FAED1C725DF4143A7</vt:lpwstr>
  </property>
</Properties>
</file>