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sldIdLst>
    <p:sldId id="256" r:id="rId2"/>
  </p:sldIdLst>
  <p:sldSz cx="21383625" cy="30275213"/>
  <p:notesSz cx="6858000" cy="9144000"/>
  <p:defaultTextStyle>
    <a:defPPr>
      <a:defRPr lang="zh-TW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>
        <p:scale>
          <a:sx n="50" d="100"/>
          <a:sy n="50" d="100"/>
        </p:scale>
        <p:origin x="1536" y="-4530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64332"/>
            <a:ext cx="16037719" cy="10540259"/>
          </a:xfrm>
        </p:spPr>
        <p:txBody>
          <a:bodyPr anchor="b">
            <a:normAutofit/>
          </a:bodyPr>
          <a:lstStyle>
            <a:lvl1pPr algn="ctr">
              <a:defRPr sz="1052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>
            <a:normAutofit/>
          </a:bodyPr>
          <a:lstStyle>
            <a:lvl1pPr marL="0" indent="0" algn="ctr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 algn="ctr">
              <a:buNone/>
              <a:defRPr sz="4911"/>
            </a:lvl2pPr>
            <a:lvl3pPr marL="1603766" indent="0" algn="ctr">
              <a:buNone/>
              <a:defRPr sz="4209"/>
            </a:lvl3pPr>
            <a:lvl4pPr marL="2405649" indent="0" algn="ctr">
              <a:buNone/>
              <a:defRPr sz="3508"/>
            </a:lvl4pPr>
            <a:lvl5pPr marL="3207532" indent="0" algn="ctr">
              <a:buNone/>
              <a:defRPr sz="3508"/>
            </a:lvl5pPr>
            <a:lvl6pPr marL="4009415" indent="0" algn="ctr">
              <a:buNone/>
              <a:defRPr sz="3508"/>
            </a:lvl6pPr>
            <a:lvl7pPr marL="4811298" indent="0" algn="ctr">
              <a:buNone/>
              <a:defRPr sz="3508"/>
            </a:lvl7pPr>
            <a:lvl8pPr marL="5613182" indent="0" algn="ctr">
              <a:buNone/>
              <a:defRPr sz="3508"/>
            </a:lvl8pPr>
            <a:lvl9pPr marL="6415065" indent="0" algn="ctr">
              <a:buNone/>
              <a:defRPr sz="3508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7" y="1590848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1590850"/>
            <a:ext cx="13565237" cy="2565683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3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1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59634"/>
            <a:ext cx="18443377" cy="12586896"/>
          </a:xfrm>
        </p:spPr>
        <p:txBody>
          <a:bodyPr anchor="b">
            <a:normAutofit/>
          </a:bodyPr>
          <a:lstStyle>
            <a:lvl1pPr>
              <a:defRPr sz="10523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097980"/>
            <a:ext cx="18443377" cy="6622701"/>
          </a:xfrm>
        </p:spPr>
        <p:txBody>
          <a:bodyPr anchor="t">
            <a:normAutofit/>
          </a:bodyPr>
          <a:lstStyle>
            <a:lvl1pPr marL="0" indent="0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0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273" y="8073392"/>
            <a:ext cx="9088041" cy="192093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73392"/>
            <a:ext cx="9088041" cy="192093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4" y="7424669"/>
            <a:ext cx="9043491" cy="364511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274" y="11069791"/>
            <a:ext cx="9043491" cy="162479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4671"/>
            <a:ext cx="9088042" cy="36451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69791"/>
            <a:ext cx="9088042" cy="162479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6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50"/>
            <a:ext cx="6896219" cy="7064203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2"/>
            <a:ext cx="6896219" cy="168195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51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48"/>
            <a:ext cx="6896219" cy="7064216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4"/>
            <a:ext cx="6896219" cy="168195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7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273" y="1614678"/>
            <a:ext cx="18443377" cy="585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3" y="8073392"/>
            <a:ext cx="18443377" cy="192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7132A0-616B-4871-8D1F-6EBFD887A9DC}" type="datetimeFigureOut">
              <a:rPr lang="zh-TW" altLang="en-US" smtClean="0"/>
              <a:pPr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433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70FA-6FB2-4E86-8611-1E853B2605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6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7957" y="773748"/>
            <a:ext cx="19835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多樣式煙火之模擬研究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90818" y="2127008"/>
            <a:ext cx="1986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張紘溢 謝順   指導老師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黃志明教授</a:t>
            </a:r>
            <a:endParaRPr lang="zh-TW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90818" y="3065784"/>
            <a:ext cx="9853355" cy="888674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732169" y="8179862"/>
            <a:ext cx="9853356" cy="886445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研究動機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79992" y="4333283"/>
            <a:ext cx="9853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zh-TW" altLang="zh-TW" sz="3200" kern="10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此研究假設了重力、空氣阻力、風力來模擬現實中的煙火，在此前提下，增加了更多參數來控制煙火的施放，增加角度、力的大小、施放位置的參數，達成多種的排列組合，可以根據不同參數來製作出煙火動畫，展現出不同形狀、大小和顏色的煙火，建構出一個符合在當時活動使用模型，以及節省大量時間和昂貴成本。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0805060" y="3112369"/>
            <a:ext cx="9903774" cy="84209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11062240" y="20882103"/>
            <a:ext cx="9569231" cy="930633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1075939" y="22305280"/>
            <a:ext cx="9569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使用程式模擬煙火雖然可以有效地節省成本以及時間，但模擬出來的擬真程度和自然程度一定會跟現實有所落差，這邊使用李克特量表來評估。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732169" y="12878859"/>
            <a:ext cx="9777591" cy="894654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itchFamily="65" charset="-120"/>
                <a:ea typeface="標楷體" pitchFamily="65" charset="-120"/>
              </a:rPr>
              <a:t>研究探討</a:t>
            </a: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DA6DA7B-4B0A-4D57-84D4-61C0003F4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4300" y="28027378"/>
            <a:ext cx="5171654" cy="2131348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684777" y="9420608"/>
            <a:ext cx="10243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施放煙火的成本很高，為了節省時間與金錢，就適合使用程式來模擬煙火，模擬能夠以低成本的方式測試各種煙火變化，包括煙火大小、樣式、顏色，煙火發射的時間、發射順序等，在重大活動場合需要施放煙火時，可以事先完成排場流程，以克服現實煙火發射的困難，以及節省大量時間和昂貴成本。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667957" y="14012135"/>
            <a:ext cx="10277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我們考量了幾點因素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外力的影響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E36095D7-E324-4A5F-83BC-09A8E5335D25}"/>
              </a:ext>
            </a:extLst>
          </p:cNvPr>
          <p:cNvSpPr txBox="1"/>
          <p:nvPr/>
        </p:nvSpPr>
        <p:spPr>
          <a:xfrm>
            <a:off x="667956" y="15127894"/>
            <a:ext cx="97889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根據重力法則，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G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=R^2/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R+z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^2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是地球半徑。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G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=9.8/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g0+g1*z+g2*z^2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 = 0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g0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約為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速度越快時，阻力就越大。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R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r0 + r1 * v + r2 * v ^ 2</a:t>
            </a:r>
            <a:endParaRPr lang="zh-TW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 * R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風向引起的力，我們只考慮方向垂直於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的力。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 N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 * R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n0 *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 * R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289D950-E3A4-463A-9ACA-C70597378EEC}"/>
              </a:ext>
            </a:extLst>
          </p:cNvPr>
          <p:cNvSpPr txBox="1"/>
          <p:nvPr/>
        </p:nvSpPr>
        <p:spPr>
          <a:xfrm>
            <a:off x="684777" y="19895382"/>
            <a:ext cx="978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煙火爆炸時間及方向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483ADC34-64BD-441B-81D7-2C37908EC9C2}"/>
              </a:ext>
            </a:extLst>
          </p:cNvPr>
          <p:cNvSpPr txBox="1"/>
          <p:nvPr/>
        </p:nvSpPr>
        <p:spPr>
          <a:xfrm>
            <a:off x="768199" y="20451396"/>
            <a:ext cx="9852174" cy="429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煙火爆炸模擬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爆炸的初始位置。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爆炸的速度。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隨機分配火花的持續時間。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（使用者定義）獨立的自由落體火花。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方向如下圖所示在立方體上平滑分佈。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37" name="image8.png">
            <a:extLst>
              <a:ext uri="{FF2B5EF4-FFF2-40B4-BE49-F238E27FC236}">
                <a16:creationId xmlns:a16="http://schemas.microsoft.com/office/drawing/2014/main" xmlns="" id="{B2137917-5EBC-46A7-A3C7-77E82995A44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91300" y="19060735"/>
            <a:ext cx="4057256" cy="3244545"/>
          </a:xfrm>
          <a:prstGeom prst="rect">
            <a:avLst/>
          </a:prstGeom>
          <a:ln/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204169F-E7F6-4DB8-ABEC-567175AB8DCE}"/>
              </a:ext>
            </a:extLst>
          </p:cNvPr>
          <p:cNvSpPr txBox="1"/>
          <p:nvPr/>
        </p:nvSpPr>
        <p:spPr>
          <a:xfrm>
            <a:off x="667956" y="23665633"/>
            <a:ext cx="978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投影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1AE8414-F458-4D2F-98C0-F945B89108F7}"/>
              </a:ext>
            </a:extLst>
          </p:cNvPr>
          <p:cNvSpPr txBox="1"/>
          <p:nvPr/>
        </p:nvSpPr>
        <p:spPr>
          <a:xfrm>
            <a:off x="691999" y="24231959"/>
            <a:ext cx="9764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焦點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、焦點長度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和投影方向（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原始點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將投影在窗口上，即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O’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世界中的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點將投影在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上。得知，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p’= pf + distance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p’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uv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），</a:t>
            </a:r>
            <a:endParaRPr lang="zh-TW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Distance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p’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f /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cosq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，其中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cosq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||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uv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uv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||</a:t>
            </a:r>
            <a:endParaRPr lang="zh-TW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0" name="image5.png">
            <a:extLst>
              <a:ext uri="{FF2B5EF4-FFF2-40B4-BE49-F238E27FC236}">
                <a16:creationId xmlns:a16="http://schemas.microsoft.com/office/drawing/2014/main" xmlns="" id="{AF54AB5F-90A6-4413-B777-916F41EBB73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76750" y="26860501"/>
            <a:ext cx="6394659" cy="3369730"/>
          </a:xfrm>
          <a:prstGeom prst="rect">
            <a:avLst/>
          </a:prstGeom>
          <a:ln/>
        </p:spPr>
      </p:pic>
      <p:pic>
        <p:nvPicPr>
          <p:cNvPr id="1026" name="Picture 2" descr="qEcqHrVWlvwC7nFvSOm_Jc3g6SyE81RWDZT56GZ_oL2VnTJ3NOgUkuVZos6t6pjXXJoTLGd9kAG4IuqH6rxqS7Y7b-PMo2XGE5uqp4WVpbJ3J6dmbAVai9pafqURAnijKPoINMYf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97" t="3271" r="42903" b="51544"/>
          <a:stretch>
            <a:fillRect/>
          </a:stretch>
        </p:blipFill>
        <p:spPr bwMode="auto">
          <a:xfrm>
            <a:off x="10984879" y="13868146"/>
            <a:ext cx="9723955" cy="6464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FOzLbJJS_jTKKVquYPFlQIgui3_YC9WeTdDPuUxAv7DCs0I-hvrsxDHOW9FbLWzSdtYBL_Wke4b7R3n8Mq7CynMB0DJXZJhg7k-gyPZxa9uqa5MLA7NrjUye7wh0s9-kcdvQSZ0I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" t="2284" r="38258" b="44421"/>
          <a:stretch>
            <a:fillRect/>
          </a:stretch>
        </p:blipFill>
        <p:spPr bwMode="auto">
          <a:xfrm>
            <a:off x="10934738" y="4234119"/>
            <a:ext cx="9774096" cy="475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XGGoVIhgHvwGgP8tgr3OombrUnZX8ag5_hGAen8EkJoxfA_ZdykbT5E9pZijpNQcikch_sUl8siwuGVEgMHH1hRy43ydNd-YVXO97_0J8ADCkj8omHCpk3NWAGK-33TBeVx3dwT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879" y="9268267"/>
            <a:ext cx="9751353" cy="4320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11"/>
          <a:srcRect l="12474" t="40995" r="24296" b="13264"/>
          <a:stretch/>
        </p:blipFill>
        <p:spPr>
          <a:xfrm>
            <a:off x="10945982" y="23943459"/>
            <a:ext cx="9790249" cy="39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84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509</Words>
  <Application>Microsoft Office PowerPoint</Application>
  <PresentationFormat>自訂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</cp:lastModifiedBy>
  <cp:revision>141</cp:revision>
  <dcterms:created xsi:type="dcterms:W3CDTF">2016-01-02T05:32:18Z</dcterms:created>
  <dcterms:modified xsi:type="dcterms:W3CDTF">2020-12-30T02:37:14Z</dcterms:modified>
</cp:coreProperties>
</file>