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22"/>
  </p:notesMasterIdLst>
  <p:handoutMasterIdLst>
    <p:handoutMasterId r:id="rId23"/>
  </p:handoutMasterIdLst>
  <p:sldIdLst>
    <p:sldId id="284" r:id="rId2"/>
    <p:sldId id="286" r:id="rId3"/>
    <p:sldId id="285" r:id="rId4"/>
    <p:sldId id="287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88" r:id="rId15"/>
    <p:sldId id="298" r:id="rId16"/>
    <p:sldId id="299" r:id="rId17"/>
    <p:sldId id="300" r:id="rId18"/>
    <p:sldId id="301" r:id="rId19"/>
    <p:sldId id="302" r:id="rId20"/>
    <p:sldId id="303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139DBE"/>
    <a:srgbClr val="0EC4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19" autoAdjust="0"/>
    <p:restoredTop sz="94660"/>
  </p:normalViewPr>
  <p:slideViewPr>
    <p:cSldViewPr snapToGrid="0">
      <p:cViewPr varScale="1">
        <p:scale>
          <a:sx n="73" d="100"/>
          <a:sy n="73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AC8051-A478-4F57-B4BB-17865C5DDC32}" type="datetimeFigureOut">
              <a:rPr lang="ko-KR" altLang="en-US" smtClean="0"/>
              <a:t>2017-12-25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AA8E1-8545-488E-93A2-D422E17715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9391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039FB8-6F18-436D-9454-D1944E32D5DF}" type="datetimeFigureOut">
              <a:rPr lang="ko-KR" altLang="en-US" smtClean="0"/>
              <a:t>2017-12-25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5A2A02-D07C-486C-A73C-C8A6748CB9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073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2257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/>
          <a:srcRect l="1" t="11277" r="353" b="66232"/>
          <a:stretch/>
        </p:blipFill>
        <p:spPr>
          <a:xfrm flipH="1">
            <a:off x="0" y="534627"/>
            <a:ext cx="10028406" cy="8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60699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/>
          <a:srcRect l="1" t="11277" r="353" b="66232"/>
          <a:stretch/>
        </p:blipFill>
        <p:spPr>
          <a:xfrm flipH="1">
            <a:off x="0" y="534627"/>
            <a:ext cx="10028406" cy="8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594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/>
          <a:srcRect t="11277" r="52414" b="66232"/>
          <a:stretch/>
        </p:blipFill>
        <p:spPr>
          <a:xfrm flipH="1">
            <a:off x="-1" y="987425"/>
            <a:ext cx="4772025" cy="8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221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6012873"/>
            <a:ext cx="12192000" cy="845127"/>
          </a:xfrm>
          <a:prstGeom prst="rect">
            <a:avLst/>
          </a:prstGeom>
          <a:gradFill flip="none" rotWithShape="1">
            <a:gsLst>
              <a:gs pos="0">
                <a:srgbClr val="0EC4AC"/>
              </a:gs>
              <a:gs pos="100000">
                <a:srgbClr val="139DB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815068"/>
            <a:ext cx="10515600" cy="4395561"/>
          </a:xfrm>
        </p:spPr>
        <p:txBody>
          <a:bodyPr>
            <a:normAutofit/>
          </a:bodyPr>
          <a:lstStyle>
            <a:lvl1pPr algn="ctr">
              <a:defRPr sz="115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mtClean="0"/>
              <a:t>주제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45" y="231488"/>
            <a:ext cx="1476003" cy="670033"/>
          </a:xfrm>
          <a:prstGeom prst="rect">
            <a:avLst/>
          </a:prstGeom>
        </p:spPr>
      </p:pic>
      <p:sp>
        <p:nvSpPr>
          <p:cNvPr id="8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4330980" y="4364614"/>
            <a:ext cx="3530040" cy="341632"/>
          </a:xfrm>
        </p:spPr>
        <p:txBody>
          <a:bodyPr>
            <a:spAutoFit/>
          </a:bodyPr>
          <a:lstStyle>
            <a:lvl1pPr marL="0" indent="0" algn="ctr">
              <a:buNone/>
              <a:defRPr sz="18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ko-KR" altLang="en-US" dirty="0" err="1" smtClean="0"/>
              <a:t>부주제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0648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쉬는시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mblogthumb4.phinf.naver.net/20110316_191/yangjin5535_1300245204127tV0L7_JPEG/33333.jpg?type=w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961354"/>
            <a:ext cx="12192000" cy="7974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 userDrawn="1"/>
        </p:nvSpPr>
        <p:spPr>
          <a:xfrm>
            <a:off x="0" y="6012873"/>
            <a:ext cx="12192000" cy="845127"/>
          </a:xfrm>
          <a:prstGeom prst="rect">
            <a:avLst/>
          </a:prstGeom>
          <a:gradFill flip="none" rotWithShape="1">
            <a:gsLst>
              <a:gs pos="0">
                <a:srgbClr val="0EC4AC"/>
              </a:gs>
              <a:gs pos="100000">
                <a:srgbClr val="139DB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45" y="231488"/>
            <a:ext cx="1476003" cy="67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474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6012873"/>
            <a:ext cx="12192000" cy="845127"/>
          </a:xfrm>
          <a:prstGeom prst="rect">
            <a:avLst/>
          </a:prstGeom>
          <a:gradFill flip="none" rotWithShape="1">
            <a:gsLst>
              <a:gs pos="0">
                <a:srgbClr val="0EC4AC"/>
              </a:gs>
              <a:gs pos="100000">
                <a:srgbClr val="139DB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C#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클리커</a:t>
            </a:r>
            <a:r>
              <a:rPr lang="ko-KR" altLang="en-US" dirty="0" smtClean="0"/>
              <a:t> 게임 만들기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D08BC78-7EC0-4DE2-90D3-46ED2952379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45" y="231488"/>
            <a:ext cx="1476003" cy="670033"/>
          </a:xfrm>
          <a:prstGeom prst="rect">
            <a:avLst/>
          </a:prstGeom>
        </p:spPr>
      </p:pic>
      <p:sp>
        <p:nvSpPr>
          <p:cNvPr id="9" name="제목 1"/>
          <p:cNvSpPr>
            <a:spLocks noGrp="1"/>
          </p:cNvSpPr>
          <p:nvPr>
            <p:ph type="title" hasCustomPrompt="1"/>
          </p:nvPr>
        </p:nvSpPr>
        <p:spPr>
          <a:xfrm>
            <a:off x="318911" y="1042857"/>
            <a:ext cx="5777089" cy="837458"/>
          </a:xfrm>
        </p:spPr>
        <p:txBody>
          <a:bodyPr>
            <a:normAutofit/>
          </a:bodyPr>
          <a:lstStyle>
            <a:lvl1pPr marL="571500" indent="-571500">
              <a:buFont typeface="맑은 고딕" panose="020B0503020000020004" pitchFamily="50" charset="-127"/>
              <a:buChar char="ￚ"/>
              <a:defRPr lang="ko-KR" altLang="en-US" sz="30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44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상세 교육 제목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935865" y="2141474"/>
            <a:ext cx="10320270" cy="3418753"/>
          </a:xfrm>
        </p:spPr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9643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22019"/>
            <a:ext cx="10515600" cy="381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324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6012873"/>
            <a:ext cx="12192000" cy="845127"/>
          </a:xfrm>
          <a:prstGeom prst="rect">
            <a:avLst/>
          </a:prstGeom>
          <a:gradFill flip="none" rotWithShape="1">
            <a:gsLst>
              <a:gs pos="0">
                <a:srgbClr val="0EC4AC"/>
              </a:gs>
              <a:gs pos="100000">
                <a:srgbClr val="139DB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D08BC78-7EC0-4DE2-90D3-46ED2952379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4330980" y="3721676"/>
            <a:ext cx="3530040" cy="341632"/>
          </a:xfrm>
        </p:spPr>
        <p:txBody>
          <a:bodyPr>
            <a:spAutoFit/>
          </a:bodyPr>
          <a:lstStyle>
            <a:lvl1pPr marL="0" indent="0" algn="ctr">
              <a:buNone/>
              <a:defRPr sz="18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ko-KR" altLang="en-US" dirty="0" smtClean="0"/>
              <a:t>문진호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임재민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연준모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45" y="231488"/>
            <a:ext cx="1476003" cy="670033"/>
          </a:xfrm>
          <a:prstGeom prst="rect">
            <a:avLst/>
          </a:prstGeom>
        </p:spPr>
      </p:pic>
      <p:sp>
        <p:nvSpPr>
          <p:cNvPr id="13" name="제목 1"/>
          <p:cNvSpPr>
            <a:spLocks noGrp="1"/>
          </p:cNvSpPr>
          <p:nvPr>
            <p:ph type="title" hasCustomPrompt="1"/>
          </p:nvPr>
        </p:nvSpPr>
        <p:spPr>
          <a:xfrm>
            <a:off x="3207455" y="2523928"/>
            <a:ext cx="5777089" cy="837458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lang="ko-KR" altLang="en-US" sz="30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marL="0" indent="0" algn="ctr">
              <a:buFontTx/>
              <a:buNone/>
            </a:pPr>
            <a:r>
              <a:rPr lang="en-US" altLang="ko-KR" sz="4400" dirty="0" smtClean="0"/>
              <a:t>N</a:t>
            </a:r>
            <a:r>
              <a:rPr lang="ko-KR" altLang="en-US" sz="4400" dirty="0" smtClean="0"/>
              <a:t>강 </a:t>
            </a:r>
            <a:r>
              <a:rPr lang="en-US" altLang="ko-KR" sz="4400" dirty="0" smtClean="0"/>
              <a:t>– </a:t>
            </a:r>
            <a:r>
              <a:rPr lang="ko-KR" altLang="en-US" sz="4400" dirty="0" err="1" smtClean="0"/>
              <a:t>강의명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734335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8BC78-7EC0-4DE2-90D3-46ED2952379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artisticBlur/>
                    </a14:imgEffect>
                  </a14:imgLayer>
                </a14:imgProps>
              </a:ext>
            </a:extLst>
          </a:blip>
          <a:srcRect l="1" t="11277" r="353" b="66232"/>
          <a:stretch/>
        </p:blipFill>
        <p:spPr>
          <a:xfrm>
            <a:off x="0" y="6031698"/>
            <a:ext cx="12192000" cy="8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768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90" r:id="rId3"/>
    <p:sldLayoutId id="2147483694" r:id="rId4"/>
    <p:sldLayoutId id="2147483697" r:id="rId5"/>
    <p:sldLayoutId id="2147483698" r:id="rId6"/>
    <p:sldLayoutId id="2147483673" r:id="rId7"/>
    <p:sldLayoutId id="2147483695" r:id="rId8"/>
    <p:sldLayoutId id="2147483696" r:id="rId9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BD08BC78-7EC0-4DE2-90D3-46ED29523797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38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프로그램에서의 </a:t>
            </a:r>
            <a:r>
              <a:rPr lang="ko-KR" altLang="en-US" dirty="0" err="1" smtClean="0"/>
              <a:t>분기문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if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주어진 </a:t>
            </a:r>
            <a:r>
              <a:rPr lang="ko-KR" altLang="en-US" dirty="0" err="1" smtClean="0"/>
              <a:t>조건문에</a:t>
            </a:r>
            <a:r>
              <a:rPr lang="ko-KR" altLang="en-US" dirty="0" smtClean="0"/>
              <a:t> 따라 프로그램의 흐름을 바꿀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2991780" y="3275078"/>
            <a:ext cx="6208440" cy="1151544"/>
            <a:chOff x="2991780" y="2754251"/>
            <a:chExt cx="6208440" cy="1151544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2"/>
            <a:srcRect b="47494"/>
            <a:stretch/>
          </p:blipFill>
          <p:spPr>
            <a:xfrm>
              <a:off x="2991780" y="2754251"/>
              <a:ext cx="6208440" cy="1151544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3226526" y="3631474"/>
              <a:ext cx="587828" cy="248195"/>
            </a:xfrm>
            <a:prstGeom prst="rect">
              <a:avLst/>
            </a:prstGeom>
            <a:solidFill>
              <a:srgbClr val="1E1E1E"/>
            </a:solidFill>
            <a:ln>
              <a:solidFill>
                <a:srgbClr val="1E1E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909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if + else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위 </a:t>
            </a:r>
            <a:r>
              <a:rPr lang="en-US" altLang="ko-KR" dirty="0" smtClean="0"/>
              <a:t>if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조건문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 </a:t>
            </a:r>
            <a:r>
              <a:rPr lang="en-US" altLang="ko-KR" dirty="0" smtClean="0"/>
              <a:t>: 50 == 100)</a:t>
            </a:r>
            <a:r>
              <a:rPr lang="ko-KR" altLang="en-US" dirty="0" smtClean="0"/>
              <a:t>이 성립되지 않을 때 실행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780" y="2754250"/>
            <a:ext cx="6208440" cy="219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52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</a:t>
            </a:r>
            <a:r>
              <a:rPr lang="en-US" altLang="ko-KR" dirty="0" smtClean="0"/>
              <a:t>lse if?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위 </a:t>
            </a:r>
            <a:r>
              <a:rPr lang="en-US" altLang="ko-KR" dirty="0" smtClean="0"/>
              <a:t>if</a:t>
            </a:r>
            <a:r>
              <a:rPr lang="ko-KR" altLang="en-US" dirty="0" smtClean="0"/>
              <a:t>문이 맞지 않으면 </a:t>
            </a:r>
            <a:r>
              <a:rPr lang="en-US" altLang="ko-KR" dirty="0" smtClean="0"/>
              <a:t>else if</a:t>
            </a:r>
            <a:r>
              <a:rPr lang="ko-KR" altLang="en-US" dirty="0" smtClean="0"/>
              <a:t>로 내려와 조건을 비교한다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480" y="2676438"/>
            <a:ext cx="4823039" cy="234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793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여기서 </a:t>
            </a:r>
            <a:r>
              <a:rPr lang="ko-KR" altLang="en-US" dirty="0" err="1" smtClean="0"/>
              <a:t>꿀팁</a:t>
            </a:r>
            <a:r>
              <a:rPr lang="ko-KR" altLang="en-US" dirty="0" smtClean="0"/>
              <a:t> 하나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i</a:t>
            </a:r>
            <a:r>
              <a:rPr lang="en-US" altLang="ko-KR" dirty="0" smtClean="0"/>
              <a:t>f</a:t>
            </a:r>
            <a:r>
              <a:rPr lang="ko-KR" altLang="en-US" dirty="0" smtClean="0"/>
              <a:t>문 안에 </a:t>
            </a:r>
            <a:r>
              <a:rPr lang="en-US" altLang="ko-KR" dirty="0" smtClean="0"/>
              <a:t>if</a:t>
            </a:r>
            <a:r>
              <a:rPr lang="ko-KR" altLang="en-US" dirty="0" smtClean="0"/>
              <a:t>문을 또 넣을 수 있다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0341" y="2876636"/>
            <a:ext cx="5291318" cy="248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21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42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문제를 풀어봅시다 </a:t>
            </a:r>
            <a:r>
              <a:rPr lang="en-US" altLang="ko-KR" dirty="0" smtClean="0"/>
              <a:t>(1 / 2)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변수 </a:t>
            </a:r>
            <a:r>
              <a:rPr lang="en-US" altLang="ko-KR" dirty="0" smtClean="0"/>
              <a:t>A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입력받고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둘로 할 수 있는 </a:t>
            </a:r>
            <a:r>
              <a:rPr lang="ko-KR" altLang="en-US" dirty="0" err="1" smtClean="0"/>
              <a:t>조건문을</a:t>
            </a:r>
            <a:r>
              <a:rPr lang="ko-KR" altLang="en-US" dirty="0" smtClean="0"/>
              <a:t> 만들어  </a:t>
            </a:r>
            <a:r>
              <a:rPr lang="ko-KR" altLang="en-US" dirty="0" err="1" smtClean="0"/>
              <a:t>분기문을</a:t>
            </a:r>
            <a:r>
              <a:rPr lang="ko-KR" altLang="en-US" dirty="0" smtClean="0"/>
              <a:t> 만들어보자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Hint : if(A &gt; B) { </a:t>
            </a:r>
            <a:r>
              <a:rPr lang="en-US" altLang="ko-KR" dirty="0" err="1" smtClean="0"/>
              <a:t>Console.WriteLine</a:t>
            </a:r>
            <a:r>
              <a:rPr lang="en-US" altLang="ko-KR" dirty="0" smtClean="0"/>
              <a:t>(“A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B</a:t>
            </a:r>
            <a:r>
              <a:rPr lang="ko-KR" altLang="en-US" dirty="0" smtClean="0"/>
              <a:t>보다 커요</a:t>
            </a:r>
            <a:r>
              <a:rPr lang="en-US" altLang="ko-KR" dirty="0" smtClean="0"/>
              <a:t>“); }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if(A != B) { </a:t>
            </a:r>
            <a:r>
              <a:rPr lang="en-US" altLang="ko-KR" dirty="0" err="1" smtClean="0"/>
              <a:t>Console.WriteLine</a:t>
            </a:r>
            <a:r>
              <a:rPr lang="en-US" altLang="ko-KR" dirty="0" smtClean="0"/>
              <a:t>(“A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B</a:t>
            </a:r>
            <a:r>
              <a:rPr lang="ko-KR" altLang="en-US" dirty="0" smtClean="0"/>
              <a:t>와 달라요</a:t>
            </a:r>
            <a:r>
              <a:rPr lang="en-US" altLang="ko-KR" dirty="0" smtClean="0"/>
              <a:t>“); } </a:t>
            </a:r>
            <a:r>
              <a:rPr lang="ko-KR" altLang="en-US" dirty="0" smtClean="0"/>
              <a:t>등등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635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문제를 풀어봅시다 </a:t>
            </a:r>
            <a:r>
              <a:rPr lang="en-US" altLang="ko-KR" dirty="0" smtClean="0"/>
              <a:t>(2 / 2)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내 점수를 입력했을 때 그에 알맞은 등급을 출력해보자</a:t>
            </a:r>
            <a:r>
              <a:rPr lang="en-US" altLang="ko-KR" dirty="0" smtClean="0"/>
              <a:t>!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A : 91</a:t>
            </a:r>
            <a:r>
              <a:rPr lang="ko-KR" altLang="en-US" dirty="0" smtClean="0"/>
              <a:t>점 </a:t>
            </a:r>
            <a:r>
              <a:rPr lang="en-US" altLang="ko-KR" dirty="0" smtClean="0"/>
              <a:t>~ 100</a:t>
            </a:r>
            <a:r>
              <a:rPr lang="ko-KR" altLang="en-US" dirty="0" smtClean="0"/>
              <a:t>점</a:t>
            </a:r>
            <a:endParaRPr lang="en-US" altLang="ko-KR" dirty="0" smtClean="0"/>
          </a:p>
          <a:p>
            <a:r>
              <a:rPr lang="en-US" altLang="ko-KR" dirty="0" smtClean="0"/>
              <a:t>B : 81 ~ 90</a:t>
            </a:r>
            <a:r>
              <a:rPr lang="ko-KR" altLang="en-US" dirty="0" smtClean="0"/>
              <a:t>점</a:t>
            </a:r>
            <a:endParaRPr lang="en-US" altLang="ko-KR" dirty="0" smtClean="0"/>
          </a:p>
          <a:p>
            <a:r>
              <a:rPr lang="en-US" altLang="ko-KR" dirty="0" smtClean="0"/>
              <a:t>C : 71 ~ 80</a:t>
            </a:r>
            <a:r>
              <a:rPr lang="ko-KR" altLang="en-US" dirty="0" smtClean="0"/>
              <a:t>점</a:t>
            </a:r>
            <a:endParaRPr lang="en-US" altLang="ko-KR" dirty="0"/>
          </a:p>
          <a:p>
            <a:r>
              <a:rPr lang="en-US" altLang="ko-KR" dirty="0" smtClean="0"/>
              <a:t>D : 61 ~ 70</a:t>
            </a:r>
            <a:r>
              <a:rPr lang="ko-KR" altLang="en-US" dirty="0" smtClean="0"/>
              <a:t>점</a:t>
            </a:r>
            <a:endParaRPr lang="en-US" altLang="ko-KR" dirty="0" smtClean="0"/>
          </a:p>
          <a:p>
            <a:r>
              <a:rPr lang="en-US" altLang="ko-KR" dirty="0" smtClean="0"/>
              <a:t>E : ~ 60</a:t>
            </a:r>
            <a:r>
              <a:rPr lang="ko-KR" altLang="en-US" dirty="0" smtClean="0"/>
              <a:t>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6435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원하는 걸 만들어보자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생각해보기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smtClean="0"/>
              <a:t>나에게는 무엇이 필요할까</a:t>
            </a:r>
            <a:r>
              <a:rPr lang="en-US" altLang="ko-KR" dirty="0" smtClean="0"/>
              <a:t>?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smtClean="0"/>
              <a:t>어떻게 설계해야 할까</a:t>
            </a:r>
            <a:r>
              <a:rPr lang="en-US" altLang="ko-KR" dirty="0" smtClean="0"/>
              <a:t>?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smtClean="0"/>
              <a:t>잘 작동될까</a:t>
            </a:r>
            <a:r>
              <a:rPr lang="en-US" altLang="ko-KR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22680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요약해보기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935865" y="2141474"/>
            <a:ext cx="10663952" cy="3418753"/>
          </a:xfrm>
        </p:spPr>
        <p:txBody>
          <a:bodyPr/>
          <a:lstStyle/>
          <a:p>
            <a:r>
              <a:rPr lang="ko-KR" altLang="en-US" dirty="0" err="1" smtClean="0"/>
              <a:t>분기문과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조건문</a:t>
            </a:r>
            <a:r>
              <a:rPr lang="en-US" altLang="ko-KR" dirty="0" smtClean="0"/>
              <a:t>? </a:t>
            </a:r>
            <a:r>
              <a:rPr lang="ko-KR" altLang="en-US" dirty="0" smtClean="0"/>
              <a:t>프로그램의 흐름을 바꾼다</a:t>
            </a:r>
            <a:r>
              <a:rPr lang="en-US" altLang="ko-KR" dirty="0" smtClean="0"/>
              <a:t>!</a:t>
            </a:r>
          </a:p>
          <a:p>
            <a:r>
              <a:rPr lang="en-US" altLang="ko-KR" dirty="0" smtClean="0"/>
              <a:t>if, else, else if</a:t>
            </a:r>
            <a:r>
              <a:rPr lang="ko-KR" altLang="en-US" dirty="0" smtClean="0"/>
              <a:t>의 차이 </a:t>
            </a:r>
            <a:r>
              <a:rPr lang="ko-KR" altLang="en-US" dirty="0" err="1" smtClean="0"/>
              <a:t>되짚어보기</a:t>
            </a:r>
            <a:endParaRPr lang="en-US" altLang="ko-KR" dirty="0" smtClean="0"/>
          </a:p>
          <a:p>
            <a:r>
              <a:rPr lang="ko-KR" altLang="en-US" dirty="0" smtClean="0"/>
              <a:t>방금 활동을 통해 </a:t>
            </a:r>
            <a:r>
              <a:rPr lang="ko-KR" altLang="en-US" b="1" dirty="0" smtClean="0"/>
              <a:t>나만의 </a:t>
            </a:r>
            <a:r>
              <a:rPr lang="ko-KR" altLang="en-US" dirty="0" smtClean="0"/>
              <a:t>첫번째 프로그램을 만들었다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0525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Coming Soon…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다음 시간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강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반복문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764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C#</a:t>
            </a:r>
            <a:endParaRPr lang="ko-KR" altLang="en-US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 smtClean="0"/>
              <a:t>재밌는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클리커게임</a:t>
            </a:r>
            <a:r>
              <a:rPr lang="ko-KR" altLang="en-US" dirty="0" smtClean="0"/>
              <a:t> 만들어보기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431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331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문진호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임재민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연준모</a:t>
            </a:r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강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치킨을 먹을까 피자를 먹을까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58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분기점이 뭘까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흔히 말하는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분기점은 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endParaRPr lang="en-US" altLang="ko-KR" dirty="0" smtClean="0"/>
          </a:p>
        </p:txBody>
      </p:sp>
      <p:pic>
        <p:nvPicPr>
          <p:cNvPr id="5" name="그림 4" descr="산인 &lt;strong&gt;분기점&lt;/strong&gt; - 위키백과, 우리 모두의 백과사전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449" y="2261021"/>
            <a:ext cx="4229101" cy="3179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46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분기점이 뭘까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네이버 로그인 창에서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회원가입을 할까 </a:t>
            </a:r>
            <a:r>
              <a:rPr lang="en-US" altLang="ko-KR" dirty="0" smtClean="0"/>
              <a:t>ID/PW </a:t>
            </a:r>
            <a:r>
              <a:rPr lang="ko-KR" altLang="en-US" dirty="0" smtClean="0"/>
              <a:t>찾기를 할까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83" y="2676438"/>
            <a:ext cx="6504234" cy="233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06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분기점이 뭘까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이때 알아보는 사전적 의미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</a:t>
            </a:r>
            <a:r>
              <a:rPr lang="ko-KR" altLang="en-US" dirty="0" smtClean="0"/>
              <a:t>가지 갈림길에서 </a:t>
            </a:r>
            <a:r>
              <a:rPr lang="ko-KR" altLang="en-US" b="1" dirty="0" smtClean="0"/>
              <a:t>한 가지를 선택</a:t>
            </a:r>
            <a:r>
              <a:rPr lang="ko-KR" altLang="en-US" dirty="0" smtClean="0"/>
              <a:t>해야 하는 위치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프로그램의 흐름이 </a:t>
            </a:r>
            <a:r>
              <a:rPr lang="ko-KR" altLang="en-US" b="1" dirty="0" smtClean="0"/>
              <a:t>갈라지는</a:t>
            </a:r>
            <a:r>
              <a:rPr lang="ko-KR" altLang="en-US" dirty="0" smtClean="0"/>
              <a:t> 시점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05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조건문은</a:t>
            </a:r>
            <a:r>
              <a:rPr lang="ko-KR" altLang="en-US" dirty="0" smtClean="0"/>
              <a:t> 뭐지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만</a:t>
            </a:r>
            <a:r>
              <a:rPr lang="en-US" altLang="ko-KR" dirty="0"/>
              <a:t> </a:t>
            </a:r>
            <a:r>
              <a:rPr lang="en-US" altLang="ko-KR" dirty="0" smtClean="0"/>
              <a:t>17</a:t>
            </a:r>
            <a:r>
              <a:rPr lang="ko-KR" altLang="en-US" dirty="0" smtClean="0"/>
              <a:t>세 이상일 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주민등록증을 발급받을 수 있다</a:t>
            </a:r>
            <a:endParaRPr lang="en-US" altLang="ko-KR" dirty="0" smtClean="0"/>
          </a:p>
          <a:p>
            <a:r>
              <a:rPr lang="ko-KR" altLang="en-US" dirty="0" smtClean="0"/>
              <a:t>만 </a:t>
            </a:r>
            <a:r>
              <a:rPr lang="en-US" altLang="ko-KR" dirty="0" smtClean="0"/>
              <a:t>17</a:t>
            </a:r>
            <a:r>
              <a:rPr lang="ko-KR" altLang="en-US" dirty="0" smtClean="0"/>
              <a:t>세 미만일 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주민등록증을 발급받을 수 없다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>
              <a:buFont typeface="Wingdings" panose="05000000000000000000" pitchFamily="2" charset="2"/>
              <a:buChar char="à"/>
            </a:pPr>
            <a:r>
              <a:rPr lang="ko-KR" altLang="en-US" dirty="0" smtClean="0">
                <a:sym typeface="Wingdings" panose="05000000000000000000" pitchFamily="2" charset="2"/>
              </a:rPr>
              <a:t>주어진 식이 </a:t>
            </a:r>
            <a:r>
              <a:rPr lang="ko-KR" altLang="en-US" b="1" dirty="0" smtClean="0">
                <a:sym typeface="Wingdings" panose="05000000000000000000" pitchFamily="2" charset="2"/>
              </a:rPr>
              <a:t>참인지 거짓인지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   판단하는 구문</a:t>
            </a:r>
            <a:endParaRPr lang="en-US" altLang="ko-KR" dirty="0"/>
          </a:p>
        </p:txBody>
      </p:sp>
      <p:pic>
        <p:nvPicPr>
          <p:cNvPr id="7" name="그림 6" descr="다른 생각으로 쳐다보기 :: 달리기의 본적지, 효자동. 서촌마을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235" y="2541162"/>
            <a:ext cx="415290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68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조건문은</a:t>
            </a:r>
            <a:r>
              <a:rPr lang="ko-KR" altLang="en-US" dirty="0" smtClean="0"/>
              <a:t> 뭐지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예를 한번 들어보자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100 &gt; 50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참 </a:t>
            </a:r>
            <a:r>
              <a:rPr lang="en-US" altLang="ko-KR" dirty="0" smtClean="0">
                <a:sym typeface="Wingdings" panose="05000000000000000000" pitchFamily="2" charset="2"/>
              </a:rPr>
              <a:t>(True)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100 &lt; 50  </a:t>
            </a:r>
            <a:r>
              <a:rPr lang="ko-KR" altLang="en-US" dirty="0" smtClean="0">
                <a:sym typeface="Wingdings" panose="05000000000000000000" pitchFamily="2" charset="2"/>
              </a:rPr>
              <a:t>거짓 </a:t>
            </a:r>
            <a:r>
              <a:rPr lang="en-US" altLang="ko-KR" dirty="0" smtClean="0">
                <a:sym typeface="Wingdings" panose="05000000000000000000" pitchFamily="2" charset="2"/>
              </a:rPr>
              <a:t>(False)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50 &gt;= 50  </a:t>
            </a:r>
            <a:r>
              <a:rPr lang="ko-KR" altLang="en-US" dirty="0" smtClean="0">
                <a:sym typeface="Wingdings" panose="05000000000000000000" pitchFamily="2" charset="2"/>
              </a:rPr>
              <a:t>참 </a:t>
            </a:r>
            <a:r>
              <a:rPr lang="en-US" altLang="ko-KR" dirty="0" smtClean="0">
                <a:sym typeface="Wingdings" panose="05000000000000000000" pitchFamily="2" charset="2"/>
              </a:rPr>
              <a:t>(True)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100 &lt;= 100  </a:t>
            </a:r>
            <a:r>
              <a:rPr lang="ko-KR" altLang="en-US" dirty="0" smtClean="0">
                <a:sym typeface="Wingdings" panose="05000000000000000000" pitchFamily="2" charset="2"/>
              </a:rPr>
              <a:t>참 </a:t>
            </a:r>
            <a:r>
              <a:rPr lang="en-US" altLang="ko-KR" dirty="0" smtClean="0">
                <a:sym typeface="Wingdings" panose="05000000000000000000" pitchFamily="2" charset="2"/>
              </a:rPr>
              <a:t>(True)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50 != 50  </a:t>
            </a:r>
            <a:r>
              <a:rPr lang="ko-KR" altLang="en-US" dirty="0" smtClean="0">
                <a:sym typeface="Wingdings" panose="05000000000000000000" pitchFamily="2" charset="2"/>
              </a:rPr>
              <a:t>거짓 </a:t>
            </a:r>
            <a:r>
              <a:rPr lang="en-US" altLang="ko-KR" dirty="0" smtClean="0">
                <a:sym typeface="Wingdings" panose="05000000000000000000" pitchFamily="2" charset="2"/>
              </a:rPr>
              <a:t>(False)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100 == 100  </a:t>
            </a:r>
            <a:r>
              <a:rPr lang="ko-KR" altLang="en-US" dirty="0" smtClean="0">
                <a:sym typeface="Wingdings" panose="05000000000000000000" pitchFamily="2" charset="2"/>
              </a:rPr>
              <a:t>참 </a:t>
            </a:r>
            <a:r>
              <a:rPr lang="en-US" altLang="ko-KR" dirty="0" smtClean="0">
                <a:sym typeface="Wingdings" panose="05000000000000000000" pitchFamily="2" charset="2"/>
              </a:rPr>
              <a:t>(True)</a:t>
            </a:r>
          </a:p>
          <a:p>
            <a:pPr lvl="1"/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59880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조건문은</a:t>
            </a:r>
            <a:r>
              <a:rPr lang="ko-KR" altLang="en-US" dirty="0" smtClean="0"/>
              <a:t> 뭐지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조금 더 어려운 예를 들어보자</a:t>
            </a:r>
            <a:endParaRPr lang="en-US" altLang="ko-KR" dirty="0"/>
          </a:p>
          <a:p>
            <a:pPr lvl="1"/>
            <a:r>
              <a:rPr lang="en-US" altLang="ko-KR" b="1" dirty="0">
                <a:sym typeface="Wingdings" panose="05000000000000000000" pitchFamily="2" charset="2"/>
              </a:rPr>
              <a:t>(30 != 50) &amp;&amp; (100 &gt; 50)  </a:t>
            </a:r>
            <a:r>
              <a:rPr lang="ko-KR" altLang="en-US" b="1" dirty="0">
                <a:sym typeface="Wingdings" panose="05000000000000000000" pitchFamily="2" charset="2"/>
              </a:rPr>
              <a:t>참</a:t>
            </a:r>
            <a:r>
              <a:rPr lang="en-US" altLang="ko-KR" b="1" dirty="0">
                <a:sym typeface="Wingdings" panose="05000000000000000000" pitchFamily="2" charset="2"/>
              </a:rPr>
              <a:t> (True)</a:t>
            </a:r>
          </a:p>
          <a:p>
            <a:pPr lvl="1"/>
            <a:r>
              <a:rPr lang="en-US" altLang="ko-KR" b="1" dirty="0">
                <a:sym typeface="Wingdings" panose="05000000000000000000" pitchFamily="2" charset="2"/>
              </a:rPr>
              <a:t>(30 != 50) &amp;&amp; (100 </a:t>
            </a:r>
            <a:r>
              <a:rPr lang="en-US" altLang="ko-KR" b="1" dirty="0" smtClean="0">
                <a:sym typeface="Wingdings" panose="05000000000000000000" pitchFamily="2" charset="2"/>
              </a:rPr>
              <a:t>&lt; </a:t>
            </a:r>
            <a:r>
              <a:rPr lang="en-US" altLang="ko-KR" b="1" dirty="0">
                <a:sym typeface="Wingdings" panose="05000000000000000000" pitchFamily="2" charset="2"/>
              </a:rPr>
              <a:t>50)  </a:t>
            </a:r>
            <a:r>
              <a:rPr lang="ko-KR" altLang="en-US" b="1" dirty="0" smtClean="0">
                <a:sym typeface="Wingdings" panose="05000000000000000000" pitchFamily="2" charset="2"/>
              </a:rPr>
              <a:t>거짓 </a:t>
            </a:r>
            <a:r>
              <a:rPr lang="en-US" altLang="ko-KR" b="1" dirty="0" smtClean="0">
                <a:sym typeface="Wingdings" panose="05000000000000000000" pitchFamily="2" charset="2"/>
              </a:rPr>
              <a:t>(False)</a:t>
            </a:r>
          </a:p>
          <a:p>
            <a:pPr lvl="1"/>
            <a:endParaRPr lang="en-US" altLang="ko-KR" b="1" dirty="0">
              <a:sym typeface="Wingdings" panose="05000000000000000000" pitchFamily="2" charset="2"/>
            </a:endParaRP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(30 != 50) || (100 &lt; 50)  </a:t>
            </a:r>
            <a:r>
              <a:rPr lang="ko-KR" altLang="en-US" b="1" dirty="0" smtClean="0">
                <a:sym typeface="Wingdings" panose="05000000000000000000" pitchFamily="2" charset="2"/>
              </a:rPr>
              <a:t>참 </a:t>
            </a:r>
            <a:r>
              <a:rPr lang="en-US" altLang="ko-KR" b="1" dirty="0" smtClean="0">
                <a:sym typeface="Wingdings" panose="05000000000000000000" pitchFamily="2" charset="2"/>
              </a:rPr>
              <a:t>(True)</a:t>
            </a:r>
          </a:p>
          <a:p>
            <a:pPr lvl="1"/>
            <a:r>
              <a:rPr lang="en-US" altLang="ko-KR" b="1" dirty="0">
                <a:sym typeface="Wingdings" panose="05000000000000000000" pitchFamily="2" charset="2"/>
              </a:rPr>
              <a:t>(30 </a:t>
            </a:r>
            <a:r>
              <a:rPr lang="en-US" altLang="ko-KR" b="1" dirty="0" smtClean="0">
                <a:sym typeface="Wingdings" panose="05000000000000000000" pitchFamily="2" charset="2"/>
              </a:rPr>
              <a:t>== </a:t>
            </a:r>
            <a:r>
              <a:rPr lang="en-US" altLang="ko-KR" b="1" dirty="0">
                <a:sym typeface="Wingdings" panose="05000000000000000000" pitchFamily="2" charset="2"/>
              </a:rPr>
              <a:t>50) || (100 &lt; 50)  </a:t>
            </a:r>
            <a:r>
              <a:rPr lang="ko-KR" altLang="en-US" b="1" dirty="0" smtClean="0">
                <a:sym typeface="Wingdings" panose="05000000000000000000" pitchFamily="2" charset="2"/>
              </a:rPr>
              <a:t>거짓 </a:t>
            </a:r>
            <a:r>
              <a:rPr lang="en-US" altLang="ko-KR" b="1" dirty="0" smtClean="0">
                <a:sym typeface="Wingdings" panose="05000000000000000000" pitchFamily="2" charset="2"/>
              </a:rPr>
              <a:t>(False)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왜 이렇게 되는지 규칙을 찾아볼까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862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1941</TotalTime>
  <Words>579</Words>
  <Application>Microsoft Office PowerPoint</Application>
  <PresentationFormat>와이드스크린</PresentationFormat>
  <Paragraphs>127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나눔스퀘어</vt:lpstr>
      <vt:lpstr>나눔스퀘어 ExtraBold</vt:lpstr>
      <vt:lpstr>맑은 고딕</vt:lpstr>
      <vt:lpstr>Arial</vt:lpstr>
      <vt:lpstr>Wingdings</vt:lpstr>
      <vt:lpstr>Office 테마</vt:lpstr>
      <vt:lpstr>PowerPoint 프레젠테이션</vt:lpstr>
      <vt:lpstr>C#</vt:lpstr>
      <vt:lpstr>4강 – 치킨을 먹을까 피자를 먹을까</vt:lpstr>
      <vt:lpstr>분기점이 뭘까?</vt:lpstr>
      <vt:lpstr>분기점이 뭘까?</vt:lpstr>
      <vt:lpstr>분기점이 뭘까?</vt:lpstr>
      <vt:lpstr>조건문은 뭐지?</vt:lpstr>
      <vt:lpstr>조건문은 뭐지?</vt:lpstr>
      <vt:lpstr>조건문은 뭐지?</vt:lpstr>
      <vt:lpstr>프로그램에서의 분기문 if</vt:lpstr>
      <vt:lpstr>if + else</vt:lpstr>
      <vt:lpstr>else if?</vt:lpstr>
      <vt:lpstr>여기서 꿀팁 하나</vt:lpstr>
      <vt:lpstr>PowerPoint 프레젠테이션</vt:lpstr>
      <vt:lpstr>문제를 풀어봅시다 (1 / 2)</vt:lpstr>
      <vt:lpstr>문제를 풀어봅시다 (2 / 2)</vt:lpstr>
      <vt:lpstr>원하는 걸 만들어보자!</vt:lpstr>
      <vt:lpstr>요약해보기</vt:lpstr>
      <vt:lpstr>다음 시간 5강 - 반복문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113</cp:revision>
  <dcterms:created xsi:type="dcterms:W3CDTF">2017-11-03T15:32:49Z</dcterms:created>
  <dcterms:modified xsi:type="dcterms:W3CDTF">2017-12-25T14:07:08Z</dcterms:modified>
</cp:coreProperties>
</file>