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358" r:id="rId3"/>
    <p:sldId id="345" r:id="rId4"/>
    <p:sldId id="5323" r:id="rId5"/>
    <p:sldId id="5324" r:id="rId6"/>
    <p:sldId id="5325" r:id="rId7"/>
    <p:sldId id="5326" r:id="rId8"/>
    <p:sldId id="5327" r:id="rId9"/>
    <p:sldId id="5328" r:id="rId10"/>
    <p:sldId id="5329" r:id="rId11"/>
    <p:sldId id="5330" r:id="rId12"/>
    <p:sldId id="5331" r:id="rId13"/>
    <p:sldId id="5332" r:id="rId14"/>
    <p:sldId id="5333" r:id="rId15"/>
    <p:sldId id="5334" r:id="rId16"/>
    <p:sldId id="5335" r:id="rId17"/>
    <p:sldId id="5336" r:id="rId18"/>
    <p:sldId id="5337" r:id="rId19"/>
    <p:sldId id="379" r:id="rId20"/>
    <p:sldId id="5304" r:id="rId21"/>
    <p:sldId id="5316" r:id="rId22"/>
    <p:sldId id="5305" r:id="rId23"/>
    <p:sldId id="5317" r:id="rId24"/>
    <p:sldId id="5307" r:id="rId25"/>
    <p:sldId id="5306" r:id="rId26"/>
    <p:sldId id="5322" r:id="rId27"/>
    <p:sldId id="5309" r:id="rId28"/>
    <p:sldId id="381" r:id="rId29"/>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4F9FF"/>
    <a:srgbClr val="6480DC"/>
    <a:srgbClr val="EFF5FE"/>
    <a:srgbClr val="DEE0F5"/>
    <a:srgbClr val="7198E7"/>
    <a:srgbClr val="4C53C8"/>
    <a:srgbClr val="ECF1FC"/>
    <a:srgbClr val="AAB2E8"/>
    <a:srgbClr val="778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showGuides="1">
      <p:cViewPr varScale="1">
        <p:scale>
          <a:sx n="79" d="100"/>
          <a:sy n="79" d="100"/>
        </p:scale>
        <p:origin x="96" y="612"/>
      </p:cViewPr>
      <p:guideLst>
        <p:guide pos="3840"/>
        <p:guide orient="horz" pos="200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90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86.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0D2684-B4CB-4882-8B5E-B367BB2EBCD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4CF19C-81A7-4941-9975-75AC54BCC80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03ECD-1057-4341-BAC9-30CD9993D0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773B2-E010-49AD-90A4-F6C4DA4561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6518380"/>
            <a:ext cx="12192000" cy="339620"/>
          </a:xfrm>
          <a:prstGeom prst="rect">
            <a:avLst/>
          </a:prstGeom>
          <a:solidFill>
            <a:srgbClr val="E8E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1"/>
            <a:ext cx="12192000" cy="6857999"/>
          </a:xfrm>
          <a:prstGeom prst="rect">
            <a:avLst/>
          </a:prstGeom>
          <a:gradFill>
            <a:gsLst>
              <a:gs pos="7000">
                <a:srgbClr val="4C53C8"/>
              </a:gs>
              <a:gs pos="100000">
                <a:srgbClr val="7198E7"/>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userDrawn="1"/>
        </p:nvSpPr>
        <p:spPr>
          <a:xfrm>
            <a:off x="0" y="4631416"/>
            <a:ext cx="2224577" cy="2224577"/>
          </a:xfrm>
          <a:custGeom>
            <a:avLst/>
            <a:gdLst>
              <a:gd name="connsiteX0" fmla="*/ 0 w 2224577"/>
              <a:gd name="connsiteY0" fmla="*/ 798143 h 2224577"/>
              <a:gd name="connsiteX1" fmla="*/ 1426360 w 2224577"/>
              <a:gd name="connsiteY1" fmla="*/ 2224578 h 2224577"/>
              <a:gd name="connsiteX2" fmla="*/ 2224578 w 2224577"/>
              <a:gd name="connsiteY2" fmla="*/ 2224578 h 2224577"/>
              <a:gd name="connsiteX3" fmla="*/ 0 w 2224577"/>
              <a:gd name="connsiteY3" fmla="*/ 0 h 2224577"/>
              <a:gd name="connsiteX4" fmla="*/ 0 w 2224577"/>
              <a:gd name="connsiteY4" fmla="*/ 798143 h 222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77" h="2224577">
                <a:moveTo>
                  <a:pt x="0" y="798143"/>
                </a:moveTo>
                <a:lnTo>
                  <a:pt x="1426360" y="2224578"/>
                </a:lnTo>
                <a:lnTo>
                  <a:pt x="2224578" y="2224578"/>
                </a:lnTo>
                <a:lnTo>
                  <a:pt x="0" y="0"/>
                </a:lnTo>
                <a:lnTo>
                  <a:pt x="0" y="798143"/>
                </a:lnTo>
                <a:close/>
              </a:path>
            </a:pathLst>
          </a:custGeom>
          <a:solidFill>
            <a:srgbClr val="6C75F7">
              <a:alpha val="70000"/>
            </a:srgbClr>
          </a:solidFill>
          <a:ln w="7430" cap="flat">
            <a:noFill/>
            <a:prstDash val="solid"/>
            <a:miter/>
          </a:ln>
        </p:spPr>
        <p:txBody>
          <a:bodyPr rtlCol="0" anchor="ctr"/>
          <a:lstStyle/>
          <a:p>
            <a:endParaRPr lang="zh-CN" altLang="en-US"/>
          </a:p>
        </p:txBody>
      </p:sp>
      <p:sp>
        <p:nvSpPr>
          <p:cNvPr id="5" name="任意多边形: 形状 4"/>
          <p:cNvSpPr/>
          <p:nvPr userDrawn="1"/>
        </p:nvSpPr>
        <p:spPr>
          <a:xfrm>
            <a:off x="9967423" y="0"/>
            <a:ext cx="2224577" cy="2224577"/>
          </a:xfrm>
          <a:custGeom>
            <a:avLst/>
            <a:gdLst>
              <a:gd name="connsiteX0" fmla="*/ 2224578 w 2224577"/>
              <a:gd name="connsiteY0" fmla="*/ 1426360 h 2224577"/>
              <a:gd name="connsiteX1" fmla="*/ 798143 w 2224577"/>
              <a:gd name="connsiteY1" fmla="*/ 0 h 2224577"/>
              <a:gd name="connsiteX2" fmla="*/ 0 w 2224577"/>
              <a:gd name="connsiteY2" fmla="*/ 0 h 2224577"/>
              <a:gd name="connsiteX3" fmla="*/ 2224578 w 2224577"/>
              <a:gd name="connsiteY3" fmla="*/ 2224578 h 2224577"/>
              <a:gd name="connsiteX4" fmla="*/ 2224578 w 2224577"/>
              <a:gd name="connsiteY4" fmla="*/ 1426360 h 222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77" h="2224577">
                <a:moveTo>
                  <a:pt x="2224578" y="1426360"/>
                </a:moveTo>
                <a:lnTo>
                  <a:pt x="798143" y="0"/>
                </a:lnTo>
                <a:lnTo>
                  <a:pt x="0" y="0"/>
                </a:lnTo>
                <a:lnTo>
                  <a:pt x="2224578" y="2224578"/>
                </a:lnTo>
                <a:lnTo>
                  <a:pt x="2224578" y="1426360"/>
                </a:lnTo>
                <a:close/>
              </a:path>
            </a:pathLst>
          </a:custGeom>
          <a:solidFill>
            <a:srgbClr val="6C75F7">
              <a:alpha val="70000"/>
            </a:srgbClr>
          </a:solidFill>
          <a:ln w="7430" cap="flat">
            <a:noFill/>
            <a:prstDash val="solid"/>
            <a:miter/>
          </a:ln>
        </p:spPr>
        <p:txBody>
          <a:bodyPr rtlCol="0" anchor="ctr"/>
          <a:lstStyle/>
          <a:p>
            <a:endParaRPr lang="zh-CN" altLang="en-US"/>
          </a:p>
        </p:txBody>
      </p:sp>
      <p:sp>
        <p:nvSpPr>
          <p:cNvPr id="6" name="任意多边形: 形状 5"/>
          <p:cNvSpPr/>
          <p:nvPr userDrawn="1"/>
        </p:nvSpPr>
        <p:spPr>
          <a:xfrm>
            <a:off x="8914946" y="3578939"/>
            <a:ext cx="3277054" cy="3277053"/>
          </a:xfrm>
          <a:custGeom>
            <a:avLst/>
            <a:gdLst>
              <a:gd name="connsiteX0" fmla="*/ 3277054 w 3277054"/>
              <a:gd name="connsiteY0" fmla="*/ 3277054 h 3277053"/>
              <a:gd name="connsiteX1" fmla="*/ 3277054 w 3277054"/>
              <a:gd name="connsiteY1" fmla="*/ 0 h 3277053"/>
              <a:gd name="connsiteX2" fmla="*/ 0 w 3277054"/>
              <a:gd name="connsiteY2" fmla="*/ 3277054 h 3277053"/>
              <a:gd name="connsiteX3" fmla="*/ 3277054 w 3277054"/>
              <a:gd name="connsiteY3" fmla="*/ 3277054 h 3277053"/>
            </a:gdLst>
            <a:ahLst/>
            <a:cxnLst>
              <a:cxn ang="0">
                <a:pos x="connsiteX0" y="connsiteY0"/>
              </a:cxn>
              <a:cxn ang="0">
                <a:pos x="connsiteX1" y="connsiteY1"/>
              </a:cxn>
              <a:cxn ang="0">
                <a:pos x="connsiteX2" y="connsiteY2"/>
              </a:cxn>
              <a:cxn ang="0">
                <a:pos x="connsiteX3" y="connsiteY3"/>
              </a:cxn>
            </a:cxnLst>
            <a:rect l="l" t="t" r="r" b="b"/>
            <a:pathLst>
              <a:path w="3277054" h="3277053">
                <a:moveTo>
                  <a:pt x="3277054" y="3277054"/>
                </a:moveTo>
                <a:lnTo>
                  <a:pt x="3277054" y="0"/>
                </a:lnTo>
                <a:lnTo>
                  <a:pt x="0" y="3277054"/>
                </a:lnTo>
                <a:lnTo>
                  <a:pt x="3277054" y="3277054"/>
                </a:lnTo>
                <a:close/>
              </a:path>
            </a:pathLst>
          </a:custGeom>
          <a:gradFill>
            <a:gsLst>
              <a:gs pos="7000">
                <a:srgbClr val="656DE6"/>
              </a:gs>
              <a:gs pos="78000">
                <a:srgbClr val="3B43AB"/>
              </a:gs>
            </a:gsLst>
            <a:lin ang="18900000" scaled="1"/>
          </a:gradFill>
          <a:ln w="7430" cap="flat">
            <a:noFill/>
            <a:prstDash val="solid"/>
            <a:miter/>
          </a:ln>
        </p:spPr>
        <p:txBody>
          <a:bodyPr rtlCol="0" anchor="ctr"/>
          <a:lstStyle/>
          <a:p>
            <a:endParaRPr lang="zh-CN" altLang="en-US"/>
          </a:p>
        </p:txBody>
      </p:sp>
      <p:sp>
        <p:nvSpPr>
          <p:cNvPr id="7" name="任意多边形: 形状 6"/>
          <p:cNvSpPr/>
          <p:nvPr userDrawn="1"/>
        </p:nvSpPr>
        <p:spPr>
          <a:xfrm>
            <a:off x="10221979" y="2639178"/>
            <a:ext cx="1970021" cy="3939968"/>
          </a:xfrm>
          <a:custGeom>
            <a:avLst/>
            <a:gdLst>
              <a:gd name="connsiteX0" fmla="*/ 1970022 w 1970021"/>
              <a:gd name="connsiteY0" fmla="*/ 3939969 h 3939968"/>
              <a:gd name="connsiteX1" fmla="*/ 1970022 w 1970021"/>
              <a:gd name="connsiteY1" fmla="*/ 3006152 h 3939968"/>
              <a:gd name="connsiteX2" fmla="*/ 933817 w 1970021"/>
              <a:gd name="connsiteY2" fmla="*/ 1970022 h 3939968"/>
              <a:gd name="connsiteX3" fmla="*/ 1970022 w 1970021"/>
              <a:gd name="connsiteY3" fmla="*/ 933817 h 3939968"/>
              <a:gd name="connsiteX4" fmla="*/ 1970022 w 1970021"/>
              <a:gd name="connsiteY4" fmla="*/ 0 h 3939968"/>
              <a:gd name="connsiteX5" fmla="*/ 0 w 1970021"/>
              <a:gd name="connsiteY5" fmla="*/ 1970022 h 3939968"/>
              <a:gd name="connsiteX6" fmla="*/ 1970022 w 1970021"/>
              <a:gd name="connsiteY6" fmla="*/ 3939969 h 393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0021" h="3939968">
                <a:moveTo>
                  <a:pt x="1970022" y="3939969"/>
                </a:moveTo>
                <a:lnTo>
                  <a:pt x="1970022" y="3006152"/>
                </a:lnTo>
                <a:lnTo>
                  <a:pt x="933817" y="1970022"/>
                </a:lnTo>
                <a:lnTo>
                  <a:pt x="1970022" y="933817"/>
                </a:lnTo>
                <a:lnTo>
                  <a:pt x="1970022" y="0"/>
                </a:lnTo>
                <a:lnTo>
                  <a:pt x="0" y="1970022"/>
                </a:lnTo>
                <a:lnTo>
                  <a:pt x="1970022" y="3939969"/>
                </a:lnTo>
                <a:close/>
              </a:path>
            </a:pathLst>
          </a:custGeom>
          <a:solidFill>
            <a:schemeClr val="bg1"/>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任意多边形: 形状 7"/>
          <p:cNvSpPr/>
          <p:nvPr userDrawn="1"/>
        </p:nvSpPr>
        <p:spPr>
          <a:xfrm>
            <a:off x="0" y="0"/>
            <a:ext cx="3277054" cy="3277053"/>
          </a:xfrm>
          <a:custGeom>
            <a:avLst/>
            <a:gdLst>
              <a:gd name="connsiteX0" fmla="*/ 0 w 3277054"/>
              <a:gd name="connsiteY0" fmla="*/ 0 h 3277053"/>
              <a:gd name="connsiteX1" fmla="*/ 0 w 3277054"/>
              <a:gd name="connsiteY1" fmla="*/ 3277054 h 3277053"/>
              <a:gd name="connsiteX2" fmla="*/ 3277054 w 3277054"/>
              <a:gd name="connsiteY2" fmla="*/ 0 h 3277053"/>
              <a:gd name="connsiteX3" fmla="*/ 0 w 3277054"/>
              <a:gd name="connsiteY3" fmla="*/ 0 h 3277053"/>
            </a:gdLst>
            <a:ahLst/>
            <a:cxnLst>
              <a:cxn ang="0">
                <a:pos x="connsiteX0" y="connsiteY0"/>
              </a:cxn>
              <a:cxn ang="0">
                <a:pos x="connsiteX1" y="connsiteY1"/>
              </a:cxn>
              <a:cxn ang="0">
                <a:pos x="connsiteX2" y="connsiteY2"/>
              </a:cxn>
              <a:cxn ang="0">
                <a:pos x="connsiteX3" y="connsiteY3"/>
              </a:cxn>
            </a:cxnLst>
            <a:rect l="l" t="t" r="r" b="b"/>
            <a:pathLst>
              <a:path w="3277054" h="3277053">
                <a:moveTo>
                  <a:pt x="0" y="0"/>
                </a:moveTo>
                <a:lnTo>
                  <a:pt x="0" y="3277054"/>
                </a:lnTo>
                <a:lnTo>
                  <a:pt x="3277054" y="0"/>
                </a:lnTo>
                <a:lnTo>
                  <a:pt x="0" y="0"/>
                </a:lnTo>
                <a:close/>
              </a:path>
            </a:pathLst>
          </a:custGeom>
          <a:gradFill>
            <a:gsLst>
              <a:gs pos="3000">
                <a:srgbClr val="656DE6"/>
              </a:gs>
              <a:gs pos="78000">
                <a:srgbClr val="3B43AB"/>
              </a:gs>
            </a:gsLst>
            <a:lin ang="8100000" scaled="1"/>
          </a:gradFill>
          <a:ln w="7430" cap="flat">
            <a:noFill/>
            <a:prstDash val="solid"/>
            <a:miter/>
          </a:ln>
        </p:spPr>
        <p:txBody>
          <a:bodyPr rtlCol="0" anchor="ctr"/>
          <a:lstStyle/>
          <a:p>
            <a:endParaRPr lang="zh-CN" altLang="en-US"/>
          </a:p>
        </p:txBody>
      </p:sp>
      <p:sp>
        <p:nvSpPr>
          <p:cNvPr id="9" name="任意多边形: 形状 8"/>
          <p:cNvSpPr/>
          <p:nvPr userDrawn="1"/>
        </p:nvSpPr>
        <p:spPr>
          <a:xfrm>
            <a:off x="0" y="276846"/>
            <a:ext cx="1969947" cy="3939969"/>
          </a:xfrm>
          <a:custGeom>
            <a:avLst/>
            <a:gdLst>
              <a:gd name="connsiteX0" fmla="*/ 0 w 1969947"/>
              <a:gd name="connsiteY0" fmla="*/ 0 h 3939969"/>
              <a:gd name="connsiteX1" fmla="*/ 0 w 1969947"/>
              <a:gd name="connsiteY1" fmla="*/ 933817 h 3939969"/>
              <a:gd name="connsiteX2" fmla="*/ 1036130 w 1969947"/>
              <a:gd name="connsiteY2" fmla="*/ 1969948 h 3939969"/>
              <a:gd name="connsiteX3" fmla="*/ 0 w 1969947"/>
              <a:gd name="connsiteY3" fmla="*/ 3006152 h 3939969"/>
              <a:gd name="connsiteX4" fmla="*/ 0 w 1969947"/>
              <a:gd name="connsiteY4" fmla="*/ 3939970 h 3939969"/>
              <a:gd name="connsiteX5" fmla="*/ 1969948 w 1969947"/>
              <a:gd name="connsiteY5" fmla="*/ 1969948 h 3939969"/>
              <a:gd name="connsiteX6" fmla="*/ 0 w 1969947"/>
              <a:gd name="connsiteY6" fmla="*/ 0 h 393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9947" h="3939969">
                <a:moveTo>
                  <a:pt x="0" y="0"/>
                </a:moveTo>
                <a:lnTo>
                  <a:pt x="0" y="933817"/>
                </a:lnTo>
                <a:lnTo>
                  <a:pt x="1036130" y="1969948"/>
                </a:lnTo>
                <a:lnTo>
                  <a:pt x="0" y="3006152"/>
                </a:lnTo>
                <a:lnTo>
                  <a:pt x="0" y="3939970"/>
                </a:lnTo>
                <a:lnTo>
                  <a:pt x="1969948" y="1969948"/>
                </a:lnTo>
                <a:lnTo>
                  <a:pt x="0" y="0"/>
                </a:lnTo>
                <a:close/>
              </a:path>
            </a:pathLst>
          </a:custGeom>
          <a:solidFill>
            <a:schemeClr val="bg1"/>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6518380"/>
            <a:ext cx="12192000" cy="339620"/>
          </a:xfrm>
          <a:prstGeom prst="rect">
            <a:avLst/>
          </a:prstGeom>
          <a:solidFill>
            <a:srgbClr val="E8E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userDrawn="1"/>
        </p:nvSpPr>
        <p:spPr>
          <a:xfrm>
            <a:off x="1" y="5740400"/>
            <a:ext cx="1117600" cy="1117600"/>
          </a:xfrm>
          <a:custGeom>
            <a:avLst/>
            <a:gdLst>
              <a:gd name="connsiteX0" fmla="*/ 0 w 2224577"/>
              <a:gd name="connsiteY0" fmla="*/ 798143 h 2224577"/>
              <a:gd name="connsiteX1" fmla="*/ 1426360 w 2224577"/>
              <a:gd name="connsiteY1" fmla="*/ 2224578 h 2224577"/>
              <a:gd name="connsiteX2" fmla="*/ 2224578 w 2224577"/>
              <a:gd name="connsiteY2" fmla="*/ 2224578 h 2224577"/>
              <a:gd name="connsiteX3" fmla="*/ 0 w 2224577"/>
              <a:gd name="connsiteY3" fmla="*/ 0 h 2224577"/>
              <a:gd name="connsiteX4" fmla="*/ 0 w 2224577"/>
              <a:gd name="connsiteY4" fmla="*/ 798143 h 222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77" h="2224577">
                <a:moveTo>
                  <a:pt x="0" y="798143"/>
                </a:moveTo>
                <a:lnTo>
                  <a:pt x="1426360" y="2224578"/>
                </a:lnTo>
                <a:lnTo>
                  <a:pt x="2224578" y="2224578"/>
                </a:lnTo>
                <a:lnTo>
                  <a:pt x="0" y="0"/>
                </a:lnTo>
                <a:lnTo>
                  <a:pt x="0" y="798143"/>
                </a:lnTo>
                <a:close/>
              </a:path>
            </a:pathLst>
          </a:custGeom>
          <a:solidFill>
            <a:srgbClr val="6C75F7">
              <a:alpha val="20000"/>
            </a:srgbClr>
          </a:solidFill>
          <a:ln w="7430" cap="flat">
            <a:noFill/>
            <a:prstDash val="solid"/>
            <a:miter/>
          </a:ln>
        </p:spPr>
        <p:txBody>
          <a:bodyPr rtlCol="0" anchor="ctr"/>
          <a:lstStyle/>
          <a:p>
            <a:endParaRPr lang="zh-CN" altLang="en-US"/>
          </a:p>
        </p:txBody>
      </p:sp>
      <p:sp>
        <p:nvSpPr>
          <p:cNvPr id="22" name="任意多边形: 形状 21"/>
          <p:cNvSpPr/>
          <p:nvPr userDrawn="1"/>
        </p:nvSpPr>
        <p:spPr>
          <a:xfrm>
            <a:off x="1" y="1"/>
            <a:ext cx="2321560" cy="2321559"/>
          </a:xfrm>
          <a:custGeom>
            <a:avLst/>
            <a:gdLst>
              <a:gd name="connsiteX0" fmla="*/ 0 w 3277054"/>
              <a:gd name="connsiteY0" fmla="*/ 0 h 3277053"/>
              <a:gd name="connsiteX1" fmla="*/ 0 w 3277054"/>
              <a:gd name="connsiteY1" fmla="*/ 3277054 h 3277053"/>
              <a:gd name="connsiteX2" fmla="*/ 3277054 w 3277054"/>
              <a:gd name="connsiteY2" fmla="*/ 0 h 3277053"/>
              <a:gd name="connsiteX3" fmla="*/ 0 w 3277054"/>
              <a:gd name="connsiteY3" fmla="*/ 0 h 3277053"/>
            </a:gdLst>
            <a:ahLst/>
            <a:cxnLst>
              <a:cxn ang="0">
                <a:pos x="connsiteX0" y="connsiteY0"/>
              </a:cxn>
              <a:cxn ang="0">
                <a:pos x="connsiteX1" y="connsiteY1"/>
              </a:cxn>
              <a:cxn ang="0">
                <a:pos x="connsiteX2" y="connsiteY2"/>
              </a:cxn>
              <a:cxn ang="0">
                <a:pos x="connsiteX3" y="connsiteY3"/>
              </a:cxn>
            </a:cxnLst>
            <a:rect l="l" t="t" r="r" b="b"/>
            <a:pathLst>
              <a:path w="3277054" h="3277053">
                <a:moveTo>
                  <a:pt x="0" y="0"/>
                </a:moveTo>
                <a:lnTo>
                  <a:pt x="0" y="3277054"/>
                </a:lnTo>
                <a:lnTo>
                  <a:pt x="3277054" y="0"/>
                </a:lnTo>
                <a:lnTo>
                  <a:pt x="0" y="0"/>
                </a:lnTo>
                <a:close/>
              </a:path>
            </a:pathLst>
          </a:custGeom>
          <a:gradFill>
            <a:gsLst>
              <a:gs pos="7000">
                <a:srgbClr val="4C53C8"/>
              </a:gs>
              <a:gs pos="100000">
                <a:srgbClr val="7198E7"/>
              </a:gs>
            </a:gsLst>
            <a:lin ang="18600000" scaled="0"/>
          </a:gradFill>
          <a:ln>
            <a:noFill/>
          </a:ln>
          <a:effectLst>
            <a:outerShdw blurRad="228600" dist="762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任意多边形: 形状 22"/>
          <p:cNvSpPr/>
          <p:nvPr userDrawn="1"/>
        </p:nvSpPr>
        <p:spPr>
          <a:xfrm>
            <a:off x="1" y="276848"/>
            <a:ext cx="1317714" cy="2635478"/>
          </a:xfrm>
          <a:custGeom>
            <a:avLst/>
            <a:gdLst>
              <a:gd name="connsiteX0" fmla="*/ 0 w 1969947"/>
              <a:gd name="connsiteY0" fmla="*/ 0 h 3939969"/>
              <a:gd name="connsiteX1" fmla="*/ 0 w 1969947"/>
              <a:gd name="connsiteY1" fmla="*/ 933817 h 3939969"/>
              <a:gd name="connsiteX2" fmla="*/ 1036130 w 1969947"/>
              <a:gd name="connsiteY2" fmla="*/ 1969948 h 3939969"/>
              <a:gd name="connsiteX3" fmla="*/ 0 w 1969947"/>
              <a:gd name="connsiteY3" fmla="*/ 3006152 h 3939969"/>
              <a:gd name="connsiteX4" fmla="*/ 0 w 1969947"/>
              <a:gd name="connsiteY4" fmla="*/ 3939970 h 3939969"/>
              <a:gd name="connsiteX5" fmla="*/ 1969948 w 1969947"/>
              <a:gd name="connsiteY5" fmla="*/ 1969948 h 3939969"/>
              <a:gd name="connsiteX6" fmla="*/ 0 w 1969947"/>
              <a:gd name="connsiteY6" fmla="*/ 0 h 393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9947" h="3939969">
                <a:moveTo>
                  <a:pt x="0" y="0"/>
                </a:moveTo>
                <a:lnTo>
                  <a:pt x="0" y="933817"/>
                </a:lnTo>
                <a:lnTo>
                  <a:pt x="1036130" y="1969948"/>
                </a:lnTo>
                <a:lnTo>
                  <a:pt x="0" y="3006152"/>
                </a:lnTo>
                <a:lnTo>
                  <a:pt x="0" y="3939970"/>
                </a:lnTo>
                <a:lnTo>
                  <a:pt x="1969948" y="1969948"/>
                </a:lnTo>
                <a:lnTo>
                  <a:pt x="0" y="0"/>
                </a:lnTo>
                <a:close/>
              </a:path>
            </a:pathLst>
          </a:custGeom>
          <a:solidFill>
            <a:schemeClr val="bg1"/>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任意多边形: 形状 23"/>
          <p:cNvSpPr/>
          <p:nvPr userDrawn="1"/>
        </p:nvSpPr>
        <p:spPr>
          <a:xfrm>
            <a:off x="10070566" y="4734560"/>
            <a:ext cx="2121433" cy="2121432"/>
          </a:xfrm>
          <a:custGeom>
            <a:avLst/>
            <a:gdLst>
              <a:gd name="connsiteX0" fmla="*/ 3277054 w 3277054"/>
              <a:gd name="connsiteY0" fmla="*/ 3277054 h 3277053"/>
              <a:gd name="connsiteX1" fmla="*/ 3277054 w 3277054"/>
              <a:gd name="connsiteY1" fmla="*/ 0 h 3277053"/>
              <a:gd name="connsiteX2" fmla="*/ 0 w 3277054"/>
              <a:gd name="connsiteY2" fmla="*/ 3277054 h 3277053"/>
              <a:gd name="connsiteX3" fmla="*/ 3277054 w 3277054"/>
              <a:gd name="connsiteY3" fmla="*/ 3277054 h 3277053"/>
            </a:gdLst>
            <a:ahLst/>
            <a:cxnLst>
              <a:cxn ang="0">
                <a:pos x="connsiteX0" y="connsiteY0"/>
              </a:cxn>
              <a:cxn ang="0">
                <a:pos x="connsiteX1" y="connsiteY1"/>
              </a:cxn>
              <a:cxn ang="0">
                <a:pos x="connsiteX2" y="connsiteY2"/>
              </a:cxn>
              <a:cxn ang="0">
                <a:pos x="connsiteX3" y="connsiteY3"/>
              </a:cxn>
            </a:cxnLst>
            <a:rect l="l" t="t" r="r" b="b"/>
            <a:pathLst>
              <a:path w="3277054" h="3277053">
                <a:moveTo>
                  <a:pt x="3277054" y="3277054"/>
                </a:moveTo>
                <a:lnTo>
                  <a:pt x="3277054" y="0"/>
                </a:lnTo>
                <a:lnTo>
                  <a:pt x="0" y="3277054"/>
                </a:lnTo>
                <a:lnTo>
                  <a:pt x="3277054" y="3277054"/>
                </a:lnTo>
                <a:close/>
              </a:path>
            </a:pathLst>
          </a:custGeom>
          <a:gradFill>
            <a:gsLst>
              <a:gs pos="7000">
                <a:srgbClr val="4C53C8"/>
              </a:gs>
              <a:gs pos="100000">
                <a:srgbClr val="7198E7"/>
              </a:gs>
            </a:gsLst>
            <a:lin ang="18600000" scaled="0"/>
          </a:gradFill>
          <a:ln>
            <a:noFill/>
          </a:ln>
          <a:effectLst>
            <a:outerShdw blurRad="228600" dist="762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任意多边形: 形状 24"/>
          <p:cNvSpPr/>
          <p:nvPr userDrawn="1"/>
        </p:nvSpPr>
        <p:spPr>
          <a:xfrm>
            <a:off x="10990284" y="4175760"/>
            <a:ext cx="1201716" cy="2403386"/>
          </a:xfrm>
          <a:custGeom>
            <a:avLst/>
            <a:gdLst>
              <a:gd name="connsiteX0" fmla="*/ 1970022 w 1970021"/>
              <a:gd name="connsiteY0" fmla="*/ 3939969 h 3939968"/>
              <a:gd name="connsiteX1" fmla="*/ 1970022 w 1970021"/>
              <a:gd name="connsiteY1" fmla="*/ 3006152 h 3939968"/>
              <a:gd name="connsiteX2" fmla="*/ 933817 w 1970021"/>
              <a:gd name="connsiteY2" fmla="*/ 1970022 h 3939968"/>
              <a:gd name="connsiteX3" fmla="*/ 1970022 w 1970021"/>
              <a:gd name="connsiteY3" fmla="*/ 933817 h 3939968"/>
              <a:gd name="connsiteX4" fmla="*/ 1970022 w 1970021"/>
              <a:gd name="connsiteY4" fmla="*/ 0 h 3939968"/>
              <a:gd name="connsiteX5" fmla="*/ 0 w 1970021"/>
              <a:gd name="connsiteY5" fmla="*/ 1970022 h 3939968"/>
              <a:gd name="connsiteX6" fmla="*/ 1970022 w 1970021"/>
              <a:gd name="connsiteY6" fmla="*/ 3939969 h 393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0021" h="3939968">
                <a:moveTo>
                  <a:pt x="1970022" y="3939969"/>
                </a:moveTo>
                <a:lnTo>
                  <a:pt x="1970022" y="3006152"/>
                </a:lnTo>
                <a:lnTo>
                  <a:pt x="933817" y="1970022"/>
                </a:lnTo>
                <a:lnTo>
                  <a:pt x="1970022" y="933817"/>
                </a:lnTo>
                <a:lnTo>
                  <a:pt x="1970022" y="0"/>
                </a:lnTo>
                <a:lnTo>
                  <a:pt x="0" y="1970022"/>
                </a:lnTo>
                <a:lnTo>
                  <a:pt x="1970022" y="3939969"/>
                </a:lnTo>
                <a:close/>
              </a:path>
            </a:pathLst>
          </a:custGeom>
          <a:solidFill>
            <a:schemeClr val="bg1"/>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userDrawn="1"/>
        </p:nvSpPr>
        <p:spPr>
          <a:xfrm>
            <a:off x="10560050" y="1"/>
            <a:ext cx="1631950" cy="1631950"/>
          </a:xfrm>
          <a:custGeom>
            <a:avLst/>
            <a:gdLst>
              <a:gd name="connsiteX0" fmla="*/ 2224578 w 2224577"/>
              <a:gd name="connsiteY0" fmla="*/ 1426360 h 2224577"/>
              <a:gd name="connsiteX1" fmla="*/ 798143 w 2224577"/>
              <a:gd name="connsiteY1" fmla="*/ 0 h 2224577"/>
              <a:gd name="connsiteX2" fmla="*/ 0 w 2224577"/>
              <a:gd name="connsiteY2" fmla="*/ 0 h 2224577"/>
              <a:gd name="connsiteX3" fmla="*/ 2224578 w 2224577"/>
              <a:gd name="connsiteY3" fmla="*/ 2224578 h 2224577"/>
              <a:gd name="connsiteX4" fmla="*/ 2224578 w 2224577"/>
              <a:gd name="connsiteY4" fmla="*/ 1426360 h 222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77" h="2224577">
                <a:moveTo>
                  <a:pt x="2224578" y="1426360"/>
                </a:moveTo>
                <a:lnTo>
                  <a:pt x="798143" y="0"/>
                </a:lnTo>
                <a:lnTo>
                  <a:pt x="0" y="0"/>
                </a:lnTo>
                <a:lnTo>
                  <a:pt x="2224578" y="2224578"/>
                </a:lnTo>
                <a:lnTo>
                  <a:pt x="2224578" y="1426360"/>
                </a:lnTo>
                <a:close/>
              </a:path>
            </a:pathLst>
          </a:custGeom>
          <a:solidFill>
            <a:srgbClr val="6C75F7">
              <a:alpha val="20000"/>
            </a:srgbClr>
          </a:solidFill>
          <a:ln w="7430" cap="flat">
            <a:noFill/>
            <a:prstDash val="solid"/>
            <a:miter/>
          </a:ln>
        </p:spPr>
        <p:txBody>
          <a:bodyPr rtlCol="0"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6518380"/>
            <a:ext cx="12192000" cy="339620"/>
          </a:xfrm>
          <a:prstGeom prst="rect">
            <a:avLst/>
          </a:prstGeom>
          <a:solidFill>
            <a:srgbClr val="E8E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形状 1"/>
          <p:cNvSpPr/>
          <p:nvPr userDrawn="1"/>
        </p:nvSpPr>
        <p:spPr>
          <a:xfrm>
            <a:off x="0" y="5003801"/>
            <a:ext cx="1854199" cy="1854199"/>
          </a:xfrm>
          <a:custGeom>
            <a:avLst/>
            <a:gdLst>
              <a:gd name="connsiteX0" fmla="*/ 0 w 2224577"/>
              <a:gd name="connsiteY0" fmla="*/ 798143 h 2224577"/>
              <a:gd name="connsiteX1" fmla="*/ 1426360 w 2224577"/>
              <a:gd name="connsiteY1" fmla="*/ 2224578 h 2224577"/>
              <a:gd name="connsiteX2" fmla="*/ 2224578 w 2224577"/>
              <a:gd name="connsiteY2" fmla="*/ 2224578 h 2224577"/>
              <a:gd name="connsiteX3" fmla="*/ 0 w 2224577"/>
              <a:gd name="connsiteY3" fmla="*/ 0 h 2224577"/>
              <a:gd name="connsiteX4" fmla="*/ 0 w 2224577"/>
              <a:gd name="connsiteY4" fmla="*/ 798143 h 222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77" h="2224577">
                <a:moveTo>
                  <a:pt x="0" y="798143"/>
                </a:moveTo>
                <a:lnTo>
                  <a:pt x="1426360" y="2224578"/>
                </a:lnTo>
                <a:lnTo>
                  <a:pt x="2224578" y="2224578"/>
                </a:lnTo>
                <a:lnTo>
                  <a:pt x="0" y="0"/>
                </a:lnTo>
                <a:lnTo>
                  <a:pt x="0" y="798143"/>
                </a:lnTo>
                <a:close/>
              </a:path>
            </a:pathLst>
          </a:custGeom>
          <a:solidFill>
            <a:srgbClr val="6C75F7">
              <a:alpha val="20000"/>
            </a:srgbClr>
          </a:solidFill>
          <a:ln w="7430" cap="flat">
            <a:noFill/>
            <a:prstDash val="solid"/>
            <a:miter/>
          </a:ln>
        </p:spPr>
        <p:txBody>
          <a:bodyPr rtlCol="0" anchor="ctr"/>
          <a:lstStyle/>
          <a:p>
            <a:endParaRPr lang="zh-CN" altLang="en-US"/>
          </a:p>
        </p:txBody>
      </p:sp>
      <p:grpSp>
        <p:nvGrpSpPr>
          <p:cNvPr id="3" name="组合 2"/>
          <p:cNvGrpSpPr/>
          <p:nvPr userDrawn="1"/>
        </p:nvGrpSpPr>
        <p:grpSpPr>
          <a:xfrm>
            <a:off x="1" y="1"/>
            <a:ext cx="3381350" cy="4241799"/>
            <a:chOff x="1" y="1"/>
            <a:chExt cx="2321560" cy="2912325"/>
          </a:xfrm>
        </p:grpSpPr>
        <p:sp>
          <p:nvSpPr>
            <p:cNvPr id="5" name="任意多边形: 形状 4"/>
            <p:cNvSpPr/>
            <p:nvPr/>
          </p:nvSpPr>
          <p:spPr>
            <a:xfrm>
              <a:off x="1" y="1"/>
              <a:ext cx="2321560" cy="2321559"/>
            </a:xfrm>
            <a:custGeom>
              <a:avLst/>
              <a:gdLst>
                <a:gd name="connsiteX0" fmla="*/ 0 w 3277054"/>
                <a:gd name="connsiteY0" fmla="*/ 0 h 3277053"/>
                <a:gd name="connsiteX1" fmla="*/ 0 w 3277054"/>
                <a:gd name="connsiteY1" fmla="*/ 3277054 h 3277053"/>
                <a:gd name="connsiteX2" fmla="*/ 3277054 w 3277054"/>
                <a:gd name="connsiteY2" fmla="*/ 0 h 3277053"/>
                <a:gd name="connsiteX3" fmla="*/ 0 w 3277054"/>
                <a:gd name="connsiteY3" fmla="*/ 0 h 3277053"/>
              </a:gdLst>
              <a:ahLst/>
              <a:cxnLst>
                <a:cxn ang="0">
                  <a:pos x="connsiteX0" y="connsiteY0"/>
                </a:cxn>
                <a:cxn ang="0">
                  <a:pos x="connsiteX1" y="connsiteY1"/>
                </a:cxn>
                <a:cxn ang="0">
                  <a:pos x="connsiteX2" y="connsiteY2"/>
                </a:cxn>
                <a:cxn ang="0">
                  <a:pos x="connsiteX3" y="connsiteY3"/>
                </a:cxn>
              </a:cxnLst>
              <a:rect l="l" t="t" r="r" b="b"/>
              <a:pathLst>
                <a:path w="3277054" h="3277053">
                  <a:moveTo>
                    <a:pt x="0" y="0"/>
                  </a:moveTo>
                  <a:lnTo>
                    <a:pt x="0" y="3277054"/>
                  </a:lnTo>
                  <a:lnTo>
                    <a:pt x="3277054" y="0"/>
                  </a:lnTo>
                  <a:lnTo>
                    <a:pt x="0" y="0"/>
                  </a:lnTo>
                  <a:close/>
                </a:path>
              </a:pathLst>
            </a:custGeom>
            <a:gradFill>
              <a:gsLst>
                <a:gs pos="7000">
                  <a:srgbClr val="4C53C8"/>
                </a:gs>
                <a:gs pos="100000">
                  <a:srgbClr val="7198E7"/>
                </a:gs>
              </a:gsLst>
              <a:lin ang="18600000" scaled="0"/>
            </a:gradFill>
            <a:ln>
              <a:noFill/>
            </a:ln>
            <a:effectLst>
              <a:outerShdw blurRad="228600" dist="762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任意多边形: 形状 5"/>
            <p:cNvSpPr/>
            <p:nvPr/>
          </p:nvSpPr>
          <p:spPr>
            <a:xfrm>
              <a:off x="1" y="276848"/>
              <a:ext cx="1317714" cy="2635478"/>
            </a:xfrm>
            <a:custGeom>
              <a:avLst/>
              <a:gdLst>
                <a:gd name="connsiteX0" fmla="*/ 0 w 1969947"/>
                <a:gd name="connsiteY0" fmla="*/ 0 h 3939969"/>
                <a:gd name="connsiteX1" fmla="*/ 0 w 1969947"/>
                <a:gd name="connsiteY1" fmla="*/ 933817 h 3939969"/>
                <a:gd name="connsiteX2" fmla="*/ 1036130 w 1969947"/>
                <a:gd name="connsiteY2" fmla="*/ 1969948 h 3939969"/>
                <a:gd name="connsiteX3" fmla="*/ 0 w 1969947"/>
                <a:gd name="connsiteY3" fmla="*/ 3006152 h 3939969"/>
                <a:gd name="connsiteX4" fmla="*/ 0 w 1969947"/>
                <a:gd name="connsiteY4" fmla="*/ 3939970 h 3939969"/>
                <a:gd name="connsiteX5" fmla="*/ 1969948 w 1969947"/>
                <a:gd name="connsiteY5" fmla="*/ 1969948 h 3939969"/>
                <a:gd name="connsiteX6" fmla="*/ 0 w 1969947"/>
                <a:gd name="connsiteY6" fmla="*/ 0 h 393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9947" h="3939969">
                  <a:moveTo>
                    <a:pt x="0" y="0"/>
                  </a:moveTo>
                  <a:lnTo>
                    <a:pt x="0" y="933817"/>
                  </a:lnTo>
                  <a:lnTo>
                    <a:pt x="1036130" y="1969948"/>
                  </a:lnTo>
                  <a:lnTo>
                    <a:pt x="0" y="3006152"/>
                  </a:lnTo>
                  <a:lnTo>
                    <a:pt x="0" y="3939970"/>
                  </a:lnTo>
                  <a:lnTo>
                    <a:pt x="1969948" y="1969948"/>
                  </a:lnTo>
                  <a:lnTo>
                    <a:pt x="0" y="0"/>
                  </a:lnTo>
                  <a:close/>
                </a:path>
              </a:pathLst>
            </a:custGeom>
            <a:solidFill>
              <a:schemeClr val="bg1"/>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7" name="组合 6"/>
          <p:cNvGrpSpPr/>
          <p:nvPr userDrawn="1"/>
        </p:nvGrpSpPr>
        <p:grpSpPr>
          <a:xfrm>
            <a:off x="8841182" y="2622550"/>
            <a:ext cx="3350817" cy="4233442"/>
            <a:chOff x="10070566" y="4175760"/>
            <a:chExt cx="2121434" cy="2680232"/>
          </a:xfrm>
        </p:grpSpPr>
        <p:sp>
          <p:nvSpPr>
            <p:cNvPr id="8" name="任意多边形: 形状 7"/>
            <p:cNvSpPr/>
            <p:nvPr/>
          </p:nvSpPr>
          <p:spPr>
            <a:xfrm>
              <a:off x="10070566" y="4734560"/>
              <a:ext cx="2121433" cy="2121432"/>
            </a:xfrm>
            <a:custGeom>
              <a:avLst/>
              <a:gdLst>
                <a:gd name="connsiteX0" fmla="*/ 3277054 w 3277054"/>
                <a:gd name="connsiteY0" fmla="*/ 3277054 h 3277053"/>
                <a:gd name="connsiteX1" fmla="*/ 3277054 w 3277054"/>
                <a:gd name="connsiteY1" fmla="*/ 0 h 3277053"/>
                <a:gd name="connsiteX2" fmla="*/ 0 w 3277054"/>
                <a:gd name="connsiteY2" fmla="*/ 3277054 h 3277053"/>
                <a:gd name="connsiteX3" fmla="*/ 3277054 w 3277054"/>
                <a:gd name="connsiteY3" fmla="*/ 3277054 h 3277053"/>
              </a:gdLst>
              <a:ahLst/>
              <a:cxnLst>
                <a:cxn ang="0">
                  <a:pos x="connsiteX0" y="connsiteY0"/>
                </a:cxn>
                <a:cxn ang="0">
                  <a:pos x="connsiteX1" y="connsiteY1"/>
                </a:cxn>
                <a:cxn ang="0">
                  <a:pos x="connsiteX2" y="connsiteY2"/>
                </a:cxn>
                <a:cxn ang="0">
                  <a:pos x="connsiteX3" y="connsiteY3"/>
                </a:cxn>
              </a:cxnLst>
              <a:rect l="l" t="t" r="r" b="b"/>
              <a:pathLst>
                <a:path w="3277054" h="3277053">
                  <a:moveTo>
                    <a:pt x="3277054" y="3277054"/>
                  </a:moveTo>
                  <a:lnTo>
                    <a:pt x="3277054" y="0"/>
                  </a:lnTo>
                  <a:lnTo>
                    <a:pt x="0" y="3277054"/>
                  </a:lnTo>
                  <a:lnTo>
                    <a:pt x="3277054" y="3277054"/>
                  </a:lnTo>
                  <a:close/>
                </a:path>
              </a:pathLst>
            </a:custGeom>
            <a:gradFill>
              <a:gsLst>
                <a:gs pos="7000">
                  <a:srgbClr val="4C53C8"/>
                </a:gs>
                <a:gs pos="100000">
                  <a:srgbClr val="7198E7"/>
                </a:gs>
              </a:gsLst>
              <a:lin ang="18600000" scaled="0"/>
            </a:gradFill>
            <a:ln>
              <a:noFill/>
            </a:ln>
            <a:effectLst>
              <a:outerShdw blurRad="228600" dist="762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任意多边形: 形状 8"/>
            <p:cNvSpPr/>
            <p:nvPr/>
          </p:nvSpPr>
          <p:spPr>
            <a:xfrm>
              <a:off x="10990284" y="4175760"/>
              <a:ext cx="1201716" cy="2403386"/>
            </a:xfrm>
            <a:custGeom>
              <a:avLst/>
              <a:gdLst>
                <a:gd name="connsiteX0" fmla="*/ 1970022 w 1970021"/>
                <a:gd name="connsiteY0" fmla="*/ 3939969 h 3939968"/>
                <a:gd name="connsiteX1" fmla="*/ 1970022 w 1970021"/>
                <a:gd name="connsiteY1" fmla="*/ 3006152 h 3939968"/>
                <a:gd name="connsiteX2" fmla="*/ 933817 w 1970021"/>
                <a:gd name="connsiteY2" fmla="*/ 1970022 h 3939968"/>
                <a:gd name="connsiteX3" fmla="*/ 1970022 w 1970021"/>
                <a:gd name="connsiteY3" fmla="*/ 933817 h 3939968"/>
                <a:gd name="connsiteX4" fmla="*/ 1970022 w 1970021"/>
                <a:gd name="connsiteY4" fmla="*/ 0 h 3939968"/>
                <a:gd name="connsiteX5" fmla="*/ 0 w 1970021"/>
                <a:gd name="connsiteY5" fmla="*/ 1970022 h 3939968"/>
                <a:gd name="connsiteX6" fmla="*/ 1970022 w 1970021"/>
                <a:gd name="connsiteY6" fmla="*/ 3939969 h 393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0021" h="3939968">
                  <a:moveTo>
                    <a:pt x="1970022" y="3939969"/>
                  </a:moveTo>
                  <a:lnTo>
                    <a:pt x="1970022" y="3006152"/>
                  </a:lnTo>
                  <a:lnTo>
                    <a:pt x="933817" y="1970022"/>
                  </a:lnTo>
                  <a:lnTo>
                    <a:pt x="1970022" y="933817"/>
                  </a:lnTo>
                  <a:lnTo>
                    <a:pt x="1970022" y="0"/>
                  </a:lnTo>
                  <a:lnTo>
                    <a:pt x="0" y="1970022"/>
                  </a:lnTo>
                  <a:lnTo>
                    <a:pt x="1970022" y="3939969"/>
                  </a:lnTo>
                  <a:close/>
                </a:path>
              </a:pathLst>
            </a:custGeom>
            <a:solidFill>
              <a:schemeClr val="bg1"/>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p:cNvSpPr/>
          <p:nvPr userDrawn="1"/>
        </p:nvSpPr>
        <p:spPr>
          <a:xfrm>
            <a:off x="10274300" y="1"/>
            <a:ext cx="1917700" cy="1917700"/>
          </a:xfrm>
          <a:custGeom>
            <a:avLst/>
            <a:gdLst>
              <a:gd name="connsiteX0" fmla="*/ 2224578 w 2224577"/>
              <a:gd name="connsiteY0" fmla="*/ 1426360 h 2224577"/>
              <a:gd name="connsiteX1" fmla="*/ 798143 w 2224577"/>
              <a:gd name="connsiteY1" fmla="*/ 0 h 2224577"/>
              <a:gd name="connsiteX2" fmla="*/ 0 w 2224577"/>
              <a:gd name="connsiteY2" fmla="*/ 0 h 2224577"/>
              <a:gd name="connsiteX3" fmla="*/ 2224578 w 2224577"/>
              <a:gd name="connsiteY3" fmla="*/ 2224578 h 2224577"/>
              <a:gd name="connsiteX4" fmla="*/ 2224578 w 2224577"/>
              <a:gd name="connsiteY4" fmla="*/ 1426360 h 222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77" h="2224577">
                <a:moveTo>
                  <a:pt x="2224578" y="1426360"/>
                </a:moveTo>
                <a:lnTo>
                  <a:pt x="798143" y="0"/>
                </a:lnTo>
                <a:lnTo>
                  <a:pt x="0" y="0"/>
                </a:lnTo>
                <a:lnTo>
                  <a:pt x="2224578" y="2224578"/>
                </a:lnTo>
                <a:lnTo>
                  <a:pt x="2224578" y="1426360"/>
                </a:lnTo>
                <a:close/>
              </a:path>
            </a:pathLst>
          </a:custGeom>
          <a:solidFill>
            <a:srgbClr val="6C75F7">
              <a:alpha val="20000"/>
            </a:srgbClr>
          </a:solidFill>
          <a:ln w="7430" cap="flat">
            <a:noFill/>
            <a:prstDash val="solid"/>
            <a:miter/>
          </a:ln>
        </p:spPr>
        <p:txBody>
          <a:bodyPr rtlCol="0" anchor="ct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0" y="6604000"/>
            <a:ext cx="12192000" cy="254000"/>
          </a:xfrm>
          <a:prstGeom prst="rect">
            <a:avLst/>
          </a:prstGeom>
          <a:solidFill>
            <a:srgbClr val="E8E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自定义版式">
    <p:bg>
      <p:bgPr>
        <a:solidFill>
          <a:schemeClr val="bg1"/>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807247" y="3092887"/>
            <a:ext cx="3513983" cy="1204794"/>
            <a:chOff x="870547" y="7238685"/>
            <a:chExt cx="3333750" cy="1143000"/>
          </a:xfrm>
        </p:grpSpPr>
        <p:grpSp>
          <p:nvGrpSpPr>
            <p:cNvPr id="4" name="组合 3"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6" name="任意多边形: 形状 5"/>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7" name="任意多边形: 形状 6"/>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8" name="任意多边形: 形状 7"/>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9" name="任意多边形: 形状 8"/>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1" name="组合 10"/>
              <p:cNvGrpSpPr/>
              <p:nvPr userDrawn="1"/>
            </p:nvGrpSpPr>
            <p:grpSpPr>
              <a:xfrm>
                <a:off x="2038610" y="3870398"/>
                <a:ext cx="413489" cy="89750"/>
                <a:chOff x="8686551" y="964247"/>
                <a:chExt cx="413489" cy="89750"/>
              </a:xfrm>
            </p:grpSpPr>
            <p:sp>
              <p:nvSpPr>
                <p:cNvPr id="30" name="任意多边形: 形状 29"/>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1" name="任意多边形: 形状 30"/>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2" name="任意多边形: 形状 31"/>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3" name="任意多边形: 形状 32"/>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2" name="组合 11"/>
              <p:cNvGrpSpPr/>
              <p:nvPr userDrawn="1"/>
            </p:nvGrpSpPr>
            <p:grpSpPr>
              <a:xfrm>
                <a:off x="2487485" y="3830214"/>
                <a:ext cx="173892" cy="129934"/>
                <a:chOff x="9130663" y="924063"/>
                <a:chExt cx="173892" cy="129934"/>
              </a:xfrm>
            </p:grpSpPr>
            <p:sp>
              <p:nvSpPr>
                <p:cNvPr id="28" name="任意多边形: 形状 27"/>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29" name="任意多边形: 形状 28"/>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3" name="组合 12"/>
              <p:cNvGrpSpPr/>
              <p:nvPr userDrawn="1"/>
            </p:nvGrpSpPr>
            <p:grpSpPr>
              <a:xfrm>
                <a:off x="2698897" y="3829531"/>
                <a:ext cx="804243" cy="165482"/>
                <a:chOff x="9323023" y="923380"/>
                <a:chExt cx="804243" cy="165482"/>
              </a:xfrm>
            </p:grpSpPr>
            <p:sp>
              <p:nvSpPr>
                <p:cNvPr id="20" name="任意多边形: 形状 19"/>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1" name="任意多边形: 形状 20"/>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2" name="任意多边形: 形状 21"/>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3" name="任意多边形: 形状 22"/>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4" name="组合 13"/>
              <p:cNvGrpSpPr/>
              <p:nvPr userDrawn="1"/>
            </p:nvGrpSpPr>
            <p:grpSpPr>
              <a:xfrm>
                <a:off x="3550756" y="3868116"/>
                <a:ext cx="359700" cy="92032"/>
                <a:chOff x="10146307" y="961965"/>
                <a:chExt cx="359700" cy="92032"/>
              </a:xfrm>
            </p:grpSpPr>
            <p:sp>
              <p:nvSpPr>
                <p:cNvPr id="16" name="任意多边形: 形状 15"/>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17" name="任意多边形: 形状 16"/>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18" name="任意多边形: 形状 17"/>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19" name="任意多边形: 形状 18"/>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5" name="任意多边形: 形状 14"/>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5" name="矩形 4">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任意多边形: 形状 33"/>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0" y="1588"/>
            <a:ext cx="12192000" cy="6856412"/>
          </a:xfrm>
          <a:prstGeom prst="rect">
            <a:avLst/>
          </a:prstGeom>
          <a:solidFill>
            <a:srgbClr val="F8F8F8"/>
          </a:solidFill>
          <a:ln>
            <a:noFill/>
          </a:ln>
        </p:spPr>
        <p:txBody>
          <a:bodyPr vert="horz" wrap="square" lIns="91440" tIns="45720" rIns="91440" bIns="45720" numCol="1" anchor="t" anchorCtr="0" compatLnSpc="1"/>
          <a:lstStyle/>
          <a:p>
            <a:endParaRPr lang="zh-CN" altLang="en-US"/>
          </a:p>
        </p:txBody>
      </p:sp>
      <p:sp>
        <p:nvSpPr>
          <p:cNvPr id="4" name="矩形 3"/>
          <p:cNvSpPr/>
          <p:nvPr userDrawn="1"/>
        </p:nvSpPr>
        <p:spPr>
          <a:xfrm>
            <a:off x="0" y="0"/>
            <a:ext cx="12192000" cy="6858000"/>
          </a:xfrm>
          <a:prstGeom prst="rect">
            <a:avLst/>
          </a:prstGeom>
          <a:solidFill>
            <a:srgbClr val="F4F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5" Type="http://schemas.openxmlformats.org/officeDocument/2006/relationships/slideLayout" Target="../slideLayouts/slideLayout4.xml"/><Relationship Id="rId34" Type="http://schemas.openxmlformats.org/officeDocument/2006/relationships/tags" Target="../tags/tag44.xml"/><Relationship Id="rId33" Type="http://schemas.openxmlformats.org/officeDocument/2006/relationships/tags" Target="../tags/tag43.xml"/><Relationship Id="rId32" Type="http://schemas.openxmlformats.org/officeDocument/2006/relationships/tags" Target="../tags/tag42.xml"/><Relationship Id="rId31" Type="http://schemas.openxmlformats.org/officeDocument/2006/relationships/tags" Target="../tags/tag41.xml"/><Relationship Id="rId30" Type="http://schemas.openxmlformats.org/officeDocument/2006/relationships/tags" Target="../tags/tag40.xml"/><Relationship Id="rId3" Type="http://schemas.openxmlformats.org/officeDocument/2006/relationships/tags" Target="../tags/tag13.xml"/><Relationship Id="rId29" Type="http://schemas.openxmlformats.org/officeDocument/2006/relationships/tags" Target="../tags/tag39.xml"/><Relationship Id="rId28" Type="http://schemas.openxmlformats.org/officeDocument/2006/relationships/tags" Target="../tags/tag38.xml"/><Relationship Id="rId27" Type="http://schemas.openxmlformats.org/officeDocument/2006/relationships/tags" Target="../tags/tag37.xml"/><Relationship Id="rId26" Type="http://schemas.openxmlformats.org/officeDocument/2006/relationships/tags" Target="../tags/tag36.xml"/><Relationship Id="rId25" Type="http://schemas.openxmlformats.org/officeDocument/2006/relationships/tags" Target="../tags/tag35.xml"/><Relationship Id="rId24" Type="http://schemas.openxmlformats.org/officeDocument/2006/relationships/tags" Target="../tags/tag34.xml"/><Relationship Id="rId23" Type="http://schemas.openxmlformats.org/officeDocument/2006/relationships/tags" Target="../tags/tag33.xml"/><Relationship Id="rId22" Type="http://schemas.openxmlformats.org/officeDocument/2006/relationships/tags" Target="../tags/tag32.xml"/><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2" Type="http://schemas.openxmlformats.org/officeDocument/2006/relationships/slideLayout" Target="../slideLayouts/slideLayout4.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slideLayout" Target="../slideLayouts/slideLayout4.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7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image" Target="../media/image25.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5675" y="2341245"/>
            <a:ext cx="8397875" cy="829945"/>
          </a:xfrm>
          <a:prstGeom prst="rect">
            <a:avLst/>
          </a:prstGeom>
          <a:noFill/>
        </p:spPr>
        <p:txBody>
          <a:bodyPr wrap="square" rtlCol="0">
            <a:spAutoFit/>
          </a:bodyPr>
          <a:lstStyle/>
          <a:p>
            <a:pPr algn="just"/>
            <a:r>
              <a:rPr lang="en-US" altLang="zh-CN" sz="4800" spc="300" dirty="0">
                <a:solidFill>
                  <a:schemeClr val="bg1"/>
                </a:solidFill>
                <a:latin typeface="+mj-lt"/>
              </a:rPr>
              <a:t>Large language models</a:t>
            </a:r>
            <a:endParaRPr lang="en-US" altLang="zh-CN" sz="4800" spc="300" dirty="0">
              <a:solidFill>
                <a:schemeClr val="bg1"/>
              </a:solidFill>
              <a:latin typeface="+mj-lt"/>
            </a:endParaRPr>
          </a:p>
        </p:txBody>
      </p:sp>
      <p:sp>
        <p:nvSpPr>
          <p:cNvPr id="13" name="文本框 12"/>
          <p:cNvSpPr txBox="1"/>
          <p:nvPr/>
        </p:nvSpPr>
        <p:spPr>
          <a:xfrm>
            <a:off x="3723399" y="3652183"/>
            <a:ext cx="4787265" cy="460375"/>
          </a:xfrm>
          <a:prstGeom prst="rect">
            <a:avLst/>
          </a:prstGeom>
          <a:noFill/>
        </p:spPr>
        <p:txBody>
          <a:bodyPr wrap="none" rtlCol="0">
            <a:spAutoFit/>
          </a:bodyPr>
          <a:lstStyle/>
          <a:p>
            <a:pPr algn="ctr"/>
            <a:r>
              <a:rPr lang="en-US" altLang="zh-CN" sz="2400" spc="300" dirty="0">
                <a:solidFill>
                  <a:schemeClr val="bg1"/>
                </a:solidFill>
                <a:latin typeface="+mj-lt"/>
              </a:rPr>
              <a:t>SHENZHEN UNIVERSITY</a:t>
            </a:r>
            <a:endParaRPr lang="en-US" altLang="zh-CN" sz="2400" spc="300" dirty="0">
              <a:solidFill>
                <a:schemeClr val="bg1"/>
              </a:solidFill>
              <a:latin typeface="+mj-lt"/>
            </a:endParaRPr>
          </a:p>
        </p:txBody>
      </p:sp>
      <p:cxnSp>
        <p:nvCxnSpPr>
          <p:cNvPr id="14" name="直接连接符 13"/>
          <p:cNvCxnSpPr/>
          <p:nvPr/>
        </p:nvCxnSpPr>
        <p:spPr>
          <a:xfrm>
            <a:off x="3103902" y="3503699"/>
            <a:ext cx="6026226"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103902" y="4262333"/>
            <a:ext cx="6026226"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096000" y="4669790"/>
            <a:ext cx="1260475" cy="1334135"/>
          </a:xfrm>
          <a:prstGeom prst="rect">
            <a:avLst/>
          </a:prstGeom>
          <a:noFill/>
        </p:spPr>
        <p:txBody>
          <a:bodyPr wrap="none" rtlCol="0">
            <a:noAutofit/>
          </a:bodyPr>
          <a:lstStyle/>
          <a:p>
            <a:pPr marL="0" lvl="0" indent="0" algn="l"/>
            <a:r>
              <a:rPr lang="zh-CN" altLang="en-US" sz="2400" spc="150" dirty="0">
                <a:solidFill>
                  <a:schemeClr val="bg1"/>
                </a:solidFill>
                <a:latin typeface="+mj-lt"/>
              </a:rPr>
              <a:t>黄昭辉</a:t>
            </a:r>
            <a:endParaRPr lang="zh-CN" altLang="en-US" sz="2400" spc="150" dirty="0">
              <a:solidFill>
                <a:schemeClr val="bg1"/>
              </a:solidFill>
              <a:latin typeface="+mj-lt"/>
            </a:endParaRPr>
          </a:p>
          <a:p>
            <a:pPr marL="0" lvl="0" indent="0" algn="l"/>
            <a:r>
              <a:rPr lang="zh-CN" altLang="en-US" sz="2400" spc="150" dirty="0">
                <a:solidFill>
                  <a:schemeClr val="bg1"/>
                </a:solidFill>
                <a:latin typeface="+mj-lt"/>
              </a:rPr>
              <a:t>郭剑华</a:t>
            </a:r>
            <a:endParaRPr lang="zh-CN" altLang="en-US" sz="2400" spc="150" dirty="0">
              <a:solidFill>
                <a:schemeClr val="bg1"/>
              </a:solidFill>
              <a:latin typeface="+mj-lt"/>
            </a:endParaRPr>
          </a:p>
          <a:p>
            <a:pPr marL="0" lvl="0" indent="0" algn="l"/>
            <a:r>
              <a:rPr lang="zh-CN" altLang="en-US" sz="2400" spc="150" dirty="0">
                <a:solidFill>
                  <a:schemeClr val="bg1"/>
                </a:solidFill>
                <a:latin typeface="+mj-lt"/>
              </a:rPr>
              <a:t>黄捷宇</a:t>
            </a:r>
            <a:endParaRPr lang="zh-CN" altLang="en-US" sz="2400" spc="150" dirty="0">
              <a:solidFill>
                <a:schemeClr val="bg1"/>
              </a:solidFill>
              <a:latin typeface="+mj-lt"/>
            </a:endParaRPr>
          </a:p>
        </p:txBody>
      </p:sp>
      <p:sp>
        <p:nvSpPr>
          <p:cNvPr id="51" name="矩形 66"/>
          <p:cNvSpPr/>
          <p:nvPr/>
        </p:nvSpPr>
        <p:spPr>
          <a:xfrm>
            <a:off x="5000022" y="992019"/>
            <a:ext cx="2192260" cy="657225"/>
          </a:xfrm>
          <a:prstGeom prst="rect">
            <a:avLst/>
          </a:prstGeom>
          <a:blipFill rotWithShape="1">
            <a:blip r:embed="rId1">
              <a:alphaModFix amt="48000"/>
              <a:lum/>
            </a:blip>
            <a:stretch>
              <a:fillRect/>
            </a:stretch>
          </a:blipFill>
          <a:ln w="12700" cap="flat" cmpd="sng">
            <a:noFill/>
            <a:prstDash val="solid"/>
            <a:miter lim="800000"/>
          </a:ln>
          <a:effectLst>
            <a:outerShdw blurRad="50800" dist="50800" dir="5400000" algn="ctr">
              <a:srgbClr val="000000">
                <a:alpha val="45000"/>
              </a:srgbClr>
            </a:outerShdw>
          </a:effectLst>
        </p:spPr>
        <p:txBody>
          <a:bodyPr anchor="ctr"/>
          <a:p>
            <a:pPr marL="0" lvl="0" indent="0" algn="ctr" defTabSz="914400">
              <a:lnSpc>
                <a:spcPct val="100000"/>
              </a:lnSpc>
              <a:spcBef>
                <a:spcPts val="0"/>
              </a:spcBef>
              <a:spcAft>
                <a:spcPts val="0"/>
              </a:spcAft>
              <a:buClrTx/>
              <a:buSzTx/>
              <a:buFontTx/>
              <a:buNone/>
            </a:pPr>
            <a:endParaRPr lang="zh-CN" sz="1800" b="0" i="0" u="none" strike="noStrike" kern="0" spc="0" baseline="0">
              <a:ln>
                <a:noFill/>
              </a:ln>
              <a:solidFill>
                <a:srgbClr val="FFFFFF"/>
              </a:solidFill>
              <a:effectLst/>
              <a:latin typeface="等线" panose="02010600030101010101" charset="-122"/>
              <a:ea typeface="等线" panose="02010600030101010101" charset="-122"/>
            </a:endParaRPr>
          </a:p>
        </p:txBody>
      </p:sp>
      <p:sp>
        <p:nvSpPr>
          <p:cNvPr id="3" name="文本框 2"/>
          <p:cNvSpPr txBox="1"/>
          <p:nvPr/>
        </p:nvSpPr>
        <p:spPr>
          <a:xfrm>
            <a:off x="4766310" y="5010150"/>
            <a:ext cx="1329690" cy="460375"/>
          </a:xfrm>
          <a:prstGeom prst="rect">
            <a:avLst/>
          </a:prstGeom>
          <a:noFill/>
        </p:spPr>
        <p:txBody>
          <a:bodyPr wrap="square" rtlCol="0" anchor="t">
            <a:spAutoFit/>
          </a:bodyPr>
          <a:p>
            <a:r>
              <a:rPr lang="zh-CN" altLang="en-US" sz="2400" spc="150" dirty="0">
                <a:solidFill>
                  <a:schemeClr val="bg1"/>
                </a:solidFill>
                <a:latin typeface="+mj-lt"/>
                <a:sym typeface="+mn-ea"/>
              </a:rPr>
              <a:t>演讲人：</a:t>
            </a:r>
            <a:endParaRPr lang="zh-CN" altLang="en-US" sz="2400" spc="150" dirty="0">
              <a:solidFill>
                <a:schemeClr val="bg1"/>
              </a:solidFill>
              <a:latin typeface="+mj-l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143000" y="3429000"/>
            <a:ext cx="9857678" cy="2677160"/>
          </a:xfrm>
          <a:prstGeom prst="roundRect">
            <a:avLst>
              <a:gd name="adj" fmla="val 2073"/>
            </a:avLst>
          </a:prstGeom>
          <a:solidFill>
            <a:srgbClr val="EC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317507" y="3726090"/>
            <a:ext cx="9465721" cy="461665"/>
          </a:xfrm>
          <a:prstGeom prst="rect">
            <a:avLst/>
          </a:prstGeom>
          <a:noFill/>
        </p:spPr>
        <p:txBody>
          <a:bodyPr wrap="square">
            <a:spAutoFit/>
          </a:bodyPr>
          <a:lstStyle>
            <a:defPPr>
              <a:defRPr lang="zh-CN"/>
            </a:defPPr>
            <a:lvl1pPr>
              <a:defRPr sz="1400" b="1">
                <a:solidFill>
                  <a:schemeClr val="tx2"/>
                </a:solidFill>
              </a:defRPr>
            </a:lvl1pPr>
          </a:lstStyle>
          <a:p>
            <a:r>
              <a:rPr lang="en-US" altLang="zh-CN" sz="2400" dirty="0">
                <a:latin typeface="Times New Roman" panose="02020603050405020304" charset="0"/>
                <a:cs typeface="Times New Roman" panose="02020603050405020304" charset="0"/>
              </a:rPr>
              <a:t>So why incorporate fine-tuning techniques into large language models?</a:t>
            </a:r>
            <a:endParaRPr lang="en-US" altLang="zh-CN" sz="1800" b="0" dirty="0">
              <a:solidFill>
                <a:schemeClr val="accent1"/>
              </a:solidFill>
              <a:latin typeface="Times New Roman" panose="02020603050405020304" charset="0"/>
              <a:ea typeface="+mj-ea"/>
              <a:cs typeface="Times New Roman" panose="02020603050405020304" charset="0"/>
            </a:endParaRPr>
          </a:p>
        </p:txBody>
      </p:sp>
      <p:sp>
        <p:nvSpPr>
          <p:cNvPr id="24" name="文本框 23"/>
          <p:cNvSpPr txBox="1"/>
          <p:nvPr/>
        </p:nvSpPr>
        <p:spPr>
          <a:xfrm>
            <a:off x="1317507" y="4189537"/>
            <a:ext cx="9465721" cy="1156086"/>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600" dirty="0">
                <a:latin typeface="Times New Roman" panose="02020603050405020304" charset="0"/>
                <a:cs typeface="Times New Roman" panose="02020603050405020304" charset="0"/>
              </a:rPr>
              <a:t>The core reason is to provide the model with more customized functionalities. While general large models are powerful, they may perform poorly in specific domains. Fine-tuning allows the model to better adapt to the needs and characteristics of a particular domain.</a:t>
            </a:r>
            <a:endParaRPr lang="zh-CN" altLang="en-US" sz="1600" dirty="0">
              <a:solidFill>
                <a:schemeClr val="tx2"/>
              </a:solidFill>
              <a:latin typeface="Times New Roman" panose="02020603050405020304" charset="0"/>
              <a:cs typeface="Times New Roman" panose="02020603050405020304" charset="0"/>
            </a:endParaRPr>
          </a:p>
        </p:txBody>
      </p:sp>
      <p:sp>
        <p:nvSpPr>
          <p:cNvPr id="28" name="矩形: 圆角 27"/>
          <p:cNvSpPr/>
          <p:nvPr/>
        </p:nvSpPr>
        <p:spPr>
          <a:xfrm>
            <a:off x="7060580" y="1111349"/>
            <a:ext cx="4821044" cy="2142294"/>
          </a:xfrm>
          <a:prstGeom prst="roundRect">
            <a:avLst>
              <a:gd name="adj" fmla="val 13319"/>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A basic explanation is that fine-tuning involves targeted optimization of a pre-trained model using domain-specific data to enhance its performance on specific tasks.</a:t>
            </a:r>
            <a:endParaRPr lang="zh-CN" altLang="en-US" dirty="0"/>
          </a:p>
        </p:txBody>
      </p:sp>
      <p:sp>
        <p:nvSpPr>
          <p:cNvPr id="31" name="文本框 30"/>
          <p:cNvSpPr txBox="1"/>
          <p:nvPr/>
        </p:nvSpPr>
        <p:spPr>
          <a:xfrm>
            <a:off x="1137955" y="1889417"/>
            <a:ext cx="5840996" cy="458074"/>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1800" b="1" dirty="0">
                <a:latin typeface="Times New Roman" panose="02020603050405020304" charset="0"/>
                <a:cs typeface="Times New Roman" panose="02020603050405020304" charset="0"/>
              </a:rPr>
              <a:t>Here is a question: What is fine-tuning technology?</a:t>
            </a:r>
            <a:endParaRPr lang="zh-CN" altLang="en-US" sz="1800" b="1" dirty="0">
              <a:solidFill>
                <a:schemeClr val="tx2"/>
              </a:solidFill>
              <a:latin typeface="Times New Roman" panose="02020603050405020304" charset="0"/>
              <a:cs typeface="Times New Roman" panose="02020603050405020304" charset="0"/>
            </a:endParaRPr>
          </a:p>
        </p:txBody>
      </p:sp>
      <p:grpSp>
        <p:nvGrpSpPr>
          <p:cNvPr id="32" name="组合 31"/>
          <p:cNvGrpSpPr/>
          <p:nvPr/>
        </p:nvGrpSpPr>
        <p:grpSpPr>
          <a:xfrm>
            <a:off x="5968592" y="5556151"/>
            <a:ext cx="381000" cy="381000"/>
            <a:chOff x="4829175" y="521648"/>
            <a:chExt cx="381000" cy="381000"/>
          </a:xfrm>
        </p:grpSpPr>
        <p:sp>
          <p:nvSpPr>
            <p:cNvPr id="33" name="任意多边形: 形状 32"/>
            <p:cNvSpPr/>
            <p:nvPr/>
          </p:nvSpPr>
          <p:spPr>
            <a:xfrm>
              <a:off x="4829175" y="521648"/>
              <a:ext cx="381000" cy="381000"/>
            </a:xfrm>
            <a:custGeom>
              <a:avLst/>
              <a:gdLst>
                <a:gd name="connsiteX0" fmla="*/ 190500 w 381000"/>
                <a:gd name="connsiteY0" fmla="*/ 381000 h 381000"/>
                <a:gd name="connsiteX1" fmla="*/ 325204 w 381000"/>
                <a:gd name="connsiteY1" fmla="*/ 325204 h 381000"/>
                <a:gd name="connsiteX2" fmla="*/ 381000 w 381000"/>
                <a:gd name="connsiteY2" fmla="*/ 190500 h 381000"/>
                <a:gd name="connsiteX3" fmla="*/ 325204 w 381000"/>
                <a:gd name="connsiteY3" fmla="*/ 55796 h 381000"/>
                <a:gd name="connsiteX4" fmla="*/ 190500 w 381000"/>
                <a:gd name="connsiteY4" fmla="*/ 0 h 381000"/>
                <a:gd name="connsiteX5" fmla="*/ 55796 w 381000"/>
                <a:gd name="connsiteY5" fmla="*/ 55796 h 381000"/>
                <a:gd name="connsiteX6" fmla="*/ 0 w 381000"/>
                <a:gd name="connsiteY6" fmla="*/ 190500 h 381000"/>
                <a:gd name="connsiteX7" fmla="*/ 55796 w 381000"/>
                <a:gd name="connsiteY7" fmla="*/ 325204 h 381000"/>
                <a:gd name="connsiteX8" fmla="*/ 190500 w 381000"/>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 h="381000">
                  <a:moveTo>
                    <a:pt x="190500" y="381000"/>
                  </a:moveTo>
                  <a:cubicBezTo>
                    <a:pt x="243105" y="381000"/>
                    <a:pt x="290730" y="359677"/>
                    <a:pt x="325204" y="325204"/>
                  </a:cubicBezTo>
                  <a:cubicBezTo>
                    <a:pt x="359677" y="290730"/>
                    <a:pt x="381000" y="243105"/>
                    <a:pt x="381000" y="190500"/>
                  </a:cubicBezTo>
                  <a:cubicBezTo>
                    <a:pt x="381000" y="137895"/>
                    <a:pt x="359677" y="90270"/>
                    <a:pt x="325204" y="55796"/>
                  </a:cubicBezTo>
                  <a:cubicBezTo>
                    <a:pt x="290730" y="21322"/>
                    <a:pt x="243105" y="0"/>
                    <a:pt x="190500" y="0"/>
                  </a:cubicBezTo>
                  <a:cubicBezTo>
                    <a:pt x="137895" y="0"/>
                    <a:pt x="90270" y="21322"/>
                    <a:pt x="55796" y="55796"/>
                  </a:cubicBezTo>
                  <a:cubicBezTo>
                    <a:pt x="21322" y="90270"/>
                    <a:pt x="0" y="137895"/>
                    <a:pt x="0" y="190500"/>
                  </a:cubicBezTo>
                  <a:cubicBezTo>
                    <a:pt x="0" y="243105"/>
                    <a:pt x="21322" y="290730"/>
                    <a:pt x="55796" y="325204"/>
                  </a:cubicBezTo>
                  <a:cubicBezTo>
                    <a:pt x="90270" y="359677"/>
                    <a:pt x="137895" y="381000"/>
                    <a:pt x="190500" y="381000"/>
                  </a:cubicBezTo>
                  <a:close/>
                </a:path>
              </a:pathLst>
            </a:custGeom>
            <a:noFill/>
            <a:ln w="28575" cap="flat">
              <a:gradFill>
                <a:gsLst>
                  <a:gs pos="0">
                    <a:schemeClr val="accent1"/>
                  </a:gs>
                  <a:gs pos="100000">
                    <a:schemeClr val="accent2"/>
                  </a:gs>
                </a:gsLst>
                <a:lin ang="5400000" scaled="1"/>
              </a:gradFill>
              <a:prstDash val="solid"/>
              <a:round/>
            </a:ln>
          </p:spPr>
          <p:txBody>
            <a:bodyPr rtlCol="0" anchor="ctr"/>
            <a:lstStyle/>
            <a:p>
              <a:endParaRPr lang="zh-CN" altLang="en-US"/>
            </a:p>
          </p:txBody>
        </p:sp>
        <p:sp>
          <p:nvSpPr>
            <p:cNvPr id="34" name="任意多边形: 形状 33"/>
            <p:cNvSpPr/>
            <p:nvPr/>
          </p:nvSpPr>
          <p:spPr>
            <a:xfrm>
              <a:off x="4943475" y="654998"/>
              <a:ext cx="171450" cy="114300"/>
            </a:xfrm>
            <a:custGeom>
              <a:avLst/>
              <a:gdLst>
                <a:gd name="connsiteX0" fmla="*/ 0 w 171450"/>
                <a:gd name="connsiteY0" fmla="*/ 57150 h 114300"/>
                <a:gd name="connsiteX1" fmla="*/ 57150 w 171450"/>
                <a:gd name="connsiteY1" fmla="*/ 114300 h 114300"/>
                <a:gd name="connsiteX2" fmla="*/ 171450 w 171450"/>
                <a:gd name="connsiteY2" fmla="*/ 0 h 114300"/>
              </a:gdLst>
              <a:ahLst/>
              <a:cxnLst>
                <a:cxn ang="0">
                  <a:pos x="connsiteX0" y="connsiteY0"/>
                </a:cxn>
                <a:cxn ang="0">
                  <a:pos x="connsiteX1" y="connsiteY1"/>
                </a:cxn>
                <a:cxn ang="0">
                  <a:pos x="connsiteX2" y="connsiteY2"/>
                </a:cxn>
              </a:cxnLst>
              <a:rect l="l" t="t" r="r" b="b"/>
              <a:pathLst>
                <a:path w="171450" h="114300">
                  <a:moveTo>
                    <a:pt x="0" y="57150"/>
                  </a:moveTo>
                  <a:lnTo>
                    <a:pt x="57150" y="114300"/>
                  </a:lnTo>
                  <a:lnTo>
                    <a:pt x="171450" y="0"/>
                  </a:lnTo>
                </a:path>
              </a:pathLst>
            </a:custGeom>
            <a:noFill/>
            <a:ln w="28575" cap="rnd">
              <a:gradFill>
                <a:gsLst>
                  <a:gs pos="0">
                    <a:schemeClr val="accent1"/>
                  </a:gs>
                  <a:gs pos="100000">
                    <a:schemeClr val="accent2"/>
                  </a:gs>
                </a:gsLst>
                <a:lin ang="5400000" scaled="1"/>
              </a:gradFill>
              <a:prstDash val="solid"/>
              <a:round/>
            </a:ln>
          </p:spPr>
          <p:txBody>
            <a:bodyPr rtlCol="0" anchor="ctr"/>
            <a:lstStyle/>
            <a:p>
              <a:endParaRPr lang="zh-CN" altLang="en-US"/>
            </a:p>
          </p:txBody>
        </p:sp>
      </p:grpSp>
      <p:sp>
        <p:nvSpPr>
          <p:cNvPr id="2" name="文本框 1"/>
          <p:cNvSpPr txBox="1"/>
          <p:nvPr/>
        </p:nvSpPr>
        <p:spPr>
          <a:xfrm>
            <a:off x="4886534" y="414190"/>
            <a:ext cx="241935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Introduction</a:t>
            </a:r>
            <a:endParaRPr lang="en-US" altLang="zh-CN" sz="2800" dirty="0">
              <a:effectLst/>
              <a:latin typeface="Montserrat" panose="00000500000000000000" pitchFamily="2" charset="0"/>
            </a:endParaRPr>
          </a:p>
        </p:txBody>
      </p:sp>
      <p:cxnSp>
        <p:nvCxnSpPr>
          <p:cNvPr id="3" name="直接连接符 2"/>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对角圆角 1"/>
          <p:cNvSpPr/>
          <p:nvPr/>
        </p:nvSpPr>
        <p:spPr>
          <a:xfrm>
            <a:off x="564822" y="2080124"/>
            <a:ext cx="3286760" cy="1729212"/>
          </a:xfrm>
          <a:prstGeom prst="round2Diag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 name="文本框 2"/>
          <p:cNvSpPr txBox="1"/>
          <p:nvPr/>
        </p:nvSpPr>
        <p:spPr>
          <a:xfrm>
            <a:off x="2937337" y="3099089"/>
            <a:ext cx="832279" cy="830997"/>
          </a:xfrm>
          <a:prstGeom prst="rect">
            <a:avLst/>
          </a:prstGeom>
          <a:noFill/>
        </p:spPr>
        <p:txBody>
          <a:bodyPr wrap="none" rtlCol="0">
            <a:spAutoFit/>
          </a:bodyPr>
          <a:lstStyle/>
          <a:p>
            <a:r>
              <a:rPr lang="en-US" altLang="zh-CN" sz="4800" dirty="0">
                <a:solidFill>
                  <a:schemeClr val="accent1">
                    <a:lumMod val="40000"/>
                    <a:lumOff val="60000"/>
                  </a:schemeClr>
                </a:solidFill>
                <a:latin typeface="+mj-lt"/>
              </a:rPr>
              <a:t>01</a:t>
            </a:r>
            <a:endParaRPr lang="zh-CN" altLang="en-US" sz="4800" dirty="0">
              <a:solidFill>
                <a:schemeClr val="accent1">
                  <a:lumMod val="40000"/>
                  <a:lumOff val="60000"/>
                </a:schemeClr>
              </a:solidFill>
              <a:latin typeface="+mj-lt"/>
            </a:endParaRPr>
          </a:p>
        </p:txBody>
      </p:sp>
      <p:sp>
        <p:nvSpPr>
          <p:cNvPr id="7" name="文本框 6"/>
          <p:cNvSpPr txBox="1"/>
          <p:nvPr/>
        </p:nvSpPr>
        <p:spPr>
          <a:xfrm>
            <a:off x="520778" y="2446822"/>
            <a:ext cx="3374847" cy="579967"/>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2400" i="0" dirty="0">
                <a:solidFill>
                  <a:schemeClr val="bg1"/>
                </a:solidFill>
                <a:effectLst/>
                <a:latin typeface="Times New Roman" panose="02020603050405020304" charset="0"/>
                <a:cs typeface="Times New Roman" panose="02020603050405020304" charset="0"/>
              </a:rPr>
              <a:t>Technical Development</a:t>
            </a:r>
            <a:endParaRPr lang="zh-CN" altLang="en-US" sz="2400" dirty="0">
              <a:solidFill>
                <a:schemeClr val="bg1"/>
              </a:solidFill>
              <a:latin typeface="Times New Roman" panose="02020603050405020304" charset="0"/>
              <a:cs typeface="Times New Roman" panose="02020603050405020304" charset="0"/>
            </a:endParaRPr>
          </a:p>
        </p:txBody>
      </p:sp>
      <p:sp>
        <p:nvSpPr>
          <p:cNvPr id="9" name="矩形: 对角圆角 8"/>
          <p:cNvSpPr/>
          <p:nvPr/>
        </p:nvSpPr>
        <p:spPr>
          <a:xfrm>
            <a:off x="4461182" y="2080123"/>
            <a:ext cx="3286760" cy="1734293"/>
          </a:xfrm>
          <a:prstGeom prst="round2DiagRect">
            <a:avLst/>
          </a:prstGeom>
          <a:gradFill>
            <a:gsLst>
              <a:gs pos="0">
                <a:schemeClr val="accent1">
                  <a:lumMod val="20000"/>
                  <a:lumOff val="80000"/>
                </a:schemeClr>
              </a:gs>
              <a:gs pos="100000">
                <a:schemeClr val="accent2">
                  <a:lumMod val="20000"/>
                  <a:lumOff val="80000"/>
                  <a:alpha val="20000"/>
                </a:scheme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39704" y="3120039"/>
            <a:ext cx="955711" cy="830997"/>
          </a:xfrm>
          <a:prstGeom prst="rect">
            <a:avLst/>
          </a:prstGeom>
          <a:noFill/>
        </p:spPr>
        <p:txBody>
          <a:bodyPr wrap="none" rtlCol="0">
            <a:spAutoFit/>
          </a:bodyPr>
          <a:lstStyle/>
          <a:p>
            <a:r>
              <a:rPr lang="en-US" altLang="zh-CN" sz="4800" dirty="0">
                <a:solidFill>
                  <a:schemeClr val="accent1">
                    <a:lumMod val="40000"/>
                    <a:lumOff val="60000"/>
                  </a:schemeClr>
                </a:solidFill>
                <a:latin typeface="+mj-lt"/>
              </a:rPr>
              <a:t>02</a:t>
            </a:r>
            <a:endParaRPr lang="zh-CN" altLang="en-US" sz="4800" dirty="0">
              <a:solidFill>
                <a:schemeClr val="accent1">
                  <a:lumMod val="40000"/>
                  <a:lumOff val="60000"/>
                </a:schemeClr>
              </a:solidFill>
              <a:latin typeface="+mj-lt"/>
            </a:endParaRPr>
          </a:p>
        </p:txBody>
      </p:sp>
      <p:sp>
        <p:nvSpPr>
          <p:cNvPr id="14" name="文本框 13"/>
          <p:cNvSpPr txBox="1"/>
          <p:nvPr/>
        </p:nvSpPr>
        <p:spPr>
          <a:xfrm>
            <a:off x="4659909" y="2151266"/>
            <a:ext cx="3203459" cy="1133965"/>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pPr algn="l"/>
            <a:r>
              <a:rPr lang="en-US" altLang="zh-CN" sz="2400" b="0" i="0" dirty="0">
                <a:solidFill>
                  <a:srgbClr val="060607"/>
                </a:solidFill>
                <a:effectLst/>
                <a:latin typeface="Times New Roman" panose="02020603050405020304" charset="0"/>
                <a:cs typeface="Times New Roman" panose="02020603050405020304" charset="0"/>
              </a:rPr>
              <a:t>Representative Fine-tuning Techniques</a:t>
            </a:r>
            <a:endParaRPr lang="en-US" altLang="zh-CN" sz="2400" b="0" i="0" dirty="0">
              <a:solidFill>
                <a:srgbClr val="060607"/>
              </a:solidFill>
              <a:effectLst/>
              <a:latin typeface="Times New Roman" panose="02020603050405020304" charset="0"/>
              <a:cs typeface="Times New Roman" panose="02020603050405020304" charset="0"/>
            </a:endParaRPr>
          </a:p>
        </p:txBody>
      </p:sp>
      <p:sp>
        <p:nvSpPr>
          <p:cNvPr id="16" name="矩形: 对角圆角 15"/>
          <p:cNvSpPr/>
          <p:nvPr/>
        </p:nvSpPr>
        <p:spPr>
          <a:xfrm>
            <a:off x="8321982" y="2080123"/>
            <a:ext cx="3286760" cy="1734294"/>
          </a:xfrm>
          <a:prstGeom prst="round2Diag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7" name="文本框 16"/>
          <p:cNvSpPr txBox="1"/>
          <p:nvPr/>
        </p:nvSpPr>
        <p:spPr>
          <a:xfrm>
            <a:off x="10583537" y="3104278"/>
            <a:ext cx="955711" cy="830997"/>
          </a:xfrm>
          <a:prstGeom prst="rect">
            <a:avLst/>
          </a:prstGeom>
          <a:noFill/>
        </p:spPr>
        <p:txBody>
          <a:bodyPr wrap="none" rtlCol="0">
            <a:spAutoFit/>
          </a:bodyPr>
          <a:lstStyle/>
          <a:p>
            <a:r>
              <a:rPr lang="en-US" altLang="zh-CN" sz="4800" dirty="0">
                <a:solidFill>
                  <a:schemeClr val="accent1">
                    <a:lumMod val="40000"/>
                    <a:lumOff val="60000"/>
                  </a:schemeClr>
                </a:solidFill>
                <a:latin typeface="+mj-lt"/>
              </a:rPr>
              <a:t>03</a:t>
            </a:r>
            <a:endParaRPr lang="zh-CN" altLang="en-US" sz="4800" dirty="0">
              <a:solidFill>
                <a:schemeClr val="accent1">
                  <a:lumMod val="40000"/>
                  <a:lumOff val="60000"/>
                </a:schemeClr>
              </a:solidFill>
              <a:latin typeface="+mj-lt"/>
            </a:endParaRPr>
          </a:p>
        </p:txBody>
      </p:sp>
      <p:sp>
        <p:nvSpPr>
          <p:cNvPr id="21" name="文本框 20"/>
          <p:cNvSpPr txBox="1"/>
          <p:nvPr/>
        </p:nvSpPr>
        <p:spPr>
          <a:xfrm>
            <a:off x="8573901" y="2403453"/>
            <a:ext cx="3286760" cy="579967"/>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pPr algn="l"/>
            <a:r>
              <a:rPr lang="en-US" altLang="zh-CN" sz="2400" b="0" i="0" dirty="0">
                <a:solidFill>
                  <a:schemeClr val="bg1"/>
                </a:solidFill>
                <a:effectLst/>
                <a:latin typeface="Times New Roman" panose="02020603050405020304" charset="0"/>
                <a:cs typeface="Times New Roman" panose="02020603050405020304" charset="0"/>
              </a:rPr>
              <a:t>Technical Summary</a:t>
            </a:r>
            <a:endParaRPr lang="en-US" altLang="zh-CN" sz="2400" b="0" i="0" dirty="0">
              <a:solidFill>
                <a:schemeClr val="bg1"/>
              </a:solidFill>
              <a:effectLst/>
              <a:latin typeface="Times New Roman" panose="02020603050405020304" charset="0"/>
              <a:cs typeface="Times New Roman" panose="02020603050405020304" charset="0"/>
            </a:endParaRPr>
          </a:p>
        </p:txBody>
      </p:sp>
      <p:sp>
        <p:nvSpPr>
          <p:cNvPr id="23" name="矩形 22"/>
          <p:cNvSpPr/>
          <p:nvPr/>
        </p:nvSpPr>
        <p:spPr>
          <a:xfrm>
            <a:off x="889942" y="3479137"/>
            <a:ext cx="81280" cy="81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811067" y="3479137"/>
            <a:ext cx="81280" cy="81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732192" y="3479137"/>
            <a:ext cx="81280" cy="81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098978" y="451477"/>
            <a:ext cx="401066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Content Architecture</a:t>
            </a:r>
            <a:endParaRPr lang="en-US" altLang="zh-CN" sz="2800" dirty="0">
              <a:effectLst/>
              <a:latin typeface="Montserrat" panose="00000500000000000000" pitchFamily="2" charset="0"/>
            </a:endParaRPr>
          </a:p>
        </p:txBody>
      </p:sp>
      <p:cxnSp>
        <p:nvCxnSpPr>
          <p:cNvPr id="27" name="直接连接符 26"/>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490546" y="1249126"/>
            <a:ext cx="9210908" cy="830997"/>
          </a:xfrm>
          <a:prstGeom prst="rect">
            <a:avLst/>
          </a:prstGeom>
          <a:noFill/>
        </p:spPr>
        <p:txBody>
          <a:bodyPr wrap="square">
            <a:spAutoFit/>
          </a:bodyPr>
          <a:lstStyle/>
          <a:p>
            <a:r>
              <a:rPr lang="en-US" altLang="zh-CN" sz="2400" dirty="0">
                <a:latin typeface="Times New Roman" panose="02020603050405020304" charset="0"/>
                <a:cs typeface="Times New Roman" panose="02020603050405020304" charset="0"/>
              </a:rPr>
              <a:t>To gain a deeper understanding of the specifics of fine-tuning techniques, I will introduce them in the following sections.</a:t>
            </a:r>
            <a:endParaRPr lang="zh-CN" altLang="en-US" sz="2400" dirty="0">
              <a:latin typeface="Times New Roman" panose="02020603050405020304" charset="0"/>
              <a:cs typeface="Times New Roman" panose="02020603050405020304" charset="0"/>
            </a:endParaRPr>
          </a:p>
        </p:txBody>
      </p:sp>
      <p:sp>
        <p:nvSpPr>
          <p:cNvPr id="33" name="文本框 32"/>
          <p:cNvSpPr txBox="1"/>
          <p:nvPr/>
        </p:nvSpPr>
        <p:spPr>
          <a:xfrm>
            <a:off x="511617" y="4021563"/>
            <a:ext cx="2666481" cy="1754326"/>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Among them, representative fine-tuning techniques can be further divided into the following four specific fine-tuning methods.</a:t>
            </a:r>
            <a:endParaRPr lang="zh-CN" altLang="en-US" dirty="0">
              <a:latin typeface="Times New Roman" panose="02020603050405020304" charset="0"/>
              <a:cs typeface="Times New Roman" panose="02020603050405020304" charset="0"/>
            </a:endParaRPr>
          </a:p>
        </p:txBody>
      </p:sp>
      <p:sp>
        <p:nvSpPr>
          <p:cNvPr id="66" name="任意多边形: 形状 65"/>
          <p:cNvSpPr/>
          <p:nvPr/>
        </p:nvSpPr>
        <p:spPr>
          <a:xfrm>
            <a:off x="3448262" y="3930086"/>
            <a:ext cx="8321839" cy="1992316"/>
          </a:xfrm>
          <a:custGeom>
            <a:avLst/>
            <a:gdLst>
              <a:gd name="connsiteX0" fmla="*/ 0 w 10363200"/>
              <a:gd name="connsiteY0" fmla="*/ 1463040 h 1463040"/>
              <a:gd name="connsiteX1" fmla="*/ 76200 w 10363200"/>
              <a:gd name="connsiteY1" fmla="*/ 1432560 h 1463040"/>
              <a:gd name="connsiteX2" fmla="*/ 3078480 w 10363200"/>
              <a:gd name="connsiteY2" fmla="*/ 472440 h 1463040"/>
              <a:gd name="connsiteX3" fmla="*/ 7498080 w 10363200"/>
              <a:gd name="connsiteY3" fmla="*/ 1127760 h 1463040"/>
              <a:gd name="connsiteX4" fmla="*/ 10363200 w 10363200"/>
              <a:gd name="connsiteY4" fmla="*/ 0 h 14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0" h="1463040">
                <a:moveTo>
                  <a:pt x="0" y="1463040"/>
                </a:moveTo>
                <a:lnTo>
                  <a:pt x="76200" y="1432560"/>
                </a:lnTo>
                <a:cubicBezTo>
                  <a:pt x="589280" y="1267460"/>
                  <a:pt x="1841500" y="523240"/>
                  <a:pt x="3078480" y="472440"/>
                </a:cubicBezTo>
                <a:cubicBezTo>
                  <a:pt x="4315460" y="421640"/>
                  <a:pt x="6283960" y="1206500"/>
                  <a:pt x="7498080" y="1127760"/>
                </a:cubicBezTo>
                <a:cubicBezTo>
                  <a:pt x="8712200" y="1049020"/>
                  <a:pt x="9537700" y="524510"/>
                  <a:pt x="10363200" y="0"/>
                </a:cubicBezTo>
              </a:path>
            </a:pathLst>
          </a:custGeom>
          <a:noFill/>
          <a:ln w="47625" cap="flat" cmpd="sng" algn="ctr">
            <a:gradFill flip="none" rotWithShape="1">
              <a:gsLst>
                <a:gs pos="0">
                  <a:schemeClr val="accent1">
                    <a:alpha val="0"/>
                  </a:schemeClr>
                </a:gs>
                <a:gs pos="58000">
                  <a:schemeClr val="accent1"/>
                </a:gs>
                <a:gs pos="100000">
                  <a:schemeClr val="accent1">
                    <a:alpha val="0"/>
                  </a:schemeClr>
                </a:gs>
              </a:gsLst>
              <a:lin ang="0" scaled="1"/>
              <a:tileRect/>
            </a:gradFill>
            <a:prstDash val="solid"/>
            <a:miter lim="800000"/>
          </a:ln>
          <a:effectLst>
            <a:outerShdw blurRad="50800" dist="889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4491408" y="4706311"/>
            <a:ext cx="160866" cy="523664"/>
            <a:chOff x="1826683" y="3533986"/>
            <a:chExt cx="160866" cy="523664"/>
          </a:xfrm>
        </p:grpSpPr>
        <p:cxnSp>
          <p:nvCxnSpPr>
            <p:cNvPr id="68" name="直接连接符 67"/>
            <p:cNvCxnSpPr/>
            <p:nvPr/>
          </p:nvCxnSpPr>
          <p:spPr>
            <a:xfrm>
              <a:off x="1907116" y="3533986"/>
              <a:ext cx="0" cy="4368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1826683" y="3896784"/>
              <a:ext cx="160866" cy="1608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rot="10800000">
            <a:off x="6578838" y="4619527"/>
            <a:ext cx="160866" cy="523664"/>
            <a:chOff x="1826683" y="3533986"/>
            <a:chExt cx="160866" cy="523664"/>
          </a:xfrm>
        </p:grpSpPr>
        <p:cxnSp>
          <p:nvCxnSpPr>
            <p:cNvPr id="71" name="直接连接符 70"/>
            <p:cNvCxnSpPr/>
            <p:nvPr/>
          </p:nvCxnSpPr>
          <p:spPr>
            <a:xfrm>
              <a:off x="1907116" y="3533986"/>
              <a:ext cx="0" cy="4368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1826683" y="3896784"/>
              <a:ext cx="160866" cy="1608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8772832" y="4968143"/>
            <a:ext cx="160866" cy="523664"/>
            <a:chOff x="1826683" y="3533986"/>
            <a:chExt cx="160866" cy="523664"/>
          </a:xfrm>
        </p:grpSpPr>
        <p:cxnSp>
          <p:nvCxnSpPr>
            <p:cNvPr id="74" name="直接连接符 73"/>
            <p:cNvCxnSpPr/>
            <p:nvPr/>
          </p:nvCxnSpPr>
          <p:spPr>
            <a:xfrm>
              <a:off x="1907116" y="3533986"/>
              <a:ext cx="0" cy="4368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1826683" y="3896784"/>
              <a:ext cx="160866" cy="1608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rot="10800000">
            <a:off x="10690002" y="4862749"/>
            <a:ext cx="160866" cy="523664"/>
            <a:chOff x="1826683" y="3533986"/>
            <a:chExt cx="160866" cy="523664"/>
          </a:xfrm>
        </p:grpSpPr>
        <p:cxnSp>
          <p:nvCxnSpPr>
            <p:cNvPr id="77" name="直接连接符 76"/>
            <p:cNvCxnSpPr/>
            <p:nvPr/>
          </p:nvCxnSpPr>
          <p:spPr>
            <a:xfrm>
              <a:off x="1907116" y="3533986"/>
              <a:ext cx="0" cy="4368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1826683" y="3896784"/>
              <a:ext cx="160866" cy="1608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3667318" y="4013476"/>
            <a:ext cx="1908022" cy="646331"/>
          </a:xfrm>
          <a:prstGeom prst="rect">
            <a:avLst/>
          </a:prstGeom>
          <a:noFill/>
        </p:spPr>
        <p:txBody>
          <a:bodyPr wrap="square">
            <a:spAutoFit/>
          </a:bodyPr>
          <a:lstStyle/>
          <a:p>
            <a:pPr algn="l"/>
            <a:r>
              <a:rPr lang="en-US" altLang="zh-CN" b="0" i="0" dirty="0">
                <a:solidFill>
                  <a:srgbClr val="060607"/>
                </a:solidFill>
                <a:effectLst/>
                <a:latin typeface="Times New Roman" panose="02020603050405020304" charset="0"/>
                <a:cs typeface="Times New Roman" panose="02020603050405020304" charset="0"/>
              </a:rPr>
              <a:t>Classic Parameter Fine-tuning</a:t>
            </a:r>
            <a:endParaRPr lang="en-US" altLang="zh-CN" b="0" i="0" dirty="0">
              <a:solidFill>
                <a:srgbClr val="060607"/>
              </a:solidFill>
              <a:effectLst/>
              <a:latin typeface="Times New Roman" panose="02020603050405020304" charset="0"/>
              <a:cs typeface="Times New Roman" panose="02020603050405020304" charset="0"/>
            </a:endParaRPr>
          </a:p>
        </p:txBody>
      </p:sp>
      <p:sp>
        <p:nvSpPr>
          <p:cNvPr id="83" name="文本框 82"/>
          <p:cNvSpPr txBox="1"/>
          <p:nvPr/>
        </p:nvSpPr>
        <p:spPr>
          <a:xfrm>
            <a:off x="5686242" y="5276071"/>
            <a:ext cx="2030916" cy="646331"/>
          </a:xfrm>
          <a:prstGeom prst="rect">
            <a:avLst/>
          </a:prstGeom>
          <a:noFill/>
        </p:spPr>
        <p:txBody>
          <a:bodyPr wrap="square">
            <a:spAutoFit/>
          </a:bodyPr>
          <a:lstStyle/>
          <a:p>
            <a:pPr algn="l"/>
            <a:r>
              <a:rPr lang="en-US" altLang="zh-CN" b="0" i="0" dirty="0">
                <a:solidFill>
                  <a:srgbClr val="060607"/>
                </a:solidFill>
                <a:effectLst/>
                <a:latin typeface="Times New Roman" panose="02020603050405020304" charset="0"/>
                <a:cs typeface="Times New Roman" panose="02020603050405020304" charset="0"/>
              </a:rPr>
              <a:t>Parameter Efficient Fine-tuning</a:t>
            </a:r>
            <a:endParaRPr lang="en-US" altLang="zh-CN" b="0" i="0" dirty="0">
              <a:solidFill>
                <a:srgbClr val="060607"/>
              </a:solidFill>
              <a:effectLst/>
              <a:latin typeface="Times New Roman" panose="02020603050405020304" charset="0"/>
              <a:cs typeface="Times New Roman" panose="02020603050405020304" charset="0"/>
            </a:endParaRPr>
          </a:p>
        </p:txBody>
      </p:sp>
      <p:sp>
        <p:nvSpPr>
          <p:cNvPr id="85" name="文本框 84"/>
          <p:cNvSpPr txBox="1"/>
          <p:nvPr/>
        </p:nvSpPr>
        <p:spPr>
          <a:xfrm>
            <a:off x="8032168" y="4379197"/>
            <a:ext cx="1642193" cy="369332"/>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Prompt Tuning</a:t>
            </a:r>
            <a:endParaRPr lang="zh-CN" altLang="en-US" dirty="0">
              <a:latin typeface="Times New Roman" panose="02020603050405020304" charset="0"/>
              <a:cs typeface="Times New Roman" panose="02020603050405020304" charset="0"/>
            </a:endParaRPr>
          </a:p>
        </p:txBody>
      </p:sp>
      <p:sp>
        <p:nvSpPr>
          <p:cNvPr id="87" name="文本框 86"/>
          <p:cNvSpPr txBox="1"/>
          <p:nvPr/>
        </p:nvSpPr>
        <p:spPr>
          <a:xfrm>
            <a:off x="9793957" y="5452723"/>
            <a:ext cx="2487065" cy="646331"/>
          </a:xfrm>
          <a:prstGeom prst="rect">
            <a:avLst/>
          </a:prstGeom>
          <a:noFill/>
        </p:spPr>
        <p:txBody>
          <a:bodyPr wrap="square">
            <a:spAutoFit/>
          </a:bodyPr>
          <a:lstStyle/>
          <a:p>
            <a:r>
              <a:rPr lang="zh-CN" altLang="en-US" dirty="0">
                <a:latin typeface="Times New Roman" panose="02020603050405020304" charset="0"/>
                <a:cs typeface="Times New Roman" panose="02020603050405020304" charset="0"/>
              </a:rPr>
              <a:t>Reinforcement Learning Fine-Tuning</a:t>
            </a:r>
            <a:endParaRPr lang="zh-CN" altLang="en-US"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3939572" y="474701"/>
            <a:ext cx="4313555"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i="0" dirty="0">
                <a:effectLst/>
                <a:latin typeface="Montserrat" panose="00000500000000000000" pitchFamily="2" charset="0"/>
              </a:rPr>
              <a:t>Technical Development</a:t>
            </a:r>
            <a:endParaRPr lang="zh-CN" altLang="en-US" sz="2800" dirty="0">
              <a:solidFill>
                <a:srgbClr val="505CCC"/>
              </a:solidFill>
              <a:latin typeface="Times New Roman" panose="02020603050405020304" charset="0"/>
              <a:cs typeface="Times New Roman" panose="02020603050405020304" charset="0"/>
            </a:endParaRPr>
          </a:p>
        </p:txBody>
      </p:sp>
      <p:cxnSp>
        <p:nvCxnSpPr>
          <p:cNvPr id="71" name="直接连接符 70"/>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7956" y="1436636"/>
            <a:ext cx="9038353" cy="284484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6" name="文本框 35"/>
          <p:cNvSpPr txBox="1"/>
          <p:nvPr/>
        </p:nvSpPr>
        <p:spPr>
          <a:xfrm>
            <a:off x="2212122" y="4756418"/>
            <a:ext cx="9585867" cy="830997"/>
          </a:xfrm>
          <a:prstGeom prst="rect">
            <a:avLst/>
          </a:prstGeom>
          <a:noFill/>
        </p:spPr>
        <p:txBody>
          <a:bodyPr wrap="square">
            <a:spAutoFit/>
          </a:bodyPr>
          <a:lstStyle/>
          <a:p>
            <a:r>
              <a:rPr lang="en-US" altLang="zh-CN" sz="2400" dirty="0">
                <a:latin typeface="Times New Roman" panose="02020603050405020304" charset="0"/>
                <a:cs typeface="Times New Roman" panose="02020603050405020304" charset="0"/>
              </a:rPr>
              <a:t>This is a diagram that summarizes the development process of large language models and fine-tuning techniques.</a:t>
            </a:r>
            <a:endParaRPr lang="zh-CN" altLang="en-US" sz="2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139068" y="2051313"/>
            <a:ext cx="10842540" cy="1004205"/>
          </a:xfrm>
          <a:prstGeom prst="roundRect">
            <a:avLst>
              <a:gd name="adj" fmla="val 5910"/>
            </a:avLst>
          </a:prstGeom>
          <a:noFill/>
          <a:ln>
            <a:solidFill>
              <a:schemeClr val="tx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9111291" y="3286714"/>
            <a:ext cx="2870317" cy="2520236"/>
          </a:xfrm>
          <a:prstGeom prst="roundRect">
            <a:avLst>
              <a:gd name="adj" fmla="val 5910"/>
            </a:avLst>
          </a:prstGeom>
          <a:noFill/>
          <a:ln>
            <a:solidFill>
              <a:schemeClr val="tx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矩形: 圆角 5"/>
              <p:cNvSpPr/>
              <p:nvPr/>
            </p:nvSpPr>
            <p:spPr>
              <a:xfrm>
                <a:off x="1139068" y="3286711"/>
                <a:ext cx="6725821" cy="961556"/>
              </a:xfrm>
              <a:prstGeom prst="roundRect">
                <a:avLst>
                  <a:gd name="adj" fmla="val 5910"/>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bg1"/>
                    </a:solidFill>
                    <a:latin typeface="Times New Roman" panose="02020603050405020304" charset="0"/>
                    <a:cs typeface="Times New Roman" panose="02020603050405020304" charset="0"/>
                  </a:rPr>
                  <a:t>Let the model be f(·), with pre-trained parameters θ ∈ </a:t>
                </a:r>
                <a14:m>
                  <m:oMath xmlns:m="http://schemas.openxmlformats.org/officeDocument/2006/math">
                    <m:sSup>
                      <m:sSupPr>
                        <m:ctrlPr>
                          <a:rPr lang="en-US" altLang="zh-CN" sz="1400" i="1" smtClean="0">
                            <a:solidFill>
                              <a:schemeClr val="bg1"/>
                            </a:solidFill>
                            <a:latin typeface="Cambria Math" panose="02040503050406030204" pitchFamily="18" charset="0"/>
                            <a:cs typeface="Times New Roman" panose="02020603050405020304" charset="0"/>
                          </a:rPr>
                        </m:ctrlPr>
                      </m:sSupPr>
                      <m:e>
                        <m:r>
                          <m:rPr>
                            <m:nor/>
                          </m:rPr>
                          <a:rPr lang="en-US" altLang="zh-CN" sz="1400" dirty="0">
                            <a:solidFill>
                              <a:schemeClr val="bg1"/>
                            </a:solidFill>
                            <a:latin typeface="Times New Roman" panose="02020603050405020304" charset="0"/>
                            <a:cs typeface="Times New Roman" panose="02020603050405020304" charset="0"/>
                          </a:rPr>
                          <m:t>R</m:t>
                        </m:r>
                      </m:e>
                      <m:sup>
                        <m:r>
                          <m:rPr>
                            <m:nor/>
                          </m:rPr>
                          <a:rPr lang="en-US" altLang="zh-CN" sz="1400" dirty="0">
                            <a:solidFill>
                              <a:schemeClr val="bg1"/>
                            </a:solidFill>
                            <a:latin typeface="Times New Roman" panose="02020603050405020304" charset="0"/>
                            <a:cs typeface="Times New Roman" panose="02020603050405020304" charset="0"/>
                          </a:rPr>
                          <m:t>p</m:t>
                        </m:r>
                      </m:sup>
                    </m:sSup>
                  </m:oMath>
                </a14:m>
                <a:r>
                  <a:rPr lang="en-US" altLang="zh-CN" sz="1400" dirty="0">
                    <a:solidFill>
                      <a:schemeClr val="bg1"/>
                    </a:solidFill>
                    <a:latin typeface="Times New Roman" panose="02020603050405020304" charset="0"/>
                    <a:cs typeface="Times New Roman" panose="02020603050405020304" charset="0"/>
                  </a:rPr>
                  <a:t>, learning rate α, training dataset </a:t>
                </a:r>
                <a14:m>
                  <m:oMath xmlns:m="http://schemas.openxmlformats.org/officeDocument/2006/math">
                    <m:sSub>
                      <m:sSubPr>
                        <m:ctrlPr>
                          <a:rPr lang="en-US" altLang="zh-CN" sz="1400" i="1" dirty="0" smtClean="0">
                            <a:solidFill>
                              <a:schemeClr val="bg1"/>
                            </a:solidFill>
                            <a:latin typeface="Cambria Math" panose="02040503050406030204" pitchFamily="18" charset="0"/>
                            <a:cs typeface="Times New Roman" panose="02020603050405020304" charset="0"/>
                          </a:rPr>
                        </m:ctrlPr>
                      </m:sSubPr>
                      <m:e>
                        <m:r>
                          <a:rPr lang="en-US" altLang="zh-CN" sz="1400" i="1" dirty="0">
                            <a:solidFill>
                              <a:schemeClr val="bg1"/>
                            </a:solidFill>
                            <a:latin typeface="Cambria Math" panose="02040503050406030204" pitchFamily="18" charset="0"/>
                            <a:cs typeface="Times New Roman" panose="02020603050405020304" charset="0"/>
                          </a:rPr>
                          <m:t>𝐷</m:t>
                        </m:r>
                      </m:e>
                      <m:sub>
                        <m:r>
                          <a:rPr lang="en-US" altLang="zh-CN" sz="1400" i="1" dirty="0">
                            <a:solidFill>
                              <a:schemeClr val="bg1"/>
                            </a:solidFill>
                            <a:latin typeface="Cambria Math" panose="02040503050406030204" pitchFamily="18" charset="0"/>
                            <a:cs typeface="Times New Roman" panose="02020603050405020304" charset="0"/>
                          </a:rPr>
                          <m:t>𝑇</m:t>
                        </m:r>
                      </m:sub>
                    </m:sSub>
                    <m:r>
                      <a:rPr lang="en-US" altLang="zh-CN" sz="1400" i="1" dirty="0" smtClean="0">
                        <a:solidFill>
                          <a:schemeClr val="bg1"/>
                        </a:solidFill>
                        <a:latin typeface="Cambria Math" panose="02040503050406030204" pitchFamily="18" charset="0"/>
                        <a:cs typeface="Times New Roman" panose="02020603050405020304" charset="0"/>
                      </a:rPr>
                      <m:t> = </m:t>
                    </m:r>
                    <m:sSubSup>
                      <m:sSubSupPr>
                        <m:ctrlPr>
                          <a:rPr lang="en-US" altLang="zh-CN" sz="1400" i="1" dirty="0" smtClean="0">
                            <a:solidFill>
                              <a:schemeClr val="bg1"/>
                            </a:solidFill>
                            <a:latin typeface="Cambria Math" panose="02040503050406030204" pitchFamily="18" charset="0"/>
                            <a:cs typeface="Times New Roman" panose="02020603050405020304" charset="0"/>
                          </a:rPr>
                        </m:ctrlPr>
                      </m:sSubSupPr>
                      <m:e>
                        <m:r>
                          <a:rPr lang="en-US" altLang="zh-CN" sz="1400" i="1" dirty="0">
                            <a:solidFill>
                              <a:schemeClr val="bg1"/>
                            </a:solidFill>
                            <a:latin typeface="Cambria Math" panose="02040503050406030204" pitchFamily="18" charset="0"/>
                            <a:cs typeface="Times New Roman" panose="02020603050405020304" charset="0"/>
                          </a:rPr>
                          <m:t>{(</m:t>
                        </m:r>
                        <m:sSub>
                          <m:sSubPr>
                            <m:ctrlPr>
                              <a:rPr lang="en-US" altLang="zh-CN" sz="1400" i="1" dirty="0">
                                <a:solidFill>
                                  <a:schemeClr val="bg1"/>
                                </a:solidFill>
                                <a:latin typeface="Cambria Math" panose="02040503050406030204" pitchFamily="18" charset="0"/>
                                <a:cs typeface="Times New Roman" panose="02020603050405020304" charset="0"/>
                              </a:rPr>
                            </m:ctrlPr>
                          </m:sSubPr>
                          <m:e>
                            <m:r>
                              <a:rPr lang="en-US" altLang="zh-CN" sz="1400" i="1" dirty="0">
                                <a:solidFill>
                                  <a:schemeClr val="bg1"/>
                                </a:solidFill>
                                <a:latin typeface="Cambria Math" panose="02040503050406030204" pitchFamily="18" charset="0"/>
                                <a:cs typeface="Times New Roman" panose="02020603050405020304" charset="0"/>
                              </a:rPr>
                              <m:t>𝑋</m:t>
                            </m:r>
                          </m:e>
                          <m:sub>
                            <m:r>
                              <a:rPr lang="en-US" altLang="zh-CN" sz="1400" i="1" dirty="0">
                                <a:solidFill>
                                  <a:schemeClr val="bg1"/>
                                </a:solidFill>
                                <a:latin typeface="Cambria Math" panose="02040503050406030204" pitchFamily="18" charset="0"/>
                                <a:cs typeface="Times New Roman" panose="02020603050405020304" charset="0"/>
                              </a:rPr>
                              <m:t>𝑖</m:t>
                            </m:r>
                          </m:sub>
                        </m:sSub>
                        <m:r>
                          <a:rPr lang="en-US" altLang="zh-CN" sz="1400" i="1" dirty="0" err="1">
                            <a:solidFill>
                              <a:schemeClr val="bg1"/>
                            </a:solidFill>
                            <a:latin typeface="Cambria Math" panose="02040503050406030204" pitchFamily="18" charset="0"/>
                            <a:cs typeface="Times New Roman" panose="02020603050405020304" charset="0"/>
                          </a:rPr>
                          <m:t>,</m:t>
                        </m:r>
                        <m:sSub>
                          <m:sSubPr>
                            <m:ctrlPr>
                              <a:rPr lang="en-US" altLang="zh-CN" sz="1400" i="1" dirty="0">
                                <a:solidFill>
                                  <a:schemeClr val="bg1"/>
                                </a:solidFill>
                                <a:latin typeface="Cambria Math" panose="02040503050406030204" pitchFamily="18" charset="0"/>
                                <a:cs typeface="Times New Roman" panose="02020603050405020304" charset="0"/>
                              </a:rPr>
                            </m:ctrlPr>
                          </m:sSubPr>
                          <m:e>
                            <m:r>
                              <a:rPr lang="en-US" altLang="zh-CN" sz="1400" i="1" dirty="0">
                                <a:solidFill>
                                  <a:schemeClr val="bg1"/>
                                </a:solidFill>
                                <a:latin typeface="Cambria Math" panose="02040503050406030204" pitchFamily="18" charset="0"/>
                                <a:cs typeface="Times New Roman" panose="02020603050405020304" charset="0"/>
                              </a:rPr>
                              <m:t>𝑦</m:t>
                            </m:r>
                          </m:e>
                          <m:sub>
                            <m:r>
                              <a:rPr lang="en-US" altLang="zh-CN" sz="1400" i="1" dirty="0">
                                <a:solidFill>
                                  <a:schemeClr val="bg1"/>
                                </a:solidFill>
                                <a:latin typeface="Cambria Math" panose="02040503050406030204" pitchFamily="18" charset="0"/>
                                <a:cs typeface="Times New Roman" panose="02020603050405020304" charset="0"/>
                              </a:rPr>
                              <m:t>𝑖</m:t>
                            </m:r>
                          </m:sub>
                        </m:sSub>
                        <m:r>
                          <a:rPr lang="en-US" altLang="zh-CN" sz="1400" i="1" dirty="0">
                            <a:solidFill>
                              <a:schemeClr val="bg1"/>
                            </a:solidFill>
                            <a:latin typeface="Cambria Math" panose="02040503050406030204" pitchFamily="18" charset="0"/>
                            <a:cs typeface="Times New Roman" panose="02020603050405020304" charset="0"/>
                          </a:rPr>
                          <m:t>)}</m:t>
                        </m:r>
                      </m:e>
                      <m:sub>
                        <m:r>
                          <a:rPr lang="en-US" altLang="zh-CN" sz="1400" i="1" dirty="0">
                            <a:solidFill>
                              <a:schemeClr val="bg1"/>
                            </a:solidFill>
                            <a:latin typeface="Cambria Math" panose="02040503050406030204" pitchFamily="18" charset="0"/>
                            <a:cs typeface="Times New Roman" panose="02020603050405020304" charset="0"/>
                          </a:rPr>
                          <m:t>𝑖</m:t>
                        </m:r>
                        <m:r>
                          <a:rPr lang="en-US" altLang="zh-CN" sz="1400" i="1" dirty="0">
                            <a:solidFill>
                              <a:schemeClr val="bg1"/>
                            </a:solidFill>
                            <a:latin typeface="Cambria Math" panose="02040503050406030204" pitchFamily="18" charset="0"/>
                            <a:cs typeface="Times New Roman" panose="02020603050405020304" charset="0"/>
                          </a:rPr>
                          <m:t>=</m:t>
                        </m:r>
                        <m:r>
                          <a:rPr lang="en-US" altLang="zh-CN" sz="1400" i="1" dirty="0">
                            <a:solidFill>
                              <a:schemeClr val="bg1"/>
                            </a:solidFill>
                            <a:latin typeface="Cambria Math" panose="02040503050406030204" pitchFamily="18" charset="0"/>
                            <a:cs typeface="Times New Roman" panose="02020603050405020304" charset="0"/>
                          </a:rPr>
                          <m:t>1</m:t>
                        </m:r>
                      </m:sub>
                      <m:sup>
                        <m:r>
                          <a:rPr lang="en-US" altLang="zh-CN" sz="1400" i="1" dirty="0">
                            <a:solidFill>
                              <a:schemeClr val="bg1"/>
                            </a:solidFill>
                            <a:latin typeface="Cambria Math" panose="02040503050406030204" pitchFamily="18" charset="0"/>
                            <a:cs typeface="Times New Roman" panose="02020603050405020304" charset="0"/>
                          </a:rPr>
                          <m:t>𝑁</m:t>
                        </m:r>
                      </m:sup>
                    </m:sSubSup>
                  </m:oMath>
                </a14:m>
                <a:r>
                  <a:rPr lang="en-US" altLang="zh-CN" sz="1400" dirty="0">
                    <a:solidFill>
                      <a:schemeClr val="bg1"/>
                    </a:solidFill>
                    <a:latin typeface="Times New Roman" panose="02020603050405020304" charset="0"/>
                    <a:cs typeface="Times New Roman" panose="02020603050405020304" charset="0"/>
                  </a:rPr>
                  <a:t>, and loss function L (whose specific form depends on the model). </a:t>
                </a:r>
                <a:endParaRPr lang="zh-CN" altLang="en-US" sz="1400" dirty="0">
                  <a:solidFill>
                    <a:schemeClr val="bg1"/>
                  </a:solidFill>
                  <a:latin typeface="Times New Roman" panose="02020603050405020304" charset="0"/>
                  <a:ea typeface="+mj-ea"/>
                  <a:cs typeface="Times New Roman" panose="02020603050405020304" charset="0"/>
                </a:endParaRPr>
              </a:p>
            </p:txBody>
          </p:sp>
        </mc:Choice>
        <mc:Fallback>
          <p:sp>
            <p:nvSpPr>
              <p:cNvPr id="6" name="矩形: 圆角 5"/>
              <p:cNvSpPr>
                <a:spLocks noRot="1" noChangeAspect="1" noMove="1" noResize="1" noEditPoints="1" noAdjustHandles="1" noChangeArrowheads="1" noChangeShapeType="1" noTextEdit="1"/>
              </p:cNvSpPr>
              <p:nvPr/>
            </p:nvSpPr>
            <p:spPr>
              <a:xfrm>
                <a:off x="1139068" y="3286711"/>
                <a:ext cx="6725821" cy="961556"/>
              </a:xfrm>
              <a:prstGeom prst="roundRect">
                <a:avLst>
                  <a:gd name="adj" fmla="val 5910"/>
                </a:avLst>
              </a:prstGeom>
              <a:blipFill rotWithShape="1">
                <a:blip r:embed="rId1"/>
                <a:stretch>
                  <a:fillRect l="-2868" t="-12146" r="-2864" b="-27922"/>
                </a:stretch>
              </a:blip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7" name="矩形: 圆角 6"/>
          <p:cNvSpPr/>
          <p:nvPr/>
        </p:nvSpPr>
        <p:spPr>
          <a:xfrm>
            <a:off x="1133891" y="4637138"/>
            <a:ext cx="6725820" cy="1169812"/>
          </a:xfrm>
          <a:prstGeom prst="roundRect">
            <a:avLst>
              <a:gd name="adj" fmla="val 5910"/>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Times New Roman" panose="02020603050405020304" charset="0"/>
                <a:cs typeface="Times New Roman" panose="02020603050405020304" charset="0"/>
              </a:rPr>
              <a:t>To minimize the loss function for the new task, fine-tuning can be performed based on the original pre-trained parameters. Optimization algorithms, such as gradient descent, are typically used, with a small or dynamically changing learning rate, to update the f </a:t>
            </a:r>
            <a:r>
              <a:rPr lang="en-US" altLang="zh-CN" sz="1400" dirty="0" err="1">
                <a:latin typeface="Times New Roman" panose="02020603050405020304" charset="0"/>
                <a:cs typeface="Times New Roman" panose="02020603050405020304" charset="0"/>
              </a:rPr>
              <a:t>ine</a:t>
            </a:r>
            <a:r>
              <a:rPr lang="en-US" altLang="zh-CN" sz="1400" dirty="0">
                <a:latin typeface="Times New Roman" panose="02020603050405020304" charset="0"/>
                <a:cs typeface="Times New Roman" panose="02020603050405020304" charset="0"/>
              </a:rPr>
              <a:t>-tuning parameters:</a:t>
            </a:r>
            <a:endParaRPr lang="zh-CN" altLang="en-US" sz="1400" dirty="0">
              <a:latin typeface="Times New Roman" panose="02020603050405020304" charset="0"/>
              <a:ea typeface="+mj-ea"/>
              <a:cs typeface="Times New Roman" panose="02020603050405020304" charset="0"/>
            </a:endParaRPr>
          </a:p>
        </p:txBody>
      </p:sp>
      <p:sp>
        <p:nvSpPr>
          <p:cNvPr id="10" name="任意多边形: 形状 9"/>
          <p:cNvSpPr/>
          <p:nvPr/>
        </p:nvSpPr>
        <p:spPr>
          <a:xfrm>
            <a:off x="7805902" y="3630953"/>
            <a:ext cx="1233944" cy="256451"/>
          </a:xfrm>
          <a:custGeom>
            <a:avLst/>
            <a:gdLst>
              <a:gd name="connsiteX0" fmla="*/ 176166 w 377072"/>
              <a:gd name="connsiteY0" fmla="*/ 0 h 256451"/>
              <a:gd name="connsiteX1" fmla="*/ 187937 w 377072"/>
              <a:gd name="connsiteY1" fmla="*/ 3207 h 256451"/>
              <a:gd name="connsiteX2" fmla="*/ 365715 w 377072"/>
              <a:gd name="connsiteY2" fmla="*/ 108401 h 256451"/>
              <a:gd name="connsiteX3" fmla="*/ 373863 w 377072"/>
              <a:gd name="connsiteY3" fmla="*/ 140016 h 256451"/>
              <a:gd name="connsiteX4" fmla="*/ 365715 w 377072"/>
              <a:gd name="connsiteY4" fmla="*/ 148167 h 256451"/>
              <a:gd name="connsiteX5" fmla="*/ 187937 w 377072"/>
              <a:gd name="connsiteY5" fmla="*/ 253241 h 256451"/>
              <a:gd name="connsiteX6" fmla="*/ 156319 w 377072"/>
              <a:gd name="connsiteY6" fmla="*/ 245099 h 256451"/>
              <a:gd name="connsiteX7" fmla="*/ 153112 w 377072"/>
              <a:gd name="connsiteY7" fmla="*/ 233358 h 256451"/>
              <a:gd name="connsiteX8" fmla="*/ 153112 w 377072"/>
              <a:gd name="connsiteY8" fmla="*/ 190562 h 256451"/>
              <a:gd name="connsiteX9" fmla="*/ 10331 w 377072"/>
              <a:gd name="connsiteY9" fmla="*/ 190562 h 256451"/>
              <a:gd name="connsiteX10" fmla="*/ 0 w 377072"/>
              <a:gd name="connsiteY10" fmla="*/ 190562 h 256451"/>
              <a:gd name="connsiteX11" fmla="*/ 0 w 377072"/>
              <a:gd name="connsiteY11" fmla="*/ 66054 h 256451"/>
              <a:gd name="connsiteX12" fmla="*/ 10331 w 377072"/>
              <a:gd name="connsiteY12" fmla="*/ 66054 h 256451"/>
              <a:gd name="connsiteX13" fmla="*/ 153112 w 377072"/>
              <a:gd name="connsiteY13" fmla="*/ 66054 h 256451"/>
              <a:gd name="connsiteX14" fmla="*/ 153112 w 377072"/>
              <a:gd name="connsiteY14" fmla="*/ 23120 h 256451"/>
              <a:gd name="connsiteX15" fmla="*/ 176166 w 377072"/>
              <a:gd name="connsiteY15" fmla="*/ 0 h 25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7072" h="256451">
                <a:moveTo>
                  <a:pt x="176166" y="0"/>
                </a:moveTo>
                <a:cubicBezTo>
                  <a:pt x="180307" y="-6"/>
                  <a:pt x="184370" y="1102"/>
                  <a:pt x="187937" y="3207"/>
                </a:cubicBezTo>
                <a:lnTo>
                  <a:pt x="365715" y="108401"/>
                </a:lnTo>
                <a:cubicBezTo>
                  <a:pt x="376696" y="114881"/>
                  <a:pt x="380346" y="129036"/>
                  <a:pt x="373863" y="140016"/>
                </a:cubicBezTo>
                <a:cubicBezTo>
                  <a:pt x="371881" y="143379"/>
                  <a:pt x="369078" y="146182"/>
                  <a:pt x="365715" y="148167"/>
                </a:cubicBezTo>
                <a:lnTo>
                  <a:pt x="187937" y="253241"/>
                </a:lnTo>
                <a:cubicBezTo>
                  <a:pt x="176956" y="259724"/>
                  <a:pt x="162802" y="256080"/>
                  <a:pt x="156319" y="245099"/>
                </a:cubicBezTo>
                <a:cubicBezTo>
                  <a:pt x="154220" y="241542"/>
                  <a:pt x="153112" y="237488"/>
                  <a:pt x="153112" y="233358"/>
                </a:cubicBezTo>
                <a:lnTo>
                  <a:pt x="153112" y="190562"/>
                </a:lnTo>
                <a:lnTo>
                  <a:pt x="10331" y="190562"/>
                </a:lnTo>
                <a:cubicBezTo>
                  <a:pt x="4625" y="190562"/>
                  <a:pt x="0" y="190562"/>
                  <a:pt x="0" y="190562"/>
                </a:cubicBezTo>
                <a:lnTo>
                  <a:pt x="0" y="66054"/>
                </a:lnTo>
                <a:cubicBezTo>
                  <a:pt x="0" y="66054"/>
                  <a:pt x="4625" y="66054"/>
                  <a:pt x="10331" y="66054"/>
                </a:cubicBezTo>
                <a:lnTo>
                  <a:pt x="153112" y="66054"/>
                </a:lnTo>
                <a:lnTo>
                  <a:pt x="153112" y="23120"/>
                </a:lnTo>
                <a:cubicBezTo>
                  <a:pt x="153094" y="10370"/>
                  <a:pt x="163416" y="18"/>
                  <a:pt x="176166" y="0"/>
                </a:cubicBezTo>
                <a:close/>
              </a:path>
            </a:pathLst>
          </a:custGeom>
          <a:gradFill>
            <a:gsLst>
              <a:gs pos="60000">
                <a:srgbClr val="ADCBF4"/>
              </a:gs>
              <a:gs pos="0">
                <a:schemeClr val="bg1">
                  <a:alpha val="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圆角 14"/>
          <p:cNvSpPr/>
          <p:nvPr/>
        </p:nvSpPr>
        <p:spPr>
          <a:xfrm>
            <a:off x="1133891" y="1232204"/>
            <a:ext cx="2609386" cy="624674"/>
          </a:xfrm>
          <a:prstGeom prst="roundRect">
            <a:avLst>
              <a:gd name="adj" fmla="val 50000"/>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b="0" i="0" dirty="0">
                <a:solidFill>
                  <a:schemeClr val="bg1"/>
                </a:solidFill>
                <a:effectLst/>
                <a:latin typeface="Times New Roman" panose="02020603050405020304" charset="0"/>
                <a:cs typeface="Times New Roman" panose="02020603050405020304" charset="0"/>
              </a:rPr>
              <a:t>Classic Parameter Fine-tuning</a:t>
            </a:r>
            <a:endParaRPr lang="en-US" altLang="zh-CN" sz="1400" b="0" i="0" dirty="0">
              <a:solidFill>
                <a:schemeClr val="bg1"/>
              </a:solidFill>
              <a:effectLst/>
              <a:latin typeface="Times New Roman" panose="02020603050405020304" charset="0"/>
              <a:cs typeface="Times New Roman" panose="02020603050405020304" charset="0"/>
            </a:endParaRPr>
          </a:p>
        </p:txBody>
      </p:sp>
      <p:sp>
        <p:nvSpPr>
          <p:cNvPr id="19" name="文本框 18"/>
          <p:cNvSpPr txBox="1"/>
          <p:nvPr/>
        </p:nvSpPr>
        <p:spPr>
          <a:xfrm>
            <a:off x="1283225" y="2122707"/>
            <a:ext cx="10557951" cy="790922"/>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1050" dirty="0">
                <a:solidFill>
                  <a:schemeClr val="tx2"/>
                </a:solidFill>
              </a:rPr>
              <a:t>Classic parameter fine-tuning, often referred to as full parameter tuning, is a model optimization technique in deep learning, especially used in transfer learning or domain adaptation scenarios. It involves fine-tuning all the parameters of a pre-trained model to adapt it to a specific task or dataset. </a:t>
            </a:r>
            <a:endParaRPr lang="zh-CN" altLang="en-US" sz="1050" dirty="0">
              <a:solidFill>
                <a:schemeClr val="tx2"/>
              </a:solidFill>
            </a:endParaRPr>
          </a:p>
        </p:txBody>
      </p:sp>
      <p:sp>
        <p:nvSpPr>
          <p:cNvPr id="24" name="矩形: 圆角 23"/>
          <p:cNvSpPr/>
          <p:nvPr/>
        </p:nvSpPr>
        <p:spPr>
          <a:xfrm>
            <a:off x="691492" y="2053678"/>
            <a:ext cx="217332" cy="4068606"/>
          </a:xfrm>
          <a:prstGeom prst="roundRect">
            <a:avLst>
              <a:gd name="adj" fmla="val 50000"/>
            </a:avLst>
          </a:prstGeom>
          <a:gradFill>
            <a:gsLst>
              <a:gs pos="0">
                <a:srgbClr val="5082FF"/>
              </a:gs>
              <a:gs pos="100000">
                <a:srgbClr val="A5D2FF">
                  <a:alpha val="0"/>
                </a:srgb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28" name="文本框 27"/>
          <p:cNvSpPr txBox="1"/>
          <p:nvPr/>
        </p:nvSpPr>
        <p:spPr>
          <a:xfrm>
            <a:off x="2445711" y="411469"/>
            <a:ext cx="715010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b="0" i="0" dirty="0">
                <a:effectLst/>
                <a:latin typeface="Montserrat" panose="00000500000000000000" pitchFamily="2" charset="0"/>
              </a:rPr>
              <a:t>Representative Fine-tuning Techniques</a:t>
            </a:r>
            <a:endParaRPr lang="en-US" altLang="zh-CN" sz="2800" b="0" i="0" dirty="0">
              <a:solidFill>
                <a:srgbClr val="505CCC"/>
              </a:solidFill>
              <a:effectLst/>
              <a:latin typeface="Times New Roman" panose="02020603050405020304" charset="0"/>
              <a:cs typeface="Times New Roman" panose="02020603050405020304" charset="0"/>
            </a:endParaRPr>
          </a:p>
        </p:txBody>
      </p:sp>
      <p:cxnSp>
        <p:nvCxnSpPr>
          <p:cNvPr id="29" name="直接连接符 28"/>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2"/>
          <a:stretch>
            <a:fillRect/>
          </a:stretch>
        </p:blipFill>
        <p:spPr>
          <a:xfrm>
            <a:off x="9421703" y="3519827"/>
            <a:ext cx="2419474" cy="4953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7" name="图片 36"/>
          <p:cNvPicPr>
            <a:picLocks noChangeAspect="1"/>
          </p:cNvPicPr>
          <p:nvPr/>
        </p:nvPicPr>
        <p:blipFill>
          <a:blip r:embed="rId3"/>
          <a:stretch>
            <a:fillRect/>
          </a:stretch>
        </p:blipFill>
        <p:spPr>
          <a:xfrm>
            <a:off x="9863051" y="5031532"/>
            <a:ext cx="1536779" cy="38102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任意多边形: 形状 37"/>
          <p:cNvSpPr/>
          <p:nvPr/>
        </p:nvSpPr>
        <p:spPr>
          <a:xfrm>
            <a:off x="7805902" y="5093816"/>
            <a:ext cx="1233944" cy="256451"/>
          </a:xfrm>
          <a:custGeom>
            <a:avLst/>
            <a:gdLst>
              <a:gd name="connsiteX0" fmla="*/ 176166 w 377072"/>
              <a:gd name="connsiteY0" fmla="*/ 0 h 256451"/>
              <a:gd name="connsiteX1" fmla="*/ 187937 w 377072"/>
              <a:gd name="connsiteY1" fmla="*/ 3207 h 256451"/>
              <a:gd name="connsiteX2" fmla="*/ 365715 w 377072"/>
              <a:gd name="connsiteY2" fmla="*/ 108401 h 256451"/>
              <a:gd name="connsiteX3" fmla="*/ 373863 w 377072"/>
              <a:gd name="connsiteY3" fmla="*/ 140016 h 256451"/>
              <a:gd name="connsiteX4" fmla="*/ 365715 w 377072"/>
              <a:gd name="connsiteY4" fmla="*/ 148167 h 256451"/>
              <a:gd name="connsiteX5" fmla="*/ 187937 w 377072"/>
              <a:gd name="connsiteY5" fmla="*/ 253241 h 256451"/>
              <a:gd name="connsiteX6" fmla="*/ 156319 w 377072"/>
              <a:gd name="connsiteY6" fmla="*/ 245099 h 256451"/>
              <a:gd name="connsiteX7" fmla="*/ 153112 w 377072"/>
              <a:gd name="connsiteY7" fmla="*/ 233358 h 256451"/>
              <a:gd name="connsiteX8" fmla="*/ 153112 w 377072"/>
              <a:gd name="connsiteY8" fmla="*/ 190562 h 256451"/>
              <a:gd name="connsiteX9" fmla="*/ 10331 w 377072"/>
              <a:gd name="connsiteY9" fmla="*/ 190562 h 256451"/>
              <a:gd name="connsiteX10" fmla="*/ 0 w 377072"/>
              <a:gd name="connsiteY10" fmla="*/ 190562 h 256451"/>
              <a:gd name="connsiteX11" fmla="*/ 0 w 377072"/>
              <a:gd name="connsiteY11" fmla="*/ 66054 h 256451"/>
              <a:gd name="connsiteX12" fmla="*/ 10331 w 377072"/>
              <a:gd name="connsiteY12" fmla="*/ 66054 h 256451"/>
              <a:gd name="connsiteX13" fmla="*/ 153112 w 377072"/>
              <a:gd name="connsiteY13" fmla="*/ 66054 h 256451"/>
              <a:gd name="connsiteX14" fmla="*/ 153112 w 377072"/>
              <a:gd name="connsiteY14" fmla="*/ 23120 h 256451"/>
              <a:gd name="connsiteX15" fmla="*/ 176166 w 377072"/>
              <a:gd name="connsiteY15" fmla="*/ 0 h 25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7072" h="256451">
                <a:moveTo>
                  <a:pt x="176166" y="0"/>
                </a:moveTo>
                <a:cubicBezTo>
                  <a:pt x="180307" y="-6"/>
                  <a:pt x="184370" y="1102"/>
                  <a:pt x="187937" y="3207"/>
                </a:cubicBezTo>
                <a:lnTo>
                  <a:pt x="365715" y="108401"/>
                </a:lnTo>
                <a:cubicBezTo>
                  <a:pt x="376696" y="114881"/>
                  <a:pt x="380346" y="129036"/>
                  <a:pt x="373863" y="140016"/>
                </a:cubicBezTo>
                <a:cubicBezTo>
                  <a:pt x="371881" y="143379"/>
                  <a:pt x="369078" y="146182"/>
                  <a:pt x="365715" y="148167"/>
                </a:cubicBezTo>
                <a:lnTo>
                  <a:pt x="187937" y="253241"/>
                </a:lnTo>
                <a:cubicBezTo>
                  <a:pt x="176956" y="259724"/>
                  <a:pt x="162802" y="256080"/>
                  <a:pt x="156319" y="245099"/>
                </a:cubicBezTo>
                <a:cubicBezTo>
                  <a:pt x="154220" y="241542"/>
                  <a:pt x="153112" y="237488"/>
                  <a:pt x="153112" y="233358"/>
                </a:cubicBezTo>
                <a:lnTo>
                  <a:pt x="153112" y="190562"/>
                </a:lnTo>
                <a:lnTo>
                  <a:pt x="10331" y="190562"/>
                </a:lnTo>
                <a:cubicBezTo>
                  <a:pt x="4625" y="190562"/>
                  <a:pt x="0" y="190562"/>
                  <a:pt x="0" y="190562"/>
                </a:cubicBezTo>
                <a:lnTo>
                  <a:pt x="0" y="66054"/>
                </a:lnTo>
                <a:cubicBezTo>
                  <a:pt x="0" y="66054"/>
                  <a:pt x="4625" y="66054"/>
                  <a:pt x="10331" y="66054"/>
                </a:cubicBezTo>
                <a:lnTo>
                  <a:pt x="153112" y="66054"/>
                </a:lnTo>
                <a:lnTo>
                  <a:pt x="153112" y="23120"/>
                </a:lnTo>
                <a:cubicBezTo>
                  <a:pt x="153094" y="10370"/>
                  <a:pt x="163416" y="18"/>
                  <a:pt x="176166" y="0"/>
                </a:cubicBezTo>
                <a:close/>
              </a:path>
            </a:pathLst>
          </a:custGeom>
          <a:gradFill>
            <a:gsLst>
              <a:gs pos="60000">
                <a:srgbClr val="ADCBF4"/>
              </a:gs>
              <a:gs pos="0">
                <a:schemeClr val="bg1">
                  <a:alpha val="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rotWithShape="1">
          <a:blip r:embed="rId1">
            <a:duotone>
              <a:schemeClr val="accent5">
                <a:shade val="45000"/>
                <a:satMod val="135000"/>
              </a:schemeClr>
              <a:prstClr val="white"/>
            </a:duotone>
            <a:extLst>
              <a:ext uri="{28A0092B-C50C-407E-A947-70E740481C1C}">
                <a14:useLocalDpi xmlns:a14="http://schemas.microsoft.com/office/drawing/2010/main" val="0"/>
              </a:ext>
            </a:extLst>
          </a:blip>
          <a:srcRect l="18858" r="47266"/>
          <a:stretch>
            <a:fillRect/>
          </a:stretch>
        </p:blipFill>
        <p:spPr>
          <a:xfrm>
            <a:off x="8977006" y="0"/>
            <a:ext cx="3214993" cy="6858000"/>
          </a:xfrm>
          <a:prstGeom prst="rect">
            <a:avLst/>
          </a:prstGeom>
        </p:spPr>
      </p:pic>
      <p:sp>
        <p:nvSpPr>
          <p:cNvPr id="9" name="!!矩形: 圆角 6"/>
          <p:cNvSpPr/>
          <p:nvPr/>
        </p:nvSpPr>
        <p:spPr>
          <a:xfrm>
            <a:off x="7678999" y="1635075"/>
            <a:ext cx="3357336" cy="3339788"/>
          </a:xfrm>
          <a:prstGeom prst="roundRect">
            <a:avLst>
              <a:gd name="adj" fmla="val 6129"/>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cxnSp>
        <p:nvCxnSpPr>
          <p:cNvPr id="10" name="直接连接符 9"/>
          <p:cNvCxnSpPr/>
          <p:nvPr/>
        </p:nvCxnSpPr>
        <p:spPr>
          <a:xfrm>
            <a:off x="853441" y="2681682"/>
            <a:ext cx="625868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55933" y="1923147"/>
            <a:ext cx="6453700" cy="570284"/>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Parameter Efficient Fine-Tuning (PEFT) is a technique used to enhance the </a:t>
            </a:r>
            <a:r>
              <a:rPr lang="en-US" altLang="zh-CN" dirty="0" err="1"/>
              <a:t>perfor</a:t>
            </a:r>
            <a:r>
              <a:rPr lang="en-US" altLang="zh-CN" dirty="0"/>
              <a:t> </a:t>
            </a:r>
            <a:r>
              <a:rPr lang="en-US" altLang="zh-CN" dirty="0" err="1"/>
              <a:t>mance</a:t>
            </a:r>
            <a:r>
              <a:rPr lang="en-US" altLang="zh-CN" dirty="0"/>
              <a:t> of pre-trained language models on specific downstream tasks. </a:t>
            </a:r>
            <a:endParaRPr lang="zh-CN" altLang="zh-CN" dirty="0"/>
          </a:p>
        </p:txBody>
      </p:sp>
      <p:sp>
        <p:nvSpPr>
          <p:cNvPr id="12" name="文本框 11"/>
          <p:cNvSpPr txBox="1"/>
          <p:nvPr/>
        </p:nvSpPr>
        <p:spPr>
          <a:xfrm>
            <a:off x="777327" y="2781258"/>
            <a:ext cx="6453700" cy="824200"/>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As an example of addition-based fine-tuning, the addition-based fine-tuning method in volves adding extra parameters by introducing adapter mod ules to each layer of the pre-trained model. </a:t>
            </a:r>
            <a:endParaRPr lang="zh-CN" altLang="zh-CN" dirty="0"/>
          </a:p>
        </p:txBody>
      </p:sp>
      <p:sp>
        <p:nvSpPr>
          <p:cNvPr id="15" name="文本框 14"/>
          <p:cNvSpPr txBox="1"/>
          <p:nvPr/>
        </p:nvSpPr>
        <p:spPr>
          <a:xfrm>
            <a:off x="8107523" y="1208979"/>
            <a:ext cx="2888343" cy="674159"/>
          </a:xfrm>
          <a:prstGeom prst="rect">
            <a:avLst/>
          </a:prstGeom>
          <a:noFill/>
        </p:spPr>
        <p:txBody>
          <a:bodyPr wrap="square" lIns="0" tIns="0" rIns="0" bIns="0" anchor="ctr" anchorCtr="0">
            <a:normAutofit/>
          </a:bodyPr>
          <a:lstStyle>
            <a:defPPr>
              <a:defRPr lang="zh-CN"/>
            </a:defPPr>
            <a:lvl1pPr algn="ctr">
              <a:lnSpc>
                <a:spcPct val="130000"/>
              </a:lnSpc>
              <a:defRPr sz="3600">
                <a:solidFill>
                  <a:schemeClr val="accent2"/>
                </a:solidFill>
                <a:latin typeface="+mj-ea"/>
                <a:ea typeface="+mj-ea"/>
                <a:cs typeface="OPPOSans L" panose="00020600040101010101" pitchFamily="18" charset="-122"/>
              </a:defRPr>
            </a:lvl1pPr>
          </a:lstStyle>
          <a:p>
            <a:pPr algn="just"/>
            <a:endParaRPr lang="zh-CN" altLang="en-US" dirty="0">
              <a:solidFill>
                <a:schemeClr val="bg1"/>
              </a:solidFill>
              <a:latin typeface="+mj-lt"/>
            </a:endParaRPr>
          </a:p>
        </p:txBody>
      </p:sp>
      <p:cxnSp>
        <p:nvCxnSpPr>
          <p:cNvPr id="22" name="直接连接符 21"/>
          <p:cNvCxnSpPr/>
          <p:nvPr/>
        </p:nvCxnSpPr>
        <p:spPr>
          <a:xfrm>
            <a:off x="836816" y="1758644"/>
            <a:ext cx="32835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2"/>
            </p:custDataLst>
          </p:nvPr>
        </p:nvSpPr>
        <p:spPr>
          <a:xfrm>
            <a:off x="836816" y="1329969"/>
            <a:ext cx="4405602" cy="399508"/>
          </a:xfrm>
          <a:prstGeom prst="rect">
            <a:avLst/>
          </a:prstGeom>
          <a:noFill/>
        </p:spPr>
        <p:txBody>
          <a:bodyPr wrap="square" lIns="0" tIns="0" rIns="0" bIns="0" rtlCol="0" anchor="t">
            <a:normAutofit/>
          </a:bodyPr>
          <a:lstStyle/>
          <a:p>
            <a:pPr algn="just">
              <a:lnSpc>
                <a:spcPct val="130000"/>
              </a:lnSpc>
            </a:pPr>
            <a:r>
              <a:rPr lang="en-US" altLang="zh-CN" sz="2000" dirty="0">
                <a:solidFill>
                  <a:schemeClr val="accent1"/>
                </a:solidFill>
                <a:latin typeface="Times New Roman" panose="02020603050405020304" charset="0"/>
                <a:cs typeface="Times New Roman" panose="02020603050405020304" charset="0"/>
                <a:sym typeface="OPPOSans L" panose="00020600040101010101" pitchFamily="18" charset="-122"/>
              </a:rPr>
              <a:t>Parameter Efficient Fine-Tuning</a:t>
            </a:r>
            <a:endParaRPr lang="zh-CN" altLang="en-US" sz="2000" dirty="0">
              <a:solidFill>
                <a:schemeClr val="tx2"/>
              </a:solidFill>
              <a:latin typeface="Times New Roman" panose="02020603050405020304" charset="0"/>
              <a:cs typeface="Times New Roman" panose="02020603050405020304" charset="0"/>
              <a:sym typeface="OPPOSans L" panose="00020600040101010101" pitchFamily="18" charset="-122"/>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8187" y="1842914"/>
            <a:ext cx="3098959" cy="2876698"/>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8" name="文本框 27"/>
          <p:cNvSpPr txBox="1"/>
          <p:nvPr/>
        </p:nvSpPr>
        <p:spPr>
          <a:xfrm>
            <a:off x="2438091" y="385434"/>
            <a:ext cx="715010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b="0" i="0" dirty="0">
                <a:effectLst/>
                <a:latin typeface="Montserrat" panose="00000500000000000000" pitchFamily="2" charset="0"/>
              </a:rPr>
              <a:t>Representative Fine-tuning Techniques</a:t>
            </a:r>
            <a:endParaRPr lang="en-US" altLang="zh-CN" sz="2800" b="0" i="0" dirty="0">
              <a:effectLst/>
              <a:latin typeface="Montserrat" panose="00000500000000000000" pitchFamily="2" charset="0"/>
            </a:endParaRPr>
          </a:p>
        </p:txBody>
      </p:sp>
      <p:cxnSp>
        <p:nvCxnSpPr>
          <p:cNvPr id="29" name="直接连接符 28"/>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a:off x="245856" y="4074895"/>
            <a:ext cx="4119267" cy="1142760"/>
          </a:xfrm>
          <a:prstGeom prst="roundRect">
            <a:avLst>
              <a:gd name="adj" fmla="val 10980"/>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bg1"/>
                </a:solidFill>
                <a:latin typeface="Times New Roman" panose="02020603050405020304" charset="0"/>
                <a:cs typeface="Times New Roman" panose="02020603050405020304" charset="0"/>
              </a:rPr>
              <a:t>By only fine-tuning the newly added adapter structures and the layer norm layers</a:t>
            </a:r>
            <a:endParaRPr lang="zh-CN" altLang="en-US" dirty="0"/>
          </a:p>
        </p:txBody>
      </p:sp>
      <p:sp>
        <p:nvSpPr>
          <p:cNvPr id="34" name="任意多边形 20"/>
          <p:cNvSpPr/>
          <p:nvPr/>
        </p:nvSpPr>
        <p:spPr>
          <a:xfrm>
            <a:off x="5014127" y="5217655"/>
            <a:ext cx="1606078" cy="293585"/>
          </a:xfrm>
          <a:custGeom>
            <a:avLst/>
            <a:gdLst>
              <a:gd name="connsiteX0" fmla="*/ 1324243 w 1674229"/>
              <a:gd name="connsiteY0" fmla="*/ 0 h 204783"/>
              <a:gd name="connsiteX1" fmla="*/ 1674229 w 1674229"/>
              <a:gd name="connsiteY1" fmla="*/ 204783 h 204783"/>
              <a:gd name="connsiteX2" fmla="*/ 0 w 1674229"/>
              <a:gd name="connsiteY2" fmla="*/ 204783 h 204783"/>
              <a:gd name="connsiteX3" fmla="*/ 0 w 1674229"/>
              <a:gd name="connsiteY3" fmla="*/ 129461 h 204783"/>
              <a:gd name="connsiteX4" fmla="*/ 1324243 w 1674229"/>
              <a:gd name="connsiteY4" fmla="*/ 129461 h 204783"/>
              <a:gd name="connsiteX5" fmla="*/ 1324243 w 1674229"/>
              <a:gd name="connsiteY5" fmla="*/ 0 h 20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29" h="204783">
                <a:moveTo>
                  <a:pt x="1324243" y="0"/>
                </a:moveTo>
                <a:lnTo>
                  <a:pt x="1674229" y="204783"/>
                </a:lnTo>
                <a:lnTo>
                  <a:pt x="0" y="204783"/>
                </a:lnTo>
                <a:lnTo>
                  <a:pt x="0" y="129461"/>
                </a:lnTo>
                <a:lnTo>
                  <a:pt x="1324243" y="129461"/>
                </a:lnTo>
                <a:lnTo>
                  <a:pt x="1324243" y="0"/>
                </a:lnTo>
                <a:close/>
              </a:path>
            </a:pathLst>
          </a:custGeom>
          <a:gradFill>
            <a:gsLst>
              <a:gs pos="0">
                <a:schemeClr val="accent1">
                  <a:lumMod val="5000"/>
                  <a:lumOff val="95000"/>
                  <a:alpha val="0"/>
                </a:schemeClr>
              </a:gs>
              <a:gs pos="70000">
                <a:schemeClr val="accent1"/>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2"/>
          <p:cNvSpPr/>
          <p:nvPr/>
        </p:nvSpPr>
        <p:spPr>
          <a:xfrm flipH="1" flipV="1">
            <a:off x="5092780" y="5849872"/>
            <a:ext cx="1606076" cy="372538"/>
          </a:xfrm>
          <a:custGeom>
            <a:avLst/>
            <a:gdLst>
              <a:gd name="connsiteX0" fmla="*/ 1324243 w 1674229"/>
              <a:gd name="connsiteY0" fmla="*/ 0 h 204783"/>
              <a:gd name="connsiteX1" fmla="*/ 1674229 w 1674229"/>
              <a:gd name="connsiteY1" fmla="*/ 204783 h 204783"/>
              <a:gd name="connsiteX2" fmla="*/ 0 w 1674229"/>
              <a:gd name="connsiteY2" fmla="*/ 204783 h 204783"/>
              <a:gd name="connsiteX3" fmla="*/ 0 w 1674229"/>
              <a:gd name="connsiteY3" fmla="*/ 129461 h 204783"/>
              <a:gd name="connsiteX4" fmla="*/ 1324243 w 1674229"/>
              <a:gd name="connsiteY4" fmla="*/ 129461 h 204783"/>
              <a:gd name="connsiteX5" fmla="*/ 1324243 w 1674229"/>
              <a:gd name="connsiteY5" fmla="*/ 0 h 20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29" h="204783">
                <a:moveTo>
                  <a:pt x="1324243" y="0"/>
                </a:moveTo>
                <a:lnTo>
                  <a:pt x="1674229" y="204783"/>
                </a:lnTo>
                <a:lnTo>
                  <a:pt x="0" y="204783"/>
                </a:lnTo>
                <a:lnTo>
                  <a:pt x="0" y="129461"/>
                </a:lnTo>
                <a:lnTo>
                  <a:pt x="1324243" y="129461"/>
                </a:lnTo>
                <a:lnTo>
                  <a:pt x="1324243" y="0"/>
                </a:lnTo>
                <a:close/>
              </a:path>
            </a:pathLst>
          </a:custGeom>
          <a:gradFill>
            <a:gsLst>
              <a:gs pos="0">
                <a:schemeClr val="accent1">
                  <a:lumMod val="5000"/>
                  <a:lumOff val="95000"/>
                  <a:alpha val="0"/>
                </a:schemeClr>
              </a:gs>
              <a:gs pos="70000">
                <a:schemeClr val="accent1"/>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323620" y="5365391"/>
            <a:ext cx="2110970" cy="584775"/>
          </a:xfrm>
          <a:prstGeom prst="rect">
            <a:avLst/>
          </a:prstGeom>
          <a:noFill/>
        </p:spPr>
        <p:txBody>
          <a:bodyPr wrap="square">
            <a:spAutoFit/>
          </a:bodyPr>
          <a:lstStyle/>
          <a:p>
            <a:pPr algn="l"/>
            <a:r>
              <a:rPr lang="en-US" altLang="zh-CN" sz="1600" b="1" i="0" dirty="0">
                <a:effectLst/>
                <a:latin typeface="Times New Roman" panose="02020603050405020304" charset="0"/>
                <a:cs typeface="Times New Roman" panose="02020603050405020304" charset="0"/>
              </a:rPr>
              <a:t>Classic Parameter Fine-tuning</a:t>
            </a:r>
            <a:endParaRPr lang="en-US" altLang="zh-CN" sz="1600" b="1" i="0" dirty="0">
              <a:effectLst/>
              <a:latin typeface="Times New Roman" panose="02020603050405020304" charset="0"/>
              <a:cs typeface="Times New Roman" panose="02020603050405020304" charset="0"/>
            </a:endParaRPr>
          </a:p>
        </p:txBody>
      </p:sp>
      <p:sp>
        <p:nvSpPr>
          <p:cNvPr id="39" name="文本框 38"/>
          <p:cNvSpPr txBox="1"/>
          <p:nvPr/>
        </p:nvSpPr>
        <p:spPr>
          <a:xfrm>
            <a:off x="6620205" y="5271132"/>
            <a:ext cx="2181022" cy="700576"/>
          </a:xfrm>
          <a:prstGeom prst="rect">
            <a:avLst/>
          </a:prstGeom>
          <a:noFill/>
        </p:spPr>
        <p:txBody>
          <a:bodyPr wrap="square">
            <a:spAutoFit/>
          </a:bodyPr>
          <a:lstStyle/>
          <a:p>
            <a:pPr>
              <a:lnSpc>
                <a:spcPct val="130000"/>
              </a:lnSpc>
            </a:pPr>
            <a:r>
              <a:rPr lang="en-US" altLang="zh-CN" sz="1600" b="1" dirty="0">
                <a:latin typeface="Times New Roman" panose="02020603050405020304" charset="0"/>
                <a:cs typeface="Times New Roman" panose="02020603050405020304" charset="0"/>
                <a:sym typeface="OPPOSans L" panose="00020600040101010101" pitchFamily="18" charset="-122"/>
              </a:rPr>
              <a:t>Parameter Efficient Fine-Tuning</a:t>
            </a:r>
            <a:endParaRPr lang="zh-CN" altLang="en-US" sz="1600" b="1" dirty="0">
              <a:latin typeface="Times New Roman" panose="02020603050405020304" charset="0"/>
              <a:cs typeface="Times New Roman" panose="02020603050405020304" charset="0"/>
              <a:sym typeface="OPPOSans L" panose="00020600040101010101" pitchFamily="18" charset="-122"/>
            </a:endParaRPr>
          </a:p>
        </p:txBody>
      </p:sp>
      <p:grpSp>
        <p:nvGrpSpPr>
          <p:cNvPr id="40" name="组合 39"/>
          <p:cNvGrpSpPr/>
          <p:nvPr/>
        </p:nvGrpSpPr>
        <p:grpSpPr>
          <a:xfrm>
            <a:off x="3823331" y="4517483"/>
            <a:ext cx="404258" cy="404258"/>
            <a:chOff x="1763360" y="1689099"/>
            <a:chExt cx="502920" cy="502920"/>
          </a:xfrm>
        </p:grpSpPr>
        <p:sp>
          <p:nvSpPr>
            <p:cNvPr id="41" name="椭圆 40"/>
            <p:cNvSpPr/>
            <p:nvPr/>
          </p:nvSpPr>
          <p:spPr>
            <a:xfrm>
              <a:off x="1763360" y="1689099"/>
              <a:ext cx="502920" cy="502920"/>
            </a:xfrm>
            <a:prstGeom prst="ellipse">
              <a:avLst/>
            </a:prstGeom>
            <a:gradFill>
              <a:gsLst>
                <a:gs pos="7000">
                  <a:schemeClr val="accent1"/>
                </a:gs>
                <a:gs pos="100000">
                  <a:schemeClr val="accent2"/>
                </a:gs>
              </a:gsLst>
              <a:lin ang="18600000" scaled="0"/>
            </a:gradFill>
            <a:ln w="38100">
              <a:solidFill>
                <a:srgbClr val="F4F9FF"/>
              </a:solid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2" name="矩形: 圆角"/>
            <p:cNvSpPr/>
            <p:nvPr/>
          </p:nvSpPr>
          <p:spPr>
            <a:xfrm>
              <a:off x="1873307" y="1821771"/>
              <a:ext cx="304843" cy="219309"/>
            </a:xfrm>
            <a:custGeom>
              <a:avLst/>
              <a:gdLst>
                <a:gd name="T0" fmla="*/ 3421 w 8754"/>
                <a:gd name="T1" fmla="*/ 6088 h 6297"/>
                <a:gd name="T2" fmla="*/ 8754 w 8754"/>
                <a:gd name="T3" fmla="*/ 754 h 6297"/>
                <a:gd name="T4" fmla="*/ 8000 w 8754"/>
                <a:gd name="T5" fmla="*/ 0 h 6297"/>
                <a:gd name="T6" fmla="*/ 3044 w 8754"/>
                <a:gd name="T7" fmla="*/ 4957 h 6297"/>
                <a:gd name="T8" fmla="*/ 754 w 8754"/>
                <a:gd name="T9" fmla="*/ 2667 h 6297"/>
                <a:gd name="T10" fmla="*/ 0 w 8754"/>
                <a:gd name="T11" fmla="*/ 3421 h 6297"/>
                <a:gd name="T12" fmla="*/ 2667 w 8754"/>
                <a:gd name="T13" fmla="*/ 6088 h 6297"/>
                <a:gd name="T14" fmla="*/ 3421 w 8754"/>
                <a:gd name="T15" fmla="*/ 6088 h 6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54" h="6297">
                  <a:moveTo>
                    <a:pt x="3421" y="6088"/>
                  </a:moveTo>
                  <a:lnTo>
                    <a:pt x="8754" y="754"/>
                  </a:lnTo>
                  <a:lnTo>
                    <a:pt x="8000" y="0"/>
                  </a:lnTo>
                  <a:lnTo>
                    <a:pt x="3044" y="4957"/>
                  </a:lnTo>
                  <a:lnTo>
                    <a:pt x="754" y="2667"/>
                  </a:lnTo>
                  <a:lnTo>
                    <a:pt x="0" y="3421"/>
                  </a:lnTo>
                  <a:lnTo>
                    <a:pt x="2667" y="6088"/>
                  </a:lnTo>
                  <a:cubicBezTo>
                    <a:pt x="2875" y="6297"/>
                    <a:pt x="3213" y="6297"/>
                    <a:pt x="3421" y="60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文本框 43"/>
          <p:cNvSpPr txBox="1"/>
          <p:nvPr/>
        </p:nvSpPr>
        <p:spPr>
          <a:xfrm>
            <a:off x="5231778" y="5479303"/>
            <a:ext cx="1564206" cy="369332"/>
          </a:xfrm>
          <a:prstGeom prst="rect">
            <a:avLst/>
          </a:prstGeom>
          <a:noFill/>
        </p:spPr>
        <p:txBody>
          <a:bodyPr wrap="square">
            <a:spAutoFit/>
          </a:bodyPr>
          <a:lstStyle/>
          <a:p>
            <a:r>
              <a:rPr lang="en-US" altLang="zh-CN" dirty="0">
                <a:highlight>
                  <a:srgbClr val="FFFF00"/>
                </a:highlight>
                <a:latin typeface="Times New Roman" panose="02020603050405020304" charset="0"/>
                <a:cs typeface="Times New Roman" panose="02020603050405020304" charset="0"/>
              </a:rPr>
              <a:t>same effect</a:t>
            </a:r>
            <a:endParaRPr lang="zh-CN" altLang="en-US" dirty="0">
              <a:highlight>
                <a:srgbClr val="FFFF00"/>
              </a:highlight>
              <a:latin typeface="Times New Roman" panose="02020603050405020304" charset="0"/>
              <a:cs typeface="Times New Roman" panose="02020603050405020304" charset="0"/>
            </a:endParaRPr>
          </a:p>
        </p:txBody>
      </p:sp>
      <p:sp>
        <p:nvSpPr>
          <p:cNvPr id="46" name="文本框 45"/>
          <p:cNvSpPr txBox="1"/>
          <p:nvPr/>
        </p:nvSpPr>
        <p:spPr>
          <a:xfrm>
            <a:off x="4494311" y="4074895"/>
            <a:ext cx="3257150" cy="369332"/>
          </a:xfrm>
          <a:prstGeom prst="rect">
            <a:avLst/>
          </a:prstGeom>
          <a:noFill/>
        </p:spPr>
        <p:txBody>
          <a:bodyPr wrap="square">
            <a:spAutoFit/>
          </a:bodyPr>
          <a:lstStyle/>
          <a:p>
            <a:r>
              <a:rPr lang="en-US" altLang="zh-CN" dirty="0">
                <a:solidFill>
                  <a:srgbClr val="FF0000"/>
                </a:solidFill>
                <a:latin typeface="Times New Roman" panose="02020603050405020304" charset="0"/>
                <a:cs typeface="Times New Roman" panose="02020603050405020304" charset="0"/>
              </a:rPr>
              <a:t>The process can be expressed as</a:t>
            </a:r>
            <a:endParaRPr lang="zh-CN" altLang="en-US" dirty="0">
              <a:solidFill>
                <a:srgbClr val="FF0000"/>
              </a:solidFill>
              <a:latin typeface="Times New Roman" panose="02020603050405020304" charset="0"/>
              <a:cs typeface="Times New Roman" panose="02020603050405020304" charset="0"/>
            </a:endParaRPr>
          </a:p>
        </p:txBody>
      </p:sp>
      <p:pic>
        <p:nvPicPr>
          <p:cNvPr id="48" name="图片 47"/>
          <p:cNvPicPr>
            <a:picLocks noChangeAspect="1"/>
          </p:cNvPicPr>
          <p:nvPr/>
        </p:nvPicPr>
        <p:blipFill>
          <a:blip r:embed="rId4"/>
          <a:stretch>
            <a:fillRect/>
          </a:stretch>
        </p:blipFill>
        <p:spPr>
          <a:xfrm>
            <a:off x="5155913" y="4611819"/>
            <a:ext cx="1852695" cy="3338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656518" y="2010683"/>
            <a:ext cx="6598672" cy="3610511"/>
          </a:xfrm>
          <a:prstGeom prst="ellipse">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20852" y="2667703"/>
            <a:ext cx="4573511" cy="2296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任意多边形: 形状 26"/>
          <p:cNvSpPr/>
          <p:nvPr/>
        </p:nvSpPr>
        <p:spPr>
          <a:xfrm>
            <a:off x="825412" y="2230340"/>
            <a:ext cx="4558643" cy="1914553"/>
          </a:xfrm>
          <a:custGeom>
            <a:avLst/>
            <a:gdLst>
              <a:gd name="connsiteX0" fmla="*/ 0 w 2574201"/>
              <a:gd name="connsiteY0" fmla="*/ 0 h 1914553"/>
              <a:gd name="connsiteX1" fmla="*/ 2574201 w 2574201"/>
              <a:gd name="connsiteY1" fmla="*/ 0 h 1914553"/>
              <a:gd name="connsiteX2" fmla="*/ 2574201 w 2574201"/>
              <a:gd name="connsiteY2" fmla="*/ 1874602 h 1914553"/>
              <a:gd name="connsiteX3" fmla="*/ 2534250 w 2574201"/>
              <a:gd name="connsiteY3" fmla="*/ 1914553 h 1914553"/>
              <a:gd name="connsiteX4" fmla="*/ 39952 w 2574201"/>
              <a:gd name="connsiteY4" fmla="*/ 1914553 h 1914553"/>
              <a:gd name="connsiteX5" fmla="*/ 0 w 2574201"/>
              <a:gd name="connsiteY5" fmla="*/ 1874602 h 1914553"/>
              <a:gd name="connsiteX6" fmla="*/ 0 w 2574201"/>
              <a:gd name="connsiteY6" fmla="*/ 0 h 191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4201" h="1914553">
                <a:moveTo>
                  <a:pt x="0" y="0"/>
                </a:moveTo>
                <a:lnTo>
                  <a:pt x="2574201" y="0"/>
                </a:lnTo>
                <a:lnTo>
                  <a:pt x="2574201" y="1874602"/>
                </a:lnTo>
                <a:cubicBezTo>
                  <a:pt x="2574201" y="1896666"/>
                  <a:pt x="2556314" y="1914553"/>
                  <a:pt x="2534250" y="1914553"/>
                </a:cubicBezTo>
                <a:lnTo>
                  <a:pt x="39952" y="1914553"/>
                </a:lnTo>
                <a:cubicBezTo>
                  <a:pt x="17887" y="1914553"/>
                  <a:pt x="0" y="1896666"/>
                  <a:pt x="0" y="1874602"/>
                </a:cubicBezTo>
                <a:lnTo>
                  <a:pt x="0" y="0"/>
                </a:lnTo>
                <a:close/>
              </a:path>
            </a:pathLst>
          </a:custGeom>
          <a:gradFill>
            <a:gsLst>
              <a:gs pos="0">
                <a:srgbClr val="DEE0F5"/>
              </a:gs>
              <a:gs pos="100000">
                <a:srgbClr val="EFF5FE"/>
              </a:gs>
            </a:gsLst>
            <a:lin ang="2700000" scaled="0"/>
          </a:gradFill>
          <a:ln>
            <a:noFill/>
          </a:ln>
          <a:effectLst>
            <a:outerShdw blurRad="342900" dist="342900" dir="5400000" sx="87000" sy="87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nSpc>
                <a:spcPct val="150000"/>
              </a:lnSpc>
            </a:pPr>
            <a:r>
              <a:rPr lang="en-US" altLang="zh-CN" sz="1200" dirty="0">
                <a:solidFill>
                  <a:schemeClr val="tx1"/>
                </a:solidFill>
                <a:highlight>
                  <a:srgbClr val="FFFF00"/>
                </a:highlight>
                <a:latin typeface="Times New Roman" panose="02020603050405020304" charset="0"/>
                <a:ea typeface="+mj-ea"/>
                <a:cs typeface="Times New Roman" panose="02020603050405020304" charset="0"/>
              </a:rPr>
              <a:t>Bridging the Gap between Pre-training and Fine-tuning</a:t>
            </a:r>
            <a:r>
              <a:rPr lang="en-US" altLang="zh-CN" sz="1200" dirty="0">
                <a:solidFill>
                  <a:schemeClr val="tx1"/>
                </a:solidFill>
                <a:latin typeface="Times New Roman" panose="02020603050405020304" charset="0"/>
                <a:ea typeface="+mj-ea"/>
                <a:cs typeface="Times New Roman" panose="02020603050405020304" charset="0"/>
              </a:rPr>
              <a:t>: Pre-training tasks primarily focus on Masked Language Modeling (MLM), while downstream tasks introduce new training parameters, resulting in significant differences between the objectives of the two stages. </a:t>
            </a:r>
            <a:endParaRPr lang="zh-CN" altLang="en-US" sz="1200" dirty="0">
              <a:solidFill>
                <a:schemeClr val="tx1"/>
              </a:solidFill>
              <a:latin typeface="Times New Roman" panose="02020603050405020304" charset="0"/>
              <a:ea typeface="+mj-ea"/>
              <a:cs typeface="Times New Roman" panose="02020603050405020304" charset="0"/>
            </a:endParaRPr>
          </a:p>
        </p:txBody>
      </p:sp>
      <p:sp>
        <p:nvSpPr>
          <p:cNvPr id="28" name="任意多边形: 形状 27"/>
          <p:cNvSpPr/>
          <p:nvPr/>
        </p:nvSpPr>
        <p:spPr>
          <a:xfrm>
            <a:off x="825413" y="1429644"/>
            <a:ext cx="4558643" cy="540544"/>
          </a:xfrm>
          <a:custGeom>
            <a:avLst/>
            <a:gdLst>
              <a:gd name="connsiteX0" fmla="*/ 39952 w 2574201"/>
              <a:gd name="connsiteY0" fmla="*/ 0 h 540544"/>
              <a:gd name="connsiteX1" fmla="*/ 2534250 w 2574201"/>
              <a:gd name="connsiteY1" fmla="*/ 0 h 540544"/>
              <a:gd name="connsiteX2" fmla="*/ 2574201 w 2574201"/>
              <a:gd name="connsiteY2" fmla="*/ 39951 h 540544"/>
              <a:gd name="connsiteX3" fmla="*/ 2574201 w 2574201"/>
              <a:gd name="connsiteY3" fmla="*/ 109801 h 540544"/>
              <a:gd name="connsiteX4" fmla="*/ 2574201 w 2574201"/>
              <a:gd name="connsiteY4" fmla="*/ 470694 h 540544"/>
              <a:gd name="connsiteX5" fmla="*/ 2574201 w 2574201"/>
              <a:gd name="connsiteY5" fmla="*/ 540544 h 540544"/>
              <a:gd name="connsiteX6" fmla="*/ 0 w 2574201"/>
              <a:gd name="connsiteY6" fmla="*/ 540544 h 540544"/>
              <a:gd name="connsiteX7" fmla="*/ 0 w 2574201"/>
              <a:gd name="connsiteY7" fmla="*/ 470694 h 540544"/>
              <a:gd name="connsiteX8" fmla="*/ 0 w 2574201"/>
              <a:gd name="connsiteY8" fmla="*/ 109801 h 540544"/>
              <a:gd name="connsiteX9" fmla="*/ 0 w 2574201"/>
              <a:gd name="connsiteY9" fmla="*/ 39951 h 540544"/>
              <a:gd name="connsiteX10" fmla="*/ 39952 w 2574201"/>
              <a:gd name="connsiteY10" fmla="*/ 0 h 54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4201" h="540544">
                <a:moveTo>
                  <a:pt x="39952" y="0"/>
                </a:moveTo>
                <a:lnTo>
                  <a:pt x="2534250" y="0"/>
                </a:lnTo>
                <a:cubicBezTo>
                  <a:pt x="2556314" y="0"/>
                  <a:pt x="2574201" y="17887"/>
                  <a:pt x="2574201" y="39951"/>
                </a:cubicBezTo>
                <a:lnTo>
                  <a:pt x="2574201" y="109801"/>
                </a:lnTo>
                <a:lnTo>
                  <a:pt x="2574201" y="470694"/>
                </a:lnTo>
                <a:lnTo>
                  <a:pt x="2574201" y="540544"/>
                </a:lnTo>
                <a:lnTo>
                  <a:pt x="0" y="540544"/>
                </a:lnTo>
                <a:lnTo>
                  <a:pt x="0" y="470694"/>
                </a:lnTo>
                <a:lnTo>
                  <a:pt x="0" y="109801"/>
                </a:lnTo>
                <a:lnTo>
                  <a:pt x="0" y="39951"/>
                </a:lnTo>
                <a:cubicBezTo>
                  <a:pt x="0" y="17887"/>
                  <a:pt x="17887" y="0"/>
                  <a:pt x="39952" y="0"/>
                </a:cubicBezTo>
                <a:close/>
              </a:path>
            </a:pathLst>
          </a:cu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bg1"/>
                </a:solidFill>
                <a:latin typeface="Times New Roman" panose="02020603050405020304" charset="0"/>
                <a:cs typeface="Times New Roman" panose="02020603050405020304" charset="0"/>
              </a:rPr>
              <a:t>Prompt Tuning mainly addresses two issues</a:t>
            </a:r>
            <a:endParaRPr lang="zh-CN" altLang="en-US" sz="1800" dirty="0">
              <a:solidFill>
                <a:schemeClr val="bg1"/>
              </a:solidFill>
              <a:latin typeface="Times New Roman" panose="02020603050405020304" charset="0"/>
              <a:cs typeface="Times New Roman" panose="02020603050405020304" charset="0"/>
            </a:endParaRPr>
          </a:p>
        </p:txBody>
      </p:sp>
      <p:sp>
        <p:nvSpPr>
          <p:cNvPr id="30" name="任意多边形: 形状 29"/>
          <p:cNvSpPr/>
          <p:nvPr/>
        </p:nvSpPr>
        <p:spPr>
          <a:xfrm>
            <a:off x="825413" y="4471079"/>
            <a:ext cx="4558642" cy="1914553"/>
          </a:xfrm>
          <a:custGeom>
            <a:avLst/>
            <a:gdLst>
              <a:gd name="connsiteX0" fmla="*/ 0 w 2574201"/>
              <a:gd name="connsiteY0" fmla="*/ 0 h 1914553"/>
              <a:gd name="connsiteX1" fmla="*/ 2574201 w 2574201"/>
              <a:gd name="connsiteY1" fmla="*/ 0 h 1914553"/>
              <a:gd name="connsiteX2" fmla="*/ 2574201 w 2574201"/>
              <a:gd name="connsiteY2" fmla="*/ 1874602 h 1914553"/>
              <a:gd name="connsiteX3" fmla="*/ 2534250 w 2574201"/>
              <a:gd name="connsiteY3" fmla="*/ 1914553 h 1914553"/>
              <a:gd name="connsiteX4" fmla="*/ 39952 w 2574201"/>
              <a:gd name="connsiteY4" fmla="*/ 1914553 h 1914553"/>
              <a:gd name="connsiteX5" fmla="*/ 0 w 2574201"/>
              <a:gd name="connsiteY5" fmla="*/ 1874602 h 1914553"/>
              <a:gd name="connsiteX6" fmla="*/ 0 w 2574201"/>
              <a:gd name="connsiteY6" fmla="*/ 0 h 191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4201" h="1914553">
                <a:moveTo>
                  <a:pt x="0" y="0"/>
                </a:moveTo>
                <a:lnTo>
                  <a:pt x="2574201" y="0"/>
                </a:lnTo>
                <a:lnTo>
                  <a:pt x="2574201" y="1874602"/>
                </a:lnTo>
                <a:cubicBezTo>
                  <a:pt x="2574201" y="1896666"/>
                  <a:pt x="2556314" y="1914553"/>
                  <a:pt x="2534250" y="1914553"/>
                </a:cubicBezTo>
                <a:lnTo>
                  <a:pt x="39952" y="1914553"/>
                </a:lnTo>
                <a:cubicBezTo>
                  <a:pt x="17887" y="1914553"/>
                  <a:pt x="0" y="1896666"/>
                  <a:pt x="0" y="1874602"/>
                </a:cubicBezTo>
                <a:lnTo>
                  <a:pt x="0" y="0"/>
                </a:lnTo>
                <a:close/>
              </a:path>
            </a:pathLst>
          </a:custGeom>
          <a:gradFill>
            <a:gsLst>
              <a:gs pos="0">
                <a:srgbClr val="DEE0F5"/>
              </a:gs>
              <a:gs pos="100000">
                <a:srgbClr val="EFF5FE"/>
              </a:gs>
            </a:gsLst>
            <a:lin ang="2700000" scaled="0"/>
          </a:gradFill>
          <a:ln>
            <a:noFill/>
          </a:ln>
          <a:effectLst>
            <a:outerShdw blurRad="342900" dist="342900" dir="5400000" sx="87000" sy="87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nSpc>
                <a:spcPct val="150000"/>
              </a:lnSpc>
            </a:pPr>
            <a:r>
              <a:rPr lang="en-US" altLang="zh-CN" sz="1200" dirty="0">
                <a:solidFill>
                  <a:schemeClr val="tx1"/>
                </a:solidFill>
                <a:highlight>
                  <a:srgbClr val="FFFF00"/>
                </a:highlight>
                <a:latin typeface="Times New Roman" panose="02020603050405020304" charset="0"/>
                <a:ea typeface="+mj-ea"/>
                <a:cs typeface="Times New Roman" panose="02020603050405020304" charset="0"/>
              </a:rPr>
              <a:t>Avoiding Overfitting of the Head</a:t>
            </a:r>
            <a:r>
              <a:rPr lang="en-US" altLang="zh-CN" sz="1200" dirty="0">
                <a:solidFill>
                  <a:schemeClr val="tx1"/>
                </a:solidFill>
                <a:latin typeface="Times New Roman" panose="02020603050405020304" charset="0"/>
                <a:ea typeface="+mj-ea"/>
                <a:cs typeface="Times New Roman" panose="02020603050405020304" charset="0"/>
              </a:rPr>
              <a:t>: During the Fine-tuning stage, additional parameters are introduced to adapt to specific task requirements, which can easily lead to overfitting when the number of training samples is limited, thereby reducing the model's generalization ability. </a:t>
            </a:r>
            <a:endParaRPr lang="zh-CN" altLang="en-US" sz="1200" dirty="0">
              <a:solidFill>
                <a:schemeClr val="tx1"/>
              </a:solidFill>
              <a:latin typeface="Times New Roman" panose="02020603050405020304" charset="0"/>
              <a:ea typeface="+mj-ea"/>
              <a:cs typeface="Times New Roman" panose="02020603050405020304" charset="0"/>
            </a:endParaRPr>
          </a:p>
        </p:txBody>
      </p:sp>
      <p:sp>
        <p:nvSpPr>
          <p:cNvPr id="34" name="文本框 33"/>
          <p:cNvSpPr txBox="1"/>
          <p:nvPr/>
        </p:nvSpPr>
        <p:spPr>
          <a:xfrm>
            <a:off x="2520641" y="411469"/>
            <a:ext cx="715010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b="0" i="0" dirty="0">
                <a:effectLst/>
                <a:latin typeface="Montserrat" panose="00000500000000000000" pitchFamily="2" charset="0"/>
              </a:rPr>
              <a:t>Representative Fine-tuning Techniques</a:t>
            </a:r>
            <a:endParaRPr lang="en-US" altLang="zh-CN" sz="2800" b="0" i="0" dirty="0">
              <a:effectLst/>
              <a:latin typeface="Montserrat" panose="00000500000000000000" pitchFamily="2" charset="0"/>
            </a:endParaRPr>
          </a:p>
        </p:txBody>
      </p:sp>
      <p:cxnSp>
        <p:nvCxnSpPr>
          <p:cNvPr id="35" name="直接连接符 34"/>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48204" y="1862128"/>
            <a:ext cx="1860591" cy="1715887"/>
          </a:xfrm>
          <a:custGeom>
            <a:avLst/>
            <a:gdLst>
              <a:gd name="connsiteX0" fmla="*/ 1860591 w 1860591"/>
              <a:gd name="connsiteY0" fmla="*/ 0 h 1715887"/>
              <a:gd name="connsiteX1" fmla="*/ 1860591 w 1860591"/>
              <a:gd name="connsiteY1" fmla="*/ 938998 h 1715887"/>
              <a:gd name="connsiteX2" fmla="*/ 1785980 w 1860591"/>
              <a:gd name="connsiteY2" fmla="*/ 942766 h 1715887"/>
              <a:gd name="connsiteX3" fmla="*/ 949516 w 1860591"/>
              <a:gd name="connsiteY3" fmla="*/ 1699022 h 1715887"/>
              <a:gd name="connsiteX4" fmla="*/ 946942 w 1860591"/>
              <a:gd name="connsiteY4" fmla="*/ 1715887 h 1715887"/>
              <a:gd name="connsiteX5" fmla="*/ 0 w 1860591"/>
              <a:gd name="connsiteY5" fmla="*/ 1715887 h 1715887"/>
              <a:gd name="connsiteX6" fmla="*/ 920 w 1860591"/>
              <a:gd name="connsiteY6" fmla="*/ 1697669 h 1715887"/>
              <a:gd name="connsiteX7" fmla="*/ 1689973 w 1860591"/>
              <a:gd name="connsiteY7" fmla="*/ 8616 h 1715887"/>
              <a:gd name="connsiteX8" fmla="*/ 1860591 w 1860591"/>
              <a:gd name="connsiteY8" fmla="*/ 0 h 171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591" h="1715887">
                <a:moveTo>
                  <a:pt x="1860591" y="0"/>
                </a:moveTo>
                <a:lnTo>
                  <a:pt x="1860591" y="938998"/>
                </a:lnTo>
                <a:lnTo>
                  <a:pt x="1785980" y="942766"/>
                </a:lnTo>
                <a:cubicBezTo>
                  <a:pt x="1369367" y="985075"/>
                  <a:pt x="1032058" y="1295648"/>
                  <a:pt x="949516" y="1699022"/>
                </a:cubicBezTo>
                <a:lnTo>
                  <a:pt x="946942" y="1715887"/>
                </a:lnTo>
                <a:lnTo>
                  <a:pt x="0" y="1715887"/>
                </a:lnTo>
                <a:lnTo>
                  <a:pt x="920" y="1697669"/>
                </a:lnTo>
                <a:cubicBezTo>
                  <a:pt x="91364" y="807079"/>
                  <a:pt x="799383" y="99060"/>
                  <a:pt x="1689973" y="8616"/>
                </a:cubicBezTo>
                <a:lnTo>
                  <a:pt x="1860591" y="0"/>
                </a:lnTo>
                <a:close/>
              </a:path>
            </a:pathLst>
          </a:custGeom>
          <a:gradFill>
            <a:gsLst>
              <a:gs pos="100000">
                <a:schemeClr val="accent1">
                  <a:lumMod val="40000"/>
                  <a:lumOff val="60000"/>
                </a:schemeClr>
              </a:gs>
              <a:gs pos="0">
                <a:srgbClr val="F4F9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任意多边形: 形状 2"/>
          <p:cNvSpPr/>
          <p:nvPr/>
        </p:nvSpPr>
        <p:spPr>
          <a:xfrm>
            <a:off x="6054513" y="1862128"/>
            <a:ext cx="1860590" cy="1715887"/>
          </a:xfrm>
          <a:custGeom>
            <a:avLst/>
            <a:gdLst>
              <a:gd name="connsiteX0" fmla="*/ 0 w 1860590"/>
              <a:gd name="connsiteY0" fmla="*/ 0 h 1715887"/>
              <a:gd name="connsiteX1" fmla="*/ 170617 w 1860590"/>
              <a:gd name="connsiteY1" fmla="*/ 8616 h 1715887"/>
              <a:gd name="connsiteX2" fmla="*/ 1859670 w 1860590"/>
              <a:gd name="connsiteY2" fmla="*/ 1697669 h 1715887"/>
              <a:gd name="connsiteX3" fmla="*/ 1860590 w 1860590"/>
              <a:gd name="connsiteY3" fmla="*/ 1715887 h 1715887"/>
              <a:gd name="connsiteX4" fmla="*/ 913648 w 1860590"/>
              <a:gd name="connsiteY4" fmla="*/ 1715887 h 1715887"/>
              <a:gd name="connsiteX5" fmla="*/ 911074 w 1860590"/>
              <a:gd name="connsiteY5" fmla="*/ 1699022 h 1715887"/>
              <a:gd name="connsiteX6" fmla="*/ 74610 w 1860590"/>
              <a:gd name="connsiteY6" fmla="*/ 942766 h 1715887"/>
              <a:gd name="connsiteX7" fmla="*/ 0 w 1860590"/>
              <a:gd name="connsiteY7" fmla="*/ 938998 h 1715887"/>
              <a:gd name="connsiteX8" fmla="*/ 0 w 1860590"/>
              <a:gd name="connsiteY8" fmla="*/ 0 h 171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590" h="1715887">
                <a:moveTo>
                  <a:pt x="0" y="0"/>
                </a:moveTo>
                <a:lnTo>
                  <a:pt x="170617" y="8616"/>
                </a:lnTo>
                <a:cubicBezTo>
                  <a:pt x="1061207" y="99060"/>
                  <a:pt x="1769226" y="807079"/>
                  <a:pt x="1859670" y="1697669"/>
                </a:cubicBezTo>
                <a:lnTo>
                  <a:pt x="1860590" y="1715887"/>
                </a:lnTo>
                <a:lnTo>
                  <a:pt x="913648" y="1715887"/>
                </a:lnTo>
                <a:lnTo>
                  <a:pt x="911074" y="1699022"/>
                </a:lnTo>
                <a:cubicBezTo>
                  <a:pt x="828532" y="1295648"/>
                  <a:pt x="491224" y="985075"/>
                  <a:pt x="74610" y="942766"/>
                </a:cubicBezTo>
                <a:lnTo>
                  <a:pt x="0" y="938998"/>
                </a:lnTo>
                <a:lnTo>
                  <a:pt x="0" y="0"/>
                </a:lnTo>
                <a:close/>
              </a:path>
            </a:pathLst>
          </a:custGeom>
          <a:gradFill>
            <a:gsLst>
              <a:gs pos="0">
                <a:schemeClr val="accent1">
                  <a:lumMod val="60000"/>
                  <a:lumOff val="40000"/>
                </a:schemeClr>
              </a:gs>
              <a:gs pos="100000">
                <a:srgbClr val="F4F9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4139354" y="3623733"/>
            <a:ext cx="1869441" cy="2020686"/>
          </a:xfrm>
          <a:custGeom>
            <a:avLst/>
            <a:gdLst>
              <a:gd name="connsiteX0" fmla="*/ 6541 w 1869441"/>
              <a:gd name="connsiteY0" fmla="*/ 0 h 2020686"/>
              <a:gd name="connsiteX1" fmla="*/ 948815 w 1869441"/>
              <a:gd name="connsiteY1" fmla="*/ 0 h 2020686"/>
              <a:gd name="connsiteX2" fmla="*/ 943920 w 1869441"/>
              <a:gd name="connsiteY2" fmla="*/ 32070 h 2020686"/>
              <a:gd name="connsiteX3" fmla="*/ 938998 w 1869441"/>
              <a:gd name="connsiteY3" fmla="*/ 129540 h 2020686"/>
              <a:gd name="connsiteX4" fmla="*/ 1794830 w 1869441"/>
              <a:gd name="connsiteY4" fmla="*/ 1077920 h 2020686"/>
              <a:gd name="connsiteX5" fmla="*/ 1869441 w 1869441"/>
              <a:gd name="connsiteY5" fmla="*/ 1081688 h 2020686"/>
              <a:gd name="connsiteX6" fmla="*/ 1869441 w 1869441"/>
              <a:gd name="connsiteY6" fmla="*/ 2020686 h 2020686"/>
              <a:gd name="connsiteX7" fmla="*/ 1698823 w 1869441"/>
              <a:gd name="connsiteY7" fmla="*/ 2012070 h 2020686"/>
              <a:gd name="connsiteX8" fmla="*/ 0 w 1869441"/>
              <a:gd name="connsiteY8" fmla="*/ 129540 h 2020686"/>
              <a:gd name="connsiteX9" fmla="*/ 6541 w 1869441"/>
              <a:gd name="connsiteY9" fmla="*/ 0 h 20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441" h="2020686">
                <a:moveTo>
                  <a:pt x="6541" y="0"/>
                </a:moveTo>
                <a:lnTo>
                  <a:pt x="948815" y="0"/>
                </a:lnTo>
                <a:lnTo>
                  <a:pt x="943920" y="32070"/>
                </a:lnTo>
                <a:cubicBezTo>
                  <a:pt x="940665" y="64118"/>
                  <a:pt x="938998" y="96634"/>
                  <a:pt x="938998" y="129540"/>
                </a:cubicBezTo>
                <a:cubicBezTo>
                  <a:pt x="938998" y="623128"/>
                  <a:pt x="1314122" y="1029102"/>
                  <a:pt x="1794830" y="1077920"/>
                </a:cubicBezTo>
                <a:lnTo>
                  <a:pt x="1869441" y="1081688"/>
                </a:lnTo>
                <a:lnTo>
                  <a:pt x="1869441" y="2020686"/>
                </a:lnTo>
                <a:lnTo>
                  <a:pt x="1698823" y="2012070"/>
                </a:lnTo>
                <a:cubicBezTo>
                  <a:pt x="744620" y="1915166"/>
                  <a:pt x="0" y="1109310"/>
                  <a:pt x="0" y="129540"/>
                </a:cubicBezTo>
                <a:lnTo>
                  <a:pt x="6541" y="0"/>
                </a:lnTo>
                <a:close/>
              </a:path>
            </a:pathLst>
          </a:custGeom>
          <a:gradFill>
            <a:gsLst>
              <a:gs pos="100000">
                <a:schemeClr val="accent1">
                  <a:lumMod val="60000"/>
                  <a:lumOff val="40000"/>
                </a:schemeClr>
              </a:gs>
              <a:gs pos="0">
                <a:srgbClr val="F4F9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6054513" y="3623733"/>
            <a:ext cx="1869440" cy="2020686"/>
          </a:xfrm>
          <a:custGeom>
            <a:avLst/>
            <a:gdLst>
              <a:gd name="connsiteX0" fmla="*/ 920626 w 1869440"/>
              <a:gd name="connsiteY0" fmla="*/ 0 h 2020686"/>
              <a:gd name="connsiteX1" fmla="*/ 1862899 w 1869440"/>
              <a:gd name="connsiteY1" fmla="*/ 0 h 2020686"/>
              <a:gd name="connsiteX2" fmla="*/ 1869440 w 1869440"/>
              <a:gd name="connsiteY2" fmla="*/ 129540 h 2020686"/>
              <a:gd name="connsiteX3" fmla="*/ 170617 w 1869440"/>
              <a:gd name="connsiteY3" fmla="*/ 2012070 h 2020686"/>
              <a:gd name="connsiteX4" fmla="*/ 0 w 1869440"/>
              <a:gd name="connsiteY4" fmla="*/ 2020686 h 2020686"/>
              <a:gd name="connsiteX5" fmla="*/ 0 w 1869440"/>
              <a:gd name="connsiteY5" fmla="*/ 1081688 h 2020686"/>
              <a:gd name="connsiteX6" fmla="*/ 74610 w 1869440"/>
              <a:gd name="connsiteY6" fmla="*/ 1077920 h 2020686"/>
              <a:gd name="connsiteX7" fmla="*/ 930442 w 1869440"/>
              <a:gd name="connsiteY7" fmla="*/ 129540 h 2020686"/>
              <a:gd name="connsiteX8" fmla="*/ 925520 w 1869440"/>
              <a:gd name="connsiteY8" fmla="*/ 32070 h 2020686"/>
              <a:gd name="connsiteX9" fmla="*/ 920626 w 1869440"/>
              <a:gd name="connsiteY9" fmla="*/ 0 h 20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9440" h="2020686">
                <a:moveTo>
                  <a:pt x="920626" y="0"/>
                </a:moveTo>
                <a:lnTo>
                  <a:pt x="1862899" y="0"/>
                </a:lnTo>
                <a:lnTo>
                  <a:pt x="1869440" y="129540"/>
                </a:lnTo>
                <a:cubicBezTo>
                  <a:pt x="1869440" y="1109310"/>
                  <a:pt x="1124820" y="1915166"/>
                  <a:pt x="170617" y="2012070"/>
                </a:cubicBezTo>
                <a:lnTo>
                  <a:pt x="0" y="2020686"/>
                </a:lnTo>
                <a:lnTo>
                  <a:pt x="0" y="1081688"/>
                </a:lnTo>
                <a:lnTo>
                  <a:pt x="74610" y="1077920"/>
                </a:lnTo>
                <a:cubicBezTo>
                  <a:pt x="555318" y="1029102"/>
                  <a:pt x="930442" y="623128"/>
                  <a:pt x="930442" y="129540"/>
                </a:cubicBezTo>
                <a:cubicBezTo>
                  <a:pt x="930442" y="96634"/>
                  <a:pt x="928775" y="64118"/>
                  <a:pt x="925520" y="32070"/>
                </a:cubicBezTo>
                <a:lnTo>
                  <a:pt x="920626" y="0"/>
                </a:lnTo>
                <a:close/>
              </a:path>
            </a:pathLst>
          </a:custGeom>
          <a:gradFill>
            <a:gsLst>
              <a:gs pos="0">
                <a:schemeClr val="accent1">
                  <a:lumMod val="60000"/>
                  <a:lumOff val="40000"/>
                </a:schemeClr>
              </a:gs>
              <a:gs pos="100000">
                <a:srgbClr val="F4F9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矩形 5"/>
          <p:cNvSpPr/>
          <p:nvPr/>
        </p:nvSpPr>
        <p:spPr>
          <a:xfrm>
            <a:off x="4139354" y="3625602"/>
            <a:ext cx="947671" cy="947671"/>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lt"/>
              </a:rPr>
              <a:t>2</a:t>
            </a:r>
            <a:endParaRPr lang="zh-CN" altLang="en-US" sz="3600" dirty="0">
              <a:latin typeface="+mj-lt"/>
            </a:endParaRPr>
          </a:p>
        </p:txBody>
      </p:sp>
      <p:sp>
        <p:nvSpPr>
          <p:cNvPr id="7" name="矩形 6"/>
          <p:cNvSpPr/>
          <p:nvPr/>
        </p:nvSpPr>
        <p:spPr>
          <a:xfrm>
            <a:off x="5063279" y="1862128"/>
            <a:ext cx="947671" cy="947671"/>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lt"/>
              </a:rPr>
              <a:t>1</a:t>
            </a:r>
            <a:endParaRPr lang="zh-CN" altLang="en-US" sz="3600" dirty="0">
              <a:latin typeface="+mj-lt"/>
            </a:endParaRPr>
          </a:p>
        </p:txBody>
      </p:sp>
      <p:sp>
        <p:nvSpPr>
          <p:cNvPr id="8" name="矩形 7"/>
          <p:cNvSpPr/>
          <p:nvPr/>
        </p:nvSpPr>
        <p:spPr>
          <a:xfrm>
            <a:off x="6967432" y="2627303"/>
            <a:ext cx="947671" cy="947671"/>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lt"/>
              </a:rPr>
              <a:t>3</a:t>
            </a:r>
            <a:endParaRPr lang="zh-CN" altLang="en-US" sz="3600" dirty="0">
              <a:latin typeface="+mj-lt"/>
            </a:endParaRPr>
          </a:p>
        </p:txBody>
      </p:sp>
      <p:sp>
        <p:nvSpPr>
          <p:cNvPr id="9" name="矩形 8"/>
          <p:cNvSpPr/>
          <p:nvPr/>
        </p:nvSpPr>
        <p:spPr>
          <a:xfrm>
            <a:off x="6056207" y="4696748"/>
            <a:ext cx="947671" cy="947671"/>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lt"/>
              </a:rPr>
              <a:t>4</a:t>
            </a:r>
            <a:endParaRPr lang="zh-CN" altLang="en-US" sz="3600" dirty="0">
              <a:latin typeface="+mj-lt"/>
            </a:endParaRPr>
          </a:p>
        </p:txBody>
      </p:sp>
      <p:sp>
        <p:nvSpPr>
          <p:cNvPr id="10" name="文本框 9"/>
          <p:cNvSpPr txBox="1"/>
          <p:nvPr/>
        </p:nvSpPr>
        <p:spPr>
          <a:xfrm>
            <a:off x="8408128" y="1504004"/>
            <a:ext cx="2967355" cy="400110"/>
          </a:xfrm>
          <a:prstGeom prst="rect">
            <a:avLst/>
          </a:prstGeom>
          <a:noFill/>
        </p:spPr>
        <p:txBody>
          <a:bodyPr wrap="square">
            <a:spAutoFit/>
          </a:bodyPr>
          <a:lstStyle/>
          <a:p>
            <a:r>
              <a:rPr lang="en-US" altLang="zh-CN" sz="2000" dirty="0">
                <a:solidFill>
                  <a:schemeClr val="bg1"/>
                </a:solidFill>
                <a:highlight>
                  <a:srgbClr val="505CCC"/>
                </a:highlight>
                <a:latin typeface="Times New Roman" panose="02020603050405020304" charset="0"/>
                <a:cs typeface="Times New Roman" panose="02020603050405020304" charset="0"/>
              </a:rPr>
              <a:t>Policy Optimization</a:t>
            </a:r>
            <a:endParaRPr lang="zh-CN" altLang="en-US" sz="2000" dirty="0">
              <a:solidFill>
                <a:schemeClr val="bg1"/>
              </a:solidFill>
              <a:highlight>
                <a:srgbClr val="505CCC"/>
              </a:highlight>
              <a:latin typeface="Times New Roman" panose="02020603050405020304" charset="0"/>
              <a:ea typeface="+mj-ea"/>
              <a:cs typeface="Times New Roman" panose="02020603050405020304" charset="0"/>
            </a:endParaRPr>
          </a:p>
        </p:txBody>
      </p:sp>
      <p:sp>
        <p:nvSpPr>
          <p:cNvPr id="11" name="文本框 10"/>
          <p:cNvSpPr txBox="1"/>
          <p:nvPr/>
        </p:nvSpPr>
        <p:spPr>
          <a:xfrm>
            <a:off x="8427588" y="2082669"/>
            <a:ext cx="3306228" cy="1346331"/>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1400" dirty="0">
                <a:latin typeface="Times New Roman" panose="02020603050405020304" charset="0"/>
                <a:cs typeface="Times New Roman" panose="02020603050405020304" charset="0"/>
              </a:rPr>
              <a:t>The language model's parameters are adjusted through policy optimization algorithms, such as Proximal Policy Optimization (PPO).</a:t>
            </a:r>
            <a:endParaRPr lang="zh-CN" altLang="en-US" sz="1400" dirty="0">
              <a:solidFill>
                <a:schemeClr val="tx2"/>
              </a:solidFill>
              <a:latin typeface="Times New Roman" panose="02020603050405020304" charset="0"/>
              <a:cs typeface="Times New Roman" panose="02020603050405020304" charset="0"/>
            </a:endParaRPr>
          </a:p>
        </p:txBody>
      </p:sp>
      <p:sp>
        <p:nvSpPr>
          <p:cNvPr id="12" name="文本框 11"/>
          <p:cNvSpPr txBox="1"/>
          <p:nvPr/>
        </p:nvSpPr>
        <p:spPr>
          <a:xfrm>
            <a:off x="8447157" y="3932581"/>
            <a:ext cx="3306228" cy="400110"/>
          </a:xfrm>
          <a:prstGeom prst="rect">
            <a:avLst/>
          </a:prstGeom>
          <a:noFill/>
        </p:spPr>
        <p:txBody>
          <a:bodyPr wrap="square">
            <a:spAutoFit/>
          </a:bodyPr>
          <a:lstStyle/>
          <a:p>
            <a:r>
              <a:rPr lang="en-US" altLang="zh-CN" sz="2000" dirty="0">
                <a:solidFill>
                  <a:schemeClr val="bg1"/>
                </a:solidFill>
                <a:highlight>
                  <a:srgbClr val="505CCC"/>
                </a:highlight>
                <a:latin typeface="Times New Roman" panose="02020603050405020304" charset="0"/>
                <a:cs typeface="Times New Roman" panose="02020603050405020304" charset="0"/>
              </a:rPr>
              <a:t>Human-in-the-loop Approach</a:t>
            </a:r>
            <a:endParaRPr lang="zh-CN" altLang="en-US" sz="2000" dirty="0">
              <a:solidFill>
                <a:schemeClr val="bg1"/>
              </a:solidFill>
              <a:highlight>
                <a:srgbClr val="505CCC"/>
              </a:highlight>
              <a:latin typeface="Times New Roman" panose="02020603050405020304" charset="0"/>
              <a:ea typeface="+mj-ea"/>
              <a:cs typeface="Times New Roman" panose="02020603050405020304" charset="0"/>
            </a:endParaRPr>
          </a:p>
        </p:txBody>
      </p:sp>
      <p:sp>
        <p:nvSpPr>
          <p:cNvPr id="13" name="文本框 12"/>
          <p:cNvSpPr txBox="1"/>
          <p:nvPr/>
        </p:nvSpPr>
        <p:spPr>
          <a:xfrm>
            <a:off x="8519532" y="4433915"/>
            <a:ext cx="3122341" cy="1669496"/>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1400" dirty="0">
                <a:latin typeface="Times New Roman" panose="02020603050405020304" charset="0"/>
                <a:cs typeface="Times New Roman" panose="02020603050405020304" charset="0"/>
              </a:rPr>
              <a:t>RL Fine-tuning often involves a human-in-the-loop component, where human evaluators provide feedback on the quality of the model's responses. </a:t>
            </a:r>
            <a:endParaRPr lang="zh-CN" altLang="en-US" sz="1400" dirty="0">
              <a:solidFill>
                <a:schemeClr val="tx2"/>
              </a:solidFill>
              <a:latin typeface="Times New Roman" panose="02020603050405020304" charset="0"/>
              <a:cs typeface="Times New Roman" panose="02020603050405020304" charset="0"/>
            </a:endParaRPr>
          </a:p>
        </p:txBody>
      </p:sp>
      <p:sp>
        <p:nvSpPr>
          <p:cNvPr id="14" name="文本框 13"/>
          <p:cNvSpPr txBox="1"/>
          <p:nvPr/>
        </p:nvSpPr>
        <p:spPr>
          <a:xfrm>
            <a:off x="869916" y="1551049"/>
            <a:ext cx="3566100" cy="400110"/>
          </a:xfrm>
          <a:prstGeom prst="rect">
            <a:avLst/>
          </a:prstGeom>
          <a:noFill/>
        </p:spPr>
        <p:txBody>
          <a:bodyPr wrap="square">
            <a:spAutoFit/>
          </a:bodyPr>
          <a:lstStyle/>
          <a:p>
            <a:r>
              <a:rPr lang="en-US" altLang="zh-CN" sz="2000" dirty="0">
                <a:solidFill>
                  <a:schemeClr val="bg1"/>
                </a:solidFill>
                <a:highlight>
                  <a:srgbClr val="505CCC"/>
                </a:highlight>
                <a:latin typeface="Times New Roman" panose="02020603050405020304" charset="0"/>
                <a:cs typeface="Times New Roman" panose="02020603050405020304" charset="0"/>
              </a:rPr>
              <a:t>Reinforcement Learning Basics</a:t>
            </a:r>
            <a:endParaRPr lang="zh-CN" altLang="en-US" sz="2000" dirty="0">
              <a:solidFill>
                <a:schemeClr val="bg1"/>
              </a:solidFill>
              <a:highlight>
                <a:srgbClr val="505CCC"/>
              </a:highlight>
              <a:latin typeface="Times New Roman" panose="02020603050405020304" charset="0"/>
              <a:ea typeface="+mj-ea"/>
              <a:cs typeface="Times New Roman" panose="02020603050405020304" charset="0"/>
            </a:endParaRPr>
          </a:p>
        </p:txBody>
      </p:sp>
      <p:sp>
        <p:nvSpPr>
          <p:cNvPr id="15" name="文本框 14"/>
          <p:cNvSpPr txBox="1"/>
          <p:nvPr/>
        </p:nvSpPr>
        <p:spPr>
          <a:xfrm>
            <a:off x="889000" y="2058326"/>
            <a:ext cx="3414773" cy="1669496"/>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1400" dirty="0">
                <a:latin typeface="Times New Roman" panose="02020603050405020304" charset="0"/>
                <a:cs typeface="Times New Roman" panose="02020603050405020304" charset="0"/>
              </a:rPr>
              <a:t>The agent takes actions (generates text), and based on the feedback or reward it receives, it adjusts its behavior to maximize the cumulative reward.</a:t>
            </a:r>
            <a:endParaRPr lang="zh-CN" altLang="en-US" sz="1400" dirty="0">
              <a:solidFill>
                <a:schemeClr val="tx2"/>
              </a:solidFill>
              <a:latin typeface="Times New Roman" panose="02020603050405020304" charset="0"/>
              <a:cs typeface="Times New Roman" panose="02020603050405020304" charset="0"/>
            </a:endParaRPr>
          </a:p>
        </p:txBody>
      </p:sp>
      <p:sp>
        <p:nvSpPr>
          <p:cNvPr id="16" name="文本框 15"/>
          <p:cNvSpPr txBox="1"/>
          <p:nvPr/>
        </p:nvSpPr>
        <p:spPr>
          <a:xfrm>
            <a:off x="916690" y="4086469"/>
            <a:ext cx="3231514" cy="400110"/>
          </a:xfrm>
          <a:prstGeom prst="rect">
            <a:avLst/>
          </a:prstGeom>
          <a:noFill/>
        </p:spPr>
        <p:txBody>
          <a:bodyPr wrap="square">
            <a:spAutoFit/>
          </a:bodyPr>
          <a:lstStyle/>
          <a:p>
            <a:r>
              <a:rPr lang="en-US" altLang="zh-CN" sz="2000" dirty="0">
                <a:solidFill>
                  <a:schemeClr val="bg1"/>
                </a:solidFill>
                <a:highlight>
                  <a:srgbClr val="505CCC"/>
                </a:highlight>
                <a:latin typeface="Times New Roman" panose="02020603050405020304" charset="0"/>
                <a:cs typeface="Times New Roman" panose="02020603050405020304" charset="0"/>
              </a:rPr>
              <a:t>Reward Signal and Feedback</a:t>
            </a:r>
            <a:endParaRPr lang="zh-CN" altLang="en-US" sz="2000" dirty="0">
              <a:solidFill>
                <a:schemeClr val="bg1"/>
              </a:solidFill>
              <a:highlight>
                <a:srgbClr val="505CCC"/>
              </a:highlight>
              <a:latin typeface="Times New Roman" panose="02020603050405020304" charset="0"/>
              <a:ea typeface="+mj-ea"/>
              <a:cs typeface="Times New Roman" panose="02020603050405020304" charset="0"/>
            </a:endParaRPr>
          </a:p>
        </p:txBody>
      </p:sp>
      <p:sp>
        <p:nvSpPr>
          <p:cNvPr id="17" name="文本框 16"/>
          <p:cNvSpPr txBox="1"/>
          <p:nvPr/>
        </p:nvSpPr>
        <p:spPr>
          <a:xfrm>
            <a:off x="916690" y="4573273"/>
            <a:ext cx="3383641" cy="1669496"/>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en-US" altLang="zh-CN" sz="1400" dirty="0">
                <a:latin typeface="Times New Roman" panose="02020603050405020304" charset="0"/>
                <a:cs typeface="Times New Roman" panose="02020603050405020304" charset="0"/>
              </a:rPr>
              <a:t>The reward serves as a signal that encourages the model to generate responses that align with human preferences or task-specific objectives.</a:t>
            </a:r>
            <a:endParaRPr lang="zh-CN" altLang="en-US" sz="1400" dirty="0">
              <a:solidFill>
                <a:schemeClr val="tx2"/>
              </a:solidFill>
              <a:latin typeface="Times New Roman" panose="02020603050405020304" charset="0"/>
              <a:cs typeface="Times New Roman" panose="02020603050405020304" charset="0"/>
            </a:endParaRPr>
          </a:p>
        </p:txBody>
      </p:sp>
      <p:sp>
        <p:nvSpPr>
          <p:cNvPr id="19" name="文本框 18"/>
          <p:cNvSpPr txBox="1"/>
          <p:nvPr/>
        </p:nvSpPr>
        <p:spPr>
          <a:xfrm>
            <a:off x="4915884" y="3339354"/>
            <a:ext cx="2142610" cy="923330"/>
          </a:xfrm>
          <a:prstGeom prst="rect">
            <a:avLst/>
          </a:prstGeom>
          <a:noFill/>
        </p:spPr>
        <p:txBody>
          <a:bodyPr wrap="square" rtlCol="0" anchor="ctr">
            <a:spAutoFit/>
          </a:bodyPr>
          <a:lstStyle/>
          <a:p>
            <a:pPr algn="ctr"/>
            <a:r>
              <a:rPr lang="en-US" altLang="zh-CN" b="1" dirty="0">
                <a:solidFill>
                  <a:schemeClr val="accent1"/>
                </a:solidFill>
                <a:latin typeface="Times New Roman" panose="02020603050405020304" charset="0"/>
                <a:ea typeface="+mj-ea"/>
                <a:cs typeface="Times New Roman" panose="02020603050405020304" charset="0"/>
              </a:rPr>
              <a:t>Reinforcement Learning Fine-Tuning</a:t>
            </a:r>
            <a:endParaRPr lang="zh-CN" altLang="en-US" b="1" dirty="0">
              <a:solidFill>
                <a:schemeClr val="accent1"/>
              </a:solidFill>
              <a:latin typeface="Times New Roman" panose="02020603050405020304" charset="0"/>
              <a:ea typeface="+mj-ea"/>
              <a:cs typeface="Times New Roman" panose="02020603050405020304" charset="0"/>
            </a:endParaRPr>
          </a:p>
        </p:txBody>
      </p:sp>
      <p:sp>
        <p:nvSpPr>
          <p:cNvPr id="21" name="文本框 20"/>
          <p:cNvSpPr txBox="1"/>
          <p:nvPr/>
        </p:nvSpPr>
        <p:spPr>
          <a:xfrm>
            <a:off x="2520641" y="411469"/>
            <a:ext cx="715010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b="0" i="0" dirty="0">
                <a:effectLst/>
                <a:latin typeface="Montserrat" panose="00000500000000000000" pitchFamily="2" charset="0"/>
              </a:rPr>
              <a:t>Representative Fine-tuning Techniques</a:t>
            </a:r>
            <a:endParaRPr lang="en-US" altLang="zh-CN" sz="2800" b="0" i="0" dirty="0">
              <a:effectLst/>
              <a:latin typeface="Montserrat" panose="00000500000000000000" pitchFamily="2" charset="0"/>
            </a:endParaRPr>
          </a:p>
        </p:txBody>
      </p:sp>
      <p:cxnSp>
        <p:nvCxnSpPr>
          <p:cNvPr id="22" name="直接连接符 21"/>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209953" y="4178437"/>
            <a:ext cx="10045700" cy="0"/>
          </a:xfrm>
          <a:prstGeom prst="line">
            <a:avLst/>
          </a:prstGeom>
          <a:ln w="28575">
            <a:gradFill>
              <a:gsLst>
                <a:gs pos="0">
                  <a:schemeClr val="bg1"/>
                </a:gs>
                <a:gs pos="70110">
                  <a:schemeClr val="tx2">
                    <a:lumMod val="20000"/>
                    <a:lumOff val="80000"/>
                  </a:schemeClr>
                </a:gs>
                <a:gs pos="30000">
                  <a:schemeClr val="tx2">
                    <a:lumMod val="20000"/>
                    <a:lumOff val="80000"/>
                  </a:schemeClr>
                </a:gs>
                <a:gs pos="100000">
                  <a:schemeClr val="bg1"/>
                </a:gs>
              </a:gsLst>
              <a:lin ang="0" scaled="0"/>
            </a:gradFill>
            <a:prstDash val="sysDot"/>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4354079" y="476226"/>
            <a:ext cx="3757295"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b="0" i="0" dirty="0">
                <a:effectLst/>
                <a:latin typeface="Montserrat" panose="00000500000000000000" pitchFamily="2" charset="0"/>
              </a:rPr>
              <a:t>Technical Summary</a:t>
            </a:r>
            <a:endParaRPr lang="en-US" altLang="zh-CN" sz="2800" b="0" i="0" dirty="0">
              <a:effectLst/>
              <a:latin typeface="Montserrat" panose="00000500000000000000" pitchFamily="2" charset="0"/>
            </a:endParaRPr>
          </a:p>
        </p:txBody>
      </p:sp>
      <p:cxnSp>
        <p:nvCxnSpPr>
          <p:cNvPr id="71" name="直接连接符 70"/>
          <p:cNvCxnSpPr/>
          <p:nvPr/>
        </p:nvCxnSpPr>
        <p:spPr>
          <a:xfrm>
            <a:off x="6007931"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754923" y="2039786"/>
            <a:ext cx="9095213" cy="1754326"/>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Fine-tuning techniques, such as full parameter tuning, parameter-efficient fine-tuning , prompt tuning, and reinforcement learning-based approaches, have shown significant promise in optimizing the balance between computational resource demands and model accuracy.</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Future research should focus on developing more efficient fine-tuning strategies that minimize resource consumption while maintaining high levels of performance. </a:t>
            </a:r>
            <a:endParaRPr lang="zh-CN" altLang="en-US" dirty="0">
              <a:latin typeface="Times New Roman" panose="02020603050405020304" charset="0"/>
              <a:cs typeface="Times New Roman" panose="02020603050405020304" charset="0"/>
            </a:endParaRPr>
          </a:p>
        </p:txBody>
      </p:sp>
      <p:cxnSp>
        <p:nvCxnSpPr>
          <p:cNvPr id="37" name="直接连接符 36"/>
          <p:cNvCxnSpPr/>
          <p:nvPr/>
        </p:nvCxnSpPr>
        <p:spPr>
          <a:xfrm flipH="1">
            <a:off x="1328899" y="1749329"/>
            <a:ext cx="10045700" cy="0"/>
          </a:xfrm>
          <a:prstGeom prst="line">
            <a:avLst/>
          </a:prstGeom>
          <a:ln w="28575">
            <a:gradFill>
              <a:gsLst>
                <a:gs pos="0">
                  <a:schemeClr val="bg1"/>
                </a:gs>
                <a:gs pos="70110">
                  <a:schemeClr val="tx2">
                    <a:lumMod val="20000"/>
                    <a:lumOff val="80000"/>
                  </a:schemeClr>
                </a:gs>
                <a:gs pos="30000">
                  <a:schemeClr val="tx2">
                    <a:lumMod val="20000"/>
                    <a:lumOff val="80000"/>
                  </a:schemeClr>
                </a:gs>
                <a:gs pos="100000">
                  <a:schemeClr val="bg1"/>
                </a:gs>
              </a:gsLst>
              <a:lin ang="0" scaled="0"/>
            </a:gra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2395" y="3089910"/>
            <a:ext cx="9426575" cy="1076325"/>
          </a:xfrm>
          <a:prstGeom prst="rect">
            <a:avLst/>
          </a:prstGeom>
          <a:noFill/>
        </p:spPr>
        <p:txBody>
          <a:bodyPr wrap="square" rtlCol="0">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ctr"/>
            <a:r>
              <a:rPr lang="en-US" altLang="zh-CN" sz="3200" spc="150" dirty="0">
                <a:effectLst/>
                <a:latin typeface="+mn-lt"/>
              </a:rPr>
              <a:t>The Impact of Large Language Models on Science and Technology Development</a:t>
            </a:r>
            <a:endParaRPr lang="en-US" altLang="zh-CN" sz="3200" spc="150" dirty="0">
              <a:effectLst/>
              <a:latin typeface="+mn-lt"/>
            </a:endParaRPr>
          </a:p>
        </p:txBody>
      </p:sp>
      <p:sp>
        <p:nvSpPr>
          <p:cNvPr id="10" name="任意多边形 103"/>
          <p:cNvSpPr/>
          <p:nvPr/>
        </p:nvSpPr>
        <p:spPr>
          <a:xfrm>
            <a:off x="5649327" y="1446272"/>
            <a:ext cx="900109" cy="1044125"/>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gradFill>
            <a:gsLst>
              <a:gs pos="7000">
                <a:srgbClr val="4C53C8"/>
              </a:gs>
              <a:gs pos="100000">
                <a:srgbClr val="7198E7"/>
              </a:gs>
            </a:gsLst>
            <a:lin ang="18600000" scaled="0"/>
          </a:gradFill>
          <a:ln w="57150">
            <a:solidFill>
              <a:srgbClr val="F4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mj-lt"/>
                <a:ea typeface="+mj-ea"/>
              </a:rPr>
              <a:t>03</a:t>
            </a:r>
            <a:endParaRPr lang="zh-CN" altLang="en-US" sz="3600" dirty="0">
              <a:solidFill>
                <a:schemeClr val="bg1"/>
              </a:solidFill>
              <a:latin typeface="+mj-lt"/>
              <a:ea typeface="+mj-ea"/>
            </a:endParaRPr>
          </a:p>
        </p:txBody>
      </p:sp>
      <p:cxnSp>
        <p:nvCxnSpPr>
          <p:cNvPr id="17" name="直接连接符 16"/>
          <p:cNvCxnSpPr/>
          <p:nvPr/>
        </p:nvCxnSpPr>
        <p:spPr>
          <a:xfrm>
            <a:off x="5927928" y="4730115"/>
            <a:ext cx="342906"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17709" y="504166"/>
            <a:ext cx="635635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dirty="0">
                <a:effectLst/>
                <a:latin typeface="Montserrat" panose="00000500000000000000" pitchFamily="2" charset="0"/>
              </a:rPr>
              <a:t>Four different areas of application</a:t>
            </a:r>
            <a:endParaRPr lang="en-US" altLang="zh-CN" sz="2800" dirty="0">
              <a:effectLst/>
              <a:latin typeface="Montserrat" panose="00000500000000000000" pitchFamily="2" charset="0"/>
            </a:endParaRPr>
          </a:p>
        </p:txBody>
      </p:sp>
      <p:cxnSp>
        <p:nvCxnSpPr>
          <p:cNvPr id="22" name="直接连接符 21"/>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圆角矩形 4"/>
          <p:cNvSpPr/>
          <p:nvPr>
            <p:custDataLst>
              <p:tags r:id="rId1"/>
            </p:custDataLst>
          </p:nvPr>
        </p:nvSpPr>
        <p:spPr>
          <a:xfrm>
            <a:off x="1252855" y="1872615"/>
            <a:ext cx="3808730" cy="1555750"/>
          </a:xfrm>
          <a:prstGeom prst="roundRect">
            <a:avLst/>
          </a:prstGeom>
          <a:solidFill>
            <a:schemeClr val="bg1"/>
          </a:solidFill>
          <a:ln w="9525">
            <a:solidFill>
              <a:srgbClr val="EBEBE5"/>
            </a:solidFill>
          </a:ln>
          <a:effectLst>
            <a:outerShdw blurRad="76200" dist="76200" dir="5400000" algn="t" rotWithShape="0">
              <a:prstClr val="black">
                <a:alpha val="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5"/>
          <p:cNvSpPr/>
          <p:nvPr>
            <p:custDataLst>
              <p:tags r:id="rId2"/>
            </p:custDataLst>
          </p:nvPr>
        </p:nvSpPr>
        <p:spPr>
          <a:xfrm>
            <a:off x="1233805" y="3931285"/>
            <a:ext cx="3808730" cy="1555750"/>
          </a:xfrm>
          <a:prstGeom prst="roundRect">
            <a:avLst/>
          </a:prstGeom>
          <a:solidFill>
            <a:schemeClr val="bg1"/>
          </a:solidFill>
          <a:ln w="9525">
            <a:solidFill>
              <a:srgbClr val="EBEBE5"/>
            </a:solidFill>
          </a:ln>
          <a:effectLst>
            <a:outerShdw blurRad="76200" dist="76200" dir="5400000" algn="t" rotWithShape="0">
              <a:prstClr val="black">
                <a:alpha val="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6"/>
          <p:cNvSpPr/>
          <p:nvPr>
            <p:custDataLst>
              <p:tags r:id="rId3"/>
            </p:custDataLst>
          </p:nvPr>
        </p:nvSpPr>
        <p:spPr>
          <a:xfrm>
            <a:off x="7193915" y="1872615"/>
            <a:ext cx="3808730" cy="1555750"/>
          </a:xfrm>
          <a:prstGeom prst="roundRect">
            <a:avLst/>
          </a:prstGeom>
          <a:solidFill>
            <a:schemeClr val="bg1"/>
          </a:solidFill>
          <a:ln w="9525">
            <a:solidFill>
              <a:srgbClr val="EBEBE5"/>
            </a:solidFill>
          </a:ln>
          <a:effectLst>
            <a:outerShdw blurRad="76200" dist="76200" dir="5400000" algn="t" rotWithShape="0">
              <a:prstClr val="black">
                <a:alpha val="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7"/>
          <p:cNvSpPr/>
          <p:nvPr>
            <p:custDataLst>
              <p:tags r:id="rId4"/>
            </p:custDataLst>
          </p:nvPr>
        </p:nvSpPr>
        <p:spPr>
          <a:xfrm>
            <a:off x="7193915" y="3931285"/>
            <a:ext cx="3808730" cy="1555750"/>
          </a:xfrm>
          <a:prstGeom prst="roundRect">
            <a:avLst/>
          </a:prstGeom>
          <a:solidFill>
            <a:schemeClr val="bg1"/>
          </a:solidFill>
          <a:ln w="9525">
            <a:solidFill>
              <a:srgbClr val="EBEBE5"/>
            </a:solidFill>
          </a:ln>
          <a:effectLst>
            <a:outerShdw blurRad="76200" dist="76200" dir="5400000" algn="t" rotWithShape="0">
              <a:prstClr val="black">
                <a:alpha val="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custDataLst>
              <p:tags r:id="rId5"/>
            </p:custDataLst>
          </p:nvPr>
        </p:nvSpPr>
        <p:spPr>
          <a:xfrm>
            <a:off x="4295775" y="1962150"/>
            <a:ext cx="1376680" cy="1376680"/>
          </a:xfrm>
          <a:prstGeom prst="ellipse">
            <a:avLst/>
          </a:prstGeom>
        </p:spPr>
        <p:style>
          <a:lnRef idx="0">
            <a:srgbClr val="FFFFFF"/>
          </a:lnRef>
          <a:fillRef idx="1">
            <a:schemeClr val="accent1"/>
          </a:fillRef>
          <a:effectRef idx="0">
            <a:srgbClr val="FFFFFF"/>
          </a:effectRef>
          <a:fontRef idx="minor">
            <a:schemeClr val="lt1"/>
          </a:fontRef>
        </p:style>
        <p:txBody>
          <a:bodyPr rtlCol="0" anchor="ctr"/>
          <a:lstStyle/>
          <a:p>
            <a:endParaRPr lang="zh-CN" altLang="en-US">
              <a:solidFill>
                <a:schemeClr val="tx1"/>
              </a:solidFill>
            </a:endParaRPr>
          </a:p>
        </p:txBody>
      </p:sp>
      <p:sp>
        <p:nvSpPr>
          <p:cNvPr id="103" name="椭圆 102"/>
          <p:cNvSpPr/>
          <p:nvPr>
            <p:custDataLst>
              <p:tags r:id="rId6"/>
            </p:custDataLst>
          </p:nvPr>
        </p:nvSpPr>
        <p:spPr>
          <a:xfrm>
            <a:off x="6477000" y="1962150"/>
            <a:ext cx="1376680" cy="1376680"/>
          </a:xfrm>
          <a:prstGeom prst="ellipse">
            <a:avLst/>
          </a:prstGeom>
        </p:spPr>
        <p:style>
          <a:lnRef idx="0">
            <a:srgbClr val="FFFFFF"/>
          </a:lnRef>
          <a:fillRef idx="2">
            <a:schemeClr val="accent1"/>
          </a:fillRef>
          <a:effectRef idx="1">
            <a:schemeClr val="accent1"/>
          </a:effectRef>
          <a:fontRef idx="minor">
            <a:schemeClr val="lt1"/>
          </a:fontRef>
        </p:style>
        <p:txBody>
          <a:bodyPr rtlCol="0" anchor="ctr"/>
          <a:lstStyle/>
          <a:p>
            <a:pPr algn="ctr"/>
            <a:endParaRPr lang="zh-CN" altLang="en-US"/>
          </a:p>
        </p:txBody>
      </p:sp>
      <p:sp>
        <p:nvSpPr>
          <p:cNvPr id="104" name="椭圆 103"/>
          <p:cNvSpPr/>
          <p:nvPr>
            <p:custDataLst>
              <p:tags r:id="rId7"/>
            </p:custDataLst>
          </p:nvPr>
        </p:nvSpPr>
        <p:spPr>
          <a:xfrm>
            <a:off x="4276725" y="4020820"/>
            <a:ext cx="1376680" cy="1376680"/>
          </a:xfrm>
          <a:prstGeom prst="ellipse">
            <a:avLst/>
          </a:prstGeom>
        </p:spPr>
        <p:style>
          <a:lnRef idx="2">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05" name="椭圆 104"/>
          <p:cNvSpPr/>
          <p:nvPr>
            <p:custDataLst>
              <p:tags r:id="rId8"/>
            </p:custDataLst>
          </p:nvPr>
        </p:nvSpPr>
        <p:spPr>
          <a:xfrm>
            <a:off x="6477000" y="4020820"/>
            <a:ext cx="1376680" cy="1376680"/>
          </a:xfrm>
          <a:prstGeom prst="ellipse">
            <a:avLst/>
          </a:prstGeom>
        </p:spPr>
        <p:style>
          <a:lnRef idx="0">
            <a:srgbClr val="FFFFFF"/>
          </a:lnRef>
          <a:fillRef idx="1">
            <a:schemeClr val="accent5"/>
          </a:fillRef>
          <a:effectRef idx="2">
            <a:schemeClr val="accent5"/>
          </a:effectRef>
          <a:fontRef idx="minor">
            <a:schemeClr val="lt1"/>
          </a:fontRef>
        </p:style>
        <p:txBody>
          <a:bodyPr rtlCol="0" anchor="ctr"/>
          <a:lstStyle/>
          <a:p>
            <a:endParaRPr lang="zh-CN" altLang="en-US">
              <a:solidFill>
                <a:schemeClr val="tx1"/>
              </a:solidFill>
            </a:endParaRPr>
          </a:p>
        </p:txBody>
      </p:sp>
      <p:grpSp>
        <p:nvGrpSpPr>
          <p:cNvPr id="106" name="Group 16"/>
          <p:cNvGrpSpPr>
            <a:grpSpLocks noChangeAspect="1"/>
          </p:cNvGrpSpPr>
          <p:nvPr>
            <p:custDataLst>
              <p:tags r:id="rId9"/>
            </p:custDataLst>
          </p:nvPr>
        </p:nvGrpSpPr>
        <p:grpSpPr>
          <a:xfrm>
            <a:off x="4752998" y="2364494"/>
            <a:ext cx="475959" cy="576000"/>
            <a:chOff x="427038" y="3595610"/>
            <a:chExt cx="391838" cy="474198"/>
          </a:xfrm>
          <a:solidFill>
            <a:schemeClr val="bg1"/>
          </a:solidFill>
        </p:grpSpPr>
        <p:sp>
          <p:nvSpPr>
            <p:cNvPr id="107" name="Freeform 89"/>
            <p:cNvSpPr/>
            <p:nvPr>
              <p:custDataLst>
                <p:tags r:id="rId10"/>
              </p:custDataLst>
            </p:nvPr>
          </p:nvSpPr>
          <p:spPr bwMode="auto">
            <a:xfrm>
              <a:off x="486937" y="3655509"/>
              <a:ext cx="272041" cy="257066"/>
            </a:xfrm>
            <a:custGeom>
              <a:avLst/>
              <a:gdLst>
                <a:gd name="T0" fmla="*/ 57 w 82"/>
                <a:gd name="T1" fmla="*/ 67 h 78"/>
                <a:gd name="T2" fmla="*/ 57 w 82"/>
                <a:gd name="T3" fmla="*/ 78 h 78"/>
                <a:gd name="T4" fmla="*/ 82 w 82"/>
                <a:gd name="T5" fmla="*/ 40 h 78"/>
                <a:gd name="T6" fmla="*/ 41 w 82"/>
                <a:gd name="T7" fmla="*/ 0 h 78"/>
                <a:gd name="T8" fmla="*/ 0 w 82"/>
                <a:gd name="T9" fmla="*/ 40 h 78"/>
                <a:gd name="T10" fmla="*/ 25 w 82"/>
                <a:gd name="T11" fmla="*/ 78 h 78"/>
                <a:gd name="T12" fmla="*/ 25 w 82"/>
                <a:gd name="T13" fmla="*/ 67 h 78"/>
                <a:gd name="T14" fmla="*/ 10 w 82"/>
                <a:gd name="T15" fmla="*/ 40 h 78"/>
                <a:gd name="T16" fmla="*/ 41 w 82"/>
                <a:gd name="T17" fmla="*/ 10 h 78"/>
                <a:gd name="T18" fmla="*/ 72 w 82"/>
                <a:gd name="T19" fmla="*/ 40 h 78"/>
                <a:gd name="T20" fmla="*/ 57 w 82"/>
                <a:gd name="T21"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78">
                  <a:moveTo>
                    <a:pt x="57" y="67"/>
                  </a:moveTo>
                  <a:cubicBezTo>
                    <a:pt x="57" y="78"/>
                    <a:pt x="57" y="78"/>
                    <a:pt x="57" y="78"/>
                  </a:cubicBezTo>
                  <a:cubicBezTo>
                    <a:pt x="71" y="72"/>
                    <a:pt x="82" y="57"/>
                    <a:pt x="82" y="40"/>
                  </a:cubicBezTo>
                  <a:cubicBezTo>
                    <a:pt x="82" y="18"/>
                    <a:pt x="63" y="0"/>
                    <a:pt x="41" y="0"/>
                  </a:cubicBezTo>
                  <a:cubicBezTo>
                    <a:pt x="19" y="0"/>
                    <a:pt x="0" y="18"/>
                    <a:pt x="0" y="40"/>
                  </a:cubicBezTo>
                  <a:cubicBezTo>
                    <a:pt x="0" y="57"/>
                    <a:pt x="10" y="72"/>
                    <a:pt x="25" y="78"/>
                  </a:cubicBezTo>
                  <a:cubicBezTo>
                    <a:pt x="25" y="67"/>
                    <a:pt x="25" y="67"/>
                    <a:pt x="25" y="67"/>
                  </a:cubicBezTo>
                  <a:cubicBezTo>
                    <a:pt x="16" y="61"/>
                    <a:pt x="10" y="52"/>
                    <a:pt x="10" y="40"/>
                  </a:cubicBezTo>
                  <a:cubicBezTo>
                    <a:pt x="10" y="23"/>
                    <a:pt x="24" y="10"/>
                    <a:pt x="41" y="10"/>
                  </a:cubicBezTo>
                  <a:cubicBezTo>
                    <a:pt x="58" y="10"/>
                    <a:pt x="72" y="23"/>
                    <a:pt x="72" y="40"/>
                  </a:cubicBezTo>
                  <a:cubicBezTo>
                    <a:pt x="72" y="52"/>
                    <a:pt x="66" y="62"/>
                    <a:pt x="57"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08" name="Freeform 90"/>
            <p:cNvSpPr/>
            <p:nvPr>
              <p:custDataLst>
                <p:tags r:id="rId11"/>
              </p:custDataLst>
            </p:nvPr>
          </p:nvSpPr>
          <p:spPr bwMode="auto">
            <a:xfrm>
              <a:off x="427038" y="3595610"/>
              <a:ext cx="391838" cy="381855"/>
            </a:xfrm>
            <a:custGeom>
              <a:avLst/>
              <a:gdLst>
                <a:gd name="T0" fmla="*/ 59 w 118"/>
                <a:gd name="T1" fmla="*/ 0 h 115"/>
                <a:gd name="T2" fmla="*/ 0 w 118"/>
                <a:gd name="T3" fmla="*/ 58 h 115"/>
                <a:gd name="T4" fmla="*/ 43 w 118"/>
                <a:gd name="T5" fmla="*/ 115 h 115"/>
                <a:gd name="T6" fmla="*/ 43 w 118"/>
                <a:gd name="T7" fmla="*/ 107 h 115"/>
                <a:gd name="T8" fmla="*/ 8 w 118"/>
                <a:gd name="T9" fmla="*/ 58 h 115"/>
                <a:gd name="T10" fmla="*/ 59 w 118"/>
                <a:gd name="T11" fmla="*/ 8 h 115"/>
                <a:gd name="T12" fmla="*/ 110 w 118"/>
                <a:gd name="T13" fmla="*/ 58 h 115"/>
                <a:gd name="T14" fmla="*/ 75 w 118"/>
                <a:gd name="T15" fmla="*/ 107 h 115"/>
                <a:gd name="T16" fmla="*/ 75 w 118"/>
                <a:gd name="T17" fmla="*/ 115 h 115"/>
                <a:gd name="T18" fmla="*/ 118 w 118"/>
                <a:gd name="T19" fmla="*/ 58 h 115"/>
                <a:gd name="T20" fmla="*/ 59 w 118"/>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15">
                  <a:moveTo>
                    <a:pt x="59" y="0"/>
                  </a:moveTo>
                  <a:cubicBezTo>
                    <a:pt x="26" y="0"/>
                    <a:pt x="0" y="26"/>
                    <a:pt x="0" y="58"/>
                  </a:cubicBezTo>
                  <a:cubicBezTo>
                    <a:pt x="0" y="85"/>
                    <a:pt x="18" y="108"/>
                    <a:pt x="43" y="115"/>
                  </a:cubicBezTo>
                  <a:cubicBezTo>
                    <a:pt x="43" y="107"/>
                    <a:pt x="43" y="107"/>
                    <a:pt x="43" y="107"/>
                  </a:cubicBezTo>
                  <a:cubicBezTo>
                    <a:pt x="23" y="100"/>
                    <a:pt x="8" y="81"/>
                    <a:pt x="8" y="58"/>
                  </a:cubicBezTo>
                  <a:cubicBezTo>
                    <a:pt x="8" y="30"/>
                    <a:pt x="31" y="8"/>
                    <a:pt x="59" y="8"/>
                  </a:cubicBezTo>
                  <a:cubicBezTo>
                    <a:pt x="87" y="8"/>
                    <a:pt x="110" y="30"/>
                    <a:pt x="110" y="58"/>
                  </a:cubicBezTo>
                  <a:cubicBezTo>
                    <a:pt x="110" y="81"/>
                    <a:pt x="95" y="100"/>
                    <a:pt x="75" y="107"/>
                  </a:cubicBezTo>
                  <a:cubicBezTo>
                    <a:pt x="75" y="115"/>
                    <a:pt x="75" y="115"/>
                    <a:pt x="75" y="115"/>
                  </a:cubicBezTo>
                  <a:cubicBezTo>
                    <a:pt x="100" y="108"/>
                    <a:pt x="118" y="86"/>
                    <a:pt x="118" y="58"/>
                  </a:cubicBezTo>
                  <a:cubicBezTo>
                    <a:pt x="118" y="26"/>
                    <a:pt x="9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09" name="Freeform 91"/>
            <p:cNvSpPr/>
            <p:nvPr>
              <p:custDataLst>
                <p:tags r:id="rId12"/>
              </p:custDataLst>
            </p:nvPr>
          </p:nvSpPr>
          <p:spPr bwMode="auto">
            <a:xfrm>
              <a:off x="566802" y="3750348"/>
              <a:ext cx="119797" cy="319460"/>
            </a:xfrm>
            <a:custGeom>
              <a:avLst/>
              <a:gdLst>
                <a:gd name="T0" fmla="*/ 24 w 36"/>
                <a:gd name="T1" fmla="*/ 82 h 96"/>
                <a:gd name="T2" fmla="*/ 24 w 36"/>
                <a:gd name="T3" fmla="*/ 21 h 96"/>
                <a:gd name="T4" fmla="*/ 29 w 36"/>
                <a:gd name="T5" fmla="*/ 12 h 96"/>
                <a:gd name="T6" fmla="*/ 17 w 36"/>
                <a:gd name="T7" fmla="*/ 0 h 96"/>
                <a:gd name="T8" fmla="*/ 5 w 36"/>
                <a:gd name="T9" fmla="*/ 12 h 96"/>
                <a:gd name="T10" fmla="*/ 10 w 36"/>
                <a:gd name="T11" fmla="*/ 21 h 96"/>
                <a:gd name="T12" fmla="*/ 10 w 36"/>
                <a:gd name="T13" fmla="*/ 21 h 96"/>
                <a:gd name="T14" fmla="*/ 10 w 36"/>
                <a:gd name="T15" fmla="*/ 82 h 96"/>
                <a:gd name="T16" fmla="*/ 0 w 36"/>
                <a:gd name="T17" fmla="*/ 96 h 96"/>
                <a:gd name="T18" fmla="*/ 36 w 36"/>
                <a:gd name="T19" fmla="*/ 96 h 96"/>
                <a:gd name="T20" fmla="*/ 24 w 36"/>
                <a:gd name="T21"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24" y="82"/>
                  </a:moveTo>
                  <a:cubicBezTo>
                    <a:pt x="24" y="79"/>
                    <a:pt x="24" y="22"/>
                    <a:pt x="24" y="21"/>
                  </a:cubicBezTo>
                  <a:cubicBezTo>
                    <a:pt x="27" y="19"/>
                    <a:pt x="29" y="16"/>
                    <a:pt x="29" y="12"/>
                  </a:cubicBezTo>
                  <a:cubicBezTo>
                    <a:pt x="29" y="5"/>
                    <a:pt x="24" y="0"/>
                    <a:pt x="17" y="0"/>
                  </a:cubicBezTo>
                  <a:cubicBezTo>
                    <a:pt x="10" y="0"/>
                    <a:pt x="5" y="5"/>
                    <a:pt x="5" y="12"/>
                  </a:cubicBezTo>
                  <a:cubicBezTo>
                    <a:pt x="5" y="16"/>
                    <a:pt x="7" y="19"/>
                    <a:pt x="10" y="21"/>
                  </a:cubicBezTo>
                  <a:cubicBezTo>
                    <a:pt x="10" y="21"/>
                    <a:pt x="10" y="21"/>
                    <a:pt x="10" y="21"/>
                  </a:cubicBezTo>
                  <a:cubicBezTo>
                    <a:pt x="10" y="21"/>
                    <a:pt x="10" y="78"/>
                    <a:pt x="10" y="82"/>
                  </a:cubicBezTo>
                  <a:cubicBezTo>
                    <a:pt x="10" y="92"/>
                    <a:pt x="0" y="96"/>
                    <a:pt x="0" y="96"/>
                  </a:cubicBezTo>
                  <a:cubicBezTo>
                    <a:pt x="36" y="96"/>
                    <a:pt x="36" y="96"/>
                    <a:pt x="36" y="96"/>
                  </a:cubicBezTo>
                  <a:cubicBezTo>
                    <a:pt x="36" y="96"/>
                    <a:pt x="24" y="92"/>
                    <a:pt x="2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grpSp>
      <p:grpSp>
        <p:nvGrpSpPr>
          <p:cNvPr id="110" name="Group 30" descr="D:\51PPT模板网\51pptmoban.com\图片.jpg"/>
          <p:cNvGrpSpPr>
            <a:grpSpLocks noChangeAspect="1"/>
          </p:cNvGrpSpPr>
          <p:nvPr>
            <p:custDataLst>
              <p:tags r:id="rId13"/>
            </p:custDataLst>
          </p:nvPr>
        </p:nvGrpSpPr>
        <p:grpSpPr>
          <a:xfrm>
            <a:off x="6958329" y="2328494"/>
            <a:ext cx="410441" cy="612000"/>
            <a:chOff x="4669866" y="3800264"/>
            <a:chExt cx="279527" cy="416797"/>
          </a:xfrm>
          <a:solidFill>
            <a:schemeClr val="bg1"/>
          </a:solidFill>
        </p:grpSpPr>
        <p:sp>
          <p:nvSpPr>
            <p:cNvPr id="111" name="Freeform 141"/>
            <p:cNvSpPr>
              <a:spLocks noEditPoints="1"/>
            </p:cNvSpPr>
            <p:nvPr>
              <p:custDataLst>
                <p:tags r:id="rId14"/>
              </p:custDataLst>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12" name="Rectangle 142"/>
            <p:cNvSpPr>
              <a:spLocks noChangeArrowheads="1"/>
            </p:cNvSpPr>
            <p:nvPr>
              <p:custDataLst>
                <p:tags r:id="rId15"/>
              </p:custDataLst>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13" name="Freeform 143"/>
            <p:cNvSpPr/>
            <p:nvPr>
              <p:custDataLst>
                <p:tags r:id="rId16"/>
              </p:custDataLst>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14" name="Freeform 144"/>
            <p:cNvSpPr>
              <a:spLocks noEditPoints="1"/>
            </p:cNvSpPr>
            <p:nvPr>
              <p:custDataLst>
                <p:tags r:id="rId17"/>
              </p:custDataLst>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grpSp>
      <p:grpSp>
        <p:nvGrpSpPr>
          <p:cNvPr id="115" name="Group 26" descr="D:\51PPT模板网\51pptmoban.com\图片.jpg"/>
          <p:cNvGrpSpPr>
            <a:grpSpLocks noChangeAspect="1"/>
          </p:cNvGrpSpPr>
          <p:nvPr>
            <p:custDataLst>
              <p:tags r:id="rId18"/>
            </p:custDataLst>
          </p:nvPr>
        </p:nvGrpSpPr>
        <p:grpSpPr>
          <a:xfrm>
            <a:off x="4704510" y="4420624"/>
            <a:ext cx="556476" cy="576000"/>
            <a:chOff x="1163293" y="4009909"/>
            <a:chExt cx="426779" cy="441753"/>
          </a:xfrm>
          <a:solidFill>
            <a:schemeClr val="bg1"/>
          </a:solidFill>
        </p:grpSpPr>
        <p:sp>
          <p:nvSpPr>
            <p:cNvPr id="116" name="Freeform 129"/>
            <p:cNvSpPr/>
            <p:nvPr>
              <p:custDataLst>
                <p:tags r:id="rId19"/>
              </p:custDataLst>
            </p:nvPr>
          </p:nvSpPr>
          <p:spPr bwMode="auto">
            <a:xfrm>
              <a:off x="1163293" y="4192101"/>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17" name="Freeform 130"/>
            <p:cNvSpPr/>
            <p:nvPr>
              <p:custDataLst>
                <p:tags r:id="rId20"/>
              </p:custDataLst>
            </p:nvPr>
          </p:nvSpPr>
          <p:spPr bwMode="auto">
            <a:xfrm>
              <a:off x="1163293" y="4296924"/>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sp>
          <p:nvSpPr>
            <p:cNvPr id="118" name="Freeform 131"/>
            <p:cNvSpPr/>
            <p:nvPr>
              <p:custDataLst>
                <p:tags r:id="rId21"/>
              </p:custDataLst>
            </p:nvPr>
          </p:nvSpPr>
          <p:spPr bwMode="auto">
            <a:xfrm>
              <a:off x="1163293" y="4009909"/>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solidFill>
                  <a:schemeClr val="bg1"/>
                </a:solidFill>
              </a:endParaRPr>
            </a:p>
          </p:txBody>
        </p:sp>
      </p:grpSp>
      <p:grpSp>
        <p:nvGrpSpPr>
          <p:cNvPr id="125" name="组合 124"/>
          <p:cNvGrpSpPr/>
          <p:nvPr>
            <p:custDataLst>
              <p:tags r:id="rId22"/>
            </p:custDataLst>
          </p:nvPr>
        </p:nvGrpSpPr>
        <p:grpSpPr>
          <a:xfrm>
            <a:off x="7924800" y="2232870"/>
            <a:ext cx="2966720" cy="780639"/>
            <a:chOff x="283598" y="1906534"/>
            <a:chExt cx="2966720" cy="780639"/>
          </a:xfrm>
        </p:grpSpPr>
        <p:sp>
          <p:nvSpPr>
            <p:cNvPr id="126" name="文本框 125"/>
            <p:cNvSpPr txBox="1"/>
            <p:nvPr>
              <p:custDataLst>
                <p:tags r:id="rId23"/>
              </p:custDataLst>
            </p:nvPr>
          </p:nvSpPr>
          <p:spPr>
            <a:xfrm>
              <a:off x="283598" y="2134088"/>
              <a:ext cx="2966425" cy="55308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just"/>
              <a:r>
                <a:rPr sz="1000" dirty="0">
                  <a:latin typeface="Times New Roman" panose="02020603050405020304" charset="0"/>
                  <a:cs typeface="Times New Roman" panose="02020603050405020304" charset="0"/>
                  <a:sym typeface="HarmonyOS Sans SC Light" panose="00000400000000000000" pitchFamily="2" charset="-122"/>
                </a:rPr>
                <a:t>Information retrieval is the process of finding relevant information from a large dataset.</a:t>
              </a:r>
              <a:endParaRPr sz="1000" dirty="0">
                <a:latin typeface="Times New Roman" panose="02020603050405020304" charset="0"/>
                <a:cs typeface="Times New Roman" panose="02020603050405020304" charset="0"/>
                <a:sym typeface="HarmonyOS Sans SC Light" panose="00000400000000000000" pitchFamily="2" charset="-122"/>
              </a:endParaRPr>
            </a:p>
          </p:txBody>
        </p:sp>
        <p:sp>
          <p:nvSpPr>
            <p:cNvPr id="127" name="文本框 126"/>
            <p:cNvSpPr txBox="1"/>
            <p:nvPr>
              <p:custDataLst>
                <p:tags r:id="rId24"/>
              </p:custDataLst>
            </p:nvPr>
          </p:nvSpPr>
          <p:spPr>
            <a:xfrm>
              <a:off x="283598" y="1906534"/>
              <a:ext cx="2966720" cy="337185"/>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en-US" altLang="zh-CN" dirty="0">
                  <a:latin typeface="Times New Roman" panose="02020603050405020304" charset="0"/>
                  <a:cs typeface="Times New Roman" panose="02020603050405020304" charset="0"/>
                  <a:sym typeface="HarmonyOS Sans SC Light" panose="00000400000000000000" pitchFamily="2" charset="-122"/>
                </a:rPr>
                <a:t>Information retrieval</a:t>
              </a:r>
              <a:endParaRPr lang="en-US" altLang="zh-CN" dirty="0">
                <a:latin typeface="Times New Roman" panose="02020603050405020304" charset="0"/>
                <a:cs typeface="Times New Roman" panose="02020603050405020304" charset="0"/>
                <a:sym typeface="HarmonyOS Sans SC Light" panose="00000400000000000000" pitchFamily="2" charset="-122"/>
              </a:endParaRPr>
            </a:p>
          </p:txBody>
        </p:sp>
      </p:grpSp>
      <p:grpSp>
        <p:nvGrpSpPr>
          <p:cNvPr id="128" name="组合 127"/>
          <p:cNvGrpSpPr/>
          <p:nvPr>
            <p:custDataLst>
              <p:tags r:id="rId25"/>
            </p:custDataLst>
          </p:nvPr>
        </p:nvGrpSpPr>
        <p:grpSpPr>
          <a:xfrm>
            <a:off x="1273136" y="2232870"/>
            <a:ext cx="2888615" cy="1011555"/>
            <a:chOff x="255023" y="1906534"/>
            <a:chExt cx="2888615" cy="1011555"/>
          </a:xfrm>
        </p:grpSpPr>
        <p:sp>
          <p:nvSpPr>
            <p:cNvPr id="129" name="文本框 128"/>
            <p:cNvSpPr txBox="1"/>
            <p:nvPr>
              <p:custDataLst>
                <p:tags r:id="rId26"/>
              </p:custDataLst>
            </p:nvPr>
          </p:nvSpPr>
          <p:spPr>
            <a:xfrm>
              <a:off x="476003" y="2134499"/>
              <a:ext cx="2667635" cy="783590"/>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just"/>
              <a:r>
                <a:rPr sz="1000" dirty="0">
                  <a:latin typeface="Times New Roman" panose="02020603050405020304" charset="0"/>
                  <a:cs typeface="Times New Roman" panose="02020603050405020304" charset="0"/>
                  <a:sym typeface="HarmonyOS Sans SC Light" panose="00000400000000000000" pitchFamily="2" charset="-122"/>
                </a:rPr>
                <a:t>Natural Language Processing (NLP) enables computers to understand and respond to human language.</a:t>
              </a:r>
              <a:endParaRPr sz="1000" dirty="0">
                <a:latin typeface="Times New Roman" panose="02020603050405020304" charset="0"/>
                <a:cs typeface="Times New Roman" panose="02020603050405020304" charset="0"/>
                <a:sym typeface="HarmonyOS Sans SC Light" panose="00000400000000000000" pitchFamily="2" charset="-122"/>
              </a:endParaRPr>
            </a:p>
          </p:txBody>
        </p:sp>
        <p:sp>
          <p:nvSpPr>
            <p:cNvPr id="130" name="文本框 129"/>
            <p:cNvSpPr txBox="1"/>
            <p:nvPr>
              <p:custDataLst>
                <p:tags r:id="rId27"/>
              </p:custDataLst>
            </p:nvPr>
          </p:nvSpPr>
          <p:spPr>
            <a:xfrm>
              <a:off x="255023" y="1906534"/>
              <a:ext cx="2887980" cy="337185"/>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zh-CN" altLang="en-US" sz="1600" dirty="0">
                  <a:solidFill>
                    <a:schemeClr val="tx1">
                      <a:lumMod val="95000"/>
                      <a:lumOff val="5000"/>
                    </a:schemeClr>
                  </a:solidFill>
                  <a:latin typeface="Times New Roman" panose="02020603050405020304" charset="0"/>
                  <a:cs typeface="Times New Roman" panose="02020603050405020304" charset="0"/>
                  <a:sym typeface="HarmonyOS Sans SC Light" panose="00000400000000000000" pitchFamily="2" charset="-122"/>
                </a:rPr>
                <a:t>Natural language</a:t>
              </a:r>
              <a:r>
                <a:rPr lang="en-US" altLang="zh-CN" sz="1600" dirty="0">
                  <a:solidFill>
                    <a:schemeClr val="tx1">
                      <a:lumMod val="95000"/>
                      <a:lumOff val="5000"/>
                    </a:schemeClr>
                  </a:solidFill>
                  <a:latin typeface="Times New Roman" panose="02020603050405020304" charset="0"/>
                  <a:cs typeface="Times New Roman" panose="02020603050405020304" charset="0"/>
                  <a:sym typeface="HarmonyOS Sans SC Light" panose="00000400000000000000" pitchFamily="2" charset="-122"/>
                </a:rPr>
                <a:t> </a:t>
              </a:r>
              <a:r>
                <a:rPr lang="zh-CN" altLang="en-US" sz="1600" dirty="0">
                  <a:solidFill>
                    <a:schemeClr val="tx1">
                      <a:lumMod val="95000"/>
                      <a:lumOff val="5000"/>
                    </a:schemeClr>
                  </a:solidFill>
                  <a:latin typeface="Times New Roman" panose="02020603050405020304" charset="0"/>
                  <a:cs typeface="Times New Roman" panose="02020603050405020304" charset="0"/>
                  <a:sym typeface="HarmonyOS Sans SC Light" panose="00000400000000000000" pitchFamily="2" charset="-122"/>
                </a:rPr>
                <a:t>processing</a:t>
              </a:r>
              <a:endParaRPr lang="zh-CN" altLang="en-US" sz="1600" dirty="0">
                <a:solidFill>
                  <a:schemeClr val="tx1">
                    <a:lumMod val="95000"/>
                    <a:lumOff val="5000"/>
                  </a:schemeClr>
                </a:solidFill>
                <a:latin typeface="Times New Roman" panose="02020603050405020304" charset="0"/>
                <a:cs typeface="Times New Roman" panose="02020603050405020304" charset="0"/>
                <a:sym typeface="HarmonyOS Sans SC Light" panose="00000400000000000000" pitchFamily="2" charset="-122"/>
              </a:endParaRPr>
            </a:p>
          </p:txBody>
        </p:sp>
      </p:grpSp>
      <p:grpSp>
        <p:nvGrpSpPr>
          <p:cNvPr id="131" name="组合 130"/>
          <p:cNvGrpSpPr/>
          <p:nvPr>
            <p:custDataLst>
              <p:tags r:id="rId28"/>
            </p:custDataLst>
          </p:nvPr>
        </p:nvGrpSpPr>
        <p:grpSpPr>
          <a:xfrm>
            <a:off x="7924800" y="4274580"/>
            <a:ext cx="2966720" cy="837154"/>
            <a:chOff x="283598" y="1906534"/>
            <a:chExt cx="2966720" cy="837154"/>
          </a:xfrm>
        </p:grpSpPr>
        <p:sp>
          <p:nvSpPr>
            <p:cNvPr id="132" name="文本框 131"/>
            <p:cNvSpPr txBox="1"/>
            <p:nvPr>
              <p:custDataLst>
                <p:tags r:id="rId29"/>
              </p:custDataLst>
            </p:nvPr>
          </p:nvSpPr>
          <p:spPr>
            <a:xfrm>
              <a:off x="283598" y="2190603"/>
              <a:ext cx="2966425" cy="55308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just"/>
              <a:r>
                <a:rPr sz="1000" dirty="0">
                  <a:latin typeface="Times New Roman" panose="02020603050405020304" charset="0"/>
                  <a:cs typeface="Times New Roman" panose="02020603050405020304" charset="0"/>
                  <a:sym typeface="HarmonyOS Sans SC Light" panose="00000400000000000000" pitchFamily="2" charset="-122"/>
                </a:rPr>
                <a:t>AI4Science leverages artificial intelligence to advance scientific research and discoveries.</a:t>
              </a:r>
              <a:endParaRPr sz="1000" dirty="0">
                <a:latin typeface="Times New Roman" panose="02020603050405020304" charset="0"/>
                <a:cs typeface="Times New Roman" panose="02020603050405020304" charset="0"/>
                <a:sym typeface="HarmonyOS Sans SC Light" panose="00000400000000000000" pitchFamily="2" charset="-122"/>
              </a:endParaRPr>
            </a:p>
          </p:txBody>
        </p:sp>
        <p:sp>
          <p:nvSpPr>
            <p:cNvPr id="133" name="文本框 132"/>
            <p:cNvSpPr txBox="1"/>
            <p:nvPr>
              <p:custDataLst>
                <p:tags r:id="rId30"/>
              </p:custDataLst>
            </p:nvPr>
          </p:nvSpPr>
          <p:spPr>
            <a:xfrm>
              <a:off x="283598" y="1906534"/>
              <a:ext cx="2966720" cy="337185"/>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en-US" altLang="zh-CN" dirty="0">
                  <a:latin typeface="Times New Roman" panose="02020603050405020304" charset="0"/>
                  <a:cs typeface="Times New Roman" panose="02020603050405020304" charset="0"/>
                  <a:sym typeface="HarmonyOS Sans SC Light" panose="00000400000000000000" pitchFamily="2" charset="-122"/>
                </a:rPr>
                <a:t>AI4Science</a:t>
              </a:r>
              <a:endParaRPr lang="en-US" altLang="zh-CN" dirty="0">
                <a:latin typeface="Times New Roman" panose="02020603050405020304" charset="0"/>
                <a:cs typeface="Times New Roman" panose="02020603050405020304" charset="0"/>
                <a:sym typeface="HarmonyOS Sans SC Light" panose="00000400000000000000" pitchFamily="2" charset="-122"/>
              </a:endParaRPr>
            </a:p>
          </p:txBody>
        </p:sp>
      </p:grpSp>
      <p:grpSp>
        <p:nvGrpSpPr>
          <p:cNvPr id="134" name="组合 133"/>
          <p:cNvGrpSpPr/>
          <p:nvPr>
            <p:custDataLst>
              <p:tags r:id="rId31"/>
            </p:custDataLst>
          </p:nvPr>
        </p:nvGrpSpPr>
        <p:grpSpPr>
          <a:xfrm>
            <a:off x="1435061" y="4274580"/>
            <a:ext cx="2841625" cy="836930"/>
            <a:chOff x="435998" y="1906534"/>
            <a:chExt cx="2841625" cy="836930"/>
          </a:xfrm>
        </p:grpSpPr>
        <p:sp>
          <p:nvSpPr>
            <p:cNvPr id="135" name="文本框 134"/>
            <p:cNvSpPr txBox="1"/>
            <p:nvPr>
              <p:custDataLst>
                <p:tags r:id="rId32"/>
              </p:custDataLst>
            </p:nvPr>
          </p:nvSpPr>
          <p:spPr>
            <a:xfrm>
              <a:off x="435998" y="2190379"/>
              <a:ext cx="2841625" cy="55308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just"/>
              <a:r>
                <a:rPr sz="1000" dirty="0">
                  <a:latin typeface="Times New Roman" panose="02020603050405020304" charset="0"/>
                  <a:cs typeface="Times New Roman" panose="02020603050405020304" charset="0"/>
                  <a:sym typeface="HarmonyOS Sans SC Light" panose="00000400000000000000" pitchFamily="2" charset="-122"/>
                </a:rPr>
                <a:t>Computer vision enables computers to interpret and understand visual information from the world.</a:t>
              </a:r>
              <a:endParaRPr sz="1000" dirty="0">
                <a:latin typeface="Times New Roman" panose="02020603050405020304" charset="0"/>
                <a:cs typeface="Times New Roman" panose="02020603050405020304" charset="0"/>
                <a:sym typeface="HarmonyOS Sans SC Light" panose="00000400000000000000" pitchFamily="2" charset="-122"/>
              </a:endParaRPr>
            </a:p>
          </p:txBody>
        </p:sp>
        <p:sp>
          <p:nvSpPr>
            <p:cNvPr id="136" name="文本框 135"/>
            <p:cNvSpPr txBox="1"/>
            <p:nvPr>
              <p:custDataLst>
                <p:tags r:id="rId33"/>
              </p:custDataLst>
            </p:nvPr>
          </p:nvSpPr>
          <p:spPr>
            <a:xfrm>
              <a:off x="495053" y="1906534"/>
              <a:ext cx="2666365" cy="337185"/>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en-US" altLang="zh-CN" sz="1600" dirty="0">
                  <a:solidFill>
                    <a:schemeClr val="tx1">
                      <a:lumMod val="95000"/>
                      <a:lumOff val="5000"/>
                    </a:schemeClr>
                  </a:solidFill>
                  <a:latin typeface="Times New Roman" panose="02020603050405020304" charset="0"/>
                  <a:cs typeface="Times New Roman" panose="02020603050405020304" charset="0"/>
                  <a:sym typeface="HarmonyOS Sans SC Light" panose="00000400000000000000" pitchFamily="2" charset="-122"/>
                </a:rPr>
                <a:t>Computer vision</a:t>
              </a:r>
              <a:endParaRPr lang="zh-CN" altLang="en-US" sz="1600" dirty="0">
                <a:solidFill>
                  <a:schemeClr val="tx1">
                    <a:lumMod val="95000"/>
                    <a:lumOff val="5000"/>
                  </a:schemeClr>
                </a:solidFill>
                <a:sym typeface="HarmonyOS Sans SC Light" panose="00000400000000000000" pitchFamily="2" charset="-122"/>
              </a:endParaRPr>
            </a:p>
          </p:txBody>
        </p:sp>
      </p:grpSp>
      <p:sp>
        <p:nvSpPr>
          <p:cNvPr id="137" name="Freeform 15" descr="D:\51PPT模板网\51pptmoban.com\图片.jpg"/>
          <p:cNvSpPr>
            <a:spLocks noEditPoints="1"/>
          </p:cNvSpPr>
          <p:nvPr>
            <p:custDataLst>
              <p:tags r:id="rId34"/>
            </p:custDataLst>
          </p:nvPr>
        </p:nvSpPr>
        <p:spPr bwMode="auto">
          <a:xfrm>
            <a:off x="6832337" y="4329326"/>
            <a:ext cx="665855" cy="665856"/>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678477" y="729111"/>
            <a:ext cx="4319905" cy="829945"/>
          </a:xfrm>
          <a:prstGeom prst="rect">
            <a:avLst/>
          </a:prstGeom>
          <a:noFill/>
        </p:spPr>
        <p:txBody>
          <a:bodyPr wrap="none" rtlCol="0">
            <a:spAutoFit/>
          </a:bodyPr>
          <a:lstStyle>
            <a:defPPr>
              <a:defRPr lang="zh-CN"/>
            </a:defPPr>
            <a:lvl1pPr algn="ctr">
              <a:defRPr sz="6600">
                <a:gradFill>
                  <a:gsLst>
                    <a:gs pos="100000">
                      <a:srgbClr val="E6BE97"/>
                    </a:gs>
                    <a:gs pos="37000">
                      <a:srgbClr val="C8916C"/>
                    </a:gs>
                  </a:gsLst>
                  <a:lin ang="0" scaled="0"/>
                </a:gradFill>
                <a:effectLst/>
                <a:latin typeface="思源宋体 CN" panose="02020700000000000000" pitchFamily="18" charset="-122"/>
                <a:ea typeface="思源宋体 CN" panose="02020700000000000000" pitchFamily="18" charset="-122"/>
              </a:defRPr>
            </a:lvl1pPr>
          </a:lstStyle>
          <a:p>
            <a:pPr algn="ctr"/>
            <a:r>
              <a:rPr lang="en-US" altLang="zh-CN" sz="4800" spc="600" dirty="0">
                <a:solidFill>
                  <a:schemeClr val="accent1"/>
                </a:solidFill>
                <a:latin typeface="Montserrat" panose="00000500000000000000" pitchFamily="2" charset="0"/>
                <a:sym typeface="+mn-ea"/>
              </a:rPr>
              <a:t>CONTENTS</a:t>
            </a:r>
            <a:endParaRPr lang="zh-CN" altLang="en-US" sz="4800" dirty="0">
              <a:solidFill>
                <a:schemeClr val="accent1"/>
              </a:solidFill>
              <a:latin typeface="+mn-lt"/>
              <a:ea typeface="+mj-ea"/>
            </a:endParaRPr>
          </a:p>
        </p:txBody>
      </p:sp>
      <p:sp>
        <p:nvSpPr>
          <p:cNvPr id="13" name="文本框 12"/>
          <p:cNvSpPr txBox="1"/>
          <p:nvPr>
            <p:custDataLst>
              <p:tags r:id="rId1"/>
            </p:custDataLst>
          </p:nvPr>
        </p:nvSpPr>
        <p:spPr>
          <a:xfrm>
            <a:off x="2318385" y="2296160"/>
            <a:ext cx="3921125" cy="1276350"/>
          </a:xfrm>
          <a:prstGeom prst="rect">
            <a:avLst/>
          </a:prstGeom>
          <a:noFill/>
        </p:spPr>
        <p:txBody>
          <a:bodyPr wrap="square" rtlCol="0" anchor="ctr">
            <a:noAutofit/>
          </a:bodyPr>
          <a:lstStyle>
            <a:defPPr>
              <a:defRPr lang="zh-CN"/>
            </a:defPPr>
            <a:lvl1pPr algn="ctr">
              <a:defRPr sz="2800" spc="600">
                <a:solidFill>
                  <a:schemeClr val="accent1"/>
                </a:solidFill>
                <a:latin typeface="+mj-ea"/>
                <a:ea typeface="+mj-ea"/>
              </a:defRPr>
            </a:lvl1pPr>
          </a:lstStyle>
          <a:p>
            <a:pPr algn="l"/>
            <a:r>
              <a:rPr lang="en-US" altLang="zh-CN" spc="150" dirty="0">
                <a:effectLst/>
                <a:latin typeface="Times New Roman" panose="02020603050405020304" charset="0"/>
                <a:cs typeface="Times New Roman" panose="02020603050405020304" charset="0"/>
                <a:sym typeface="+mn-ea"/>
              </a:rPr>
              <a:t>The Past and Present of Language Models</a:t>
            </a:r>
            <a:endParaRPr lang="zh-CN" altLang="en-US" spc="150" dirty="0">
              <a:solidFill>
                <a:srgbClr val="505CCC"/>
              </a:solidFill>
              <a:latin typeface="Times New Roman" panose="02020603050405020304" charset="0"/>
              <a:cs typeface="Times New Roman" panose="02020603050405020304" charset="0"/>
            </a:endParaRPr>
          </a:p>
        </p:txBody>
      </p:sp>
      <p:sp>
        <p:nvSpPr>
          <p:cNvPr id="14" name="文本框 13"/>
          <p:cNvSpPr txBox="1"/>
          <p:nvPr>
            <p:custDataLst>
              <p:tags r:id="rId2"/>
            </p:custDataLst>
          </p:nvPr>
        </p:nvSpPr>
        <p:spPr>
          <a:xfrm>
            <a:off x="7388860" y="2043430"/>
            <a:ext cx="3999865" cy="1529080"/>
          </a:xfrm>
          <a:prstGeom prst="rect">
            <a:avLst/>
          </a:prstGeom>
          <a:noFill/>
        </p:spPr>
        <p:txBody>
          <a:bodyPr wrap="square" rtlCol="0" anchor="ctr">
            <a:noAutofit/>
          </a:bodyPr>
          <a:lstStyle>
            <a:defPPr>
              <a:defRPr lang="zh-CN"/>
            </a:defPPr>
            <a:lvl1pPr algn="ctr">
              <a:defRPr sz="2800" spc="600">
                <a:solidFill>
                  <a:schemeClr val="accent1"/>
                </a:solidFill>
                <a:latin typeface="+mj-ea"/>
                <a:ea typeface="+mj-ea"/>
              </a:defRPr>
            </a:lvl1pPr>
          </a:lstStyle>
          <a:p>
            <a:pPr algn="l"/>
            <a:r>
              <a:rPr lang="en-US" altLang="zh-CN" spc="150" dirty="0">
                <a:effectLst/>
                <a:latin typeface="Times New Roman" panose="02020603050405020304" charset="0"/>
                <a:cs typeface="Times New Roman" panose="02020603050405020304" charset="0"/>
                <a:sym typeface="+mn-ea"/>
              </a:rPr>
              <a:t>Fine-tuning Techniques for Large Language Models</a:t>
            </a:r>
            <a:endParaRPr lang="en-US" altLang="zh-CN" spc="150" dirty="0">
              <a:effectLst/>
              <a:latin typeface="Times New Roman" panose="02020603050405020304" charset="0"/>
              <a:cs typeface="Times New Roman" panose="02020603050405020304" charset="0"/>
            </a:endParaRPr>
          </a:p>
        </p:txBody>
      </p:sp>
      <p:sp>
        <p:nvSpPr>
          <p:cNvPr id="15" name="文本框 14"/>
          <p:cNvSpPr txBox="1"/>
          <p:nvPr>
            <p:custDataLst>
              <p:tags r:id="rId3"/>
            </p:custDataLst>
          </p:nvPr>
        </p:nvSpPr>
        <p:spPr>
          <a:xfrm>
            <a:off x="3893185" y="4206558"/>
            <a:ext cx="5070475" cy="1383665"/>
          </a:xfrm>
          <a:prstGeom prst="rect">
            <a:avLst/>
          </a:prstGeom>
          <a:noFill/>
        </p:spPr>
        <p:txBody>
          <a:bodyPr wrap="square" rtlCol="0" anchor="ctr">
            <a:spAutoFit/>
          </a:bodyPr>
          <a:lstStyle>
            <a:defPPr>
              <a:defRPr lang="zh-CN"/>
            </a:defPPr>
            <a:lvl1pPr algn="ctr">
              <a:defRPr sz="2800" spc="600">
                <a:solidFill>
                  <a:schemeClr val="accent1"/>
                </a:solidFill>
                <a:latin typeface="+mj-ea"/>
                <a:ea typeface="+mj-ea"/>
              </a:defRPr>
            </a:lvl1pPr>
          </a:lstStyle>
          <a:p>
            <a:pPr algn="just"/>
            <a:r>
              <a:rPr lang="en-US" altLang="zh-CN" spc="150" dirty="0">
                <a:effectLst/>
                <a:latin typeface="Times New Roman" panose="02020603050405020304" charset="0"/>
                <a:cs typeface="Times New Roman" panose="02020603050405020304" charset="0"/>
                <a:sym typeface="+mn-ea"/>
              </a:rPr>
              <a:t>The Impact of Large Language Models on Science and Technology Development</a:t>
            </a:r>
            <a:endParaRPr lang="en-US" altLang="zh-CN" spc="150" dirty="0">
              <a:effectLst/>
              <a:latin typeface="Times New Roman" panose="02020603050405020304" charset="0"/>
              <a:cs typeface="Times New Roman" panose="02020603050405020304" charset="0"/>
              <a:sym typeface="+mn-ea"/>
            </a:endParaRPr>
          </a:p>
        </p:txBody>
      </p:sp>
      <p:sp>
        <p:nvSpPr>
          <p:cNvPr id="16" name="任意多边形 116"/>
          <p:cNvSpPr/>
          <p:nvPr>
            <p:custDataLst>
              <p:tags r:id="rId4"/>
            </p:custDataLst>
          </p:nvPr>
        </p:nvSpPr>
        <p:spPr>
          <a:xfrm>
            <a:off x="1469980" y="2641248"/>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gradFill>
            <a:gsLst>
              <a:gs pos="7000">
                <a:srgbClr val="4C53C8"/>
              </a:gs>
              <a:gs pos="100000">
                <a:srgbClr val="7198E7"/>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01</a:t>
            </a:r>
            <a:endParaRPr lang="zh-CN" altLang="en-US" sz="2400" dirty="0">
              <a:latin typeface="+mj-lt"/>
            </a:endParaRPr>
          </a:p>
        </p:txBody>
      </p:sp>
      <p:sp>
        <p:nvSpPr>
          <p:cNvPr id="17" name="任意多边形 117"/>
          <p:cNvSpPr/>
          <p:nvPr>
            <p:custDataLst>
              <p:tags r:id="rId5"/>
            </p:custDataLst>
          </p:nvPr>
        </p:nvSpPr>
        <p:spPr>
          <a:xfrm>
            <a:off x="6540455" y="2632948"/>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gradFill>
            <a:gsLst>
              <a:gs pos="7000">
                <a:srgbClr val="4C53C8"/>
              </a:gs>
              <a:gs pos="100000">
                <a:srgbClr val="7198E7"/>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02</a:t>
            </a:r>
            <a:endParaRPr lang="zh-CN" altLang="en-US" sz="2400" dirty="0">
              <a:latin typeface="+mj-lt"/>
            </a:endParaRPr>
          </a:p>
        </p:txBody>
      </p:sp>
      <p:sp>
        <p:nvSpPr>
          <p:cNvPr id="18" name="任意多边形 118"/>
          <p:cNvSpPr/>
          <p:nvPr>
            <p:custDataLst>
              <p:tags r:id="rId6"/>
            </p:custDataLst>
          </p:nvPr>
        </p:nvSpPr>
        <p:spPr>
          <a:xfrm>
            <a:off x="3044780" y="4531303"/>
            <a:ext cx="634036" cy="735481"/>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gradFill>
            <a:gsLst>
              <a:gs pos="7000">
                <a:srgbClr val="4C53C8"/>
              </a:gs>
              <a:gs pos="100000">
                <a:srgbClr val="7198E7"/>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03</a:t>
            </a:r>
            <a:endParaRPr lang="zh-CN" altLang="en-US" sz="2400" dirty="0">
              <a:latin typeface="+mj-lt"/>
            </a:endParaRPr>
          </a:p>
        </p:txBody>
      </p:sp>
      <p:cxnSp>
        <p:nvCxnSpPr>
          <p:cNvPr id="22" name="直接连接符 21"/>
          <p:cNvCxnSpPr/>
          <p:nvPr>
            <p:custDataLst>
              <p:tags r:id="rId7"/>
            </p:custDataLst>
          </p:nvPr>
        </p:nvCxnSpPr>
        <p:spPr>
          <a:xfrm>
            <a:off x="2404491" y="3572494"/>
            <a:ext cx="3440049" cy="0"/>
          </a:xfrm>
          <a:prstGeom prst="line">
            <a:avLst/>
          </a:prstGeom>
          <a:ln w="12700">
            <a:solidFill>
              <a:srgbClr val="D9DFE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8"/>
            </p:custDataLst>
          </p:nvPr>
        </p:nvCxnSpPr>
        <p:spPr>
          <a:xfrm>
            <a:off x="7474331" y="3572648"/>
            <a:ext cx="3440049" cy="0"/>
          </a:xfrm>
          <a:prstGeom prst="line">
            <a:avLst/>
          </a:prstGeom>
          <a:ln w="12700">
            <a:solidFill>
              <a:srgbClr val="D9DFE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9"/>
            </p:custDataLst>
          </p:nvPr>
        </p:nvCxnSpPr>
        <p:spPr>
          <a:xfrm flipV="1">
            <a:off x="3979291" y="5748081"/>
            <a:ext cx="4785360" cy="9525"/>
          </a:xfrm>
          <a:prstGeom prst="line">
            <a:avLst/>
          </a:prstGeom>
          <a:ln w="12700">
            <a:solidFill>
              <a:srgbClr val="D9DFE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custDataLst>
              <p:tags r:id="rId1"/>
            </p:custDataLst>
          </p:nvPr>
        </p:nvSpPr>
        <p:spPr>
          <a:xfrm>
            <a:off x="993140" y="1554480"/>
            <a:ext cx="2592070" cy="3710940"/>
          </a:xfrm>
          <a:prstGeom prst="roundRect">
            <a:avLst>
              <a:gd name="adj" fmla="val 2300"/>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 name="矩形: 圆角 2"/>
          <p:cNvSpPr/>
          <p:nvPr>
            <p:custDataLst>
              <p:tags r:id="rId2"/>
            </p:custDataLst>
          </p:nvPr>
        </p:nvSpPr>
        <p:spPr>
          <a:xfrm>
            <a:off x="6109335" y="1554480"/>
            <a:ext cx="2592070" cy="3711575"/>
          </a:xfrm>
          <a:prstGeom prst="roundRect">
            <a:avLst>
              <a:gd name="adj" fmla="val 2300"/>
            </a:avLst>
          </a:prstGeom>
          <a:gradFill>
            <a:gsLst>
              <a:gs pos="7000">
                <a:schemeClr val="accent1">
                  <a:lumMod val="20000"/>
                  <a:lumOff val="80000"/>
                </a:schemeClr>
              </a:gs>
              <a:gs pos="100000">
                <a:srgbClr val="F4F9FF"/>
              </a:gs>
            </a:gsLst>
            <a:lin ang="5400000" scaled="0"/>
          </a:gradFill>
          <a:ln>
            <a:noFill/>
          </a:ln>
          <a:effectLst>
            <a:outerShdw blurRad="228600" dist="76200" dir="5400000" algn="t" rotWithShape="0">
              <a:srgbClr val="4E5BCE">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custDataLst>
              <p:tags r:id="rId3"/>
            </p:custDataLst>
          </p:nvPr>
        </p:nvSpPr>
        <p:spPr>
          <a:xfrm>
            <a:off x="1101725" y="2089150"/>
            <a:ext cx="2420620" cy="706755"/>
          </a:xfrm>
          <a:prstGeom prst="rect">
            <a:avLst/>
          </a:prstGeom>
          <a:noFill/>
        </p:spPr>
        <p:txBody>
          <a:bodyPr wrap="square" rtlCol="0">
            <a:spAutoFit/>
          </a:bodyPr>
          <a:lstStyle/>
          <a:p>
            <a:pPr algn="just"/>
            <a:r>
              <a:rPr lang="zh-CN" altLang="en-US" sz="2000" dirty="0">
                <a:solidFill>
                  <a:schemeClr val="bg1"/>
                </a:solidFill>
                <a:latin typeface="Times New Roman" panose="02020603050405020304" charset="0"/>
                <a:ea typeface="+mj-ea"/>
                <a:cs typeface="Times New Roman" panose="02020603050405020304" charset="0"/>
              </a:rPr>
              <a:t>Traditional natural</a:t>
            </a:r>
            <a:r>
              <a:rPr lang="en-US" altLang="zh-CN" sz="2000" dirty="0">
                <a:solidFill>
                  <a:schemeClr val="bg1"/>
                </a:solidFill>
                <a:latin typeface="Times New Roman" panose="02020603050405020304" charset="0"/>
                <a:ea typeface="+mj-ea"/>
                <a:cs typeface="Times New Roman" panose="02020603050405020304" charset="0"/>
              </a:rPr>
              <a:t> </a:t>
            </a:r>
            <a:r>
              <a:rPr lang="zh-CN" altLang="en-US" sz="2000" dirty="0">
                <a:solidFill>
                  <a:schemeClr val="bg1"/>
                </a:solidFill>
                <a:latin typeface="Times New Roman" panose="02020603050405020304" charset="0"/>
                <a:ea typeface="+mj-ea"/>
                <a:cs typeface="Times New Roman" panose="02020603050405020304" charset="0"/>
              </a:rPr>
              <a:t>language</a:t>
            </a:r>
            <a:r>
              <a:rPr lang="en-US" altLang="zh-CN" sz="2000" dirty="0">
                <a:solidFill>
                  <a:schemeClr val="bg1"/>
                </a:solidFill>
                <a:latin typeface="Times New Roman" panose="02020603050405020304" charset="0"/>
                <a:ea typeface="+mj-ea"/>
                <a:cs typeface="Times New Roman" panose="02020603050405020304" charset="0"/>
              </a:rPr>
              <a:t> </a:t>
            </a:r>
            <a:r>
              <a:rPr lang="zh-CN" altLang="en-US" sz="2000" dirty="0">
                <a:solidFill>
                  <a:schemeClr val="bg1"/>
                </a:solidFill>
                <a:latin typeface="Times New Roman" panose="02020603050405020304" charset="0"/>
                <a:ea typeface="+mj-ea"/>
                <a:cs typeface="Times New Roman" panose="02020603050405020304" charset="0"/>
              </a:rPr>
              <a:t>processing</a:t>
            </a:r>
            <a:endParaRPr lang="zh-CN" altLang="en-US" sz="2000" dirty="0">
              <a:solidFill>
                <a:schemeClr val="bg1"/>
              </a:solidFill>
              <a:latin typeface="Times New Roman" panose="02020603050405020304" charset="0"/>
              <a:ea typeface="+mj-ea"/>
              <a:cs typeface="Times New Roman" panose="02020603050405020304" charset="0"/>
            </a:endParaRPr>
          </a:p>
        </p:txBody>
      </p:sp>
      <p:sp>
        <p:nvSpPr>
          <p:cNvPr id="11" name="文本框 10"/>
          <p:cNvSpPr txBox="1"/>
          <p:nvPr>
            <p:custDataLst>
              <p:tags r:id="rId4"/>
            </p:custDataLst>
          </p:nvPr>
        </p:nvSpPr>
        <p:spPr>
          <a:xfrm>
            <a:off x="6109970" y="2101850"/>
            <a:ext cx="2591435" cy="706755"/>
          </a:xfrm>
          <a:prstGeom prst="rect">
            <a:avLst/>
          </a:prstGeom>
          <a:noFill/>
        </p:spPr>
        <p:txBody>
          <a:bodyPr wrap="square" rtlCol="0">
            <a:spAutoFit/>
          </a:bodyPr>
          <a:lstStyle/>
          <a:p>
            <a:pPr algn="l"/>
            <a:r>
              <a:rPr lang="en-US" altLang="zh-CN" sz="2000" dirty="0">
                <a:solidFill>
                  <a:schemeClr val="accent1"/>
                </a:solidFill>
                <a:latin typeface="Times New Roman" panose="02020603050405020304" charset="0"/>
                <a:ea typeface="+mj-ea"/>
                <a:cs typeface="Times New Roman" panose="02020603050405020304" charset="0"/>
                <a:sym typeface="+mn-ea"/>
              </a:rPr>
              <a:t>L</a:t>
            </a:r>
            <a:r>
              <a:rPr lang="zh-CN" altLang="en-US" sz="2000" dirty="0">
                <a:solidFill>
                  <a:schemeClr val="accent1"/>
                </a:solidFill>
                <a:latin typeface="Times New Roman" panose="02020603050405020304" charset="0"/>
                <a:ea typeface="+mj-ea"/>
                <a:cs typeface="Times New Roman" panose="02020603050405020304" charset="0"/>
                <a:sym typeface="+mn-ea"/>
              </a:rPr>
              <a:t>arge language</a:t>
            </a:r>
            <a:r>
              <a:rPr lang="en-US" altLang="zh-CN" sz="2000" dirty="0">
                <a:solidFill>
                  <a:schemeClr val="accent1"/>
                </a:solidFill>
                <a:latin typeface="Times New Roman" panose="02020603050405020304" charset="0"/>
                <a:ea typeface="+mj-ea"/>
                <a:cs typeface="Times New Roman" panose="02020603050405020304" charset="0"/>
                <a:sym typeface="+mn-ea"/>
              </a:rPr>
              <a:t> </a:t>
            </a:r>
            <a:r>
              <a:rPr lang="zh-CN" altLang="en-US" sz="2000" dirty="0">
                <a:solidFill>
                  <a:schemeClr val="accent1"/>
                </a:solidFill>
                <a:latin typeface="Times New Roman" panose="02020603050405020304" charset="0"/>
                <a:ea typeface="+mj-ea"/>
                <a:cs typeface="Times New Roman" panose="02020603050405020304" charset="0"/>
                <a:sym typeface="+mn-ea"/>
              </a:rPr>
              <a:t>models</a:t>
            </a:r>
            <a:endParaRPr lang="zh-CN" altLang="en-US" sz="2000" dirty="0">
              <a:solidFill>
                <a:schemeClr val="accent1"/>
              </a:solidFill>
              <a:latin typeface="Times New Roman" panose="02020603050405020304" charset="0"/>
              <a:ea typeface="+mj-ea"/>
              <a:cs typeface="Times New Roman" panose="02020603050405020304" charset="0"/>
              <a:sym typeface="+mn-ea"/>
            </a:endParaRPr>
          </a:p>
          <a:p>
            <a:pPr algn="ctr"/>
            <a:r>
              <a:rPr lang="en-US" altLang="zh-CN" sz="2000" dirty="0">
                <a:solidFill>
                  <a:schemeClr val="accent1"/>
                </a:solidFill>
                <a:latin typeface="Times New Roman" panose="02020603050405020304" charset="0"/>
                <a:ea typeface="+mj-ea"/>
                <a:cs typeface="Times New Roman" panose="02020603050405020304" charset="0"/>
                <a:sym typeface="+mn-ea"/>
              </a:rPr>
              <a:t>D</a:t>
            </a:r>
            <a:r>
              <a:rPr lang="zh-CN" altLang="en-US" sz="2000" dirty="0">
                <a:solidFill>
                  <a:schemeClr val="accent1"/>
                </a:solidFill>
                <a:latin typeface="Times New Roman" panose="02020603050405020304" charset="0"/>
                <a:ea typeface="+mj-ea"/>
                <a:cs typeface="Times New Roman" panose="02020603050405020304" charset="0"/>
                <a:sym typeface="+mn-ea"/>
              </a:rPr>
              <a:t>eep learning</a:t>
            </a:r>
            <a:endParaRPr lang="zh-CN" altLang="en-US" sz="2000" dirty="0">
              <a:solidFill>
                <a:schemeClr val="accent1"/>
              </a:solidFill>
              <a:latin typeface="Times New Roman" panose="02020603050405020304" charset="0"/>
              <a:ea typeface="+mj-ea"/>
              <a:cs typeface="Times New Roman" panose="02020603050405020304" charset="0"/>
            </a:endParaRPr>
          </a:p>
        </p:txBody>
      </p:sp>
      <p:sp>
        <p:nvSpPr>
          <p:cNvPr id="14" name="文本框 13"/>
          <p:cNvSpPr txBox="1"/>
          <p:nvPr>
            <p:custDataLst>
              <p:tags r:id="rId5"/>
            </p:custDataLst>
          </p:nvPr>
        </p:nvSpPr>
        <p:spPr>
          <a:xfrm>
            <a:off x="1198880" y="3120594"/>
            <a:ext cx="2246171" cy="1868805"/>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stStyle>
          <a:p>
            <a:pPr algn="just"/>
            <a:r>
              <a:rPr lang="zh-CN" altLang="en-US" dirty="0">
                <a:solidFill>
                  <a:schemeClr val="bg1"/>
                </a:solidFill>
                <a:latin typeface="Times New Roman" panose="02020603050405020304" charset="0"/>
                <a:cs typeface="Times New Roman" panose="02020603050405020304" charset="0"/>
              </a:rPr>
              <a:t>Traditional natural language processing methods often rely on specific algorithms and rules, which often struggle to capture the deep meaning and contextual relationships of text.</a:t>
            </a:r>
            <a:endParaRPr lang="zh-CN" altLang="en-US" dirty="0">
              <a:solidFill>
                <a:schemeClr val="bg1"/>
              </a:solidFill>
              <a:latin typeface="Times New Roman" panose="02020603050405020304" charset="0"/>
              <a:cs typeface="Times New Roman" panose="02020603050405020304" charset="0"/>
            </a:endParaRPr>
          </a:p>
        </p:txBody>
      </p:sp>
      <p:sp>
        <p:nvSpPr>
          <p:cNvPr id="15" name="文本框 14"/>
          <p:cNvSpPr txBox="1"/>
          <p:nvPr>
            <p:custDataLst>
              <p:tags r:id="rId6"/>
            </p:custDataLst>
          </p:nvPr>
        </p:nvSpPr>
        <p:spPr>
          <a:xfrm>
            <a:off x="6298884" y="3120594"/>
            <a:ext cx="2246171" cy="1614805"/>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stStyle>
          <a:p>
            <a:pPr algn="just"/>
            <a:r>
              <a:rPr lang="zh-CN" altLang="en-US" dirty="0">
                <a:latin typeface="Times New Roman" panose="02020603050405020304" charset="0"/>
                <a:cs typeface="Times New Roman" panose="02020603050405020304" charset="0"/>
              </a:rPr>
              <a:t>The large language model is trained by deep learning and using massive text data, demonstrating stronger language understanding and generation capabilities.</a:t>
            </a:r>
            <a:endParaRPr lang="zh-CN" altLang="en-US" dirty="0">
              <a:latin typeface="Times New Roman" panose="02020603050405020304" charset="0"/>
              <a:cs typeface="Times New Roman" panose="02020603050405020304" charset="0"/>
            </a:endParaRPr>
          </a:p>
        </p:txBody>
      </p:sp>
      <p:cxnSp>
        <p:nvCxnSpPr>
          <p:cNvPr id="18" name="直接连接符 17"/>
          <p:cNvCxnSpPr/>
          <p:nvPr>
            <p:custDataLst>
              <p:tags r:id="rId7"/>
            </p:custDataLst>
          </p:nvPr>
        </p:nvCxnSpPr>
        <p:spPr>
          <a:xfrm>
            <a:off x="2005560" y="2934806"/>
            <a:ext cx="567160" cy="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8"/>
            </p:custDataLst>
          </p:nvPr>
        </p:nvCxnSpPr>
        <p:spPr>
          <a:xfrm>
            <a:off x="7089451" y="2943061"/>
            <a:ext cx="567160" cy="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9"/>
            </p:custDataLst>
          </p:nvPr>
        </p:nvSpPr>
        <p:spPr>
          <a:xfrm>
            <a:off x="2087245" y="1362075"/>
            <a:ext cx="404495" cy="404495"/>
          </a:xfrm>
          <a:prstGeom prst="ellipse">
            <a:avLst/>
          </a:prstGeom>
          <a:gradFill>
            <a:gsLst>
              <a:gs pos="7000">
                <a:schemeClr val="accent1"/>
              </a:gs>
              <a:gs pos="100000">
                <a:schemeClr val="accent2"/>
              </a:gs>
            </a:gsLst>
            <a:lin ang="18600000" scaled="0"/>
          </a:gradFill>
          <a:ln w="38100">
            <a:solidFill>
              <a:srgbClr val="F4F9FF"/>
            </a:solid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cxnSp>
        <p:nvCxnSpPr>
          <p:cNvPr id="27" name="直接连接符 26"/>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custDataLst>
              <p:tags r:id="rId10"/>
            </p:custDataLst>
          </p:nvPr>
        </p:nvGrpSpPr>
        <p:grpSpPr>
          <a:xfrm>
            <a:off x="7203022" y="1361857"/>
            <a:ext cx="404258" cy="404258"/>
            <a:chOff x="1763360" y="1689099"/>
            <a:chExt cx="502920" cy="502920"/>
          </a:xfrm>
        </p:grpSpPr>
        <p:sp>
          <p:nvSpPr>
            <p:cNvPr id="30" name="椭圆 29"/>
            <p:cNvSpPr/>
            <p:nvPr>
              <p:custDataLst>
                <p:tags r:id="rId11"/>
              </p:custDataLst>
            </p:nvPr>
          </p:nvSpPr>
          <p:spPr>
            <a:xfrm>
              <a:off x="1763360" y="1689099"/>
              <a:ext cx="502920" cy="502920"/>
            </a:xfrm>
            <a:prstGeom prst="ellipse">
              <a:avLst/>
            </a:prstGeom>
            <a:gradFill>
              <a:gsLst>
                <a:gs pos="7000">
                  <a:schemeClr val="accent1"/>
                </a:gs>
                <a:gs pos="100000">
                  <a:schemeClr val="accent2"/>
                </a:gs>
              </a:gsLst>
              <a:lin ang="18600000" scaled="0"/>
            </a:gradFill>
            <a:ln w="38100">
              <a:solidFill>
                <a:srgbClr val="F4F9FF"/>
              </a:solid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1" name="矩形: 圆角"/>
            <p:cNvSpPr/>
            <p:nvPr>
              <p:custDataLst>
                <p:tags r:id="rId12"/>
              </p:custDataLst>
            </p:nvPr>
          </p:nvSpPr>
          <p:spPr>
            <a:xfrm>
              <a:off x="1873307" y="1821771"/>
              <a:ext cx="304843" cy="219309"/>
            </a:xfrm>
            <a:custGeom>
              <a:avLst/>
              <a:gdLst>
                <a:gd name="T0" fmla="*/ 3421 w 8754"/>
                <a:gd name="T1" fmla="*/ 6088 h 6297"/>
                <a:gd name="T2" fmla="*/ 8754 w 8754"/>
                <a:gd name="T3" fmla="*/ 754 h 6297"/>
                <a:gd name="T4" fmla="*/ 8000 w 8754"/>
                <a:gd name="T5" fmla="*/ 0 h 6297"/>
                <a:gd name="T6" fmla="*/ 3044 w 8754"/>
                <a:gd name="T7" fmla="*/ 4957 h 6297"/>
                <a:gd name="T8" fmla="*/ 754 w 8754"/>
                <a:gd name="T9" fmla="*/ 2667 h 6297"/>
                <a:gd name="T10" fmla="*/ 0 w 8754"/>
                <a:gd name="T11" fmla="*/ 3421 h 6297"/>
                <a:gd name="T12" fmla="*/ 2667 w 8754"/>
                <a:gd name="T13" fmla="*/ 6088 h 6297"/>
                <a:gd name="T14" fmla="*/ 3421 w 8754"/>
                <a:gd name="T15" fmla="*/ 6088 h 6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54" h="6297">
                  <a:moveTo>
                    <a:pt x="3421" y="6088"/>
                  </a:moveTo>
                  <a:lnTo>
                    <a:pt x="8754" y="754"/>
                  </a:lnTo>
                  <a:lnTo>
                    <a:pt x="8000" y="0"/>
                  </a:lnTo>
                  <a:lnTo>
                    <a:pt x="3044" y="4957"/>
                  </a:lnTo>
                  <a:lnTo>
                    <a:pt x="754" y="2667"/>
                  </a:lnTo>
                  <a:lnTo>
                    <a:pt x="0" y="3421"/>
                  </a:lnTo>
                  <a:lnTo>
                    <a:pt x="2667" y="6088"/>
                  </a:lnTo>
                  <a:cubicBezTo>
                    <a:pt x="2875" y="6297"/>
                    <a:pt x="3213" y="6297"/>
                    <a:pt x="3421" y="60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文本框 7"/>
          <p:cNvSpPr txBox="1"/>
          <p:nvPr>
            <p:custDataLst>
              <p:tags r:id="rId13"/>
            </p:custDataLst>
          </p:nvPr>
        </p:nvSpPr>
        <p:spPr>
          <a:xfrm>
            <a:off x="2083435" y="1375410"/>
            <a:ext cx="338455" cy="374015"/>
          </a:xfrm>
          <a:prstGeom prst="rect">
            <a:avLst/>
          </a:prstGeom>
          <a:noFill/>
        </p:spPr>
        <p:txBody>
          <a:bodyPr wrap="square" rtlCol="0">
            <a:noAutofit/>
            <a:scene3d>
              <a:camera prst="orthographicFront"/>
              <a:lightRig rig="threePt" dir="t"/>
            </a:scene3d>
          </a:bodyPr>
          <a:p>
            <a:r>
              <a:rPr lang="zh-CN" altLang="en-US">
                <a:solidFill>
                  <a:schemeClr val="bg1"/>
                </a:solidFill>
                <a:effectLst>
                  <a:outerShdw blurRad="38100" dist="19050" dir="2700000" algn="tl" rotWithShape="0">
                    <a:schemeClr val="dk1">
                      <a:alpha val="40000"/>
                    </a:schemeClr>
                  </a:outerShdw>
                </a:effectLst>
              </a:rPr>
              <a:t>×</a:t>
            </a:r>
            <a:endParaRPr lang="zh-CN" altLang="en-US">
              <a:solidFill>
                <a:schemeClr val="bg1"/>
              </a:solidFill>
              <a:effectLst>
                <a:outerShdw blurRad="38100" dist="19050" dir="2700000" algn="tl" rotWithShape="0">
                  <a:schemeClr val="dk1">
                    <a:alpha val="40000"/>
                  </a:schemeClr>
                </a:outerShdw>
              </a:effectLst>
            </a:endParaRPr>
          </a:p>
        </p:txBody>
      </p:sp>
      <p:sp>
        <p:nvSpPr>
          <p:cNvPr id="9" name="任意多边形: 形状 9"/>
          <p:cNvSpPr/>
          <p:nvPr>
            <p:custDataLst>
              <p:tags r:id="rId14"/>
            </p:custDataLst>
          </p:nvPr>
        </p:nvSpPr>
        <p:spPr>
          <a:xfrm>
            <a:off x="3728720" y="2778125"/>
            <a:ext cx="2058670" cy="554355"/>
          </a:xfrm>
          <a:custGeom>
            <a:avLst/>
            <a:gdLst>
              <a:gd name="connsiteX0" fmla="*/ 176166 w 377072"/>
              <a:gd name="connsiteY0" fmla="*/ 0 h 256451"/>
              <a:gd name="connsiteX1" fmla="*/ 187937 w 377072"/>
              <a:gd name="connsiteY1" fmla="*/ 3207 h 256451"/>
              <a:gd name="connsiteX2" fmla="*/ 365715 w 377072"/>
              <a:gd name="connsiteY2" fmla="*/ 108401 h 256451"/>
              <a:gd name="connsiteX3" fmla="*/ 373863 w 377072"/>
              <a:gd name="connsiteY3" fmla="*/ 140016 h 256451"/>
              <a:gd name="connsiteX4" fmla="*/ 365715 w 377072"/>
              <a:gd name="connsiteY4" fmla="*/ 148167 h 256451"/>
              <a:gd name="connsiteX5" fmla="*/ 187937 w 377072"/>
              <a:gd name="connsiteY5" fmla="*/ 253241 h 256451"/>
              <a:gd name="connsiteX6" fmla="*/ 156319 w 377072"/>
              <a:gd name="connsiteY6" fmla="*/ 245099 h 256451"/>
              <a:gd name="connsiteX7" fmla="*/ 153112 w 377072"/>
              <a:gd name="connsiteY7" fmla="*/ 233358 h 256451"/>
              <a:gd name="connsiteX8" fmla="*/ 153112 w 377072"/>
              <a:gd name="connsiteY8" fmla="*/ 190562 h 256451"/>
              <a:gd name="connsiteX9" fmla="*/ 10331 w 377072"/>
              <a:gd name="connsiteY9" fmla="*/ 190562 h 256451"/>
              <a:gd name="connsiteX10" fmla="*/ 0 w 377072"/>
              <a:gd name="connsiteY10" fmla="*/ 190562 h 256451"/>
              <a:gd name="connsiteX11" fmla="*/ 0 w 377072"/>
              <a:gd name="connsiteY11" fmla="*/ 66054 h 256451"/>
              <a:gd name="connsiteX12" fmla="*/ 10331 w 377072"/>
              <a:gd name="connsiteY12" fmla="*/ 66054 h 256451"/>
              <a:gd name="connsiteX13" fmla="*/ 153112 w 377072"/>
              <a:gd name="connsiteY13" fmla="*/ 66054 h 256451"/>
              <a:gd name="connsiteX14" fmla="*/ 153112 w 377072"/>
              <a:gd name="connsiteY14" fmla="*/ 23120 h 256451"/>
              <a:gd name="connsiteX15" fmla="*/ 176166 w 377072"/>
              <a:gd name="connsiteY15" fmla="*/ 0 h 25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7072" h="256451">
                <a:moveTo>
                  <a:pt x="176166" y="0"/>
                </a:moveTo>
                <a:cubicBezTo>
                  <a:pt x="180307" y="-6"/>
                  <a:pt x="184370" y="1102"/>
                  <a:pt x="187937" y="3207"/>
                </a:cubicBezTo>
                <a:lnTo>
                  <a:pt x="365715" y="108401"/>
                </a:lnTo>
                <a:cubicBezTo>
                  <a:pt x="376696" y="114881"/>
                  <a:pt x="380346" y="129036"/>
                  <a:pt x="373863" y="140016"/>
                </a:cubicBezTo>
                <a:cubicBezTo>
                  <a:pt x="371881" y="143379"/>
                  <a:pt x="369078" y="146182"/>
                  <a:pt x="365715" y="148167"/>
                </a:cubicBezTo>
                <a:lnTo>
                  <a:pt x="187937" y="253241"/>
                </a:lnTo>
                <a:cubicBezTo>
                  <a:pt x="176956" y="259724"/>
                  <a:pt x="162802" y="256080"/>
                  <a:pt x="156319" y="245099"/>
                </a:cubicBezTo>
                <a:cubicBezTo>
                  <a:pt x="154220" y="241542"/>
                  <a:pt x="153112" y="237488"/>
                  <a:pt x="153112" y="233358"/>
                </a:cubicBezTo>
                <a:lnTo>
                  <a:pt x="153112" y="190562"/>
                </a:lnTo>
                <a:lnTo>
                  <a:pt x="10331" y="190562"/>
                </a:lnTo>
                <a:cubicBezTo>
                  <a:pt x="4625" y="190562"/>
                  <a:pt x="0" y="190562"/>
                  <a:pt x="0" y="190562"/>
                </a:cubicBezTo>
                <a:lnTo>
                  <a:pt x="0" y="66054"/>
                </a:lnTo>
                <a:cubicBezTo>
                  <a:pt x="0" y="66054"/>
                  <a:pt x="4625" y="66054"/>
                  <a:pt x="10331" y="66054"/>
                </a:cubicBezTo>
                <a:lnTo>
                  <a:pt x="153112" y="66054"/>
                </a:lnTo>
                <a:lnTo>
                  <a:pt x="153112" y="23120"/>
                </a:lnTo>
                <a:cubicBezTo>
                  <a:pt x="153094" y="10370"/>
                  <a:pt x="163416" y="18"/>
                  <a:pt x="176166" y="0"/>
                </a:cubicBezTo>
                <a:close/>
              </a:path>
            </a:pathLst>
          </a:custGeom>
          <a:gradFill>
            <a:gsLst>
              <a:gs pos="60000">
                <a:srgbClr val="ADCBF4"/>
              </a:gs>
              <a:gs pos="0">
                <a:schemeClr val="bg1">
                  <a:alpha val="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3" name="文本框 22"/>
          <p:cNvSpPr txBox="1"/>
          <p:nvPr/>
        </p:nvSpPr>
        <p:spPr>
          <a:xfrm>
            <a:off x="944880" y="5568950"/>
            <a:ext cx="10836910" cy="852805"/>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prstClr val="black">
                    <a:lumMod val="75000"/>
                    <a:lumOff val="25000"/>
                  </a:prstClr>
                </a:solidFill>
                <a:latin typeface="微软雅黑" panose="020B0503020204020204" charset="-122"/>
              </a:defRPr>
            </a:lvl1pPr>
          </a:lstStyle>
          <a:p>
            <a:r>
              <a:rPr lang="zh-CN" altLang="en-US" dirty="0">
                <a:solidFill>
                  <a:schemeClr val="tx2"/>
                </a:solidFill>
                <a:latin typeface="Times New Roman" panose="02020603050405020304" charset="0"/>
                <a:cs typeface="Times New Roman" panose="02020603050405020304" charset="0"/>
              </a:rPr>
              <a:t>With the rise of large language models, the research paradigm is also quietly changing. Traditional research tasks are gradually being re-examined, and researchers have begun to focus on improving the overall performance of models. This change not only affects the direction of research, but also drives the innovation of new algorithms and frameworks.</a:t>
            </a:r>
            <a:endParaRPr lang="zh-CN" altLang="en-US" dirty="0">
              <a:solidFill>
                <a:schemeClr val="tx2"/>
              </a:solidFill>
              <a:latin typeface="Times New Roman" panose="02020603050405020304" charset="0"/>
              <a:cs typeface="Times New Roman" panose="02020603050405020304" charset="0"/>
            </a:endParaRPr>
          </a:p>
        </p:txBody>
      </p:sp>
      <p:sp>
        <p:nvSpPr>
          <p:cNvPr id="4" name="矩形: 圆角 2"/>
          <p:cNvSpPr/>
          <p:nvPr>
            <p:custDataLst>
              <p:tags r:id="rId15"/>
            </p:custDataLst>
          </p:nvPr>
        </p:nvSpPr>
        <p:spPr>
          <a:xfrm>
            <a:off x="9189085" y="1576705"/>
            <a:ext cx="2592070" cy="3689985"/>
          </a:xfrm>
          <a:prstGeom prst="roundRect">
            <a:avLst>
              <a:gd name="adj" fmla="val 2300"/>
            </a:avLst>
          </a:prstGeom>
          <a:gradFill>
            <a:gsLst>
              <a:gs pos="7000">
                <a:schemeClr val="accent1">
                  <a:lumMod val="20000"/>
                  <a:lumOff val="80000"/>
                </a:schemeClr>
              </a:gs>
              <a:gs pos="100000">
                <a:srgbClr val="F4F9FF"/>
              </a:gs>
            </a:gsLst>
            <a:lin ang="5400000" scaled="0"/>
          </a:gradFill>
          <a:ln>
            <a:noFill/>
          </a:ln>
          <a:effectLst>
            <a:outerShdw blurRad="228600" dist="76200" dir="5400000" algn="t" rotWithShape="0">
              <a:srgbClr val="4E5BCE">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7" name="文本框 6"/>
          <p:cNvSpPr txBox="1"/>
          <p:nvPr>
            <p:custDataLst>
              <p:tags r:id="rId16"/>
            </p:custDataLst>
          </p:nvPr>
        </p:nvSpPr>
        <p:spPr>
          <a:xfrm>
            <a:off x="9378634" y="3142819"/>
            <a:ext cx="2246171" cy="2122805"/>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stStyle>
          <a:p>
            <a:pPr algn="just"/>
            <a:r>
              <a:rPr lang="zh-CN" altLang="en-US" dirty="0">
                <a:latin typeface="Times New Roman" panose="02020603050405020304" charset="0"/>
                <a:cs typeface="Times New Roman" panose="02020603050405020304" charset="0"/>
              </a:rPr>
              <a:t>Task flexibility is one of the great advantages of large language models. Users can easily complete different language tasks, such as writing articles, writing code,  and more, by simply adjusting the input prompts.</a:t>
            </a:r>
            <a:endParaRPr lang="zh-CN" altLang="en-US" dirty="0">
              <a:latin typeface="Times New Roman" panose="02020603050405020304" charset="0"/>
              <a:cs typeface="Times New Roman" panose="02020603050405020304" charset="0"/>
            </a:endParaRPr>
          </a:p>
        </p:txBody>
      </p:sp>
      <p:cxnSp>
        <p:nvCxnSpPr>
          <p:cNvPr id="12" name="直接连接符 11"/>
          <p:cNvCxnSpPr/>
          <p:nvPr>
            <p:custDataLst>
              <p:tags r:id="rId17"/>
            </p:custDataLst>
          </p:nvPr>
        </p:nvCxnSpPr>
        <p:spPr>
          <a:xfrm>
            <a:off x="10169201" y="2943696"/>
            <a:ext cx="567160" cy="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custDataLst>
              <p:tags r:id="rId18"/>
            </p:custDataLst>
          </p:nvPr>
        </p:nvGrpSpPr>
        <p:grpSpPr>
          <a:xfrm>
            <a:off x="10282772" y="1384082"/>
            <a:ext cx="404258" cy="404258"/>
            <a:chOff x="1763360" y="1689099"/>
            <a:chExt cx="502920" cy="502920"/>
          </a:xfrm>
        </p:grpSpPr>
        <p:sp>
          <p:nvSpPr>
            <p:cNvPr id="16" name="椭圆 15"/>
            <p:cNvSpPr/>
            <p:nvPr>
              <p:custDataLst>
                <p:tags r:id="rId19"/>
              </p:custDataLst>
            </p:nvPr>
          </p:nvSpPr>
          <p:spPr>
            <a:xfrm>
              <a:off x="1763360" y="1689099"/>
              <a:ext cx="502920" cy="502920"/>
            </a:xfrm>
            <a:prstGeom prst="ellipse">
              <a:avLst/>
            </a:prstGeom>
            <a:gradFill>
              <a:gsLst>
                <a:gs pos="7000">
                  <a:schemeClr val="accent1"/>
                </a:gs>
                <a:gs pos="100000">
                  <a:schemeClr val="accent2"/>
                </a:gs>
              </a:gsLst>
              <a:lin ang="18600000" scaled="0"/>
            </a:gradFill>
            <a:ln w="38100">
              <a:solidFill>
                <a:srgbClr val="F4F9FF"/>
              </a:solid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7" name="矩形: 圆角"/>
            <p:cNvSpPr/>
            <p:nvPr>
              <p:custDataLst>
                <p:tags r:id="rId20"/>
              </p:custDataLst>
            </p:nvPr>
          </p:nvSpPr>
          <p:spPr>
            <a:xfrm>
              <a:off x="1873307" y="1821771"/>
              <a:ext cx="304843" cy="219309"/>
            </a:xfrm>
            <a:custGeom>
              <a:avLst/>
              <a:gdLst>
                <a:gd name="T0" fmla="*/ 3421 w 8754"/>
                <a:gd name="T1" fmla="*/ 6088 h 6297"/>
                <a:gd name="T2" fmla="*/ 8754 w 8754"/>
                <a:gd name="T3" fmla="*/ 754 h 6297"/>
                <a:gd name="T4" fmla="*/ 8000 w 8754"/>
                <a:gd name="T5" fmla="*/ 0 h 6297"/>
                <a:gd name="T6" fmla="*/ 3044 w 8754"/>
                <a:gd name="T7" fmla="*/ 4957 h 6297"/>
                <a:gd name="T8" fmla="*/ 754 w 8754"/>
                <a:gd name="T9" fmla="*/ 2667 h 6297"/>
                <a:gd name="T10" fmla="*/ 0 w 8754"/>
                <a:gd name="T11" fmla="*/ 3421 h 6297"/>
                <a:gd name="T12" fmla="*/ 2667 w 8754"/>
                <a:gd name="T13" fmla="*/ 6088 h 6297"/>
                <a:gd name="T14" fmla="*/ 3421 w 8754"/>
                <a:gd name="T15" fmla="*/ 6088 h 6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54" h="6297">
                  <a:moveTo>
                    <a:pt x="3421" y="6088"/>
                  </a:moveTo>
                  <a:lnTo>
                    <a:pt x="8754" y="754"/>
                  </a:lnTo>
                  <a:lnTo>
                    <a:pt x="8000" y="0"/>
                  </a:lnTo>
                  <a:lnTo>
                    <a:pt x="3044" y="4957"/>
                  </a:lnTo>
                  <a:lnTo>
                    <a:pt x="754" y="2667"/>
                  </a:lnTo>
                  <a:lnTo>
                    <a:pt x="0" y="3421"/>
                  </a:lnTo>
                  <a:lnTo>
                    <a:pt x="2667" y="6088"/>
                  </a:lnTo>
                  <a:cubicBezTo>
                    <a:pt x="2875" y="6297"/>
                    <a:pt x="3213" y="6297"/>
                    <a:pt x="3421" y="60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文本框 19"/>
          <p:cNvSpPr txBox="1"/>
          <p:nvPr/>
        </p:nvSpPr>
        <p:spPr>
          <a:xfrm>
            <a:off x="3444875" y="476250"/>
            <a:ext cx="5273675" cy="521970"/>
          </a:xfrm>
          <a:prstGeom prst="rect">
            <a:avLst/>
          </a:prstGeom>
          <a:noFill/>
        </p:spPr>
        <p:txBody>
          <a:bodyPr wrap="squar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dirty="0">
                <a:effectLst/>
                <a:latin typeface="Montserrat" panose="00000500000000000000" pitchFamily="2" charset="0"/>
                <a:sym typeface="HarmonyOS Sans SC Light" panose="00000400000000000000" pitchFamily="2" charset="-122"/>
              </a:rPr>
              <a:t>Natural language processing</a:t>
            </a:r>
            <a:endParaRPr lang="en-US" altLang="zh-CN" sz="2800" dirty="0">
              <a:effectLst/>
              <a:latin typeface="Montserrat" panose="00000500000000000000" pitchFamily="2" charset="0"/>
            </a:endParaRPr>
          </a:p>
        </p:txBody>
      </p:sp>
      <p:sp>
        <p:nvSpPr>
          <p:cNvPr id="22" name="文本框 21"/>
          <p:cNvSpPr txBox="1"/>
          <p:nvPr>
            <p:custDataLst>
              <p:tags r:id="rId21"/>
            </p:custDataLst>
          </p:nvPr>
        </p:nvSpPr>
        <p:spPr>
          <a:xfrm>
            <a:off x="9189720" y="2101850"/>
            <a:ext cx="2591435" cy="706755"/>
          </a:xfrm>
          <a:prstGeom prst="rect">
            <a:avLst/>
          </a:prstGeom>
          <a:noFill/>
        </p:spPr>
        <p:txBody>
          <a:bodyPr wrap="square" rtlCol="0">
            <a:spAutoFit/>
          </a:bodyPr>
          <a:p>
            <a:pPr algn="l"/>
            <a:r>
              <a:rPr lang="en-US" altLang="zh-CN" sz="2000" dirty="0">
                <a:solidFill>
                  <a:schemeClr val="accent1"/>
                </a:solidFill>
                <a:latin typeface="Times New Roman" panose="02020603050405020304" charset="0"/>
                <a:ea typeface="+mj-ea"/>
                <a:cs typeface="Times New Roman" panose="02020603050405020304" charset="0"/>
                <a:sym typeface="+mn-ea"/>
              </a:rPr>
              <a:t>L</a:t>
            </a:r>
            <a:r>
              <a:rPr lang="zh-CN" altLang="en-US" sz="2000" dirty="0">
                <a:solidFill>
                  <a:schemeClr val="accent1"/>
                </a:solidFill>
                <a:latin typeface="Times New Roman" panose="02020603050405020304" charset="0"/>
                <a:ea typeface="+mj-ea"/>
                <a:cs typeface="Times New Roman" panose="02020603050405020304" charset="0"/>
                <a:sym typeface="+mn-ea"/>
              </a:rPr>
              <a:t>arge language</a:t>
            </a:r>
            <a:r>
              <a:rPr lang="en-US" altLang="zh-CN" sz="2000" dirty="0">
                <a:solidFill>
                  <a:schemeClr val="accent1"/>
                </a:solidFill>
                <a:latin typeface="Times New Roman" panose="02020603050405020304" charset="0"/>
                <a:ea typeface="+mj-ea"/>
                <a:cs typeface="Times New Roman" panose="02020603050405020304" charset="0"/>
                <a:sym typeface="+mn-ea"/>
              </a:rPr>
              <a:t> </a:t>
            </a:r>
            <a:r>
              <a:rPr lang="zh-CN" altLang="en-US" sz="2000" dirty="0">
                <a:solidFill>
                  <a:schemeClr val="accent1"/>
                </a:solidFill>
                <a:latin typeface="Times New Roman" panose="02020603050405020304" charset="0"/>
                <a:ea typeface="+mj-ea"/>
                <a:cs typeface="Times New Roman" panose="02020603050405020304" charset="0"/>
                <a:sym typeface="+mn-ea"/>
              </a:rPr>
              <a:t>models</a:t>
            </a:r>
            <a:endParaRPr lang="zh-CN" altLang="en-US" sz="2000" dirty="0">
              <a:solidFill>
                <a:schemeClr val="accent1"/>
              </a:solidFill>
              <a:latin typeface="Times New Roman" panose="02020603050405020304" charset="0"/>
              <a:ea typeface="+mj-ea"/>
              <a:cs typeface="Times New Roman" panose="02020603050405020304" charset="0"/>
              <a:sym typeface="+mn-ea"/>
            </a:endParaRPr>
          </a:p>
          <a:p>
            <a:pPr algn="ctr"/>
            <a:r>
              <a:rPr lang="zh-CN" altLang="en-US" sz="2000" dirty="0">
                <a:solidFill>
                  <a:schemeClr val="accent1"/>
                </a:solidFill>
                <a:latin typeface="Times New Roman" panose="02020603050405020304" charset="0"/>
                <a:ea typeface="+mj-ea"/>
                <a:cs typeface="Times New Roman" panose="02020603050405020304" charset="0"/>
                <a:sym typeface="+mn-ea"/>
              </a:rPr>
              <a:t>Task flexibilit</a:t>
            </a:r>
            <a:endParaRPr lang="zh-CN" altLang="en-US" sz="2000" dirty="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cxnSp>
        <p:nvCxnSpPr>
          <p:cNvPr id="28" name="直接连接符 27"/>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Freeform 15" descr="D:\51PPT模板网\51pptmoban.com\图片.jpg"/>
          <p:cNvSpPr>
            <a:spLocks noEditPoints="1"/>
          </p:cNvSpPr>
          <p:nvPr>
            <p:custDataLst>
              <p:tags r:id="rId2"/>
            </p:custDataLst>
          </p:nvPr>
        </p:nvSpPr>
        <p:spPr bwMode="auto">
          <a:xfrm>
            <a:off x="5528682" y="1840126"/>
            <a:ext cx="665855" cy="665856"/>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7" name="组合 46"/>
          <p:cNvGrpSpPr/>
          <p:nvPr>
            <p:custDataLst>
              <p:tags r:id="rId3"/>
            </p:custDataLst>
          </p:nvPr>
        </p:nvGrpSpPr>
        <p:grpSpPr>
          <a:xfrm>
            <a:off x="4746452" y="2835265"/>
            <a:ext cx="2235567" cy="1047355"/>
            <a:chOff x="206009" y="1906534"/>
            <a:chExt cx="2235567" cy="1047355"/>
          </a:xfrm>
        </p:grpSpPr>
        <p:sp>
          <p:nvSpPr>
            <p:cNvPr id="48" name="文本框 47"/>
            <p:cNvSpPr txBox="1"/>
            <p:nvPr>
              <p:custDataLst>
                <p:tags r:id="rId4"/>
              </p:custDataLst>
            </p:nvPr>
          </p:nvSpPr>
          <p:spPr>
            <a:xfrm>
              <a:off x="283599" y="2190603"/>
              <a:ext cx="2080388" cy="76328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sz="1000" dirty="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dirty="0">
                  <a:solidFill>
                    <a:schemeClr val="bg1"/>
                  </a:solidFill>
                  <a:sym typeface="HarmonyOS Sans SC Light" panose="00000400000000000000" pitchFamily="2" charset="-122"/>
                </a:rPr>
                <a:t>... ...</a:t>
              </a:r>
              <a:endParaRPr lang="en-US" altLang="zh-CN" sz="1000" dirty="0">
                <a:solidFill>
                  <a:schemeClr val="bg1"/>
                </a:solidFill>
                <a:sym typeface="HarmonyOS Sans SC Light" panose="00000400000000000000" pitchFamily="2" charset="-122"/>
              </a:endParaRPr>
            </a:p>
          </p:txBody>
        </p:sp>
        <p:sp>
          <p:nvSpPr>
            <p:cNvPr id="49" name="文本框 48"/>
            <p:cNvSpPr txBox="1"/>
            <p:nvPr>
              <p:custDataLst>
                <p:tags r:id="rId5"/>
              </p:custDataLst>
            </p:nvPr>
          </p:nvSpPr>
          <p:spPr>
            <a:xfrm>
              <a:off x="20600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dirty="0">
                  <a:solidFill>
                    <a:schemeClr val="bg1"/>
                  </a:solidFill>
                  <a:sym typeface="HarmonyOS Sans SC Light" panose="00000400000000000000" pitchFamily="2" charset="-122"/>
                </a:rPr>
                <a:t>添加标题文本</a:t>
              </a:r>
              <a:endParaRPr lang="zh-CN" altLang="en-US" dirty="0">
                <a:solidFill>
                  <a:schemeClr val="bg1"/>
                </a:solidFill>
                <a:sym typeface="HarmonyOS Sans SC Light" panose="00000400000000000000" pitchFamily="2" charset="-122"/>
              </a:endParaRPr>
            </a:p>
          </p:txBody>
        </p:sp>
      </p:grpSp>
      <p:grpSp>
        <p:nvGrpSpPr>
          <p:cNvPr id="50" name="组合 49"/>
          <p:cNvGrpSpPr/>
          <p:nvPr>
            <p:custDataLst>
              <p:tags r:id="rId6"/>
            </p:custDataLst>
          </p:nvPr>
        </p:nvGrpSpPr>
        <p:grpSpPr>
          <a:xfrm>
            <a:off x="4746452" y="4191558"/>
            <a:ext cx="2235567" cy="1047355"/>
            <a:chOff x="206009" y="1906534"/>
            <a:chExt cx="2235567" cy="1047355"/>
          </a:xfrm>
        </p:grpSpPr>
        <p:sp>
          <p:nvSpPr>
            <p:cNvPr id="51" name="文本框 50"/>
            <p:cNvSpPr txBox="1"/>
            <p:nvPr>
              <p:custDataLst>
                <p:tags r:id="rId7"/>
              </p:custDataLst>
            </p:nvPr>
          </p:nvSpPr>
          <p:spPr>
            <a:xfrm>
              <a:off x="283599" y="2190603"/>
              <a:ext cx="2080388" cy="76328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sz="1000" dirty="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dirty="0">
                  <a:solidFill>
                    <a:schemeClr val="bg1"/>
                  </a:solidFill>
                  <a:sym typeface="HarmonyOS Sans SC Light" panose="00000400000000000000" pitchFamily="2" charset="-122"/>
                </a:rPr>
                <a:t>... ...</a:t>
              </a:r>
              <a:endParaRPr lang="en-US" altLang="zh-CN" sz="1000" dirty="0">
                <a:solidFill>
                  <a:schemeClr val="bg1"/>
                </a:solidFill>
                <a:sym typeface="HarmonyOS Sans SC Light" panose="00000400000000000000" pitchFamily="2" charset="-122"/>
              </a:endParaRPr>
            </a:p>
          </p:txBody>
        </p:sp>
        <p:sp>
          <p:nvSpPr>
            <p:cNvPr id="52" name="文本框 51"/>
            <p:cNvSpPr txBox="1"/>
            <p:nvPr>
              <p:custDataLst>
                <p:tags r:id="rId8"/>
              </p:custDataLst>
            </p:nvPr>
          </p:nvSpPr>
          <p:spPr>
            <a:xfrm>
              <a:off x="20600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dirty="0">
                  <a:solidFill>
                    <a:schemeClr val="bg1"/>
                  </a:solidFill>
                  <a:sym typeface="HarmonyOS Sans SC Light" panose="00000400000000000000" pitchFamily="2" charset="-122"/>
                </a:rPr>
                <a:t>添加标题文本</a:t>
              </a:r>
              <a:endParaRPr lang="zh-CN" altLang="en-US" dirty="0">
                <a:solidFill>
                  <a:schemeClr val="bg1"/>
                </a:solidFill>
                <a:sym typeface="HarmonyOS Sans SC Light" panose="00000400000000000000" pitchFamily="2" charset="-122"/>
              </a:endParaRPr>
            </a:p>
          </p:txBody>
        </p:sp>
      </p:grpSp>
      <p:sp>
        <p:nvSpPr>
          <p:cNvPr id="66" name="矩形 65"/>
          <p:cNvSpPr/>
          <p:nvPr/>
        </p:nvSpPr>
        <p:spPr>
          <a:xfrm>
            <a:off x="323215" y="1524000"/>
            <a:ext cx="7171690" cy="2579370"/>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a:p>
        </p:txBody>
      </p:sp>
      <p:pic>
        <p:nvPicPr>
          <p:cNvPr id="67" name="图片 66"/>
          <p:cNvPicPr>
            <a:picLocks noChangeAspect="1"/>
          </p:cNvPicPr>
          <p:nvPr>
            <p:custDataLst>
              <p:tags r:id="rId9"/>
            </p:custDataLst>
          </p:nvPr>
        </p:nvPicPr>
        <p:blipFill>
          <a:blip r:embed="rId1"/>
          <a:stretch>
            <a:fillRect/>
          </a:stretch>
        </p:blipFill>
        <p:spPr>
          <a:xfrm>
            <a:off x="547370" y="1878965"/>
            <a:ext cx="6723380" cy="3816350"/>
          </a:xfrm>
          <a:prstGeom prst="rect">
            <a:avLst/>
          </a:prstGeom>
        </p:spPr>
      </p:pic>
      <p:sp>
        <p:nvSpPr>
          <p:cNvPr id="2" name="文本框 1"/>
          <p:cNvSpPr txBox="1"/>
          <p:nvPr/>
        </p:nvSpPr>
        <p:spPr>
          <a:xfrm>
            <a:off x="3444875" y="476250"/>
            <a:ext cx="5273675" cy="521970"/>
          </a:xfrm>
          <a:prstGeom prst="rect">
            <a:avLst/>
          </a:prstGeom>
          <a:noFill/>
        </p:spPr>
        <p:txBody>
          <a:bodyPr wrap="squar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dirty="0">
                <a:effectLst/>
                <a:latin typeface="Montserrat" panose="00000500000000000000" pitchFamily="2" charset="0"/>
                <a:sym typeface="HarmonyOS Sans SC Light" panose="00000400000000000000" pitchFamily="2" charset="-122"/>
              </a:rPr>
              <a:t>Natural language processing</a:t>
            </a:r>
            <a:endParaRPr lang="en-US" altLang="zh-CN" sz="2800" dirty="0">
              <a:effectLst/>
              <a:latin typeface="Montserrat" panose="00000500000000000000" pitchFamily="2" charset="0"/>
            </a:endParaRPr>
          </a:p>
        </p:txBody>
      </p:sp>
      <p:sp>
        <p:nvSpPr>
          <p:cNvPr id="3" name="矩形 2"/>
          <p:cNvSpPr/>
          <p:nvPr/>
        </p:nvSpPr>
        <p:spPr>
          <a:xfrm>
            <a:off x="7813040" y="1267460"/>
            <a:ext cx="3856990" cy="3418840"/>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endParaRPr kumimoji="0" lang="zh-CN" altLang="en-US"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5" name="文本框 4"/>
          <p:cNvSpPr txBox="1"/>
          <p:nvPr/>
        </p:nvSpPr>
        <p:spPr>
          <a:xfrm>
            <a:off x="7908290" y="1442085"/>
            <a:ext cx="3644265" cy="3138170"/>
          </a:xfrm>
          <a:prstGeom prst="rect">
            <a:avLst/>
          </a:prstGeom>
          <a:noFill/>
        </p:spPr>
        <p:txBody>
          <a:bodyPr wrap="square" rtlCol="0" anchor="t">
            <a:spAutoFit/>
          </a:bodyPr>
          <a:p>
            <a:pPr algn="just"/>
            <a:r>
              <a:rPr lang="zh-CN" altLang="en-US">
                <a:latin typeface="Times New Roman" panose="02020603050405020304" charset="0"/>
                <a:cs typeface="Times New Roman" panose="02020603050405020304" charset="0"/>
              </a:rPr>
              <a:t>The success of large language models marks the rise of language intelligence and has become an important path for the development of artificial intelligence. More and more companies and research institutes are using this technology to develop a variety of language-based applications, from chatbots to intelligent assistants, which show great potential.</a:t>
            </a:r>
            <a:endParaRPr lang="zh-CN" altLang="en-US">
              <a:latin typeface="Times New Roman" panose="02020603050405020304" charset="0"/>
              <a:cs typeface="Times New Roman" panose="02020603050405020304" charset="0"/>
            </a:endParaRPr>
          </a:p>
        </p:txBody>
      </p:sp>
      <p:sp>
        <p:nvSpPr>
          <p:cNvPr id="38" name="任意多边形: 形状 65"/>
          <p:cNvSpPr/>
          <p:nvPr/>
        </p:nvSpPr>
        <p:spPr>
          <a:xfrm>
            <a:off x="6414135" y="5238750"/>
            <a:ext cx="5927090" cy="995045"/>
          </a:xfrm>
          <a:custGeom>
            <a:avLst/>
            <a:gdLst>
              <a:gd name="connsiteX0" fmla="*/ 0 w 10363200"/>
              <a:gd name="connsiteY0" fmla="*/ 1463040 h 1463040"/>
              <a:gd name="connsiteX1" fmla="*/ 76200 w 10363200"/>
              <a:gd name="connsiteY1" fmla="*/ 1432560 h 1463040"/>
              <a:gd name="connsiteX2" fmla="*/ 3078480 w 10363200"/>
              <a:gd name="connsiteY2" fmla="*/ 472440 h 1463040"/>
              <a:gd name="connsiteX3" fmla="*/ 7498080 w 10363200"/>
              <a:gd name="connsiteY3" fmla="*/ 1127760 h 1463040"/>
              <a:gd name="connsiteX4" fmla="*/ 10363200 w 10363200"/>
              <a:gd name="connsiteY4" fmla="*/ 0 h 14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0" h="1463040">
                <a:moveTo>
                  <a:pt x="0" y="1463040"/>
                </a:moveTo>
                <a:lnTo>
                  <a:pt x="76200" y="1432560"/>
                </a:lnTo>
                <a:cubicBezTo>
                  <a:pt x="589280" y="1267460"/>
                  <a:pt x="1841500" y="523240"/>
                  <a:pt x="3078480" y="472440"/>
                </a:cubicBezTo>
                <a:cubicBezTo>
                  <a:pt x="4315460" y="421640"/>
                  <a:pt x="6283960" y="1206500"/>
                  <a:pt x="7498080" y="1127760"/>
                </a:cubicBezTo>
                <a:cubicBezTo>
                  <a:pt x="8712200" y="1049020"/>
                  <a:pt x="9537700" y="524510"/>
                  <a:pt x="10363200" y="0"/>
                </a:cubicBezTo>
              </a:path>
            </a:pathLst>
          </a:custGeom>
          <a:noFill/>
          <a:ln w="47625" cap="flat" cmpd="sng" algn="ctr">
            <a:gradFill flip="none" rotWithShape="1">
              <a:gsLst>
                <a:gs pos="0">
                  <a:schemeClr val="accent1">
                    <a:alpha val="0"/>
                  </a:schemeClr>
                </a:gs>
                <a:gs pos="58000">
                  <a:schemeClr val="accent1"/>
                </a:gs>
                <a:gs pos="100000">
                  <a:schemeClr val="accent1">
                    <a:alpha val="0"/>
                  </a:schemeClr>
                </a:gs>
              </a:gsLst>
              <a:lin ang="0" scaled="1"/>
              <a:tileRect/>
            </a:gradFill>
            <a:prstDash val="solid"/>
            <a:miter lim="800000"/>
          </a:ln>
          <a:effectLst>
            <a:outerShdw blurRad="50800" dist="889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9" name="组合 38"/>
          <p:cNvGrpSpPr/>
          <p:nvPr/>
        </p:nvGrpSpPr>
        <p:grpSpPr>
          <a:xfrm rot="10800000">
            <a:off x="8143652" y="5473619"/>
            <a:ext cx="160866" cy="523664"/>
            <a:chOff x="1826683" y="3533986"/>
            <a:chExt cx="160866" cy="523664"/>
          </a:xfrm>
        </p:grpSpPr>
        <p:cxnSp>
          <p:nvCxnSpPr>
            <p:cNvPr id="40" name="直接连接符 39"/>
            <p:cNvCxnSpPr/>
            <p:nvPr/>
          </p:nvCxnSpPr>
          <p:spPr>
            <a:xfrm>
              <a:off x="1907116" y="3533986"/>
              <a:ext cx="0" cy="4368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1826683" y="3896784"/>
              <a:ext cx="160866" cy="1608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2" name="文本框 41"/>
          <p:cNvSpPr txBox="1"/>
          <p:nvPr/>
        </p:nvSpPr>
        <p:spPr>
          <a:xfrm>
            <a:off x="7753350" y="5930900"/>
            <a:ext cx="1003300" cy="368300"/>
          </a:xfrm>
          <a:prstGeom prst="rect">
            <a:avLst/>
          </a:prstGeom>
          <a:noFill/>
        </p:spPr>
        <p:txBody>
          <a:bodyPr wrap="square">
            <a:spAutoFit/>
          </a:bodyPr>
          <a:p>
            <a:pPr algn="l"/>
            <a:r>
              <a:rPr lang="zh-CN" altLang="en-US">
                <a:latin typeface="Times New Roman" panose="02020603050405020304" charset="0"/>
                <a:cs typeface="Times New Roman" panose="02020603050405020304" charset="0"/>
                <a:sym typeface="+mn-ea"/>
              </a:rPr>
              <a:t>chatbots</a:t>
            </a:r>
            <a:endParaRPr lang="en-US" altLang="zh-CN" b="0" i="0" dirty="0">
              <a:solidFill>
                <a:srgbClr val="060607"/>
              </a:solidFill>
              <a:effectLst/>
              <a:latin typeface="Times New Roman" panose="02020603050405020304" charset="0"/>
              <a:cs typeface="Times New Roman" panose="02020603050405020304" charset="0"/>
            </a:endParaRPr>
          </a:p>
        </p:txBody>
      </p:sp>
      <p:grpSp>
        <p:nvGrpSpPr>
          <p:cNvPr id="43" name="组合 42"/>
          <p:cNvGrpSpPr/>
          <p:nvPr/>
        </p:nvGrpSpPr>
        <p:grpSpPr>
          <a:xfrm>
            <a:off x="10431833" y="5548956"/>
            <a:ext cx="160866" cy="523664"/>
            <a:chOff x="1826683" y="3533986"/>
            <a:chExt cx="160866" cy="523664"/>
          </a:xfrm>
        </p:grpSpPr>
        <p:cxnSp>
          <p:nvCxnSpPr>
            <p:cNvPr id="44" name="直接连接符 43"/>
            <p:cNvCxnSpPr/>
            <p:nvPr/>
          </p:nvCxnSpPr>
          <p:spPr>
            <a:xfrm>
              <a:off x="1907116" y="3533986"/>
              <a:ext cx="0" cy="43688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826683" y="3896784"/>
              <a:ext cx="160866" cy="1608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8" name="文本框 57"/>
          <p:cNvSpPr txBox="1"/>
          <p:nvPr/>
        </p:nvSpPr>
        <p:spPr>
          <a:xfrm>
            <a:off x="9497695" y="5220970"/>
            <a:ext cx="2172335" cy="368300"/>
          </a:xfrm>
          <a:prstGeom prst="rect">
            <a:avLst/>
          </a:prstGeom>
          <a:noFill/>
        </p:spPr>
        <p:txBody>
          <a:bodyPr wrap="square">
            <a:spAutoFit/>
          </a:bodyPr>
          <a:p>
            <a:pPr algn="l"/>
            <a:r>
              <a:rPr lang="zh-CN" altLang="en-US">
                <a:latin typeface="Times New Roman" panose="02020603050405020304" charset="0"/>
                <a:cs typeface="Times New Roman" panose="02020603050405020304" charset="0"/>
                <a:sym typeface="+mn-ea"/>
              </a:rPr>
              <a:t>intelligen</a:t>
            </a:r>
            <a:r>
              <a:rPr lang="en-US" altLang="zh-CN">
                <a:latin typeface="Times New Roman" panose="02020603050405020304" charset="0"/>
                <a:cs typeface="Times New Roman" panose="02020603050405020304" charset="0"/>
                <a:sym typeface="+mn-ea"/>
              </a:rPr>
              <a:t>t</a:t>
            </a:r>
            <a:r>
              <a:rPr lang="zh-CN" altLang="en-US">
                <a:latin typeface="Times New Roman" panose="02020603050405020304" charset="0"/>
                <a:cs typeface="Times New Roman" panose="02020603050405020304" charset="0"/>
                <a:sym typeface="+mn-ea"/>
              </a:rPr>
              <a:t> assistants</a:t>
            </a:r>
            <a:endParaRPr lang="en-US" altLang="zh-CN" b="0" i="0" dirty="0">
              <a:solidFill>
                <a:srgbClr val="060607"/>
              </a:solidFill>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0465" y="1775326"/>
            <a:ext cx="3168018" cy="3558529"/>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 name="矩形 3"/>
          <p:cNvSpPr/>
          <p:nvPr/>
        </p:nvSpPr>
        <p:spPr>
          <a:xfrm>
            <a:off x="2284814" y="1775327"/>
            <a:ext cx="690770" cy="69574"/>
          </a:xfrm>
          <a:prstGeom prst="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0295" y="2884805"/>
            <a:ext cx="2917825" cy="2376170"/>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zh-CN" altLang="en-US" dirty="0">
                <a:solidFill>
                  <a:schemeClr val="bg1"/>
                </a:solidFill>
                <a:latin typeface="Times New Roman" panose="02020603050405020304" charset="0"/>
                <a:cs typeface="Times New Roman" panose="02020603050405020304" charset="0"/>
              </a:rPr>
              <a:t>Traditional search engines are mainly based on the working principle of keyword matching, and its core idea is to index a large number of web documents through an indexing system, and then match them in the index according to the keywords entered by users, and finally return document links or information related to keywords.</a:t>
            </a:r>
            <a:endParaRPr lang="zh-CN" altLang="en-US" dirty="0">
              <a:solidFill>
                <a:schemeClr val="bg1"/>
              </a:solidFill>
              <a:latin typeface="Times New Roman" panose="02020603050405020304" charset="0"/>
              <a:cs typeface="Times New Roman" panose="02020603050405020304" charset="0"/>
            </a:endParaRPr>
          </a:p>
        </p:txBody>
      </p:sp>
      <p:sp>
        <p:nvSpPr>
          <p:cNvPr id="6" name="文本框 5"/>
          <p:cNvSpPr txBox="1"/>
          <p:nvPr/>
        </p:nvSpPr>
        <p:spPr>
          <a:xfrm>
            <a:off x="1185545" y="1996440"/>
            <a:ext cx="2718435" cy="642620"/>
          </a:xfrm>
          <a:prstGeom prst="rect">
            <a:avLst/>
          </a:prstGeom>
          <a:noFill/>
        </p:spPr>
        <p:txBody>
          <a:bodyPr wrap="none" rtlCol="0">
            <a:noAutofit/>
          </a:bodyPr>
          <a:lstStyle/>
          <a:p>
            <a:pPr algn="l"/>
            <a:r>
              <a:rPr lang="zh-CN" altLang="en-US" sz="2000" b="1" dirty="0">
                <a:solidFill>
                  <a:schemeClr val="bg1"/>
                </a:solidFill>
                <a:latin typeface="Times New Roman" panose="02020603050405020304" charset="0"/>
                <a:ea typeface="+mj-ea"/>
                <a:cs typeface="Times New Roman" panose="02020603050405020304" charset="0"/>
              </a:rPr>
              <a:t>Traditional information</a:t>
            </a:r>
            <a:endParaRPr lang="zh-CN" altLang="en-US" sz="2000" b="1" dirty="0">
              <a:solidFill>
                <a:schemeClr val="bg1"/>
              </a:solidFill>
              <a:latin typeface="Times New Roman" panose="02020603050405020304" charset="0"/>
              <a:ea typeface="+mj-ea"/>
              <a:cs typeface="Times New Roman" panose="02020603050405020304" charset="0"/>
            </a:endParaRPr>
          </a:p>
          <a:p>
            <a:pPr algn="l"/>
            <a:r>
              <a:rPr lang="zh-CN" altLang="en-US" sz="2000" b="1" dirty="0">
                <a:solidFill>
                  <a:schemeClr val="bg1"/>
                </a:solidFill>
                <a:latin typeface="Times New Roman" panose="02020603050405020304" charset="0"/>
                <a:ea typeface="+mj-ea"/>
                <a:cs typeface="Times New Roman" panose="02020603050405020304" charset="0"/>
              </a:rPr>
              <a:t>retrieval</a:t>
            </a:r>
            <a:endParaRPr lang="zh-CN" altLang="en-US" sz="2000" b="1" dirty="0">
              <a:solidFill>
                <a:schemeClr val="bg1"/>
              </a:solidFill>
              <a:latin typeface="Times New Roman" panose="02020603050405020304" charset="0"/>
              <a:ea typeface="+mj-ea"/>
              <a:cs typeface="Times New Roman" panose="02020603050405020304" charset="0"/>
            </a:endParaRPr>
          </a:p>
        </p:txBody>
      </p:sp>
      <p:cxnSp>
        <p:nvCxnSpPr>
          <p:cNvPr id="7" name="直接连接符 6"/>
          <p:cNvCxnSpPr/>
          <p:nvPr/>
        </p:nvCxnSpPr>
        <p:spPr>
          <a:xfrm>
            <a:off x="2525079" y="2791418"/>
            <a:ext cx="21024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038965" y="1775326"/>
            <a:ext cx="3168018" cy="3558529"/>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9" name="矩形 8"/>
          <p:cNvSpPr/>
          <p:nvPr/>
        </p:nvSpPr>
        <p:spPr>
          <a:xfrm>
            <a:off x="9277589" y="1775327"/>
            <a:ext cx="690770" cy="69574"/>
          </a:xfrm>
          <a:prstGeom prst="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34659" y="2885117"/>
            <a:ext cx="2716330" cy="2376170"/>
          </a:xfrm>
          <a:prstGeom prst="rect">
            <a:avLst/>
          </a:prstGeom>
        </p:spPr>
        <p:txBody>
          <a:bodyPr wrap="square">
            <a:spAutoFit/>
            <a:scene3d>
              <a:camera prst="orthographicFront"/>
              <a:lightRig rig="threePt" dir="t"/>
            </a:scene3d>
            <a:sp3d contourW="12700"/>
          </a:bodyPr>
          <a:lstStyle>
            <a:defPPr>
              <a:defRPr lang="zh-CN"/>
            </a:defPPr>
            <a:lvl1pPr>
              <a:lnSpc>
                <a:spcPct val="150000"/>
              </a:lnSpc>
              <a:spcBef>
                <a:spcPts val="1200"/>
              </a:spcBef>
              <a:defRPr sz="1100" spc="100">
                <a:solidFill>
                  <a:schemeClr val="tx2"/>
                </a:solidFill>
                <a:latin typeface="微软雅黑" panose="020B050302020402020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bg1"/>
                </a:solidFill>
                <a:latin typeface="Times New Roman" panose="02020603050405020304" charset="0"/>
                <a:cs typeface="Times New Roman" panose="02020603050405020304" charset="0"/>
              </a:rPr>
              <a:t>Today, information retrieval systems based on large language models allow users to ask questions in natural language, greatly improving the user experience. Users no longer need to focus on keyword selection, but can directly ask</a:t>
            </a:r>
            <a:r>
              <a:rPr lang="en-US" altLang="zh-CN" dirty="0">
                <a:solidFill>
                  <a:schemeClr val="bg1"/>
                </a:solidFill>
                <a:latin typeface="Times New Roman" panose="02020603050405020304" charset="0"/>
                <a:cs typeface="Times New Roman" panose="02020603050405020304" charset="0"/>
              </a:rPr>
              <a:t>. </a:t>
            </a:r>
            <a:r>
              <a:rPr lang="zh-CN" altLang="en-US" dirty="0">
                <a:solidFill>
                  <a:schemeClr val="bg1"/>
                </a:solidFill>
                <a:latin typeface="Times New Roman" panose="02020603050405020304" charset="0"/>
                <a:cs typeface="Times New Roman" panose="02020603050405020304" charset="0"/>
              </a:rPr>
              <a:t>The system is able to understand the context and provide accurate information.</a:t>
            </a:r>
            <a:endParaRPr lang="zh-CN" altLang="en-US" dirty="0">
              <a:solidFill>
                <a:schemeClr val="bg1"/>
              </a:solidFill>
              <a:latin typeface="Times New Roman" panose="02020603050405020304" charset="0"/>
              <a:cs typeface="Times New Roman" panose="02020603050405020304" charset="0"/>
            </a:endParaRPr>
          </a:p>
        </p:txBody>
      </p:sp>
      <p:sp>
        <p:nvSpPr>
          <p:cNvPr id="11" name="文本框 10"/>
          <p:cNvSpPr txBox="1"/>
          <p:nvPr/>
        </p:nvSpPr>
        <p:spPr>
          <a:xfrm>
            <a:off x="8264525" y="2119630"/>
            <a:ext cx="2694940" cy="774700"/>
          </a:xfrm>
          <a:prstGeom prst="rect">
            <a:avLst/>
          </a:prstGeom>
          <a:noFill/>
        </p:spPr>
        <p:txBody>
          <a:bodyPr wrap="none" rtlCol="0">
            <a:noAutofit/>
          </a:bodyPr>
          <a:lstStyle/>
          <a:p>
            <a:pPr algn="r"/>
            <a:r>
              <a:rPr lang="zh-CN" altLang="en-US" sz="2000" b="1">
                <a:solidFill>
                  <a:schemeClr val="bg1"/>
                </a:solidFill>
                <a:latin typeface="Times New Roman" panose="02020603050405020304" charset="0"/>
                <a:ea typeface="+mj-ea"/>
                <a:cs typeface="Times New Roman" panose="02020603050405020304" charset="0"/>
                <a:sym typeface="+mn-ea"/>
              </a:rPr>
              <a:t>Large language models</a:t>
            </a:r>
            <a:endParaRPr lang="zh-CN" altLang="en-US" sz="2000" b="1">
              <a:solidFill>
                <a:schemeClr val="bg1"/>
              </a:solidFill>
              <a:latin typeface="Times New Roman" panose="02020603050405020304" charset="0"/>
              <a:ea typeface="+mj-ea"/>
              <a:cs typeface="Times New Roman" panose="02020603050405020304" charset="0"/>
              <a:sym typeface="+mn-ea"/>
            </a:endParaRPr>
          </a:p>
          <a:p>
            <a:pPr algn="r"/>
            <a:endParaRPr lang="zh-CN" altLang="en-US" sz="2000" b="1">
              <a:solidFill>
                <a:schemeClr val="bg1"/>
              </a:solidFill>
              <a:latin typeface="Times New Roman" panose="02020603050405020304" charset="0"/>
              <a:ea typeface="+mj-ea"/>
              <a:cs typeface="Times New Roman" panose="02020603050405020304" charset="0"/>
            </a:endParaRPr>
          </a:p>
        </p:txBody>
      </p:sp>
      <p:cxnSp>
        <p:nvCxnSpPr>
          <p:cNvPr id="12" name="直接连接符 11"/>
          <p:cNvCxnSpPr/>
          <p:nvPr/>
        </p:nvCxnSpPr>
        <p:spPr>
          <a:xfrm>
            <a:off x="9517854" y="2696168"/>
            <a:ext cx="21024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任意多边形 20"/>
          <p:cNvSpPr/>
          <p:nvPr/>
        </p:nvSpPr>
        <p:spPr>
          <a:xfrm>
            <a:off x="4884042" y="2992323"/>
            <a:ext cx="2400238" cy="293585"/>
          </a:xfrm>
          <a:custGeom>
            <a:avLst/>
            <a:gdLst>
              <a:gd name="connsiteX0" fmla="*/ 1324243 w 1674229"/>
              <a:gd name="connsiteY0" fmla="*/ 0 h 204783"/>
              <a:gd name="connsiteX1" fmla="*/ 1674229 w 1674229"/>
              <a:gd name="connsiteY1" fmla="*/ 204783 h 204783"/>
              <a:gd name="connsiteX2" fmla="*/ 0 w 1674229"/>
              <a:gd name="connsiteY2" fmla="*/ 204783 h 204783"/>
              <a:gd name="connsiteX3" fmla="*/ 0 w 1674229"/>
              <a:gd name="connsiteY3" fmla="*/ 129461 h 204783"/>
              <a:gd name="connsiteX4" fmla="*/ 1324243 w 1674229"/>
              <a:gd name="connsiteY4" fmla="*/ 129461 h 204783"/>
              <a:gd name="connsiteX5" fmla="*/ 1324243 w 1674229"/>
              <a:gd name="connsiteY5" fmla="*/ 0 h 20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29" h="204783">
                <a:moveTo>
                  <a:pt x="1324243" y="0"/>
                </a:moveTo>
                <a:lnTo>
                  <a:pt x="1674229" y="204783"/>
                </a:lnTo>
                <a:lnTo>
                  <a:pt x="0" y="204783"/>
                </a:lnTo>
                <a:lnTo>
                  <a:pt x="0" y="129461"/>
                </a:lnTo>
                <a:lnTo>
                  <a:pt x="1324243" y="129461"/>
                </a:lnTo>
                <a:lnTo>
                  <a:pt x="1324243" y="0"/>
                </a:lnTo>
                <a:close/>
              </a:path>
            </a:pathLst>
          </a:custGeom>
          <a:gradFill>
            <a:gsLst>
              <a:gs pos="0">
                <a:schemeClr val="accent1">
                  <a:lumMod val="5000"/>
                  <a:lumOff val="95000"/>
                  <a:alpha val="0"/>
                </a:schemeClr>
              </a:gs>
              <a:gs pos="70000">
                <a:schemeClr val="accent1"/>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466962" y="3345461"/>
            <a:ext cx="1314450" cy="337185"/>
          </a:xfrm>
          <a:prstGeom prst="rect">
            <a:avLst/>
          </a:prstGeom>
          <a:noFill/>
        </p:spPr>
        <p:txBody>
          <a:bodyPr wrap="none" rtlCol="0">
            <a:spAutoFit/>
          </a:bodyPr>
          <a:lstStyle/>
          <a:p>
            <a:pPr algn="ctr"/>
            <a:r>
              <a:rPr lang="en-US" altLang="zh-CN" sz="1600" b="1" dirty="0">
                <a:solidFill>
                  <a:schemeClr val="accent1"/>
                </a:solidFill>
                <a:latin typeface="+mj-ea"/>
                <a:ea typeface="+mj-ea"/>
              </a:rPr>
              <a:t>D</a:t>
            </a:r>
            <a:r>
              <a:rPr lang="en-US" altLang="zh-CN" sz="1600" b="1" dirty="0">
                <a:solidFill>
                  <a:schemeClr val="accent1"/>
                </a:solidFill>
                <a:latin typeface="+mj-ea"/>
                <a:ea typeface="+mj-ea"/>
              </a:rPr>
              <a:t>evelopment</a:t>
            </a:r>
            <a:endParaRPr lang="en-US" altLang="zh-CN" sz="1600" b="1" dirty="0">
              <a:solidFill>
                <a:schemeClr val="accent1"/>
              </a:solidFill>
              <a:latin typeface="+mj-ea"/>
              <a:ea typeface="+mj-ea"/>
            </a:endParaRPr>
          </a:p>
        </p:txBody>
      </p:sp>
      <p:sp>
        <p:nvSpPr>
          <p:cNvPr id="2" name="文本框 1"/>
          <p:cNvSpPr txBox="1"/>
          <p:nvPr/>
        </p:nvSpPr>
        <p:spPr>
          <a:xfrm>
            <a:off x="3444875" y="476250"/>
            <a:ext cx="5273675" cy="521970"/>
          </a:xfrm>
          <a:prstGeom prst="rect">
            <a:avLst/>
          </a:prstGeom>
          <a:noFill/>
        </p:spPr>
        <p:txBody>
          <a:bodyPr wrap="squar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dirty="0">
                <a:effectLst/>
                <a:latin typeface="Montserrat" panose="00000500000000000000" pitchFamily="2" charset="0"/>
                <a:sym typeface="HarmonyOS Sans SC Light" panose="00000400000000000000" pitchFamily="2" charset="-122"/>
              </a:rPr>
              <a:t>Natural language processing</a:t>
            </a:r>
            <a:endParaRPr lang="en-US" altLang="zh-CN" sz="2800" dirty="0">
              <a:effectLst/>
              <a:latin typeface="Montserrat" panose="00000500000000000000" pitchFamily="2" charset="0"/>
            </a:endParaRPr>
          </a:p>
        </p:txBody>
      </p:sp>
      <p:cxnSp>
        <p:nvCxnSpPr>
          <p:cNvPr id="22" name="直接连接符 21"/>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cxnSp>
        <p:nvCxnSpPr>
          <p:cNvPr id="28" name="直接连接符 27"/>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Freeform 15" descr="D:\51PPT模板网\51pptmoban.com\图片.jpg"/>
          <p:cNvSpPr>
            <a:spLocks noEditPoints="1"/>
          </p:cNvSpPr>
          <p:nvPr>
            <p:custDataLst>
              <p:tags r:id="rId2"/>
            </p:custDataLst>
          </p:nvPr>
        </p:nvSpPr>
        <p:spPr bwMode="auto">
          <a:xfrm>
            <a:off x="5528682" y="1840126"/>
            <a:ext cx="665855" cy="665856"/>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文本框 25"/>
          <p:cNvSpPr txBox="1"/>
          <p:nvPr/>
        </p:nvSpPr>
        <p:spPr>
          <a:xfrm>
            <a:off x="4093729" y="476226"/>
            <a:ext cx="3975735"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dirty="0">
                <a:effectLst/>
                <a:latin typeface="Montserrat" panose="00000500000000000000" pitchFamily="2" charset="0"/>
              </a:rPr>
              <a:t>Information retrieval</a:t>
            </a:r>
            <a:endParaRPr lang="en-US" altLang="zh-CN" sz="2800" dirty="0">
              <a:effectLst/>
              <a:latin typeface="Montserrat" panose="00000500000000000000" pitchFamily="2" charset="0"/>
            </a:endParaRPr>
          </a:p>
        </p:txBody>
      </p:sp>
      <p:sp>
        <p:nvSpPr>
          <p:cNvPr id="5" name="椭圆 4"/>
          <p:cNvSpPr/>
          <p:nvPr/>
        </p:nvSpPr>
        <p:spPr>
          <a:xfrm>
            <a:off x="305435" y="1798955"/>
            <a:ext cx="6812915" cy="3853815"/>
          </a:xfrm>
          <a:prstGeom prst="ellipse">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a:p>
        </p:txBody>
      </p:sp>
      <p:pic>
        <p:nvPicPr>
          <p:cNvPr id="6" name="图片 5"/>
          <p:cNvPicPr>
            <a:picLocks noChangeAspect="1"/>
          </p:cNvPicPr>
          <p:nvPr/>
        </p:nvPicPr>
        <p:blipFill>
          <a:blip r:embed="rId3" cstate="print"/>
          <a:stretch>
            <a:fillRect/>
          </a:stretch>
        </p:blipFill>
        <p:spPr>
          <a:xfrm>
            <a:off x="1161415" y="2463165"/>
            <a:ext cx="5033010" cy="2524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任意多边形: 形状 26"/>
          <p:cNvSpPr/>
          <p:nvPr/>
        </p:nvSpPr>
        <p:spPr>
          <a:xfrm>
            <a:off x="7346315" y="1280795"/>
            <a:ext cx="4308475" cy="4907915"/>
          </a:xfrm>
          <a:custGeom>
            <a:avLst/>
            <a:gdLst>
              <a:gd name="connsiteX0" fmla="*/ 0 w 2574201"/>
              <a:gd name="connsiteY0" fmla="*/ 0 h 1914553"/>
              <a:gd name="connsiteX1" fmla="*/ 2574201 w 2574201"/>
              <a:gd name="connsiteY1" fmla="*/ 0 h 1914553"/>
              <a:gd name="connsiteX2" fmla="*/ 2574201 w 2574201"/>
              <a:gd name="connsiteY2" fmla="*/ 1874602 h 1914553"/>
              <a:gd name="connsiteX3" fmla="*/ 2534250 w 2574201"/>
              <a:gd name="connsiteY3" fmla="*/ 1914553 h 1914553"/>
              <a:gd name="connsiteX4" fmla="*/ 39952 w 2574201"/>
              <a:gd name="connsiteY4" fmla="*/ 1914553 h 1914553"/>
              <a:gd name="connsiteX5" fmla="*/ 0 w 2574201"/>
              <a:gd name="connsiteY5" fmla="*/ 1874602 h 1914553"/>
              <a:gd name="connsiteX6" fmla="*/ 0 w 2574201"/>
              <a:gd name="connsiteY6" fmla="*/ 0 h 191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4201" h="1914553">
                <a:moveTo>
                  <a:pt x="0" y="0"/>
                </a:moveTo>
                <a:lnTo>
                  <a:pt x="2574201" y="0"/>
                </a:lnTo>
                <a:lnTo>
                  <a:pt x="2574201" y="1874602"/>
                </a:lnTo>
                <a:cubicBezTo>
                  <a:pt x="2574201" y="1896666"/>
                  <a:pt x="2556314" y="1914553"/>
                  <a:pt x="2534250" y="1914553"/>
                </a:cubicBezTo>
                <a:lnTo>
                  <a:pt x="39952" y="1914553"/>
                </a:lnTo>
                <a:cubicBezTo>
                  <a:pt x="17887" y="1914553"/>
                  <a:pt x="0" y="1896666"/>
                  <a:pt x="0" y="1874602"/>
                </a:cubicBezTo>
                <a:lnTo>
                  <a:pt x="0" y="0"/>
                </a:lnTo>
                <a:close/>
              </a:path>
            </a:pathLst>
          </a:custGeom>
        </p:spPr>
        <p:style>
          <a:lnRef idx="0">
            <a:srgbClr val="FFFFFF"/>
          </a:lnRef>
          <a:fillRef idx="3">
            <a:schemeClr val="accent1"/>
          </a:fillRef>
          <a:effectRef idx="0">
            <a:srgbClr val="FFFFFF"/>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p>
            <a:pPr>
              <a:lnSpc>
                <a:spcPct val="150000"/>
              </a:lnSpc>
            </a:pPr>
            <a:r>
              <a:rPr lang="en-US" altLang="zh-CN" sz="1200" dirty="0">
                <a:solidFill>
                  <a:schemeClr val="tx1"/>
                </a:solidFill>
                <a:latin typeface="Times New Roman" panose="02020603050405020304" charset="0"/>
                <a:ea typeface="+mj-ea"/>
                <a:cs typeface="Times New Roman" panose="02020603050405020304" charset="0"/>
              </a:rPr>
              <a:t>. </a:t>
            </a:r>
            <a:endParaRPr lang="en-US" altLang="zh-CN" sz="1200" dirty="0">
              <a:solidFill>
                <a:schemeClr val="tx1"/>
              </a:solidFill>
              <a:latin typeface="Times New Roman" panose="02020603050405020304" charset="0"/>
              <a:ea typeface="+mj-ea"/>
              <a:cs typeface="Times New Roman" panose="02020603050405020304" charset="0"/>
            </a:endParaRPr>
          </a:p>
          <a:p>
            <a:pPr>
              <a:lnSpc>
                <a:spcPct val="150000"/>
              </a:lnSpc>
            </a:pPr>
            <a:endParaRPr lang="zh-CN" altLang="en-US" sz="1200" dirty="0">
              <a:solidFill>
                <a:schemeClr val="tx1"/>
              </a:solidFill>
              <a:latin typeface="Times New Roman" panose="02020603050405020304" charset="0"/>
              <a:ea typeface="+mj-ea"/>
              <a:cs typeface="Times New Roman" panose="02020603050405020304" charset="0"/>
            </a:endParaRPr>
          </a:p>
          <a:p>
            <a:pPr>
              <a:lnSpc>
                <a:spcPct val="150000"/>
              </a:lnSpc>
            </a:pPr>
            <a:endParaRPr lang="zh-CN" altLang="en-US" sz="1200" dirty="0">
              <a:solidFill>
                <a:schemeClr val="tx1"/>
              </a:solidFill>
              <a:latin typeface="Times New Roman" panose="02020603050405020304" charset="0"/>
              <a:ea typeface="+mj-ea"/>
              <a:cs typeface="Times New Roman" panose="02020603050405020304" charset="0"/>
            </a:endParaRPr>
          </a:p>
          <a:p>
            <a:pPr indent="457200">
              <a:lnSpc>
                <a:spcPct val="150000"/>
              </a:lnSpc>
            </a:pPr>
            <a:endParaRPr lang="zh-CN" altLang="en-US" sz="1200" dirty="0">
              <a:solidFill>
                <a:schemeClr val="tx1"/>
              </a:solidFill>
              <a:latin typeface="Times New Roman" panose="02020603050405020304" charset="0"/>
              <a:ea typeface="+mj-ea"/>
              <a:cs typeface="Times New Roman" panose="02020603050405020304" charset="0"/>
            </a:endParaRPr>
          </a:p>
        </p:txBody>
      </p:sp>
      <p:pic>
        <p:nvPicPr>
          <p:cNvPr id="14" name="图片 13"/>
          <p:cNvPicPr>
            <a:picLocks noChangeAspect="1"/>
          </p:cNvPicPr>
          <p:nvPr/>
        </p:nvPicPr>
        <p:blipFill>
          <a:blip r:embed="rId4"/>
          <a:stretch>
            <a:fillRect/>
          </a:stretch>
        </p:blipFill>
        <p:spPr>
          <a:xfrm>
            <a:off x="7666355" y="1576705"/>
            <a:ext cx="3787775" cy="2129790"/>
          </a:xfrm>
          <a:prstGeom prst="rect">
            <a:avLst/>
          </a:prstGeom>
        </p:spPr>
      </p:pic>
      <p:sp>
        <p:nvSpPr>
          <p:cNvPr id="15" name="文本框 14"/>
          <p:cNvSpPr txBox="1"/>
          <p:nvPr/>
        </p:nvSpPr>
        <p:spPr>
          <a:xfrm>
            <a:off x="7531100" y="3811270"/>
            <a:ext cx="4058920" cy="2362835"/>
          </a:xfrm>
          <a:prstGeom prst="rect">
            <a:avLst/>
          </a:prstGeom>
          <a:noFill/>
        </p:spPr>
        <p:txBody>
          <a:bodyPr wrap="square" rtlCol="0" anchor="t">
            <a:noAutofit/>
          </a:bodyPr>
          <a:p>
            <a:pPr algn="just"/>
            <a:r>
              <a:rPr lang="zh-CN" altLang="en-US" sz="1600" spc="100" dirty="0">
                <a:solidFill>
                  <a:schemeClr val="bg1"/>
                </a:solidFill>
                <a:latin typeface="Times New Roman" panose="02020603050405020304" charset="0"/>
                <a:cs typeface="Times New Roman" panose="02020603050405020304" charset="0"/>
              </a:rPr>
              <a:t>One success story is Microsoft's launch of New Bing, a search engine based on large language model enhancements. It combines the advantages of large language models with traditional search engines to provide users with a more intelligent and personalized search experience, which greatly improves the efficiency of information retrieval.</a:t>
            </a:r>
            <a:endParaRPr lang="zh-CN" altLang="en-US" sz="1600" spc="100"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462664" y="476226"/>
            <a:ext cx="310896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en-US" altLang="zh-CN" sz="2800" dirty="0">
                <a:effectLst/>
                <a:latin typeface="Montserrat" panose="00000500000000000000" pitchFamily="2" charset="0"/>
                <a:sym typeface="HarmonyOS Sans SC Light" panose="00000400000000000000" pitchFamily="2" charset="-122"/>
              </a:rPr>
              <a:t>Computer vision</a:t>
            </a:r>
            <a:endParaRPr lang="en-US" altLang="zh-CN" sz="2800" dirty="0">
              <a:effectLst/>
              <a:latin typeface="Montserrat" panose="00000500000000000000" pitchFamily="2" charset="0"/>
            </a:endParaRPr>
          </a:p>
        </p:txBody>
      </p:sp>
      <p:cxnSp>
        <p:nvCxnSpPr>
          <p:cNvPr id="14" name="直接连接符 13"/>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10405" y="1763395"/>
            <a:ext cx="7356475" cy="3890010"/>
          </a:xfrm>
          <a:prstGeom prst="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a:p>
        </p:txBody>
      </p:sp>
      <p:pic>
        <p:nvPicPr>
          <p:cNvPr id="2" name="图片 1"/>
          <p:cNvPicPr>
            <a:picLocks noChangeAspect="1"/>
          </p:cNvPicPr>
          <p:nvPr/>
        </p:nvPicPr>
        <p:blipFill>
          <a:blip r:embed="rId1"/>
          <a:stretch>
            <a:fillRect/>
          </a:stretch>
        </p:blipFill>
        <p:spPr>
          <a:xfrm>
            <a:off x="4719320" y="1908175"/>
            <a:ext cx="6987540" cy="3623945"/>
          </a:xfrm>
          <a:prstGeom prst="rect">
            <a:avLst/>
          </a:prstGeom>
          <a:ln>
            <a:solidFill>
              <a:schemeClr val="accent2">
                <a:lumMod val="60000"/>
                <a:lumOff val="40000"/>
              </a:schemeClr>
            </a:solidFill>
          </a:ln>
          <a:effectLst>
            <a:outerShdw blurRad="50800" dist="38100" dir="7800000" algn="t" rotWithShape="0">
              <a:schemeClr val="accent6">
                <a:alpha val="40000"/>
              </a:schemeClr>
            </a:outerShdw>
            <a:softEdge rad="76200"/>
          </a:effectLst>
        </p:spPr>
      </p:pic>
      <p:cxnSp>
        <p:nvCxnSpPr>
          <p:cNvPr id="15" name="直接连接符 14"/>
          <p:cNvCxnSpPr/>
          <p:nvPr/>
        </p:nvCxnSpPr>
        <p:spPr>
          <a:xfrm>
            <a:off x="298451" y="2176222"/>
            <a:ext cx="4071620" cy="88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8450" y="2651760"/>
            <a:ext cx="3846830" cy="2584450"/>
          </a:xfrm>
          <a:prstGeom prst="rect">
            <a:avLst/>
          </a:prstGeom>
          <a:noFill/>
        </p:spPr>
        <p:txBody>
          <a:bodyPr wrap="square" rtlCol="0" anchor="t">
            <a:spAutoFit/>
          </a:bodyPr>
          <a:p>
            <a:pPr indent="0" algn="just"/>
            <a:r>
              <a:rPr lang="zh-CN" altLang="en-US">
                <a:latin typeface="Times New Roman" panose="02020603050405020304" charset="0"/>
                <a:cs typeface="Times New Roman" panose="02020603050405020304" charset="0"/>
                <a:sym typeface="+mn-ea"/>
              </a:rPr>
              <a:t>Large language models have the ability to process multimodal information of images and texts. This allows them to not only understand texts but also analyze images and videos. This cross-modality capability improves the model's performance in understanding complex scenarios and generating descriptions.</a:t>
            </a:r>
            <a:endParaRPr lang="zh-CN" altLang="en-US">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圆角 49"/>
          <p:cNvSpPr/>
          <p:nvPr>
            <p:custDataLst>
              <p:tags r:id="rId1"/>
            </p:custDataLst>
          </p:nvPr>
        </p:nvSpPr>
        <p:spPr>
          <a:xfrm>
            <a:off x="1266190" y="1661160"/>
            <a:ext cx="4591050" cy="4742180"/>
          </a:xfrm>
          <a:prstGeom prst="roundRect">
            <a:avLst>
              <a:gd name="adj" fmla="val 6897"/>
            </a:avLst>
          </a:prstGeom>
          <a:gradFill>
            <a:gsLst>
              <a:gs pos="0">
                <a:schemeClr val="accent1">
                  <a:lumMod val="20000"/>
                  <a:lumOff val="80000"/>
                  <a:alpha val="0"/>
                </a:schemeClr>
              </a:gs>
              <a:gs pos="100000">
                <a:schemeClr val="accent1">
                  <a:lumMod val="20000"/>
                  <a:lumOff val="80000"/>
                  <a:alpha val="30000"/>
                </a:schemeClr>
              </a:gs>
            </a:gsLst>
            <a:lin ang="2700000" scaled="0"/>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ym typeface="MiSans Normal" panose="00000500000000000000" pitchFamily="2" charset="-122"/>
            </a:endParaRPr>
          </a:p>
        </p:txBody>
      </p:sp>
      <p:sp>
        <p:nvSpPr>
          <p:cNvPr id="51" name="文本框 50"/>
          <p:cNvSpPr txBox="1"/>
          <p:nvPr>
            <p:custDataLst>
              <p:tags r:id="rId2"/>
            </p:custDataLst>
          </p:nvPr>
        </p:nvSpPr>
        <p:spPr>
          <a:xfrm>
            <a:off x="1474470" y="1688465"/>
            <a:ext cx="504063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accent1"/>
                </a:solidFill>
                <a:effectLst/>
                <a:uLnTx/>
                <a:uFillTx/>
                <a:latin typeface="Times New Roman" panose="02020603050405020304" charset="0"/>
                <a:ea typeface="+mj-ea"/>
                <a:cs typeface="Times New Roman" panose="02020603050405020304" charset="0"/>
                <a:sym typeface="HarmonyOS Sans SC Bold" panose="00000800000000000000" pitchFamily="2" charset="-122"/>
              </a:rPr>
              <a:t>Famous mathemat</a:t>
            </a:r>
            <a:r>
              <a:rPr kumimoji="0" lang="zh-CN" altLang="en-US" sz="2000" b="1" i="0" u="none" strike="noStrike" kern="1200" cap="none" spc="0" normalizeH="0" baseline="0" noProof="0" dirty="0">
                <a:ln>
                  <a:noFill/>
                </a:ln>
                <a:solidFill>
                  <a:schemeClr val="accent1"/>
                </a:solidFill>
                <a:effectLst/>
                <a:uLnTx/>
                <a:uFillTx/>
                <a:latin typeface="+mj-ea"/>
                <a:ea typeface="+mj-ea"/>
                <a:cs typeface="+mn-cs"/>
                <a:sym typeface="HarmonyOS Sans SC Bold" panose="00000800000000000000" pitchFamily="2" charset="-122"/>
              </a:rPr>
              <a:t>ician Tao Zhexuan</a:t>
            </a:r>
            <a:endParaRPr kumimoji="0" lang="zh-CN" altLang="en-US" sz="2000" b="1" i="0" u="none" strike="noStrike" kern="1200" cap="none" spc="0" normalizeH="0" baseline="0" noProof="0" dirty="0">
              <a:ln>
                <a:noFill/>
              </a:ln>
              <a:solidFill>
                <a:schemeClr val="accent1"/>
              </a:solidFill>
              <a:effectLst/>
              <a:uLnTx/>
              <a:uFillTx/>
              <a:latin typeface="+mj-ea"/>
              <a:ea typeface="+mj-ea"/>
              <a:cs typeface="+mn-cs"/>
              <a:sym typeface="HarmonyOS Sans SC Bold" panose="00000800000000000000" pitchFamily="2" charset="-122"/>
            </a:endParaRPr>
          </a:p>
        </p:txBody>
      </p:sp>
      <p:cxnSp>
        <p:nvCxnSpPr>
          <p:cNvPr id="53" name="直接连接符 52"/>
          <p:cNvCxnSpPr/>
          <p:nvPr>
            <p:custDataLst>
              <p:tags r:id="rId3"/>
            </p:custDataLst>
          </p:nvPr>
        </p:nvCxnSpPr>
        <p:spPr>
          <a:xfrm>
            <a:off x="2118360" y="2250440"/>
            <a:ext cx="3451860"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6" name="矩形: 圆角 65"/>
          <p:cNvSpPr/>
          <p:nvPr>
            <p:custDataLst>
              <p:tags r:id="rId4"/>
            </p:custDataLst>
          </p:nvPr>
        </p:nvSpPr>
        <p:spPr>
          <a:xfrm>
            <a:off x="919480" y="3494762"/>
            <a:ext cx="696238" cy="696238"/>
          </a:xfrm>
          <a:prstGeom prst="round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cxnSp>
        <p:nvCxnSpPr>
          <p:cNvPr id="3" name="直接连接符 2"/>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a:stretch>
            <a:fillRect/>
          </a:stretch>
        </p:blipFill>
        <p:spPr>
          <a:xfrm>
            <a:off x="1764030" y="2250440"/>
            <a:ext cx="3773805" cy="39027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矩形: 圆角 49"/>
          <p:cNvSpPr/>
          <p:nvPr>
            <p:custDataLst>
              <p:tags r:id="rId6"/>
            </p:custDataLst>
          </p:nvPr>
        </p:nvSpPr>
        <p:spPr>
          <a:xfrm>
            <a:off x="6738620" y="1661160"/>
            <a:ext cx="4591050" cy="4742180"/>
          </a:xfrm>
          <a:prstGeom prst="roundRect">
            <a:avLst>
              <a:gd name="adj" fmla="val 6897"/>
            </a:avLst>
          </a:prstGeom>
          <a:gradFill>
            <a:gsLst>
              <a:gs pos="0">
                <a:schemeClr val="accent1">
                  <a:lumMod val="20000"/>
                  <a:lumOff val="80000"/>
                  <a:alpha val="0"/>
                </a:schemeClr>
              </a:gs>
              <a:gs pos="100000">
                <a:schemeClr val="accent1">
                  <a:lumMod val="20000"/>
                  <a:lumOff val="80000"/>
                  <a:alpha val="30000"/>
                </a:schemeClr>
              </a:gs>
            </a:gsLst>
            <a:lin ang="2700000" scaled="0"/>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Times New Roman" panose="02020603050405020304" charset="0"/>
              <a:cs typeface="Times New Roman" panose="02020603050405020304" charset="0"/>
              <a:sym typeface="MiSans Normal" panose="00000500000000000000" pitchFamily="2" charset="-122"/>
            </a:endParaRPr>
          </a:p>
        </p:txBody>
      </p:sp>
      <p:cxnSp>
        <p:nvCxnSpPr>
          <p:cNvPr id="10" name="直接连接符 9"/>
          <p:cNvCxnSpPr/>
          <p:nvPr>
            <p:custDataLst>
              <p:tags r:id="rId7"/>
            </p:custDataLst>
          </p:nvPr>
        </p:nvCxnSpPr>
        <p:spPr>
          <a:xfrm>
            <a:off x="1968500" y="2087245"/>
            <a:ext cx="3451860"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矩形: 圆角 65"/>
          <p:cNvSpPr/>
          <p:nvPr>
            <p:custDataLst>
              <p:tags r:id="rId8"/>
            </p:custDataLst>
          </p:nvPr>
        </p:nvSpPr>
        <p:spPr>
          <a:xfrm>
            <a:off x="6391910" y="3494762"/>
            <a:ext cx="696238" cy="696238"/>
          </a:xfrm>
          <a:prstGeom prst="roundRect">
            <a:avLst/>
          </a:prstGeom>
          <a:gradFill>
            <a:gsLst>
              <a:gs pos="7000">
                <a:schemeClr val="accent1"/>
              </a:gs>
              <a:gs pos="100000">
                <a:schemeClr val="accent2"/>
              </a:gs>
            </a:gsLst>
            <a:lin ang="18600000" scaled="0"/>
          </a:gra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a:p>
        </p:txBody>
      </p:sp>
      <p:sp>
        <p:nvSpPr>
          <p:cNvPr id="13" name="文本框 12"/>
          <p:cNvSpPr txBox="1"/>
          <p:nvPr/>
        </p:nvSpPr>
        <p:spPr>
          <a:xfrm>
            <a:off x="7087870" y="1868805"/>
            <a:ext cx="3925570" cy="4327525"/>
          </a:xfrm>
          <a:prstGeom prst="rect">
            <a:avLst/>
          </a:prstGeom>
          <a:noFill/>
        </p:spPr>
        <p:txBody>
          <a:bodyPr wrap="square" rtlCol="0" anchor="t">
            <a:noAutofit/>
          </a:bodyPr>
          <a:p>
            <a:pPr algn="just"/>
            <a:r>
              <a:rPr lang="zh-CN" altLang="en-US">
                <a:latin typeface="Times New Roman" panose="02020603050405020304" charset="0"/>
                <a:cs typeface="Times New Roman" panose="02020603050405020304" charset="0"/>
                <a:sym typeface="MiSans Normal" panose="00000500000000000000" pitchFamily="2" charset="-122"/>
              </a:rPr>
              <a:t>Large language models are widely used in a variety of disciplines such as mathematics, chemistry, physics, and biology. Tao Zhexuan, a well-known mathematician, has said that he has widely used large language models in his research to get inspiration for solving problems and write papers.</a:t>
            </a:r>
            <a:endParaRPr lang="zh-CN" altLang="en-US">
              <a:solidFill>
                <a:schemeClr val="tx1"/>
              </a:solidFill>
              <a:latin typeface="Times New Roman" panose="02020603050405020304" charset="0"/>
              <a:cs typeface="Times New Roman" panose="02020603050405020304" charset="0"/>
              <a:sym typeface="MiSans Normal" panose="00000500000000000000" pitchFamily="2" charset="-122"/>
            </a:endParaRPr>
          </a:p>
          <a:p>
            <a:pPr algn="just"/>
            <a:r>
              <a:rPr lang="zh-CN" altLang="en-US">
                <a:latin typeface="Times New Roman" panose="02020603050405020304" charset="0"/>
                <a:cs typeface="Times New Roman" panose="02020603050405020304" charset="0"/>
                <a:sym typeface="MiSans Normal" panose="00000500000000000000" pitchFamily="2" charset="-122"/>
              </a:rPr>
              <a:t>In areas such as new material discovery and biopharmaceuticals, large language models show great potential. Researchers use models to analyze literature, formulate hypotheses, and even generate experimental designs to accelerate scientific discovery.</a:t>
            </a:r>
            <a:endParaRPr lang="zh-CN" altLang="en-US">
              <a:latin typeface="Times New Roman" panose="02020603050405020304" charset="0"/>
              <a:cs typeface="Times New Roman" panose="02020603050405020304" charset="0"/>
              <a:sym typeface="MiSans Normal" panose="00000500000000000000" pitchFamily="2" charset="-122"/>
            </a:endParaRPr>
          </a:p>
        </p:txBody>
      </p:sp>
      <p:sp>
        <p:nvSpPr>
          <p:cNvPr id="15" name="文本框 14"/>
          <p:cNvSpPr txBox="1"/>
          <p:nvPr/>
        </p:nvSpPr>
        <p:spPr>
          <a:xfrm>
            <a:off x="5018289" y="476226"/>
            <a:ext cx="212725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AI4Science</a:t>
            </a:r>
            <a:endParaRPr lang="en-US" altLang="zh-CN" sz="2800" dirty="0">
              <a:effectLst/>
              <a:latin typeface="Montserrat"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cxnSp>
        <p:nvCxnSpPr>
          <p:cNvPr id="28" name="直接连接符 27"/>
          <p:cNvCxnSpPr/>
          <p:nvPr/>
        </p:nvCxnSpPr>
        <p:spPr>
          <a:xfrm>
            <a:off x="5857389" y="103641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Freeform 15" descr="D:\51PPT模板网\51pptmoban.com\图片.jpg"/>
          <p:cNvSpPr>
            <a:spLocks noEditPoints="1"/>
          </p:cNvSpPr>
          <p:nvPr>
            <p:custDataLst>
              <p:tags r:id="rId2"/>
            </p:custDataLst>
          </p:nvPr>
        </p:nvSpPr>
        <p:spPr bwMode="auto">
          <a:xfrm>
            <a:off x="5357232" y="1878226"/>
            <a:ext cx="665855" cy="665856"/>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7" name="组合 46"/>
          <p:cNvGrpSpPr/>
          <p:nvPr>
            <p:custDataLst>
              <p:tags r:id="rId3"/>
            </p:custDataLst>
          </p:nvPr>
        </p:nvGrpSpPr>
        <p:grpSpPr>
          <a:xfrm>
            <a:off x="4575002" y="2873365"/>
            <a:ext cx="2235567" cy="1047355"/>
            <a:chOff x="206009" y="1906534"/>
            <a:chExt cx="2235567" cy="1047355"/>
          </a:xfrm>
        </p:grpSpPr>
        <p:sp>
          <p:nvSpPr>
            <p:cNvPr id="48" name="文本框 47"/>
            <p:cNvSpPr txBox="1"/>
            <p:nvPr>
              <p:custDataLst>
                <p:tags r:id="rId4"/>
              </p:custDataLst>
            </p:nvPr>
          </p:nvSpPr>
          <p:spPr>
            <a:xfrm>
              <a:off x="283599" y="2190603"/>
              <a:ext cx="2080388" cy="76328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sz="1000" dirty="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dirty="0">
                  <a:solidFill>
                    <a:schemeClr val="bg1"/>
                  </a:solidFill>
                  <a:sym typeface="HarmonyOS Sans SC Light" panose="00000400000000000000" pitchFamily="2" charset="-122"/>
                </a:rPr>
                <a:t>... ...</a:t>
              </a:r>
              <a:endParaRPr lang="en-US" altLang="zh-CN" sz="1000" dirty="0">
                <a:solidFill>
                  <a:schemeClr val="bg1"/>
                </a:solidFill>
                <a:sym typeface="HarmonyOS Sans SC Light" panose="00000400000000000000" pitchFamily="2" charset="-122"/>
              </a:endParaRPr>
            </a:p>
          </p:txBody>
        </p:sp>
        <p:sp>
          <p:nvSpPr>
            <p:cNvPr id="49" name="文本框 48"/>
            <p:cNvSpPr txBox="1"/>
            <p:nvPr>
              <p:custDataLst>
                <p:tags r:id="rId5"/>
              </p:custDataLst>
            </p:nvPr>
          </p:nvSpPr>
          <p:spPr>
            <a:xfrm>
              <a:off x="20600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dirty="0">
                  <a:solidFill>
                    <a:schemeClr val="bg1"/>
                  </a:solidFill>
                  <a:sym typeface="HarmonyOS Sans SC Light" panose="00000400000000000000" pitchFamily="2" charset="-122"/>
                </a:rPr>
                <a:t>添加标题文本</a:t>
              </a:r>
              <a:endParaRPr lang="zh-CN" altLang="en-US" dirty="0">
                <a:solidFill>
                  <a:schemeClr val="bg1"/>
                </a:solidFill>
                <a:sym typeface="HarmonyOS Sans SC Light" panose="00000400000000000000" pitchFamily="2" charset="-122"/>
              </a:endParaRPr>
            </a:p>
          </p:txBody>
        </p:sp>
      </p:grpSp>
      <p:pic>
        <p:nvPicPr>
          <p:cNvPr id="2" name="图片 1"/>
          <p:cNvPicPr>
            <a:picLocks noChangeAspect="1"/>
          </p:cNvPicPr>
          <p:nvPr/>
        </p:nvPicPr>
        <p:blipFill>
          <a:blip r:embed="rId6"/>
          <a:stretch>
            <a:fillRect/>
          </a:stretch>
        </p:blipFill>
        <p:spPr>
          <a:xfrm>
            <a:off x="2041525" y="1262380"/>
            <a:ext cx="7766050" cy="31940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文本框 2"/>
          <p:cNvSpPr txBox="1"/>
          <p:nvPr/>
        </p:nvSpPr>
        <p:spPr>
          <a:xfrm>
            <a:off x="5018289" y="476226"/>
            <a:ext cx="2127250" cy="52197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AI4Science</a:t>
            </a:r>
            <a:endParaRPr lang="en-US" altLang="zh-CN" sz="2800" dirty="0">
              <a:effectLst/>
              <a:latin typeface="Montserrat" panose="00000500000000000000" pitchFamily="2" charset="0"/>
            </a:endParaRPr>
          </a:p>
        </p:txBody>
      </p:sp>
      <p:cxnSp>
        <p:nvCxnSpPr>
          <p:cNvPr id="10" name="直接连接符 9"/>
          <p:cNvCxnSpPr/>
          <p:nvPr/>
        </p:nvCxnSpPr>
        <p:spPr>
          <a:xfrm>
            <a:off x="2041526" y="4682567"/>
            <a:ext cx="7748905" cy="254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41525" y="4869815"/>
            <a:ext cx="7748905" cy="1322070"/>
          </a:xfrm>
          <a:prstGeom prst="rect">
            <a:avLst/>
          </a:prstGeom>
        </p:spPr>
        <p:txBody>
          <a:bodyPr wrap="square">
            <a:spAutoFit/>
          </a:bodyPr>
          <a:p>
            <a:pPr marL="0" indent="0" algn="just"/>
            <a:r>
              <a:rPr lang="en-US" altLang="zh-CN" sz="1600" b="0" i="0">
                <a:solidFill>
                  <a:srgbClr val="333333"/>
                </a:solidFill>
                <a:latin typeface="Times New Roman" panose="02020603050405020304" charset="0"/>
                <a:ea typeface="v-sans"/>
                <a:cs typeface="Times New Roman" panose="02020603050405020304" charset="0"/>
              </a:rPr>
              <a:t>The 2024 Nobel Prize in Chemistry illustrates the synergy between computational methods in protein research and large language models. LLMs enhance data processing and pattern recognition, which can improve predictive models in chemistry, facilitate interdisciplinary collaboration, and support drug discovery by analyzing molecular interactions and synthesizing relevant scientific knowledge. </a:t>
            </a:r>
            <a:endParaRPr lang="en-US" altLang="zh-CN" sz="1600" b="0" i="0">
              <a:solidFill>
                <a:srgbClr val="333333"/>
              </a:solidFill>
              <a:latin typeface="Times New Roman" panose="02020603050405020304" charset="0"/>
              <a:ea typeface="v-sans"/>
              <a:cs typeface="Times New Roman" panose="02020603050405020304" charset="0"/>
            </a:endParaRPr>
          </a:p>
        </p:txBody>
      </p:sp>
      <p:sp>
        <p:nvSpPr>
          <p:cNvPr id="24" name="矩形: 圆角 23"/>
          <p:cNvSpPr/>
          <p:nvPr/>
        </p:nvSpPr>
        <p:spPr>
          <a:xfrm>
            <a:off x="10512402" y="1878418"/>
            <a:ext cx="217332" cy="4068606"/>
          </a:xfrm>
          <a:prstGeom prst="roundRect">
            <a:avLst>
              <a:gd name="adj" fmla="val 50000"/>
            </a:avLst>
          </a:prstGeom>
          <a:gradFill>
            <a:gsLst>
              <a:gs pos="0">
                <a:srgbClr val="5082FF"/>
              </a:gs>
              <a:gs pos="100000">
                <a:srgbClr val="A5D2FF">
                  <a:alpha val="0"/>
                </a:srgb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210" y="3047365"/>
            <a:ext cx="7921625" cy="922020"/>
          </a:xfrm>
          <a:prstGeom prst="rect">
            <a:avLst/>
          </a:prstGeom>
          <a:noFill/>
        </p:spPr>
        <p:txBody>
          <a:bodyPr wrap="square" rtlCol="0">
            <a:spAutoFit/>
          </a:bodyPr>
          <a:lstStyle/>
          <a:p>
            <a:pPr algn="ctr"/>
            <a:r>
              <a:rPr lang="en-US" altLang="zh-CN" sz="5400" spc="300" dirty="0">
                <a:solidFill>
                  <a:schemeClr val="bg1"/>
                </a:solidFill>
                <a:latin typeface="+mj-lt"/>
              </a:rPr>
              <a:t>Thanks for listening</a:t>
            </a:r>
            <a:endParaRPr lang="en-US" altLang="zh-CN" sz="5400" spc="300" dirty="0">
              <a:solidFill>
                <a:schemeClr val="bg1"/>
              </a:solidFill>
              <a:latin typeface="+mj-lt"/>
            </a:endParaRPr>
          </a:p>
        </p:txBody>
      </p:sp>
      <p:cxnSp>
        <p:nvCxnSpPr>
          <p:cNvPr id="14" name="直接连接符 13"/>
          <p:cNvCxnSpPr/>
          <p:nvPr/>
        </p:nvCxnSpPr>
        <p:spPr>
          <a:xfrm>
            <a:off x="3103902" y="2671849"/>
            <a:ext cx="6026226"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103902" y="4354408"/>
            <a:ext cx="6026226"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 name="矩形 66"/>
          <p:cNvSpPr/>
          <p:nvPr/>
        </p:nvSpPr>
        <p:spPr>
          <a:xfrm>
            <a:off x="5000022" y="992019"/>
            <a:ext cx="2192260" cy="657225"/>
          </a:xfrm>
          <a:prstGeom prst="rect">
            <a:avLst/>
          </a:prstGeom>
          <a:blipFill rotWithShape="1">
            <a:blip r:embed="rId1">
              <a:alphaModFix amt="48000"/>
              <a:lum/>
            </a:blip>
            <a:stretch>
              <a:fillRect/>
            </a:stretch>
          </a:blipFill>
          <a:ln w="12700" cap="flat" cmpd="sng">
            <a:noFill/>
            <a:prstDash val="solid"/>
            <a:miter lim="800000"/>
          </a:ln>
          <a:effectLst>
            <a:outerShdw blurRad="50800" dist="50800" dir="5400000" algn="ctr">
              <a:srgbClr val="000000">
                <a:alpha val="45000"/>
              </a:srgbClr>
            </a:outerShdw>
          </a:effectLst>
        </p:spPr>
        <p:txBody>
          <a:bodyPr anchor="ctr"/>
          <a:p>
            <a:pPr marL="0" lvl="0" indent="0" algn="ctr" defTabSz="914400">
              <a:lnSpc>
                <a:spcPct val="100000"/>
              </a:lnSpc>
              <a:spcBef>
                <a:spcPts val="0"/>
              </a:spcBef>
              <a:spcAft>
                <a:spcPts val="0"/>
              </a:spcAft>
              <a:buClrTx/>
              <a:buSzTx/>
              <a:buFontTx/>
              <a:buNone/>
            </a:pPr>
            <a:endParaRPr lang="zh-CN" sz="1800" b="0" i="0" u="none" strike="noStrike" kern="0" spc="0" baseline="0">
              <a:ln>
                <a:noFill/>
              </a:ln>
              <a:solidFill>
                <a:srgbClr val="FFFFFF"/>
              </a:solidFill>
              <a:effectLst/>
              <a:latin typeface="等线" panose="02010600030101010101" charset="-122"/>
              <a:ea typeface="等线" panose="02010600030101010101" charset="-122"/>
            </a:endParaRPr>
          </a:p>
        </p:txBody>
      </p:sp>
      <p:sp>
        <p:nvSpPr>
          <p:cNvPr id="7" name="文本框 6"/>
          <p:cNvSpPr txBox="1"/>
          <p:nvPr/>
        </p:nvSpPr>
        <p:spPr>
          <a:xfrm>
            <a:off x="6096000" y="4669790"/>
            <a:ext cx="1260475" cy="1334135"/>
          </a:xfrm>
          <a:prstGeom prst="rect">
            <a:avLst/>
          </a:prstGeom>
          <a:noFill/>
        </p:spPr>
        <p:txBody>
          <a:bodyPr wrap="none" rtlCol="0">
            <a:noAutofit/>
          </a:bodyPr>
          <a:lstStyle/>
          <a:p>
            <a:pPr marL="0" lvl="0" indent="0" algn="l"/>
            <a:r>
              <a:rPr lang="zh-CN" altLang="en-US" sz="2400" spc="150" dirty="0">
                <a:solidFill>
                  <a:schemeClr val="bg1"/>
                </a:solidFill>
                <a:latin typeface="+mj-lt"/>
              </a:rPr>
              <a:t>黄昭辉</a:t>
            </a:r>
            <a:endParaRPr lang="zh-CN" altLang="en-US" sz="2400" spc="150" dirty="0">
              <a:solidFill>
                <a:schemeClr val="bg1"/>
              </a:solidFill>
              <a:latin typeface="+mj-lt"/>
            </a:endParaRPr>
          </a:p>
          <a:p>
            <a:pPr marL="0" lvl="0" indent="0" algn="l"/>
            <a:r>
              <a:rPr lang="zh-CN" altLang="en-US" sz="2400" spc="150" dirty="0">
                <a:solidFill>
                  <a:schemeClr val="bg1"/>
                </a:solidFill>
                <a:latin typeface="+mj-lt"/>
              </a:rPr>
              <a:t>郭剑华</a:t>
            </a:r>
            <a:endParaRPr lang="zh-CN" altLang="en-US" sz="2400" spc="150" dirty="0">
              <a:solidFill>
                <a:schemeClr val="bg1"/>
              </a:solidFill>
              <a:latin typeface="+mj-lt"/>
            </a:endParaRPr>
          </a:p>
          <a:p>
            <a:pPr marL="0" lvl="0" indent="0" algn="l"/>
            <a:r>
              <a:rPr lang="zh-CN" altLang="en-US" sz="2400" spc="150" dirty="0">
                <a:solidFill>
                  <a:schemeClr val="bg1"/>
                </a:solidFill>
                <a:latin typeface="+mj-lt"/>
              </a:rPr>
              <a:t>黄捷宇</a:t>
            </a:r>
            <a:endParaRPr lang="zh-CN" altLang="en-US" sz="2400" spc="150" dirty="0">
              <a:solidFill>
                <a:schemeClr val="bg1"/>
              </a:solidFill>
              <a:latin typeface="+mj-lt"/>
            </a:endParaRPr>
          </a:p>
        </p:txBody>
      </p:sp>
      <p:sp>
        <p:nvSpPr>
          <p:cNvPr id="8" name="文本框 7"/>
          <p:cNvSpPr txBox="1"/>
          <p:nvPr/>
        </p:nvSpPr>
        <p:spPr>
          <a:xfrm>
            <a:off x="4766310" y="5010150"/>
            <a:ext cx="1329690" cy="460375"/>
          </a:xfrm>
          <a:prstGeom prst="rect">
            <a:avLst/>
          </a:prstGeom>
          <a:noFill/>
        </p:spPr>
        <p:txBody>
          <a:bodyPr wrap="square" rtlCol="0" anchor="t">
            <a:spAutoFit/>
          </a:bodyPr>
          <a:p>
            <a:r>
              <a:rPr lang="zh-CN" altLang="en-US" sz="2400" spc="150" dirty="0">
                <a:solidFill>
                  <a:schemeClr val="bg1"/>
                </a:solidFill>
                <a:latin typeface="+mj-lt"/>
                <a:sym typeface="+mn-ea"/>
              </a:rPr>
              <a:t>演讲人：</a:t>
            </a:r>
            <a:endParaRPr lang="zh-CN" altLang="en-US" sz="2400" spc="150" dirty="0">
              <a:solidFill>
                <a:schemeClr val="bg1"/>
              </a:solidFill>
              <a:latin typeface="+mj-l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91385" y="3133725"/>
            <a:ext cx="7809230" cy="1076325"/>
          </a:xfrm>
          <a:prstGeom prst="rect">
            <a:avLst/>
          </a:prstGeom>
          <a:noFill/>
        </p:spPr>
        <p:txBody>
          <a:bodyPr wrap="square" rtlCol="0">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ctr"/>
            <a:r>
              <a:rPr lang="en-US" altLang="zh-CN" sz="3200" spc="150" dirty="0">
                <a:effectLst/>
                <a:latin typeface="+mn-lt"/>
              </a:rPr>
              <a:t>The Past and Present of Language Models</a:t>
            </a:r>
            <a:endParaRPr lang="zh-CN" altLang="en-US" sz="3200" spc="150" dirty="0">
              <a:effectLst/>
              <a:latin typeface="+mn-lt"/>
            </a:endParaRPr>
          </a:p>
        </p:txBody>
      </p:sp>
      <p:sp>
        <p:nvSpPr>
          <p:cNvPr id="14" name="任意多边形 103"/>
          <p:cNvSpPr/>
          <p:nvPr/>
        </p:nvSpPr>
        <p:spPr>
          <a:xfrm>
            <a:off x="5649327" y="1446272"/>
            <a:ext cx="900109" cy="1044125"/>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gradFill>
            <a:gsLst>
              <a:gs pos="7000">
                <a:srgbClr val="4C53C8"/>
              </a:gs>
              <a:gs pos="100000">
                <a:srgbClr val="7198E7"/>
              </a:gs>
            </a:gsLst>
            <a:lin ang="18600000" scaled="0"/>
          </a:gradFill>
          <a:ln w="57150">
            <a:solidFill>
              <a:srgbClr val="F4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mj-lt"/>
                <a:ea typeface="+mj-ea"/>
              </a:rPr>
              <a:t>01</a:t>
            </a:r>
            <a:endParaRPr lang="zh-CN" altLang="en-US" sz="3600" dirty="0">
              <a:solidFill>
                <a:schemeClr val="bg1"/>
              </a:solidFill>
              <a:latin typeface="+mj-lt"/>
              <a:ea typeface="+mj-ea"/>
            </a:endParaRPr>
          </a:p>
        </p:txBody>
      </p:sp>
      <p:cxnSp>
        <p:nvCxnSpPr>
          <p:cNvPr id="16" name="直接连接符 15"/>
          <p:cNvCxnSpPr/>
          <p:nvPr/>
        </p:nvCxnSpPr>
        <p:spPr>
          <a:xfrm>
            <a:off x="5927928" y="4792345"/>
            <a:ext cx="342906"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a:clrChange>
              <a:clrFrom>
                <a:srgbClr val="FFFFFF"/>
              </a:clrFrom>
              <a:clrTo>
                <a:srgbClr val="FFFFFF">
                  <a:alpha val="0"/>
                </a:srgbClr>
              </a:clrTo>
            </a:clrChange>
          </a:blip>
          <a:stretch>
            <a:fillRect/>
          </a:stretch>
        </p:blipFill>
        <p:spPr>
          <a:xfrm>
            <a:off x="364137" y="5820213"/>
            <a:ext cx="11279400" cy="581025"/>
          </a:xfrm>
          <a:prstGeom prst="rect">
            <a:avLst/>
          </a:prstGeom>
        </p:spPr>
      </p:pic>
      <p:cxnSp>
        <p:nvCxnSpPr>
          <p:cNvPr id="46" name="直接连接符 45"/>
          <p:cNvCxnSpPr/>
          <p:nvPr/>
        </p:nvCxnSpPr>
        <p:spPr>
          <a:xfrm>
            <a:off x="3313849" y="1054634"/>
            <a:ext cx="0" cy="4902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925537" y="1065033"/>
            <a:ext cx="51188" cy="487045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27311" y="5956835"/>
            <a:ext cx="1748031"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srgbClr val="FFFFFF"/>
                </a:solidFill>
                <a:effectLst>
                  <a:outerShdw blurRad="38100" dist="19050" dir="2700000" algn="tl" rotWithShape="0">
                    <a:srgbClr val="000000">
                      <a:alpha val="40000"/>
                    </a:srgbClr>
                  </a:outerShdw>
                </a:effectLst>
                <a:latin typeface="微软雅黑" panose="020B0503020204020204" charset="-122"/>
                <a:ea typeface="微软雅黑" panose="020B0503020204020204" charset="-122"/>
                <a:cs typeface="Times New Roman" panose="02020603050405020304" charset="0"/>
                <a:sym typeface="+mn-ea"/>
              </a:rPr>
              <a:t>1970s~1990s</a:t>
            </a:r>
            <a:endParaRPr kumimoji="0" lang="zh-CN" altLang="en-US" sz="1400" b="1"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49" name="文本框 48"/>
          <p:cNvSpPr txBox="1"/>
          <p:nvPr/>
        </p:nvSpPr>
        <p:spPr>
          <a:xfrm>
            <a:off x="3647961" y="5935484"/>
            <a:ext cx="1537227"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outerShdw blurRad="38100" dist="19050" dir="2700000" algn="tl" rotWithShape="0">
                    <a:srgbClr val="000000">
                      <a:alpha val="40000"/>
                    </a:srgbClr>
                  </a:outerShdw>
                </a:effectLst>
                <a:uLnTx/>
                <a:uFillTx/>
                <a:latin typeface="微软雅黑" panose="020B0503020204020204" charset="-122"/>
                <a:ea typeface="微软雅黑" panose="020B0503020204020204" charset="-122"/>
                <a:cs typeface="Times New Roman" panose="02020603050405020304" charset="0"/>
                <a:sym typeface="+mn-ea"/>
              </a:rPr>
              <a:t>2000s~2014s</a:t>
            </a:r>
            <a:endParaRPr kumimoji="0" lang="zh-CN" altLang="en-US" sz="1400" b="1"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50" name="文本框 49"/>
          <p:cNvSpPr txBox="1"/>
          <p:nvPr/>
        </p:nvSpPr>
        <p:spPr>
          <a:xfrm>
            <a:off x="9215954" y="5935484"/>
            <a:ext cx="169992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outerShdw blurRad="38100" dist="19050" dir="2700000" algn="tl" rotWithShape="0">
                    <a:srgbClr val="000000">
                      <a:alpha val="40000"/>
                    </a:srgbClr>
                  </a:outerShdw>
                </a:effectLst>
                <a:uLnTx/>
                <a:uFillTx/>
                <a:latin typeface="微软雅黑" panose="020B0503020204020204" charset="-122"/>
                <a:ea typeface="微软雅黑" panose="020B0503020204020204" charset="-122"/>
                <a:cs typeface="Times New Roman" panose="02020603050405020304" charset="0"/>
                <a:sym typeface="+mn-ea"/>
              </a:rPr>
              <a:t>2020</a:t>
            </a:r>
            <a:r>
              <a:rPr lang="en-US" altLang="zh-CN" sz="1400" b="1" dirty="0">
                <a:solidFill>
                  <a:srgbClr val="FFFFFF"/>
                </a:solidFill>
                <a:effectLst>
                  <a:outerShdw blurRad="38100" dist="19050" dir="2700000" algn="tl" rotWithShape="0">
                    <a:srgbClr val="000000">
                      <a:alpha val="40000"/>
                    </a:srgbClr>
                  </a:outerShdw>
                </a:effectLst>
                <a:latin typeface="微软雅黑" panose="020B0503020204020204" charset="-122"/>
                <a:ea typeface="微软雅黑" panose="020B0503020204020204" charset="-122"/>
                <a:cs typeface="Times New Roman" panose="02020603050405020304" charset="0"/>
                <a:sym typeface="+mn-ea"/>
              </a:rPr>
              <a:t>s~ hitherto</a:t>
            </a:r>
            <a:endParaRPr kumimoji="0" lang="zh-CN" altLang="en-US" sz="1400" b="1"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51" name="箭头: 右 50"/>
          <p:cNvSpPr/>
          <p:nvPr/>
        </p:nvSpPr>
        <p:spPr>
          <a:xfrm>
            <a:off x="532104" y="2098329"/>
            <a:ext cx="2674376" cy="581025"/>
          </a:xfrm>
          <a:prstGeom prst="rightArrow">
            <a:avLst>
              <a:gd name="adj1" fmla="val 69388"/>
              <a:gd name="adj2" fmla="val 48346"/>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FFFFFF"/>
                </a:solidFill>
                <a:latin typeface="Times New Roman" panose="02020603050405020304"/>
                <a:ea typeface="微软雅黑" panose="020B0503020204020204" charset="-122"/>
              </a:rPr>
              <a:t>Statistical language models</a:t>
            </a:r>
            <a:endParaRPr lang="en-US" altLang="zh-CN" sz="1600" dirty="0">
              <a:solidFill>
                <a:srgbClr val="FFFFFF"/>
              </a:solidFill>
              <a:latin typeface="Times New Roman" panose="02020603050405020304"/>
              <a:ea typeface="微软雅黑" panose="020B0503020204020204" charset="-122"/>
            </a:endParaRPr>
          </a:p>
        </p:txBody>
      </p:sp>
      <p:sp>
        <p:nvSpPr>
          <p:cNvPr id="52" name="箭头: 右 51"/>
          <p:cNvSpPr/>
          <p:nvPr/>
        </p:nvSpPr>
        <p:spPr>
          <a:xfrm>
            <a:off x="3464655" y="3108726"/>
            <a:ext cx="2366051" cy="581025"/>
          </a:xfrm>
          <a:prstGeom prst="rightArrow">
            <a:avLst>
              <a:gd name="adj1" fmla="val 69388"/>
              <a:gd name="adj2" fmla="val 4834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Neural language models</a:t>
            </a:r>
            <a:endParaRPr kumimoji="0" lang="en-US" altLang="zh-CN"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53" name="箭头: 右 52"/>
          <p:cNvSpPr/>
          <p:nvPr/>
        </p:nvSpPr>
        <p:spPr>
          <a:xfrm>
            <a:off x="6088881" y="4119123"/>
            <a:ext cx="2683808" cy="581025"/>
          </a:xfrm>
          <a:prstGeom prst="rightArrow">
            <a:avLst>
              <a:gd name="adj1" fmla="val 69388"/>
              <a:gd name="adj2" fmla="val 48346"/>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Pretrained language models</a:t>
            </a:r>
            <a:endParaRPr kumimoji="0" lang="en-US" altLang="zh-CN"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cxnSp>
        <p:nvCxnSpPr>
          <p:cNvPr id="54" name="直接连接符 53"/>
          <p:cNvCxnSpPr/>
          <p:nvPr/>
        </p:nvCxnSpPr>
        <p:spPr>
          <a:xfrm>
            <a:off x="8895821" y="989716"/>
            <a:ext cx="0" cy="50210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箭头: 右 54"/>
          <p:cNvSpPr/>
          <p:nvPr/>
        </p:nvSpPr>
        <p:spPr>
          <a:xfrm>
            <a:off x="9030864" y="5129521"/>
            <a:ext cx="2345282" cy="581025"/>
          </a:xfrm>
          <a:prstGeom prst="rightArrow">
            <a:avLst>
              <a:gd name="adj1" fmla="val 69388"/>
              <a:gd name="adj2" fmla="val 48346"/>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Large language models</a:t>
            </a:r>
            <a:endParaRPr kumimoji="0" lang="en-US" altLang="zh-CN"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56" name="文本框 55"/>
          <p:cNvSpPr txBox="1"/>
          <p:nvPr/>
        </p:nvSpPr>
        <p:spPr>
          <a:xfrm>
            <a:off x="6587971" y="5956834"/>
            <a:ext cx="1537227"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outerShdw blurRad="38100" dist="19050" dir="2700000" algn="tl" rotWithShape="0">
                    <a:srgbClr val="000000">
                      <a:alpha val="40000"/>
                    </a:srgbClr>
                  </a:outerShdw>
                </a:effectLst>
                <a:uLnTx/>
                <a:uFillTx/>
                <a:latin typeface="微软雅黑" panose="020B0503020204020204" charset="-122"/>
                <a:ea typeface="微软雅黑" panose="020B0503020204020204" charset="-122"/>
                <a:cs typeface="Times New Roman" panose="02020603050405020304" charset="0"/>
                <a:sym typeface="+mn-ea"/>
              </a:rPr>
              <a:t>2018s~2020s</a:t>
            </a:r>
            <a:endParaRPr kumimoji="0" lang="zh-CN" altLang="en-US" sz="1400" b="1"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68" name="文本框 67"/>
          <p:cNvSpPr txBox="1"/>
          <p:nvPr/>
        </p:nvSpPr>
        <p:spPr>
          <a:xfrm>
            <a:off x="2122806" y="283702"/>
            <a:ext cx="7762061" cy="52322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Timeline of language model development</a:t>
            </a:r>
            <a:endParaRPr lang="en-US" altLang="zh-CN" sz="2800" dirty="0">
              <a:effectLst/>
              <a:latin typeface="Montserrat"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8951" y="1437638"/>
            <a:ext cx="11974098" cy="3409174"/>
            <a:chOff x="108951" y="1504139"/>
            <a:chExt cx="11974098" cy="3409174"/>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68925" y="3068892"/>
              <a:ext cx="3113238" cy="1707260"/>
            </a:xfrm>
            <a:prstGeom prst="rect">
              <a:avLst/>
            </a:prstGeom>
            <a:ln>
              <a:solidFill>
                <a:srgbClr val="6480DC"/>
              </a:solidFill>
            </a:ln>
          </p:spPr>
        </p:pic>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89" y="3420207"/>
              <a:ext cx="3507085" cy="230287"/>
            </a:xfrm>
            <a:prstGeom prst="rect">
              <a:avLst/>
            </a:prstGeom>
            <a:ln>
              <a:solidFill>
                <a:srgbClr val="6480DC"/>
              </a:solidFill>
            </a:ln>
          </p:spPr>
        </p:pic>
        <p:sp>
          <p:nvSpPr>
            <p:cNvPr id="35" name="矩形 34"/>
            <p:cNvSpPr/>
            <p:nvPr/>
          </p:nvSpPr>
          <p:spPr>
            <a:xfrm>
              <a:off x="108951" y="1724161"/>
              <a:ext cx="3624878" cy="3095193"/>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36" name="矩形 35"/>
            <p:cNvSpPr/>
            <p:nvPr/>
          </p:nvSpPr>
          <p:spPr>
            <a:xfrm>
              <a:off x="216584" y="1504139"/>
              <a:ext cx="2426863"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lang="en-US" altLang="zh-CN" sz="1100" dirty="0">
                  <a:solidFill>
                    <a:srgbClr val="FFFFFF"/>
                  </a:solidFill>
                  <a:latin typeface="Times New Roman" panose="02020603050405020304"/>
                  <a:ea typeface="微软雅黑" panose="020B0503020204020204" charset="-122"/>
                </a:rPr>
                <a:t>Traditional statistical language models</a:t>
              </a:r>
              <a:endParaRPr lang="en-US" altLang="zh-CN" sz="1100" dirty="0">
                <a:solidFill>
                  <a:srgbClr val="FFFFFF"/>
                </a:solidFill>
                <a:latin typeface="Times New Roman" panose="02020603050405020304"/>
                <a:ea typeface="微软雅黑" panose="020B0503020204020204" charset="-122"/>
              </a:endParaRPr>
            </a:p>
          </p:txBody>
        </p:sp>
        <p:sp>
          <p:nvSpPr>
            <p:cNvPr id="37" name="矩形 36"/>
            <p:cNvSpPr/>
            <p:nvPr/>
          </p:nvSpPr>
          <p:spPr>
            <a:xfrm>
              <a:off x="200989" y="1939270"/>
              <a:ext cx="3440801" cy="1380972"/>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Traditional statistical language models are based on the assumption that the nth word occurrence is related to the first n-1 word and not to any other word.</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The probability of the occurrence of the whole sentence is equal to the product of the probability of the occurrence of each word.</a:t>
              </a:r>
              <a:endParaRPr lang="en-US" altLang="zh-CN" sz="1000" dirty="0">
                <a:solidFill>
                  <a:schemeClr val="tx1"/>
                </a:solidFill>
                <a:latin typeface="Times New Roman" panose="02020603050405020304"/>
                <a:ea typeface="微软雅黑" panose="020B0503020204020204" charset="-122"/>
              </a:endParaRPr>
            </a:p>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The probability of each word can be statistically calculated from the corpus.</a:t>
              </a:r>
              <a:endParaRPr kumimoji="0" lang="zh-CN" altLang="en-US"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38" name="矩形 37"/>
            <p:cNvSpPr/>
            <p:nvPr/>
          </p:nvSpPr>
          <p:spPr>
            <a:xfrm>
              <a:off x="216584" y="3740442"/>
              <a:ext cx="3440801" cy="896463"/>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The parameter space is too large: The probability involves n variables, and the probability of each variable is the dictionary size. </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Severe data sparsity: words may not appear at the same time, especially at high combinatorial orders.</a:t>
              </a:r>
              <a:endParaRPr kumimoji="0" lang="zh-CN" altLang="en-US"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39" name="箭头: 右 38"/>
            <p:cNvSpPr/>
            <p:nvPr/>
          </p:nvSpPr>
          <p:spPr>
            <a:xfrm>
              <a:off x="3789375" y="3197000"/>
              <a:ext cx="531690" cy="246484"/>
            </a:xfrm>
            <a:prstGeom prst="rightArrow">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40" name="矩形 39"/>
            <p:cNvSpPr/>
            <p:nvPr/>
          </p:nvSpPr>
          <p:spPr>
            <a:xfrm>
              <a:off x="4413106" y="1724161"/>
              <a:ext cx="3624878" cy="3172035"/>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41" name="矩形 40"/>
            <p:cNvSpPr/>
            <p:nvPr/>
          </p:nvSpPr>
          <p:spPr>
            <a:xfrm>
              <a:off x="4618834" y="1504139"/>
              <a:ext cx="1464425"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lang="en-US" altLang="zh-CN" sz="1100" dirty="0">
                  <a:solidFill>
                    <a:srgbClr val="FFFFFF"/>
                  </a:solidFill>
                  <a:latin typeface="Times New Roman" panose="02020603050405020304"/>
                  <a:ea typeface="微软雅黑" panose="020B0503020204020204" charset="-122"/>
                </a:rPr>
                <a:t>Markov hypothesis</a:t>
              </a:r>
              <a:endParaRPr lang="en-US" altLang="zh-CN" sz="1100" dirty="0">
                <a:solidFill>
                  <a:srgbClr val="FFFFFF"/>
                </a:solidFill>
                <a:latin typeface="Times New Roman" panose="02020603050405020304"/>
                <a:ea typeface="微软雅黑" panose="020B0503020204020204" charset="-122"/>
              </a:endParaRPr>
            </a:p>
          </p:txBody>
        </p:sp>
        <p:sp>
          <p:nvSpPr>
            <p:cNvPr id="42" name="矩形 41"/>
            <p:cNvSpPr/>
            <p:nvPr/>
          </p:nvSpPr>
          <p:spPr>
            <a:xfrm>
              <a:off x="4505144" y="1939270"/>
              <a:ext cx="3440801" cy="1009579"/>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The n-gram model introduces the Markov hypothesis to establish a prediction model for language sequences, which usually predicts the probability of the occurrence of the next word based on several consecutive context words in the word sequence, that is, predicts the target word according to a fixed-length prefix.</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43" name="箭头: 右 42"/>
            <p:cNvSpPr/>
            <p:nvPr/>
          </p:nvSpPr>
          <p:spPr>
            <a:xfrm>
              <a:off x="8104130" y="3080812"/>
              <a:ext cx="531690" cy="246484"/>
            </a:xfrm>
            <a:prstGeom prst="rightArrow">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44" name="矩形 43"/>
            <p:cNvSpPr/>
            <p:nvPr/>
          </p:nvSpPr>
          <p:spPr>
            <a:xfrm>
              <a:off x="8567122" y="1741278"/>
              <a:ext cx="3515927" cy="3172035"/>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45" name="矩形 44"/>
            <p:cNvSpPr/>
            <p:nvPr/>
          </p:nvSpPr>
          <p:spPr>
            <a:xfrm>
              <a:off x="8922989" y="1504139"/>
              <a:ext cx="969666"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lang="en-US" altLang="zh-CN" sz="1100" dirty="0">
                  <a:solidFill>
                    <a:srgbClr val="FFFFFF"/>
                  </a:solidFill>
                  <a:latin typeface="Times New Roman" panose="02020603050405020304"/>
                  <a:ea typeface="微软雅黑" panose="020B0503020204020204" charset="-122"/>
                </a:rPr>
                <a:t>N-gram</a:t>
              </a:r>
              <a:endParaRPr lang="en-US" altLang="zh-CN" sz="1100" dirty="0">
                <a:solidFill>
                  <a:srgbClr val="FFFFFF"/>
                </a:solidFill>
                <a:latin typeface="Times New Roman" panose="02020603050405020304"/>
                <a:ea typeface="微软雅黑" panose="020B0503020204020204" charset="-122"/>
              </a:endParaRPr>
            </a:p>
          </p:txBody>
        </p:sp>
        <p:sp>
          <p:nvSpPr>
            <p:cNvPr id="46" name="矩形 45"/>
            <p:cNvSpPr/>
            <p:nvPr/>
          </p:nvSpPr>
          <p:spPr>
            <a:xfrm>
              <a:off x="8683882" y="1952663"/>
              <a:ext cx="3280254" cy="993646"/>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In order to solve the second problem, statistical language models alleviate the problem of data sparsity by designing a special language model smoothing strategy.</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The difference between the predicted value and the true probability value is used as the loss function.</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grpSp>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3683" y="3007912"/>
            <a:ext cx="2964211" cy="1669216"/>
          </a:xfrm>
          <a:prstGeom prst="rect">
            <a:avLst/>
          </a:prstGeom>
          <a:ln>
            <a:solidFill>
              <a:srgbClr val="6480DC"/>
            </a:solidFill>
          </a:ln>
        </p:spPr>
      </p:pic>
      <p:sp>
        <p:nvSpPr>
          <p:cNvPr id="56" name="文本框 55"/>
          <p:cNvSpPr txBox="1"/>
          <p:nvPr/>
        </p:nvSpPr>
        <p:spPr>
          <a:xfrm>
            <a:off x="3193558" y="442299"/>
            <a:ext cx="5176417" cy="52322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Statistical language models</a:t>
            </a:r>
            <a:endParaRPr lang="en-US" altLang="zh-CN" sz="2800" dirty="0">
              <a:effectLst/>
              <a:latin typeface="Montserrat" panose="00000500000000000000" pitchFamily="2" charset="0"/>
            </a:endParaRPr>
          </a:p>
        </p:txBody>
      </p:sp>
      <p:sp>
        <p:nvSpPr>
          <p:cNvPr id="58" name="文本框 57"/>
          <p:cNvSpPr txBox="1"/>
          <p:nvPr/>
        </p:nvSpPr>
        <p:spPr>
          <a:xfrm>
            <a:off x="813672" y="4872896"/>
            <a:ext cx="10539173" cy="1569660"/>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The statistical-based language model is a discrete language model, so the generalization ability is poor.</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However, for higher-order statistical language models, the number of transition probability terms that need to be estimated increases exponentially as order n increases, and statistical language models are often plagued by a "dimensionality catastrophe".</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Moreover, the ability of the smoothing method to characterize higher-order contexts is still weak, and it cannot accurately model complex higher-order semantic relationships.</a:t>
            </a:r>
            <a:endParaRPr lang="en-US" altLang="zh-CN" sz="16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473017" y="1640727"/>
            <a:ext cx="3624878" cy="3095193"/>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38" name="矩形 37"/>
          <p:cNvSpPr/>
          <p:nvPr/>
        </p:nvSpPr>
        <p:spPr>
          <a:xfrm>
            <a:off x="722689" y="1420705"/>
            <a:ext cx="1736907"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Neural language models</a:t>
            </a:r>
            <a:endPar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39" name="矩形 38"/>
          <p:cNvSpPr/>
          <p:nvPr/>
        </p:nvSpPr>
        <p:spPr>
          <a:xfrm>
            <a:off x="565055" y="1855836"/>
            <a:ext cx="3440801" cy="950179"/>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Neural language models use neural networks to model the generation of text sequences.</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The concept of distributed word representation is introduced, and the target word prediction function based on aggregate context features is constructed.</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57" name="箭头: 右 56"/>
          <p:cNvSpPr/>
          <p:nvPr/>
        </p:nvSpPr>
        <p:spPr>
          <a:xfrm>
            <a:off x="4153441" y="3113566"/>
            <a:ext cx="531690" cy="246484"/>
          </a:xfrm>
          <a:prstGeom prst="rightArrow">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72" name="矩形 71"/>
          <p:cNvSpPr/>
          <p:nvPr/>
        </p:nvSpPr>
        <p:spPr>
          <a:xfrm>
            <a:off x="4777172" y="1640727"/>
            <a:ext cx="2852218" cy="3172035"/>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73" name="矩形 72"/>
          <p:cNvSpPr/>
          <p:nvPr/>
        </p:nvSpPr>
        <p:spPr>
          <a:xfrm>
            <a:off x="5153477" y="1420705"/>
            <a:ext cx="1034534"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CBOW</a:t>
            </a:r>
            <a:endPar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74" name="矩形 73"/>
          <p:cNvSpPr/>
          <p:nvPr/>
        </p:nvSpPr>
        <p:spPr>
          <a:xfrm>
            <a:off x="4869210" y="1855836"/>
            <a:ext cx="2635489" cy="1009579"/>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CBOW calculates the probability of the occurrence of a word based on the C words in front of it and the C consecutive words in front of it.</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75" name="箭头: 右 74"/>
          <p:cNvSpPr/>
          <p:nvPr/>
        </p:nvSpPr>
        <p:spPr>
          <a:xfrm>
            <a:off x="7776977" y="3007512"/>
            <a:ext cx="531690" cy="246484"/>
          </a:xfrm>
          <a:prstGeom prst="rightArrow">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76" name="矩形 75"/>
          <p:cNvSpPr/>
          <p:nvPr/>
        </p:nvSpPr>
        <p:spPr>
          <a:xfrm>
            <a:off x="8456255" y="1632825"/>
            <a:ext cx="3058412" cy="3172035"/>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77" name="矩形 76"/>
          <p:cNvSpPr/>
          <p:nvPr/>
        </p:nvSpPr>
        <p:spPr>
          <a:xfrm>
            <a:off x="8795495" y="1403535"/>
            <a:ext cx="969666"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Skip-gram</a:t>
            </a:r>
            <a:endPar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78" name="矩形 77"/>
          <p:cNvSpPr/>
          <p:nvPr/>
        </p:nvSpPr>
        <p:spPr>
          <a:xfrm>
            <a:off x="8599889" y="1872888"/>
            <a:ext cx="2813177" cy="765459"/>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Skip-gram is based on a certain word, and then calculates the probability of a certain number of words before and after it.</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pic>
        <p:nvPicPr>
          <p:cNvPr id="80" name="图片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2689" y="2929230"/>
            <a:ext cx="3057908" cy="1683475"/>
          </a:xfrm>
          <a:prstGeom prst="rect">
            <a:avLst/>
          </a:prstGeom>
          <a:ln>
            <a:solidFill>
              <a:srgbClr val="6480DC"/>
            </a:solidFill>
          </a:ln>
        </p:spPr>
      </p:pic>
      <p:pic>
        <p:nvPicPr>
          <p:cNvPr id="81" name="图片 80"/>
          <p:cNvPicPr>
            <a:picLocks noChangeAspect="1"/>
          </p:cNvPicPr>
          <p:nvPr/>
        </p:nvPicPr>
        <p:blipFill>
          <a:blip r:embed="rId2"/>
          <a:stretch>
            <a:fillRect/>
          </a:stretch>
        </p:blipFill>
        <p:spPr>
          <a:xfrm>
            <a:off x="5293983" y="2992746"/>
            <a:ext cx="1775580" cy="1692685"/>
          </a:xfrm>
          <a:prstGeom prst="rect">
            <a:avLst/>
          </a:prstGeom>
          <a:ln>
            <a:solidFill>
              <a:srgbClr val="6480DC"/>
            </a:solidFill>
          </a:ln>
        </p:spPr>
      </p:pic>
      <p:pic>
        <p:nvPicPr>
          <p:cNvPr id="82" name="图片 81"/>
          <p:cNvPicPr>
            <a:picLocks noChangeAspect="1"/>
          </p:cNvPicPr>
          <p:nvPr/>
        </p:nvPicPr>
        <p:blipFill>
          <a:blip r:embed="rId3"/>
          <a:stretch>
            <a:fillRect/>
          </a:stretch>
        </p:blipFill>
        <p:spPr>
          <a:xfrm>
            <a:off x="9080433" y="2780768"/>
            <a:ext cx="1810055" cy="1929245"/>
          </a:xfrm>
          <a:prstGeom prst="rect">
            <a:avLst/>
          </a:prstGeom>
          <a:ln>
            <a:solidFill>
              <a:srgbClr val="6480DC"/>
            </a:solidFill>
          </a:ln>
        </p:spPr>
      </p:pic>
      <p:sp>
        <p:nvSpPr>
          <p:cNvPr id="89" name="文本框 88"/>
          <p:cNvSpPr txBox="1"/>
          <p:nvPr/>
        </p:nvSpPr>
        <p:spPr>
          <a:xfrm>
            <a:off x="3355847" y="261189"/>
            <a:ext cx="4629794" cy="52322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Neural language models</a:t>
            </a:r>
            <a:endParaRPr lang="en-US" altLang="zh-CN" sz="2800" dirty="0">
              <a:effectLst/>
              <a:latin typeface="Montserrat" panose="00000500000000000000" pitchFamily="2" charset="0"/>
            </a:endParaRPr>
          </a:p>
        </p:txBody>
      </p:sp>
      <p:sp>
        <p:nvSpPr>
          <p:cNvPr id="91" name="文本框 90"/>
          <p:cNvSpPr txBox="1"/>
          <p:nvPr/>
        </p:nvSpPr>
        <p:spPr>
          <a:xfrm>
            <a:off x="826413" y="4832257"/>
            <a:ext cx="10539173" cy="1815882"/>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Distributed word representation uses low-dimensional dense vectors to represent the semantics of words, which is fundamentally different from the sparse word vector representation based on dictionary space, and can describe richer implicit semantic features.</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The non-zero representation of dense vectors is very friendly to the construction of complex language models, and can effectively overcome the problem of data sparsity in statistical language models.</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At the same time, the training speed and computational efficiency of the model are significantly improved by negative sampling and hierarchical soft maximization technology.</a:t>
            </a:r>
            <a:endParaRPr lang="en-US" altLang="zh-CN" sz="16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8951" y="1657660"/>
            <a:ext cx="3624878" cy="3095193"/>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8" name="矩形 7"/>
          <p:cNvSpPr/>
          <p:nvPr/>
        </p:nvSpPr>
        <p:spPr>
          <a:xfrm>
            <a:off x="358623" y="1437638"/>
            <a:ext cx="1221517"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rPr>
              <a:t>ELMO</a:t>
            </a:r>
            <a:endPar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9" name="矩形 8"/>
          <p:cNvSpPr/>
          <p:nvPr/>
        </p:nvSpPr>
        <p:spPr>
          <a:xfrm>
            <a:off x="200989" y="1872769"/>
            <a:ext cx="3440801" cy="1257730"/>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err="1">
                <a:ln>
                  <a:noFill/>
                </a:ln>
                <a:solidFill>
                  <a:schemeClr val="tx1"/>
                </a:solidFill>
                <a:effectLst/>
                <a:uLnTx/>
                <a:uFillTx/>
                <a:latin typeface="Times New Roman" panose="02020603050405020304"/>
                <a:ea typeface="微软雅黑" panose="020B0503020204020204" charset="-122"/>
                <a:cs typeface="+mn-cs"/>
              </a:rPr>
              <a:t>ELMo</a:t>
            </a: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 uses a large amount of unlabeled data to train a bidirectional LSTM network, and the </a:t>
            </a:r>
            <a:r>
              <a:rPr kumimoji="0" lang="en-US" altLang="zh-CN" sz="1000" b="0" i="0" u="none" strike="noStrike" kern="1200" cap="none" spc="0" normalizeH="0" baseline="0" noProof="0" dirty="0" err="1">
                <a:ln>
                  <a:noFill/>
                </a:ln>
                <a:solidFill>
                  <a:schemeClr val="tx1"/>
                </a:solidFill>
                <a:effectLst/>
                <a:uLnTx/>
                <a:uFillTx/>
                <a:latin typeface="Times New Roman" panose="02020603050405020304"/>
                <a:ea typeface="微软雅黑" panose="020B0503020204020204" charset="-122"/>
                <a:cs typeface="+mn-cs"/>
              </a:rPr>
              <a:t>biLSTM</a:t>
            </a: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 obtained after the pre-training is completed can be used to learn context-aware word representations</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Furthermore, </a:t>
            </a:r>
            <a:r>
              <a:rPr kumimoji="0" lang="en-US" altLang="zh-CN" sz="1000" b="0" i="0" u="none" strike="noStrike" kern="1200" cap="none" spc="0" normalizeH="0" baseline="0" noProof="0" dirty="0" err="1">
                <a:ln>
                  <a:noFill/>
                </a:ln>
                <a:solidFill>
                  <a:schemeClr val="tx1"/>
                </a:solidFill>
                <a:effectLst/>
                <a:uLnTx/>
                <a:uFillTx/>
                <a:latin typeface="Times New Roman" panose="02020603050405020304"/>
                <a:ea typeface="微软雅黑" panose="020B0503020204020204" charset="-122"/>
                <a:cs typeface="+mn-cs"/>
              </a:rPr>
              <a:t>ELMo</a:t>
            </a: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 can fine-tune the </a:t>
            </a:r>
            <a:r>
              <a:rPr kumimoji="0" lang="en-US" altLang="zh-CN" sz="1000" b="0" i="0" u="none" strike="noStrike" kern="1200" cap="none" spc="0" normalizeH="0" baseline="0" noProof="0" dirty="0" err="1">
                <a:ln>
                  <a:noFill/>
                </a:ln>
                <a:solidFill>
                  <a:schemeClr val="tx1"/>
                </a:solidFill>
                <a:effectLst/>
                <a:uLnTx/>
                <a:uFillTx/>
                <a:latin typeface="Times New Roman" panose="02020603050405020304"/>
                <a:ea typeface="微软雅黑" panose="020B0503020204020204" charset="-122"/>
                <a:cs typeface="+mn-cs"/>
              </a:rPr>
              <a:t>biLSTM</a:t>
            </a: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 network based on downstream task data, so as to achieve task-specific model optimization.</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10" name="箭头: 右 9"/>
          <p:cNvSpPr/>
          <p:nvPr/>
        </p:nvSpPr>
        <p:spPr>
          <a:xfrm>
            <a:off x="3789375" y="3130499"/>
            <a:ext cx="531690" cy="246484"/>
          </a:xfrm>
          <a:prstGeom prst="rightArrow">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11" name="矩形 10"/>
          <p:cNvSpPr/>
          <p:nvPr/>
        </p:nvSpPr>
        <p:spPr>
          <a:xfrm>
            <a:off x="4413106" y="1657660"/>
            <a:ext cx="3624878" cy="3172035"/>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13" name="矩形 12"/>
          <p:cNvSpPr/>
          <p:nvPr/>
        </p:nvSpPr>
        <p:spPr>
          <a:xfrm>
            <a:off x="4684622" y="1437638"/>
            <a:ext cx="2047973"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FFFF"/>
                </a:solidFill>
                <a:latin typeface="Times New Roman" panose="02020603050405020304"/>
                <a:ea typeface="微软雅黑" panose="020B0503020204020204" charset="-122"/>
              </a:rPr>
              <a:t>BERT</a:t>
            </a:r>
            <a:endPar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14" name="矩形 13"/>
          <p:cNvSpPr/>
          <p:nvPr/>
        </p:nvSpPr>
        <p:spPr>
          <a:xfrm>
            <a:off x="4505144" y="1872769"/>
            <a:ext cx="3440801" cy="1141541"/>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BERT is based on the Transformer architecture and models long program column relationships through a self-attention mechanism.</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An encoder-only Transformer architecture is used.</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Use specially designed pre-trained tasks to learn bidirectional language models on large-scale, unlabeled data.</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sp>
        <p:nvSpPr>
          <p:cNvPr id="15" name="箭头: 右 14"/>
          <p:cNvSpPr/>
          <p:nvPr/>
        </p:nvSpPr>
        <p:spPr>
          <a:xfrm>
            <a:off x="8104130" y="3014311"/>
            <a:ext cx="531690" cy="246484"/>
          </a:xfrm>
          <a:prstGeom prst="rightArrow">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16" name="矩形 15"/>
          <p:cNvSpPr/>
          <p:nvPr/>
        </p:nvSpPr>
        <p:spPr>
          <a:xfrm>
            <a:off x="8567122" y="1674777"/>
            <a:ext cx="3515927" cy="3172035"/>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17" name="矩形 16"/>
          <p:cNvSpPr/>
          <p:nvPr/>
        </p:nvSpPr>
        <p:spPr>
          <a:xfrm>
            <a:off x="8922989" y="1437638"/>
            <a:ext cx="969666" cy="374073"/>
          </a:xfrm>
          <a:prstGeom prst="rect">
            <a:avLst/>
          </a:prstGeom>
          <a:solidFill>
            <a:srgbClr val="6480DC"/>
          </a:solidFill>
          <a:ln>
            <a:solidFill>
              <a:srgbClr val="648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dirty="0">
                <a:solidFill>
                  <a:srgbClr val="FFFFFF"/>
                </a:solidFill>
                <a:latin typeface="Times New Roman" panose="02020603050405020304"/>
                <a:ea typeface="微软雅黑" panose="020B0503020204020204" charset="-122"/>
              </a:rPr>
              <a:t>GPT-1</a:t>
            </a:r>
            <a:endParaRPr kumimoji="0" lang="en-US" altLang="zh-CN" sz="1100" b="0" i="0" u="none" strike="noStrike" kern="1200" cap="none" spc="0" normalizeH="0" baseline="0" noProof="0" dirty="0">
              <a:ln>
                <a:noFill/>
              </a:ln>
              <a:solidFill>
                <a:srgbClr val="FFFFFF"/>
              </a:solidFill>
              <a:effectLst/>
              <a:uLnTx/>
              <a:uFillTx/>
              <a:latin typeface="Times New Roman" panose="02020603050405020304"/>
              <a:ea typeface="微软雅黑" panose="020B0503020204020204" charset="-122"/>
              <a:cs typeface="+mn-cs"/>
            </a:endParaRPr>
          </a:p>
        </p:txBody>
      </p:sp>
      <p:sp>
        <p:nvSpPr>
          <p:cNvPr id="18" name="矩形 17"/>
          <p:cNvSpPr/>
          <p:nvPr/>
        </p:nvSpPr>
        <p:spPr>
          <a:xfrm>
            <a:off x="8684958" y="1888406"/>
            <a:ext cx="3280254" cy="897421"/>
          </a:xfrm>
          <a:prstGeom prst="rect">
            <a:avLst/>
          </a:prstGeom>
          <a:noFill/>
          <a:ln w="19050">
            <a:solidFill>
              <a:srgbClr val="648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rPr>
              <a:t>GPT-1 uses a decoder-only Transformer architecture and a pre-trained task based on the next token prediction for model training.</a:t>
            </a:r>
            <a:endParaRPr kumimoji="0" lang="en-US" altLang="zh-CN" sz="1000" b="0" i="0" u="none" strike="noStrike" kern="1200" cap="none" spc="0" normalizeH="0" baseline="0" noProof="0" dirty="0">
              <a:ln>
                <a:noFill/>
              </a:ln>
              <a:solidFill>
                <a:schemeClr val="tx1"/>
              </a:solidFill>
              <a:effectLst/>
              <a:uLnTx/>
              <a:uFillTx/>
              <a:latin typeface="Times New Roman" panose="02020603050405020304"/>
              <a:ea typeface="微软雅黑" panose="020B0503020204020204" charset="-122"/>
              <a:cs typeface="+mn-cs"/>
            </a:endParaRPr>
          </a:p>
        </p:txBody>
      </p:sp>
      <p:pic>
        <p:nvPicPr>
          <p:cNvPr id="20" name="图片 19"/>
          <p:cNvPicPr>
            <a:picLocks noChangeAspect="1"/>
          </p:cNvPicPr>
          <p:nvPr/>
        </p:nvPicPr>
        <p:blipFill>
          <a:blip r:embed="rId1"/>
          <a:stretch>
            <a:fillRect/>
          </a:stretch>
        </p:blipFill>
        <p:spPr>
          <a:xfrm>
            <a:off x="474117" y="3260795"/>
            <a:ext cx="2887719" cy="1398928"/>
          </a:xfrm>
          <a:prstGeom prst="rect">
            <a:avLst/>
          </a:prstGeom>
          <a:ln>
            <a:solidFill>
              <a:srgbClr val="6480DC"/>
            </a:solidFill>
          </a:ln>
        </p:spPr>
      </p:pic>
      <p:pic>
        <p:nvPicPr>
          <p:cNvPr id="21" name="图片 20"/>
          <p:cNvPicPr>
            <a:picLocks noChangeAspect="1"/>
          </p:cNvPicPr>
          <p:nvPr/>
        </p:nvPicPr>
        <p:blipFill>
          <a:blip r:embed="rId2"/>
          <a:stretch>
            <a:fillRect/>
          </a:stretch>
        </p:blipFill>
        <p:spPr>
          <a:xfrm>
            <a:off x="4850203" y="3123354"/>
            <a:ext cx="2775482" cy="1536369"/>
          </a:xfrm>
          <a:prstGeom prst="rect">
            <a:avLst/>
          </a:prstGeom>
          <a:ln>
            <a:solidFill>
              <a:srgbClr val="6480DC"/>
            </a:solidFill>
          </a:ln>
        </p:spPr>
      </p:pic>
      <p:pic>
        <p:nvPicPr>
          <p:cNvPr id="22" name="图片 21"/>
          <p:cNvPicPr>
            <a:picLocks noChangeAspect="1"/>
          </p:cNvPicPr>
          <p:nvPr/>
        </p:nvPicPr>
        <p:blipFill>
          <a:blip r:embed="rId3"/>
          <a:stretch>
            <a:fillRect/>
          </a:stretch>
        </p:blipFill>
        <p:spPr>
          <a:xfrm>
            <a:off x="8730427" y="3123354"/>
            <a:ext cx="3189316" cy="1625199"/>
          </a:xfrm>
          <a:prstGeom prst="rect">
            <a:avLst/>
          </a:prstGeom>
          <a:ln>
            <a:solidFill>
              <a:srgbClr val="6480DC"/>
            </a:solidFill>
          </a:ln>
        </p:spPr>
      </p:pic>
      <p:sp>
        <p:nvSpPr>
          <p:cNvPr id="23" name="文本框 22"/>
          <p:cNvSpPr txBox="1"/>
          <p:nvPr/>
        </p:nvSpPr>
        <p:spPr>
          <a:xfrm>
            <a:off x="3551574" y="418172"/>
            <a:ext cx="5347939" cy="52322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Pretrained language models</a:t>
            </a:r>
            <a:endParaRPr lang="en-US" altLang="zh-CN" sz="2800" dirty="0">
              <a:effectLst/>
              <a:latin typeface="Montserrat" panose="00000500000000000000" pitchFamily="2" charset="0"/>
            </a:endParaRPr>
          </a:p>
        </p:txBody>
      </p:sp>
      <p:sp>
        <p:nvSpPr>
          <p:cNvPr id="24" name="文本框 23"/>
          <p:cNvSpPr txBox="1"/>
          <p:nvPr/>
        </p:nvSpPr>
        <p:spPr>
          <a:xfrm>
            <a:off x="955956" y="4923507"/>
            <a:ext cx="10539173" cy="1569660"/>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Compared with the earlier word embedding model, the pre-trained language model has been improved and innovated in two aspects: training architecture and training data.</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Pre-trained language models represented by </a:t>
            </a:r>
            <a:r>
              <a:rPr lang="en-US" altLang="zh-CN" sz="1600" dirty="0" err="1">
                <a:latin typeface="Times New Roman" panose="02020603050405020304" charset="0"/>
                <a:cs typeface="Times New Roman" panose="02020603050405020304" charset="0"/>
              </a:rPr>
              <a:t>ELMo</a:t>
            </a:r>
            <a:r>
              <a:rPr lang="en-US" altLang="zh-CN" sz="1600" dirty="0">
                <a:latin typeface="Times New Roman" panose="02020603050405020304" charset="0"/>
                <a:cs typeface="Times New Roman" panose="02020603050405020304" charset="0"/>
              </a:rPr>
              <a:t>, BERT, and GPT-1 have established the task solving paradigm of "pre-training-fine-tuning".</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The pre-training phase aims to build the basic capabilities of the model through large-scale unlabeled text, while the fine-tuning phase uses labeled data to adapt the model to specific tasks.</a:t>
            </a:r>
            <a:endParaRPr lang="en-US" altLang="zh-CN" sz="16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3866864" y="428894"/>
            <a:ext cx="4458272" cy="523220"/>
          </a:xfrm>
          <a:prstGeom prst="rect">
            <a:avLst/>
          </a:prstGeom>
          <a:noFill/>
        </p:spPr>
        <p:txBody>
          <a:bodyPr wrap="none" rtlCol="0" anchor="ctr">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2800" dirty="0">
                <a:effectLst/>
                <a:latin typeface="Montserrat" panose="00000500000000000000" pitchFamily="2" charset="0"/>
              </a:rPr>
              <a:t>Large language models</a:t>
            </a:r>
            <a:endParaRPr lang="en-US" altLang="zh-CN" sz="2800" dirty="0">
              <a:effectLst/>
              <a:latin typeface="Montserrat" panose="00000500000000000000" pitchFamily="2" charset="0"/>
            </a:endParaRPr>
          </a:p>
        </p:txBody>
      </p:sp>
      <p:cxnSp>
        <p:nvCxnSpPr>
          <p:cNvPr id="71" name="直接连接符 70"/>
          <p:cNvCxnSpPr/>
          <p:nvPr/>
        </p:nvCxnSpPr>
        <p:spPr>
          <a:xfrm>
            <a:off x="5857389" y="1111349"/>
            <a:ext cx="44974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87802" y="4771216"/>
            <a:ext cx="10539173" cy="1815882"/>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The researchers found that scaling often leads to improved model performance for downstream tasks, a phenomenon often referred to as the "law of scaling." </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Some research efforts have attempted to train larger, pre-trained language models to explore the performance limits of scaling language models. These large-scale pre-trained language models exhibit different behaviors than small pre-trained language models when solving complex tasks. </a:t>
            </a:r>
            <a:endParaRPr lang="en-US" altLang="zh-CN"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sz="1600" dirty="0">
                <a:latin typeface="Times New Roman" panose="02020603050405020304" charset="0"/>
                <a:cs typeface="Times New Roman" panose="02020603050405020304" charset="0"/>
              </a:rPr>
              <a:t>In order to distinguish this difference in capabilities, the academic community has named these large pre-trained language models "large language models".</a:t>
            </a:r>
            <a:endParaRPr lang="en-US" altLang="zh-CN" sz="1600" dirty="0">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1"/>
          <a:stretch>
            <a:fillRect/>
          </a:stretch>
        </p:blipFill>
        <p:spPr>
          <a:xfrm>
            <a:off x="2526305" y="1270585"/>
            <a:ext cx="6662165" cy="33413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0900" y="2956560"/>
            <a:ext cx="8092440" cy="1076325"/>
          </a:xfrm>
          <a:prstGeom prst="rect">
            <a:avLst/>
          </a:prstGeom>
          <a:noFill/>
        </p:spPr>
        <p:txBody>
          <a:bodyPr wrap="square" rtlCol="0">
            <a:spAutoFit/>
          </a:bodyPr>
          <a:lstStyle>
            <a:defPPr>
              <a:defRPr lang="zh-CN"/>
            </a:defPPr>
            <a:lvl1pPr>
              <a:defRPr sz="96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ctr"/>
            <a:r>
              <a:rPr lang="en-US" altLang="zh-CN" sz="3200" spc="150" dirty="0">
                <a:effectLst/>
                <a:latin typeface="+mn-lt"/>
              </a:rPr>
              <a:t>Fine-tuning Techniques for Large Language Models</a:t>
            </a:r>
            <a:endParaRPr lang="en-US" altLang="zh-CN" sz="3200" spc="150" dirty="0">
              <a:effectLst/>
              <a:latin typeface="+mn-lt"/>
            </a:endParaRPr>
          </a:p>
        </p:txBody>
      </p:sp>
      <p:sp>
        <p:nvSpPr>
          <p:cNvPr id="14" name="任意多边形 103"/>
          <p:cNvSpPr/>
          <p:nvPr/>
        </p:nvSpPr>
        <p:spPr>
          <a:xfrm>
            <a:off x="5649327" y="1446272"/>
            <a:ext cx="900109" cy="1044125"/>
          </a:xfrm>
          <a:custGeom>
            <a:avLst/>
            <a:gdLst>
              <a:gd name="connsiteX0" fmla="*/ 317019 w 634036"/>
              <a:gd name="connsiteY0" fmla="*/ 0 h 735481"/>
              <a:gd name="connsiteX1" fmla="*/ 634036 w 634036"/>
              <a:gd name="connsiteY1" fmla="*/ 180548 h 735481"/>
              <a:gd name="connsiteX2" fmla="*/ 634036 w 634036"/>
              <a:gd name="connsiteY2" fmla="*/ 554933 h 735481"/>
              <a:gd name="connsiteX3" fmla="*/ 317019 w 634036"/>
              <a:gd name="connsiteY3" fmla="*/ 735481 h 735481"/>
              <a:gd name="connsiteX4" fmla="*/ 0 w 634036"/>
              <a:gd name="connsiteY4" fmla="*/ 554933 h 735481"/>
              <a:gd name="connsiteX5" fmla="*/ 0 w 634036"/>
              <a:gd name="connsiteY5" fmla="*/ 180548 h 73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036" h="735481">
                <a:moveTo>
                  <a:pt x="317019" y="0"/>
                </a:moveTo>
                <a:lnTo>
                  <a:pt x="634036" y="180548"/>
                </a:lnTo>
                <a:lnTo>
                  <a:pt x="634036" y="554933"/>
                </a:lnTo>
                <a:lnTo>
                  <a:pt x="317019" y="735481"/>
                </a:lnTo>
                <a:lnTo>
                  <a:pt x="0" y="554933"/>
                </a:lnTo>
                <a:lnTo>
                  <a:pt x="0" y="180548"/>
                </a:lnTo>
                <a:close/>
              </a:path>
            </a:pathLst>
          </a:custGeom>
          <a:gradFill>
            <a:gsLst>
              <a:gs pos="7000">
                <a:srgbClr val="4C53C8"/>
              </a:gs>
              <a:gs pos="100000">
                <a:srgbClr val="7198E7"/>
              </a:gs>
            </a:gsLst>
            <a:lin ang="18600000" scaled="0"/>
          </a:gradFill>
          <a:ln w="57150">
            <a:solidFill>
              <a:srgbClr val="F4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mj-lt"/>
                <a:ea typeface="+mj-ea"/>
              </a:rPr>
              <a:t>02</a:t>
            </a:r>
            <a:endParaRPr lang="zh-CN" altLang="en-US" sz="3600" dirty="0">
              <a:solidFill>
                <a:schemeClr val="bg1"/>
              </a:solidFill>
              <a:latin typeface="+mj-lt"/>
              <a:ea typeface="+mj-ea"/>
            </a:endParaRPr>
          </a:p>
        </p:txBody>
      </p:sp>
      <p:cxnSp>
        <p:nvCxnSpPr>
          <p:cNvPr id="16" name="直接连接符 15"/>
          <p:cNvCxnSpPr/>
          <p:nvPr/>
        </p:nvCxnSpPr>
        <p:spPr>
          <a:xfrm>
            <a:off x="5924547" y="4499192"/>
            <a:ext cx="342906" cy="0"/>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DIAGRAM_VIRTUALLY_FRAME" val="{&quot;height&quot;:265.7787401574803,&quot;left&quot;:115.74645669291337,&quot;top&quot;:149.3,&quot;width&quot;:1025.188661417323}"/>
</p:tagLst>
</file>

<file path=ppt/tags/tag10.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9180774592_1_1"/>
</p:tagLst>
</file>

<file path=ppt/tags/tag11.xml><?xml version="1.0" encoding="utf-8"?>
<p:tagLst xmlns:p="http://schemas.openxmlformats.org/presentationml/2006/main">
  <p:tag name="KSO_WM_DIAGRAM_VIRTUALLY_FRAME" val="{&quot;height&quot;:293.7,&quot;left&quot;:129.4,&quot;top&quot;:147.45,&quot;width&quot;:763.65}"/>
</p:tagLst>
</file>

<file path=ppt/tags/tag12.xml><?xml version="1.0" encoding="utf-8"?>
<p:tagLst xmlns:p="http://schemas.openxmlformats.org/presentationml/2006/main">
  <p:tag name="KSO_WM_DIAGRAM_VIRTUALLY_FRAME" val="{&quot;height&quot;:293.7,&quot;left&quot;:129.4,&quot;top&quot;:147.45,&quot;width&quot;:763.65}"/>
</p:tagLst>
</file>

<file path=ppt/tags/tag13.xml><?xml version="1.0" encoding="utf-8"?>
<p:tagLst xmlns:p="http://schemas.openxmlformats.org/presentationml/2006/main">
  <p:tag name="KSO_WM_DIAGRAM_VIRTUALLY_FRAME" val="{&quot;height&quot;:293.7,&quot;left&quot;:129.4,&quot;top&quot;:147.45,&quot;width&quot;:763.65}"/>
</p:tagLst>
</file>

<file path=ppt/tags/tag14.xml><?xml version="1.0" encoding="utf-8"?>
<p:tagLst xmlns:p="http://schemas.openxmlformats.org/presentationml/2006/main">
  <p:tag name="KSO_WM_DIAGRAM_VIRTUALLY_FRAME" val="{&quot;height&quot;:293.7,&quot;left&quot;:129.4,&quot;top&quot;:147.45,&quot;width&quot;:763.65}"/>
</p:tagLst>
</file>

<file path=ppt/tags/tag15.xml><?xml version="1.0" encoding="utf-8"?>
<p:tagLst xmlns:p="http://schemas.openxmlformats.org/presentationml/2006/main">
  <p:tag name="KSO_WM_DIAGRAM_VIRTUALLY_FRAME" val="{&quot;height&quot;:293.7,&quot;left&quot;:129.4,&quot;top&quot;:147.45,&quot;width&quot;:763.65}"/>
</p:tagLst>
</file>

<file path=ppt/tags/tag16.xml><?xml version="1.0" encoding="utf-8"?>
<p:tagLst xmlns:p="http://schemas.openxmlformats.org/presentationml/2006/main">
  <p:tag name="KSO_WM_DIAGRAM_VIRTUALLY_FRAME" val="{&quot;height&quot;:293.7,&quot;left&quot;:129.4,&quot;top&quot;:147.45,&quot;width&quot;:763.65}"/>
</p:tagLst>
</file>

<file path=ppt/tags/tag17.xml><?xml version="1.0" encoding="utf-8"?>
<p:tagLst xmlns:p="http://schemas.openxmlformats.org/presentationml/2006/main">
  <p:tag name="KSO_WM_DIAGRAM_VIRTUALLY_FRAME" val="{&quot;height&quot;:293.7,&quot;left&quot;:129.4,&quot;top&quot;:147.45,&quot;width&quot;:763.65}"/>
</p:tagLst>
</file>

<file path=ppt/tags/tag18.xml><?xml version="1.0" encoding="utf-8"?>
<p:tagLst xmlns:p="http://schemas.openxmlformats.org/presentationml/2006/main">
  <p:tag name="KSO_WM_DIAGRAM_VIRTUALLY_FRAME" val="{&quot;height&quot;:293.7,&quot;left&quot;:129.4,&quot;top&quot;:147.45,&quot;width&quot;:763.65}"/>
</p:tagLst>
</file>

<file path=ppt/tags/tag19.xml><?xml version="1.0" encoding="utf-8"?>
<p:tagLst xmlns:p="http://schemas.openxmlformats.org/presentationml/2006/main">
  <p:tag name="KSO_WM_DIAGRAM_VIRTUALLY_FRAME" val="{&quot;height&quot;:293.7,&quot;left&quot;:129.4,&quot;top&quot;:147.45,&quot;width&quot;:763.65}"/>
</p:tagLst>
</file>

<file path=ppt/tags/tag2.xml><?xml version="1.0" encoding="utf-8"?>
<p:tagLst xmlns:p="http://schemas.openxmlformats.org/presentationml/2006/main">
  <p:tag name="KSO_WM_DIAGRAM_VIRTUALLY_FRAME" val="{&quot;height&quot;:265.7787401574803,&quot;left&quot;:115.74645669291337,&quot;top&quot;:149.3,&quot;width&quot;:1025.188661417323}"/>
</p:tagLst>
</file>

<file path=ppt/tags/tag20.xml><?xml version="1.0" encoding="utf-8"?>
<p:tagLst xmlns:p="http://schemas.openxmlformats.org/presentationml/2006/main">
  <p:tag name="KSO_WM_DIAGRAM_VIRTUALLY_FRAME" val="{&quot;height&quot;:293.7,&quot;left&quot;:129.4,&quot;top&quot;:147.45,&quot;width&quot;:763.65}"/>
</p:tagLst>
</file>

<file path=ppt/tags/tag21.xml><?xml version="1.0" encoding="utf-8"?>
<p:tagLst xmlns:p="http://schemas.openxmlformats.org/presentationml/2006/main">
  <p:tag name="KSO_WM_DIAGRAM_VIRTUALLY_FRAME" val="{&quot;height&quot;:293.7,&quot;left&quot;:129.4,&quot;top&quot;:147.45,&quot;width&quot;:763.65}"/>
</p:tagLst>
</file>

<file path=ppt/tags/tag22.xml><?xml version="1.0" encoding="utf-8"?>
<p:tagLst xmlns:p="http://schemas.openxmlformats.org/presentationml/2006/main">
  <p:tag name="KSO_WM_DIAGRAM_VIRTUALLY_FRAME" val="{&quot;height&quot;:293.7,&quot;left&quot;:129.4,&quot;top&quot;:147.45,&quot;width&quot;:763.65}"/>
</p:tagLst>
</file>

<file path=ppt/tags/tag23.xml><?xml version="1.0" encoding="utf-8"?>
<p:tagLst xmlns:p="http://schemas.openxmlformats.org/presentationml/2006/main">
  <p:tag name="KSO_WM_DIAGRAM_VIRTUALLY_FRAME" val="{&quot;height&quot;:293.7,&quot;left&quot;:129.4,&quot;top&quot;:147.45,&quot;width&quot;:763.65}"/>
</p:tagLst>
</file>

<file path=ppt/tags/tag24.xml><?xml version="1.0" encoding="utf-8"?>
<p:tagLst xmlns:p="http://schemas.openxmlformats.org/presentationml/2006/main">
  <p:tag name="KSO_WM_DIAGRAM_VIRTUALLY_FRAME" val="{&quot;height&quot;:293.7,&quot;left&quot;:129.4,&quot;top&quot;:147.45,&quot;width&quot;:763.65}"/>
</p:tagLst>
</file>

<file path=ppt/tags/tag25.xml><?xml version="1.0" encoding="utf-8"?>
<p:tagLst xmlns:p="http://schemas.openxmlformats.org/presentationml/2006/main">
  <p:tag name="KSO_WM_DIAGRAM_VIRTUALLY_FRAME" val="{&quot;height&quot;:293.7,&quot;left&quot;:129.4,&quot;top&quot;:147.45,&quot;width&quot;:763.65}"/>
</p:tagLst>
</file>

<file path=ppt/tags/tag26.xml><?xml version="1.0" encoding="utf-8"?>
<p:tagLst xmlns:p="http://schemas.openxmlformats.org/presentationml/2006/main">
  <p:tag name="KSO_WM_DIAGRAM_VIRTUALLY_FRAME" val="{&quot;height&quot;:293.7,&quot;left&quot;:129.4,&quot;top&quot;:147.45,&quot;width&quot;:763.65}"/>
</p:tagLst>
</file>

<file path=ppt/tags/tag27.xml><?xml version="1.0" encoding="utf-8"?>
<p:tagLst xmlns:p="http://schemas.openxmlformats.org/presentationml/2006/main">
  <p:tag name="KSO_WM_DIAGRAM_VIRTUALLY_FRAME" val="{&quot;height&quot;:293.7,&quot;left&quot;:129.4,&quot;top&quot;:147.45,&quot;width&quot;:763.65}"/>
</p:tagLst>
</file>

<file path=ppt/tags/tag28.xml><?xml version="1.0" encoding="utf-8"?>
<p:tagLst xmlns:p="http://schemas.openxmlformats.org/presentationml/2006/main">
  <p:tag name="KSO_WM_DIAGRAM_VIRTUALLY_FRAME" val="{&quot;height&quot;:293.7,&quot;left&quot;:129.4,&quot;top&quot;:147.45,&quot;width&quot;:763.65}"/>
</p:tagLst>
</file>

<file path=ppt/tags/tag29.xml><?xml version="1.0" encoding="utf-8"?>
<p:tagLst xmlns:p="http://schemas.openxmlformats.org/presentationml/2006/main">
  <p:tag name="KSO_WM_DIAGRAM_VIRTUALLY_FRAME" val="{&quot;height&quot;:293.7,&quot;left&quot;:129.4,&quot;top&quot;:147.45,&quot;width&quot;:763.65}"/>
</p:tagLst>
</file>

<file path=ppt/tags/tag3.xml><?xml version="1.0" encoding="utf-8"?>
<p:tagLst xmlns:p="http://schemas.openxmlformats.org/presentationml/2006/main">
  <p:tag name="KSO_WM_DIAGRAM_VIRTUALLY_FRAME" val="{&quot;height&quot;:265.7787401574803,&quot;left&quot;:115.74645669291337,&quot;top&quot;:149.3,&quot;width&quot;:1025.188661417323}"/>
</p:tagLst>
</file>

<file path=ppt/tags/tag30.xml><?xml version="1.0" encoding="utf-8"?>
<p:tagLst xmlns:p="http://schemas.openxmlformats.org/presentationml/2006/main">
  <p:tag name="KSO_WM_DIAGRAM_VIRTUALLY_FRAME" val="{&quot;height&quot;:293.7,&quot;left&quot;:129.4,&quot;top&quot;:147.45,&quot;width&quot;:763.65}"/>
</p:tagLst>
</file>

<file path=ppt/tags/tag31.xml><?xml version="1.0" encoding="utf-8"?>
<p:tagLst xmlns:p="http://schemas.openxmlformats.org/presentationml/2006/main">
  <p:tag name="KSO_WM_DIAGRAM_VIRTUALLY_FRAME" val="{&quot;height&quot;:293.7,&quot;left&quot;:129.4,&quot;top&quot;:147.45,&quot;width&quot;:763.65}"/>
</p:tagLst>
</file>

<file path=ppt/tags/tag32.xml><?xml version="1.0" encoding="utf-8"?>
<p:tagLst xmlns:p="http://schemas.openxmlformats.org/presentationml/2006/main">
  <p:tag name="KSO_WM_DIAGRAM_VIRTUALLY_FRAME" val="{&quot;height&quot;:293.7,&quot;left&quot;:129.4,&quot;top&quot;:147.45,&quot;width&quot;:763.65}"/>
</p:tagLst>
</file>

<file path=ppt/tags/tag33.xml><?xml version="1.0" encoding="utf-8"?>
<p:tagLst xmlns:p="http://schemas.openxmlformats.org/presentationml/2006/main">
  <p:tag name="KSO_WM_DIAGRAM_VIRTUALLY_FRAME" val="{&quot;height&quot;:293.7,&quot;left&quot;:129.4,&quot;top&quot;:147.45,&quot;width&quot;:763.65}"/>
</p:tagLst>
</file>

<file path=ppt/tags/tag34.xml><?xml version="1.0" encoding="utf-8"?>
<p:tagLst xmlns:p="http://schemas.openxmlformats.org/presentationml/2006/main">
  <p:tag name="KSO_WM_DIAGRAM_VIRTUALLY_FRAME" val="{&quot;height&quot;:293.7,&quot;left&quot;:129.4,&quot;top&quot;:147.45,&quot;width&quot;:763.65}"/>
</p:tagLst>
</file>

<file path=ppt/tags/tag35.xml><?xml version="1.0" encoding="utf-8"?>
<p:tagLst xmlns:p="http://schemas.openxmlformats.org/presentationml/2006/main">
  <p:tag name="KSO_WM_DIAGRAM_VIRTUALLY_FRAME" val="{&quot;height&quot;:293.7,&quot;left&quot;:129.4,&quot;top&quot;:147.45,&quot;width&quot;:763.65}"/>
</p:tagLst>
</file>

<file path=ppt/tags/tag36.xml><?xml version="1.0" encoding="utf-8"?>
<p:tagLst xmlns:p="http://schemas.openxmlformats.org/presentationml/2006/main">
  <p:tag name="KSO_WM_DIAGRAM_VIRTUALLY_FRAME" val="{&quot;height&quot;:293.7,&quot;left&quot;:129.4,&quot;top&quot;:147.45,&quot;width&quot;:763.65}"/>
</p:tagLst>
</file>

<file path=ppt/tags/tag37.xml><?xml version="1.0" encoding="utf-8"?>
<p:tagLst xmlns:p="http://schemas.openxmlformats.org/presentationml/2006/main">
  <p:tag name="KSO_WM_DIAGRAM_VIRTUALLY_FRAME" val="{&quot;height&quot;:293.7,&quot;left&quot;:129.4,&quot;top&quot;:147.45,&quot;width&quot;:763.65}"/>
</p:tagLst>
</file>

<file path=ppt/tags/tag38.xml><?xml version="1.0" encoding="utf-8"?>
<p:tagLst xmlns:p="http://schemas.openxmlformats.org/presentationml/2006/main">
  <p:tag name="KSO_WM_DIAGRAM_VIRTUALLY_FRAME" val="{&quot;height&quot;:293.7,&quot;left&quot;:129.4,&quot;top&quot;:147.45,&quot;width&quot;:763.65}"/>
</p:tagLst>
</file>

<file path=ppt/tags/tag39.xml><?xml version="1.0" encoding="utf-8"?>
<p:tagLst xmlns:p="http://schemas.openxmlformats.org/presentationml/2006/main">
  <p:tag name="KSO_WM_DIAGRAM_VIRTUALLY_FRAME" val="{&quot;height&quot;:293.7,&quot;left&quot;:129.4,&quot;top&quot;:147.45,&quot;width&quot;:763.65}"/>
</p:tagLst>
</file>

<file path=ppt/tags/tag4.xml><?xml version="1.0" encoding="utf-8"?>
<p:tagLst xmlns:p="http://schemas.openxmlformats.org/presentationml/2006/main">
  <p:tag name="KSO_WM_DIAGRAM_VIRTUALLY_FRAME" val="{&quot;height&quot;:265.7787401574803,&quot;left&quot;:115.74645669291337,&quot;top&quot;:149.3,&quot;width&quot;:1025.188661417323}"/>
</p:tagLst>
</file>

<file path=ppt/tags/tag40.xml><?xml version="1.0" encoding="utf-8"?>
<p:tagLst xmlns:p="http://schemas.openxmlformats.org/presentationml/2006/main">
  <p:tag name="KSO_WM_DIAGRAM_VIRTUALLY_FRAME" val="{&quot;height&quot;:293.7,&quot;left&quot;:129.4,&quot;top&quot;:147.45,&quot;width&quot;:763.65}"/>
</p:tagLst>
</file>

<file path=ppt/tags/tag41.xml><?xml version="1.0" encoding="utf-8"?>
<p:tagLst xmlns:p="http://schemas.openxmlformats.org/presentationml/2006/main">
  <p:tag name="KSO_WM_DIAGRAM_VIRTUALLY_FRAME" val="{&quot;height&quot;:293.7,&quot;left&quot;:129.4,&quot;top&quot;:147.45,&quot;width&quot;:763.65}"/>
</p:tagLst>
</file>

<file path=ppt/tags/tag42.xml><?xml version="1.0" encoding="utf-8"?>
<p:tagLst xmlns:p="http://schemas.openxmlformats.org/presentationml/2006/main">
  <p:tag name="KSO_WM_DIAGRAM_VIRTUALLY_FRAME" val="{&quot;height&quot;:293.7,&quot;left&quot;:129.4,&quot;top&quot;:147.45,&quot;width&quot;:763.65}"/>
</p:tagLst>
</file>

<file path=ppt/tags/tag43.xml><?xml version="1.0" encoding="utf-8"?>
<p:tagLst xmlns:p="http://schemas.openxmlformats.org/presentationml/2006/main">
  <p:tag name="KSO_WM_DIAGRAM_VIRTUALLY_FRAME" val="{&quot;height&quot;:293.7,&quot;left&quot;:129.4,&quot;top&quot;:147.45,&quot;width&quot;:763.65}"/>
</p:tagLst>
</file>

<file path=ppt/tags/tag44.xml><?xml version="1.0" encoding="utf-8"?>
<p:tagLst xmlns:p="http://schemas.openxmlformats.org/presentationml/2006/main">
  <p:tag name="KSO_WM_DIAGRAM_VIRTUALLY_FRAME" val="{&quot;height&quot;:350.59173228346464,&quot;left&quot;:339.3881102362205,&quot;top&quot;:112.53086614173228,&quot;width&quot;:536.2920472440945}"/>
</p:tagLst>
</file>

<file path=ppt/tags/tag45.xml><?xml version="1.0" encoding="utf-8"?>
<p:tagLst xmlns:p="http://schemas.openxmlformats.org/presentationml/2006/main">
  <p:tag name="KSO_WM_DIAGRAM_VIRTUALLY_FRAME" val="{&quot;height&quot;:323.20417322834646,&quot;left&quot;:56.6,&quot;top&quot;:137.2328346456693,&quot;width&quot;:853.2510236220472}"/>
</p:tagLst>
</file>

<file path=ppt/tags/tag46.xml><?xml version="1.0" encoding="utf-8"?>
<p:tagLst xmlns:p="http://schemas.openxmlformats.org/presentationml/2006/main">
  <p:tag name="KSO_WM_DIAGRAM_VIRTUALLY_FRAME" val="{&quot;height&quot;:323.20417322834646,&quot;left&quot;:56.6,&quot;top&quot;:137.2328346456693,&quot;width&quot;:853.2510236220472}"/>
</p:tagLst>
</file>

<file path=ppt/tags/tag47.xml><?xml version="1.0" encoding="utf-8"?>
<p:tagLst xmlns:p="http://schemas.openxmlformats.org/presentationml/2006/main">
  <p:tag name="KSO_WM_DIAGRAM_VIRTUALLY_FRAME" val="{&quot;height&quot;:323.20417322834646,&quot;left&quot;:56.6,&quot;top&quot;:137.2328346456693,&quot;width&quot;:853.2510236220472}"/>
</p:tagLst>
</file>

<file path=ppt/tags/tag48.xml><?xml version="1.0" encoding="utf-8"?>
<p:tagLst xmlns:p="http://schemas.openxmlformats.org/presentationml/2006/main">
  <p:tag name="KSO_WM_DIAGRAM_VIRTUALLY_FRAME" val="{&quot;height&quot;:323.20417322834646,&quot;left&quot;:56.6,&quot;top&quot;:137.2328346456693,&quot;width&quot;:853.2510236220472}"/>
</p:tagLst>
</file>

<file path=ppt/tags/tag49.xml><?xml version="1.0" encoding="utf-8"?>
<p:tagLst xmlns:p="http://schemas.openxmlformats.org/presentationml/2006/main">
  <p:tag name="KSO_WM_DIAGRAM_VIRTUALLY_FRAME" val="{&quot;height&quot;:323.20417322834646,&quot;left&quot;:56.6,&quot;top&quot;:137.2328346456693,&quot;width&quot;:853.2510236220472}"/>
</p:tagLst>
</file>

<file path=ppt/tags/tag5.xml><?xml version="1.0" encoding="utf-8"?>
<p:tagLst xmlns:p="http://schemas.openxmlformats.org/presentationml/2006/main">
  <p:tag name="KSO_WM_DIAGRAM_VIRTUALLY_FRAME" val="{&quot;height&quot;:265.7787401574803,&quot;left&quot;:115.74645669291337,&quot;top&quot;:149.3,&quot;width&quot;:1025.188661417323}"/>
</p:tagLst>
</file>

<file path=ppt/tags/tag50.xml><?xml version="1.0" encoding="utf-8"?>
<p:tagLst xmlns:p="http://schemas.openxmlformats.org/presentationml/2006/main">
  <p:tag name="KSO_WM_DIAGRAM_VIRTUALLY_FRAME" val="{&quot;height&quot;:323.20417322834646,&quot;left&quot;:56.6,&quot;top&quot;:137.2328346456693,&quot;width&quot;:853.2510236220472}"/>
</p:tagLst>
</file>

<file path=ppt/tags/tag51.xml><?xml version="1.0" encoding="utf-8"?>
<p:tagLst xmlns:p="http://schemas.openxmlformats.org/presentationml/2006/main">
  <p:tag name="KSO_WM_DIAGRAM_VIRTUALLY_FRAME" val="{&quot;height&quot;:323.20417322834646,&quot;left&quot;:56.6,&quot;top&quot;:137.2328346456693,&quot;width&quot;:853.2510236220472}"/>
</p:tagLst>
</file>

<file path=ppt/tags/tag52.xml><?xml version="1.0" encoding="utf-8"?>
<p:tagLst xmlns:p="http://schemas.openxmlformats.org/presentationml/2006/main">
  <p:tag name="KSO_WM_DIAGRAM_VIRTUALLY_FRAME" val="{&quot;height&quot;:323.20417322834646,&quot;left&quot;:56.6,&quot;top&quot;:137.2328346456693,&quot;width&quot;:853.2510236220472}"/>
</p:tagLst>
</file>

<file path=ppt/tags/tag53.xml><?xml version="1.0" encoding="utf-8"?>
<p:tagLst xmlns:p="http://schemas.openxmlformats.org/presentationml/2006/main">
  <p:tag name="KSO_WM_DIAGRAM_VIRTUALLY_FRAME" val="{&quot;height&quot;:323.20417322834646,&quot;left&quot;:56.6,&quot;top&quot;:137.2328346456693,&quot;width&quot;:853.2510236220472}"/>
</p:tagLst>
</file>

<file path=ppt/tags/tag54.xml><?xml version="1.0" encoding="utf-8"?>
<p:tagLst xmlns:p="http://schemas.openxmlformats.org/presentationml/2006/main">
  <p:tag name="KSO_WM_DIAGRAM_VIRTUALLY_FRAME" val="{&quot;height&quot;:323.20417322834646,&quot;left&quot;:56.6,&quot;top&quot;:137.2328346456693,&quot;width&quot;:853.2510236220472}"/>
</p:tagLst>
</file>

<file path=ppt/tags/tag55.xml><?xml version="1.0" encoding="utf-8"?>
<p:tagLst xmlns:p="http://schemas.openxmlformats.org/presentationml/2006/main">
  <p:tag name="KSO_WM_DIAGRAM_VIRTUALLY_FRAME" val="{&quot;height&quot;:323.20417322834646,&quot;left&quot;:56.6,&quot;top&quot;:137.2328346456693,&quot;width&quot;:853.2510236220472}"/>
</p:tagLst>
</file>

<file path=ppt/tags/tag56.xml><?xml version="1.0" encoding="utf-8"?>
<p:tagLst xmlns:p="http://schemas.openxmlformats.org/presentationml/2006/main">
  <p:tag name="KSO_WM_DIAGRAM_VIRTUALLY_FRAME" val="{&quot;height&quot;:323.20417322834646,&quot;left&quot;:56.6,&quot;top&quot;:137.2328346456693,&quot;width&quot;:853.2510236220472}"/>
</p:tagLst>
</file>

<file path=ppt/tags/tag57.xml><?xml version="1.0" encoding="utf-8"?>
<p:tagLst xmlns:p="http://schemas.openxmlformats.org/presentationml/2006/main">
  <p:tag name="KSO_WM_DIAGRAM_VIRTUALLY_FRAME" val="{&quot;height&quot;:465.5832283464567,&quot;left&quot;:56.6,&quot;top&quot;:115.4828346456693,&quot;width&quot;:871.03}"/>
</p:tagLst>
</file>

<file path=ppt/tags/tag58.xml><?xml version="1.0" encoding="utf-8"?>
<p:tagLst xmlns:p="http://schemas.openxmlformats.org/presentationml/2006/main">
  <p:tag name="KSO_WM_DIAGRAM_VIRTUALLY_FRAME" val="{&quot;height&quot;:187.81472440944884,&quot;left&quot;:170.00700787401578,&quot;top&quot;:179.99992125984252,&quot;width&quot;:625.2929921259844}"/>
</p:tagLst>
</file>

<file path=ppt/tags/tag59.xml><?xml version="1.0" encoding="utf-8"?>
<p:tagLst xmlns:p="http://schemas.openxmlformats.org/presentationml/2006/main">
  <p:tag name="KSO_WM_DIAGRAM_VIRTUALLY_FRAME" val="{&quot;height&quot;:323.20417322834646,&quot;left&quot;:56.6,&quot;top&quot;:137.2328346456693,&quot;width&quot;:853.2510236220472}"/>
</p:tagLst>
</file>

<file path=ppt/tags/tag6.xml><?xml version="1.0" encoding="utf-8"?>
<p:tagLst xmlns:p="http://schemas.openxmlformats.org/presentationml/2006/main">
  <p:tag name="KSO_WM_DIAGRAM_VIRTUALLY_FRAME" val="{&quot;height&quot;:265.7787401574803,&quot;left&quot;:115.74645669291337,&quot;top&quot;:149.3,&quot;width&quot;:1025.188661417323}"/>
</p:tagLst>
</file>

<file path=ppt/tags/tag60.xml><?xml version="1.0" encoding="utf-8"?>
<p:tagLst xmlns:p="http://schemas.openxmlformats.org/presentationml/2006/main">
  <p:tag name="KSO_WM_DIAGRAM_VIRTUALLY_FRAME" val="{&quot;height&quot;:323.20417322834646,&quot;left&quot;:56.6,&quot;top&quot;:137.2328346456693,&quot;width&quot;:853.2510236220472}"/>
</p:tagLst>
</file>

<file path=ppt/tags/tag61.xml><?xml version="1.0" encoding="utf-8"?>
<p:tagLst xmlns:p="http://schemas.openxmlformats.org/presentationml/2006/main">
  <p:tag name="KSO_WM_DIAGRAM_VIRTUALLY_FRAME" val="{&quot;height&quot;:323.20417322834646,&quot;left&quot;:56.6,&quot;top&quot;:137.2328346456693,&quot;width&quot;:853.2510236220472}"/>
</p:tagLst>
</file>

<file path=ppt/tags/tag62.xml><?xml version="1.0" encoding="utf-8"?>
<p:tagLst xmlns:p="http://schemas.openxmlformats.org/presentationml/2006/main">
  <p:tag name="KSO_WM_DIAGRAM_VIRTUALLY_FRAME" val="{&quot;height&quot;:323.20417322834646,&quot;left&quot;:56.6,&quot;top&quot;:137.2328346456693,&quot;width&quot;:853.2510236220472}"/>
</p:tagLst>
</file>

<file path=ppt/tags/tag63.xml><?xml version="1.0" encoding="utf-8"?>
<p:tagLst xmlns:p="http://schemas.openxmlformats.org/presentationml/2006/main">
  <p:tag name="KSO_WM_DIAGRAM_VIRTUALLY_FRAME" val="{&quot;height&quot;:323.20417322834646,&quot;left&quot;:56.6,&quot;top&quot;:137.2328346456693,&quot;width&quot;:853.2510236220472}"/>
</p:tagLst>
</file>

<file path=ppt/tags/tag64.xml><?xml version="1.0" encoding="utf-8"?>
<p:tagLst xmlns:p="http://schemas.openxmlformats.org/presentationml/2006/main">
  <p:tag name="KSO_WM_DIAGRAM_VIRTUALLY_FRAME" val="{&quot;height&quot;:323.20417322834646,&quot;left&quot;:56.6,&quot;top&quot;:137.2328346456693,&quot;width&quot;:853.2510236220472}"/>
</p:tagLst>
</file>

<file path=ppt/tags/tag65.xml><?xml version="1.0" encoding="utf-8"?>
<p:tagLst xmlns:p="http://schemas.openxmlformats.org/presentationml/2006/main">
  <p:tag name="KSO_WM_DIAGRAM_VIRTUALLY_FRAME" val="{&quot;height&quot;:323.20417322834646,&quot;left&quot;:56.6,&quot;top&quot;:137.2328346456693,&quot;width&quot;:853.2510236220472}"/>
</p:tagLst>
</file>

<file path=ppt/tags/tag66.xml><?xml version="1.0" encoding="utf-8"?>
<p:tagLst xmlns:p="http://schemas.openxmlformats.org/presentationml/2006/main">
  <p:tag name="KSO_WM_DIAGRAM_VIRTUALLY_FRAME" val="{&quot;height&quot;:350.59173228346464,&quot;left&quot;:43.1,&quot;top&quot;:112.53086614173228,&quot;width&quot;:905.080157480315}"/>
</p:tagLst>
</file>

<file path=ppt/tags/tag67.xml><?xml version="1.0" encoding="utf-8"?>
<p:tagLst xmlns:p="http://schemas.openxmlformats.org/presentationml/2006/main">
  <p:tag name="KSO_WM_DIAGRAM_VIRTUALLY_FRAME" val="{&quot;height&quot;:350.59173228346464,&quot;left&quot;:43.1,&quot;top&quot;:112.53086614173228,&quot;width&quot;:905.080157480315}"/>
</p:tagLst>
</file>

<file path=ppt/tags/tag68.xml><?xml version="1.0" encoding="utf-8"?>
<p:tagLst xmlns:p="http://schemas.openxmlformats.org/presentationml/2006/main">
  <p:tag name="KSO_WM_DIAGRAM_VIRTUALLY_FRAME" val="{&quot;height&quot;:350.59173228346464,&quot;left&quot;:43.1,&quot;top&quot;:112.53086614173228,&quot;width&quot;:905.080157480315}"/>
</p:tagLst>
</file>

<file path=ppt/tags/tag69.xml><?xml version="1.0" encoding="utf-8"?>
<p:tagLst xmlns:p="http://schemas.openxmlformats.org/presentationml/2006/main">
  <p:tag name="KSO_WM_DIAGRAM_VIRTUALLY_FRAME" val="{&quot;height&quot;:350.59173228346464,&quot;left&quot;:43.1,&quot;top&quot;:112.53086614173228,&quot;width&quot;:905.080157480315}"/>
</p:tagLst>
</file>

<file path=ppt/tags/tag7.xml><?xml version="1.0" encoding="utf-8"?>
<p:tagLst xmlns:p="http://schemas.openxmlformats.org/presentationml/2006/main">
  <p:tag name="KSO_WM_DIAGRAM_VIRTUALLY_FRAME" val="{&quot;height&quot;:265.7787401574803,&quot;left&quot;:115.74645669291337,&quot;top&quot;:149.3,&quot;width&quot;:1025.188661417323}"/>
</p:tagLst>
</file>

<file path=ppt/tags/tag70.xml><?xml version="1.0" encoding="utf-8"?>
<p:tagLst xmlns:p="http://schemas.openxmlformats.org/presentationml/2006/main">
  <p:tag name="KSO_WM_DIAGRAM_VIRTUALLY_FRAME" val="{&quot;height&quot;:350.59173228346464,&quot;left&quot;:43.1,&quot;top&quot;:112.53086614173228,&quot;width&quot;:905.080157480315}"/>
</p:tagLst>
</file>

<file path=ppt/tags/tag71.xml><?xml version="1.0" encoding="utf-8"?>
<p:tagLst xmlns:p="http://schemas.openxmlformats.org/presentationml/2006/main">
  <p:tag name="KSO_WM_DIAGRAM_VIRTUALLY_FRAME" val="{&quot;height&quot;:350.59173228346464,&quot;left&quot;:43.1,&quot;top&quot;:112.53086614173228,&quot;width&quot;:905.080157480315}"/>
</p:tagLst>
</file>

<file path=ppt/tags/tag72.xml><?xml version="1.0" encoding="utf-8"?>
<p:tagLst xmlns:p="http://schemas.openxmlformats.org/presentationml/2006/main">
  <p:tag name="KSO_WM_DIAGRAM_VIRTUALLY_FRAME" val="{&quot;height&quot;:350.59173228346464,&quot;left&quot;:43.1,&quot;top&quot;:112.53086614173228,&quot;width&quot;:905.080157480315}"/>
</p:tagLst>
</file>

<file path=ppt/tags/tag73.xml><?xml version="1.0" encoding="utf-8"?>
<p:tagLst xmlns:p="http://schemas.openxmlformats.org/presentationml/2006/main">
  <p:tag name="KSO_WM_DIAGRAM_VIRTUALLY_FRAME" val="{&quot;height&quot;:350.59173228346464,&quot;left&quot;:43.1,&quot;top&quot;:112.53086614173228,&quot;width&quot;:905.080157480315}"/>
</p:tagLst>
</file>

<file path=ppt/tags/tag74.xml><?xml version="1.0" encoding="utf-8"?>
<p:tagLst xmlns:p="http://schemas.openxmlformats.org/presentationml/2006/main">
  <p:tag name="KSO_WM_DIAGRAM_VIRTUALLY_FRAME" val="{&quot;height&quot;:350.59173228346464,&quot;left&quot;:339.3881102362205,&quot;top&quot;:112.53086614173228,&quot;width&quot;:551.2618897637795}"/>
</p:tagLst>
</file>

<file path=ppt/tags/tag75.xml><?xml version="1.0" encoding="utf-8"?>
<p:tagLst xmlns:p="http://schemas.openxmlformats.org/presentationml/2006/main">
  <p:tag name="KSO_WM_DIAGRAM_VIRTUALLY_FRAME" val="{&quot;height&quot;:373.4,&quot;left&quot;:72.4,&quot;top&quot;:130.8,&quot;width&quot;:818.5915748031496}"/>
</p:tagLst>
</file>

<file path=ppt/tags/tag76.xml><?xml version="1.0" encoding="utf-8"?>
<p:tagLst xmlns:p="http://schemas.openxmlformats.org/presentationml/2006/main">
  <p:tag name="KSO_WM_DIAGRAM_VIRTUALLY_FRAME" val="{&quot;height&quot;:373.4,&quot;left&quot;:72.4,&quot;top&quot;:130.8,&quot;width&quot;:818.5915748031496}"/>
</p:tagLst>
</file>

<file path=ppt/tags/tag77.xml><?xml version="1.0" encoding="utf-8"?>
<p:tagLst xmlns:p="http://schemas.openxmlformats.org/presentationml/2006/main">
  <p:tag name="KSO_WM_DIAGRAM_VIRTUALLY_FRAME" val="{&quot;height&quot;:373.4,&quot;left&quot;:72.4,&quot;top&quot;:130.8,&quot;width&quot;:818.5915748031496}"/>
</p:tagLst>
</file>

<file path=ppt/tags/tag78.xml><?xml version="1.0" encoding="utf-8"?>
<p:tagLst xmlns:p="http://schemas.openxmlformats.org/presentationml/2006/main">
  <p:tag name="KSO_WM_DIAGRAM_VIRTUALLY_FRAME" val="{&quot;height&quot;:373.4,&quot;left&quot;:72.4,&quot;top&quot;:130.8,&quot;width&quot;:818.5915748031496}"/>
</p:tagLst>
</file>

<file path=ppt/tags/tag79.xml><?xml version="1.0" encoding="utf-8"?>
<p:tagLst xmlns:p="http://schemas.openxmlformats.org/presentationml/2006/main">
  <p:tag name="KSO_WM_DIAGRAM_VIRTUALLY_FRAME" val="{&quot;height&quot;:373.4,&quot;left&quot;:72.4,&quot;top&quot;:130.8,&quot;width&quot;:818.5915748031496}"/>
</p:tagLst>
</file>

<file path=ppt/tags/tag8.xml><?xml version="1.0" encoding="utf-8"?>
<p:tagLst xmlns:p="http://schemas.openxmlformats.org/presentationml/2006/main">
  <p:tag name="KSO_WM_DIAGRAM_VIRTUALLY_FRAME" val="{&quot;height&quot;:265.7787401574803,&quot;left&quot;:115.74645669291337,&quot;top&quot;:149.3,&quot;width&quot;:1025.188661417323}"/>
</p:tagLst>
</file>

<file path=ppt/tags/tag80.xml><?xml version="1.0" encoding="utf-8"?>
<p:tagLst xmlns:p="http://schemas.openxmlformats.org/presentationml/2006/main">
  <p:tag name="KSO_WM_DIAGRAM_VIRTUALLY_FRAME" val="{&quot;height&quot;:373.4,&quot;left&quot;:72.4,&quot;top&quot;:130.8,&quot;width&quot;:818.5915748031496}"/>
</p:tagLst>
</file>

<file path=ppt/tags/tag81.xml><?xml version="1.0" encoding="utf-8"?>
<p:tagLst xmlns:p="http://schemas.openxmlformats.org/presentationml/2006/main">
  <p:tag name="KSO_WM_DIAGRAM_VIRTUALLY_FRAME" val="{&quot;height&quot;:373.4,&quot;left&quot;:72.4,&quot;top&quot;:130.8,&quot;width&quot;:818.5915748031496}"/>
</p:tagLst>
</file>

<file path=ppt/tags/tag82.xml><?xml version="1.0" encoding="utf-8"?>
<p:tagLst xmlns:p="http://schemas.openxmlformats.org/presentationml/2006/main">
  <p:tag name="KSO_WM_DIAGRAM_VIRTUALLY_FRAME" val="{&quot;height&quot;:350.59173228346464,&quot;left&quot;:339.3881102362205,&quot;top&quot;:112.53086614173228,&quot;width&quot;:551.2420472440946}"/>
</p:tagLst>
</file>

<file path=ppt/tags/tag83.xml><?xml version="1.0" encoding="utf-8"?>
<p:tagLst xmlns:p="http://schemas.openxmlformats.org/presentationml/2006/main">
  <p:tag name="KSO_WM_DIAGRAM_VIRTUALLY_FRAME" val="{&quot;height&quot;:350.59173228346464,&quot;left&quot;:339.3881102362205,&quot;top&quot;:112.53086614173228,&quot;width&quot;:551.2420472440946}"/>
</p:tagLst>
</file>

<file path=ppt/tags/tag84.xml><?xml version="1.0" encoding="utf-8"?>
<p:tagLst xmlns:p="http://schemas.openxmlformats.org/presentationml/2006/main">
  <p:tag name="KSO_WM_DIAGRAM_VIRTUALLY_FRAME" val="{&quot;height&quot;:350.59173228346464,&quot;left&quot;:339.3881102362205,&quot;top&quot;:112.53086614173228,&quot;width&quot;:551.2420472440946}"/>
</p:tagLst>
</file>

<file path=ppt/tags/tag85.xml><?xml version="1.0" encoding="utf-8"?>
<p:tagLst xmlns:p="http://schemas.openxmlformats.org/presentationml/2006/main">
  <p:tag name="KSO_WM_DIAGRAM_VIRTUALLY_FRAME" val="{&quot;height&quot;:350.59173228346464,&quot;left&quot;:339.3881102362205,&quot;top&quot;:112.53086614173228,&quot;width&quot;:551.2420472440946}"/>
</p:tagLst>
</file>

<file path=ppt/tags/tag86.xml><?xml version="1.0" encoding="utf-8"?>
<p:tagLst xmlns:p="http://schemas.openxmlformats.org/presentationml/2006/main">
  <p:tag name="commondata" val="eyJoZGlkIjoiMTZhYWUyMzFjODJjNmNkYTVkZGU0MWVhZjUxOTU5N2EifQ=="/>
</p:tagLst>
</file>

<file path=ppt/tags/tag9.xml><?xml version="1.0" encoding="utf-8"?>
<p:tagLst xmlns:p="http://schemas.openxmlformats.org/presentationml/2006/main">
  <p:tag name="KSO_WM_DIAGRAM_VIRTUALLY_FRAME" val="{&quot;height&quot;:265.7787401574803,&quot;left&quot;:115.74645669291337,&quot;top&quot;:149.3,&quot;width&quot;:1025.188661417323}"/>
</p:tagLst>
</file>

<file path=ppt/theme/theme1.xml><?xml version="1.0" encoding="utf-8"?>
<a:theme xmlns:a="http://schemas.openxmlformats.org/drawingml/2006/main" name="Office 主题">
  <a:themeElements>
    <a:clrScheme name="自定义 46">
      <a:dk1>
        <a:sysClr val="windowText" lastClr="000000"/>
      </a:dk1>
      <a:lt1>
        <a:sysClr val="window" lastClr="FFFFFF"/>
      </a:lt1>
      <a:dk2>
        <a:srgbClr val="484E60"/>
      </a:dk2>
      <a:lt2>
        <a:srgbClr val="E7E6E6"/>
      </a:lt2>
      <a:accent1>
        <a:srgbClr val="505CCC"/>
      </a:accent1>
      <a:accent2>
        <a:srgbClr val="7198E7"/>
      </a:accent2>
      <a:accent3>
        <a:srgbClr val="78A9B7"/>
      </a:accent3>
      <a:accent4>
        <a:srgbClr val="FFC000"/>
      </a:accent4>
      <a:accent5>
        <a:srgbClr val="4472C4"/>
      </a:accent5>
      <a:accent6>
        <a:srgbClr val="70AD47"/>
      </a:accent6>
      <a:hlink>
        <a:srgbClr val="0563C1"/>
      </a:hlink>
      <a:folHlink>
        <a:srgbClr val="954F72"/>
      </a:folHlink>
    </a:clrScheme>
    <a:fontScheme name="自定义 21">
      <a:majorFont>
        <a:latin typeface="Montserrat SemiBold"/>
        <a:ea typeface="思源黑体 CN Bold"/>
        <a:cs typeface=""/>
      </a:majorFont>
      <a:minorFont>
        <a:latin typeface="Montserrat"/>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14347</Words>
  <Application>WPS 演示</Application>
  <PresentationFormat>宽屏</PresentationFormat>
  <Paragraphs>338</Paragraphs>
  <Slides>27</Slides>
  <Notes>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27</vt:i4>
      </vt:variant>
    </vt:vector>
  </HeadingPairs>
  <TitlesOfParts>
    <vt:vector size="54" baseType="lpstr">
      <vt:lpstr>Arial</vt:lpstr>
      <vt:lpstr>宋体</vt:lpstr>
      <vt:lpstr>Wingdings</vt:lpstr>
      <vt:lpstr>HarmonyOS Sans SC Light</vt:lpstr>
      <vt:lpstr>阿里巴巴普惠体 2.0 55 Regular</vt:lpstr>
      <vt:lpstr>思源宋体 CN</vt:lpstr>
      <vt:lpstr>Montserrat</vt:lpstr>
      <vt:lpstr>Segoe Print</vt:lpstr>
      <vt:lpstr>方正俊黑简体</vt:lpstr>
      <vt:lpstr>DIN-BlackItalic</vt:lpstr>
      <vt:lpstr>微软雅黑</vt:lpstr>
      <vt:lpstr>MiSans Normal</vt:lpstr>
      <vt:lpstr>HarmonyOS Sans SC Bold</vt:lpstr>
      <vt:lpstr>思源黑体 CN Bold</vt:lpstr>
      <vt:lpstr>黑体</vt:lpstr>
      <vt:lpstr>思源黑体 CN Normal</vt:lpstr>
      <vt:lpstr>Montserrat SemiBold</vt:lpstr>
      <vt:lpstr>Arial Unicode MS</vt:lpstr>
      <vt:lpstr>等线</vt:lpstr>
      <vt:lpstr>思源宋体 CN Heavy</vt:lpstr>
      <vt:lpstr>Times New Roman</vt:lpstr>
      <vt:lpstr>OPPOSans L</vt:lpstr>
      <vt:lpstr>Calibri</vt:lpstr>
      <vt:lpstr>Times New Roman</vt:lpstr>
      <vt:lpstr>v-sans</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简约大气几何风毕业论文答辩PPT模板</dc:title>
  <dc:creator>山丘PPT</dc:creator>
  <cp:keywords>51PPT模板网（www.51pptmoban.com）</cp:keywords>
  <dc:description>51PPT模板网，幻灯片演示模板及素材免费下载！
51PPT模板网 唯一访问网址：www.51pptmoban.com</dc:description>
  <cp:lastModifiedBy>Rain</cp:lastModifiedBy>
  <cp:revision>242</cp:revision>
  <dcterms:created xsi:type="dcterms:W3CDTF">2020-02-23T09:42:00Z</dcterms:created>
  <dcterms:modified xsi:type="dcterms:W3CDTF">2024-10-15T02:47:02Z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D4466D10CA4D4D5784531E6240A29597_12</vt:lpwstr>
  </property>
  <property fmtid="{D5CDD505-2E9C-101B-9397-08002B2CF9AE}" pid="3" name="KSOProductBuildVer">
    <vt:lpwstr>2052-12.1.0.18276</vt:lpwstr>
  </property>
</Properties>
</file>