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304" r:id="rId2"/>
    <p:sldId id="257" r:id="rId3"/>
    <p:sldId id="309" r:id="rId4"/>
    <p:sldId id="301" r:id="rId5"/>
    <p:sldId id="313" r:id="rId6"/>
    <p:sldId id="302" r:id="rId7"/>
    <p:sldId id="306" r:id="rId8"/>
    <p:sldId id="312" r:id="rId9"/>
    <p:sldId id="311" r:id="rId10"/>
    <p:sldId id="31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14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B4441-8FCE-48FE-B6AD-BA12E1D6A71D}" type="datetimeFigureOut">
              <a:rPr lang="zh-CN" altLang="en-US" smtClean="0"/>
              <a:pPr/>
              <a:t>2024/9/10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CBBEF-5A23-4764-97D1-D1E8F5603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C5F5-291C-464F-B351-2F3F644D0D7D}" type="datetime1">
              <a:rPr lang="zh-CN" altLang="en-US" smtClean="0"/>
              <a:pPr/>
              <a:t>2024/9/10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9AC-008E-42D8-BA50-076541196C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0455-5FE6-4640-8D63-2D665912F144}" type="datetime1">
              <a:rPr lang="zh-CN" altLang="en-US" smtClean="0"/>
              <a:pPr/>
              <a:t>2024/9/10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9AC-008E-42D8-BA50-076541196C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48A4-951D-47CE-9C97-33FC658C7D82}" type="datetime1">
              <a:rPr lang="zh-CN" altLang="en-US" smtClean="0"/>
              <a:pPr/>
              <a:t>2024/9/10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9AC-008E-42D8-BA50-076541196C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D1FD-3E31-481C-A0E9-C485C67EE3E8}" type="datetime1">
              <a:rPr lang="zh-CN" altLang="en-US" smtClean="0"/>
              <a:pPr/>
              <a:t>2024/9/10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9AC-008E-42D8-BA50-076541196C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1ACA-CFD3-42DF-91DB-556044D64284}" type="datetime1">
              <a:rPr lang="zh-CN" altLang="en-US" smtClean="0"/>
              <a:pPr/>
              <a:t>2024/9/10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9AC-008E-42D8-BA50-076541196C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8AFC1-1850-46A6-A2A3-E7155E3054CF}" type="datetime1">
              <a:rPr lang="zh-CN" altLang="en-US" smtClean="0"/>
              <a:pPr/>
              <a:t>2024/9/10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9AC-008E-42D8-BA50-076541196C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058A-C08A-40C7-835A-C38E6C85071E}" type="datetime1">
              <a:rPr lang="zh-CN" altLang="en-US" smtClean="0"/>
              <a:pPr/>
              <a:t>2024/9/10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9AC-008E-42D8-BA50-076541196C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0E2A8-E857-4732-B4E9-16A26A829C5C}" type="datetime1">
              <a:rPr lang="zh-CN" altLang="en-US" smtClean="0"/>
              <a:pPr/>
              <a:t>2024/9/10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9AC-008E-42D8-BA50-076541196C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889B-FE40-44FB-9530-C9CF95034048}" type="datetime1">
              <a:rPr lang="zh-CN" altLang="en-US" smtClean="0"/>
              <a:pPr/>
              <a:t>2024/9/10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9AC-008E-42D8-BA50-076541196C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3C0D-9F81-45D8-BFA2-9EFC7FD2DCA9}" type="datetime1">
              <a:rPr lang="zh-CN" altLang="en-US" smtClean="0"/>
              <a:pPr/>
              <a:t>2024/9/10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9AC-008E-42D8-BA50-076541196C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4BBD7-76C2-402B-9058-95DCE8A9F042}" type="datetime1">
              <a:rPr lang="zh-CN" altLang="en-US" smtClean="0"/>
              <a:pPr/>
              <a:t>2024/9/10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9AC-008E-42D8-BA50-076541196C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E7416-DB3E-42EE-81B7-DD0E314014A2}" type="datetime1">
              <a:rPr lang="zh-CN" altLang="en-US" smtClean="0"/>
              <a:pPr/>
              <a:t>2024/9/10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769AC-008E-42D8-BA50-076541196C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2804" y="872935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dirty="0"/>
              <a:t>专业英语</a:t>
            </a:r>
            <a:br>
              <a:rPr lang="en-US" dirty="0"/>
            </a:br>
            <a:r>
              <a:rPr lang="en-US" dirty="0"/>
              <a:t>Professional English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A8ABC3D-CCEB-4B77-BA9C-80672F979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549" y="4210177"/>
            <a:ext cx="34752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en-US" sz="2400" dirty="0"/>
          </a:p>
          <a:p>
            <a:r>
              <a:rPr lang="zh-CN" altLang="en-US" sz="2400" dirty="0"/>
              <a:t>主讲教师：车越岭</a:t>
            </a:r>
            <a:r>
              <a:rPr lang="zh-CN" altLang="ja-JP" sz="2400" dirty="0"/>
              <a:t> </a:t>
            </a:r>
            <a:endParaRPr lang="en-US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9AC-008E-42D8-BA50-076541196CD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6977" y="2928938"/>
            <a:ext cx="7635023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Class 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63700"/>
            <a:ext cx="10515600" cy="4351338"/>
          </a:xfrm>
        </p:spPr>
        <p:txBody>
          <a:bodyPr/>
          <a:lstStyle/>
          <a:p>
            <a:r>
              <a:rPr lang="en-US" altLang="zh-CN" dirty="0"/>
              <a:t>Write an description for the following figure in 200 -300 words.</a:t>
            </a:r>
          </a:p>
          <a:p>
            <a:r>
              <a:rPr lang="en-US" altLang="zh-CN" dirty="0"/>
              <a:t>Title: The Hardware Organization of a System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9AC-008E-42D8-BA50-076541196CD1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8" y="1"/>
            <a:ext cx="7638569" cy="336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为什么要学这门课？</a:t>
            </a:r>
            <a:br>
              <a:rPr lang="en-US" altLang="zh-CN" dirty="0"/>
            </a:br>
            <a:r>
              <a:rPr lang="en-US" altLang="zh-CN" dirty="0"/>
              <a:t>Why are students required to study this course?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Communication skills</a:t>
            </a:r>
          </a:p>
          <a:p>
            <a:pPr lvl="1"/>
            <a:r>
              <a:rPr lang="zh-CN" altLang="en-US" dirty="0"/>
              <a:t>交流和沟通能力是人的一种基本技能，对个人的健康生活和事业发展有重大影响。</a:t>
            </a:r>
            <a:endParaRPr lang="en-US" altLang="zh-CN" dirty="0"/>
          </a:p>
          <a:p>
            <a:pPr lvl="1"/>
            <a:r>
              <a:rPr lang="en-US" altLang="zh-CN" dirty="0"/>
              <a:t>Communication and Communication Skills are the basic skill of a person and has a major impact on an individual's way of life and career development.</a:t>
            </a:r>
          </a:p>
          <a:p>
            <a:pPr lvl="1"/>
            <a:r>
              <a:rPr lang="zh-CN" altLang="en-US" dirty="0"/>
              <a:t>交流和沟通能力对从事科学与技术的人的必备技能。</a:t>
            </a:r>
            <a:endParaRPr lang="en-US" altLang="zh-CN" dirty="0"/>
          </a:p>
          <a:p>
            <a:pPr lvl="1"/>
            <a:r>
              <a:rPr lang="en-US" altLang="zh-CN" dirty="0"/>
              <a:t>Communication and communication skills are essential skills for people engaged in the field Science and Technology</a:t>
            </a:r>
          </a:p>
          <a:p>
            <a:pPr lvl="1"/>
            <a:r>
              <a:rPr lang="zh-CN" altLang="en-US" dirty="0"/>
              <a:t>交流和沟通能力是人一生中要不断提升的技能。</a:t>
            </a:r>
            <a:endParaRPr lang="en-US" altLang="zh-CN" dirty="0"/>
          </a:p>
          <a:p>
            <a:pPr lvl="1"/>
            <a:r>
              <a:rPr lang="en-US" altLang="zh-CN" dirty="0"/>
              <a:t>Communication and Communication Skills are skills that people must constantly improve in their lives.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9AC-008E-42D8-BA50-076541196CD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932"/>
          </a:xfrm>
        </p:spPr>
        <p:txBody>
          <a:bodyPr/>
          <a:lstStyle/>
          <a:p>
            <a:pPr algn="ctr"/>
            <a:r>
              <a:rPr lang="en-US" altLang="zh-CN" dirty="0"/>
              <a:t>English Scientific Reading and Writing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8058"/>
            <a:ext cx="10515600" cy="4848905"/>
          </a:xfrm>
        </p:spPr>
        <p:txBody>
          <a:bodyPr>
            <a:normAutofit/>
          </a:bodyPr>
          <a:lstStyle/>
          <a:p>
            <a:r>
              <a:rPr lang="zh-CN" altLang="en-US" dirty="0"/>
              <a:t>英语是国际学术界的通用语言</a:t>
            </a:r>
            <a:endParaRPr lang="en-US" altLang="zh-CN" dirty="0"/>
          </a:p>
          <a:p>
            <a:r>
              <a:rPr lang="en-US" altLang="zh-CN" dirty="0"/>
              <a:t>English is the universal language of international academic circles</a:t>
            </a:r>
          </a:p>
          <a:p>
            <a:pPr lvl="1"/>
            <a:r>
              <a:rPr lang="zh-CN" altLang="en-US" dirty="0"/>
              <a:t>科技书籍、学术刊物、国际会议交流语言都用英语</a:t>
            </a:r>
            <a:endParaRPr lang="en-US" altLang="zh-CN" dirty="0"/>
          </a:p>
          <a:p>
            <a:pPr lvl="1"/>
            <a:r>
              <a:rPr lang="en-US" altLang="zh-CN" dirty="0"/>
              <a:t>Science and technology books, academic journals, and international conferences are all in English.</a:t>
            </a:r>
          </a:p>
          <a:p>
            <a:pPr lvl="1"/>
            <a:r>
              <a:rPr lang="zh-CN" altLang="en-US" dirty="0"/>
              <a:t>计算机科学的新成果和新技术往往有英文发表</a:t>
            </a:r>
            <a:endParaRPr lang="en-US" altLang="zh-CN" dirty="0"/>
          </a:p>
          <a:p>
            <a:pPr lvl="1"/>
            <a:r>
              <a:rPr lang="en-US" altLang="zh-CN" dirty="0"/>
              <a:t>New achievements and new technologies in computer science are often published in English</a:t>
            </a:r>
          </a:p>
          <a:p>
            <a:pPr lvl="1"/>
            <a:r>
              <a:rPr lang="zh-CN" altLang="en-US" dirty="0"/>
              <a:t>工具书、技术手册、说明书等都用英文</a:t>
            </a:r>
            <a:endParaRPr lang="en-US" altLang="zh-CN" dirty="0"/>
          </a:p>
          <a:p>
            <a:pPr lvl="1"/>
            <a:r>
              <a:rPr lang="en-US" altLang="zh-CN" dirty="0"/>
              <a:t>Reference books, technical manuals, manuals, etc. are all in English.</a:t>
            </a:r>
          </a:p>
          <a:p>
            <a:pPr lvl="1"/>
            <a:r>
              <a:rPr lang="zh-CN" altLang="en-US" dirty="0"/>
              <a:t>国际交流的通用语言 </a:t>
            </a:r>
            <a:r>
              <a:rPr lang="en-US" altLang="zh-CN" dirty="0"/>
              <a:t>(Common language for international communication)</a:t>
            </a:r>
          </a:p>
          <a:p>
            <a:pPr lvl="1"/>
            <a:r>
              <a:rPr lang="zh-CN" altLang="en-US" dirty="0"/>
              <a:t>网上资料英文也很多 </a:t>
            </a:r>
            <a:r>
              <a:rPr lang="en-US" altLang="zh-CN" dirty="0"/>
              <a:t>(Most Online information is in English)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9AC-008E-42D8-BA50-076541196CD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this course about?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815735" cy="4194175"/>
          </a:xfrm>
        </p:spPr>
        <p:txBody>
          <a:bodyPr>
            <a:normAutofit/>
          </a:bodyPr>
          <a:lstStyle/>
          <a:p>
            <a:r>
              <a:rPr lang="en-US" dirty="0"/>
              <a:t>Written and oral communication is essential for exchanging ideas and thoughts, presenting coursework reports and research results, etc.</a:t>
            </a:r>
          </a:p>
          <a:p>
            <a:r>
              <a:rPr lang="en-US" dirty="0"/>
              <a:t>English is the most common language in international communication</a:t>
            </a:r>
          </a:p>
          <a:p>
            <a:pPr lvl="1"/>
            <a:r>
              <a:rPr lang="en-US" sz="2600" dirty="0"/>
              <a:t>Most commonly spoken foreign language: essential if you wish to publish your research results for international audience, study or work abroad, work in international business etc.</a:t>
            </a:r>
          </a:p>
          <a:p>
            <a:pPr lvl="1"/>
            <a:r>
              <a:rPr lang="en-US" sz="2600" dirty="0"/>
              <a:t>Most common language for scientific publications, technical reports and computer science literature</a:t>
            </a:r>
          </a:p>
          <a:p>
            <a:r>
              <a:rPr lang="en-US" dirty="0"/>
              <a:t>The aim of the course is to prepare you for expressing yourself in written and spoken English in real-life professional context.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Oral communication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333500" y="1743075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Usually we need to present our research in a regular seminar or at a conference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10" name="Picture 9" descr="j030125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477000" y="2822575"/>
            <a:ext cx="3295650" cy="2927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Written communication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815735" cy="4351338"/>
          </a:xfrm>
        </p:spPr>
        <p:txBody>
          <a:bodyPr>
            <a:normAutofit/>
          </a:bodyPr>
          <a:lstStyle/>
          <a:p>
            <a:r>
              <a:rPr lang="en-US" dirty="0"/>
              <a:t>Professional communication by e-mail etc.</a:t>
            </a:r>
          </a:p>
          <a:p>
            <a:pPr lvl="1"/>
            <a:r>
              <a:rPr lang="en-US" dirty="0"/>
              <a:t>Can be formal or informal, depends on how well you know the person, cultural considerations, whether it is private or group e-mail etc.</a:t>
            </a:r>
          </a:p>
          <a:p>
            <a:r>
              <a:rPr lang="en-US" dirty="0"/>
              <a:t>Memos and meeting minutes</a:t>
            </a:r>
          </a:p>
          <a:p>
            <a:pPr lvl="1"/>
            <a:r>
              <a:rPr lang="en-US" dirty="0"/>
              <a:t>Usually not strict formal requirements, format depends on the situation</a:t>
            </a:r>
          </a:p>
          <a:p>
            <a:r>
              <a:rPr lang="en-US" dirty="0"/>
              <a:t>Scientific reports and publications</a:t>
            </a:r>
          </a:p>
          <a:p>
            <a:pPr lvl="1"/>
            <a:r>
              <a:rPr lang="en-US" dirty="0"/>
              <a:t>There are general conventions and practices, often a template is provided</a:t>
            </a:r>
          </a:p>
          <a:p>
            <a:pPr lvl="1"/>
            <a:r>
              <a:rPr lang="en-US" dirty="0"/>
              <a:t>In popular science articles, more relaxed style allowed (targeted for the public)</a:t>
            </a:r>
          </a:p>
          <a:p>
            <a:r>
              <a:rPr lang="en-US" dirty="0"/>
              <a:t>Software/hardware documentation, user manuals</a:t>
            </a:r>
          </a:p>
          <a:p>
            <a:pPr lvl="1"/>
            <a:r>
              <a:rPr lang="en-US" dirty="0"/>
              <a:t>Usually very strict formal requirements, template is provided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Book Recommendation for Writing</a:t>
            </a:r>
            <a:endParaRPr lang="en-US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797" y="1771493"/>
            <a:ext cx="3470641" cy="426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25199" y="1777115"/>
            <a:ext cx="2848532" cy="4278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考核方式</a:t>
            </a:r>
            <a:r>
              <a:rPr lang="en-US" altLang="zh-CN" dirty="0"/>
              <a:t>(Assessment)</a:t>
            </a:r>
            <a:endParaRPr lang="en-US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19150" y="1959428"/>
            <a:ext cx="10515600" cy="4355648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zh-CN" altLang="en-US" sz="3200" dirty="0"/>
              <a:t>分组报告</a:t>
            </a:r>
            <a:r>
              <a:rPr lang="en-US" altLang="zh-CN" sz="3200" dirty="0"/>
              <a:t>(Presentation)</a:t>
            </a:r>
          </a:p>
          <a:p>
            <a:pPr lvl="0">
              <a:buFont typeface="Wingdings" pitchFamily="2" charset="2"/>
              <a:buChar char="Ø"/>
            </a:pPr>
            <a:endParaRPr lang="en-US" altLang="zh-CN" sz="3200" dirty="0"/>
          </a:p>
          <a:p>
            <a:pPr lvl="0">
              <a:buFont typeface="Wingdings" pitchFamily="2" charset="2"/>
              <a:buChar char="Ø"/>
            </a:pPr>
            <a:r>
              <a:rPr lang="en-US" altLang="zh-CN" sz="3200" dirty="0"/>
              <a:t> </a:t>
            </a:r>
            <a:r>
              <a:rPr lang="zh-CN" altLang="en-US" sz="3200" dirty="0"/>
              <a:t>分组论文</a:t>
            </a:r>
            <a:r>
              <a:rPr lang="en-US" altLang="zh-CN" sz="3200" dirty="0"/>
              <a:t>(Paper)</a:t>
            </a:r>
          </a:p>
          <a:p>
            <a:pPr lvl="0">
              <a:buFont typeface="Wingdings" pitchFamily="2" charset="2"/>
              <a:buChar char="Ø"/>
            </a:pPr>
            <a:endParaRPr lang="en-US" altLang="zh-CN" sz="3200" dirty="0"/>
          </a:p>
          <a:p>
            <a:pPr lvl="0">
              <a:buFont typeface="Wingdings" pitchFamily="2" charset="2"/>
              <a:buChar char="Ø"/>
            </a:pPr>
            <a:r>
              <a:rPr lang="en-US" altLang="zh-CN" sz="3200" dirty="0"/>
              <a:t> </a:t>
            </a:r>
            <a:r>
              <a:rPr lang="zh-CN" altLang="en-US" sz="3200" dirty="0"/>
              <a:t>平时成绩 </a:t>
            </a:r>
            <a:r>
              <a:rPr lang="en-US" altLang="zh-CN" sz="3200" dirty="0"/>
              <a:t>(Assignments grade)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Class 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63700"/>
            <a:ext cx="10515600" cy="4351338"/>
          </a:xfrm>
        </p:spPr>
        <p:txBody>
          <a:bodyPr/>
          <a:lstStyle/>
          <a:p>
            <a:r>
              <a:rPr lang="en-US" altLang="zh-CN" dirty="0"/>
              <a:t>Write an description for the following figure in 200 -300 words.</a:t>
            </a:r>
          </a:p>
          <a:p>
            <a:r>
              <a:rPr lang="en-US" altLang="zh-CN" dirty="0"/>
              <a:t>Title: The Hardware Organization of a System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5949" y="2643188"/>
            <a:ext cx="7635023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69AC-008E-42D8-BA50-076541196CD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562</Words>
  <Application>Microsoft Office PowerPoint</Application>
  <PresentationFormat>宽屏</PresentationFormat>
  <Paragraphs>63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主题</vt:lpstr>
      <vt:lpstr>专业英语 Professional English</vt:lpstr>
      <vt:lpstr>为什么要学这门课？ Why are students required to study this course?</vt:lpstr>
      <vt:lpstr>English Scientific Reading and Writing</vt:lpstr>
      <vt:lpstr>What is this course about?</vt:lpstr>
      <vt:lpstr>Oral communication</vt:lpstr>
      <vt:lpstr>Written communication</vt:lpstr>
      <vt:lpstr>Book Recommendation for Writing</vt:lpstr>
      <vt:lpstr>考核方式(Assessment)</vt:lpstr>
      <vt:lpstr>Class Task</vt:lpstr>
      <vt:lpstr>Class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Reading and Writing</dc:title>
  <dc:creator>jhuang</dc:creator>
  <cp:lastModifiedBy>Yueling Che</cp:lastModifiedBy>
  <cp:revision>105</cp:revision>
  <dcterms:created xsi:type="dcterms:W3CDTF">2018-08-02T07:34:00Z</dcterms:created>
  <dcterms:modified xsi:type="dcterms:W3CDTF">2024-09-11T01:14:37Z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1033-11.2.0.9085</vt:lpwstr>
  </property>
</Properties>
</file>