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4F1D5-F23B-26A8-BA6C-23147655287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4E7940-256A-54F1-1345-52A4AF7D7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BA69A32-7D69-F439-DE5B-CE9CBD3FACFA}"/>
              </a:ext>
            </a:extLst>
          </p:cNvPr>
          <p:cNvSpPr>
            <a:spLocks noGrp="1"/>
          </p:cNvSpPr>
          <p:nvPr>
            <p:ph type="dt" sz="half" idx="10"/>
          </p:nvPr>
        </p:nvSpPr>
        <p:spPr/>
        <p:txBody>
          <a:bodyPr/>
          <a:lstStyle/>
          <a:p>
            <a:fld id="{F8B3D7B3-9338-4DF2-AA98-E8CD1A42E615}" type="datetimeFigureOut">
              <a:rPr lang="zh-CN" altLang="en-US" smtClean="0"/>
              <a:t>2024/10/6</a:t>
            </a:fld>
            <a:endParaRPr lang="zh-CN" altLang="en-US"/>
          </a:p>
        </p:txBody>
      </p:sp>
      <p:sp>
        <p:nvSpPr>
          <p:cNvPr id="5" name="页脚占位符 4">
            <a:extLst>
              <a:ext uri="{FF2B5EF4-FFF2-40B4-BE49-F238E27FC236}">
                <a16:creationId xmlns:a16="http://schemas.microsoft.com/office/drawing/2014/main" id="{DC1A4985-B8E2-8485-5FFF-46A2C5E02E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A84B17-5689-8FC4-68C6-406D6D7859E5}"/>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113008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AAC39-6DBB-E6B9-D328-F57CC1B98E3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1A1FD9-8829-E2D2-1092-AE2A745850E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A2D877-B2A8-9013-A32F-E83FC35E1694}"/>
              </a:ext>
            </a:extLst>
          </p:cNvPr>
          <p:cNvSpPr>
            <a:spLocks noGrp="1"/>
          </p:cNvSpPr>
          <p:nvPr>
            <p:ph type="dt" sz="half" idx="10"/>
          </p:nvPr>
        </p:nvSpPr>
        <p:spPr/>
        <p:txBody>
          <a:bodyPr/>
          <a:lstStyle/>
          <a:p>
            <a:fld id="{F8B3D7B3-9338-4DF2-AA98-E8CD1A42E615}" type="datetimeFigureOut">
              <a:rPr lang="zh-CN" altLang="en-US" smtClean="0"/>
              <a:t>2024/10/6</a:t>
            </a:fld>
            <a:endParaRPr lang="zh-CN" altLang="en-US"/>
          </a:p>
        </p:txBody>
      </p:sp>
      <p:sp>
        <p:nvSpPr>
          <p:cNvPr id="5" name="页脚占位符 4">
            <a:extLst>
              <a:ext uri="{FF2B5EF4-FFF2-40B4-BE49-F238E27FC236}">
                <a16:creationId xmlns:a16="http://schemas.microsoft.com/office/drawing/2014/main" id="{9EEF9B06-03B4-FA95-51DF-4E84F7A91E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82553C-20D7-1974-1479-99ED1D6105EC}"/>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250088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969692-076A-A26E-0B2B-E402A2759C1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52551D-FB91-8F0D-1097-B450D83A77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02A4E1-02E1-8C01-12D9-49A3BB06117F}"/>
              </a:ext>
            </a:extLst>
          </p:cNvPr>
          <p:cNvSpPr>
            <a:spLocks noGrp="1"/>
          </p:cNvSpPr>
          <p:nvPr>
            <p:ph type="dt" sz="half" idx="10"/>
          </p:nvPr>
        </p:nvSpPr>
        <p:spPr/>
        <p:txBody>
          <a:bodyPr/>
          <a:lstStyle/>
          <a:p>
            <a:fld id="{F8B3D7B3-9338-4DF2-AA98-E8CD1A42E615}" type="datetimeFigureOut">
              <a:rPr lang="zh-CN" altLang="en-US" smtClean="0"/>
              <a:t>2024/10/6</a:t>
            </a:fld>
            <a:endParaRPr lang="zh-CN" altLang="en-US"/>
          </a:p>
        </p:txBody>
      </p:sp>
      <p:sp>
        <p:nvSpPr>
          <p:cNvPr id="5" name="页脚占位符 4">
            <a:extLst>
              <a:ext uri="{FF2B5EF4-FFF2-40B4-BE49-F238E27FC236}">
                <a16:creationId xmlns:a16="http://schemas.microsoft.com/office/drawing/2014/main" id="{3D86B89E-06A4-9B07-C138-054BA2497C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F3819C-8987-503A-AD3E-7873437F76E9}"/>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25871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A7865-5EEF-236C-19F8-2D38C5ACBE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CB34077-DDA1-5F29-BEFF-63088D920D7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2705D8-FCDC-F061-E7F6-6ADF0EBD8E2E}"/>
              </a:ext>
            </a:extLst>
          </p:cNvPr>
          <p:cNvSpPr>
            <a:spLocks noGrp="1"/>
          </p:cNvSpPr>
          <p:nvPr>
            <p:ph type="dt" sz="half" idx="10"/>
          </p:nvPr>
        </p:nvSpPr>
        <p:spPr/>
        <p:txBody>
          <a:bodyPr/>
          <a:lstStyle/>
          <a:p>
            <a:fld id="{F8B3D7B3-9338-4DF2-AA98-E8CD1A42E615}" type="datetimeFigureOut">
              <a:rPr lang="zh-CN" altLang="en-US" smtClean="0"/>
              <a:t>2024/10/6</a:t>
            </a:fld>
            <a:endParaRPr lang="zh-CN" altLang="en-US"/>
          </a:p>
        </p:txBody>
      </p:sp>
      <p:sp>
        <p:nvSpPr>
          <p:cNvPr id="5" name="页脚占位符 4">
            <a:extLst>
              <a:ext uri="{FF2B5EF4-FFF2-40B4-BE49-F238E27FC236}">
                <a16:creationId xmlns:a16="http://schemas.microsoft.com/office/drawing/2014/main" id="{2A958A7D-CFA5-9DB8-E884-36C359A64C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03531F-5C4D-EF78-D3E5-E1CD6D0B9BB2}"/>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61444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C46CB-CFD4-4250-19A6-38232D2F8B1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3920AB9-6639-2E5E-20C3-011D696D8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E92E675-55CB-1254-9A43-D3FFACF98E0A}"/>
              </a:ext>
            </a:extLst>
          </p:cNvPr>
          <p:cNvSpPr>
            <a:spLocks noGrp="1"/>
          </p:cNvSpPr>
          <p:nvPr>
            <p:ph type="dt" sz="half" idx="10"/>
          </p:nvPr>
        </p:nvSpPr>
        <p:spPr/>
        <p:txBody>
          <a:bodyPr/>
          <a:lstStyle/>
          <a:p>
            <a:fld id="{F8B3D7B3-9338-4DF2-AA98-E8CD1A42E615}" type="datetimeFigureOut">
              <a:rPr lang="zh-CN" altLang="en-US" smtClean="0"/>
              <a:t>2024/10/6</a:t>
            </a:fld>
            <a:endParaRPr lang="zh-CN" altLang="en-US"/>
          </a:p>
        </p:txBody>
      </p:sp>
      <p:sp>
        <p:nvSpPr>
          <p:cNvPr id="5" name="页脚占位符 4">
            <a:extLst>
              <a:ext uri="{FF2B5EF4-FFF2-40B4-BE49-F238E27FC236}">
                <a16:creationId xmlns:a16="http://schemas.microsoft.com/office/drawing/2014/main" id="{364F5BF0-61D4-366F-8849-EE257D0612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3FB91E-F708-260E-3418-E02DD5F258B7}"/>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26493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3051F-B828-E737-D148-B6D7491EAC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02E2E7-FD2A-4723-B22C-752309FBD81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EA88F3C-CB39-F25E-02FD-F7870347D91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D504729-9341-BCB3-F4DF-20109D406748}"/>
              </a:ext>
            </a:extLst>
          </p:cNvPr>
          <p:cNvSpPr>
            <a:spLocks noGrp="1"/>
          </p:cNvSpPr>
          <p:nvPr>
            <p:ph type="dt" sz="half" idx="10"/>
          </p:nvPr>
        </p:nvSpPr>
        <p:spPr/>
        <p:txBody>
          <a:bodyPr/>
          <a:lstStyle/>
          <a:p>
            <a:fld id="{F8B3D7B3-9338-4DF2-AA98-E8CD1A42E615}" type="datetimeFigureOut">
              <a:rPr lang="zh-CN" altLang="en-US" smtClean="0"/>
              <a:t>2024/10/6</a:t>
            </a:fld>
            <a:endParaRPr lang="zh-CN" altLang="en-US"/>
          </a:p>
        </p:txBody>
      </p:sp>
      <p:sp>
        <p:nvSpPr>
          <p:cNvPr id="6" name="页脚占位符 5">
            <a:extLst>
              <a:ext uri="{FF2B5EF4-FFF2-40B4-BE49-F238E27FC236}">
                <a16:creationId xmlns:a16="http://schemas.microsoft.com/office/drawing/2014/main" id="{9400FD9F-50B7-F467-378F-64AB4470B5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281F29-53DC-FD84-6262-593FFDD6BEC5}"/>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126723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36879-25FD-0D0A-6C4F-EDC910401E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AEF21A-2184-F196-20A2-8B17FF0FAA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EC0479C-1DD2-361F-B794-81C8BD0975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3F43A90-2088-952A-58C1-60EEB27E1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C16DAE6-B85F-E28A-7A09-E9D5E4BA359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8EF8E9-2895-EC53-AFE5-27C1A474CF64}"/>
              </a:ext>
            </a:extLst>
          </p:cNvPr>
          <p:cNvSpPr>
            <a:spLocks noGrp="1"/>
          </p:cNvSpPr>
          <p:nvPr>
            <p:ph type="dt" sz="half" idx="10"/>
          </p:nvPr>
        </p:nvSpPr>
        <p:spPr/>
        <p:txBody>
          <a:bodyPr/>
          <a:lstStyle/>
          <a:p>
            <a:fld id="{F8B3D7B3-9338-4DF2-AA98-E8CD1A42E615}" type="datetimeFigureOut">
              <a:rPr lang="zh-CN" altLang="en-US" smtClean="0"/>
              <a:t>2024/10/6</a:t>
            </a:fld>
            <a:endParaRPr lang="zh-CN" altLang="en-US"/>
          </a:p>
        </p:txBody>
      </p:sp>
      <p:sp>
        <p:nvSpPr>
          <p:cNvPr id="8" name="页脚占位符 7">
            <a:extLst>
              <a:ext uri="{FF2B5EF4-FFF2-40B4-BE49-F238E27FC236}">
                <a16:creationId xmlns:a16="http://schemas.microsoft.com/office/drawing/2014/main" id="{7BD28E06-E572-762F-C0E9-45735EBF6BB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7E5995-5A50-6540-F1CA-2FF039C49909}"/>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396712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2A68E-4681-4F4C-5E07-FB95C4E2080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B699B8C-B8E0-B93E-FA14-6CB0AACB2DE2}"/>
              </a:ext>
            </a:extLst>
          </p:cNvPr>
          <p:cNvSpPr>
            <a:spLocks noGrp="1"/>
          </p:cNvSpPr>
          <p:nvPr>
            <p:ph type="dt" sz="half" idx="10"/>
          </p:nvPr>
        </p:nvSpPr>
        <p:spPr/>
        <p:txBody>
          <a:bodyPr/>
          <a:lstStyle/>
          <a:p>
            <a:fld id="{F8B3D7B3-9338-4DF2-AA98-E8CD1A42E615}" type="datetimeFigureOut">
              <a:rPr lang="zh-CN" altLang="en-US" smtClean="0"/>
              <a:t>2024/10/6</a:t>
            </a:fld>
            <a:endParaRPr lang="zh-CN" altLang="en-US"/>
          </a:p>
        </p:txBody>
      </p:sp>
      <p:sp>
        <p:nvSpPr>
          <p:cNvPr id="4" name="页脚占位符 3">
            <a:extLst>
              <a:ext uri="{FF2B5EF4-FFF2-40B4-BE49-F238E27FC236}">
                <a16:creationId xmlns:a16="http://schemas.microsoft.com/office/drawing/2014/main" id="{9DAE317B-198A-2CB7-1552-56AC11B34E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3469944-6511-58B7-D57A-1D780A1A873A}"/>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2049346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3457A1-1283-0017-474B-A7D42EEF86B3}"/>
              </a:ext>
            </a:extLst>
          </p:cNvPr>
          <p:cNvSpPr>
            <a:spLocks noGrp="1"/>
          </p:cNvSpPr>
          <p:nvPr>
            <p:ph type="dt" sz="half" idx="10"/>
          </p:nvPr>
        </p:nvSpPr>
        <p:spPr/>
        <p:txBody>
          <a:bodyPr/>
          <a:lstStyle/>
          <a:p>
            <a:fld id="{F8B3D7B3-9338-4DF2-AA98-E8CD1A42E615}" type="datetimeFigureOut">
              <a:rPr lang="zh-CN" altLang="en-US" smtClean="0"/>
              <a:t>2024/10/6</a:t>
            </a:fld>
            <a:endParaRPr lang="zh-CN" altLang="en-US"/>
          </a:p>
        </p:txBody>
      </p:sp>
      <p:sp>
        <p:nvSpPr>
          <p:cNvPr id="3" name="页脚占位符 2">
            <a:extLst>
              <a:ext uri="{FF2B5EF4-FFF2-40B4-BE49-F238E27FC236}">
                <a16:creationId xmlns:a16="http://schemas.microsoft.com/office/drawing/2014/main" id="{F897C3AF-5E16-D7D4-C2B5-4851D4E625A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E7783C-D4CE-DE0C-5D6C-8687447BB8B5}"/>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3016485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07207-D12C-6D4A-B1E4-1FAE9C6F8E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380C922-D1D7-836D-C5FC-168E007F4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E658F4-C2F8-BAB6-C58E-284C240B3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56CB36-C751-EA56-BB5C-3C529B31B4BD}"/>
              </a:ext>
            </a:extLst>
          </p:cNvPr>
          <p:cNvSpPr>
            <a:spLocks noGrp="1"/>
          </p:cNvSpPr>
          <p:nvPr>
            <p:ph type="dt" sz="half" idx="10"/>
          </p:nvPr>
        </p:nvSpPr>
        <p:spPr/>
        <p:txBody>
          <a:bodyPr/>
          <a:lstStyle/>
          <a:p>
            <a:fld id="{F8B3D7B3-9338-4DF2-AA98-E8CD1A42E615}" type="datetimeFigureOut">
              <a:rPr lang="zh-CN" altLang="en-US" smtClean="0"/>
              <a:t>2024/10/6</a:t>
            </a:fld>
            <a:endParaRPr lang="zh-CN" altLang="en-US"/>
          </a:p>
        </p:txBody>
      </p:sp>
      <p:sp>
        <p:nvSpPr>
          <p:cNvPr id="6" name="页脚占位符 5">
            <a:extLst>
              <a:ext uri="{FF2B5EF4-FFF2-40B4-BE49-F238E27FC236}">
                <a16:creationId xmlns:a16="http://schemas.microsoft.com/office/drawing/2014/main" id="{ACADAABD-BCE8-FAA7-766A-5660193C93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ACD870-50CF-6D97-ECD5-76E18EA00895}"/>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1503898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03A0E-2327-0DDE-F960-2EFA0C81B5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5534D2-C443-8BDA-0E0E-BC88C5667B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F4B52D7-69B4-D203-7D08-9DCF57A34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E1A981-315F-E088-DF79-7EEB4FE49B17}"/>
              </a:ext>
            </a:extLst>
          </p:cNvPr>
          <p:cNvSpPr>
            <a:spLocks noGrp="1"/>
          </p:cNvSpPr>
          <p:nvPr>
            <p:ph type="dt" sz="half" idx="10"/>
          </p:nvPr>
        </p:nvSpPr>
        <p:spPr/>
        <p:txBody>
          <a:bodyPr/>
          <a:lstStyle/>
          <a:p>
            <a:fld id="{F8B3D7B3-9338-4DF2-AA98-E8CD1A42E615}" type="datetimeFigureOut">
              <a:rPr lang="zh-CN" altLang="en-US" smtClean="0"/>
              <a:t>2024/10/6</a:t>
            </a:fld>
            <a:endParaRPr lang="zh-CN" altLang="en-US"/>
          </a:p>
        </p:txBody>
      </p:sp>
      <p:sp>
        <p:nvSpPr>
          <p:cNvPr id="6" name="页脚占位符 5">
            <a:extLst>
              <a:ext uri="{FF2B5EF4-FFF2-40B4-BE49-F238E27FC236}">
                <a16:creationId xmlns:a16="http://schemas.microsoft.com/office/drawing/2014/main" id="{0A128908-9F25-4B52-9B6B-B3D88817D5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81B3A2-BD48-354E-9E36-54AEF163A51E}"/>
              </a:ext>
            </a:extLst>
          </p:cNvPr>
          <p:cNvSpPr>
            <a:spLocks noGrp="1"/>
          </p:cNvSpPr>
          <p:nvPr>
            <p:ph type="sldNum" sz="quarter" idx="12"/>
          </p:nvPr>
        </p:nvSpPr>
        <p:spPr/>
        <p:txBody>
          <a:body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62253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3C4516-65EA-E013-BF78-A7C0126220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0CB94A6-8DE5-4C2F-A332-D5C8E768AA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F2DEE4-11A9-7E60-D0D3-00F6845CF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3D7B3-9338-4DF2-AA98-E8CD1A42E615}" type="datetimeFigureOut">
              <a:rPr lang="zh-CN" altLang="en-US" smtClean="0"/>
              <a:t>2024/10/6</a:t>
            </a:fld>
            <a:endParaRPr lang="zh-CN" altLang="en-US"/>
          </a:p>
        </p:txBody>
      </p:sp>
      <p:sp>
        <p:nvSpPr>
          <p:cNvPr id="5" name="页脚占位符 4">
            <a:extLst>
              <a:ext uri="{FF2B5EF4-FFF2-40B4-BE49-F238E27FC236}">
                <a16:creationId xmlns:a16="http://schemas.microsoft.com/office/drawing/2014/main" id="{8E025819-543C-D81E-C337-87ED6D97EE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8472A5E-726F-2368-0955-9FB653DCB0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A3406-6606-41BE-9146-D76CFF228194}" type="slidenum">
              <a:rPr lang="zh-CN" altLang="en-US" smtClean="0"/>
              <a:t>‹#›</a:t>
            </a:fld>
            <a:endParaRPr lang="zh-CN" altLang="en-US"/>
          </a:p>
        </p:txBody>
      </p:sp>
    </p:spTree>
    <p:extLst>
      <p:ext uri="{BB962C8B-B14F-4D97-AF65-F5344CB8AC3E}">
        <p14:creationId xmlns:p14="http://schemas.microsoft.com/office/powerpoint/2010/main" val="3274383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28F6F-138F-9796-09C5-02F06F0703EC}"/>
              </a:ext>
            </a:extLst>
          </p:cNvPr>
          <p:cNvSpPr>
            <a:spLocks noGrp="1"/>
          </p:cNvSpPr>
          <p:nvPr>
            <p:ph type="ctrTitle"/>
          </p:nvPr>
        </p:nvSpPr>
        <p:spPr>
          <a:xfrm>
            <a:off x="1476806" y="290543"/>
            <a:ext cx="9144000" cy="2387600"/>
          </a:xfrm>
        </p:spPr>
        <p:txBody>
          <a:bodyPr>
            <a:normAutofit/>
          </a:bodyPr>
          <a:lstStyle/>
          <a:p>
            <a:r>
              <a:rPr lang="en-US" altLang="zh-CN" sz="4400" dirty="0">
                <a:latin typeface="Arial" panose="020B0604020202020204" pitchFamily="34" charset="0"/>
                <a:cs typeface="Arial" panose="020B0604020202020204" pitchFamily="34" charset="0"/>
              </a:rPr>
              <a:t>Recovering Structures of Complex Dynamical Networks</a:t>
            </a:r>
            <a:endParaRPr lang="zh-CN" altLang="en-US" sz="4400"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AAEFE111-18DC-9F5C-1257-C571B546F5F1}"/>
              </a:ext>
            </a:extLst>
          </p:cNvPr>
          <p:cNvSpPr>
            <a:spLocks noGrp="1"/>
          </p:cNvSpPr>
          <p:nvPr>
            <p:ph type="subTitle" idx="1"/>
          </p:nvPr>
        </p:nvSpPr>
        <p:spPr/>
        <p:txBody>
          <a:bodyPr>
            <a:normAutofit/>
          </a:bodyPr>
          <a:lstStyle/>
          <a:p>
            <a:r>
              <a:rPr lang="en-US" altLang="zh-CN" sz="2000" dirty="0">
                <a:latin typeface="Arial" panose="020B0604020202020204" pitchFamily="34" charset="0"/>
                <a:cs typeface="Arial" panose="020B0604020202020204" pitchFamily="34" charset="0"/>
              </a:rPr>
              <a:t>Jianhua Guo</a:t>
            </a:r>
          </a:p>
          <a:p>
            <a:r>
              <a:rPr lang="en-US" altLang="zh-CN" sz="2000" dirty="0">
                <a:latin typeface="Arial" panose="020B0604020202020204" pitchFamily="34" charset="0"/>
                <a:cs typeface="Arial" panose="020B0604020202020204" pitchFamily="34" charset="0"/>
              </a:rPr>
              <a:t>Visual Computing Research Center</a:t>
            </a:r>
          </a:p>
          <a:p>
            <a:r>
              <a:rPr lang="en-US" altLang="zh-CN" sz="2000" b="0" i="0" dirty="0">
                <a:solidFill>
                  <a:srgbClr val="111111"/>
                </a:solidFill>
                <a:effectLst/>
                <a:latin typeface="Arial" panose="020B0604020202020204" pitchFamily="34" charset="0"/>
                <a:ea typeface="Microsoft YaHei" panose="020B0503020204020204" pitchFamily="34" charset="-122"/>
                <a:cs typeface="Arial" panose="020B0604020202020204" pitchFamily="34" charset="0"/>
              </a:rPr>
              <a:t>October 6</a:t>
            </a:r>
            <a:r>
              <a:rPr lang="zh-CN" altLang="en-US" sz="2000" b="0" i="0" dirty="0">
                <a:solidFill>
                  <a:srgbClr val="111111"/>
                </a:solidFill>
                <a:effectLst/>
                <a:latin typeface="Arial" panose="020B0604020202020204" pitchFamily="34" charset="0"/>
                <a:ea typeface="Microsoft YaHei" panose="020B0503020204020204" pitchFamily="34" charset="-122"/>
                <a:cs typeface="Arial" panose="020B0604020202020204" pitchFamily="34" charset="0"/>
              </a:rPr>
              <a:t>，</a:t>
            </a:r>
            <a:r>
              <a:rPr lang="en-US" altLang="zh-CN" sz="2000" b="0" i="0" dirty="0">
                <a:solidFill>
                  <a:srgbClr val="111111"/>
                </a:solidFill>
                <a:effectLst/>
                <a:latin typeface="Arial" panose="020B0604020202020204" pitchFamily="34" charset="0"/>
                <a:ea typeface="Microsoft YaHei" panose="020B0503020204020204" pitchFamily="34" charset="-122"/>
                <a:cs typeface="Arial" panose="020B0604020202020204" pitchFamily="34" charset="0"/>
              </a:rPr>
              <a:t>2024</a:t>
            </a:r>
            <a:endParaRPr lang="zh-CN" altLang="en-US" sz="2000" dirty="0">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3368649F-84DB-0145-003D-61D37014E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9319" y="290543"/>
            <a:ext cx="1309657" cy="1309657"/>
          </a:xfrm>
          <a:prstGeom prst="rect">
            <a:avLst/>
          </a:prstGeom>
        </p:spPr>
      </p:pic>
    </p:spTree>
    <p:extLst>
      <p:ext uri="{BB962C8B-B14F-4D97-AF65-F5344CB8AC3E}">
        <p14:creationId xmlns:p14="http://schemas.microsoft.com/office/powerpoint/2010/main" val="7320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CF7DA-181B-E1FC-A5A6-755A0831EA8C}"/>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Content</a:t>
            </a:r>
            <a:endParaRPr lang="zh-CN" altLang="en-US" dirty="0">
              <a:latin typeface="Arial" panose="020B0604020202020204" pitchFamily="34" charset="0"/>
              <a:cs typeface="Arial" panose="020B0604020202020204" pitchFamily="34" charset="0"/>
            </a:endParaRPr>
          </a:p>
        </p:txBody>
      </p:sp>
      <p:sp>
        <p:nvSpPr>
          <p:cNvPr id="4" name="副标题 2">
            <a:extLst>
              <a:ext uri="{FF2B5EF4-FFF2-40B4-BE49-F238E27FC236}">
                <a16:creationId xmlns:a16="http://schemas.microsoft.com/office/drawing/2014/main" id="{9B5575C7-686F-9213-7172-0F0FC34E8553}"/>
              </a:ext>
            </a:extLst>
          </p:cNvPr>
          <p:cNvSpPr txBox="1">
            <a:spLocks/>
          </p:cNvSpPr>
          <p:nvPr/>
        </p:nvSpPr>
        <p:spPr>
          <a:xfrm>
            <a:off x="1524000" y="2313843"/>
            <a:ext cx="9144000" cy="16557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dirty="0">
                <a:latin typeface="Arial" panose="020B0604020202020204" pitchFamily="34" charset="0"/>
                <a:cs typeface="Arial" panose="020B0604020202020204" pitchFamily="34" charset="0"/>
              </a:rPr>
              <a:t>Background</a:t>
            </a:r>
          </a:p>
          <a:p>
            <a:pPr marL="0" indent="0" algn="ctr">
              <a:buNone/>
            </a:pPr>
            <a:endParaRPr lang="en-US" altLang="zh-CN" sz="2400" dirty="0">
              <a:latin typeface="Arial" panose="020B0604020202020204" pitchFamily="34" charset="0"/>
              <a:cs typeface="Arial" panose="020B0604020202020204" pitchFamily="34" charset="0"/>
            </a:endParaRPr>
          </a:p>
          <a:p>
            <a:pPr marL="0" indent="0" algn="ctr">
              <a:buNone/>
            </a:pPr>
            <a:r>
              <a:rPr lang="en-US" altLang="zh-CN" sz="2400" dirty="0">
                <a:latin typeface="Arial" panose="020B0604020202020204" pitchFamily="34" charset="0"/>
                <a:cs typeface="Arial" panose="020B0604020202020204" pitchFamily="34" charset="0"/>
              </a:rPr>
              <a:t>Methods</a:t>
            </a:r>
          </a:p>
          <a:p>
            <a:pPr marL="0" indent="0" algn="ctr">
              <a:buNone/>
            </a:pPr>
            <a:endParaRPr lang="en-US" altLang="zh-CN" sz="2400" dirty="0">
              <a:latin typeface="Arial" panose="020B0604020202020204" pitchFamily="34" charset="0"/>
              <a:cs typeface="Arial" panose="020B0604020202020204" pitchFamily="34" charset="0"/>
            </a:endParaRPr>
          </a:p>
          <a:p>
            <a:pPr marL="0" indent="0" algn="ctr">
              <a:buNone/>
            </a:pPr>
            <a:r>
              <a:rPr lang="en-US" altLang="zh-CN" sz="2400" dirty="0">
                <a:latin typeface="Arial" panose="020B0604020202020204" pitchFamily="34" charset="0"/>
                <a:cs typeface="Arial" panose="020B0604020202020204" pitchFamily="34" charset="0"/>
              </a:rPr>
              <a:t>Contribution</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011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EFC8C-D8FE-B3CF-EC5A-ACC29EBB2760}"/>
              </a:ext>
            </a:extLst>
          </p:cNvPr>
          <p:cNvSpPr>
            <a:spLocks noGrp="1"/>
          </p:cNvSpPr>
          <p:nvPr>
            <p:ph type="title"/>
          </p:nvPr>
        </p:nvSpPr>
        <p:spPr>
          <a:xfrm>
            <a:off x="838200" y="601099"/>
            <a:ext cx="10515600" cy="1325563"/>
          </a:xfrm>
        </p:spPr>
        <p:txBody>
          <a:bodyPr/>
          <a:lstStyle/>
          <a:p>
            <a:r>
              <a:rPr lang="en-US" altLang="zh-CN" dirty="0">
                <a:latin typeface="Arial" panose="020B0604020202020204" pitchFamily="34" charset="0"/>
                <a:cs typeface="Arial" panose="020B0604020202020204" pitchFamily="34" charset="0"/>
              </a:rPr>
              <a:t>Background</a:t>
            </a:r>
            <a:br>
              <a:rPr lang="en-US" altLang="zh-CN" dirty="0">
                <a:latin typeface="Arial" panose="020B0604020202020204" pitchFamily="34" charset="0"/>
                <a:cs typeface="Arial" panose="020B0604020202020204" pitchFamily="34" charset="0"/>
              </a:rPr>
            </a:br>
            <a:endParaRPr lang="zh-CN" altLang="en-US" dirty="0"/>
          </a:p>
        </p:txBody>
      </p:sp>
      <p:sp>
        <p:nvSpPr>
          <p:cNvPr id="3" name="内容占位符 2">
            <a:extLst>
              <a:ext uri="{FF2B5EF4-FFF2-40B4-BE49-F238E27FC236}">
                <a16:creationId xmlns:a16="http://schemas.microsoft.com/office/drawing/2014/main" id="{4622139B-E723-87C0-5F5C-913089ACD96A}"/>
              </a:ext>
            </a:extLst>
          </p:cNvPr>
          <p:cNvSpPr>
            <a:spLocks noGrp="1"/>
          </p:cNvSpPr>
          <p:nvPr>
            <p:ph idx="1"/>
          </p:nvPr>
        </p:nvSpPr>
        <p:spPr>
          <a:xfrm>
            <a:off x="2766060" y="1630246"/>
            <a:ext cx="6659879" cy="1743485"/>
          </a:xfrm>
        </p:spPr>
        <p:txBody>
          <a:bodyPr>
            <a:normAutofit/>
          </a:bodyPr>
          <a:lstStyle/>
          <a:p>
            <a:pPr marL="0" indent="0" algn="just">
              <a:buNone/>
            </a:pPr>
            <a:r>
              <a:rPr lang="en-US" altLang="zh-CN" sz="1600" dirty="0">
                <a:latin typeface="Times New Roman" panose="02020603050405020304" pitchFamily="18" charset="0"/>
                <a:cs typeface="Times New Roman" panose="02020603050405020304" pitchFamily="18" charset="0"/>
              </a:rPr>
              <a:t>Since the 20th century, the exploration of complex net works has been substantially extended from pure </a:t>
            </a:r>
            <a:r>
              <a:rPr lang="en-US" altLang="zh-CN" sz="1600" dirty="0" err="1">
                <a:latin typeface="Times New Roman" panose="02020603050405020304" pitchFamily="18" charset="0"/>
                <a:cs typeface="Times New Roman" panose="02020603050405020304" pitchFamily="18" charset="0"/>
              </a:rPr>
              <a:t>mathe</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matical</a:t>
            </a:r>
            <a:r>
              <a:rPr lang="en-US" altLang="zh-CN" sz="1600" dirty="0">
                <a:latin typeface="Times New Roman" panose="02020603050405020304" pitchFamily="18" charset="0"/>
                <a:cs typeface="Times New Roman" panose="02020603050405020304" pitchFamily="18" charset="0"/>
              </a:rPr>
              <a:t> analysis to various scientific fields, such as physical sci </a:t>
            </a:r>
            <a:r>
              <a:rPr lang="en-US" altLang="zh-CN" sz="1600" dirty="0" err="1">
                <a:latin typeface="Times New Roman" panose="02020603050405020304" pitchFamily="18" charset="0"/>
                <a:cs typeface="Times New Roman" panose="02020603050405020304" pitchFamily="18" charset="0"/>
              </a:rPr>
              <a:t>ences</a:t>
            </a:r>
            <a:r>
              <a:rPr lang="en-US" altLang="zh-CN" sz="1600" dirty="0">
                <a:latin typeface="Times New Roman" panose="02020603050405020304" pitchFamily="18" charset="0"/>
                <a:cs typeface="Times New Roman" panose="02020603050405020304" pitchFamily="18" charset="0"/>
              </a:rPr>
              <a:t>, engineering sciences, life sciences, biology sciences and so on . People began to investigate the basic </a:t>
            </a:r>
            <a:r>
              <a:rPr lang="en-US" altLang="zh-CN" sz="1600" dirty="0" err="1">
                <a:latin typeface="Times New Roman" panose="02020603050405020304" pitchFamily="18" charset="0"/>
                <a:cs typeface="Times New Roman" panose="02020603050405020304" pitchFamily="18" charset="0"/>
              </a:rPr>
              <a:t>characteris</a:t>
            </a:r>
            <a:r>
              <a:rPr lang="en-US" altLang="zh-CN" sz="1600" dirty="0">
                <a:latin typeface="Times New Roman" panose="02020603050405020304" pitchFamily="18" charset="0"/>
                <a:cs typeface="Times New Roman" panose="02020603050405020304" pitchFamily="18" charset="0"/>
              </a:rPr>
              <a:t> tics of complex networks which have a huge number of nodes </a:t>
            </a:r>
            <a:r>
              <a:rPr lang="en-US" altLang="zh-CN" sz="1600" dirty="0" err="1">
                <a:latin typeface="Times New Roman" panose="02020603050405020304" pitchFamily="18" charset="0"/>
                <a:cs typeface="Times New Roman" panose="02020603050405020304" pitchFamily="18" charset="0"/>
              </a:rPr>
              <a:t>andlinks</a:t>
            </a:r>
            <a:r>
              <a:rPr lang="en-US" altLang="zh-CN" sz="1600" dirty="0">
                <a:latin typeface="Times New Roman" panose="02020603050405020304" pitchFamily="18" charset="0"/>
                <a:cs typeface="Times New Roman" panose="02020603050405020304" pitchFamily="18" charset="0"/>
              </a:rPr>
              <a:t>, and practically complicated structures. In every </a:t>
            </a:r>
            <a:r>
              <a:rPr lang="en-US" altLang="zh-CN" sz="1600" dirty="0" err="1">
                <a:latin typeface="Times New Roman" panose="02020603050405020304" pitchFamily="18" charset="0"/>
                <a:cs typeface="Times New Roman" panose="02020603050405020304" pitchFamily="18" charset="0"/>
              </a:rPr>
              <a:t>scien</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tific</a:t>
            </a:r>
            <a:r>
              <a:rPr lang="en-US" altLang="zh-CN" sz="1600" dirty="0">
                <a:latin typeface="Times New Roman" panose="02020603050405020304" pitchFamily="18" charset="0"/>
                <a:cs typeface="Times New Roman" panose="02020603050405020304" pitchFamily="18" charset="0"/>
              </a:rPr>
              <a:t> discipline, complex networks have attracted wide research interest.</a:t>
            </a:r>
            <a:endParaRPr lang="zh-CN" altLang="en-US" sz="1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6FD55162-9338-CE71-2FC3-8C5FFCC94AC8}"/>
              </a:ext>
            </a:extLst>
          </p:cNvPr>
          <p:cNvPicPr>
            <a:picLocks noChangeAspect="1"/>
          </p:cNvPicPr>
          <p:nvPr/>
        </p:nvPicPr>
        <p:blipFill>
          <a:blip r:embed="rId2"/>
          <a:stretch>
            <a:fillRect/>
          </a:stretch>
        </p:blipFill>
        <p:spPr>
          <a:xfrm>
            <a:off x="2448454" y="3373731"/>
            <a:ext cx="3247618" cy="2902127"/>
          </a:xfrm>
          <a:prstGeom prst="rect">
            <a:avLst/>
          </a:prstGeom>
        </p:spPr>
      </p:pic>
      <p:pic>
        <p:nvPicPr>
          <p:cNvPr id="9" name="图片 8">
            <a:extLst>
              <a:ext uri="{FF2B5EF4-FFF2-40B4-BE49-F238E27FC236}">
                <a16:creationId xmlns:a16="http://schemas.microsoft.com/office/drawing/2014/main" id="{F5E79107-B7D3-03E0-1B25-5E24887748B6}"/>
              </a:ext>
            </a:extLst>
          </p:cNvPr>
          <p:cNvPicPr>
            <a:picLocks noChangeAspect="1"/>
          </p:cNvPicPr>
          <p:nvPr/>
        </p:nvPicPr>
        <p:blipFill>
          <a:blip r:embed="rId3"/>
          <a:stretch>
            <a:fillRect/>
          </a:stretch>
        </p:blipFill>
        <p:spPr>
          <a:xfrm>
            <a:off x="6356761" y="3586966"/>
            <a:ext cx="3069178" cy="2669935"/>
          </a:xfrm>
          <a:prstGeom prst="rect">
            <a:avLst/>
          </a:prstGeom>
        </p:spPr>
      </p:pic>
    </p:spTree>
    <p:extLst>
      <p:ext uri="{BB962C8B-B14F-4D97-AF65-F5344CB8AC3E}">
        <p14:creationId xmlns:p14="http://schemas.microsoft.com/office/powerpoint/2010/main" val="1301323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1313A-C40B-43B4-DE73-1E274073303D}"/>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Methods</a:t>
            </a:r>
            <a:endParaRPr lang="zh-CN" altLang="en-US" dirty="0"/>
          </a:p>
        </p:txBody>
      </p:sp>
      <p:sp>
        <p:nvSpPr>
          <p:cNvPr id="3" name="内容占位符 2">
            <a:extLst>
              <a:ext uri="{FF2B5EF4-FFF2-40B4-BE49-F238E27FC236}">
                <a16:creationId xmlns:a16="http://schemas.microsoft.com/office/drawing/2014/main" id="{82C84582-CD03-3901-5764-63CE0007B077}"/>
              </a:ext>
            </a:extLst>
          </p:cNvPr>
          <p:cNvSpPr>
            <a:spLocks noGrp="1"/>
          </p:cNvSpPr>
          <p:nvPr>
            <p:ph idx="1"/>
          </p:nvPr>
        </p:nvSpPr>
        <p:spPr>
          <a:xfrm>
            <a:off x="1339644" y="3587381"/>
            <a:ext cx="9184805" cy="1277435"/>
          </a:xfrm>
        </p:spPr>
        <p:txBody>
          <a:bodyPr>
            <a:normAutofit/>
          </a:bodyPr>
          <a:lstStyle/>
          <a:p>
            <a:pPr marL="0" indent="0" algn="just">
              <a:buNone/>
            </a:pPr>
            <a:r>
              <a:rPr lang="en-US" altLang="zh-CN" sz="1600" dirty="0">
                <a:latin typeface="Times New Roman" panose="02020603050405020304" pitchFamily="18" charset="0"/>
                <a:cs typeface="Times New Roman" panose="02020603050405020304" pitchFamily="18" charset="0"/>
              </a:rPr>
              <a:t>To recover the underlying topology of </a:t>
            </a:r>
            <a:r>
              <a:rPr lang="en-US" altLang="zh-CN" sz="1600" dirty="0" err="1">
                <a:latin typeface="Times New Roman" panose="02020603050405020304" pitchFamily="18" charset="0"/>
                <a:cs typeface="Times New Roman" panose="02020603050405020304" pitchFamily="18" charset="0"/>
              </a:rPr>
              <a:t>network,one</a:t>
            </a:r>
            <a:r>
              <a:rPr lang="en-US" altLang="zh-CN" sz="1600" dirty="0">
                <a:latin typeface="Times New Roman" panose="02020603050405020304" pitchFamily="18" charset="0"/>
                <a:cs typeface="Times New Roman" panose="02020603050405020304" pitchFamily="18" charset="0"/>
              </a:rPr>
              <a:t> can construct an auxiliary complex dynamical network containing N dynamical nodes as follows:</a:t>
            </a:r>
            <a:endParaRPr lang="zh-CN" altLang="en-US" sz="1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EBBDD54F-229F-BC28-253E-E39D584079FE}"/>
              </a:ext>
            </a:extLst>
          </p:cNvPr>
          <p:cNvPicPr>
            <a:picLocks noChangeAspect="1"/>
          </p:cNvPicPr>
          <p:nvPr/>
        </p:nvPicPr>
        <p:blipFill>
          <a:blip r:embed="rId2"/>
          <a:stretch>
            <a:fillRect/>
          </a:stretch>
        </p:blipFill>
        <p:spPr>
          <a:xfrm>
            <a:off x="3411583" y="4374458"/>
            <a:ext cx="5368832" cy="721712"/>
          </a:xfrm>
          <a:prstGeom prst="rect">
            <a:avLst/>
          </a:prstGeom>
        </p:spPr>
      </p:pic>
      <p:sp>
        <p:nvSpPr>
          <p:cNvPr id="7" name="文本框 6">
            <a:extLst>
              <a:ext uri="{FF2B5EF4-FFF2-40B4-BE49-F238E27FC236}">
                <a16:creationId xmlns:a16="http://schemas.microsoft.com/office/drawing/2014/main" id="{669D0D63-458C-48B7-5741-C4C9AA9FCE5A}"/>
              </a:ext>
            </a:extLst>
          </p:cNvPr>
          <p:cNvSpPr txBox="1"/>
          <p:nvPr/>
        </p:nvSpPr>
        <p:spPr>
          <a:xfrm>
            <a:off x="1339644" y="1857878"/>
            <a:ext cx="10515601"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Consider a general weighted complex dynamical network Consisting of dynamical nodes with linear couplings</a:t>
            </a:r>
            <a:endParaRPr lang="zh-CN" altLang="en-US" sz="16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CC23B94D-F3DF-8B9B-F302-1A9B1AD68D50}"/>
              </a:ext>
            </a:extLst>
          </p:cNvPr>
          <p:cNvPicPr>
            <a:picLocks noChangeAspect="1"/>
          </p:cNvPicPr>
          <p:nvPr/>
        </p:nvPicPr>
        <p:blipFill>
          <a:blip r:embed="rId3"/>
          <a:stretch>
            <a:fillRect/>
          </a:stretch>
        </p:blipFill>
        <p:spPr>
          <a:xfrm>
            <a:off x="3710350" y="2575893"/>
            <a:ext cx="4771299" cy="679982"/>
          </a:xfrm>
          <a:prstGeom prst="rect">
            <a:avLst/>
          </a:prstGeom>
        </p:spPr>
      </p:pic>
    </p:spTree>
    <p:extLst>
      <p:ext uri="{BB962C8B-B14F-4D97-AF65-F5344CB8AC3E}">
        <p14:creationId xmlns:p14="http://schemas.microsoft.com/office/powerpoint/2010/main" val="52208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73294-C94A-7220-B857-D9DBD10B0F45}"/>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Methods</a:t>
            </a:r>
            <a:endParaRPr lang="zh-CN" altLang="en-US" dirty="0"/>
          </a:p>
        </p:txBody>
      </p:sp>
      <p:sp>
        <p:nvSpPr>
          <p:cNvPr id="3" name="内容占位符 2">
            <a:extLst>
              <a:ext uri="{FF2B5EF4-FFF2-40B4-BE49-F238E27FC236}">
                <a16:creationId xmlns:a16="http://schemas.microsoft.com/office/drawing/2014/main" id="{5902F6DB-F9FD-2FD4-BBED-3309745C9486}"/>
              </a:ext>
            </a:extLst>
          </p:cNvPr>
          <p:cNvSpPr>
            <a:spLocks noGrp="1"/>
          </p:cNvSpPr>
          <p:nvPr>
            <p:ph idx="1"/>
          </p:nvPr>
        </p:nvSpPr>
        <p:spPr>
          <a:xfrm>
            <a:off x="1774967" y="1993870"/>
            <a:ext cx="8830843" cy="1242039"/>
          </a:xfrm>
        </p:spPr>
        <p:txBody>
          <a:bodyPr>
            <a:normAutofit/>
          </a:bodyPr>
          <a:lstStyle/>
          <a:p>
            <a:pPr marL="0" indent="0" algn="just">
              <a:buNone/>
            </a:pPr>
            <a:r>
              <a:rPr lang="en-US" altLang="zh-CN" sz="1600" dirty="0">
                <a:latin typeface="Times New Roman" panose="02020603050405020304" pitchFamily="18" charset="0"/>
                <a:cs typeface="Times New Roman" panose="02020603050405020304" pitchFamily="18" charset="0"/>
              </a:rPr>
              <a:t>The Lyapunov function is determined by calculating the error, and then the Lyapunov function related to the conclusion equation is proved to have positive definite properties, so as to show that the complex network system has the characteristics of asymptotic stability, so as to judge the topology of the network.</a:t>
            </a:r>
          </a:p>
        </p:txBody>
      </p:sp>
      <p:pic>
        <p:nvPicPr>
          <p:cNvPr id="5" name="内容占位符 4">
            <a:extLst>
              <a:ext uri="{FF2B5EF4-FFF2-40B4-BE49-F238E27FC236}">
                <a16:creationId xmlns:a16="http://schemas.microsoft.com/office/drawing/2014/main" id="{FFA177A2-362A-5EEE-F82C-FA5A6394FF68}"/>
              </a:ext>
            </a:extLst>
          </p:cNvPr>
          <p:cNvPicPr>
            <a:picLocks noChangeAspect="1"/>
          </p:cNvPicPr>
          <p:nvPr/>
        </p:nvPicPr>
        <p:blipFill>
          <a:blip r:embed="rId2"/>
          <a:stretch>
            <a:fillRect/>
          </a:stretch>
        </p:blipFill>
        <p:spPr>
          <a:xfrm>
            <a:off x="3066925" y="3539091"/>
            <a:ext cx="2394586" cy="1775706"/>
          </a:xfrm>
          <a:prstGeom prst="rect">
            <a:avLst/>
          </a:prstGeom>
        </p:spPr>
      </p:pic>
      <p:pic>
        <p:nvPicPr>
          <p:cNvPr id="11" name="图片 10">
            <a:extLst>
              <a:ext uri="{FF2B5EF4-FFF2-40B4-BE49-F238E27FC236}">
                <a16:creationId xmlns:a16="http://schemas.microsoft.com/office/drawing/2014/main" id="{67817F3C-8497-A6FF-5FD0-5EC40722BDA7}"/>
              </a:ext>
            </a:extLst>
          </p:cNvPr>
          <p:cNvPicPr>
            <a:picLocks noChangeAspect="1"/>
          </p:cNvPicPr>
          <p:nvPr/>
        </p:nvPicPr>
        <p:blipFill>
          <a:blip r:embed="rId3"/>
          <a:stretch>
            <a:fillRect/>
          </a:stretch>
        </p:blipFill>
        <p:spPr>
          <a:xfrm>
            <a:off x="7328863" y="3539091"/>
            <a:ext cx="2419350" cy="1828800"/>
          </a:xfrm>
          <a:prstGeom prst="rect">
            <a:avLst/>
          </a:prstGeom>
        </p:spPr>
      </p:pic>
    </p:spTree>
    <p:extLst>
      <p:ext uri="{BB962C8B-B14F-4D97-AF65-F5344CB8AC3E}">
        <p14:creationId xmlns:p14="http://schemas.microsoft.com/office/powerpoint/2010/main" val="189887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D86CE-0174-2F01-D886-F0FDDA4B586C}"/>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Methods</a:t>
            </a:r>
            <a:endParaRPr lang="zh-CN" altLang="en-US" dirty="0"/>
          </a:p>
        </p:txBody>
      </p:sp>
      <p:pic>
        <p:nvPicPr>
          <p:cNvPr id="7" name="图片 6">
            <a:extLst>
              <a:ext uri="{FF2B5EF4-FFF2-40B4-BE49-F238E27FC236}">
                <a16:creationId xmlns:a16="http://schemas.microsoft.com/office/drawing/2014/main" id="{6D492267-8EE7-56A7-8702-FBE86EF2A226}"/>
              </a:ext>
            </a:extLst>
          </p:cNvPr>
          <p:cNvPicPr>
            <a:picLocks noChangeAspect="1"/>
          </p:cNvPicPr>
          <p:nvPr/>
        </p:nvPicPr>
        <p:blipFill>
          <a:blip r:embed="rId2"/>
          <a:stretch>
            <a:fillRect/>
          </a:stretch>
        </p:blipFill>
        <p:spPr>
          <a:xfrm>
            <a:off x="2635692" y="2080642"/>
            <a:ext cx="2318954" cy="1858453"/>
          </a:xfrm>
          <a:prstGeom prst="rect">
            <a:avLst/>
          </a:prstGeom>
        </p:spPr>
      </p:pic>
      <p:pic>
        <p:nvPicPr>
          <p:cNvPr id="9" name="图片 8">
            <a:extLst>
              <a:ext uri="{FF2B5EF4-FFF2-40B4-BE49-F238E27FC236}">
                <a16:creationId xmlns:a16="http://schemas.microsoft.com/office/drawing/2014/main" id="{0F031838-54E2-A5DB-2F8E-AE2422CE829F}"/>
              </a:ext>
            </a:extLst>
          </p:cNvPr>
          <p:cNvPicPr>
            <a:picLocks noChangeAspect="1"/>
          </p:cNvPicPr>
          <p:nvPr/>
        </p:nvPicPr>
        <p:blipFill>
          <a:blip r:embed="rId3"/>
          <a:stretch>
            <a:fillRect/>
          </a:stretch>
        </p:blipFill>
        <p:spPr>
          <a:xfrm>
            <a:off x="6414166" y="2083053"/>
            <a:ext cx="2413291" cy="1853630"/>
          </a:xfrm>
          <a:prstGeom prst="rect">
            <a:avLst/>
          </a:prstGeom>
        </p:spPr>
      </p:pic>
      <p:pic>
        <p:nvPicPr>
          <p:cNvPr id="13" name="图片 12">
            <a:extLst>
              <a:ext uri="{FF2B5EF4-FFF2-40B4-BE49-F238E27FC236}">
                <a16:creationId xmlns:a16="http://schemas.microsoft.com/office/drawing/2014/main" id="{4E7D86E9-9A42-F538-773A-509CA9C1B6AB}"/>
              </a:ext>
            </a:extLst>
          </p:cNvPr>
          <p:cNvPicPr>
            <a:picLocks noChangeAspect="1"/>
          </p:cNvPicPr>
          <p:nvPr/>
        </p:nvPicPr>
        <p:blipFill>
          <a:blip r:embed="rId4"/>
          <a:stretch>
            <a:fillRect/>
          </a:stretch>
        </p:blipFill>
        <p:spPr>
          <a:xfrm>
            <a:off x="2580175" y="4324225"/>
            <a:ext cx="2429987" cy="1799303"/>
          </a:xfrm>
          <a:prstGeom prst="rect">
            <a:avLst/>
          </a:prstGeom>
        </p:spPr>
      </p:pic>
      <p:pic>
        <p:nvPicPr>
          <p:cNvPr id="15" name="图片 14">
            <a:extLst>
              <a:ext uri="{FF2B5EF4-FFF2-40B4-BE49-F238E27FC236}">
                <a16:creationId xmlns:a16="http://schemas.microsoft.com/office/drawing/2014/main" id="{3E3E590E-5BEE-F74B-1C72-16D97B0B775F}"/>
              </a:ext>
            </a:extLst>
          </p:cNvPr>
          <p:cNvPicPr>
            <a:picLocks noChangeAspect="1"/>
          </p:cNvPicPr>
          <p:nvPr/>
        </p:nvPicPr>
        <p:blipFill>
          <a:blip r:embed="rId5"/>
          <a:stretch>
            <a:fillRect/>
          </a:stretch>
        </p:blipFill>
        <p:spPr>
          <a:xfrm>
            <a:off x="6502581" y="4324224"/>
            <a:ext cx="2236463" cy="1799303"/>
          </a:xfrm>
          <a:prstGeom prst="rect">
            <a:avLst/>
          </a:prstGeom>
        </p:spPr>
      </p:pic>
    </p:spTree>
    <p:extLst>
      <p:ext uri="{BB962C8B-B14F-4D97-AF65-F5344CB8AC3E}">
        <p14:creationId xmlns:p14="http://schemas.microsoft.com/office/powerpoint/2010/main" val="382189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12A96-1A4C-09D4-00CA-F4CB79F26CEA}"/>
              </a:ext>
            </a:extLst>
          </p:cNvPr>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Contribution</a:t>
            </a:r>
            <a:endParaRPr lang="zh-CN" altLang="en-US" dirty="0"/>
          </a:p>
        </p:txBody>
      </p:sp>
      <p:sp>
        <p:nvSpPr>
          <p:cNvPr id="3" name="内容占位符 2">
            <a:extLst>
              <a:ext uri="{FF2B5EF4-FFF2-40B4-BE49-F238E27FC236}">
                <a16:creationId xmlns:a16="http://schemas.microsoft.com/office/drawing/2014/main" id="{0CCF6D23-E5B1-A7D7-046B-92190657568D}"/>
              </a:ext>
            </a:extLst>
          </p:cNvPr>
          <p:cNvSpPr>
            <a:spLocks noGrp="1"/>
          </p:cNvSpPr>
          <p:nvPr>
            <p:ph idx="1"/>
          </p:nvPr>
        </p:nvSpPr>
        <p:spPr>
          <a:xfrm>
            <a:off x="1852889" y="2804918"/>
            <a:ext cx="8889836" cy="1377725"/>
          </a:xfrm>
        </p:spPr>
        <p:txBody>
          <a:bodyPr>
            <a:normAutofit/>
          </a:bodyPr>
          <a:lstStyle/>
          <a:p>
            <a:pPr marL="0" indent="0" algn="just">
              <a:buNone/>
            </a:pPr>
            <a:r>
              <a:rPr lang="en-US" altLang="zh-CN" sz="1600" dirty="0">
                <a:latin typeface="Times New Roman" panose="02020603050405020304" pitchFamily="18" charset="0"/>
                <a:cs typeface="Times New Roman" panose="02020603050405020304" pitchFamily="18" charset="0"/>
              </a:rPr>
              <a:t>The effectiveness of the theoretical f </a:t>
            </a:r>
            <a:r>
              <a:rPr lang="en-US" altLang="zh-CN" sz="1600" dirty="0" err="1">
                <a:latin typeface="Times New Roman" panose="02020603050405020304" pitchFamily="18" charset="0"/>
                <a:cs typeface="Times New Roman" panose="02020603050405020304" pitchFamily="18" charset="0"/>
              </a:rPr>
              <a:t>indings</a:t>
            </a:r>
            <a:r>
              <a:rPr lang="en-US" altLang="zh-CN" sz="1600" dirty="0">
                <a:latin typeface="Times New Roman" panose="02020603050405020304" pitchFamily="18" charset="0"/>
                <a:cs typeface="Times New Roman" panose="02020603050405020304" pitchFamily="18" charset="0"/>
              </a:rPr>
              <a:t> has been illustrated by three numerical examples. This work provides a convenient approach to recovering network topology, which can facilitate the selection of practical circuits and reduce application costs.</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859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5C0BD-098C-5A07-7489-73526C613197}"/>
              </a:ext>
            </a:extLst>
          </p:cNvPr>
          <p:cNvSpPr>
            <a:spLocks noGrp="1"/>
          </p:cNvSpPr>
          <p:nvPr>
            <p:ph type="title"/>
          </p:nvPr>
        </p:nvSpPr>
        <p:spPr>
          <a:xfrm>
            <a:off x="3779215" y="2872350"/>
            <a:ext cx="4633569" cy="1325563"/>
          </a:xfrm>
        </p:spPr>
        <p:txBody>
          <a:bodyPr/>
          <a:lstStyle/>
          <a:p>
            <a:pPr algn="ctr"/>
            <a:r>
              <a:rPr lang="en-US" altLang="zh-CN" dirty="0">
                <a:latin typeface="Arial" panose="020B0604020202020204" pitchFamily="34" charset="0"/>
                <a:cs typeface="Arial" panose="020B0604020202020204" pitchFamily="34" charset="0"/>
              </a:rPr>
              <a:t>Thanks</a:t>
            </a:r>
            <a:br>
              <a:rPr lang="zh-CN" altLang="en-US" dirty="0"/>
            </a:br>
            <a:endParaRPr lang="zh-CN" altLang="en-US" dirty="0"/>
          </a:p>
        </p:txBody>
      </p:sp>
    </p:spTree>
    <p:extLst>
      <p:ext uri="{BB962C8B-B14F-4D97-AF65-F5344CB8AC3E}">
        <p14:creationId xmlns:p14="http://schemas.microsoft.com/office/powerpoint/2010/main" val="1086402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1604</TotalTime>
  <Words>240</Words>
  <Application>Microsoft Office PowerPoint</Application>
  <PresentationFormat>宽屏</PresentationFormat>
  <Paragraphs>21</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Times New Roman</vt:lpstr>
      <vt:lpstr>Office 主题​​</vt:lpstr>
      <vt:lpstr>Recovering Structures of Complex Dynamical Networks</vt:lpstr>
      <vt:lpstr>Content</vt:lpstr>
      <vt:lpstr>Background </vt:lpstr>
      <vt:lpstr>Methods</vt:lpstr>
      <vt:lpstr>Methods</vt:lpstr>
      <vt:lpstr>Methods</vt:lpstr>
      <vt:lpstr>Contribution</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JIANHUA GUO</dc:creator>
  <cp:lastModifiedBy>JIANHUA GUO</cp:lastModifiedBy>
  <cp:revision>4</cp:revision>
  <dcterms:created xsi:type="dcterms:W3CDTF">2024-10-06T07:55:47Z</dcterms:created>
  <dcterms:modified xsi:type="dcterms:W3CDTF">2024-10-07T10:40:30Z</dcterms:modified>
</cp:coreProperties>
</file>