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409" r:id="rId3"/>
    <p:sldId id="414" r:id="rId4"/>
    <p:sldId id="415" r:id="rId5"/>
    <p:sldId id="416" r:id="rId6"/>
    <p:sldId id="417" r:id="rId7"/>
    <p:sldId id="419" r:id="rId8"/>
    <p:sldId id="426" r:id="rId9"/>
    <p:sldId id="427" r:id="rId10"/>
    <p:sldId id="433" r:id="rId11"/>
    <p:sldId id="428" r:id="rId12"/>
    <p:sldId id="418" r:id="rId13"/>
    <p:sldId id="424" r:id="rId14"/>
    <p:sldId id="421" r:id="rId15"/>
    <p:sldId id="422" r:id="rId16"/>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p:scale>
          <a:sx n="68" d="100"/>
          <a:sy n="68" d="100"/>
        </p:scale>
        <p:origin x="-12" y="156"/>
      </p:cViewPr>
      <p:guideLst>
        <p:guide orient="horz" pos="2159"/>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77.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标题 4"/>
          <p:cNvSpPr>
            <a:spLocks noGrp="1"/>
          </p:cNvSpPr>
          <p:nvPr>
            <p:ph type="ctrTitle"/>
          </p:nvPr>
        </p:nvSpPr>
        <p:spPr>
          <a:xfrm>
            <a:off x="1027430" y="0"/>
            <a:ext cx="9573895" cy="5476240"/>
          </a:xfrm>
        </p:spPr>
        <p:txBody>
          <a:bodyPr>
            <a:normAutofit fontScale="90000"/>
          </a:bodyPr>
          <a:lstStyle/>
          <a:p>
            <a:pPr marL="0" indent="0" algn="ctr">
              <a:lnSpc>
                <a:spcPct val="200000"/>
              </a:lnSpc>
            </a:pPr>
            <a:br>
              <a:rPr lang="en-US" altLang="zh-CN" sz="3550" b="0" dirty="0">
                <a:sym typeface="+mn-ea"/>
              </a:rPr>
            </a:br>
            <a:r>
              <a:rPr lang="en-US" altLang="zh-CN" sz="5330" dirty="0">
                <a:sym typeface="+mn-ea"/>
              </a:rPr>
              <a:t>Lecture 1</a:t>
            </a:r>
            <a:br>
              <a:rPr lang="en-US" altLang="zh-CN" sz="5335" dirty="0">
                <a:solidFill>
                  <a:schemeClr val="tx1">
                    <a:lumMod val="85000"/>
                    <a:lumOff val="15000"/>
                  </a:schemeClr>
                </a:solidFill>
                <a:uFillTx/>
                <a:sym typeface="+mn-ea"/>
              </a:rPr>
            </a:br>
            <a:r>
              <a:rPr lang="en-US" altLang="zh-CN" sz="5335" dirty="0">
                <a:solidFill>
                  <a:schemeClr val="tx1">
                    <a:lumMod val="85000"/>
                    <a:lumOff val="15000"/>
                  </a:schemeClr>
                </a:solidFill>
                <a:uFillTx/>
                <a:sym typeface="+mn-ea"/>
              </a:rPr>
              <a:t>Course Overview</a:t>
            </a:r>
            <a:br>
              <a:rPr lang="en-US" altLang="zh-CN" sz="5335" dirty="0">
                <a:solidFill>
                  <a:schemeClr val="tx1">
                    <a:lumMod val="85000"/>
                    <a:lumOff val="15000"/>
                  </a:schemeClr>
                </a:solidFill>
                <a:uFillTx/>
                <a:sym typeface="+mn-ea"/>
              </a:rPr>
            </a:br>
            <a:br>
              <a:rPr lang="en-US" altLang="zh-CN" sz="3600" dirty="0">
                <a:solidFill>
                  <a:schemeClr val="tx1">
                    <a:lumMod val="85000"/>
                    <a:lumOff val="15000"/>
                  </a:schemeClr>
                </a:solidFill>
                <a:uFillTx/>
                <a:sym typeface="+mn-ea"/>
              </a:rPr>
            </a:br>
            <a:endParaRPr lang="en-US" altLang="zh-CN" sz="3600" b="0" dirty="0">
              <a:solidFill>
                <a:schemeClr val="tx1">
                  <a:lumMod val="85000"/>
                  <a:lumOff val="15000"/>
                </a:schemeClr>
              </a:solidFill>
              <a:uFillTx/>
              <a:sym typeface="+mn-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11505" y="915670"/>
            <a:ext cx="10968990" cy="4034790"/>
          </a:xfrm>
        </p:spPr>
        <p:txBody>
          <a:bodyPr>
            <a:noAutofit/>
          </a:bodyPr>
          <a:lstStyle/>
          <a:p>
            <a:pPr marL="0" lvl="1" indent="0" algn="ctr">
              <a:lnSpc>
                <a:spcPct val="200000"/>
              </a:lnSpc>
              <a:buNone/>
            </a:pPr>
            <a:r>
              <a:rPr lang="en-US" altLang="zh-CN" sz="4000" b="1">
                <a:solidFill>
                  <a:schemeClr val="tx1">
                    <a:lumMod val="65000"/>
                    <a:lumOff val="35000"/>
                  </a:schemeClr>
                </a:solidFill>
                <a:uFillTx/>
              </a:rPr>
              <a:t>On-going assessment</a:t>
            </a:r>
            <a:endParaRPr lang="en-US" altLang="zh-CN" sz="4000" b="1">
              <a:solidFill>
                <a:schemeClr val="tx1">
                  <a:lumMod val="65000"/>
                  <a:lumOff val="35000"/>
                </a:schemeClr>
              </a:solidFill>
              <a:uFillTx/>
            </a:endParaRPr>
          </a:p>
          <a:p>
            <a:pPr marL="1028700" lvl="2" indent="-571500" algn="l">
              <a:lnSpc>
                <a:spcPct val="100000"/>
              </a:lnSpc>
              <a:buFont typeface="Wingdings" panose="05000000000000000000" charset="0"/>
              <a:buChar char="u"/>
            </a:pPr>
            <a:r>
              <a:rPr lang="en-US" altLang="zh-CN" sz="4000" b="1">
                <a:solidFill>
                  <a:schemeClr val="tx1">
                    <a:lumMod val="65000"/>
                    <a:lumOff val="35000"/>
                  </a:schemeClr>
                </a:solidFill>
                <a:uFillTx/>
              </a:rPr>
              <a:t>Speaking test 20%</a:t>
            </a:r>
            <a:endParaRPr lang="en-US" altLang="zh-CN" sz="4000" b="1">
              <a:solidFill>
                <a:schemeClr val="tx1">
                  <a:lumMod val="65000"/>
                  <a:lumOff val="35000"/>
                </a:schemeClr>
              </a:solidFill>
              <a:uFillTx/>
            </a:endParaRPr>
          </a:p>
          <a:p>
            <a:pPr marL="1943100" lvl="4" indent="-571500" algn="l">
              <a:lnSpc>
                <a:spcPct val="100000"/>
              </a:lnSpc>
              <a:buFont typeface="Wingdings" panose="05000000000000000000" charset="0"/>
              <a:buChar char="Ø"/>
            </a:pPr>
            <a:r>
              <a:rPr lang="en-US" altLang="zh-CN" sz="3500" b="1">
                <a:solidFill>
                  <a:schemeClr val="tx1">
                    <a:lumMod val="65000"/>
                    <a:lumOff val="35000"/>
                  </a:schemeClr>
                </a:solidFill>
                <a:uFillTx/>
              </a:rPr>
              <a:t>Every student will have </a:t>
            </a:r>
            <a:r>
              <a:rPr lang="en-US" altLang="zh-CN" sz="3500" b="1">
                <a:solidFill>
                  <a:schemeClr val="tx1">
                    <a:lumMod val="65000"/>
                    <a:lumOff val="35000"/>
                  </a:schemeClr>
                </a:solidFill>
                <a:uFillTx/>
              </a:rPr>
              <a:t>approximately 3 minutes to show his/her ability of speaking English.</a:t>
            </a:r>
            <a:endParaRPr lang="en-US" altLang="zh-CN" sz="3500" b="1">
              <a:solidFill>
                <a:schemeClr val="tx1">
                  <a:lumMod val="65000"/>
                  <a:lumOff val="35000"/>
                </a:schemeClr>
              </a:solidFill>
              <a:uFillTx/>
            </a:endParaRPr>
          </a:p>
          <a:p>
            <a:pPr marL="1943100" lvl="4" indent="-571500" algn="l">
              <a:lnSpc>
                <a:spcPct val="100000"/>
              </a:lnSpc>
              <a:buFont typeface="Wingdings" panose="05000000000000000000" charset="0"/>
              <a:buChar char="Ø"/>
            </a:pPr>
            <a:endParaRPr lang="en-US" altLang="zh-CN" sz="3500" b="1">
              <a:solidFill>
                <a:schemeClr val="tx1">
                  <a:lumMod val="65000"/>
                  <a:lumOff val="35000"/>
                </a:schemeClr>
              </a:solidFill>
              <a:uFillTx/>
            </a:endParaRPr>
          </a:p>
          <a:p>
            <a:pPr marL="0" indent="0" algn="ctr">
              <a:lnSpc>
                <a:spcPct val="200000"/>
              </a:lnSpc>
              <a:buNone/>
            </a:pPr>
            <a:endParaRPr lang="en-US" altLang="zh-CN" sz="4000" b="1">
              <a:solidFill>
                <a:schemeClr val="tx1">
                  <a:lumMod val="65000"/>
                  <a:lumOff val="35000"/>
                </a:schemeClr>
              </a:solidFill>
              <a:uFillTx/>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0850" y="548640"/>
            <a:ext cx="10968990" cy="5795645"/>
          </a:xfrm>
        </p:spPr>
        <p:txBody>
          <a:bodyPr>
            <a:noAutofit/>
          </a:bodyPr>
          <a:lstStyle/>
          <a:p>
            <a:pPr marL="342900" lvl="1" indent="0" algn="ctr">
              <a:lnSpc>
                <a:spcPct val="150000"/>
              </a:lnSpc>
              <a:buFont typeface="Arial" panose="020B0604020202020204" pitchFamily="34" charset="0"/>
              <a:buNone/>
            </a:pPr>
            <a:r>
              <a:rPr lang="en-US" altLang="zh-CN" sz="4000" b="1">
                <a:solidFill>
                  <a:schemeClr val="tx1">
                    <a:lumMod val="65000"/>
                    <a:lumOff val="35000"/>
                  </a:schemeClr>
                </a:solidFill>
                <a:uFillTx/>
              </a:rPr>
              <a:t>Final </a:t>
            </a:r>
            <a:r>
              <a:rPr lang="en-US" altLang="zh-CN" sz="4000" b="1">
                <a:solidFill>
                  <a:schemeClr val="tx1">
                    <a:lumMod val="65000"/>
                    <a:lumOff val="35000"/>
                  </a:schemeClr>
                </a:solidFill>
                <a:uFillTx/>
              </a:rPr>
              <a:t>examination</a:t>
            </a:r>
            <a:endParaRPr lang="en-US" altLang="zh-CN" sz="4000" b="1">
              <a:solidFill>
                <a:schemeClr val="tx1">
                  <a:lumMod val="65000"/>
                  <a:lumOff val="35000"/>
                </a:schemeClr>
              </a:solidFill>
              <a:uFillTx/>
            </a:endParaRPr>
          </a:p>
          <a:p>
            <a:pPr marL="1314450" lvl="2" indent="-514350" algn="l">
              <a:lnSpc>
                <a:spcPct val="150000"/>
              </a:lnSpc>
              <a:buFont typeface="+mj-lt"/>
              <a:buAutoNum type="arabicPeriod"/>
            </a:pPr>
            <a:r>
              <a:rPr lang="en-US" altLang="zh-CN" sz="4000" b="1">
                <a:sym typeface="+mn-ea"/>
              </a:rPr>
              <a:t>Listening 25%</a:t>
            </a:r>
            <a:endParaRPr lang="en-US" altLang="zh-CN" sz="4000" b="1">
              <a:solidFill>
                <a:schemeClr val="tx1">
                  <a:lumMod val="65000"/>
                  <a:lumOff val="35000"/>
                </a:schemeClr>
              </a:solidFill>
              <a:uFillTx/>
            </a:endParaRPr>
          </a:p>
          <a:p>
            <a:pPr marL="2286000" lvl="4" indent="0" algn="l">
              <a:lnSpc>
                <a:spcPct val="100000"/>
              </a:lnSpc>
              <a:buFont typeface="Wingdings" panose="05000000000000000000" charset="0"/>
              <a:buChar char="u"/>
            </a:pPr>
            <a:r>
              <a:rPr lang="en-US" altLang="zh-CN" sz="4000" b="1">
                <a:sym typeface="+mn-ea"/>
              </a:rPr>
              <a:t>3 long conversations: 9 points.</a:t>
            </a:r>
            <a:endParaRPr lang="en-US" altLang="zh-CN" sz="4000" b="1">
              <a:solidFill>
                <a:schemeClr val="tx1">
                  <a:lumMod val="65000"/>
                  <a:lumOff val="35000"/>
                </a:schemeClr>
              </a:solidFill>
              <a:uFillTx/>
            </a:endParaRPr>
          </a:p>
          <a:p>
            <a:pPr marL="2286000" lvl="4" indent="0" algn="l">
              <a:lnSpc>
                <a:spcPct val="100000"/>
              </a:lnSpc>
              <a:buFont typeface="Wingdings" panose="05000000000000000000" charset="0"/>
              <a:buChar char="u"/>
            </a:pPr>
            <a:r>
              <a:rPr lang="en-US" altLang="zh-CN" sz="4000" b="1">
                <a:sym typeface="+mn-ea"/>
              </a:rPr>
              <a:t>4 passages: 16 points.</a:t>
            </a:r>
            <a:endParaRPr lang="en-US" altLang="zh-CN" sz="4000" b="1">
              <a:solidFill>
                <a:schemeClr val="tx1">
                  <a:lumMod val="65000"/>
                  <a:lumOff val="35000"/>
                </a:schemeClr>
              </a:solidFill>
              <a:uFillTx/>
            </a:endParaRPr>
          </a:p>
          <a:p>
            <a:pPr marL="1828800" lvl="4" indent="0" algn="l">
              <a:lnSpc>
                <a:spcPct val="100000"/>
              </a:lnSpc>
              <a:buFont typeface="Wingdings" panose="05000000000000000000" charset="0"/>
              <a:buChar char="Ø"/>
            </a:pPr>
            <a:r>
              <a:rPr lang="en-US" altLang="zh-CN" sz="4000" b="1">
                <a:solidFill>
                  <a:schemeClr val="tx1">
                    <a:lumMod val="65000"/>
                    <a:lumOff val="35000"/>
                  </a:schemeClr>
                </a:solidFill>
                <a:uFillTx/>
              </a:rPr>
              <a:t>The audio will be played once.</a:t>
            </a:r>
            <a:endParaRPr lang="en-US" altLang="zh-CN" sz="4000" b="1">
              <a:solidFill>
                <a:schemeClr val="tx1">
                  <a:lumMod val="65000"/>
                  <a:lumOff val="35000"/>
                </a:schemeClr>
              </a:solidFill>
              <a:uFillTx/>
            </a:endParaRPr>
          </a:p>
          <a:p>
            <a:pPr marL="800100" lvl="2" indent="0" algn="l">
              <a:lnSpc>
                <a:spcPct val="150000"/>
              </a:lnSpc>
              <a:buFont typeface="Arial" panose="020B0604020202020204" pitchFamily="34" charset="0"/>
              <a:buNone/>
            </a:pPr>
            <a:endParaRPr lang="en-US" altLang="zh-CN" sz="2800" b="1">
              <a:solidFill>
                <a:schemeClr val="tx1">
                  <a:lumMod val="65000"/>
                  <a:lumOff val="35000"/>
                </a:schemeClr>
              </a:solidFill>
              <a:uFillTx/>
            </a:endParaRPr>
          </a:p>
          <a:p>
            <a:pPr marL="457200" lvl="2" indent="0" algn="l">
              <a:lnSpc>
                <a:spcPct val="150000"/>
              </a:lnSpc>
              <a:buFont typeface="Arial" panose="020B0604020202020204" pitchFamily="34" charset="0"/>
              <a:buNone/>
            </a:pPr>
            <a:endParaRPr lang="en-US" altLang="zh-CN" sz="2800" b="1">
              <a:solidFill>
                <a:schemeClr val="tx1">
                  <a:lumMod val="65000"/>
                  <a:lumOff val="35000"/>
                </a:schemeClr>
              </a:solidFill>
              <a:uFillTx/>
            </a:endParaRPr>
          </a:p>
          <a:p>
            <a:pPr marL="1714500" lvl="4" indent="0" algn="l">
              <a:lnSpc>
                <a:spcPct val="150000"/>
              </a:lnSpc>
              <a:buFont typeface="Arial" panose="020B0604020202020204" pitchFamily="34" charset="0"/>
              <a:buChar char="●"/>
            </a:pPr>
            <a:endParaRPr lang="en-US" altLang="zh-CN" sz="2800" b="1">
              <a:solidFill>
                <a:schemeClr val="tx1">
                  <a:lumMod val="65000"/>
                  <a:lumOff val="35000"/>
                </a:schemeClr>
              </a:solidFill>
              <a:uFillTx/>
            </a:endParaRPr>
          </a:p>
          <a:p>
            <a:pPr marL="1714500" lvl="4" indent="0" algn="l">
              <a:lnSpc>
                <a:spcPct val="150000"/>
              </a:lnSpc>
              <a:buFont typeface="Arial" panose="020B0604020202020204" pitchFamily="34" charset="0"/>
              <a:buChar char="●"/>
            </a:pPr>
            <a:endParaRPr lang="en-US" altLang="zh-CN" sz="2800" b="1">
              <a:solidFill>
                <a:schemeClr val="tx1">
                  <a:lumMod val="65000"/>
                  <a:lumOff val="35000"/>
                </a:schemeClr>
              </a:solidFill>
              <a:uFillTx/>
            </a:endParaRPr>
          </a:p>
          <a:p>
            <a:pPr marL="342900" lvl="1" indent="0" algn="l">
              <a:lnSpc>
                <a:spcPct val="150000"/>
              </a:lnSpc>
              <a:buFont typeface="Arial" panose="020B0604020202020204" pitchFamily="34" charset="0"/>
              <a:buChar char="●"/>
            </a:pPr>
            <a:endParaRPr lang="en-US" altLang="zh-CN" sz="2800" b="1">
              <a:solidFill>
                <a:schemeClr val="tx1">
                  <a:lumMod val="65000"/>
                  <a:lumOff val="35000"/>
                </a:schemeClr>
              </a:solidFill>
              <a:uFillTx/>
            </a:endParaRPr>
          </a:p>
          <a:p>
            <a:pPr marL="0" lvl="0" indent="0" algn="l">
              <a:lnSpc>
                <a:spcPct val="150000"/>
              </a:lnSpc>
              <a:buNone/>
            </a:pPr>
            <a:endParaRPr lang="en-US" altLang="zh-CN" sz="2800" b="1">
              <a:solidFill>
                <a:schemeClr val="tx1">
                  <a:lumMod val="65000"/>
                  <a:lumOff val="35000"/>
                </a:schemeClr>
              </a:solidFill>
              <a:uFillTx/>
            </a:endParaRPr>
          </a:p>
          <a:p>
            <a:pPr marL="0" indent="0" algn="ctr">
              <a:lnSpc>
                <a:spcPct val="200000"/>
              </a:lnSpc>
              <a:buNone/>
            </a:pPr>
            <a:endParaRPr lang="en-US" altLang="zh-CN" sz="2800" b="1">
              <a:solidFill>
                <a:schemeClr val="tx1">
                  <a:lumMod val="65000"/>
                  <a:lumOff val="35000"/>
                </a:schemeClr>
              </a:solidFill>
              <a:uFillTx/>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0850" y="548640"/>
            <a:ext cx="10968990" cy="5795645"/>
          </a:xfrm>
        </p:spPr>
        <p:txBody>
          <a:bodyPr>
            <a:noAutofit/>
          </a:bodyPr>
          <a:lstStyle/>
          <a:p>
            <a:pPr marL="342900" lvl="1" indent="0" algn="ctr">
              <a:lnSpc>
                <a:spcPct val="150000"/>
              </a:lnSpc>
              <a:buFont typeface="Arial" panose="020B0604020202020204" pitchFamily="34" charset="0"/>
              <a:buNone/>
            </a:pPr>
            <a:r>
              <a:rPr lang="en-US" altLang="zh-CN" sz="4000" b="1">
                <a:solidFill>
                  <a:schemeClr val="tx1">
                    <a:lumMod val="65000"/>
                    <a:lumOff val="35000"/>
                  </a:schemeClr>
                </a:solidFill>
                <a:uFillTx/>
              </a:rPr>
              <a:t>Final </a:t>
            </a:r>
            <a:r>
              <a:rPr lang="en-US" altLang="zh-CN" sz="4000" b="1">
                <a:solidFill>
                  <a:schemeClr val="tx1">
                    <a:lumMod val="65000"/>
                    <a:lumOff val="35000"/>
                  </a:schemeClr>
                </a:solidFill>
                <a:uFillTx/>
              </a:rPr>
              <a:t>examination</a:t>
            </a:r>
            <a:endParaRPr lang="en-US" altLang="zh-CN" sz="2800" b="1">
              <a:solidFill>
                <a:schemeClr val="tx1">
                  <a:lumMod val="65000"/>
                  <a:lumOff val="35000"/>
                </a:schemeClr>
              </a:solidFill>
              <a:uFillTx/>
            </a:endParaRPr>
          </a:p>
          <a:p>
            <a:pPr marL="800100" lvl="2" indent="0" algn="l">
              <a:lnSpc>
                <a:spcPct val="150000"/>
              </a:lnSpc>
              <a:buFont typeface="Arial" panose="020B0604020202020204" pitchFamily="34" charset="0"/>
              <a:buNone/>
            </a:pPr>
            <a:r>
              <a:rPr lang="en-US" altLang="zh-CN" sz="4000" b="1" dirty="0">
                <a:sym typeface="+mn-ea"/>
              </a:rPr>
              <a:t>2. Reading 25%</a:t>
            </a:r>
            <a:endParaRPr lang="en-US" altLang="zh-CN" sz="4000" b="1" dirty="0">
              <a:solidFill>
                <a:schemeClr val="tx1">
                  <a:lumMod val="65000"/>
                  <a:lumOff val="35000"/>
                </a:schemeClr>
              </a:solidFill>
              <a:uFillTx/>
            </a:endParaRPr>
          </a:p>
          <a:p>
            <a:pPr marL="2171700" lvl="4" indent="-457200" algn="l">
              <a:lnSpc>
                <a:spcPct val="100000"/>
              </a:lnSpc>
              <a:buFont typeface="Wingdings" panose="05000000000000000000" charset="0"/>
              <a:buChar char="u"/>
            </a:pPr>
            <a:r>
              <a:rPr lang="en-US" altLang="zh-CN" sz="4000" b="1" dirty="0">
                <a:sym typeface="+mn-ea"/>
              </a:rPr>
              <a:t>Text understanding ( 1 passage </a:t>
            </a:r>
            <a:r>
              <a:rPr lang="en-US" altLang="zh-CN" sz="4000" b="1" dirty="0" smtClean="0">
                <a:sym typeface="+mn-ea"/>
              </a:rPr>
              <a:t>from </a:t>
            </a:r>
            <a:r>
              <a:rPr lang="en-US" altLang="zh-CN" sz="4000" b="1" dirty="0">
                <a:sym typeface="+mn-ea"/>
              </a:rPr>
              <a:t>Text A and B ) with multiple choices:10 points.</a:t>
            </a:r>
            <a:endParaRPr lang="en-US" altLang="zh-CN" sz="4000" b="1" dirty="0">
              <a:solidFill>
                <a:schemeClr val="tx1">
                  <a:lumMod val="65000"/>
                  <a:lumOff val="35000"/>
                </a:schemeClr>
              </a:solidFill>
              <a:uFillTx/>
            </a:endParaRPr>
          </a:p>
          <a:p>
            <a:pPr marL="457200" lvl="2" indent="0" algn="l">
              <a:lnSpc>
                <a:spcPct val="150000"/>
              </a:lnSpc>
              <a:buFont typeface="Arial" panose="020B0604020202020204" pitchFamily="34" charset="0"/>
              <a:buNone/>
            </a:pPr>
            <a:endParaRPr lang="en-US" altLang="zh-CN" sz="2800" b="1">
              <a:solidFill>
                <a:schemeClr val="tx1">
                  <a:lumMod val="65000"/>
                  <a:lumOff val="35000"/>
                </a:schemeClr>
              </a:solidFill>
              <a:uFillTx/>
            </a:endParaRPr>
          </a:p>
          <a:p>
            <a:pPr marL="1714500" lvl="4" indent="0" algn="l">
              <a:lnSpc>
                <a:spcPct val="150000"/>
              </a:lnSpc>
              <a:buFont typeface="Arial" panose="020B0604020202020204" pitchFamily="34" charset="0"/>
              <a:buChar char="●"/>
            </a:pPr>
            <a:endParaRPr lang="en-US" altLang="zh-CN" sz="2800" b="1">
              <a:solidFill>
                <a:schemeClr val="tx1">
                  <a:lumMod val="65000"/>
                  <a:lumOff val="35000"/>
                </a:schemeClr>
              </a:solidFill>
              <a:uFillTx/>
            </a:endParaRPr>
          </a:p>
          <a:p>
            <a:pPr marL="1714500" lvl="4" indent="0" algn="l">
              <a:lnSpc>
                <a:spcPct val="150000"/>
              </a:lnSpc>
              <a:buFont typeface="Arial" panose="020B0604020202020204" pitchFamily="34" charset="0"/>
              <a:buChar char="●"/>
            </a:pPr>
            <a:endParaRPr lang="en-US" altLang="zh-CN" sz="2800" b="1">
              <a:solidFill>
                <a:schemeClr val="tx1">
                  <a:lumMod val="65000"/>
                  <a:lumOff val="35000"/>
                </a:schemeClr>
              </a:solidFill>
              <a:uFillTx/>
            </a:endParaRPr>
          </a:p>
          <a:p>
            <a:pPr marL="342900" lvl="1" indent="0" algn="l">
              <a:lnSpc>
                <a:spcPct val="150000"/>
              </a:lnSpc>
              <a:buFont typeface="Arial" panose="020B0604020202020204" pitchFamily="34" charset="0"/>
              <a:buChar char="●"/>
            </a:pPr>
            <a:endParaRPr lang="en-US" altLang="zh-CN" sz="2800" b="1">
              <a:solidFill>
                <a:schemeClr val="tx1">
                  <a:lumMod val="65000"/>
                  <a:lumOff val="35000"/>
                </a:schemeClr>
              </a:solidFill>
              <a:uFillTx/>
            </a:endParaRPr>
          </a:p>
          <a:p>
            <a:pPr marL="0" lvl="0" indent="0" algn="l">
              <a:lnSpc>
                <a:spcPct val="150000"/>
              </a:lnSpc>
              <a:buNone/>
            </a:pPr>
            <a:endParaRPr lang="en-US" altLang="zh-CN" sz="2800" b="1">
              <a:solidFill>
                <a:schemeClr val="tx1">
                  <a:lumMod val="65000"/>
                  <a:lumOff val="35000"/>
                </a:schemeClr>
              </a:solidFill>
              <a:uFillTx/>
            </a:endParaRPr>
          </a:p>
          <a:p>
            <a:pPr marL="0" indent="0" algn="ctr">
              <a:lnSpc>
                <a:spcPct val="200000"/>
              </a:lnSpc>
              <a:buNone/>
            </a:pPr>
            <a:endParaRPr lang="en-US" altLang="zh-CN" sz="2800" b="1">
              <a:solidFill>
                <a:schemeClr val="tx1">
                  <a:lumMod val="65000"/>
                  <a:lumOff val="35000"/>
                </a:schemeClr>
              </a:solidFill>
              <a:uFillTx/>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11505" y="1217930"/>
            <a:ext cx="10968990" cy="5152390"/>
          </a:xfrm>
        </p:spPr>
        <p:txBody>
          <a:bodyPr>
            <a:noAutofit/>
          </a:bodyPr>
          <a:lstStyle/>
          <a:p>
            <a:pPr marL="342900" lvl="1" indent="0" algn="ctr">
              <a:lnSpc>
                <a:spcPct val="150000"/>
              </a:lnSpc>
              <a:buFont typeface="Arial" panose="020B0604020202020204" pitchFamily="34" charset="0"/>
              <a:buNone/>
            </a:pPr>
            <a:r>
              <a:rPr lang="en-US" altLang="zh-CN" sz="4000" b="1">
                <a:sym typeface="+mn-ea"/>
              </a:rPr>
              <a:t>Final examination</a:t>
            </a:r>
            <a:endParaRPr lang="en-US" altLang="zh-CN" sz="4000" b="1">
              <a:solidFill>
                <a:schemeClr val="tx1">
                  <a:lumMod val="65000"/>
                  <a:lumOff val="35000"/>
                </a:schemeClr>
              </a:solidFill>
              <a:uFillTx/>
            </a:endParaRPr>
          </a:p>
          <a:p>
            <a:pPr marL="800100" lvl="2" indent="0" algn="l">
              <a:lnSpc>
                <a:spcPct val="100000"/>
              </a:lnSpc>
              <a:buFont typeface="Arial" panose="020B0604020202020204" pitchFamily="34" charset="0"/>
              <a:buNone/>
            </a:pPr>
            <a:r>
              <a:rPr lang="en-US" altLang="zh-CN" sz="4000" b="1" dirty="0">
                <a:sym typeface="+mn-ea"/>
              </a:rPr>
              <a:t>2. Reading 25%</a:t>
            </a:r>
            <a:endParaRPr lang="en-US" altLang="zh-CN" sz="4000" b="1" dirty="0">
              <a:solidFill>
                <a:schemeClr val="tx1">
                  <a:lumMod val="65000"/>
                  <a:lumOff val="35000"/>
                </a:schemeClr>
              </a:solidFill>
              <a:uFillTx/>
            </a:endParaRPr>
          </a:p>
          <a:p>
            <a:pPr marL="2400300" lvl="8" indent="-571500" algn="l" fontAlgn="auto">
              <a:lnSpc>
                <a:spcPct val="100000"/>
              </a:lnSpc>
              <a:buFont typeface="Wingdings" panose="05000000000000000000" charset="0"/>
              <a:buChar char="u"/>
            </a:pPr>
            <a:r>
              <a:rPr lang="en-US" altLang="zh-CN" sz="4000" b="1" dirty="0">
                <a:sym typeface="+mn-ea"/>
              </a:rPr>
              <a:t>Reading comprehension (3 passages at CET6 level) 15 questions with multiple choices (15 points).</a:t>
            </a:r>
            <a:endParaRPr lang="en-US" altLang="zh-CN" sz="5140" b="1" dirty="0">
              <a:solidFill>
                <a:schemeClr val="tx1">
                  <a:lumMod val="65000"/>
                  <a:lumOff val="35000"/>
                </a:schemeClr>
              </a:solidFill>
              <a:uFillTx/>
            </a:endParaRPr>
          </a:p>
          <a:p>
            <a:pPr marL="1714500" lvl="4" indent="0" algn="l">
              <a:lnSpc>
                <a:spcPct val="150000"/>
              </a:lnSpc>
              <a:buFont typeface="Arial" panose="020B0604020202020204" pitchFamily="34" charset="0"/>
              <a:buChar char="●"/>
            </a:pPr>
            <a:endParaRPr lang="en-US" altLang="zh-CN" sz="2800" b="1" dirty="0">
              <a:solidFill>
                <a:schemeClr val="tx1">
                  <a:lumMod val="65000"/>
                  <a:lumOff val="35000"/>
                </a:schemeClr>
              </a:solidFill>
              <a:uFillTx/>
            </a:endParaRPr>
          </a:p>
          <a:p>
            <a:pPr marL="1714500" lvl="4" indent="0" algn="l">
              <a:lnSpc>
                <a:spcPct val="150000"/>
              </a:lnSpc>
              <a:buFont typeface="Arial" panose="020B0604020202020204" pitchFamily="34" charset="0"/>
              <a:buChar char="●"/>
            </a:pPr>
            <a:endParaRPr lang="en-US" altLang="zh-CN" sz="2800" b="1" dirty="0">
              <a:solidFill>
                <a:schemeClr val="tx1">
                  <a:lumMod val="65000"/>
                  <a:lumOff val="35000"/>
                </a:schemeClr>
              </a:solidFill>
              <a:uFillTx/>
            </a:endParaRPr>
          </a:p>
          <a:p>
            <a:pPr marL="342900" lvl="1" indent="0" algn="l">
              <a:lnSpc>
                <a:spcPct val="150000"/>
              </a:lnSpc>
              <a:buFont typeface="Arial" panose="020B0604020202020204" pitchFamily="34" charset="0"/>
              <a:buChar char="●"/>
            </a:pPr>
            <a:endParaRPr lang="en-US" altLang="zh-CN" sz="2800" b="1" dirty="0">
              <a:solidFill>
                <a:schemeClr val="tx1">
                  <a:lumMod val="65000"/>
                  <a:lumOff val="35000"/>
                </a:schemeClr>
              </a:solidFill>
              <a:uFillTx/>
            </a:endParaRPr>
          </a:p>
          <a:p>
            <a:pPr marL="0" lvl="0" indent="0" algn="l">
              <a:lnSpc>
                <a:spcPct val="150000"/>
              </a:lnSpc>
              <a:buNone/>
            </a:pPr>
            <a:endParaRPr lang="en-US" altLang="zh-CN" sz="2800" b="1" dirty="0">
              <a:solidFill>
                <a:schemeClr val="tx1">
                  <a:lumMod val="65000"/>
                  <a:lumOff val="35000"/>
                </a:schemeClr>
              </a:solidFill>
              <a:uFillTx/>
            </a:endParaRPr>
          </a:p>
          <a:p>
            <a:pPr marL="0" indent="0" algn="ctr">
              <a:lnSpc>
                <a:spcPct val="200000"/>
              </a:lnSpc>
              <a:buNone/>
            </a:pPr>
            <a:endParaRPr lang="en-US" altLang="zh-CN" sz="2800" b="1" dirty="0">
              <a:solidFill>
                <a:schemeClr val="tx1">
                  <a:lumMod val="65000"/>
                  <a:lumOff val="35000"/>
                </a:schemeClr>
              </a:solidFill>
              <a:uFillTx/>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11505" y="299720"/>
            <a:ext cx="10968990" cy="6257925"/>
          </a:xfrm>
        </p:spPr>
        <p:txBody>
          <a:bodyPr>
            <a:noAutofit/>
          </a:bodyPr>
          <a:lstStyle/>
          <a:p>
            <a:pPr marL="800100" lvl="2" indent="0" algn="l">
              <a:lnSpc>
                <a:spcPct val="150000"/>
              </a:lnSpc>
              <a:buFont typeface="Arial" panose="020B0604020202020204" pitchFamily="34" charset="0"/>
              <a:buNone/>
            </a:pPr>
            <a:r>
              <a:rPr lang="en-US" altLang="zh-CN" sz="4000" b="1">
                <a:solidFill>
                  <a:schemeClr val="tx1">
                    <a:lumMod val="65000"/>
                    <a:lumOff val="35000"/>
                  </a:schemeClr>
                </a:solidFill>
                <a:uFillTx/>
              </a:rPr>
              <a:t>3. Translation 25%</a:t>
            </a:r>
            <a:endParaRPr lang="en-US" altLang="zh-CN" sz="4000" b="1">
              <a:solidFill>
                <a:schemeClr val="tx1">
                  <a:lumMod val="65000"/>
                  <a:lumOff val="35000"/>
                </a:schemeClr>
              </a:solidFill>
              <a:uFillTx/>
            </a:endParaRPr>
          </a:p>
          <a:p>
            <a:pPr marL="1943100" lvl="4" indent="0" algn="l">
              <a:lnSpc>
                <a:spcPct val="100000"/>
              </a:lnSpc>
              <a:buFont typeface="Wingdings" panose="05000000000000000000" charset="0"/>
              <a:buChar char="u"/>
            </a:pPr>
            <a:r>
              <a:rPr lang="en-US" altLang="zh-CN" sz="4000" b="1">
                <a:solidFill>
                  <a:schemeClr val="tx1">
                    <a:lumMod val="65000"/>
                    <a:lumOff val="35000"/>
                  </a:schemeClr>
                </a:solidFill>
                <a:uFillTx/>
              </a:rPr>
              <a:t>Six paragraphs from Text A and</a:t>
            </a:r>
            <a:endParaRPr lang="en-US" altLang="zh-CN" sz="4000" b="1">
              <a:solidFill>
                <a:schemeClr val="tx1">
                  <a:lumMod val="65000"/>
                  <a:lumOff val="35000"/>
                </a:schemeClr>
              </a:solidFill>
              <a:uFillTx/>
            </a:endParaRPr>
          </a:p>
          <a:p>
            <a:pPr marL="1943100" lvl="4" indent="0" algn="l">
              <a:lnSpc>
                <a:spcPct val="100000"/>
              </a:lnSpc>
              <a:buFont typeface="Wingdings" panose="05000000000000000000" charset="0"/>
              <a:buNone/>
            </a:pPr>
            <a:r>
              <a:rPr lang="en-US" altLang="zh-CN" sz="4000" b="1">
                <a:solidFill>
                  <a:schemeClr val="tx1">
                    <a:lumMod val="65000"/>
                    <a:lumOff val="35000"/>
                  </a:schemeClr>
                </a:solidFill>
                <a:uFillTx/>
              </a:rPr>
              <a:t>   Text B of the completed units. </a:t>
            </a:r>
            <a:endParaRPr lang="en-US" altLang="zh-CN" sz="4000" b="1">
              <a:solidFill>
                <a:schemeClr val="tx1">
                  <a:lumMod val="65000"/>
                  <a:lumOff val="35000"/>
                </a:schemeClr>
              </a:solidFill>
              <a:uFillTx/>
            </a:endParaRPr>
          </a:p>
          <a:p>
            <a:pPr marL="800100" lvl="2" indent="0" algn="l">
              <a:lnSpc>
                <a:spcPct val="100000"/>
              </a:lnSpc>
              <a:buFont typeface="Arial" panose="020B0604020202020204" pitchFamily="34" charset="0"/>
              <a:buNone/>
            </a:pPr>
            <a:r>
              <a:rPr lang="en-US" altLang="zh-CN" sz="4000" b="1">
                <a:solidFill>
                  <a:schemeClr val="tx1">
                    <a:lumMod val="65000"/>
                    <a:lumOff val="35000"/>
                  </a:schemeClr>
                </a:solidFill>
                <a:uFillTx/>
              </a:rPr>
              <a:t>4. Writing 25%</a:t>
            </a:r>
            <a:endParaRPr lang="en-US" altLang="zh-CN" sz="4000" b="1">
              <a:solidFill>
                <a:schemeClr val="tx1">
                  <a:lumMod val="65000"/>
                  <a:lumOff val="35000"/>
                </a:schemeClr>
              </a:solidFill>
              <a:uFillTx/>
            </a:endParaRPr>
          </a:p>
          <a:p>
            <a:pPr marL="2400300" lvl="5" indent="-571500" algn="l">
              <a:lnSpc>
                <a:spcPct val="100000"/>
              </a:lnSpc>
              <a:buFont typeface="Wingdings" panose="05000000000000000000" charset="0"/>
              <a:buChar char="u"/>
            </a:pPr>
            <a:r>
              <a:rPr lang="en-US" altLang="zh-CN" sz="4000" b="1">
                <a:solidFill>
                  <a:schemeClr val="tx1">
                    <a:lumMod val="65000"/>
                    <a:lumOff val="35000"/>
                  </a:schemeClr>
                </a:solidFill>
                <a:uFillTx/>
              </a:rPr>
              <a:t>An argumentative essay with the  minimum word limit of 200.</a:t>
            </a:r>
            <a:endParaRPr lang="en-US" altLang="zh-CN" sz="5140" b="1">
              <a:solidFill>
                <a:schemeClr val="tx1">
                  <a:lumMod val="65000"/>
                  <a:lumOff val="35000"/>
                </a:schemeClr>
              </a:solidFill>
              <a:uFillTx/>
            </a:endParaRPr>
          </a:p>
          <a:p>
            <a:pPr marL="1371600" lvl="4" indent="0" algn="l">
              <a:lnSpc>
                <a:spcPct val="100000"/>
              </a:lnSpc>
              <a:buFont typeface="Arial" panose="020B0604020202020204" pitchFamily="34" charset="0"/>
              <a:buNone/>
            </a:pPr>
            <a:endParaRPr lang="en-US" altLang="zh-CN" sz="2800" b="1">
              <a:solidFill>
                <a:schemeClr val="tx1">
                  <a:lumMod val="65000"/>
                  <a:lumOff val="35000"/>
                </a:schemeClr>
              </a:solidFill>
              <a:uFillTx/>
            </a:endParaRPr>
          </a:p>
          <a:p>
            <a:pPr lvl="0" algn="l">
              <a:lnSpc>
                <a:spcPct val="100000"/>
              </a:lnSpc>
              <a:buFont typeface="Wingdings" panose="05000000000000000000" charset="0"/>
              <a:buChar char="Ø"/>
            </a:pPr>
            <a:r>
              <a:rPr lang="en-US" altLang="zh-CN" sz="4000" b="1">
                <a:solidFill>
                  <a:schemeClr val="tx1">
                    <a:lumMod val="65000"/>
                    <a:lumOff val="35000"/>
                  </a:schemeClr>
                </a:solidFill>
                <a:uFillTx/>
              </a:rPr>
              <a:t>Total time: 2hrs.</a:t>
            </a:r>
            <a:endParaRPr lang="en-US" altLang="zh-CN" sz="4000" b="1">
              <a:solidFill>
                <a:schemeClr val="tx1">
                  <a:lumMod val="65000"/>
                  <a:lumOff val="35000"/>
                </a:schemeClr>
              </a:solidFill>
              <a:uFillTx/>
            </a:endParaRPr>
          </a:p>
          <a:p>
            <a:pPr marL="800100" lvl="2" indent="0" algn="l">
              <a:lnSpc>
                <a:spcPct val="150000"/>
              </a:lnSpc>
              <a:buFont typeface="Arial" panose="020B0604020202020204" pitchFamily="34" charset="0"/>
              <a:buChar char="●"/>
            </a:pPr>
            <a:endParaRPr lang="en-US" altLang="zh-CN" sz="4000" b="1">
              <a:solidFill>
                <a:schemeClr val="tx1">
                  <a:lumMod val="65000"/>
                  <a:lumOff val="35000"/>
                </a:schemeClr>
              </a:solidFill>
              <a:uFillTx/>
            </a:endParaRPr>
          </a:p>
          <a:p>
            <a:pPr marL="457200" lvl="2" indent="0" algn="l">
              <a:lnSpc>
                <a:spcPct val="150000"/>
              </a:lnSpc>
              <a:buFont typeface="Arial" panose="020B0604020202020204" pitchFamily="34" charset="0"/>
              <a:buNone/>
            </a:pPr>
            <a:endParaRPr lang="en-US" altLang="zh-CN" sz="2800" b="1">
              <a:solidFill>
                <a:schemeClr val="tx1">
                  <a:lumMod val="65000"/>
                  <a:lumOff val="35000"/>
                </a:schemeClr>
              </a:solidFill>
              <a:uFillTx/>
            </a:endParaRPr>
          </a:p>
          <a:p>
            <a:pPr marL="1714500" lvl="4" indent="0" algn="l">
              <a:lnSpc>
                <a:spcPct val="150000"/>
              </a:lnSpc>
              <a:buFont typeface="Arial" panose="020B0604020202020204" pitchFamily="34" charset="0"/>
              <a:buChar char="●"/>
            </a:pPr>
            <a:endParaRPr lang="en-US" altLang="zh-CN" sz="2800" b="1">
              <a:solidFill>
                <a:schemeClr val="tx1">
                  <a:lumMod val="65000"/>
                  <a:lumOff val="35000"/>
                </a:schemeClr>
              </a:solidFill>
              <a:uFillTx/>
            </a:endParaRPr>
          </a:p>
          <a:p>
            <a:pPr marL="1714500" lvl="4" indent="0" algn="l">
              <a:lnSpc>
                <a:spcPct val="150000"/>
              </a:lnSpc>
              <a:buFont typeface="Arial" panose="020B0604020202020204" pitchFamily="34" charset="0"/>
              <a:buChar char="●"/>
            </a:pPr>
            <a:endParaRPr lang="en-US" altLang="zh-CN" sz="2800" b="1">
              <a:solidFill>
                <a:schemeClr val="tx1">
                  <a:lumMod val="65000"/>
                  <a:lumOff val="35000"/>
                </a:schemeClr>
              </a:solidFill>
              <a:uFillTx/>
            </a:endParaRPr>
          </a:p>
          <a:p>
            <a:pPr marL="342900" lvl="1" indent="0" algn="l">
              <a:lnSpc>
                <a:spcPct val="150000"/>
              </a:lnSpc>
              <a:buFont typeface="Arial" panose="020B0604020202020204" pitchFamily="34" charset="0"/>
              <a:buChar char="●"/>
            </a:pPr>
            <a:endParaRPr lang="en-US" altLang="zh-CN" sz="2800" b="1">
              <a:solidFill>
                <a:schemeClr val="tx1">
                  <a:lumMod val="65000"/>
                  <a:lumOff val="35000"/>
                </a:schemeClr>
              </a:solidFill>
              <a:uFillTx/>
            </a:endParaRPr>
          </a:p>
          <a:p>
            <a:pPr marL="0" lvl="0" indent="0" algn="l">
              <a:lnSpc>
                <a:spcPct val="150000"/>
              </a:lnSpc>
              <a:buNone/>
            </a:pPr>
            <a:endParaRPr lang="en-US" altLang="zh-CN" sz="2800" b="1">
              <a:solidFill>
                <a:schemeClr val="tx1">
                  <a:lumMod val="65000"/>
                  <a:lumOff val="35000"/>
                </a:schemeClr>
              </a:solidFill>
              <a:uFillTx/>
            </a:endParaRPr>
          </a:p>
          <a:p>
            <a:pPr marL="0" indent="0" algn="ctr">
              <a:lnSpc>
                <a:spcPct val="200000"/>
              </a:lnSpc>
              <a:buNone/>
            </a:pPr>
            <a:endParaRPr lang="en-US" altLang="zh-CN" sz="2800" b="1">
              <a:solidFill>
                <a:schemeClr val="tx1">
                  <a:lumMod val="65000"/>
                  <a:lumOff val="35000"/>
                </a:schemeClr>
              </a:solidFill>
              <a:uFillTx/>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11505" y="1144270"/>
            <a:ext cx="10968990" cy="3792220"/>
          </a:xfrm>
        </p:spPr>
        <p:txBody>
          <a:bodyPr>
            <a:noAutofit/>
          </a:bodyPr>
          <a:lstStyle/>
          <a:p>
            <a:pPr marL="0" indent="0" algn="ctr">
              <a:lnSpc>
                <a:spcPct val="200000"/>
              </a:lnSpc>
              <a:buFont typeface="Wingdings" panose="05000000000000000000" charset="0"/>
              <a:buNone/>
            </a:pPr>
            <a:r>
              <a:rPr lang="en-US" altLang="zh-CN" sz="4000" b="1" dirty="0" smtClean="0">
                <a:solidFill>
                  <a:schemeClr val="tx1">
                    <a:lumMod val="65000"/>
                    <a:lumOff val="35000"/>
                  </a:schemeClr>
                </a:solidFill>
                <a:uFillTx/>
              </a:rPr>
              <a:t>Objective</a:t>
            </a:r>
            <a:endParaRPr lang="en-US" altLang="zh-CN" sz="4000" b="1" dirty="0">
              <a:solidFill>
                <a:schemeClr val="tx1">
                  <a:lumMod val="65000"/>
                  <a:lumOff val="35000"/>
                </a:schemeClr>
              </a:solidFill>
              <a:uFillTx/>
            </a:endParaRPr>
          </a:p>
          <a:p>
            <a:pPr marL="0" indent="0" algn="l">
              <a:lnSpc>
                <a:spcPct val="100000"/>
              </a:lnSpc>
              <a:buNone/>
            </a:pPr>
            <a:r>
              <a:rPr lang="en-US" altLang="zh-CN" sz="4000" b="1" dirty="0">
                <a:solidFill>
                  <a:schemeClr val="tx1">
                    <a:lumMod val="65000"/>
                    <a:lumOff val="35000"/>
                  </a:schemeClr>
                </a:solidFill>
                <a:uFillTx/>
              </a:rPr>
              <a:t>This course aims to develop the comprehensive ability of the English language in listening, speaking, reading, writing and translating.</a:t>
            </a:r>
            <a:endParaRPr lang="en-US" altLang="zh-CN" sz="4000" b="1" dirty="0">
              <a:solidFill>
                <a:schemeClr val="tx1">
                  <a:lumMod val="65000"/>
                  <a:lumOff val="35000"/>
                </a:schemeClr>
              </a:solidFill>
              <a:uFillTx/>
            </a:endParaRPr>
          </a:p>
          <a:p>
            <a:pPr marL="0" indent="0" algn="ctr">
              <a:lnSpc>
                <a:spcPct val="200000"/>
              </a:lnSpc>
              <a:buNone/>
            </a:pPr>
            <a:endParaRPr lang="en-US" altLang="zh-CN" sz="4000" b="1" dirty="0">
              <a:solidFill>
                <a:schemeClr val="tx1">
                  <a:lumMod val="65000"/>
                  <a:lumOff val="35000"/>
                </a:schemeClr>
              </a:solidFill>
              <a:uFillTx/>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11505" y="424815"/>
            <a:ext cx="10968990" cy="5584825"/>
          </a:xfrm>
        </p:spPr>
        <p:txBody>
          <a:bodyPr>
            <a:noAutofit/>
          </a:bodyPr>
          <a:lstStyle/>
          <a:p>
            <a:pPr marL="0" indent="0" algn="ctr">
              <a:lnSpc>
                <a:spcPct val="200000"/>
              </a:lnSpc>
              <a:buNone/>
            </a:pPr>
            <a:r>
              <a:rPr lang="en-US" altLang="zh-CN" sz="4000" b="1">
                <a:solidFill>
                  <a:schemeClr val="tx1">
                    <a:lumMod val="65000"/>
                    <a:lumOff val="35000"/>
                  </a:schemeClr>
                </a:solidFill>
                <a:uFillTx/>
              </a:rPr>
              <a:t>Teaching method</a:t>
            </a:r>
            <a:endParaRPr lang="en-US" altLang="zh-CN" sz="4000" b="1">
              <a:solidFill>
                <a:schemeClr val="tx1">
                  <a:lumMod val="65000"/>
                  <a:lumOff val="35000"/>
                </a:schemeClr>
              </a:solidFill>
              <a:uFillTx/>
            </a:endParaRPr>
          </a:p>
          <a:p>
            <a:pPr marL="0" indent="0" algn="l">
              <a:lnSpc>
                <a:spcPct val="100000"/>
              </a:lnSpc>
              <a:buNone/>
            </a:pPr>
            <a:r>
              <a:rPr lang="en-US" altLang="zh-CN" sz="4000" b="1">
                <a:solidFill>
                  <a:schemeClr val="tx1">
                    <a:lumMod val="65000"/>
                    <a:lumOff val="35000"/>
                  </a:schemeClr>
                </a:solidFill>
                <a:uFillTx/>
              </a:rPr>
              <a:t>Communicative approach will be applied for classroom or online instruction, which will be focused on Text A and Text B of each unit. Meanwhile, autonomous learning is strongly encouraged for other parts of the textbook.</a:t>
            </a:r>
            <a:endParaRPr lang="en-US" altLang="zh-CN" sz="4000" b="1">
              <a:solidFill>
                <a:schemeClr val="tx1">
                  <a:lumMod val="65000"/>
                  <a:lumOff val="35000"/>
                </a:schemeClr>
              </a:solidFill>
              <a:uFillTx/>
            </a:endParaRPr>
          </a:p>
          <a:p>
            <a:pPr marL="0" indent="0" algn="ctr">
              <a:lnSpc>
                <a:spcPct val="200000"/>
              </a:lnSpc>
              <a:buNone/>
            </a:pPr>
            <a:endParaRPr lang="en-US" altLang="zh-CN" sz="4000" b="1">
              <a:solidFill>
                <a:schemeClr val="tx1">
                  <a:lumMod val="65000"/>
                  <a:lumOff val="35000"/>
                </a:schemeClr>
              </a:solidFill>
              <a:uFillTx/>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46735" y="727710"/>
            <a:ext cx="10968990" cy="4953635"/>
          </a:xfrm>
        </p:spPr>
        <p:txBody>
          <a:bodyPr>
            <a:noAutofit/>
          </a:bodyPr>
          <a:lstStyle/>
          <a:p>
            <a:pPr marL="0" indent="0" algn="ctr">
              <a:lnSpc>
                <a:spcPct val="200000"/>
              </a:lnSpc>
              <a:buNone/>
            </a:pPr>
            <a:r>
              <a:rPr lang="en-US" altLang="zh-CN" sz="4000" b="1">
                <a:solidFill>
                  <a:schemeClr val="tx1">
                    <a:lumMod val="65000"/>
                    <a:lumOff val="35000"/>
                  </a:schemeClr>
                </a:solidFill>
                <a:uFillTx/>
              </a:rPr>
              <a:t>Teaching schedule</a:t>
            </a:r>
            <a:endParaRPr lang="en-US" altLang="zh-CN" sz="4000" b="1">
              <a:solidFill>
                <a:schemeClr val="tx1">
                  <a:lumMod val="65000"/>
                  <a:lumOff val="35000"/>
                </a:schemeClr>
              </a:solidFill>
              <a:uFillTx/>
            </a:endParaRPr>
          </a:p>
          <a:p>
            <a:pPr marL="0" indent="0" algn="l">
              <a:lnSpc>
                <a:spcPct val="100000"/>
              </a:lnSpc>
              <a:buNone/>
            </a:pPr>
            <a:r>
              <a:rPr lang="en-US" altLang="zh-CN" sz="4000" b="1">
                <a:solidFill>
                  <a:schemeClr val="tx1">
                    <a:lumMod val="65000"/>
                    <a:lumOff val="35000"/>
                  </a:schemeClr>
                </a:solidFill>
                <a:uFillTx/>
              </a:rPr>
              <a:t>In this semester we will finish unit 1, 3, 5, 6 and 7. We will give each unit 2 weeks(4 sessions).</a:t>
            </a:r>
            <a:endParaRPr lang="en-US" altLang="zh-CN" sz="4000" b="1">
              <a:solidFill>
                <a:schemeClr val="tx1">
                  <a:lumMod val="65000"/>
                  <a:lumOff val="35000"/>
                </a:schemeClr>
              </a:solidFill>
              <a:uFillTx/>
            </a:endParaRPr>
          </a:p>
          <a:p>
            <a:pPr marL="0" lvl="1" indent="0" algn="l">
              <a:lnSpc>
                <a:spcPct val="200000"/>
              </a:lnSpc>
              <a:buFont typeface="Arial" panose="020B0604020202020204" pitchFamily="34" charset="0"/>
              <a:buNone/>
            </a:pPr>
            <a:endParaRPr lang="en-US" altLang="zh-CN" sz="2800" b="1">
              <a:solidFill>
                <a:schemeClr val="tx1">
                  <a:lumMod val="65000"/>
                  <a:lumOff val="35000"/>
                </a:schemeClr>
              </a:solidFill>
              <a:uFillTx/>
            </a:endParaRPr>
          </a:p>
          <a:p>
            <a:pPr marL="0" lvl="0" indent="0" algn="l">
              <a:lnSpc>
                <a:spcPct val="200000"/>
              </a:lnSpc>
              <a:buNone/>
            </a:pPr>
            <a:endParaRPr lang="en-US" altLang="zh-CN" sz="2800" b="1">
              <a:solidFill>
                <a:schemeClr val="tx1">
                  <a:lumMod val="65000"/>
                  <a:lumOff val="35000"/>
                </a:schemeClr>
              </a:solidFill>
              <a:uFillTx/>
            </a:endParaRPr>
          </a:p>
          <a:p>
            <a:pPr marL="0" indent="0" algn="ctr">
              <a:lnSpc>
                <a:spcPct val="200000"/>
              </a:lnSpc>
              <a:buNone/>
            </a:pPr>
            <a:endParaRPr lang="en-US" altLang="zh-CN" sz="2800" b="1">
              <a:solidFill>
                <a:schemeClr val="tx1">
                  <a:lumMod val="65000"/>
                  <a:lumOff val="35000"/>
                </a:schemeClr>
              </a:solidFill>
              <a:uFillTx/>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26415" y="1558925"/>
            <a:ext cx="10968990" cy="3740150"/>
          </a:xfrm>
        </p:spPr>
        <p:txBody>
          <a:bodyPr>
            <a:noAutofit/>
          </a:bodyPr>
          <a:lstStyle/>
          <a:p>
            <a:pPr marL="0" lvl="0" indent="0" algn="ctr">
              <a:lnSpc>
                <a:spcPct val="200000"/>
              </a:lnSpc>
              <a:buNone/>
            </a:pPr>
            <a:r>
              <a:rPr lang="en-US" altLang="zh-CN" sz="4000" b="1">
                <a:solidFill>
                  <a:schemeClr val="tx1">
                    <a:lumMod val="65000"/>
                    <a:lumOff val="35000"/>
                  </a:schemeClr>
                </a:solidFill>
                <a:uFillTx/>
              </a:rPr>
              <a:t>Assessment</a:t>
            </a:r>
            <a:endParaRPr lang="en-US" altLang="zh-CN" sz="4000" b="1">
              <a:solidFill>
                <a:schemeClr val="tx1">
                  <a:lumMod val="65000"/>
                  <a:lumOff val="35000"/>
                </a:schemeClr>
              </a:solidFill>
              <a:uFillTx/>
            </a:endParaRPr>
          </a:p>
          <a:p>
            <a:pPr marL="0" lvl="0" indent="0" algn="l">
              <a:lnSpc>
                <a:spcPct val="100000"/>
              </a:lnSpc>
              <a:buNone/>
            </a:pPr>
            <a:r>
              <a:rPr lang="en-US" altLang="zh-CN" sz="4000" b="1">
                <a:solidFill>
                  <a:schemeClr val="tx1">
                    <a:lumMod val="65000"/>
                    <a:lumOff val="35000"/>
                  </a:schemeClr>
                </a:solidFill>
                <a:uFillTx/>
              </a:rPr>
              <a:t>The final assessment consists of </a:t>
            </a:r>
            <a:endParaRPr lang="en-US" altLang="zh-CN" sz="4000" b="1">
              <a:solidFill>
                <a:schemeClr val="tx1">
                  <a:lumMod val="65000"/>
                  <a:lumOff val="35000"/>
                </a:schemeClr>
              </a:solidFill>
              <a:uFillTx/>
            </a:endParaRPr>
          </a:p>
          <a:p>
            <a:pPr lvl="1" algn="l">
              <a:lnSpc>
                <a:spcPct val="100000"/>
              </a:lnSpc>
              <a:buFont typeface="Wingdings" panose="05000000000000000000" charset="0"/>
              <a:buChar char="u"/>
            </a:pPr>
            <a:r>
              <a:rPr lang="en-US" altLang="zh-CN" sz="4000" b="1">
                <a:solidFill>
                  <a:schemeClr val="tx1">
                    <a:lumMod val="65000"/>
                    <a:lumOff val="35000"/>
                  </a:schemeClr>
                </a:solidFill>
                <a:uFillTx/>
              </a:rPr>
              <a:t>on-going assessment 50% and </a:t>
            </a:r>
            <a:endParaRPr lang="en-US" altLang="zh-CN" sz="4000" b="1">
              <a:solidFill>
                <a:schemeClr val="tx1">
                  <a:lumMod val="65000"/>
                  <a:lumOff val="35000"/>
                </a:schemeClr>
              </a:solidFill>
              <a:uFillTx/>
            </a:endParaRPr>
          </a:p>
          <a:p>
            <a:pPr lvl="1" algn="l">
              <a:lnSpc>
                <a:spcPct val="100000"/>
              </a:lnSpc>
              <a:buFont typeface="Wingdings" panose="05000000000000000000" charset="0"/>
              <a:buChar char="u"/>
            </a:pPr>
            <a:r>
              <a:rPr lang="en-US" altLang="zh-CN" sz="4000" b="1">
                <a:solidFill>
                  <a:schemeClr val="tx1">
                    <a:lumMod val="65000"/>
                    <a:lumOff val="35000"/>
                  </a:schemeClr>
                </a:solidFill>
                <a:uFillTx/>
              </a:rPr>
              <a:t>the final examination 50%.</a:t>
            </a:r>
            <a:endParaRPr lang="en-US" altLang="zh-CN" sz="4000" b="1">
              <a:solidFill>
                <a:schemeClr val="tx1">
                  <a:lumMod val="65000"/>
                  <a:lumOff val="35000"/>
                </a:schemeClr>
              </a:solidFill>
              <a:uFillTx/>
            </a:endParaRPr>
          </a:p>
          <a:p>
            <a:pPr marL="342900" lvl="1" indent="-342900" algn="l">
              <a:lnSpc>
                <a:spcPct val="200000"/>
              </a:lnSpc>
              <a:buFont typeface="Arial" panose="020B0604020202020204" pitchFamily="34" charset="0"/>
              <a:buChar char="●"/>
            </a:pPr>
            <a:endParaRPr lang="en-US" altLang="zh-CN" sz="2800" b="1">
              <a:solidFill>
                <a:schemeClr val="tx1">
                  <a:lumMod val="65000"/>
                  <a:lumOff val="35000"/>
                </a:schemeClr>
              </a:solidFill>
              <a:uFillTx/>
            </a:endParaRPr>
          </a:p>
          <a:p>
            <a:pPr marL="0" indent="0" algn="ctr">
              <a:lnSpc>
                <a:spcPct val="200000"/>
              </a:lnSpc>
              <a:buNone/>
            </a:pPr>
            <a:endParaRPr lang="en-US" altLang="zh-CN" sz="2800" b="1">
              <a:solidFill>
                <a:schemeClr val="tx1">
                  <a:lumMod val="65000"/>
                  <a:lumOff val="35000"/>
                </a:schemeClr>
              </a:solidFill>
              <a:uFillTx/>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11505" y="915670"/>
            <a:ext cx="10968990" cy="4034790"/>
          </a:xfrm>
        </p:spPr>
        <p:txBody>
          <a:bodyPr>
            <a:noAutofit/>
          </a:bodyPr>
          <a:lstStyle/>
          <a:p>
            <a:pPr marL="0" lvl="1" indent="0" algn="ctr">
              <a:lnSpc>
                <a:spcPct val="200000"/>
              </a:lnSpc>
              <a:buNone/>
            </a:pPr>
            <a:r>
              <a:rPr lang="en-US" altLang="zh-CN" sz="4000" b="1">
                <a:solidFill>
                  <a:schemeClr val="tx1">
                    <a:lumMod val="65000"/>
                    <a:lumOff val="35000"/>
                  </a:schemeClr>
                </a:solidFill>
                <a:uFillTx/>
              </a:rPr>
              <a:t>On-going assessment</a:t>
            </a:r>
            <a:endParaRPr lang="en-US" altLang="zh-CN" sz="4000" b="1">
              <a:solidFill>
                <a:schemeClr val="tx1">
                  <a:lumMod val="65000"/>
                  <a:lumOff val="35000"/>
                </a:schemeClr>
              </a:solidFill>
              <a:uFillTx/>
            </a:endParaRPr>
          </a:p>
          <a:p>
            <a:pPr marL="1028700" lvl="2" indent="-571500" algn="l">
              <a:lnSpc>
                <a:spcPct val="100000"/>
              </a:lnSpc>
              <a:buFont typeface="Wingdings" panose="05000000000000000000" charset="0"/>
              <a:buChar char="u"/>
            </a:pPr>
            <a:r>
              <a:rPr lang="en-US" altLang="zh-CN" sz="4000" b="1">
                <a:solidFill>
                  <a:schemeClr val="tx1">
                    <a:lumMod val="65000"/>
                    <a:lumOff val="35000"/>
                  </a:schemeClr>
                </a:solidFill>
                <a:uFillTx/>
              </a:rPr>
              <a:t>Class attendance 10%</a:t>
            </a:r>
            <a:endParaRPr lang="en-US" altLang="zh-CN" sz="4000" b="1">
              <a:solidFill>
                <a:schemeClr val="tx1">
                  <a:lumMod val="65000"/>
                  <a:lumOff val="35000"/>
                </a:schemeClr>
              </a:solidFill>
              <a:uFillTx/>
            </a:endParaRPr>
          </a:p>
          <a:p>
            <a:pPr marL="1028700" lvl="2" indent="-571500" algn="l">
              <a:lnSpc>
                <a:spcPct val="100000"/>
              </a:lnSpc>
              <a:buFont typeface="Wingdings" panose="05000000000000000000" charset="0"/>
              <a:buChar char="u"/>
            </a:pPr>
            <a:r>
              <a:rPr lang="en-US" altLang="zh-CN" sz="4000" b="1">
                <a:solidFill>
                  <a:schemeClr val="tx1">
                    <a:lumMod val="65000"/>
                    <a:lumOff val="35000"/>
                  </a:schemeClr>
                </a:solidFill>
                <a:uFillTx/>
              </a:rPr>
              <a:t>Assignments and tests 50%</a:t>
            </a:r>
            <a:endParaRPr lang="en-US" altLang="zh-CN" sz="4000" b="1">
              <a:solidFill>
                <a:schemeClr val="tx1">
                  <a:lumMod val="65000"/>
                  <a:lumOff val="35000"/>
                </a:schemeClr>
              </a:solidFill>
              <a:uFillTx/>
            </a:endParaRPr>
          </a:p>
          <a:p>
            <a:pPr marL="1028700" lvl="2" indent="-571500" algn="l">
              <a:lnSpc>
                <a:spcPct val="100000"/>
              </a:lnSpc>
              <a:buFont typeface="Wingdings" panose="05000000000000000000" charset="0"/>
              <a:buChar char="u"/>
            </a:pPr>
            <a:r>
              <a:rPr lang="en-US" altLang="zh-CN" sz="4000" b="1">
                <a:solidFill>
                  <a:schemeClr val="tx1">
                    <a:lumMod val="65000"/>
                    <a:lumOff val="35000"/>
                  </a:schemeClr>
                </a:solidFill>
                <a:uFillTx/>
              </a:rPr>
              <a:t>Video and audio 20%</a:t>
            </a:r>
            <a:endParaRPr lang="en-US" altLang="zh-CN" sz="4000" b="1">
              <a:solidFill>
                <a:schemeClr val="tx1">
                  <a:lumMod val="65000"/>
                  <a:lumOff val="35000"/>
                </a:schemeClr>
              </a:solidFill>
              <a:uFillTx/>
            </a:endParaRPr>
          </a:p>
          <a:p>
            <a:pPr marL="1028700" lvl="2" indent="-571500" algn="l">
              <a:lnSpc>
                <a:spcPct val="100000"/>
              </a:lnSpc>
              <a:buFont typeface="Wingdings" panose="05000000000000000000" charset="0"/>
              <a:buChar char="u"/>
            </a:pPr>
            <a:r>
              <a:rPr lang="en-US" altLang="zh-CN" sz="4000" b="1">
                <a:solidFill>
                  <a:schemeClr val="tx1">
                    <a:lumMod val="65000"/>
                    <a:lumOff val="35000"/>
                  </a:schemeClr>
                </a:solidFill>
                <a:uFillTx/>
              </a:rPr>
              <a:t>Speaking test 20%</a:t>
            </a:r>
            <a:endParaRPr lang="en-US" altLang="zh-CN" sz="4000" b="1">
              <a:solidFill>
                <a:schemeClr val="tx1">
                  <a:lumMod val="65000"/>
                  <a:lumOff val="35000"/>
                </a:schemeClr>
              </a:solidFill>
              <a:uFillTx/>
            </a:endParaRPr>
          </a:p>
          <a:p>
            <a:pPr marL="0" indent="0" algn="ctr">
              <a:lnSpc>
                <a:spcPct val="200000"/>
              </a:lnSpc>
              <a:buNone/>
            </a:pPr>
            <a:endParaRPr lang="en-US" altLang="zh-CN" sz="4000" b="1">
              <a:solidFill>
                <a:schemeClr val="tx1">
                  <a:lumMod val="65000"/>
                  <a:lumOff val="35000"/>
                </a:schemeClr>
              </a:solidFill>
              <a:uFillTx/>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11505" y="915670"/>
            <a:ext cx="10968990" cy="5537200"/>
          </a:xfrm>
        </p:spPr>
        <p:txBody>
          <a:bodyPr>
            <a:noAutofit/>
          </a:bodyPr>
          <a:lstStyle/>
          <a:p>
            <a:pPr marL="0" lvl="1" indent="0" algn="ctr">
              <a:lnSpc>
                <a:spcPct val="200000"/>
              </a:lnSpc>
              <a:buNone/>
            </a:pPr>
            <a:r>
              <a:rPr lang="en-US" altLang="zh-CN" sz="4000" b="1">
                <a:solidFill>
                  <a:schemeClr val="tx1">
                    <a:lumMod val="65000"/>
                    <a:lumOff val="35000"/>
                  </a:schemeClr>
                </a:solidFill>
                <a:uFillTx/>
              </a:rPr>
              <a:t>On-going assessment</a:t>
            </a:r>
            <a:endParaRPr lang="en-US" altLang="zh-CN" sz="4000" b="1">
              <a:solidFill>
                <a:schemeClr val="tx1">
                  <a:lumMod val="65000"/>
                  <a:lumOff val="35000"/>
                </a:schemeClr>
              </a:solidFill>
              <a:uFillTx/>
            </a:endParaRPr>
          </a:p>
          <a:p>
            <a:pPr marL="1028700" lvl="2" indent="-571500" algn="l">
              <a:lnSpc>
                <a:spcPct val="100000"/>
              </a:lnSpc>
              <a:buFont typeface="Wingdings" panose="05000000000000000000" charset="0"/>
              <a:buChar char="u"/>
            </a:pPr>
            <a:r>
              <a:rPr lang="en-US" altLang="zh-CN" sz="4000" b="1">
                <a:solidFill>
                  <a:schemeClr val="tx1">
                    <a:lumMod val="65000"/>
                    <a:lumOff val="35000"/>
                  </a:schemeClr>
                </a:solidFill>
                <a:uFillTx/>
              </a:rPr>
              <a:t>Class attendance 10%</a:t>
            </a:r>
            <a:endParaRPr lang="en-US" altLang="zh-CN" sz="4000" b="1">
              <a:solidFill>
                <a:schemeClr val="tx1">
                  <a:lumMod val="65000"/>
                  <a:lumOff val="35000"/>
                </a:schemeClr>
              </a:solidFill>
              <a:uFillTx/>
            </a:endParaRPr>
          </a:p>
          <a:p>
            <a:pPr marL="1828800" lvl="4" indent="-457200" algn="l">
              <a:lnSpc>
                <a:spcPct val="100000"/>
              </a:lnSpc>
              <a:buFont typeface="Wingdings" panose="05000000000000000000" charset="0"/>
              <a:buChar char="Ø"/>
            </a:pPr>
            <a:r>
              <a:rPr lang="en-US" altLang="zh-CN" sz="3500" b="1">
                <a:solidFill>
                  <a:schemeClr val="tx1">
                    <a:lumMod val="65000"/>
                    <a:lumOff val="35000"/>
                  </a:schemeClr>
                </a:solidFill>
                <a:uFillTx/>
              </a:rPr>
              <a:t>All the students are required to attend the class either for classroom instructions or for online lectures. Any absence without reasons will not be justified for the consequence of the final assessment.</a:t>
            </a:r>
            <a:endParaRPr lang="en-US" altLang="zh-CN" sz="3500" b="1">
              <a:solidFill>
                <a:schemeClr val="tx1">
                  <a:lumMod val="65000"/>
                  <a:lumOff val="35000"/>
                </a:schemeClr>
              </a:solidFill>
              <a:uFillTx/>
            </a:endParaRPr>
          </a:p>
          <a:p>
            <a:pPr marL="457200" lvl="2" indent="0" algn="l">
              <a:lnSpc>
                <a:spcPct val="100000"/>
              </a:lnSpc>
              <a:buFont typeface="Wingdings" panose="05000000000000000000" charset="0"/>
              <a:buNone/>
            </a:pPr>
            <a:endParaRPr lang="en-US" altLang="zh-CN" sz="4000" b="1">
              <a:solidFill>
                <a:schemeClr val="tx1">
                  <a:lumMod val="65000"/>
                  <a:lumOff val="35000"/>
                </a:schemeClr>
              </a:solidFill>
              <a:uFillTx/>
            </a:endParaRPr>
          </a:p>
          <a:p>
            <a:pPr marL="0" indent="0" algn="ctr">
              <a:lnSpc>
                <a:spcPct val="200000"/>
              </a:lnSpc>
              <a:buNone/>
            </a:pPr>
            <a:endParaRPr lang="en-US" altLang="zh-CN" sz="4000" b="1">
              <a:solidFill>
                <a:schemeClr val="tx1">
                  <a:lumMod val="65000"/>
                  <a:lumOff val="35000"/>
                </a:schemeClr>
              </a:solidFill>
              <a:uFillTx/>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11505" y="915670"/>
            <a:ext cx="10968990" cy="5182870"/>
          </a:xfrm>
        </p:spPr>
        <p:txBody>
          <a:bodyPr>
            <a:noAutofit/>
          </a:bodyPr>
          <a:lstStyle/>
          <a:p>
            <a:pPr marL="0" lvl="1" indent="0" algn="ctr">
              <a:lnSpc>
                <a:spcPct val="200000"/>
              </a:lnSpc>
              <a:buNone/>
            </a:pPr>
            <a:r>
              <a:rPr lang="en-US" altLang="zh-CN" sz="4000" b="1">
                <a:solidFill>
                  <a:schemeClr val="tx1">
                    <a:lumMod val="65000"/>
                    <a:lumOff val="35000"/>
                  </a:schemeClr>
                </a:solidFill>
                <a:uFillTx/>
              </a:rPr>
              <a:t>On-going assessment</a:t>
            </a:r>
            <a:endParaRPr lang="en-US" altLang="zh-CN" sz="4000" b="1">
              <a:solidFill>
                <a:schemeClr val="tx1">
                  <a:lumMod val="65000"/>
                  <a:lumOff val="35000"/>
                </a:schemeClr>
              </a:solidFill>
              <a:uFillTx/>
            </a:endParaRPr>
          </a:p>
          <a:p>
            <a:pPr marL="1028700" lvl="2" indent="-571500" algn="l">
              <a:lnSpc>
                <a:spcPct val="100000"/>
              </a:lnSpc>
              <a:buFont typeface="Wingdings" panose="05000000000000000000" charset="0"/>
              <a:buChar char="u"/>
            </a:pPr>
            <a:r>
              <a:rPr lang="en-US" altLang="zh-CN" sz="4000" b="1">
                <a:solidFill>
                  <a:schemeClr val="tx1">
                    <a:lumMod val="65000"/>
                    <a:lumOff val="35000"/>
                  </a:schemeClr>
                </a:solidFill>
                <a:uFillTx/>
              </a:rPr>
              <a:t>Assignments and tests 50%</a:t>
            </a:r>
            <a:endParaRPr lang="en-US" altLang="zh-CN" sz="4000" b="1">
              <a:solidFill>
                <a:schemeClr val="tx1">
                  <a:lumMod val="65000"/>
                  <a:lumOff val="35000"/>
                </a:schemeClr>
              </a:solidFill>
              <a:uFillTx/>
            </a:endParaRPr>
          </a:p>
          <a:p>
            <a:pPr marL="1943100" lvl="4" indent="-571500" algn="l">
              <a:lnSpc>
                <a:spcPct val="100000"/>
              </a:lnSpc>
              <a:buFont typeface="Wingdings" panose="05000000000000000000" charset="0"/>
              <a:buChar char="Ø"/>
            </a:pPr>
            <a:r>
              <a:rPr lang="en-US" altLang="zh-CN" sz="3500" b="1">
                <a:solidFill>
                  <a:schemeClr val="tx1">
                    <a:lumMod val="65000"/>
                    <a:lumOff val="35000"/>
                  </a:schemeClr>
                </a:solidFill>
                <a:uFillTx/>
              </a:rPr>
              <a:t>There will be two writing tasks to be submitted before deadline in written or printed form.</a:t>
            </a:r>
            <a:endParaRPr lang="en-US" altLang="zh-CN" sz="3500" b="1">
              <a:solidFill>
                <a:schemeClr val="tx1">
                  <a:lumMod val="65000"/>
                  <a:lumOff val="35000"/>
                </a:schemeClr>
              </a:solidFill>
              <a:uFillTx/>
            </a:endParaRPr>
          </a:p>
          <a:p>
            <a:pPr marL="1943100" lvl="4" indent="-571500" algn="l">
              <a:lnSpc>
                <a:spcPct val="100000"/>
              </a:lnSpc>
              <a:buFont typeface="Wingdings" panose="05000000000000000000" charset="0"/>
              <a:buChar char="Ø"/>
            </a:pPr>
            <a:r>
              <a:rPr lang="en-US" altLang="zh-CN" sz="3500" b="1">
                <a:solidFill>
                  <a:schemeClr val="tx1">
                    <a:lumMod val="65000"/>
                    <a:lumOff val="35000"/>
                  </a:schemeClr>
                </a:solidFill>
                <a:uFillTx/>
              </a:rPr>
              <a:t>Tests include one translation quiz from English to Chines and one listening quiz.</a:t>
            </a:r>
            <a:endParaRPr lang="en-US" altLang="zh-CN" sz="3500" b="1">
              <a:solidFill>
                <a:schemeClr val="tx1">
                  <a:lumMod val="65000"/>
                  <a:lumOff val="35000"/>
                </a:schemeClr>
              </a:solidFill>
              <a:uFillTx/>
            </a:endParaRPr>
          </a:p>
          <a:p>
            <a:pPr marL="0" indent="0" algn="ctr">
              <a:lnSpc>
                <a:spcPct val="200000"/>
              </a:lnSpc>
              <a:buNone/>
            </a:pPr>
            <a:endParaRPr lang="en-US" altLang="zh-CN" sz="4000" b="1">
              <a:solidFill>
                <a:schemeClr val="tx1">
                  <a:lumMod val="65000"/>
                  <a:lumOff val="35000"/>
                </a:schemeClr>
              </a:solidFill>
              <a:uFillTx/>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20000"/>
          </a:bodyPr>
          <a:p>
            <a:pPr marL="0" lvl="1" indent="0" algn="ctr">
              <a:buFont typeface="Wingdings" panose="05000000000000000000" charset="0"/>
              <a:buNone/>
            </a:pPr>
            <a:r>
              <a:rPr lang="en-US" altLang="zh-CN" sz="4000" b="1">
                <a:sym typeface="+mn-ea"/>
              </a:rPr>
              <a:t>On-going assessment</a:t>
            </a:r>
            <a:endParaRPr lang="en-US" altLang="zh-CN" sz="4000" b="1">
              <a:sym typeface="+mn-ea"/>
            </a:endParaRPr>
          </a:p>
          <a:p>
            <a:pPr marL="0" lvl="1" indent="0" algn="ctr">
              <a:buFont typeface="Wingdings" panose="05000000000000000000" charset="0"/>
              <a:buNone/>
            </a:pPr>
            <a:endParaRPr lang="en-US" altLang="zh-CN" sz="4000"/>
          </a:p>
          <a:p>
            <a:pPr indent="-571500" algn="l">
              <a:lnSpc>
                <a:spcPct val="100000"/>
              </a:lnSpc>
              <a:spcAft>
                <a:spcPts val="600"/>
              </a:spcAft>
              <a:buClrTx/>
              <a:buSzTx/>
              <a:buFont typeface="Wingdings" panose="05000000000000000000" charset="0"/>
              <a:buChar char="u"/>
            </a:pPr>
            <a:r>
              <a:rPr lang="en-US" altLang="zh-CN" sz="4000" b="1"/>
              <a:t>Video and Audio 20% </a:t>
            </a:r>
            <a:endParaRPr lang="en-US" altLang="zh-CN" sz="4000" b="1"/>
          </a:p>
          <a:p>
            <a:pPr lvl="2" indent="-571500" algn="l">
              <a:lnSpc>
                <a:spcPct val="100000"/>
              </a:lnSpc>
              <a:buClrTx/>
              <a:buSzTx/>
              <a:buFont typeface="Wingdings" panose="05000000000000000000" charset="0"/>
              <a:buChar char="Ø"/>
            </a:pPr>
            <a:r>
              <a:rPr lang="en-US" altLang="zh-CN" sz="3500" b="1"/>
              <a:t>This is a newly-established learning    material, which is a part of the course.</a:t>
            </a:r>
            <a:endParaRPr lang="en-US" altLang="zh-CN" sz="3500" b="1"/>
          </a:p>
          <a:p>
            <a:pPr lvl="2" indent="-571500" algn="l">
              <a:lnSpc>
                <a:spcPct val="100000"/>
              </a:lnSpc>
              <a:buClrTx/>
              <a:buSzTx/>
              <a:buFont typeface="Wingdings" panose="05000000000000000000" charset="0"/>
              <a:buChar char="Ø"/>
            </a:pPr>
            <a:r>
              <a:rPr lang="en-US" altLang="zh-CN" sz="3500" b="1"/>
              <a:t>The assessment will be conducted   by the system.</a:t>
            </a:r>
            <a:endParaRPr lang="en-US" altLang="zh-CN" sz="3500" b="1"/>
          </a:p>
          <a:p>
            <a:pPr marL="1943100" lvl="4" indent="-571500" algn="l">
              <a:lnSpc>
                <a:spcPct val="100000"/>
              </a:lnSpc>
              <a:buClrTx/>
              <a:buSzTx/>
              <a:buFont typeface="Wingdings" panose="05000000000000000000" charset="0"/>
            </a:pPr>
            <a:endParaRPr lang="en-US" altLang="zh-CN" sz="3500" b="1"/>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176"/>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PP_MARK_KEY" val="bd4885a8-6030-45f7-9fd5-0f465be5a3b7"/>
  <p:tag name="COMMONDATA" val="eyJoZGlkIjoiYzk0OTQxODFiNjFiMDQ4ODgwNjFkNzI5YmIwMTI0ZGM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1997</Words>
  <Application>WPS 演示</Application>
  <PresentationFormat>宽屏</PresentationFormat>
  <Paragraphs>102</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微软雅黑</vt:lpstr>
      <vt:lpstr>Wingdings</vt:lpstr>
      <vt:lpstr>Arial Unicode MS</vt:lpstr>
      <vt:lpstr>Calibri</vt:lpstr>
      <vt:lpstr>Office 主题​​</vt:lpstr>
      <vt:lpstr> Lecture 1 Course Overview  19/09/2023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English for Graduates Course Profile  </dc:title>
  <dc:creator/>
  <cp:lastModifiedBy>dell</cp:lastModifiedBy>
  <cp:revision>191</cp:revision>
  <dcterms:created xsi:type="dcterms:W3CDTF">2019-06-19T02:08:00Z</dcterms:created>
  <dcterms:modified xsi:type="dcterms:W3CDTF">2024-09-09T08:25:51Z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D4A06736DD164189A66E8D621F329574</vt:lpwstr>
  </property>
</Properties>
</file>