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5298" r:id="rId2"/>
    <p:sldMasterId id="2147484035" r:id="rId3"/>
    <p:sldMasterId id="2147485120" r:id="rId4"/>
    <p:sldMasterId id="2147485121" r:id="rId5"/>
    <p:sldMasterId id="2147485122" r:id="rId6"/>
    <p:sldMasterId id="2147485123" r:id="rId7"/>
    <p:sldMasterId id="2147485124" r:id="rId8"/>
    <p:sldMasterId id="2147485125" r:id="rId9"/>
    <p:sldMasterId id="2147485126" r:id="rId10"/>
    <p:sldMasterId id="2147485127" r:id="rId11"/>
    <p:sldMasterId id="2147485128" r:id="rId12"/>
    <p:sldMasterId id="2147485129" r:id="rId13"/>
    <p:sldMasterId id="2147485130" r:id="rId14"/>
    <p:sldMasterId id="2147485131" r:id="rId15"/>
    <p:sldMasterId id="2147486301" r:id="rId16"/>
  </p:sldMasterIdLst>
  <p:notesMasterIdLst>
    <p:notesMasterId r:id="rId66"/>
  </p:notesMasterIdLst>
  <p:sldIdLst>
    <p:sldId id="691" r:id="rId17"/>
    <p:sldId id="606" r:id="rId18"/>
    <p:sldId id="518" r:id="rId19"/>
    <p:sldId id="514" r:id="rId20"/>
    <p:sldId id="515" r:id="rId21"/>
    <p:sldId id="519" r:id="rId22"/>
    <p:sldId id="566" r:id="rId23"/>
    <p:sldId id="534" r:id="rId24"/>
    <p:sldId id="535" r:id="rId25"/>
    <p:sldId id="536" r:id="rId26"/>
    <p:sldId id="537" r:id="rId27"/>
    <p:sldId id="538" r:id="rId28"/>
    <p:sldId id="539" r:id="rId29"/>
    <p:sldId id="558" r:id="rId30"/>
    <p:sldId id="603" r:id="rId31"/>
    <p:sldId id="611" r:id="rId32"/>
    <p:sldId id="612" r:id="rId33"/>
    <p:sldId id="613" r:id="rId34"/>
    <p:sldId id="541" r:id="rId35"/>
    <p:sldId id="542" r:id="rId36"/>
    <p:sldId id="582" r:id="rId37"/>
    <p:sldId id="583" r:id="rId38"/>
    <p:sldId id="675" r:id="rId39"/>
    <p:sldId id="548" r:id="rId40"/>
    <p:sldId id="529" r:id="rId41"/>
    <p:sldId id="562" r:id="rId42"/>
    <p:sldId id="563" r:id="rId43"/>
    <p:sldId id="550" r:id="rId44"/>
    <p:sldId id="520" r:id="rId45"/>
    <p:sldId id="521" r:id="rId46"/>
    <p:sldId id="665" r:id="rId47"/>
    <p:sldId id="664" r:id="rId48"/>
    <p:sldId id="581" r:id="rId49"/>
    <p:sldId id="552" r:id="rId50"/>
    <p:sldId id="576" r:id="rId51"/>
    <p:sldId id="585" r:id="rId52"/>
    <p:sldId id="574" r:id="rId53"/>
    <p:sldId id="588" r:id="rId54"/>
    <p:sldId id="590" r:id="rId55"/>
    <p:sldId id="575" r:id="rId56"/>
    <p:sldId id="589" r:id="rId57"/>
    <p:sldId id="676" r:id="rId58"/>
    <p:sldId id="634" r:id="rId59"/>
    <p:sldId id="592" r:id="rId60"/>
    <p:sldId id="595" r:id="rId61"/>
    <p:sldId id="599" r:id="rId62"/>
    <p:sldId id="597" r:id="rId63"/>
    <p:sldId id="600" r:id="rId64"/>
    <p:sldId id="367" r:id="rId65"/>
  </p:sldIdLst>
  <p:sldSz cx="9144000" cy="6858000" type="screen4x3"/>
  <p:notesSz cx="7099300" cy="10234613"/>
  <p:defaultTextStyle>
    <a:defPPr>
      <a:defRPr lang="zh-CN"/>
    </a:defPPr>
    <a:lvl1pPr algn="l" rtl="0" fontAlgn="base">
      <a:spcBef>
        <a:spcPct val="0"/>
      </a:spcBef>
      <a:spcAft>
        <a:spcPct val="0"/>
      </a:spcAft>
      <a:buFont typeface="Arial" panose="020B0604020202020204" pitchFamily="34" charset="0"/>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18">
          <p15:clr>
            <a:srgbClr val="A4A3A4"/>
          </p15:clr>
        </p15:guide>
        <p15:guide id="2" orient="horz" pos="1298">
          <p15:clr>
            <a:srgbClr val="A4A3A4"/>
          </p15:clr>
        </p15:guide>
        <p15:guide id="3" orient="horz" pos="4142">
          <p15:clr>
            <a:srgbClr val="A4A3A4"/>
          </p15:clr>
        </p15:guide>
        <p15:guide id="4" orient="horz" pos="4202">
          <p15:clr>
            <a:srgbClr val="A4A3A4"/>
          </p15:clr>
        </p15:guide>
        <p15:guide id="5" pos="295">
          <p15:clr>
            <a:srgbClr val="A4A3A4"/>
          </p15:clr>
        </p15:guide>
        <p15:guide id="6" pos="4060">
          <p15:clr>
            <a:srgbClr val="A4A3A4"/>
          </p15:clr>
        </p15:guide>
        <p15:guide id="7" pos="5490">
          <p15:clr>
            <a:srgbClr val="A4A3A4"/>
          </p15:clr>
        </p15:guide>
        <p15:guide id="8" pos="1202">
          <p15:clr>
            <a:srgbClr val="A4A3A4"/>
          </p15:clr>
        </p15:guide>
        <p15:guide id="9" pos="1668">
          <p15:clr>
            <a:srgbClr val="A4A3A4"/>
          </p15:clr>
        </p15:guide>
        <p15:guide id="10" pos="17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675DED"/>
    <a:srgbClr val="E8DFA6"/>
    <a:srgbClr val="E4D994"/>
    <a:srgbClr val="99CCFF"/>
    <a:srgbClr val="C4C4C4"/>
    <a:srgbClr val="9B9B9B"/>
    <a:srgbClr val="F1F2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5" autoAdjust="0"/>
    <p:restoredTop sz="94660"/>
  </p:normalViewPr>
  <p:slideViewPr>
    <p:cSldViewPr>
      <p:cViewPr varScale="1">
        <p:scale>
          <a:sx n="242" d="100"/>
          <a:sy n="242" d="100"/>
        </p:scale>
        <p:origin x="184" y="2664"/>
      </p:cViewPr>
      <p:guideLst>
        <p:guide orient="horz" pos="818"/>
        <p:guide orient="horz" pos="1298"/>
        <p:guide orient="horz" pos="4142"/>
        <p:guide orient="horz" pos="4202"/>
        <p:guide pos="295"/>
        <p:guide pos="4060"/>
        <p:guide pos="5490"/>
        <p:guide pos="1202"/>
        <p:guide pos="1668"/>
        <p:guide pos="17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5.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presProps" Target="pres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F7C9389-17F7-4A4D-9B4C-FDC597A35FAD}"/>
              </a:ext>
            </a:extLst>
          </p:cNvPr>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buFont typeface="Arial" pitchFamily="34" charset="0"/>
              <a:buNone/>
              <a:defRPr sz="1300">
                <a:solidFill>
                  <a:schemeClr val="tx1"/>
                </a:solidFill>
                <a:latin typeface="Arial" pitchFamily="34" charset="0"/>
              </a:defRPr>
            </a:lvl1pPr>
          </a:lstStyle>
          <a:p>
            <a:pPr>
              <a:defRPr/>
            </a:pPr>
            <a:endParaRPr lang="en-US"/>
          </a:p>
        </p:txBody>
      </p:sp>
      <p:sp>
        <p:nvSpPr>
          <p:cNvPr id="16387" name="Rectangle 3">
            <a:extLst>
              <a:ext uri="{FF2B5EF4-FFF2-40B4-BE49-F238E27FC236}">
                <a16:creationId xmlns:a16="http://schemas.microsoft.com/office/drawing/2014/main" id="{14F22ED9-1C53-4FE4-988E-705C53A6347F}"/>
              </a:ext>
            </a:extLst>
          </p:cNvPr>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a:buFont typeface="Arial" pitchFamily="34" charset="0"/>
              <a:buNone/>
              <a:defRPr sz="1300">
                <a:solidFill>
                  <a:schemeClr val="tx1"/>
                </a:solidFill>
                <a:latin typeface="Arial" pitchFamily="34" charset="0"/>
              </a:defRPr>
            </a:lvl1pPr>
          </a:lstStyle>
          <a:p>
            <a:pPr>
              <a:defRPr/>
            </a:pPr>
            <a:endParaRPr lang="en-US"/>
          </a:p>
        </p:txBody>
      </p:sp>
      <p:sp>
        <p:nvSpPr>
          <p:cNvPr id="44036" name="Rectangle 4">
            <a:extLst>
              <a:ext uri="{FF2B5EF4-FFF2-40B4-BE49-F238E27FC236}">
                <a16:creationId xmlns:a16="http://schemas.microsoft.com/office/drawing/2014/main" id="{562E7D0C-9411-4D1A-9DBC-F4AC1BDFDBE3}"/>
              </a:ext>
            </a:extLst>
          </p:cNvPr>
          <p:cNvSpPr>
            <a:spLocks noGrp="1" noRot="1" noChangeAspect="1" noChangeArrowheads="1"/>
          </p:cNvSpPr>
          <p:nvPr>
            <p:ph type="sldImg" idx="2"/>
          </p:nvPr>
        </p:nvSpPr>
        <p:spPr bwMode="auto">
          <a:xfrm>
            <a:off x="992188" y="768350"/>
            <a:ext cx="511492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9" name="Rectangle 5">
            <a:extLst>
              <a:ext uri="{FF2B5EF4-FFF2-40B4-BE49-F238E27FC236}">
                <a16:creationId xmlns:a16="http://schemas.microsoft.com/office/drawing/2014/main" id="{CA5EF18A-9F57-4CEC-945B-3B85E730A998}"/>
              </a:ext>
            </a:extLst>
          </p:cNvPr>
          <p:cNvSpPr>
            <a:spLocks noGrp="1" noChangeArrowheads="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a:extLst>
              <a:ext uri="{FF2B5EF4-FFF2-40B4-BE49-F238E27FC236}">
                <a16:creationId xmlns:a16="http://schemas.microsoft.com/office/drawing/2014/main" id="{E1459609-DE5D-4CC6-9CE5-E525F85149D7}"/>
              </a:ext>
            </a:extLst>
          </p:cNvPr>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buFont typeface="Arial" pitchFamily="34" charset="0"/>
              <a:buNone/>
              <a:defRPr sz="1300">
                <a:solidFill>
                  <a:schemeClr val="tx1"/>
                </a:solidFill>
                <a:latin typeface="Arial" pitchFamily="34" charset="0"/>
              </a:defRPr>
            </a:lvl1pPr>
          </a:lstStyle>
          <a:p>
            <a:pPr>
              <a:defRPr/>
            </a:pPr>
            <a:endParaRPr lang="en-US"/>
          </a:p>
        </p:txBody>
      </p:sp>
      <p:sp>
        <p:nvSpPr>
          <p:cNvPr id="16391" name="Rectangle 7">
            <a:extLst>
              <a:ext uri="{FF2B5EF4-FFF2-40B4-BE49-F238E27FC236}">
                <a16:creationId xmlns:a16="http://schemas.microsoft.com/office/drawing/2014/main" id="{02E9E612-08F8-44AA-936F-B5BC3A24E7C0}"/>
              </a:ext>
            </a:extLst>
          </p:cNvPr>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1158905B-8A79-4586-8677-8138B1E7D9DF}" type="slidenum">
              <a:rPr lang="en-US" altLang="zh-CN"/>
              <a:pPr/>
              <a:t>‹#›</a:t>
            </a:fld>
            <a:endParaRPr lang="en-US" altLang="zh-CN"/>
          </a:p>
        </p:txBody>
      </p:sp>
    </p:spTree>
    <p:extLst>
      <p:ext uri="{BB962C8B-B14F-4D97-AF65-F5344CB8AC3E}">
        <p14:creationId xmlns:p14="http://schemas.microsoft.com/office/powerpoint/2010/main" val="873115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36FAE7-5829-427B-84FD-C6CB708B7279}"/>
              </a:ext>
            </a:extLst>
          </p:cNvPr>
          <p:cNvSpPr>
            <a:spLocks noGrp="1" noRot="1" noChangeAspect="1" noChangeArrowheads="1" noTextEdit="1"/>
          </p:cNvSpPr>
          <p:nvPr>
            <p:ph type="sldImg"/>
          </p:nvPr>
        </p:nvSpPr>
        <p:spPr>
          <a:xfrm>
            <a:off x="1262063" y="722313"/>
            <a:ext cx="4795837" cy="3597275"/>
          </a:xfrm>
          <a:ln/>
        </p:spPr>
      </p:sp>
      <p:sp>
        <p:nvSpPr>
          <p:cNvPr id="4099" name="Rectangle 3">
            <a:extLst>
              <a:ext uri="{FF2B5EF4-FFF2-40B4-BE49-F238E27FC236}">
                <a16:creationId xmlns:a16="http://schemas.microsoft.com/office/drawing/2014/main" id="{337E4F83-5362-4596-AAB1-DFF34C5EC530}"/>
              </a:ext>
            </a:extLst>
          </p:cNvPr>
          <p:cNvSpPr>
            <a:spLocks noGrp="1" noChangeArrowheads="1"/>
          </p:cNvSpPr>
          <p:nvPr>
            <p:ph type="body" idx="1"/>
          </p:nvPr>
        </p:nvSpPr>
        <p:spPr>
          <a:xfrm>
            <a:off x="974725" y="4560888"/>
            <a:ext cx="5365750" cy="4318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007" tIns="47499" rIns="95007" bIns="47499"/>
          <a:lstStyle/>
          <a:p>
            <a:endParaRPr lang="zh-CN" altLang="zh-CN"/>
          </a:p>
        </p:txBody>
      </p:sp>
    </p:spTree>
    <p:extLst>
      <p:ext uri="{BB962C8B-B14F-4D97-AF65-F5344CB8AC3E}">
        <p14:creationId xmlns:p14="http://schemas.microsoft.com/office/powerpoint/2010/main" val="224577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58905B-8A79-4586-8677-8138B1E7D9DF}" type="slidenum">
              <a:rPr lang="en-US" altLang="zh-CN" smtClean="0"/>
              <a:pPr/>
              <a:t>10</a:t>
            </a:fld>
            <a:endParaRPr lang="en-US" altLang="zh-CN"/>
          </a:p>
        </p:txBody>
      </p:sp>
    </p:spTree>
    <p:extLst>
      <p:ext uri="{BB962C8B-B14F-4D97-AF65-F5344CB8AC3E}">
        <p14:creationId xmlns:p14="http://schemas.microsoft.com/office/powerpoint/2010/main" val="18580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D005C7C-AEE7-4CC9-8CE2-39A1F381F7C9}"/>
              </a:ext>
            </a:extLst>
          </p:cNvPr>
          <p:cNvSpPr>
            <a:spLocks noGrp="1" noChangeArrowheads="1"/>
          </p:cNvSpPr>
          <p:nvPr>
            <p:ph type="dt" sz="half" idx="10"/>
          </p:nvPr>
        </p:nvSpPr>
        <p:spPr>
          <a:ln/>
        </p:spPr>
        <p:txBody>
          <a:bodyPr/>
          <a:lstStyle>
            <a:lvl1pPr>
              <a:defRPr/>
            </a:lvl1pPr>
          </a:lstStyle>
          <a:p>
            <a:pPr>
              <a:defRPr/>
            </a:pPr>
            <a:fld id="{348AF93E-4154-41EF-A761-CF4A82E777D2}"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2E2162D0-35DE-4B5B-BE3B-04DCD1FCB9E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44485B2-58DD-4038-BA84-E0A41BC6B66A}"/>
              </a:ext>
            </a:extLst>
          </p:cNvPr>
          <p:cNvSpPr>
            <a:spLocks noGrp="1" noChangeArrowheads="1"/>
          </p:cNvSpPr>
          <p:nvPr>
            <p:ph type="sldNum" sz="quarter" idx="12"/>
          </p:nvPr>
        </p:nvSpPr>
        <p:spPr>
          <a:ln/>
        </p:spPr>
        <p:txBody>
          <a:bodyPr/>
          <a:lstStyle>
            <a:lvl1pPr>
              <a:defRPr/>
            </a:lvl1pPr>
          </a:lstStyle>
          <a:p>
            <a:fld id="{586832F7-3FC1-4A56-9162-EB82CC406170}" type="slidenum">
              <a:rPr lang="zh-CN" altLang="en-US"/>
              <a:pPr/>
              <a:t>‹#›</a:t>
            </a:fld>
            <a:endParaRPr lang="zh-CN" altLang="en-US"/>
          </a:p>
        </p:txBody>
      </p:sp>
    </p:spTree>
    <p:extLst>
      <p:ext uri="{BB962C8B-B14F-4D97-AF65-F5344CB8AC3E}">
        <p14:creationId xmlns:p14="http://schemas.microsoft.com/office/powerpoint/2010/main" val="15078675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DE99AB-C490-4766-8363-E2F94D4ADC4E}"/>
              </a:ext>
            </a:extLst>
          </p:cNvPr>
          <p:cNvSpPr>
            <a:spLocks noGrp="1" noChangeArrowheads="1"/>
          </p:cNvSpPr>
          <p:nvPr>
            <p:ph type="dt" sz="half" idx="10"/>
          </p:nvPr>
        </p:nvSpPr>
        <p:spPr>
          <a:ln/>
        </p:spPr>
        <p:txBody>
          <a:bodyPr/>
          <a:lstStyle>
            <a:lvl1pPr>
              <a:defRPr/>
            </a:lvl1pPr>
          </a:lstStyle>
          <a:p>
            <a:pPr>
              <a:defRPr/>
            </a:pPr>
            <a:fld id="{1601C001-203C-4B1C-AD6B-35EA64CBFC49}"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BE4ADF6E-2633-4526-B617-012C91A081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3D4C56D-D3A3-438B-B3D1-F7A01909BB23}"/>
              </a:ext>
            </a:extLst>
          </p:cNvPr>
          <p:cNvSpPr>
            <a:spLocks noGrp="1" noChangeArrowheads="1"/>
          </p:cNvSpPr>
          <p:nvPr>
            <p:ph type="sldNum" sz="quarter" idx="12"/>
          </p:nvPr>
        </p:nvSpPr>
        <p:spPr>
          <a:ln/>
        </p:spPr>
        <p:txBody>
          <a:bodyPr/>
          <a:lstStyle>
            <a:lvl1pPr>
              <a:defRPr/>
            </a:lvl1pPr>
          </a:lstStyle>
          <a:p>
            <a:fld id="{179DC880-DA40-450D-AFD9-0B2F88C30462}" type="slidenum">
              <a:rPr lang="zh-CN" altLang="en-US"/>
              <a:pPr/>
              <a:t>‹#›</a:t>
            </a:fld>
            <a:endParaRPr lang="zh-CN" altLang="en-US"/>
          </a:p>
        </p:txBody>
      </p:sp>
    </p:spTree>
    <p:extLst>
      <p:ext uri="{BB962C8B-B14F-4D97-AF65-F5344CB8AC3E}">
        <p14:creationId xmlns:p14="http://schemas.microsoft.com/office/powerpoint/2010/main" val="4237556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323907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50683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53610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0450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54348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348560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6524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66569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165017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19392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2D9A65-70F4-4AFD-8912-98FC285B1CFC}"/>
              </a:ext>
            </a:extLst>
          </p:cNvPr>
          <p:cNvSpPr>
            <a:spLocks noGrp="1" noChangeArrowheads="1"/>
          </p:cNvSpPr>
          <p:nvPr>
            <p:ph type="dt" sz="half" idx="10"/>
          </p:nvPr>
        </p:nvSpPr>
        <p:spPr>
          <a:ln/>
        </p:spPr>
        <p:txBody>
          <a:bodyPr/>
          <a:lstStyle>
            <a:lvl1pPr>
              <a:defRPr/>
            </a:lvl1pPr>
          </a:lstStyle>
          <a:p>
            <a:pPr>
              <a:defRPr/>
            </a:pPr>
            <a:fld id="{D05E1DD9-FC78-4770-A9A9-D815B79BF82A}"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DA483BA1-C338-4919-AD6D-9C924CB6BD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C031C62-D354-48BC-809E-F332CE932D89}"/>
              </a:ext>
            </a:extLst>
          </p:cNvPr>
          <p:cNvSpPr>
            <a:spLocks noGrp="1" noChangeArrowheads="1"/>
          </p:cNvSpPr>
          <p:nvPr>
            <p:ph type="sldNum" sz="quarter" idx="12"/>
          </p:nvPr>
        </p:nvSpPr>
        <p:spPr>
          <a:ln/>
        </p:spPr>
        <p:txBody>
          <a:bodyPr/>
          <a:lstStyle>
            <a:lvl1pPr>
              <a:defRPr/>
            </a:lvl1pPr>
          </a:lstStyle>
          <a:p>
            <a:fld id="{F5775FB8-FEDE-476D-AF84-6F1686858B40}" type="slidenum">
              <a:rPr lang="zh-CN" altLang="en-US"/>
              <a:pPr/>
              <a:t>‹#›</a:t>
            </a:fld>
            <a:endParaRPr lang="zh-CN" altLang="en-US"/>
          </a:p>
        </p:txBody>
      </p:sp>
    </p:spTree>
    <p:extLst>
      <p:ext uri="{BB962C8B-B14F-4D97-AF65-F5344CB8AC3E}">
        <p14:creationId xmlns:p14="http://schemas.microsoft.com/office/powerpoint/2010/main" val="25000318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6829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D98EA12-752D-487D-AC50-EE723991C57E}"/>
              </a:ext>
            </a:extLst>
          </p:cNvPr>
          <p:cNvSpPr>
            <a:spLocks noGrp="1" noChangeArrowheads="1"/>
          </p:cNvSpPr>
          <p:nvPr>
            <p:ph type="dt" sz="half" idx="10"/>
          </p:nvPr>
        </p:nvSpPr>
        <p:spPr>
          <a:ln/>
        </p:spPr>
        <p:txBody>
          <a:bodyPr/>
          <a:lstStyle>
            <a:lvl1pPr>
              <a:defRPr/>
            </a:lvl1pPr>
          </a:lstStyle>
          <a:p>
            <a:pPr>
              <a:defRPr/>
            </a:pPr>
            <a:fld id="{EEDE3763-3C16-480E-A5D7-4DADB500543C}"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9C972840-FCFF-4931-8535-0593859C2E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E6F9C7-FC17-4C62-8E2E-209CE34B0EE9}"/>
              </a:ext>
            </a:extLst>
          </p:cNvPr>
          <p:cNvSpPr>
            <a:spLocks noGrp="1" noChangeArrowheads="1"/>
          </p:cNvSpPr>
          <p:nvPr>
            <p:ph type="sldNum" sz="quarter" idx="12"/>
          </p:nvPr>
        </p:nvSpPr>
        <p:spPr>
          <a:ln/>
        </p:spPr>
        <p:txBody>
          <a:bodyPr/>
          <a:lstStyle>
            <a:lvl1pPr>
              <a:defRPr/>
            </a:lvl1pPr>
          </a:lstStyle>
          <a:p>
            <a:fld id="{0B1F991E-D6F4-46AF-8D42-E3FB186DB8CC}" type="slidenum">
              <a:rPr lang="zh-CN" altLang="en-US"/>
              <a:pPr/>
              <a:t>‹#›</a:t>
            </a:fld>
            <a:endParaRPr lang="zh-CN" altLang="en-US"/>
          </a:p>
        </p:txBody>
      </p:sp>
    </p:spTree>
    <p:extLst>
      <p:ext uri="{BB962C8B-B14F-4D97-AF65-F5344CB8AC3E}">
        <p14:creationId xmlns:p14="http://schemas.microsoft.com/office/powerpoint/2010/main" val="3137763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D96230-529F-4720-A646-EDF3EAD09487}"/>
              </a:ext>
            </a:extLst>
          </p:cNvPr>
          <p:cNvSpPr>
            <a:spLocks noGrp="1" noChangeArrowheads="1"/>
          </p:cNvSpPr>
          <p:nvPr>
            <p:ph type="dt" sz="half" idx="10"/>
          </p:nvPr>
        </p:nvSpPr>
        <p:spPr>
          <a:ln/>
        </p:spPr>
        <p:txBody>
          <a:bodyPr/>
          <a:lstStyle>
            <a:lvl1pPr>
              <a:defRPr/>
            </a:lvl1pPr>
          </a:lstStyle>
          <a:p>
            <a:pPr>
              <a:defRPr/>
            </a:pPr>
            <a:fld id="{FABDFD97-BE94-419B-8E6C-AB8A9EE2D369}"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C0FC80B0-18B3-4A98-A561-26F862CFC3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193165A-3C8A-4E77-8346-E24B633AB5CD}"/>
              </a:ext>
            </a:extLst>
          </p:cNvPr>
          <p:cNvSpPr>
            <a:spLocks noGrp="1" noChangeArrowheads="1"/>
          </p:cNvSpPr>
          <p:nvPr>
            <p:ph type="sldNum" sz="quarter" idx="12"/>
          </p:nvPr>
        </p:nvSpPr>
        <p:spPr>
          <a:ln/>
        </p:spPr>
        <p:txBody>
          <a:bodyPr/>
          <a:lstStyle>
            <a:lvl1pPr>
              <a:defRPr/>
            </a:lvl1pPr>
          </a:lstStyle>
          <a:p>
            <a:fld id="{AAE741CF-7447-4AD0-881E-83A775BD6462}" type="slidenum">
              <a:rPr lang="zh-CN" altLang="en-US"/>
              <a:pPr/>
              <a:t>‹#›</a:t>
            </a:fld>
            <a:endParaRPr lang="zh-CN" altLang="en-US"/>
          </a:p>
        </p:txBody>
      </p:sp>
    </p:spTree>
    <p:extLst>
      <p:ext uri="{BB962C8B-B14F-4D97-AF65-F5344CB8AC3E}">
        <p14:creationId xmlns:p14="http://schemas.microsoft.com/office/powerpoint/2010/main" val="37926029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DAD708-C7D2-4007-9014-B138E7BDF686}"/>
              </a:ext>
            </a:extLst>
          </p:cNvPr>
          <p:cNvSpPr>
            <a:spLocks noGrp="1" noChangeArrowheads="1"/>
          </p:cNvSpPr>
          <p:nvPr>
            <p:ph type="dt" sz="half" idx="10"/>
          </p:nvPr>
        </p:nvSpPr>
        <p:spPr>
          <a:ln/>
        </p:spPr>
        <p:txBody>
          <a:bodyPr/>
          <a:lstStyle>
            <a:lvl1pPr>
              <a:defRPr/>
            </a:lvl1pPr>
          </a:lstStyle>
          <a:p>
            <a:pPr>
              <a:defRPr/>
            </a:pPr>
            <a:fld id="{25FF5FB4-3987-492B-BD9A-65618942AE00}"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03107D4A-82AF-4A03-B5CE-DBDFA91012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BD4C62-B119-4C7E-8C33-3A7602765B91}"/>
              </a:ext>
            </a:extLst>
          </p:cNvPr>
          <p:cNvSpPr>
            <a:spLocks noGrp="1" noChangeArrowheads="1"/>
          </p:cNvSpPr>
          <p:nvPr>
            <p:ph type="sldNum" sz="quarter" idx="12"/>
          </p:nvPr>
        </p:nvSpPr>
        <p:spPr>
          <a:ln/>
        </p:spPr>
        <p:txBody>
          <a:bodyPr/>
          <a:lstStyle>
            <a:lvl1pPr>
              <a:defRPr/>
            </a:lvl1pPr>
          </a:lstStyle>
          <a:p>
            <a:fld id="{7BC392EF-9980-4504-9D79-BA057469E65F}" type="slidenum">
              <a:rPr lang="zh-CN" altLang="en-US"/>
              <a:pPr/>
              <a:t>‹#›</a:t>
            </a:fld>
            <a:endParaRPr lang="zh-CN" altLang="en-US"/>
          </a:p>
        </p:txBody>
      </p:sp>
    </p:spTree>
    <p:extLst>
      <p:ext uri="{BB962C8B-B14F-4D97-AF65-F5344CB8AC3E}">
        <p14:creationId xmlns:p14="http://schemas.microsoft.com/office/powerpoint/2010/main" val="4113641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D23159D-6674-4144-A7A8-7002234ADE58}"/>
              </a:ext>
            </a:extLst>
          </p:cNvPr>
          <p:cNvSpPr>
            <a:spLocks noGrp="1" noChangeArrowheads="1"/>
          </p:cNvSpPr>
          <p:nvPr>
            <p:ph type="dt" sz="half" idx="10"/>
          </p:nvPr>
        </p:nvSpPr>
        <p:spPr>
          <a:ln/>
        </p:spPr>
        <p:txBody>
          <a:bodyPr/>
          <a:lstStyle>
            <a:lvl1pPr>
              <a:defRPr/>
            </a:lvl1pPr>
          </a:lstStyle>
          <a:p>
            <a:pPr>
              <a:defRPr/>
            </a:pPr>
            <a:fld id="{EA95CB19-EE68-4F8A-B27E-5DE9FB6BE430}"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CD7E8019-1C3E-4362-963C-8147782ED7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D8D6BC0-4B01-4BCE-950F-F530077504FD}"/>
              </a:ext>
            </a:extLst>
          </p:cNvPr>
          <p:cNvSpPr>
            <a:spLocks noGrp="1" noChangeArrowheads="1"/>
          </p:cNvSpPr>
          <p:nvPr>
            <p:ph type="sldNum" sz="quarter" idx="12"/>
          </p:nvPr>
        </p:nvSpPr>
        <p:spPr>
          <a:ln/>
        </p:spPr>
        <p:txBody>
          <a:bodyPr/>
          <a:lstStyle>
            <a:lvl1pPr>
              <a:defRPr/>
            </a:lvl1pPr>
          </a:lstStyle>
          <a:p>
            <a:fld id="{9BE5EA5E-6569-4D8A-9AD2-32A644069BA5}" type="slidenum">
              <a:rPr lang="zh-CN" altLang="en-US"/>
              <a:pPr/>
              <a:t>‹#›</a:t>
            </a:fld>
            <a:endParaRPr lang="zh-CN" altLang="en-US"/>
          </a:p>
        </p:txBody>
      </p:sp>
    </p:spTree>
    <p:extLst>
      <p:ext uri="{BB962C8B-B14F-4D97-AF65-F5344CB8AC3E}">
        <p14:creationId xmlns:p14="http://schemas.microsoft.com/office/powerpoint/2010/main" val="2766663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54E535D9-885E-4A4F-85C0-D8BFAA49CE7B}"/>
              </a:ext>
            </a:extLst>
          </p:cNvPr>
          <p:cNvSpPr>
            <a:spLocks noGrp="1" noChangeArrowheads="1"/>
          </p:cNvSpPr>
          <p:nvPr>
            <p:ph type="dt" sz="half" idx="10"/>
          </p:nvPr>
        </p:nvSpPr>
        <p:spPr>
          <a:ln/>
        </p:spPr>
        <p:txBody>
          <a:bodyPr/>
          <a:lstStyle>
            <a:lvl1pPr>
              <a:defRPr/>
            </a:lvl1pPr>
          </a:lstStyle>
          <a:p>
            <a:pPr>
              <a:defRPr/>
            </a:pPr>
            <a:fld id="{57A1DB36-B9D5-47A5-A638-E5227E379D10}" type="datetimeFigureOut">
              <a:rPr lang="zh-CN" altLang="en-US"/>
              <a:pPr>
                <a:defRPr/>
              </a:pPr>
              <a:t>2024/11/6</a:t>
            </a:fld>
            <a:endParaRPr lang="zh-CN" altLang="en-US"/>
          </a:p>
        </p:txBody>
      </p:sp>
      <p:sp>
        <p:nvSpPr>
          <p:cNvPr id="8" name="页脚占位符 4">
            <a:extLst>
              <a:ext uri="{FF2B5EF4-FFF2-40B4-BE49-F238E27FC236}">
                <a16:creationId xmlns:a16="http://schemas.microsoft.com/office/drawing/2014/main" id="{CD987E72-5974-434A-8102-FC35927CEE9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9D54EEE-09B7-4C2C-A760-1FB24978C9FA}"/>
              </a:ext>
            </a:extLst>
          </p:cNvPr>
          <p:cNvSpPr>
            <a:spLocks noGrp="1" noChangeArrowheads="1"/>
          </p:cNvSpPr>
          <p:nvPr>
            <p:ph type="sldNum" sz="quarter" idx="12"/>
          </p:nvPr>
        </p:nvSpPr>
        <p:spPr>
          <a:ln/>
        </p:spPr>
        <p:txBody>
          <a:bodyPr/>
          <a:lstStyle>
            <a:lvl1pPr>
              <a:defRPr/>
            </a:lvl1pPr>
          </a:lstStyle>
          <a:p>
            <a:fld id="{1E803403-5344-46A4-B781-A5B44F5C13EE}" type="slidenum">
              <a:rPr lang="zh-CN" altLang="en-US"/>
              <a:pPr/>
              <a:t>‹#›</a:t>
            </a:fld>
            <a:endParaRPr lang="zh-CN" altLang="en-US"/>
          </a:p>
        </p:txBody>
      </p:sp>
    </p:spTree>
    <p:extLst>
      <p:ext uri="{BB962C8B-B14F-4D97-AF65-F5344CB8AC3E}">
        <p14:creationId xmlns:p14="http://schemas.microsoft.com/office/powerpoint/2010/main" val="1226982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57DF206-42D4-4062-B179-4C307CEDF8BD}"/>
              </a:ext>
            </a:extLst>
          </p:cNvPr>
          <p:cNvSpPr>
            <a:spLocks noGrp="1" noChangeArrowheads="1"/>
          </p:cNvSpPr>
          <p:nvPr>
            <p:ph type="dt" sz="half" idx="10"/>
          </p:nvPr>
        </p:nvSpPr>
        <p:spPr>
          <a:ln/>
        </p:spPr>
        <p:txBody>
          <a:bodyPr/>
          <a:lstStyle>
            <a:lvl1pPr>
              <a:defRPr/>
            </a:lvl1pPr>
          </a:lstStyle>
          <a:p>
            <a:pPr>
              <a:defRPr/>
            </a:pPr>
            <a:fld id="{E178408A-86CD-4AFD-9771-9026795E5D50}" type="datetimeFigureOut">
              <a:rPr lang="zh-CN" altLang="en-US"/>
              <a:pPr>
                <a:defRPr/>
              </a:pPr>
              <a:t>2024/11/6</a:t>
            </a:fld>
            <a:endParaRPr lang="zh-CN" altLang="en-US"/>
          </a:p>
        </p:txBody>
      </p:sp>
      <p:sp>
        <p:nvSpPr>
          <p:cNvPr id="4" name="页脚占位符 4">
            <a:extLst>
              <a:ext uri="{FF2B5EF4-FFF2-40B4-BE49-F238E27FC236}">
                <a16:creationId xmlns:a16="http://schemas.microsoft.com/office/drawing/2014/main" id="{375092F3-533D-443F-845F-6F9EC4A6026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5518B26-AE48-41F7-AB43-B24DB660F22F}"/>
              </a:ext>
            </a:extLst>
          </p:cNvPr>
          <p:cNvSpPr>
            <a:spLocks noGrp="1" noChangeArrowheads="1"/>
          </p:cNvSpPr>
          <p:nvPr>
            <p:ph type="sldNum" sz="quarter" idx="12"/>
          </p:nvPr>
        </p:nvSpPr>
        <p:spPr>
          <a:ln/>
        </p:spPr>
        <p:txBody>
          <a:bodyPr/>
          <a:lstStyle>
            <a:lvl1pPr>
              <a:defRPr/>
            </a:lvl1pPr>
          </a:lstStyle>
          <a:p>
            <a:fld id="{EA61087D-8C40-4467-99EE-A5A288B41921}" type="slidenum">
              <a:rPr lang="zh-CN" altLang="en-US"/>
              <a:pPr/>
              <a:t>‹#›</a:t>
            </a:fld>
            <a:endParaRPr lang="zh-CN" altLang="en-US"/>
          </a:p>
        </p:txBody>
      </p:sp>
    </p:spTree>
    <p:extLst>
      <p:ext uri="{BB962C8B-B14F-4D97-AF65-F5344CB8AC3E}">
        <p14:creationId xmlns:p14="http://schemas.microsoft.com/office/powerpoint/2010/main" val="37469266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054E63C-AC49-4C19-9ABF-785632D01E51}"/>
              </a:ext>
            </a:extLst>
          </p:cNvPr>
          <p:cNvSpPr>
            <a:spLocks noGrp="1" noChangeArrowheads="1"/>
          </p:cNvSpPr>
          <p:nvPr>
            <p:ph type="dt" sz="half" idx="10"/>
          </p:nvPr>
        </p:nvSpPr>
        <p:spPr>
          <a:ln/>
        </p:spPr>
        <p:txBody>
          <a:bodyPr/>
          <a:lstStyle>
            <a:lvl1pPr>
              <a:defRPr/>
            </a:lvl1pPr>
          </a:lstStyle>
          <a:p>
            <a:pPr>
              <a:defRPr/>
            </a:pPr>
            <a:fld id="{424D2B7F-FAF5-4730-A4BF-1B2E2124A992}" type="datetimeFigureOut">
              <a:rPr lang="zh-CN" altLang="en-US"/>
              <a:pPr>
                <a:defRPr/>
              </a:pPr>
              <a:t>2024/11/6</a:t>
            </a:fld>
            <a:endParaRPr lang="zh-CN" altLang="en-US"/>
          </a:p>
        </p:txBody>
      </p:sp>
      <p:sp>
        <p:nvSpPr>
          <p:cNvPr id="3" name="页脚占位符 4">
            <a:extLst>
              <a:ext uri="{FF2B5EF4-FFF2-40B4-BE49-F238E27FC236}">
                <a16:creationId xmlns:a16="http://schemas.microsoft.com/office/drawing/2014/main" id="{ACB44096-EDED-4922-9C2C-7DB32E44D1F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8F5CD2D-7E29-4949-A497-B679C4A9CFFA}"/>
              </a:ext>
            </a:extLst>
          </p:cNvPr>
          <p:cNvSpPr>
            <a:spLocks noGrp="1" noChangeArrowheads="1"/>
          </p:cNvSpPr>
          <p:nvPr>
            <p:ph type="sldNum" sz="quarter" idx="12"/>
          </p:nvPr>
        </p:nvSpPr>
        <p:spPr>
          <a:ln/>
        </p:spPr>
        <p:txBody>
          <a:bodyPr/>
          <a:lstStyle>
            <a:lvl1pPr>
              <a:defRPr/>
            </a:lvl1pPr>
          </a:lstStyle>
          <a:p>
            <a:fld id="{530BEF6A-DA24-4C6B-9CA8-02B79F8B4953}" type="slidenum">
              <a:rPr lang="zh-CN" altLang="en-US"/>
              <a:pPr/>
              <a:t>‹#›</a:t>
            </a:fld>
            <a:endParaRPr lang="zh-CN" altLang="en-US"/>
          </a:p>
        </p:txBody>
      </p:sp>
    </p:spTree>
    <p:extLst>
      <p:ext uri="{BB962C8B-B14F-4D97-AF65-F5344CB8AC3E}">
        <p14:creationId xmlns:p14="http://schemas.microsoft.com/office/powerpoint/2010/main" val="3020652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17612AE-B0EC-4701-8F3F-DC09F2657977}"/>
              </a:ext>
            </a:extLst>
          </p:cNvPr>
          <p:cNvSpPr>
            <a:spLocks noGrp="1" noChangeArrowheads="1"/>
          </p:cNvSpPr>
          <p:nvPr>
            <p:ph type="dt" sz="half" idx="10"/>
          </p:nvPr>
        </p:nvSpPr>
        <p:spPr>
          <a:ln/>
        </p:spPr>
        <p:txBody>
          <a:bodyPr/>
          <a:lstStyle>
            <a:lvl1pPr>
              <a:defRPr/>
            </a:lvl1pPr>
          </a:lstStyle>
          <a:p>
            <a:pPr>
              <a:defRPr/>
            </a:pPr>
            <a:fld id="{E7E49FF9-3C3E-43C0-B75E-7B90C98F6C6E}"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FE3FD823-8D1C-42DE-8E29-0E1CD0E46EF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93F55B4-74D7-41D6-A090-AC0EA2CE62EB}"/>
              </a:ext>
            </a:extLst>
          </p:cNvPr>
          <p:cNvSpPr>
            <a:spLocks noGrp="1" noChangeArrowheads="1"/>
          </p:cNvSpPr>
          <p:nvPr>
            <p:ph type="sldNum" sz="quarter" idx="12"/>
          </p:nvPr>
        </p:nvSpPr>
        <p:spPr>
          <a:ln/>
        </p:spPr>
        <p:txBody>
          <a:bodyPr/>
          <a:lstStyle>
            <a:lvl1pPr>
              <a:defRPr/>
            </a:lvl1pPr>
          </a:lstStyle>
          <a:p>
            <a:fld id="{B8AAF8F2-C74D-48C1-8C4D-61D4F16ED8D0}" type="slidenum">
              <a:rPr lang="zh-CN" altLang="en-US"/>
              <a:pPr/>
              <a:t>‹#›</a:t>
            </a:fld>
            <a:endParaRPr lang="zh-CN" altLang="en-US"/>
          </a:p>
        </p:txBody>
      </p:sp>
    </p:spTree>
    <p:extLst>
      <p:ext uri="{BB962C8B-B14F-4D97-AF65-F5344CB8AC3E}">
        <p14:creationId xmlns:p14="http://schemas.microsoft.com/office/powerpoint/2010/main" val="38122361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230AB13-D435-4C75-8E60-2DBC90E80D35}"/>
              </a:ext>
            </a:extLst>
          </p:cNvPr>
          <p:cNvSpPr>
            <a:spLocks noGrp="1" noChangeArrowheads="1"/>
          </p:cNvSpPr>
          <p:nvPr>
            <p:ph type="dt" sz="half" idx="10"/>
          </p:nvPr>
        </p:nvSpPr>
        <p:spPr>
          <a:ln/>
        </p:spPr>
        <p:txBody>
          <a:bodyPr/>
          <a:lstStyle>
            <a:lvl1pPr>
              <a:defRPr/>
            </a:lvl1pPr>
          </a:lstStyle>
          <a:p>
            <a:pPr>
              <a:defRPr/>
            </a:pPr>
            <a:fld id="{42C353A3-51D1-4864-9812-73ADB7B17AC9}"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1B987E57-2574-426A-86E1-2267D65DC2D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66DD9B5-2BA4-4D04-A2AA-3E5B09A4ED11}"/>
              </a:ext>
            </a:extLst>
          </p:cNvPr>
          <p:cNvSpPr>
            <a:spLocks noGrp="1" noChangeArrowheads="1"/>
          </p:cNvSpPr>
          <p:nvPr>
            <p:ph type="sldNum" sz="quarter" idx="12"/>
          </p:nvPr>
        </p:nvSpPr>
        <p:spPr>
          <a:ln/>
        </p:spPr>
        <p:txBody>
          <a:bodyPr/>
          <a:lstStyle>
            <a:lvl1pPr>
              <a:defRPr/>
            </a:lvl1pPr>
          </a:lstStyle>
          <a:p>
            <a:fld id="{B25C4C05-FC5B-4C9F-8A78-F12446796525}" type="slidenum">
              <a:rPr lang="zh-CN" altLang="en-US"/>
              <a:pPr/>
              <a:t>‹#›</a:t>
            </a:fld>
            <a:endParaRPr lang="zh-CN" altLang="en-US"/>
          </a:p>
        </p:txBody>
      </p:sp>
    </p:spTree>
    <p:extLst>
      <p:ext uri="{BB962C8B-B14F-4D97-AF65-F5344CB8AC3E}">
        <p14:creationId xmlns:p14="http://schemas.microsoft.com/office/powerpoint/2010/main" val="5617681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0DC3014-D2A9-422D-AAC4-04081FBC06E9}"/>
              </a:ext>
            </a:extLst>
          </p:cNvPr>
          <p:cNvSpPr>
            <a:spLocks noGrp="1"/>
          </p:cNvSpPr>
          <p:nvPr>
            <p:ph type="dt" sz="half" idx="10"/>
          </p:nvPr>
        </p:nvSpPr>
        <p:spPr/>
        <p:txBody>
          <a:bodyPr/>
          <a:lstStyle>
            <a:lvl1pPr>
              <a:defRPr/>
            </a:lvl1pPr>
          </a:lstStyle>
          <a:p>
            <a:pPr>
              <a:defRPr/>
            </a:pPr>
            <a:fld id="{844A0E45-5B97-49F8-84C0-AFC9501D0C22}"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D0585459-6F96-4914-A259-357F2BF10CB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3AA39AD-540E-4447-B67F-AAAD0DD13F82}"/>
              </a:ext>
            </a:extLst>
          </p:cNvPr>
          <p:cNvSpPr>
            <a:spLocks noGrp="1"/>
          </p:cNvSpPr>
          <p:nvPr>
            <p:ph type="sldNum" sz="quarter" idx="12"/>
          </p:nvPr>
        </p:nvSpPr>
        <p:spPr/>
        <p:txBody>
          <a:bodyPr/>
          <a:lstStyle>
            <a:lvl1pPr>
              <a:defRPr/>
            </a:lvl1pPr>
          </a:lstStyle>
          <a:p>
            <a:fld id="{8009121C-28B7-425D-8D26-3E62B40BB232}" type="slidenum">
              <a:rPr lang="zh-CN" altLang="en-US"/>
              <a:pPr/>
              <a:t>‹#›</a:t>
            </a:fld>
            <a:endParaRPr lang="zh-CN" altLang="en-US"/>
          </a:p>
        </p:txBody>
      </p:sp>
    </p:spTree>
    <p:extLst>
      <p:ext uri="{BB962C8B-B14F-4D97-AF65-F5344CB8AC3E}">
        <p14:creationId xmlns:p14="http://schemas.microsoft.com/office/powerpoint/2010/main" val="3431434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CC06A-7663-4385-8B9E-D5C6FBDDDDEB}"/>
              </a:ext>
            </a:extLst>
          </p:cNvPr>
          <p:cNvSpPr>
            <a:spLocks noGrp="1" noChangeArrowheads="1"/>
          </p:cNvSpPr>
          <p:nvPr>
            <p:ph type="dt" sz="half" idx="10"/>
          </p:nvPr>
        </p:nvSpPr>
        <p:spPr>
          <a:ln/>
        </p:spPr>
        <p:txBody>
          <a:bodyPr/>
          <a:lstStyle>
            <a:lvl1pPr>
              <a:defRPr/>
            </a:lvl1pPr>
          </a:lstStyle>
          <a:p>
            <a:pPr>
              <a:defRPr/>
            </a:pPr>
            <a:fld id="{01603801-F35E-4547-9C48-C8C8AC1E3711}"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65E2934A-5C43-4206-8AFC-D8699F085DE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E497E61-7C3A-4DF0-987F-90B4E79A567A}"/>
              </a:ext>
            </a:extLst>
          </p:cNvPr>
          <p:cNvSpPr>
            <a:spLocks noGrp="1" noChangeArrowheads="1"/>
          </p:cNvSpPr>
          <p:nvPr>
            <p:ph type="sldNum" sz="quarter" idx="12"/>
          </p:nvPr>
        </p:nvSpPr>
        <p:spPr>
          <a:ln/>
        </p:spPr>
        <p:txBody>
          <a:bodyPr/>
          <a:lstStyle>
            <a:lvl1pPr>
              <a:defRPr/>
            </a:lvl1pPr>
          </a:lstStyle>
          <a:p>
            <a:fld id="{AB4CD119-135C-4A94-B8E7-A27700C1AA31}" type="slidenum">
              <a:rPr lang="zh-CN" altLang="en-US"/>
              <a:pPr/>
              <a:t>‹#›</a:t>
            </a:fld>
            <a:endParaRPr lang="zh-CN" altLang="en-US"/>
          </a:p>
        </p:txBody>
      </p:sp>
    </p:spTree>
    <p:extLst>
      <p:ext uri="{BB962C8B-B14F-4D97-AF65-F5344CB8AC3E}">
        <p14:creationId xmlns:p14="http://schemas.microsoft.com/office/powerpoint/2010/main" val="31272172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BBBE9F-43D2-4CD4-AE77-51180D3CBC4A}"/>
              </a:ext>
            </a:extLst>
          </p:cNvPr>
          <p:cNvSpPr>
            <a:spLocks noGrp="1" noChangeArrowheads="1"/>
          </p:cNvSpPr>
          <p:nvPr>
            <p:ph type="dt" sz="half" idx="10"/>
          </p:nvPr>
        </p:nvSpPr>
        <p:spPr>
          <a:ln/>
        </p:spPr>
        <p:txBody>
          <a:bodyPr/>
          <a:lstStyle>
            <a:lvl1pPr>
              <a:defRPr/>
            </a:lvl1pPr>
          </a:lstStyle>
          <a:p>
            <a:pPr>
              <a:defRPr/>
            </a:pPr>
            <a:fld id="{BE241577-9529-4AE4-A163-5D3B0297C335}"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5B671054-1526-40A7-9764-2277D5B286D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D996A7F-F3CB-4DFB-B94E-D89514F9CDA0}"/>
              </a:ext>
            </a:extLst>
          </p:cNvPr>
          <p:cNvSpPr>
            <a:spLocks noGrp="1" noChangeArrowheads="1"/>
          </p:cNvSpPr>
          <p:nvPr>
            <p:ph type="sldNum" sz="quarter" idx="12"/>
          </p:nvPr>
        </p:nvSpPr>
        <p:spPr>
          <a:ln/>
        </p:spPr>
        <p:txBody>
          <a:bodyPr/>
          <a:lstStyle>
            <a:lvl1pPr>
              <a:defRPr/>
            </a:lvl1pPr>
          </a:lstStyle>
          <a:p>
            <a:fld id="{9D8C39E0-4CEB-493E-AB7C-DDE129D4B10A}" type="slidenum">
              <a:rPr lang="zh-CN" altLang="en-US"/>
              <a:pPr/>
              <a:t>‹#›</a:t>
            </a:fld>
            <a:endParaRPr lang="zh-CN" altLang="en-US"/>
          </a:p>
        </p:txBody>
      </p:sp>
    </p:spTree>
    <p:extLst>
      <p:ext uri="{BB962C8B-B14F-4D97-AF65-F5344CB8AC3E}">
        <p14:creationId xmlns:p14="http://schemas.microsoft.com/office/powerpoint/2010/main" val="16719814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632973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9545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6335091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71198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7232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319446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7059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66383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3A94A-FBE0-41AB-95D5-F96E11C7DDB4}"/>
              </a:ext>
            </a:extLst>
          </p:cNvPr>
          <p:cNvSpPr>
            <a:spLocks noGrp="1"/>
          </p:cNvSpPr>
          <p:nvPr>
            <p:ph type="dt" sz="half" idx="10"/>
          </p:nvPr>
        </p:nvSpPr>
        <p:spPr/>
        <p:txBody>
          <a:bodyPr/>
          <a:lstStyle>
            <a:lvl1pPr>
              <a:defRPr/>
            </a:lvl1pPr>
          </a:lstStyle>
          <a:p>
            <a:pPr>
              <a:defRPr/>
            </a:pPr>
            <a:fld id="{D8B6F6CE-4272-49F5-93F7-01438E2429D2}"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B00B15A0-5E29-410F-9056-DCEEE400246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D23971E-2015-47AA-BC3C-F1A7D7CB52E9}"/>
              </a:ext>
            </a:extLst>
          </p:cNvPr>
          <p:cNvSpPr>
            <a:spLocks noGrp="1"/>
          </p:cNvSpPr>
          <p:nvPr>
            <p:ph type="sldNum" sz="quarter" idx="12"/>
          </p:nvPr>
        </p:nvSpPr>
        <p:spPr/>
        <p:txBody>
          <a:bodyPr/>
          <a:lstStyle>
            <a:lvl1pPr>
              <a:defRPr/>
            </a:lvl1pPr>
          </a:lstStyle>
          <a:p>
            <a:fld id="{5B529089-0E38-43C0-BAFB-99E5F2E308C0}" type="slidenum">
              <a:rPr lang="zh-CN" altLang="en-US"/>
              <a:pPr/>
              <a:t>‹#›</a:t>
            </a:fld>
            <a:endParaRPr lang="zh-CN" altLang="en-US"/>
          </a:p>
        </p:txBody>
      </p:sp>
    </p:spTree>
    <p:extLst>
      <p:ext uri="{BB962C8B-B14F-4D97-AF65-F5344CB8AC3E}">
        <p14:creationId xmlns:p14="http://schemas.microsoft.com/office/powerpoint/2010/main" val="20652870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431834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1524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958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7996921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92405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24552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04112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89906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821985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4121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8309E7-5069-4153-BA5D-44D41FB35E55}"/>
              </a:ext>
            </a:extLst>
          </p:cNvPr>
          <p:cNvSpPr>
            <a:spLocks noGrp="1"/>
          </p:cNvSpPr>
          <p:nvPr>
            <p:ph type="dt" sz="half" idx="10"/>
          </p:nvPr>
        </p:nvSpPr>
        <p:spPr/>
        <p:txBody>
          <a:bodyPr/>
          <a:lstStyle>
            <a:lvl1pPr>
              <a:defRPr/>
            </a:lvl1pPr>
          </a:lstStyle>
          <a:p>
            <a:pPr>
              <a:defRPr/>
            </a:pPr>
            <a:fld id="{E556BB98-E003-4E5B-A2D1-954D9F4DBD89}"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7D4F868A-CD26-4D99-B5E7-24E61468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56D7E85-157F-4D1A-BBBA-B1E0081B4B94}"/>
              </a:ext>
            </a:extLst>
          </p:cNvPr>
          <p:cNvSpPr>
            <a:spLocks noGrp="1"/>
          </p:cNvSpPr>
          <p:nvPr>
            <p:ph type="sldNum" sz="quarter" idx="12"/>
          </p:nvPr>
        </p:nvSpPr>
        <p:spPr/>
        <p:txBody>
          <a:bodyPr/>
          <a:lstStyle>
            <a:lvl1pPr>
              <a:defRPr/>
            </a:lvl1pPr>
          </a:lstStyle>
          <a:p>
            <a:fld id="{74C8A658-998C-454A-B744-1980601AD78A}" type="slidenum">
              <a:rPr lang="zh-CN" altLang="en-US"/>
              <a:pPr/>
              <a:t>‹#›</a:t>
            </a:fld>
            <a:endParaRPr lang="zh-CN" altLang="en-US"/>
          </a:p>
        </p:txBody>
      </p:sp>
    </p:spTree>
    <p:extLst>
      <p:ext uri="{BB962C8B-B14F-4D97-AF65-F5344CB8AC3E}">
        <p14:creationId xmlns:p14="http://schemas.microsoft.com/office/powerpoint/2010/main" val="22377469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91426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603189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43566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3984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583126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99009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785222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07926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54217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45178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01770EC-E99A-4619-AB52-E963F2CB548E}"/>
              </a:ext>
            </a:extLst>
          </p:cNvPr>
          <p:cNvSpPr>
            <a:spLocks noGrp="1"/>
          </p:cNvSpPr>
          <p:nvPr>
            <p:ph type="dt" sz="half" idx="10"/>
          </p:nvPr>
        </p:nvSpPr>
        <p:spPr/>
        <p:txBody>
          <a:bodyPr/>
          <a:lstStyle>
            <a:lvl1pPr>
              <a:defRPr/>
            </a:lvl1pPr>
          </a:lstStyle>
          <a:p>
            <a:pPr>
              <a:defRPr/>
            </a:pPr>
            <a:fld id="{2453FC7F-3B7C-4CFB-B6C3-404019F3C413}"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2014B0C7-D4B6-4BD4-89BF-92BB78440A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4E35B02-A837-4AAC-BF7B-47A7B6345283}"/>
              </a:ext>
            </a:extLst>
          </p:cNvPr>
          <p:cNvSpPr>
            <a:spLocks noGrp="1"/>
          </p:cNvSpPr>
          <p:nvPr>
            <p:ph type="sldNum" sz="quarter" idx="12"/>
          </p:nvPr>
        </p:nvSpPr>
        <p:spPr/>
        <p:txBody>
          <a:bodyPr/>
          <a:lstStyle>
            <a:lvl1pPr>
              <a:defRPr/>
            </a:lvl1pPr>
          </a:lstStyle>
          <a:p>
            <a:fld id="{F170E0AD-53B0-4923-97CA-9F1872ED41DB}" type="slidenum">
              <a:rPr lang="zh-CN" altLang="en-US"/>
              <a:pPr/>
              <a:t>‹#›</a:t>
            </a:fld>
            <a:endParaRPr lang="zh-CN" altLang="en-US"/>
          </a:p>
        </p:txBody>
      </p:sp>
    </p:spTree>
    <p:extLst>
      <p:ext uri="{BB962C8B-B14F-4D97-AF65-F5344CB8AC3E}">
        <p14:creationId xmlns:p14="http://schemas.microsoft.com/office/powerpoint/2010/main" val="2894591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648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858091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854783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77749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64146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3">
            <a:extLst>
              <a:ext uri="{FF2B5EF4-FFF2-40B4-BE49-F238E27FC236}">
                <a16:creationId xmlns:a16="http://schemas.microsoft.com/office/drawing/2014/main" id="{C86F8296-4F47-4371-9B87-09907B1F91E3}"/>
              </a:ext>
            </a:extLst>
          </p:cNvPr>
          <p:cNvSpPr>
            <a:spLocks noGrp="1" noChangeArrowheads="1"/>
          </p:cNvSpPr>
          <p:nvPr>
            <p:ph type="dt" sz="half" idx="10"/>
          </p:nvPr>
        </p:nvSpPr>
        <p:spPr>
          <a:ln/>
        </p:spPr>
        <p:txBody>
          <a:bodyPr/>
          <a:lstStyle>
            <a:lvl1pPr>
              <a:defRPr/>
            </a:lvl1pPr>
          </a:lstStyle>
          <a:p>
            <a:pPr>
              <a:defRPr/>
            </a:pPr>
            <a:fld id="{4AEE129A-391F-41CD-A869-3333FF79F594}" type="datetimeFigureOut">
              <a:rPr lang="en-US"/>
              <a:pPr>
                <a:defRPr/>
              </a:pPr>
              <a:t>11/6/24</a:t>
            </a:fld>
            <a:endParaRPr lang="en-US"/>
          </a:p>
        </p:txBody>
      </p:sp>
      <p:sp>
        <p:nvSpPr>
          <p:cNvPr id="5" name="Footer Placeholder 4">
            <a:extLst>
              <a:ext uri="{FF2B5EF4-FFF2-40B4-BE49-F238E27FC236}">
                <a16:creationId xmlns:a16="http://schemas.microsoft.com/office/drawing/2014/main" id="{EAAFC119-994C-49CA-A2A0-EADE8BE9EC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FB7048-8484-4595-AE58-9104A3F6488B}"/>
              </a:ext>
            </a:extLst>
          </p:cNvPr>
          <p:cNvSpPr>
            <a:spLocks noGrp="1" noChangeArrowheads="1"/>
          </p:cNvSpPr>
          <p:nvPr>
            <p:ph type="sldNum" sz="quarter" idx="12"/>
          </p:nvPr>
        </p:nvSpPr>
        <p:spPr>
          <a:ln/>
        </p:spPr>
        <p:txBody>
          <a:bodyPr/>
          <a:lstStyle>
            <a:lvl1pPr>
              <a:defRPr/>
            </a:lvl1pPr>
          </a:lstStyle>
          <a:p>
            <a:fld id="{9267CCBC-D44F-4129-8058-F8A3D240F8EA}" type="slidenum">
              <a:rPr lang="en-US" altLang="zh-CN"/>
              <a:pPr/>
              <a:t>‹#›</a:t>
            </a:fld>
            <a:endParaRPr lang="en-US" altLang="zh-CN"/>
          </a:p>
        </p:txBody>
      </p:sp>
    </p:spTree>
    <p:extLst>
      <p:ext uri="{BB962C8B-B14F-4D97-AF65-F5344CB8AC3E}">
        <p14:creationId xmlns:p14="http://schemas.microsoft.com/office/powerpoint/2010/main" val="2326969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9755C2C4-0FFB-48C4-B5EF-7FADDE2748D2}"/>
              </a:ext>
            </a:extLst>
          </p:cNvPr>
          <p:cNvSpPr>
            <a:spLocks noGrp="1" noChangeArrowheads="1"/>
          </p:cNvSpPr>
          <p:nvPr>
            <p:ph type="dt" sz="half" idx="10"/>
          </p:nvPr>
        </p:nvSpPr>
        <p:spPr>
          <a:ln/>
        </p:spPr>
        <p:txBody>
          <a:bodyPr/>
          <a:lstStyle>
            <a:lvl1pPr>
              <a:defRPr/>
            </a:lvl1pPr>
          </a:lstStyle>
          <a:p>
            <a:pPr>
              <a:defRPr/>
            </a:pPr>
            <a:fld id="{D1553753-7B2D-486F-A731-9DEF9C9257FB}" type="datetimeFigureOut">
              <a:rPr lang="en-US"/>
              <a:pPr>
                <a:defRPr/>
              </a:pPr>
              <a:t>11/6/24</a:t>
            </a:fld>
            <a:endParaRPr lang="en-US"/>
          </a:p>
        </p:txBody>
      </p:sp>
      <p:sp>
        <p:nvSpPr>
          <p:cNvPr id="5" name="Footer Placeholder 4">
            <a:extLst>
              <a:ext uri="{FF2B5EF4-FFF2-40B4-BE49-F238E27FC236}">
                <a16:creationId xmlns:a16="http://schemas.microsoft.com/office/drawing/2014/main" id="{2AF30149-8F3C-41BA-AC51-EA6BE80A2B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DB5802-F05E-46C3-AEB5-3C641DA23087}"/>
              </a:ext>
            </a:extLst>
          </p:cNvPr>
          <p:cNvSpPr>
            <a:spLocks noGrp="1" noChangeArrowheads="1"/>
          </p:cNvSpPr>
          <p:nvPr>
            <p:ph type="sldNum" sz="quarter" idx="12"/>
          </p:nvPr>
        </p:nvSpPr>
        <p:spPr>
          <a:ln/>
        </p:spPr>
        <p:txBody>
          <a:bodyPr/>
          <a:lstStyle>
            <a:lvl1pPr>
              <a:defRPr/>
            </a:lvl1pPr>
          </a:lstStyle>
          <a:p>
            <a:fld id="{ABB943D2-5DA7-475D-9E23-5303E29AC95D}" type="slidenum">
              <a:rPr lang="en-US" altLang="zh-CN"/>
              <a:pPr/>
              <a:t>‹#›</a:t>
            </a:fld>
            <a:endParaRPr lang="en-US" altLang="zh-CN"/>
          </a:p>
        </p:txBody>
      </p:sp>
    </p:spTree>
    <p:extLst>
      <p:ext uri="{BB962C8B-B14F-4D97-AF65-F5344CB8AC3E}">
        <p14:creationId xmlns:p14="http://schemas.microsoft.com/office/powerpoint/2010/main" val="37139958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C356713-29A4-4606-9A7A-7EF69CCB92DF}"/>
              </a:ext>
            </a:extLst>
          </p:cNvPr>
          <p:cNvSpPr>
            <a:spLocks noGrp="1" noChangeArrowheads="1"/>
          </p:cNvSpPr>
          <p:nvPr>
            <p:ph type="dt" sz="half" idx="10"/>
          </p:nvPr>
        </p:nvSpPr>
        <p:spPr>
          <a:ln/>
        </p:spPr>
        <p:txBody>
          <a:bodyPr/>
          <a:lstStyle>
            <a:lvl1pPr>
              <a:defRPr/>
            </a:lvl1pPr>
          </a:lstStyle>
          <a:p>
            <a:pPr>
              <a:defRPr/>
            </a:pPr>
            <a:fld id="{CD6824A1-0FDD-4127-A2AA-AC83A134ED30}" type="datetimeFigureOut">
              <a:rPr lang="en-US"/>
              <a:pPr>
                <a:defRPr/>
              </a:pPr>
              <a:t>11/6/24</a:t>
            </a:fld>
            <a:endParaRPr lang="en-US"/>
          </a:p>
        </p:txBody>
      </p:sp>
      <p:sp>
        <p:nvSpPr>
          <p:cNvPr id="5" name="Footer Placeholder 4">
            <a:extLst>
              <a:ext uri="{FF2B5EF4-FFF2-40B4-BE49-F238E27FC236}">
                <a16:creationId xmlns:a16="http://schemas.microsoft.com/office/drawing/2014/main" id="{8370D5B2-594D-4DF0-9EF8-B75546224C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73F5E9-25E6-4899-B3C3-7B3E81A40574}"/>
              </a:ext>
            </a:extLst>
          </p:cNvPr>
          <p:cNvSpPr>
            <a:spLocks noGrp="1" noChangeArrowheads="1"/>
          </p:cNvSpPr>
          <p:nvPr>
            <p:ph type="sldNum" sz="quarter" idx="12"/>
          </p:nvPr>
        </p:nvSpPr>
        <p:spPr>
          <a:ln/>
        </p:spPr>
        <p:txBody>
          <a:bodyPr/>
          <a:lstStyle>
            <a:lvl1pPr>
              <a:defRPr/>
            </a:lvl1pPr>
          </a:lstStyle>
          <a:p>
            <a:fld id="{978B8135-CCED-4640-9948-882A5B7FFA9A}" type="slidenum">
              <a:rPr lang="en-US" altLang="zh-CN"/>
              <a:pPr/>
              <a:t>‹#›</a:t>
            </a:fld>
            <a:endParaRPr lang="en-US" altLang="zh-CN"/>
          </a:p>
        </p:txBody>
      </p:sp>
    </p:spTree>
    <p:extLst>
      <p:ext uri="{BB962C8B-B14F-4D97-AF65-F5344CB8AC3E}">
        <p14:creationId xmlns:p14="http://schemas.microsoft.com/office/powerpoint/2010/main" val="18080554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6AF45393-ACF6-4837-A6B0-4957A6828B9F}"/>
              </a:ext>
            </a:extLst>
          </p:cNvPr>
          <p:cNvSpPr>
            <a:spLocks noGrp="1" noChangeArrowheads="1"/>
          </p:cNvSpPr>
          <p:nvPr>
            <p:ph type="dt" sz="half" idx="10"/>
          </p:nvPr>
        </p:nvSpPr>
        <p:spPr>
          <a:ln/>
        </p:spPr>
        <p:txBody>
          <a:bodyPr/>
          <a:lstStyle>
            <a:lvl1pPr>
              <a:defRPr/>
            </a:lvl1pPr>
          </a:lstStyle>
          <a:p>
            <a:pPr>
              <a:defRPr/>
            </a:pPr>
            <a:fld id="{75150AF8-6B45-4E15-AC2B-89C551FC3323}" type="datetimeFigureOut">
              <a:rPr lang="en-US"/>
              <a:pPr>
                <a:defRPr/>
              </a:pPr>
              <a:t>11/6/24</a:t>
            </a:fld>
            <a:endParaRPr lang="en-US"/>
          </a:p>
        </p:txBody>
      </p:sp>
      <p:sp>
        <p:nvSpPr>
          <p:cNvPr id="6" name="Footer Placeholder 4">
            <a:extLst>
              <a:ext uri="{FF2B5EF4-FFF2-40B4-BE49-F238E27FC236}">
                <a16:creationId xmlns:a16="http://schemas.microsoft.com/office/drawing/2014/main" id="{2E42B073-48B5-4901-BB9E-42FB96824A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AC69DA1-7718-4A98-9930-8DE0BE6C01C2}"/>
              </a:ext>
            </a:extLst>
          </p:cNvPr>
          <p:cNvSpPr>
            <a:spLocks noGrp="1" noChangeArrowheads="1"/>
          </p:cNvSpPr>
          <p:nvPr>
            <p:ph type="sldNum" sz="quarter" idx="12"/>
          </p:nvPr>
        </p:nvSpPr>
        <p:spPr>
          <a:ln/>
        </p:spPr>
        <p:txBody>
          <a:bodyPr/>
          <a:lstStyle>
            <a:lvl1pPr>
              <a:defRPr/>
            </a:lvl1pPr>
          </a:lstStyle>
          <a:p>
            <a:fld id="{8DB74B55-026A-4460-863D-2CE5589301A6}" type="slidenum">
              <a:rPr lang="en-US" altLang="zh-CN"/>
              <a:pPr/>
              <a:t>‹#›</a:t>
            </a:fld>
            <a:endParaRPr lang="en-US" altLang="zh-CN"/>
          </a:p>
        </p:txBody>
      </p:sp>
    </p:spTree>
    <p:extLst>
      <p:ext uri="{BB962C8B-B14F-4D97-AF65-F5344CB8AC3E}">
        <p14:creationId xmlns:p14="http://schemas.microsoft.com/office/powerpoint/2010/main" val="22989771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D17DD22A-E735-438B-A21E-3D59F1AA8191}"/>
              </a:ext>
            </a:extLst>
          </p:cNvPr>
          <p:cNvSpPr>
            <a:spLocks noGrp="1" noChangeArrowheads="1"/>
          </p:cNvSpPr>
          <p:nvPr>
            <p:ph type="dt" sz="half" idx="10"/>
          </p:nvPr>
        </p:nvSpPr>
        <p:spPr>
          <a:ln/>
        </p:spPr>
        <p:txBody>
          <a:bodyPr/>
          <a:lstStyle>
            <a:lvl1pPr>
              <a:defRPr/>
            </a:lvl1pPr>
          </a:lstStyle>
          <a:p>
            <a:pPr>
              <a:defRPr/>
            </a:pPr>
            <a:fld id="{53508CFF-CC5C-4B96-BC7E-511137780075}" type="datetimeFigureOut">
              <a:rPr lang="en-US"/>
              <a:pPr>
                <a:defRPr/>
              </a:pPr>
              <a:t>11/6/24</a:t>
            </a:fld>
            <a:endParaRPr lang="en-US"/>
          </a:p>
        </p:txBody>
      </p:sp>
      <p:sp>
        <p:nvSpPr>
          <p:cNvPr id="8" name="Footer Placeholder 4">
            <a:extLst>
              <a:ext uri="{FF2B5EF4-FFF2-40B4-BE49-F238E27FC236}">
                <a16:creationId xmlns:a16="http://schemas.microsoft.com/office/drawing/2014/main" id="{80843A3A-FBC4-448E-ACEB-89313D9CF9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091F5A4-5666-48DD-9869-D877C79E8FED}"/>
              </a:ext>
            </a:extLst>
          </p:cNvPr>
          <p:cNvSpPr>
            <a:spLocks noGrp="1" noChangeArrowheads="1"/>
          </p:cNvSpPr>
          <p:nvPr>
            <p:ph type="sldNum" sz="quarter" idx="12"/>
          </p:nvPr>
        </p:nvSpPr>
        <p:spPr>
          <a:ln/>
        </p:spPr>
        <p:txBody>
          <a:bodyPr/>
          <a:lstStyle>
            <a:lvl1pPr>
              <a:defRPr/>
            </a:lvl1pPr>
          </a:lstStyle>
          <a:p>
            <a:fld id="{0B19168E-A741-4852-A476-DF2A12047C2B}" type="slidenum">
              <a:rPr lang="en-US" altLang="zh-CN"/>
              <a:pPr/>
              <a:t>‹#›</a:t>
            </a:fld>
            <a:endParaRPr lang="en-US" altLang="zh-CN"/>
          </a:p>
        </p:txBody>
      </p:sp>
    </p:spTree>
    <p:extLst>
      <p:ext uri="{BB962C8B-B14F-4D97-AF65-F5344CB8AC3E}">
        <p14:creationId xmlns:p14="http://schemas.microsoft.com/office/powerpoint/2010/main" val="7779544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EE1C452-5649-41E0-A0A9-005B6F5E8248}"/>
              </a:ext>
            </a:extLst>
          </p:cNvPr>
          <p:cNvSpPr>
            <a:spLocks noGrp="1"/>
          </p:cNvSpPr>
          <p:nvPr>
            <p:ph type="dt" sz="half" idx="10"/>
          </p:nvPr>
        </p:nvSpPr>
        <p:spPr/>
        <p:txBody>
          <a:bodyPr/>
          <a:lstStyle>
            <a:lvl1pPr>
              <a:defRPr/>
            </a:lvl1pPr>
          </a:lstStyle>
          <a:p>
            <a:pPr>
              <a:defRPr/>
            </a:pPr>
            <a:fld id="{D8123A24-22BD-42E0-A739-99D2863BE65E}" type="datetimeFigureOut">
              <a:rPr lang="zh-CN" altLang="en-US"/>
              <a:pPr>
                <a:defRPr/>
              </a:pPr>
              <a:t>2024/11/6</a:t>
            </a:fld>
            <a:endParaRPr lang="zh-CN" altLang="en-US"/>
          </a:p>
        </p:txBody>
      </p:sp>
      <p:sp>
        <p:nvSpPr>
          <p:cNvPr id="8" name="页脚占位符 4">
            <a:extLst>
              <a:ext uri="{FF2B5EF4-FFF2-40B4-BE49-F238E27FC236}">
                <a16:creationId xmlns:a16="http://schemas.microsoft.com/office/drawing/2014/main" id="{480E2DDD-D9C4-4769-99AF-FDB5BB3187B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8905A593-7517-488D-9AB4-D5484D6F8363}"/>
              </a:ext>
            </a:extLst>
          </p:cNvPr>
          <p:cNvSpPr>
            <a:spLocks noGrp="1"/>
          </p:cNvSpPr>
          <p:nvPr>
            <p:ph type="sldNum" sz="quarter" idx="12"/>
          </p:nvPr>
        </p:nvSpPr>
        <p:spPr/>
        <p:txBody>
          <a:bodyPr/>
          <a:lstStyle>
            <a:lvl1pPr>
              <a:defRPr/>
            </a:lvl1pPr>
          </a:lstStyle>
          <a:p>
            <a:fld id="{A67530C5-7248-40CC-B867-11351789D4F4}" type="slidenum">
              <a:rPr lang="zh-CN" altLang="en-US"/>
              <a:pPr/>
              <a:t>‹#›</a:t>
            </a:fld>
            <a:endParaRPr lang="zh-CN" altLang="en-US"/>
          </a:p>
        </p:txBody>
      </p:sp>
    </p:spTree>
    <p:extLst>
      <p:ext uri="{BB962C8B-B14F-4D97-AF65-F5344CB8AC3E}">
        <p14:creationId xmlns:p14="http://schemas.microsoft.com/office/powerpoint/2010/main" val="2146868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EEED6EE7-0D89-429F-A315-6204D0F0B3AB}"/>
              </a:ext>
            </a:extLst>
          </p:cNvPr>
          <p:cNvSpPr>
            <a:spLocks noGrp="1" noChangeArrowheads="1"/>
          </p:cNvSpPr>
          <p:nvPr>
            <p:ph type="dt" sz="half" idx="10"/>
          </p:nvPr>
        </p:nvSpPr>
        <p:spPr>
          <a:ln/>
        </p:spPr>
        <p:txBody>
          <a:bodyPr/>
          <a:lstStyle>
            <a:lvl1pPr>
              <a:defRPr/>
            </a:lvl1pPr>
          </a:lstStyle>
          <a:p>
            <a:pPr>
              <a:defRPr/>
            </a:pPr>
            <a:fld id="{E695F108-639A-4FB3-9A89-0DF99ABD769E}" type="datetimeFigureOut">
              <a:rPr lang="en-US"/>
              <a:pPr>
                <a:defRPr/>
              </a:pPr>
              <a:t>11/6/24</a:t>
            </a:fld>
            <a:endParaRPr lang="en-US"/>
          </a:p>
        </p:txBody>
      </p:sp>
      <p:sp>
        <p:nvSpPr>
          <p:cNvPr id="4" name="Footer Placeholder 4">
            <a:extLst>
              <a:ext uri="{FF2B5EF4-FFF2-40B4-BE49-F238E27FC236}">
                <a16:creationId xmlns:a16="http://schemas.microsoft.com/office/drawing/2014/main" id="{C2C33B84-4E48-4D55-83B5-1FDDC872C0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BE7B6FB-1F51-4A9A-ABA6-67FC527671FE}"/>
              </a:ext>
            </a:extLst>
          </p:cNvPr>
          <p:cNvSpPr>
            <a:spLocks noGrp="1" noChangeArrowheads="1"/>
          </p:cNvSpPr>
          <p:nvPr>
            <p:ph type="sldNum" sz="quarter" idx="12"/>
          </p:nvPr>
        </p:nvSpPr>
        <p:spPr>
          <a:ln/>
        </p:spPr>
        <p:txBody>
          <a:bodyPr/>
          <a:lstStyle>
            <a:lvl1pPr>
              <a:defRPr/>
            </a:lvl1pPr>
          </a:lstStyle>
          <a:p>
            <a:fld id="{4A2E1829-71CB-4E0B-8CCD-F987DDF516DC}" type="slidenum">
              <a:rPr lang="en-US" altLang="zh-CN"/>
              <a:pPr/>
              <a:t>‹#›</a:t>
            </a:fld>
            <a:endParaRPr lang="en-US" altLang="zh-CN"/>
          </a:p>
        </p:txBody>
      </p:sp>
    </p:spTree>
    <p:extLst>
      <p:ext uri="{BB962C8B-B14F-4D97-AF65-F5344CB8AC3E}">
        <p14:creationId xmlns:p14="http://schemas.microsoft.com/office/powerpoint/2010/main" val="28104633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509B29E-001E-4FDD-93A3-14A9B248D82F}"/>
              </a:ext>
            </a:extLst>
          </p:cNvPr>
          <p:cNvSpPr>
            <a:spLocks noGrp="1" noChangeArrowheads="1"/>
          </p:cNvSpPr>
          <p:nvPr>
            <p:ph type="dt" sz="half" idx="10"/>
          </p:nvPr>
        </p:nvSpPr>
        <p:spPr>
          <a:ln/>
        </p:spPr>
        <p:txBody>
          <a:bodyPr/>
          <a:lstStyle>
            <a:lvl1pPr>
              <a:defRPr/>
            </a:lvl1pPr>
          </a:lstStyle>
          <a:p>
            <a:pPr>
              <a:defRPr/>
            </a:pPr>
            <a:fld id="{8CBF7C9A-111E-4B15-8FE5-C164F68F387D}" type="datetimeFigureOut">
              <a:rPr lang="en-US"/>
              <a:pPr>
                <a:defRPr/>
              </a:pPr>
              <a:t>11/6/24</a:t>
            </a:fld>
            <a:endParaRPr lang="en-US"/>
          </a:p>
        </p:txBody>
      </p:sp>
      <p:sp>
        <p:nvSpPr>
          <p:cNvPr id="3" name="Footer Placeholder 4">
            <a:extLst>
              <a:ext uri="{FF2B5EF4-FFF2-40B4-BE49-F238E27FC236}">
                <a16:creationId xmlns:a16="http://schemas.microsoft.com/office/drawing/2014/main" id="{B102387B-1538-4262-A862-D0FB50D155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E68407F-943E-4A7B-AD35-F0238D85BF15}"/>
              </a:ext>
            </a:extLst>
          </p:cNvPr>
          <p:cNvSpPr>
            <a:spLocks noGrp="1" noChangeArrowheads="1"/>
          </p:cNvSpPr>
          <p:nvPr>
            <p:ph type="sldNum" sz="quarter" idx="12"/>
          </p:nvPr>
        </p:nvSpPr>
        <p:spPr>
          <a:ln/>
        </p:spPr>
        <p:txBody>
          <a:bodyPr/>
          <a:lstStyle>
            <a:lvl1pPr>
              <a:defRPr/>
            </a:lvl1pPr>
          </a:lstStyle>
          <a:p>
            <a:fld id="{500C709B-1787-492A-8485-CE0A66A25E7C}" type="slidenum">
              <a:rPr lang="en-US" altLang="zh-CN"/>
              <a:pPr/>
              <a:t>‹#›</a:t>
            </a:fld>
            <a:endParaRPr lang="en-US" altLang="zh-CN"/>
          </a:p>
        </p:txBody>
      </p:sp>
    </p:spTree>
    <p:extLst>
      <p:ext uri="{BB962C8B-B14F-4D97-AF65-F5344CB8AC3E}">
        <p14:creationId xmlns:p14="http://schemas.microsoft.com/office/powerpoint/2010/main" val="3299284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2079AC8D-59F8-4DBA-91F0-587C96CD8A21}"/>
              </a:ext>
            </a:extLst>
          </p:cNvPr>
          <p:cNvSpPr>
            <a:spLocks noGrp="1" noChangeArrowheads="1"/>
          </p:cNvSpPr>
          <p:nvPr>
            <p:ph type="dt" sz="half" idx="10"/>
          </p:nvPr>
        </p:nvSpPr>
        <p:spPr>
          <a:ln/>
        </p:spPr>
        <p:txBody>
          <a:bodyPr/>
          <a:lstStyle>
            <a:lvl1pPr>
              <a:defRPr/>
            </a:lvl1pPr>
          </a:lstStyle>
          <a:p>
            <a:pPr>
              <a:defRPr/>
            </a:pPr>
            <a:fld id="{113BC0F5-8BC5-452B-9C2A-D38FA779FFD6}" type="datetimeFigureOut">
              <a:rPr lang="en-US"/>
              <a:pPr>
                <a:defRPr/>
              </a:pPr>
              <a:t>11/6/24</a:t>
            </a:fld>
            <a:endParaRPr lang="en-US"/>
          </a:p>
        </p:txBody>
      </p:sp>
      <p:sp>
        <p:nvSpPr>
          <p:cNvPr id="6" name="Footer Placeholder 4">
            <a:extLst>
              <a:ext uri="{FF2B5EF4-FFF2-40B4-BE49-F238E27FC236}">
                <a16:creationId xmlns:a16="http://schemas.microsoft.com/office/drawing/2014/main" id="{A2CB2206-7AE0-4F7D-802B-37769C1D59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E0B39A-2E69-4158-B0C0-721AEAB939CD}"/>
              </a:ext>
            </a:extLst>
          </p:cNvPr>
          <p:cNvSpPr>
            <a:spLocks noGrp="1" noChangeArrowheads="1"/>
          </p:cNvSpPr>
          <p:nvPr>
            <p:ph type="sldNum" sz="quarter" idx="12"/>
          </p:nvPr>
        </p:nvSpPr>
        <p:spPr>
          <a:ln/>
        </p:spPr>
        <p:txBody>
          <a:bodyPr/>
          <a:lstStyle>
            <a:lvl1pPr>
              <a:defRPr/>
            </a:lvl1pPr>
          </a:lstStyle>
          <a:p>
            <a:fld id="{5E1A5FD9-E1C9-42E7-B425-F7B59CAD55FF}" type="slidenum">
              <a:rPr lang="en-US" altLang="zh-CN"/>
              <a:pPr/>
              <a:t>‹#›</a:t>
            </a:fld>
            <a:endParaRPr lang="en-US" altLang="zh-CN"/>
          </a:p>
        </p:txBody>
      </p:sp>
    </p:spTree>
    <p:extLst>
      <p:ext uri="{BB962C8B-B14F-4D97-AF65-F5344CB8AC3E}">
        <p14:creationId xmlns:p14="http://schemas.microsoft.com/office/powerpoint/2010/main" val="4483211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0EB75409-9D05-41F1-9A8D-AC26125C2B56}"/>
              </a:ext>
            </a:extLst>
          </p:cNvPr>
          <p:cNvSpPr>
            <a:spLocks noGrp="1" noChangeArrowheads="1"/>
          </p:cNvSpPr>
          <p:nvPr>
            <p:ph type="dt" sz="half" idx="10"/>
          </p:nvPr>
        </p:nvSpPr>
        <p:spPr>
          <a:ln/>
        </p:spPr>
        <p:txBody>
          <a:bodyPr/>
          <a:lstStyle>
            <a:lvl1pPr>
              <a:defRPr/>
            </a:lvl1pPr>
          </a:lstStyle>
          <a:p>
            <a:pPr>
              <a:defRPr/>
            </a:pPr>
            <a:fld id="{7100E8C4-9162-4FD8-BE57-982D3F5C2155}" type="datetimeFigureOut">
              <a:rPr lang="en-US"/>
              <a:pPr>
                <a:defRPr/>
              </a:pPr>
              <a:t>11/6/24</a:t>
            </a:fld>
            <a:endParaRPr lang="en-US"/>
          </a:p>
        </p:txBody>
      </p:sp>
      <p:sp>
        <p:nvSpPr>
          <p:cNvPr id="6" name="Footer Placeholder 4">
            <a:extLst>
              <a:ext uri="{FF2B5EF4-FFF2-40B4-BE49-F238E27FC236}">
                <a16:creationId xmlns:a16="http://schemas.microsoft.com/office/drawing/2014/main" id="{3568F4E0-FA88-4BB5-BE6A-04957F0F7A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A2C289A-4804-4649-B813-65A36B49484A}"/>
              </a:ext>
            </a:extLst>
          </p:cNvPr>
          <p:cNvSpPr>
            <a:spLocks noGrp="1" noChangeArrowheads="1"/>
          </p:cNvSpPr>
          <p:nvPr>
            <p:ph type="sldNum" sz="quarter" idx="12"/>
          </p:nvPr>
        </p:nvSpPr>
        <p:spPr>
          <a:ln/>
        </p:spPr>
        <p:txBody>
          <a:bodyPr/>
          <a:lstStyle>
            <a:lvl1pPr>
              <a:defRPr/>
            </a:lvl1pPr>
          </a:lstStyle>
          <a:p>
            <a:fld id="{FE918370-2C49-49FF-8541-0548E7013A17}" type="slidenum">
              <a:rPr lang="en-US" altLang="zh-CN"/>
              <a:pPr/>
              <a:t>‹#›</a:t>
            </a:fld>
            <a:endParaRPr lang="en-US" altLang="zh-CN"/>
          </a:p>
        </p:txBody>
      </p:sp>
    </p:spTree>
    <p:extLst>
      <p:ext uri="{BB962C8B-B14F-4D97-AF65-F5344CB8AC3E}">
        <p14:creationId xmlns:p14="http://schemas.microsoft.com/office/powerpoint/2010/main" val="30022756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D15ECA3D-7C1D-4088-B848-009C676FF032}"/>
              </a:ext>
            </a:extLst>
          </p:cNvPr>
          <p:cNvSpPr>
            <a:spLocks noGrp="1" noChangeArrowheads="1"/>
          </p:cNvSpPr>
          <p:nvPr>
            <p:ph type="dt" sz="half" idx="10"/>
          </p:nvPr>
        </p:nvSpPr>
        <p:spPr>
          <a:ln/>
        </p:spPr>
        <p:txBody>
          <a:bodyPr/>
          <a:lstStyle>
            <a:lvl1pPr>
              <a:defRPr/>
            </a:lvl1pPr>
          </a:lstStyle>
          <a:p>
            <a:pPr>
              <a:defRPr/>
            </a:pPr>
            <a:fld id="{836AA71B-CA49-46ED-B2BC-AD500136FF60}" type="datetimeFigureOut">
              <a:rPr lang="en-US"/>
              <a:pPr>
                <a:defRPr/>
              </a:pPr>
              <a:t>11/6/24</a:t>
            </a:fld>
            <a:endParaRPr lang="en-US"/>
          </a:p>
        </p:txBody>
      </p:sp>
      <p:sp>
        <p:nvSpPr>
          <p:cNvPr id="5" name="Footer Placeholder 4">
            <a:extLst>
              <a:ext uri="{FF2B5EF4-FFF2-40B4-BE49-F238E27FC236}">
                <a16:creationId xmlns:a16="http://schemas.microsoft.com/office/drawing/2014/main" id="{4666E894-73DB-46A3-8069-F9D57DE1FC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6CB438-B2E0-44FC-8882-35D0CBF991EA}"/>
              </a:ext>
            </a:extLst>
          </p:cNvPr>
          <p:cNvSpPr>
            <a:spLocks noGrp="1" noChangeArrowheads="1"/>
          </p:cNvSpPr>
          <p:nvPr>
            <p:ph type="sldNum" sz="quarter" idx="12"/>
          </p:nvPr>
        </p:nvSpPr>
        <p:spPr>
          <a:ln/>
        </p:spPr>
        <p:txBody>
          <a:bodyPr/>
          <a:lstStyle>
            <a:lvl1pPr>
              <a:defRPr/>
            </a:lvl1pPr>
          </a:lstStyle>
          <a:p>
            <a:fld id="{801C0243-D9D1-472E-BD09-A4D2329A390B}" type="slidenum">
              <a:rPr lang="en-US" altLang="zh-CN"/>
              <a:pPr/>
              <a:t>‹#›</a:t>
            </a:fld>
            <a:endParaRPr lang="en-US" altLang="zh-CN"/>
          </a:p>
        </p:txBody>
      </p:sp>
    </p:spTree>
    <p:extLst>
      <p:ext uri="{BB962C8B-B14F-4D97-AF65-F5344CB8AC3E}">
        <p14:creationId xmlns:p14="http://schemas.microsoft.com/office/powerpoint/2010/main" val="29872689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1C672F96-D5F5-48DF-B7B6-04A1C8CBAED2}"/>
              </a:ext>
            </a:extLst>
          </p:cNvPr>
          <p:cNvSpPr>
            <a:spLocks noGrp="1" noChangeArrowheads="1"/>
          </p:cNvSpPr>
          <p:nvPr>
            <p:ph type="dt" sz="half" idx="10"/>
          </p:nvPr>
        </p:nvSpPr>
        <p:spPr>
          <a:ln/>
        </p:spPr>
        <p:txBody>
          <a:bodyPr/>
          <a:lstStyle>
            <a:lvl1pPr>
              <a:defRPr/>
            </a:lvl1pPr>
          </a:lstStyle>
          <a:p>
            <a:pPr>
              <a:defRPr/>
            </a:pPr>
            <a:fld id="{B95C0EE7-5591-4F65-A164-5C2900810159}" type="datetimeFigureOut">
              <a:rPr lang="en-US"/>
              <a:pPr>
                <a:defRPr/>
              </a:pPr>
              <a:t>11/6/24</a:t>
            </a:fld>
            <a:endParaRPr lang="en-US"/>
          </a:p>
        </p:txBody>
      </p:sp>
      <p:sp>
        <p:nvSpPr>
          <p:cNvPr id="5" name="Footer Placeholder 4">
            <a:extLst>
              <a:ext uri="{FF2B5EF4-FFF2-40B4-BE49-F238E27FC236}">
                <a16:creationId xmlns:a16="http://schemas.microsoft.com/office/drawing/2014/main" id="{B0C9A481-9EEE-4F12-93BC-141AE36B67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47D712-8233-4F00-9F4E-13E6231EBD43}"/>
              </a:ext>
            </a:extLst>
          </p:cNvPr>
          <p:cNvSpPr>
            <a:spLocks noGrp="1" noChangeArrowheads="1"/>
          </p:cNvSpPr>
          <p:nvPr>
            <p:ph type="sldNum" sz="quarter" idx="12"/>
          </p:nvPr>
        </p:nvSpPr>
        <p:spPr>
          <a:ln/>
        </p:spPr>
        <p:txBody>
          <a:bodyPr/>
          <a:lstStyle>
            <a:lvl1pPr>
              <a:defRPr/>
            </a:lvl1pPr>
          </a:lstStyle>
          <a:p>
            <a:fld id="{A13A6BA0-0465-47D6-951E-D3C9996EA64D}" type="slidenum">
              <a:rPr lang="en-US" altLang="zh-CN"/>
              <a:pPr/>
              <a:t>‹#›</a:t>
            </a:fld>
            <a:endParaRPr lang="en-US" altLang="zh-CN"/>
          </a:p>
        </p:txBody>
      </p:sp>
    </p:spTree>
    <p:extLst>
      <p:ext uri="{BB962C8B-B14F-4D97-AF65-F5344CB8AC3E}">
        <p14:creationId xmlns:p14="http://schemas.microsoft.com/office/powerpoint/2010/main" val="15102000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31F62F-A083-4210-902C-A9A312E7EAB1}" type="datetime1">
              <a:rPr lang="zh-CN" altLang="en-US" smtClean="0"/>
              <a:t>2024/11/6</a:t>
            </a:fld>
            <a:endParaRPr lang="zh-CN" altLang="en-US" dirty="0"/>
          </a:p>
        </p:txBody>
      </p:sp>
      <p:sp>
        <p:nvSpPr>
          <p:cNvPr id="5" name="灯片编号占位符 4"/>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33643601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93F8CBDA-25D6-417D-92FE-474C52AFC3B8}" type="datetime1">
              <a:rPr lang="zh-CN" altLang="en-US" smtClean="0"/>
              <a:t>2024/11/6</a:t>
            </a:fld>
            <a:endParaRPr lang="zh-CN" altLang="en-US" dirty="0"/>
          </a:p>
        </p:txBody>
      </p:sp>
      <p:sp>
        <p:nvSpPr>
          <p:cNvPr id="5" name="灯片编号占位符 4"/>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383630430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DEE547-2F6E-41EC-BEB0-6415E6533BEA}" type="datetime1">
              <a:rPr lang="zh-CN" altLang="en-US" smtClean="0"/>
              <a:t>2024/11/6</a:t>
            </a:fld>
            <a:endParaRPr lang="zh-CN" altLang="en-US" dirty="0"/>
          </a:p>
        </p:txBody>
      </p:sp>
      <p:sp>
        <p:nvSpPr>
          <p:cNvPr id="5" name="灯片编号占位符 4"/>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254772454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11163" y="1143000"/>
            <a:ext cx="4083050"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143000"/>
            <a:ext cx="4083050"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7A4D376-A902-49E6-BBB0-2BAFF28658C1}" type="datetime1">
              <a:rPr lang="zh-CN" altLang="en-US" smtClean="0"/>
              <a:t>2024/11/6</a:t>
            </a:fld>
            <a:endParaRPr lang="zh-CN" altLang="en-US" dirty="0"/>
          </a:p>
        </p:txBody>
      </p:sp>
      <p:sp>
        <p:nvSpPr>
          <p:cNvPr id="6" name="灯片编号占位符 5"/>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72350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5AC7B07-C333-44A0-9B15-125927B6D28C}"/>
              </a:ext>
            </a:extLst>
          </p:cNvPr>
          <p:cNvSpPr>
            <a:spLocks noGrp="1"/>
          </p:cNvSpPr>
          <p:nvPr>
            <p:ph type="dt" sz="half" idx="10"/>
          </p:nvPr>
        </p:nvSpPr>
        <p:spPr/>
        <p:txBody>
          <a:bodyPr/>
          <a:lstStyle>
            <a:lvl1pPr>
              <a:defRPr/>
            </a:lvl1pPr>
          </a:lstStyle>
          <a:p>
            <a:pPr>
              <a:defRPr/>
            </a:pPr>
            <a:fld id="{D7889203-C2AC-41C3-AFAF-E971312FEDE1}" type="datetimeFigureOut">
              <a:rPr lang="zh-CN" altLang="en-US"/>
              <a:pPr>
                <a:defRPr/>
              </a:pPr>
              <a:t>2024/11/6</a:t>
            </a:fld>
            <a:endParaRPr lang="zh-CN" altLang="en-US"/>
          </a:p>
        </p:txBody>
      </p:sp>
      <p:sp>
        <p:nvSpPr>
          <p:cNvPr id="4" name="页脚占位符 4">
            <a:extLst>
              <a:ext uri="{FF2B5EF4-FFF2-40B4-BE49-F238E27FC236}">
                <a16:creationId xmlns:a16="http://schemas.microsoft.com/office/drawing/2014/main" id="{B2880F12-7C60-446F-94ED-B93E679BE6D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F494FF0-45BA-4910-959D-EDBE839A71DA}"/>
              </a:ext>
            </a:extLst>
          </p:cNvPr>
          <p:cNvSpPr>
            <a:spLocks noGrp="1"/>
          </p:cNvSpPr>
          <p:nvPr>
            <p:ph type="sldNum" sz="quarter" idx="12"/>
          </p:nvPr>
        </p:nvSpPr>
        <p:spPr/>
        <p:txBody>
          <a:bodyPr/>
          <a:lstStyle>
            <a:lvl1pPr>
              <a:defRPr/>
            </a:lvl1pPr>
          </a:lstStyle>
          <a:p>
            <a:fld id="{AFD15B28-435C-4E7E-915D-F759EFEB08F9}" type="slidenum">
              <a:rPr lang="zh-CN" altLang="en-US"/>
              <a:pPr/>
              <a:t>‹#›</a:t>
            </a:fld>
            <a:endParaRPr lang="zh-CN" altLang="en-US"/>
          </a:p>
        </p:txBody>
      </p:sp>
    </p:spTree>
    <p:extLst>
      <p:ext uri="{BB962C8B-B14F-4D97-AF65-F5344CB8AC3E}">
        <p14:creationId xmlns:p14="http://schemas.microsoft.com/office/powerpoint/2010/main" val="2757619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71B58E0-09F7-4B83-8626-E47CDAA3500F}" type="datetime1">
              <a:rPr lang="zh-CN" altLang="en-US" smtClean="0"/>
              <a:t>2024/11/6</a:t>
            </a:fld>
            <a:endParaRPr lang="zh-CN" altLang="en-US" dirty="0"/>
          </a:p>
        </p:txBody>
      </p:sp>
      <p:sp>
        <p:nvSpPr>
          <p:cNvPr id="8" name="灯片编号占位符 7"/>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155884841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02F2B6-F188-46FC-ADF2-64A37095DDBB}" type="datetime1">
              <a:rPr lang="zh-CN" altLang="en-US" smtClean="0"/>
              <a:t>2024/11/6</a:t>
            </a:fld>
            <a:endParaRPr lang="zh-CN" altLang="en-US" dirty="0"/>
          </a:p>
        </p:txBody>
      </p:sp>
      <p:sp>
        <p:nvSpPr>
          <p:cNvPr id="4" name="灯片编号占位符 3"/>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246278685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809FA5-F5C7-4504-8912-C9110B45E9C5}" type="datetime1">
              <a:rPr lang="zh-CN" altLang="en-US" smtClean="0"/>
              <a:t>2024/11/6</a:t>
            </a:fld>
            <a:endParaRPr lang="zh-CN" altLang="en-US" dirty="0"/>
          </a:p>
        </p:txBody>
      </p:sp>
      <p:sp>
        <p:nvSpPr>
          <p:cNvPr id="3" name="灯片编号占位符 2"/>
          <p:cNvSpPr>
            <a:spLocks noGrp="1"/>
          </p:cNvSpPr>
          <p:nvPr>
            <p:ph type="sldNum" sz="quarter" idx="11"/>
          </p:nvPr>
        </p:nvSpPr>
        <p:spPr/>
        <p:txBody>
          <a:bodyPr/>
          <a:lstStyle/>
          <a:p>
            <a:fld id="{D6BF7E1E-F098-4180-89E9-3BE6A7D9189B}" type="slidenum">
              <a:rPr lang="zh-CN" altLang="en-US" smtClean="0"/>
              <a:pPr/>
              <a:t>‹#›</a:t>
            </a:fld>
            <a:r>
              <a:rPr lang="en-US" altLang="zh-CN" dirty="0"/>
              <a:t>/48</a:t>
            </a:r>
            <a:endParaRPr lang="zh-CN" altLang="en-US" dirty="0"/>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186452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D9777D2-CD45-4C7E-A3A3-12EB8E77F1C4}" type="datetime1">
              <a:rPr lang="zh-CN" altLang="en-US" smtClean="0"/>
              <a:t>2024/11/6</a:t>
            </a:fld>
            <a:endParaRPr lang="zh-CN" altLang="en-US" dirty="0"/>
          </a:p>
        </p:txBody>
      </p:sp>
      <p:sp>
        <p:nvSpPr>
          <p:cNvPr id="6" name="灯片编号占位符 5"/>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211339128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E9C6CF-55C3-42BB-9B6E-7AD3C53B339D}" type="datetime1">
              <a:rPr lang="zh-CN" altLang="en-US" smtClean="0"/>
              <a:t>2024/11/6</a:t>
            </a:fld>
            <a:endParaRPr lang="zh-CN" altLang="en-US" dirty="0"/>
          </a:p>
        </p:txBody>
      </p:sp>
      <p:sp>
        <p:nvSpPr>
          <p:cNvPr id="6" name="灯片编号占位符 5"/>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108574289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E372D72-9988-419B-BC62-BFD498F81F7E}" type="datetime1">
              <a:rPr lang="zh-CN" altLang="en-US" smtClean="0"/>
              <a:t>2024/11/6</a:t>
            </a:fld>
            <a:endParaRPr lang="zh-CN" altLang="en-US" dirty="0"/>
          </a:p>
        </p:txBody>
      </p:sp>
      <p:sp>
        <p:nvSpPr>
          <p:cNvPr id="5" name="灯片编号占位符 4"/>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287132170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52400"/>
            <a:ext cx="208597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110288"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5B6082-DABE-4540-89E1-BC9ED2E2B728}" type="datetime1">
              <a:rPr lang="zh-CN" altLang="en-US" smtClean="0"/>
              <a:t>2024/11/6</a:t>
            </a:fld>
            <a:endParaRPr lang="zh-CN" altLang="en-US" dirty="0"/>
          </a:p>
        </p:txBody>
      </p:sp>
      <p:sp>
        <p:nvSpPr>
          <p:cNvPr id="5" name="灯片编号占位符 4"/>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324509926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4083050"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143000"/>
            <a:ext cx="4083050"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306F23F-CDF3-4384-B436-EF1AFA7D6B33}" type="datetime1">
              <a:rPr lang="zh-CN" altLang="en-US" smtClean="0"/>
              <a:t>2024/11/6</a:t>
            </a:fld>
            <a:endParaRPr lang="zh-CN" altLang="en-US" dirty="0"/>
          </a:p>
        </p:txBody>
      </p:sp>
      <p:sp>
        <p:nvSpPr>
          <p:cNvPr id="6" name="灯片编号占位符 5"/>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68675318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4CD2215-5196-4A01-B0BB-6386A52B2E10}" type="datetime1">
              <a:rPr lang="zh-CN" altLang="en-US" smtClean="0"/>
              <a:t>2024/11/6</a:t>
            </a:fld>
            <a:endParaRPr lang="zh-CN" altLang="en-US" dirty="0"/>
          </a:p>
        </p:txBody>
      </p:sp>
      <p:sp>
        <p:nvSpPr>
          <p:cNvPr id="4" name="灯片编号占位符 3"/>
          <p:cNvSpPr>
            <a:spLocks noGrp="1"/>
          </p:cNvSpPr>
          <p:nvPr>
            <p:ph type="sldNum" sz="quarter" idx="11"/>
          </p:nvPr>
        </p:nvSpPr>
        <p:spPr/>
        <p:txBody>
          <a:bodyPr/>
          <a:lstStyle/>
          <a:p>
            <a:fld id="{D6BF7E1E-F098-4180-89E9-3BE6A7D9189B}" type="slidenum">
              <a:rPr lang="zh-CN" altLang="en-US" smtClean="0"/>
              <a:pPr/>
              <a:t>‹#›</a:t>
            </a:fld>
            <a:r>
              <a:rPr lang="en-US" altLang="zh-CN"/>
              <a:t>/48</a:t>
            </a:r>
            <a:endParaRPr lang="zh-CN" altLang="en-US" dirty="0"/>
          </a:p>
        </p:txBody>
      </p:sp>
    </p:spTree>
    <p:extLst>
      <p:ext uri="{BB962C8B-B14F-4D97-AF65-F5344CB8AC3E}">
        <p14:creationId xmlns:p14="http://schemas.microsoft.com/office/powerpoint/2010/main" val="1313452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B0A3AF7-B632-4004-89E0-703F42DDD997}"/>
              </a:ext>
            </a:extLst>
          </p:cNvPr>
          <p:cNvSpPr>
            <a:spLocks noGrp="1"/>
          </p:cNvSpPr>
          <p:nvPr>
            <p:ph type="dt" sz="half" idx="10"/>
          </p:nvPr>
        </p:nvSpPr>
        <p:spPr/>
        <p:txBody>
          <a:bodyPr/>
          <a:lstStyle>
            <a:lvl1pPr>
              <a:defRPr/>
            </a:lvl1pPr>
          </a:lstStyle>
          <a:p>
            <a:pPr>
              <a:defRPr/>
            </a:pPr>
            <a:fld id="{DC2C6734-D447-4B40-A994-ED6CC071CAAD}" type="datetimeFigureOut">
              <a:rPr lang="zh-CN" altLang="en-US"/>
              <a:pPr>
                <a:defRPr/>
              </a:pPr>
              <a:t>2024/11/6</a:t>
            </a:fld>
            <a:endParaRPr lang="zh-CN" altLang="en-US"/>
          </a:p>
        </p:txBody>
      </p:sp>
      <p:sp>
        <p:nvSpPr>
          <p:cNvPr id="3" name="页脚占位符 4">
            <a:extLst>
              <a:ext uri="{FF2B5EF4-FFF2-40B4-BE49-F238E27FC236}">
                <a16:creationId xmlns:a16="http://schemas.microsoft.com/office/drawing/2014/main" id="{BCD8DAC6-F837-4FD9-990B-564C91F56AC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887F04F8-E78E-426F-8517-AB0452453C49}"/>
              </a:ext>
            </a:extLst>
          </p:cNvPr>
          <p:cNvSpPr>
            <a:spLocks noGrp="1"/>
          </p:cNvSpPr>
          <p:nvPr>
            <p:ph type="sldNum" sz="quarter" idx="12"/>
          </p:nvPr>
        </p:nvSpPr>
        <p:spPr/>
        <p:txBody>
          <a:bodyPr/>
          <a:lstStyle>
            <a:lvl1pPr>
              <a:defRPr/>
            </a:lvl1pPr>
          </a:lstStyle>
          <a:p>
            <a:fld id="{05AAFACF-EB83-49DB-898C-74AA41793B51}" type="slidenum">
              <a:rPr lang="zh-CN" altLang="en-US"/>
              <a:pPr/>
              <a:t>‹#›</a:t>
            </a:fld>
            <a:endParaRPr lang="zh-CN" altLang="en-US"/>
          </a:p>
        </p:txBody>
      </p:sp>
    </p:spTree>
    <p:extLst>
      <p:ext uri="{BB962C8B-B14F-4D97-AF65-F5344CB8AC3E}">
        <p14:creationId xmlns:p14="http://schemas.microsoft.com/office/powerpoint/2010/main" val="41053472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27DAFAF-FCF0-4139-B311-E8FD3617E6D3}"/>
              </a:ext>
            </a:extLst>
          </p:cNvPr>
          <p:cNvSpPr>
            <a:spLocks noGrp="1"/>
          </p:cNvSpPr>
          <p:nvPr>
            <p:ph type="dt" sz="half" idx="10"/>
          </p:nvPr>
        </p:nvSpPr>
        <p:spPr/>
        <p:txBody>
          <a:bodyPr/>
          <a:lstStyle>
            <a:lvl1pPr>
              <a:defRPr/>
            </a:lvl1pPr>
          </a:lstStyle>
          <a:p>
            <a:pPr>
              <a:defRPr/>
            </a:pPr>
            <a:fld id="{E1198AF1-381F-418F-8BCA-237D4500BCAC}"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2AB6BF1A-6274-4570-8136-A63B933B1ED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8A4C5F-52F2-4CDB-BAC8-01C2DB099E2F}"/>
              </a:ext>
            </a:extLst>
          </p:cNvPr>
          <p:cNvSpPr>
            <a:spLocks noGrp="1"/>
          </p:cNvSpPr>
          <p:nvPr>
            <p:ph type="sldNum" sz="quarter" idx="12"/>
          </p:nvPr>
        </p:nvSpPr>
        <p:spPr/>
        <p:txBody>
          <a:bodyPr/>
          <a:lstStyle>
            <a:lvl1pPr>
              <a:defRPr/>
            </a:lvl1pPr>
          </a:lstStyle>
          <a:p>
            <a:fld id="{B1861F8D-FD55-4AE9-AF0A-36D7B0D335E0}" type="slidenum">
              <a:rPr lang="zh-CN" altLang="en-US"/>
              <a:pPr/>
              <a:t>‹#›</a:t>
            </a:fld>
            <a:endParaRPr lang="zh-CN" altLang="en-US"/>
          </a:p>
        </p:txBody>
      </p:sp>
    </p:spTree>
    <p:extLst>
      <p:ext uri="{BB962C8B-B14F-4D97-AF65-F5344CB8AC3E}">
        <p14:creationId xmlns:p14="http://schemas.microsoft.com/office/powerpoint/2010/main" val="11791483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E5F561-6EA9-40F3-B296-07DA1F949F5D}"/>
              </a:ext>
            </a:extLst>
          </p:cNvPr>
          <p:cNvSpPr>
            <a:spLocks noGrp="1" noChangeArrowheads="1"/>
          </p:cNvSpPr>
          <p:nvPr>
            <p:ph type="dt" sz="half" idx="10"/>
          </p:nvPr>
        </p:nvSpPr>
        <p:spPr>
          <a:ln/>
        </p:spPr>
        <p:txBody>
          <a:bodyPr/>
          <a:lstStyle>
            <a:lvl1pPr>
              <a:defRPr/>
            </a:lvl1pPr>
          </a:lstStyle>
          <a:p>
            <a:pPr>
              <a:defRPr/>
            </a:pPr>
            <a:fld id="{A9BF180A-FE95-4ACF-AB19-1CBB7E8C0F18}"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E4CEC788-7A43-4483-9F5A-FA6425D070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11623D-B64D-454B-AEEF-BF6305F08B5C}"/>
              </a:ext>
            </a:extLst>
          </p:cNvPr>
          <p:cNvSpPr>
            <a:spLocks noGrp="1" noChangeArrowheads="1"/>
          </p:cNvSpPr>
          <p:nvPr>
            <p:ph type="sldNum" sz="quarter" idx="12"/>
          </p:nvPr>
        </p:nvSpPr>
        <p:spPr>
          <a:ln/>
        </p:spPr>
        <p:txBody>
          <a:bodyPr/>
          <a:lstStyle>
            <a:lvl1pPr>
              <a:defRPr/>
            </a:lvl1pPr>
          </a:lstStyle>
          <a:p>
            <a:fld id="{D021B58B-3888-4F1D-907C-F3719339C8A2}" type="slidenum">
              <a:rPr lang="zh-CN" altLang="en-US"/>
              <a:pPr/>
              <a:t>‹#›</a:t>
            </a:fld>
            <a:endParaRPr lang="zh-CN" altLang="en-US"/>
          </a:p>
        </p:txBody>
      </p:sp>
    </p:spTree>
    <p:extLst>
      <p:ext uri="{BB962C8B-B14F-4D97-AF65-F5344CB8AC3E}">
        <p14:creationId xmlns:p14="http://schemas.microsoft.com/office/powerpoint/2010/main" val="11710954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E52FAE0-E0FC-4100-8F07-18E455359461}"/>
              </a:ext>
            </a:extLst>
          </p:cNvPr>
          <p:cNvSpPr>
            <a:spLocks noGrp="1"/>
          </p:cNvSpPr>
          <p:nvPr>
            <p:ph type="dt" sz="half" idx="10"/>
          </p:nvPr>
        </p:nvSpPr>
        <p:spPr/>
        <p:txBody>
          <a:bodyPr/>
          <a:lstStyle>
            <a:lvl1pPr>
              <a:defRPr/>
            </a:lvl1pPr>
          </a:lstStyle>
          <a:p>
            <a:pPr>
              <a:defRPr/>
            </a:pPr>
            <a:fld id="{FEC0FDB7-6541-4E7B-BA93-8E50B50C0B18}"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E9A5AECF-ABB8-4143-B3A3-4591CA781C8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703F812-ABAD-4FD2-9D7C-6767A351D4C0}"/>
              </a:ext>
            </a:extLst>
          </p:cNvPr>
          <p:cNvSpPr>
            <a:spLocks noGrp="1"/>
          </p:cNvSpPr>
          <p:nvPr>
            <p:ph type="sldNum" sz="quarter" idx="12"/>
          </p:nvPr>
        </p:nvSpPr>
        <p:spPr/>
        <p:txBody>
          <a:bodyPr/>
          <a:lstStyle>
            <a:lvl1pPr>
              <a:defRPr/>
            </a:lvl1pPr>
          </a:lstStyle>
          <a:p>
            <a:fld id="{577045CA-0A08-4394-94D2-1DF0962F7200}" type="slidenum">
              <a:rPr lang="zh-CN" altLang="en-US"/>
              <a:pPr/>
              <a:t>‹#›</a:t>
            </a:fld>
            <a:endParaRPr lang="zh-CN" altLang="en-US"/>
          </a:p>
        </p:txBody>
      </p:sp>
    </p:spTree>
    <p:extLst>
      <p:ext uri="{BB962C8B-B14F-4D97-AF65-F5344CB8AC3E}">
        <p14:creationId xmlns:p14="http://schemas.microsoft.com/office/powerpoint/2010/main" val="1084565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689892-CF61-4ED2-892A-D2116972AD41}"/>
              </a:ext>
            </a:extLst>
          </p:cNvPr>
          <p:cNvSpPr>
            <a:spLocks noGrp="1"/>
          </p:cNvSpPr>
          <p:nvPr>
            <p:ph type="dt" sz="half" idx="10"/>
          </p:nvPr>
        </p:nvSpPr>
        <p:spPr/>
        <p:txBody>
          <a:bodyPr/>
          <a:lstStyle>
            <a:lvl1pPr>
              <a:defRPr/>
            </a:lvl1pPr>
          </a:lstStyle>
          <a:p>
            <a:pPr>
              <a:defRPr/>
            </a:pPr>
            <a:fld id="{89EE0569-6F0E-4FB8-880C-FAB5D832238E}"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14DBD985-CE25-4FB2-A5BD-786A3A2D7B4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1C9011B-26BA-491C-8E2E-9D531BC3CB09}"/>
              </a:ext>
            </a:extLst>
          </p:cNvPr>
          <p:cNvSpPr>
            <a:spLocks noGrp="1"/>
          </p:cNvSpPr>
          <p:nvPr>
            <p:ph type="sldNum" sz="quarter" idx="12"/>
          </p:nvPr>
        </p:nvSpPr>
        <p:spPr/>
        <p:txBody>
          <a:bodyPr/>
          <a:lstStyle>
            <a:lvl1pPr>
              <a:defRPr/>
            </a:lvl1pPr>
          </a:lstStyle>
          <a:p>
            <a:fld id="{DEBD5C06-5E23-41DE-9C56-973659274FA9}" type="slidenum">
              <a:rPr lang="zh-CN" altLang="en-US"/>
              <a:pPr/>
              <a:t>‹#›</a:t>
            </a:fld>
            <a:endParaRPr lang="zh-CN" altLang="en-US"/>
          </a:p>
        </p:txBody>
      </p:sp>
    </p:spTree>
    <p:extLst>
      <p:ext uri="{BB962C8B-B14F-4D97-AF65-F5344CB8AC3E}">
        <p14:creationId xmlns:p14="http://schemas.microsoft.com/office/powerpoint/2010/main" val="34533020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762E0B-7F2B-43C0-B191-FFEA0354245A}"/>
              </a:ext>
            </a:extLst>
          </p:cNvPr>
          <p:cNvSpPr>
            <a:spLocks noGrp="1"/>
          </p:cNvSpPr>
          <p:nvPr>
            <p:ph type="dt" sz="half" idx="10"/>
          </p:nvPr>
        </p:nvSpPr>
        <p:spPr/>
        <p:txBody>
          <a:bodyPr/>
          <a:lstStyle>
            <a:lvl1pPr>
              <a:defRPr/>
            </a:lvl1pPr>
          </a:lstStyle>
          <a:p>
            <a:pPr>
              <a:defRPr/>
            </a:pPr>
            <a:fld id="{62E2E002-B195-4C68-A163-EA13BEEA84E2}"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81948831-66CF-4BDE-A3B4-52D147C077F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1BC0374-9717-45BF-A491-A3DFCA9C625D}"/>
              </a:ext>
            </a:extLst>
          </p:cNvPr>
          <p:cNvSpPr>
            <a:spLocks noGrp="1"/>
          </p:cNvSpPr>
          <p:nvPr>
            <p:ph type="sldNum" sz="quarter" idx="12"/>
          </p:nvPr>
        </p:nvSpPr>
        <p:spPr/>
        <p:txBody>
          <a:bodyPr/>
          <a:lstStyle>
            <a:lvl1pPr>
              <a:defRPr/>
            </a:lvl1pPr>
          </a:lstStyle>
          <a:p>
            <a:fld id="{4AC28447-3CF3-4D84-B1AD-5A5E4AC2CDAB}" type="slidenum">
              <a:rPr lang="zh-CN" altLang="en-US"/>
              <a:pPr/>
              <a:t>‹#›</a:t>
            </a:fld>
            <a:endParaRPr lang="zh-CN" altLang="en-US"/>
          </a:p>
        </p:txBody>
      </p:sp>
    </p:spTree>
    <p:extLst>
      <p:ext uri="{BB962C8B-B14F-4D97-AF65-F5344CB8AC3E}">
        <p14:creationId xmlns:p14="http://schemas.microsoft.com/office/powerpoint/2010/main" val="15671362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44893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78006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12310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882829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654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964886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7063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247146-2784-4E7F-A103-B885AA72AEDA}"/>
              </a:ext>
            </a:extLst>
          </p:cNvPr>
          <p:cNvSpPr>
            <a:spLocks noGrp="1" noChangeArrowheads="1"/>
          </p:cNvSpPr>
          <p:nvPr>
            <p:ph type="dt" sz="half" idx="10"/>
          </p:nvPr>
        </p:nvSpPr>
        <p:spPr>
          <a:ln/>
        </p:spPr>
        <p:txBody>
          <a:bodyPr/>
          <a:lstStyle>
            <a:lvl1pPr>
              <a:defRPr/>
            </a:lvl1pPr>
          </a:lstStyle>
          <a:p>
            <a:pPr>
              <a:defRPr/>
            </a:pPr>
            <a:fld id="{899D6A2E-9A1F-4732-A912-C3D8187F85B0}"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6C357BA5-693F-4BF2-BBC3-BEC839C08BD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AF32AAC-683B-439D-BD47-0C74858B7E4A}"/>
              </a:ext>
            </a:extLst>
          </p:cNvPr>
          <p:cNvSpPr>
            <a:spLocks noGrp="1" noChangeArrowheads="1"/>
          </p:cNvSpPr>
          <p:nvPr>
            <p:ph type="sldNum" sz="quarter" idx="12"/>
          </p:nvPr>
        </p:nvSpPr>
        <p:spPr>
          <a:ln/>
        </p:spPr>
        <p:txBody>
          <a:bodyPr/>
          <a:lstStyle>
            <a:lvl1pPr>
              <a:defRPr/>
            </a:lvl1pPr>
          </a:lstStyle>
          <a:p>
            <a:fld id="{B5695620-6EC6-4141-8CE9-BBF5992657EC}" type="slidenum">
              <a:rPr lang="zh-CN" altLang="en-US"/>
              <a:pPr/>
              <a:t>‹#›</a:t>
            </a:fld>
            <a:endParaRPr lang="zh-CN" altLang="en-US"/>
          </a:p>
        </p:txBody>
      </p:sp>
    </p:spTree>
    <p:extLst>
      <p:ext uri="{BB962C8B-B14F-4D97-AF65-F5344CB8AC3E}">
        <p14:creationId xmlns:p14="http://schemas.microsoft.com/office/powerpoint/2010/main" val="4030498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6847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47796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15322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25047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639703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21055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60675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40317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9783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607543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DADEFBA5-FD5A-4A26-9B22-08B860ADFF2E}"/>
              </a:ext>
            </a:extLst>
          </p:cNvPr>
          <p:cNvSpPr>
            <a:spLocks noGrp="1" noChangeArrowheads="1"/>
          </p:cNvSpPr>
          <p:nvPr>
            <p:ph type="dt" sz="half" idx="10"/>
          </p:nvPr>
        </p:nvSpPr>
        <p:spPr>
          <a:ln/>
        </p:spPr>
        <p:txBody>
          <a:bodyPr/>
          <a:lstStyle>
            <a:lvl1pPr>
              <a:defRPr/>
            </a:lvl1pPr>
          </a:lstStyle>
          <a:p>
            <a:pPr>
              <a:defRPr/>
            </a:pPr>
            <a:fld id="{3F92234F-7851-48E1-BAEE-F72608452867}"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E1058B9D-05D2-406E-8C1D-2B8270D7B2D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57CBEE5-BE2C-4061-B891-9239ADEEBFAF}"/>
              </a:ext>
            </a:extLst>
          </p:cNvPr>
          <p:cNvSpPr>
            <a:spLocks noGrp="1" noChangeArrowheads="1"/>
          </p:cNvSpPr>
          <p:nvPr>
            <p:ph type="sldNum" sz="quarter" idx="12"/>
          </p:nvPr>
        </p:nvSpPr>
        <p:spPr>
          <a:ln/>
        </p:spPr>
        <p:txBody>
          <a:bodyPr/>
          <a:lstStyle>
            <a:lvl1pPr>
              <a:defRPr/>
            </a:lvl1pPr>
          </a:lstStyle>
          <a:p>
            <a:fld id="{B9C773F2-BE5E-460C-B2AD-9B077592F5A9}" type="slidenum">
              <a:rPr lang="zh-CN" altLang="en-US"/>
              <a:pPr/>
              <a:t>‹#›</a:t>
            </a:fld>
            <a:endParaRPr lang="zh-CN" altLang="en-US"/>
          </a:p>
        </p:txBody>
      </p:sp>
    </p:spTree>
    <p:extLst>
      <p:ext uri="{BB962C8B-B14F-4D97-AF65-F5344CB8AC3E}">
        <p14:creationId xmlns:p14="http://schemas.microsoft.com/office/powerpoint/2010/main" val="4340263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56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096028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144595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22537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65063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5">
            <a:extLst>
              <a:ext uri="{FF2B5EF4-FFF2-40B4-BE49-F238E27FC236}">
                <a16:creationId xmlns:a16="http://schemas.microsoft.com/office/drawing/2014/main" id="{36864412-683E-4B49-B94D-6E7914399C07}"/>
              </a:ext>
            </a:extLst>
          </p:cNvPr>
          <p:cNvSpPr>
            <a:spLocks noGrp="1" noChangeArrowheads="1"/>
          </p:cNvSpPr>
          <p:nvPr>
            <p:ph type="sldNum" sz="quarter" idx="10"/>
          </p:nvPr>
        </p:nvSpPr>
        <p:spPr>
          <a:ln/>
        </p:spPr>
        <p:txBody>
          <a:bodyPr/>
          <a:lstStyle>
            <a:lvl1pPr>
              <a:defRPr/>
            </a:lvl1pPr>
          </a:lstStyle>
          <a:p>
            <a:fld id="{50677133-0B2B-42A1-8B04-374156214D6C}" type="slidenum">
              <a:rPr lang="zh-CN" altLang="en-US"/>
              <a:pPr/>
              <a:t>‹#›</a:t>
            </a:fld>
            <a:endParaRPr lang="zh-CN" altLang="en-US"/>
          </a:p>
        </p:txBody>
      </p:sp>
    </p:spTree>
    <p:extLst>
      <p:ext uri="{BB962C8B-B14F-4D97-AF65-F5344CB8AC3E}">
        <p14:creationId xmlns:p14="http://schemas.microsoft.com/office/powerpoint/2010/main" val="41879436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a:extLst>
              <a:ext uri="{FF2B5EF4-FFF2-40B4-BE49-F238E27FC236}">
                <a16:creationId xmlns:a16="http://schemas.microsoft.com/office/drawing/2014/main" id="{1D376C4E-ABBF-47BB-B843-5B074BD0CFBD}"/>
              </a:ext>
            </a:extLst>
          </p:cNvPr>
          <p:cNvSpPr>
            <a:spLocks noGrp="1" noChangeArrowheads="1"/>
          </p:cNvSpPr>
          <p:nvPr>
            <p:ph type="sldNum" sz="quarter" idx="10"/>
          </p:nvPr>
        </p:nvSpPr>
        <p:spPr>
          <a:ln/>
        </p:spPr>
        <p:txBody>
          <a:bodyPr/>
          <a:lstStyle>
            <a:lvl1pPr>
              <a:defRPr/>
            </a:lvl1pPr>
          </a:lstStyle>
          <a:p>
            <a:fld id="{79905D09-0952-4713-A6F1-068C5BB57EBC}" type="slidenum">
              <a:rPr lang="zh-CN" altLang="en-US"/>
              <a:pPr/>
              <a:t>‹#›</a:t>
            </a:fld>
            <a:endParaRPr lang="zh-CN" altLang="en-US"/>
          </a:p>
        </p:txBody>
      </p:sp>
    </p:spTree>
    <p:extLst>
      <p:ext uri="{BB962C8B-B14F-4D97-AF65-F5344CB8AC3E}">
        <p14:creationId xmlns:p14="http://schemas.microsoft.com/office/powerpoint/2010/main" val="1976826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5">
            <a:extLst>
              <a:ext uri="{FF2B5EF4-FFF2-40B4-BE49-F238E27FC236}">
                <a16:creationId xmlns:a16="http://schemas.microsoft.com/office/drawing/2014/main" id="{FE962F92-B413-4D49-B22E-34A20B0C6605}"/>
              </a:ext>
            </a:extLst>
          </p:cNvPr>
          <p:cNvSpPr>
            <a:spLocks noGrp="1" noChangeArrowheads="1"/>
          </p:cNvSpPr>
          <p:nvPr>
            <p:ph type="sldNum" sz="quarter" idx="10"/>
          </p:nvPr>
        </p:nvSpPr>
        <p:spPr>
          <a:ln/>
        </p:spPr>
        <p:txBody>
          <a:bodyPr/>
          <a:lstStyle>
            <a:lvl1pPr>
              <a:defRPr/>
            </a:lvl1pPr>
          </a:lstStyle>
          <a:p>
            <a:fld id="{756858D1-E8CD-43E8-80F6-A3AC51F3C9BC}" type="slidenum">
              <a:rPr lang="zh-CN" altLang="en-US"/>
              <a:pPr/>
              <a:t>‹#›</a:t>
            </a:fld>
            <a:endParaRPr lang="zh-CN" altLang="en-US"/>
          </a:p>
        </p:txBody>
      </p:sp>
    </p:spTree>
    <p:extLst>
      <p:ext uri="{BB962C8B-B14F-4D97-AF65-F5344CB8AC3E}">
        <p14:creationId xmlns:p14="http://schemas.microsoft.com/office/powerpoint/2010/main" val="1289859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a:extLst>
              <a:ext uri="{FF2B5EF4-FFF2-40B4-BE49-F238E27FC236}">
                <a16:creationId xmlns:a16="http://schemas.microsoft.com/office/drawing/2014/main" id="{208BACF4-DC8E-43B5-BBEF-942B393AD008}"/>
              </a:ext>
            </a:extLst>
          </p:cNvPr>
          <p:cNvSpPr>
            <a:spLocks noGrp="1" noChangeArrowheads="1"/>
          </p:cNvSpPr>
          <p:nvPr>
            <p:ph type="sldNum" sz="quarter" idx="10"/>
          </p:nvPr>
        </p:nvSpPr>
        <p:spPr>
          <a:ln/>
        </p:spPr>
        <p:txBody>
          <a:bodyPr/>
          <a:lstStyle>
            <a:lvl1pPr>
              <a:defRPr/>
            </a:lvl1pPr>
          </a:lstStyle>
          <a:p>
            <a:fld id="{AEB02576-AC74-4B81-B54E-1518E492046A}" type="slidenum">
              <a:rPr lang="zh-CN" altLang="en-US"/>
              <a:pPr/>
              <a:t>‹#›</a:t>
            </a:fld>
            <a:endParaRPr lang="zh-CN" altLang="en-US"/>
          </a:p>
        </p:txBody>
      </p:sp>
    </p:spTree>
    <p:extLst>
      <p:ext uri="{BB962C8B-B14F-4D97-AF65-F5344CB8AC3E}">
        <p14:creationId xmlns:p14="http://schemas.microsoft.com/office/powerpoint/2010/main" val="15667491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a:extLst>
              <a:ext uri="{FF2B5EF4-FFF2-40B4-BE49-F238E27FC236}">
                <a16:creationId xmlns:a16="http://schemas.microsoft.com/office/drawing/2014/main" id="{DB446CAA-AE69-4635-9C0E-AD874F60636B}"/>
              </a:ext>
            </a:extLst>
          </p:cNvPr>
          <p:cNvSpPr>
            <a:spLocks noGrp="1" noChangeArrowheads="1"/>
          </p:cNvSpPr>
          <p:nvPr>
            <p:ph type="sldNum" sz="quarter" idx="10"/>
          </p:nvPr>
        </p:nvSpPr>
        <p:spPr>
          <a:ln/>
        </p:spPr>
        <p:txBody>
          <a:bodyPr/>
          <a:lstStyle>
            <a:lvl1pPr>
              <a:defRPr/>
            </a:lvl1pPr>
          </a:lstStyle>
          <a:p>
            <a:fld id="{91E9FE74-E476-420B-B85D-63227E82431B}" type="slidenum">
              <a:rPr lang="zh-CN" altLang="en-US"/>
              <a:pPr/>
              <a:t>‹#›</a:t>
            </a:fld>
            <a:endParaRPr lang="zh-CN" altLang="en-US"/>
          </a:p>
        </p:txBody>
      </p:sp>
    </p:spTree>
    <p:extLst>
      <p:ext uri="{BB962C8B-B14F-4D97-AF65-F5344CB8AC3E}">
        <p14:creationId xmlns:p14="http://schemas.microsoft.com/office/powerpoint/2010/main" val="2096842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7CD752E-7E97-4027-8D79-533CF160A0B3}"/>
              </a:ext>
            </a:extLst>
          </p:cNvPr>
          <p:cNvSpPr>
            <a:spLocks noGrp="1" noChangeArrowheads="1"/>
          </p:cNvSpPr>
          <p:nvPr>
            <p:ph type="dt" sz="half" idx="10"/>
          </p:nvPr>
        </p:nvSpPr>
        <p:spPr>
          <a:ln/>
        </p:spPr>
        <p:txBody>
          <a:bodyPr/>
          <a:lstStyle>
            <a:lvl1pPr>
              <a:defRPr/>
            </a:lvl1pPr>
          </a:lstStyle>
          <a:p>
            <a:pPr>
              <a:defRPr/>
            </a:pPr>
            <a:fld id="{17A4F955-9D97-48D7-BE40-45939DBDC6EA}" type="datetimeFigureOut">
              <a:rPr lang="zh-CN" altLang="en-US"/>
              <a:pPr>
                <a:defRPr/>
              </a:pPr>
              <a:t>2024/11/6</a:t>
            </a:fld>
            <a:endParaRPr lang="zh-CN" altLang="en-US"/>
          </a:p>
        </p:txBody>
      </p:sp>
      <p:sp>
        <p:nvSpPr>
          <p:cNvPr id="8" name="页脚占位符 4">
            <a:extLst>
              <a:ext uri="{FF2B5EF4-FFF2-40B4-BE49-F238E27FC236}">
                <a16:creationId xmlns:a16="http://schemas.microsoft.com/office/drawing/2014/main" id="{CE5C8CA5-6380-4BCC-8D97-191ADD7F5E7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AC0E746-59FC-450A-93DE-A17C468AE6FC}"/>
              </a:ext>
            </a:extLst>
          </p:cNvPr>
          <p:cNvSpPr>
            <a:spLocks noGrp="1" noChangeArrowheads="1"/>
          </p:cNvSpPr>
          <p:nvPr>
            <p:ph type="sldNum" sz="quarter" idx="12"/>
          </p:nvPr>
        </p:nvSpPr>
        <p:spPr>
          <a:ln/>
        </p:spPr>
        <p:txBody>
          <a:bodyPr/>
          <a:lstStyle>
            <a:lvl1pPr>
              <a:defRPr/>
            </a:lvl1pPr>
          </a:lstStyle>
          <a:p>
            <a:fld id="{0FB91FFE-6D33-4FD0-AA10-5D2536F005F7}" type="slidenum">
              <a:rPr lang="zh-CN" altLang="en-US"/>
              <a:pPr/>
              <a:t>‹#›</a:t>
            </a:fld>
            <a:endParaRPr lang="zh-CN" altLang="en-US"/>
          </a:p>
        </p:txBody>
      </p:sp>
    </p:spTree>
    <p:extLst>
      <p:ext uri="{BB962C8B-B14F-4D97-AF65-F5344CB8AC3E}">
        <p14:creationId xmlns:p14="http://schemas.microsoft.com/office/powerpoint/2010/main" val="22879363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5">
            <a:extLst>
              <a:ext uri="{FF2B5EF4-FFF2-40B4-BE49-F238E27FC236}">
                <a16:creationId xmlns:a16="http://schemas.microsoft.com/office/drawing/2014/main" id="{C1763D47-C69E-434E-ADBF-A937D9FF49D5}"/>
              </a:ext>
            </a:extLst>
          </p:cNvPr>
          <p:cNvSpPr>
            <a:spLocks noGrp="1" noChangeArrowheads="1"/>
          </p:cNvSpPr>
          <p:nvPr>
            <p:ph type="sldNum" sz="quarter" idx="10"/>
          </p:nvPr>
        </p:nvSpPr>
        <p:spPr>
          <a:ln/>
        </p:spPr>
        <p:txBody>
          <a:bodyPr/>
          <a:lstStyle>
            <a:lvl1pPr>
              <a:defRPr/>
            </a:lvl1pPr>
          </a:lstStyle>
          <a:p>
            <a:fld id="{11A5AC2B-B29B-420A-B5E6-F919100A08BA}" type="slidenum">
              <a:rPr lang="zh-CN" altLang="en-US"/>
              <a:pPr/>
              <a:t>‹#›</a:t>
            </a:fld>
            <a:endParaRPr lang="zh-CN" altLang="en-US"/>
          </a:p>
        </p:txBody>
      </p:sp>
    </p:spTree>
    <p:extLst>
      <p:ext uri="{BB962C8B-B14F-4D97-AF65-F5344CB8AC3E}">
        <p14:creationId xmlns:p14="http://schemas.microsoft.com/office/powerpoint/2010/main" val="10078165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97225B22-1D33-48FD-B3F3-C25766BE440A}"/>
              </a:ext>
            </a:extLst>
          </p:cNvPr>
          <p:cNvSpPr>
            <a:spLocks noGrp="1" noChangeArrowheads="1"/>
          </p:cNvSpPr>
          <p:nvPr>
            <p:ph type="sldNum" sz="quarter" idx="10"/>
          </p:nvPr>
        </p:nvSpPr>
        <p:spPr>
          <a:ln/>
        </p:spPr>
        <p:txBody>
          <a:bodyPr/>
          <a:lstStyle>
            <a:lvl1pPr>
              <a:defRPr/>
            </a:lvl1pPr>
          </a:lstStyle>
          <a:p>
            <a:fld id="{06CFAB29-52B0-46BC-9485-DFE78D2A0901}" type="slidenum">
              <a:rPr lang="zh-CN" altLang="en-US"/>
              <a:pPr/>
              <a:t>‹#›</a:t>
            </a:fld>
            <a:endParaRPr lang="zh-CN" altLang="en-US"/>
          </a:p>
        </p:txBody>
      </p:sp>
    </p:spTree>
    <p:extLst>
      <p:ext uri="{BB962C8B-B14F-4D97-AF65-F5344CB8AC3E}">
        <p14:creationId xmlns:p14="http://schemas.microsoft.com/office/powerpoint/2010/main" val="9233991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a:extLst>
              <a:ext uri="{FF2B5EF4-FFF2-40B4-BE49-F238E27FC236}">
                <a16:creationId xmlns:a16="http://schemas.microsoft.com/office/drawing/2014/main" id="{D6AE7E36-1E44-4084-8DB9-03B5523F641F}"/>
              </a:ext>
            </a:extLst>
          </p:cNvPr>
          <p:cNvSpPr>
            <a:spLocks noGrp="1" noChangeArrowheads="1"/>
          </p:cNvSpPr>
          <p:nvPr>
            <p:ph type="sldNum" sz="quarter" idx="10"/>
          </p:nvPr>
        </p:nvSpPr>
        <p:spPr>
          <a:ln/>
        </p:spPr>
        <p:txBody>
          <a:bodyPr/>
          <a:lstStyle>
            <a:lvl1pPr>
              <a:defRPr/>
            </a:lvl1pPr>
          </a:lstStyle>
          <a:p>
            <a:fld id="{77E6A47C-25DC-4699-BF63-722B3605AE36}" type="slidenum">
              <a:rPr lang="zh-CN" altLang="en-US"/>
              <a:pPr/>
              <a:t>‹#›</a:t>
            </a:fld>
            <a:endParaRPr lang="zh-CN" altLang="en-US"/>
          </a:p>
        </p:txBody>
      </p:sp>
    </p:spTree>
    <p:extLst>
      <p:ext uri="{BB962C8B-B14F-4D97-AF65-F5344CB8AC3E}">
        <p14:creationId xmlns:p14="http://schemas.microsoft.com/office/powerpoint/2010/main" val="30871267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a:extLst>
              <a:ext uri="{FF2B5EF4-FFF2-40B4-BE49-F238E27FC236}">
                <a16:creationId xmlns:a16="http://schemas.microsoft.com/office/drawing/2014/main" id="{AC67155B-ADB4-4017-988E-2FDE3B59EA60}"/>
              </a:ext>
            </a:extLst>
          </p:cNvPr>
          <p:cNvSpPr>
            <a:spLocks noGrp="1" noChangeArrowheads="1"/>
          </p:cNvSpPr>
          <p:nvPr>
            <p:ph type="sldNum" sz="quarter" idx="10"/>
          </p:nvPr>
        </p:nvSpPr>
        <p:spPr>
          <a:ln/>
        </p:spPr>
        <p:txBody>
          <a:bodyPr/>
          <a:lstStyle>
            <a:lvl1pPr>
              <a:defRPr/>
            </a:lvl1pPr>
          </a:lstStyle>
          <a:p>
            <a:fld id="{BACE39A1-47B1-4EB9-A073-4B68B08B1956}" type="slidenum">
              <a:rPr lang="zh-CN" altLang="en-US"/>
              <a:pPr/>
              <a:t>‹#›</a:t>
            </a:fld>
            <a:endParaRPr lang="zh-CN" altLang="en-US"/>
          </a:p>
        </p:txBody>
      </p:sp>
    </p:spTree>
    <p:extLst>
      <p:ext uri="{BB962C8B-B14F-4D97-AF65-F5344CB8AC3E}">
        <p14:creationId xmlns:p14="http://schemas.microsoft.com/office/powerpoint/2010/main" val="1091865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a:extLst>
              <a:ext uri="{FF2B5EF4-FFF2-40B4-BE49-F238E27FC236}">
                <a16:creationId xmlns:a16="http://schemas.microsoft.com/office/drawing/2014/main" id="{DB994257-FA01-4C00-AD6C-8D556816FEA9}"/>
              </a:ext>
            </a:extLst>
          </p:cNvPr>
          <p:cNvSpPr>
            <a:spLocks noGrp="1" noChangeArrowheads="1"/>
          </p:cNvSpPr>
          <p:nvPr>
            <p:ph type="sldNum" sz="quarter" idx="10"/>
          </p:nvPr>
        </p:nvSpPr>
        <p:spPr>
          <a:ln/>
        </p:spPr>
        <p:txBody>
          <a:bodyPr/>
          <a:lstStyle>
            <a:lvl1pPr>
              <a:defRPr/>
            </a:lvl1pPr>
          </a:lstStyle>
          <a:p>
            <a:fld id="{55D48062-90E8-4448-851B-4919095D6049}" type="slidenum">
              <a:rPr lang="zh-CN" altLang="en-US"/>
              <a:pPr/>
              <a:t>‹#›</a:t>
            </a:fld>
            <a:endParaRPr lang="zh-CN" altLang="en-US"/>
          </a:p>
        </p:txBody>
      </p:sp>
    </p:spTree>
    <p:extLst>
      <p:ext uri="{BB962C8B-B14F-4D97-AF65-F5344CB8AC3E}">
        <p14:creationId xmlns:p14="http://schemas.microsoft.com/office/powerpoint/2010/main" val="1263578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a:extLst>
              <a:ext uri="{FF2B5EF4-FFF2-40B4-BE49-F238E27FC236}">
                <a16:creationId xmlns:a16="http://schemas.microsoft.com/office/drawing/2014/main" id="{61D230CA-E1AF-4351-9C79-EB279585E5AF}"/>
              </a:ext>
            </a:extLst>
          </p:cNvPr>
          <p:cNvSpPr>
            <a:spLocks noGrp="1" noChangeArrowheads="1"/>
          </p:cNvSpPr>
          <p:nvPr>
            <p:ph type="sldNum" sz="quarter" idx="10"/>
          </p:nvPr>
        </p:nvSpPr>
        <p:spPr>
          <a:ln/>
        </p:spPr>
        <p:txBody>
          <a:bodyPr/>
          <a:lstStyle>
            <a:lvl1pPr>
              <a:defRPr/>
            </a:lvl1pPr>
          </a:lstStyle>
          <a:p>
            <a:fld id="{F420BBC8-2EFA-4649-99F4-17FDCBE4CD3D}" type="slidenum">
              <a:rPr lang="zh-CN" altLang="en-US"/>
              <a:pPr/>
              <a:t>‹#›</a:t>
            </a:fld>
            <a:endParaRPr lang="zh-CN" altLang="en-US"/>
          </a:p>
        </p:txBody>
      </p:sp>
    </p:spTree>
    <p:extLst>
      <p:ext uri="{BB962C8B-B14F-4D97-AF65-F5344CB8AC3E}">
        <p14:creationId xmlns:p14="http://schemas.microsoft.com/office/powerpoint/2010/main" val="7683918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69171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92739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844235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78001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C51733A-B4C0-4D70-9421-10E9E0B37F6F}"/>
              </a:ext>
            </a:extLst>
          </p:cNvPr>
          <p:cNvSpPr>
            <a:spLocks noGrp="1" noChangeArrowheads="1"/>
          </p:cNvSpPr>
          <p:nvPr>
            <p:ph type="dt" sz="half" idx="10"/>
          </p:nvPr>
        </p:nvSpPr>
        <p:spPr>
          <a:ln/>
        </p:spPr>
        <p:txBody>
          <a:bodyPr/>
          <a:lstStyle>
            <a:lvl1pPr>
              <a:defRPr/>
            </a:lvl1pPr>
          </a:lstStyle>
          <a:p>
            <a:pPr>
              <a:defRPr/>
            </a:pPr>
            <a:fld id="{92311FEA-52A7-4172-BFF1-F6D6DC1DD910}" type="datetimeFigureOut">
              <a:rPr lang="zh-CN" altLang="en-US"/>
              <a:pPr>
                <a:defRPr/>
              </a:pPr>
              <a:t>2024/11/6</a:t>
            </a:fld>
            <a:endParaRPr lang="zh-CN" altLang="en-US"/>
          </a:p>
        </p:txBody>
      </p:sp>
      <p:sp>
        <p:nvSpPr>
          <p:cNvPr id="4" name="页脚占位符 4">
            <a:extLst>
              <a:ext uri="{FF2B5EF4-FFF2-40B4-BE49-F238E27FC236}">
                <a16:creationId xmlns:a16="http://schemas.microsoft.com/office/drawing/2014/main" id="{DD76B9D4-6E8E-4C2E-BA83-5ED80F3359E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91C36174-A812-4C58-BF5A-AC1279E342C5}"/>
              </a:ext>
            </a:extLst>
          </p:cNvPr>
          <p:cNvSpPr>
            <a:spLocks noGrp="1" noChangeArrowheads="1"/>
          </p:cNvSpPr>
          <p:nvPr>
            <p:ph type="sldNum" sz="quarter" idx="12"/>
          </p:nvPr>
        </p:nvSpPr>
        <p:spPr>
          <a:ln/>
        </p:spPr>
        <p:txBody>
          <a:bodyPr/>
          <a:lstStyle>
            <a:lvl1pPr>
              <a:defRPr/>
            </a:lvl1pPr>
          </a:lstStyle>
          <a:p>
            <a:fld id="{1A3F17EA-9F5A-4B89-B980-FBDC471CC658}" type="slidenum">
              <a:rPr lang="zh-CN" altLang="en-US"/>
              <a:pPr/>
              <a:t>‹#›</a:t>
            </a:fld>
            <a:endParaRPr lang="zh-CN" altLang="en-US"/>
          </a:p>
        </p:txBody>
      </p:sp>
    </p:spTree>
    <p:extLst>
      <p:ext uri="{BB962C8B-B14F-4D97-AF65-F5344CB8AC3E}">
        <p14:creationId xmlns:p14="http://schemas.microsoft.com/office/powerpoint/2010/main" val="28631154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4636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78454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1576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142060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270282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4973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0268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051046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38104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64116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1D0E3AB-CCA4-485B-82AE-517CEB2907D6}"/>
              </a:ext>
            </a:extLst>
          </p:cNvPr>
          <p:cNvSpPr>
            <a:spLocks noGrp="1" noChangeArrowheads="1"/>
          </p:cNvSpPr>
          <p:nvPr>
            <p:ph type="dt" sz="half" idx="10"/>
          </p:nvPr>
        </p:nvSpPr>
        <p:spPr>
          <a:ln/>
        </p:spPr>
        <p:txBody>
          <a:bodyPr/>
          <a:lstStyle>
            <a:lvl1pPr>
              <a:defRPr/>
            </a:lvl1pPr>
          </a:lstStyle>
          <a:p>
            <a:pPr>
              <a:defRPr/>
            </a:pPr>
            <a:fld id="{23C9E74F-40CF-4D55-986E-8933FABC449B}" type="datetimeFigureOut">
              <a:rPr lang="zh-CN" altLang="en-US"/>
              <a:pPr>
                <a:defRPr/>
              </a:pPr>
              <a:t>2024/11/6</a:t>
            </a:fld>
            <a:endParaRPr lang="zh-CN" altLang="en-US"/>
          </a:p>
        </p:txBody>
      </p:sp>
      <p:sp>
        <p:nvSpPr>
          <p:cNvPr id="3" name="页脚占位符 4">
            <a:extLst>
              <a:ext uri="{FF2B5EF4-FFF2-40B4-BE49-F238E27FC236}">
                <a16:creationId xmlns:a16="http://schemas.microsoft.com/office/drawing/2014/main" id="{748150D2-F2C3-4B48-B071-DA5A5774B0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DE571ED-43C2-4FC9-B875-FFC58EB1281F}"/>
              </a:ext>
            </a:extLst>
          </p:cNvPr>
          <p:cNvSpPr>
            <a:spLocks noGrp="1" noChangeArrowheads="1"/>
          </p:cNvSpPr>
          <p:nvPr>
            <p:ph type="sldNum" sz="quarter" idx="12"/>
          </p:nvPr>
        </p:nvSpPr>
        <p:spPr>
          <a:ln/>
        </p:spPr>
        <p:txBody>
          <a:bodyPr/>
          <a:lstStyle>
            <a:lvl1pPr>
              <a:defRPr/>
            </a:lvl1pPr>
          </a:lstStyle>
          <a:p>
            <a:fld id="{295E14CE-64CC-4944-BC5A-AF827A201FCD}" type="slidenum">
              <a:rPr lang="zh-CN" altLang="en-US"/>
              <a:pPr/>
              <a:t>‹#›</a:t>
            </a:fld>
            <a:endParaRPr lang="zh-CN" altLang="en-US"/>
          </a:p>
        </p:txBody>
      </p:sp>
    </p:spTree>
    <p:extLst>
      <p:ext uri="{BB962C8B-B14F-4D97-AF65-F5344CB8AC3E}">
        <p14:creationId xmlns:p14="http://schemas.microsoft.com/office/powerpoint/2010/main" val="10125848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1041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638021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37876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198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830740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228565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597247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4854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2AA9D609-DCD9-45D0-85CC-9EC6583876EF}"/>
              </a:ext>
            </a:extLst>
          </p:cNvPr>
          <p:cNvSpPr>
            <a:spLocks noGrp="1" noChangeArrowheads="1"/>
          </p:cNvSpPr>
          <p:nvPr>
            <p:ph type="dt" sz="half" idx="10"/>
          </p:nvPr>
        </p:nvSpPr>
        <p:spPr>
          <a:ln/>
        </p:spPr>
        <p:txBody>
          <a:bodyPr/>
          <a:lstStyle>
            <a:lvl1pPr>
              <a:defRPr/>
            </a:lvl1pPr>
          </a:lstStyle>
          <a:p>
            <a:pPr>
              <a:defRPr/>
            </a:pPr>
            <a:fld id="{12839657-59F1-4208-9039-BEE58EBE925B}" type="datetimeFigureOut">
              <a:rPr lang="zh-CN" altLang="en-US"/>
              <a:pPr>
                <a:defRPr/>
              </a:pPr>
              <a:t>2024/11/6</a:t>
            </a:fld>
            <a:endParaRPr lang="zh-CN" altLang="en-US"/>
          </a:p>
        </p:txBody>
      </p:sp>
      <p:sp>
        <p:nvSpPr>
          <p:cNvPr id="5" name="页脚占位符 5">
            <a:extLst>
              <a:ext uri="{FF2B5EF4-FFF2-40B4-BE49-F238E27FC236}">
                <a16:creationId xmlns:a16="http://schemas.microsoft.com/office/drawing/2014/main" id="{23B72759-67F1-4FF5-9D4B-1AA2CA3220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B955673-0DFF-46F5-9552-DDCE873C6C27}"/>
              </a:ext>
            </a:extLst>
          </p:cNvPr>
          <p:cNvSpPr>
            <a:spLocks noGrp="1" noChangeArrowheads="1"/>
          </p:cNvSpPr>
          <p:nvPr>
            <p:ph type="sldNum" sz="quarter" idx="12"/>
          </p:nvPr>
        </p:nvSpPr>
        <p:spPr>
          <a:ln/>
        </p:spPr>
        <p:txBody>
          <a:bodyPr/>
          <a:lstStyle>
            <a:lvl1pPr>
              <a:defRPr/>
            </a:lvl1pPr>
          </a:lstStyle>
          <a:p>
            <a:fld id="{7449D1FF-8627-4F7A-93F7-4CF55FDF6317}" type="slidenum">
              <a:rPr lang="zh-CN" altLang="en-US"/>
              <a:pPr/>
              <a:t>‹#›</a:t>
            </a:fld>
            <a:endParaRPr lang="zh-CN" altLang="en-US"/>
          </a:p>
        </p:txBody>
      </p:sp>
    </p:spTree>
    <p:extLst>
      <p:ext uri="{BB962C8B-B14F-4D97-AF65-F5344CB8AC3E}">
        <p14:creationId xmlns:p14="http://schemas.microsoft.com/office/powerpoint/2010/main" val="29602232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5176310-F735-4457-9D13-CBA9B4DC3E1E}"/>
              </a:ext>
            </a:extLst>
          </p:cNvPr>
          <p:cNvSpPr>
            <a:spLocks noGrp="1" noChangeArrowheads="1"/>
          </p:cNvSpPr>
          <p:nvPr>
            <p:ph type="dt" sz="half" idx="10"/>
          </p:nvPr>
        </p:nvSpPr>
        <p:spPr>
          <a:ln/>
        </p:spPr>
        <p:txBody>
          <a:bodyPr/>
          <a:lstStyle>
            <a:lvl1pPr>
              <a:defRPr/>
            </a:lvl1pPr>
          </a:lstStyle>
          <a:p>
            <a:pPr>
              <a:defRPr/>
            </a:pPr>
            <a:fld id="{25021ACC-0EA4-4F18-A19A-1E8502772E34}" type="datetimeFigureOut">
              <a:rPr lang="zh-CN" altLang="en-US"/>
              <a:pPr>
                <a:defRPr/>
              </a:pPr>
              <a:t>2024/11/6</a:t>
            </a:fld>
            <a:endParaRPr lang="zh-CN" altLang="en-US"/>
          </a:p>
        </p:txBody>
      </p:sp>
      <p:sp>
        <p:nvSpPr>
          <p:cNvPr id="5" name="页脚占位符 5">
            <a:extLst>
              <a:ext uri="{FF2B5EF4-FFF2-40B4-BE49-F238E27FC236}">
                <a16:creationId xmlns:a16="http://schemas.microsoft.com/office/drawing/2014/main" id="{CEA9CD1A-EE79-4430-B8E7-0E25FC7EAC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01B22A40-7658-4F81-9ACF-7DC2A756D656}"/>
              </a:ext>
            </a:extLst>
          </p:cNvPr>
          <p:cNvSpPr>
            <a:spLocks noGrp="1" noChangeArrowheads="1"/>
          </p:cNvSpPr>
          <p:nvPr>
            <p:ph type="sldNum" sz="quarter" idx="12"/>
          </p:nvPr>
        </p:nvSpPr>
        <p:spPr>
          <a:ln/>
        </p:spPr>
        <p:txBody>
          <a:bodyPr/>
          <a:lstStyle>
            <a:lvl1pPr>
              <a:defRPr/>
            </a:lvl1pPr>
          </a:lstStyle>
          <a:p>
            <a:fld id="{5AC25D41-849B-456A-925D-A36BE14B4D13}" type="slidenum">
              <a:rPr lang="zh-CN" altLang="en-US"/>
              <a:pPr/>
              <a:t>‹#›</a:t>
            </a:fld>
            <a:endParaRPr lang="zh-CN" altLang="en-US"/>
          </a:p>
        </p:txBody>
      </p:sp>
    </p:spTree>
    <p:extLst>
      <p:ext uri="{BB962C8B-B14F-4D97-AF65-F5344CB8AC3E}">
        <p14:creationId xmlns:p14="http://schemas.microsoft.com/office/powerpoint/2010/main" val="21155174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63C4F70-9AFF-4320-A09D-3E24F346C818}"/>
              </a:ext>
            </a:extLst>
          </p:cNvPr>
          <p:cNvSpPr>
            <a:spLocks noGrp="1" noChangeArrowheads="1"/>
          </p:cNvSpPr>
          <p:nvPr>
            <p:ph type="dt" sz="half" idx="10"/>
          </p:nvPr>
        </p:nvSpPr>
        <p:spPr>
          <a:ln/>
        </p:spPr>
        <p:txBody>
          <a:bodyPr/>
          <a:lstStyle>
            <a:lvl1pPr>
              <a:defRPr/>
            </a:lvl1pPr>
          </a:lstStyle>
          <a:p>
            <a:pPr>
              <a:defRPr/>
            </a:pPr>
            <a:fld id="{63C18BB4-EF60-4B66-8B20-0FA849EB0DE9}"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5760F4EB-F3CD-4600-8C77-4E9F6D4CD4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B50A294-24A8-4778-8EB3-4AD4C68C8F4B}"/>
              </a:ext>
            </a:extLst>
          </p:cNvPr>
          <p:cNvSpPr>
            <a:spLocks noGrp="1" noChangeArrowheads="1"/>
          </p:cNvSpPr>
          <p:nvPr>
            <p:ph type="sldNum" sz="quarter" idx="12"/>
          </p:nvPr>
        </p:nvSpPr>
        <p:spPr>
          <a:ln/>
        </p:spPr>
        <p:txBody>
          <a:bodyPr/>
          <a:lstStyle>
            <a:lvl1pPr>
              <a:defRPr/>
            </a:lvl1pPr>
          </a:lstStyle>
          <a:p>
            <a:fld id="{F8D288FF-7220-4C85-A4E1-B55645A98AAA}" type="slidenum">
              <a:rPr lang="zh-CN" altLang="en-US"/>
              <a:pPr/>
              <a:t>‹#›</a:t>
            </a:fld>
            <a:endParaRPr lang="zh-CN" altLang="en-US"/>
          </a:p>
        </p:txBody>
      </p:sp>
    </p:spTree>
    <p:extLst>
      <p:ext uri="{BB962C8B-B14F-4D97-AF65-F5344CB8AC3E}">
        <p14:creationId xmlns:p14="http://schemas.microsoft.com/office/powerpoint/2010/main" val="1515485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46D56F31-7B9A-4577-8860-616586F0D51A}"/>
              </a:ext>
            </a:extLst>
          </p:cNvPr>
          <p:cNvSpPr>
            <a:spLocks noGrp="1" noChangeArrowheads="1"/>
          </p:cNvSpPr>
          <p:nvPr>
            <p:ph type="dt" sz="half" idx="10"/>
          </p:nvPr>
        </p:nvSpPr>
        <p:spPr>
          <a:ln/>
        </p:spPr>
        <p:txBody>
          <a:bodyPr/>
          <a:lstStyle>
            <a:lvl1pPr>
              <a:defRPr/>
            </a:lvl1pPr>
          </a:lstStyle>
          <a:p>
            <a:pPr>
              <a:defRPr/>
            </a:pPr>
            <a:fld id="{C4A0A6FC-5308-4652-802C-E7FFD8576942}" type="datetimeFigureOut">
              <a:rPr lang="zh-CN" altLang="en-US"/>
              <a:pPr>
                <a:defRPr/>
              </a:pPr>
              <a:t>2024/11/6</a:t>
            </a:fld>
            <a:endParaRPr lang="zh-CN" altLang="en-US"/>
          </a:p>
        </p:txBody>
      </p:sp>
      <p:sp>
        <p:nvSpPr>
          <p:cNvPr id="5" name="页脚占位符 5">
            <a:extLst>
              <a:ext uri="{FF2B5EF4-FFF2-40B4-BE49-F238E27FC236}">
                <a16:creationId xmlns:a16="http://schemas.microsoft.com/office/drawing/2014/main" id="{3E14EC00-F138-446E-ABC0-80DBC84CE45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0765654-DCC5-4618-985F-512D7E24C77A}"/>
              </a:ext>
            </a:extLst>
          </p:cNvPr>
          <p:cNvSpPr>
            <a:spLocks noGrp="1" noChangeArrowheads="1"/>
          </p:cNvSpPr>
          <p:nvPr>
            <p:ph type="sldNum" sz="quarter" idx="12"/>
          </p:nvPr>
        </p:nvSpPr>
        <p:spPr>
          <a:ln/>
        </p:spPr>
        <p:txBody>
          <a:bodyPr/>
          <a:lstStyle>
            <a:lvl1pPr>
              <a:defRPr/>
            </a:lvl1pPr>
          </a:lstStyle>
          <a:p>
            <a:fld id="{45D0C678-F928-4EF0-AC32-D12ECB1CA131}" type="slidenum">
              <a:rPr lang="zh-CN" altLang="en-US"/>
              <a:pPr/>
              <a:t>‹#›</a:t>
            </a:fld>
            <a:endParaRPr lang="zh-CN" altLang="en-US"/>
          </a:p>
        </p:txBody>
      </p:sp>
    </p:spTree>
    <p:extLst>
      <p:ext uri="{BB962C8B-B14F-4D97-AF65-F5344CB8AC3E}">
        <p14:creationId xmlns:p14="http://schemas.microsoft.com/office/powerpoint/2010/main" val="4740412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0AC2A27-7F00-43D0-A8F4-EC0DF51FE67E}"/>
              </a:ext>
            </a:extLst>
          </p:cNvPr>
          <p:cNvSpPr>
            <a:spLocks noGrp="1" noChangeArrowheads="1"/>
          </p:cNvSpPr>
          <p:nvPr>
            <p:ph type="dt" sz="half" idx="10"/>
          </p:nvPr>
        </p:nvSpPr>
        <p:spPr>
          <a:ln/>
        </p:spPr>
        <p:txBody>
          <a:bodyPr/>
          <a:lstStyle>
            <a:lvl1pPr>
              <a:defRPr/>
            </a:lvl1pPr>
          </a:lstStyle>
          <a:p>
            <a:pPr>
              <a:defRPr/>
            </a:pPr>
            <a:fld id="{F90EF2D4-8129-4650-B2A0-DF4790DA2314}" type="datetimeFigureOut">
              <a:rPr lang="zh-CN" altLang="en-US"/>
              <a:pPr>
                <a:defRPr/>
              </a:pPr>
              <a:t>2024/11/6</a:t>
            </a:fld>
            <a:endParaRPr lang="zh-CN" altLang="en-US"/>
          </a:p>
        </p:txBody>
      </p:sp>
      <p:sp>
        <p:nvSpPr>
          <p:cNvPr id="6" name="页脚占位符 5">
            <a:extLst>
              <a:ext uri="{FF2B5EF4-FFF2-40B4-BE49-F238E27FC236}">
                <a16:creationId xmlns:a16="http://schemas.microsoft.com/office/drawing/2014/main" id="{222C6D5A-D8CB-447A-87FF-390C58AB26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9F6AAFC-2C83-4918-BB6A-6C2C7DD6F4D8}"/>
              </a:ext>
            </a:extLst>
          </p:cNvPr>
          <p:cNvSpPr>
            <a:spLocks noGrp="1" noChangeArrowheads="1"/>
          </p:cNvSpPr>
          <p:nvPr>
            <p:ph type="sldNum" sz="quarter" idx="12"/>
          </p:nvPr>
        </p:nvSpPr>
        <p:spPr>
          <a:ln/>
        </p:spPr>
        <p:txBody>
          <a:bodyPr/>
          <a:lstStyle>
            <a:lvl1pPr>
              <a:defRPr/>
            </a:lvl1pPr>
          </a:lstStyle>
          <a:p>
            <a:fld id="{160859DD-5C4C-43D2-B950-FF46CB88877E}" type="slidenum">
              <a:rPr lang="zh-CN" altLang="en-US"/>
              <a:pPr/>
              <a:t>‹#›</a:t>
            </a:fld>
            <a:endParaRPr lang="zh-CN" altLang="en-US"/>
          </a:p>
        </p:txBody>
      </p:sp>
    </p:spTree>
    <p:extLst>
      <p:ext uri="{BB962C8B-B14F-4D97-AF65-F5344CB8AC3E}">
        <p14:creationId xmlns:p14="http://schemas.microsoft.com/office/powerpoint/2010/main" val="3176819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384215B-BD14-4AAA-8DC4-93AF6E0F2F7D}"/>
              </a:ext>
            </a:extLst>
          </p:cNvPr>
          <p:cNvSpPr>
            <a:spLocks noGrp="1" noChangeArrowheads="1"/>
          </p:cNvSpPr>
          <p:nvPr>
            <p:ph type="dt" sz="half" idx="10"/>
          </p:nvPr>
        </p:nvSpPr>
        <p:spPr>
          <a:ln/>
        </p:spPr>
        <p:txBody>
          <a:bodyPr/>
          <a:lstStyle>
            <a:lvl1pPr>
              <a:defRPr/>
            </a:lvl1pPr>
          </a:lstStyle>
          <a:p>
            <a:pPr>
              <a:defRPr/>
            </a:pPr>
            <a:fld id="{C9B975D3-A355-45E3-8983-2E59E4BBE640}" type="datetimeFigureOut">
              <a:rPr lang="zh-CN" altLang="en-US"/>
              <a:pPr>
                <a:defRPr/>
              </a:pPr>
              <a:t>2024/11/6</a:t>
            </a:fld>
            <a:endParaRPr lang="zh-CN" altLang="en-US"/>
          </a:p>
        </p:txBody>
      </p:sp>
      <p:sp>
        <p:nvSpPr>
          <p:cNvPr id="8" name="页脚占位符 5">
            <a:extLst>
              <a:ext uri="{FF2B5EF4-FFF2-40B4-BE49-F238E27FC236}">
                <a16:creationId xmlns:a16="http://schemas.microsoft.com/office/drawing/2014/main" id="{1F4DC371-DE1F-479F-B459-D5A0098BD8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A0CFE978-F905-45C0-A05E-AF4648E329B6}"/>
              </a:ext>
            </a:extLst>
          </p:cNvPr>
          <p:cNvSpPr>
            <a:spLocks noGrp="1" noChangeArrowheads="1"/>
          </p:cNvSpPr>
          <p:nvPr>
            <p:ph type="sldNum" sz="quarter" idx="12"/>
          </p:nvPr>
        </p:nvSpPr>
        <p:spPr>
          <a:ln/>
        </p:spPr>
        <p:txBody>
          <a:bodyPr/>
          <a:lstStyle>
            <a:lvl1pPr>
              <a:defRPr/>
            </a:lvl1pPr>
          </a:lstStyle>
          <a:p>
            <a:fld id="{45D4C701-1501-40FA-9A7B-EE4FCF91FDEF}" type="slidenum">
              <a:rPr lang="zh-CN" altLang="en-US"/>
              <a:pPr/>
              <a:t>‹#›</a:t>
            </a:fld>
            <a:endParaRPr lang="zh-CN" altLang="en-US"/>
          </a:p>
        </p:txBody>
      </p:sp>
    </p:spTree>
    <p:extLst>
      <p:ext uri="{BB962C8B-B14F-4D97-AF65-F5344CB8AC3E}">
        <p14:creationId xmlns:p14="http://schemas.microsoft.com/office/powerpoint/2010/main" val="1217854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32A31D30-7A76-4FBA-8494-39718F4CE59F}"/>
              </a:ext>
            </a:extLst>
          </p:cNvPr>
          <p:cNvSpPr>
            <a:spLocks noGrp="1" noChangeArrowheads="1"/>
          </p:cNvSpPr>
          <p:nvPr>
            <p:ph type="dt" sz="half" idx="10"/>
          </p:nvPr>
        </p:nvSpPr>
        <p:spPr>
          <a:ln/>
        </p:spPr>
        <p:txBody>
          <a:bodyPr/>
          <a:lstStyle>
            <a:lvl1pPr>
              <a:defRPr/>
            </a:lvl1pPr>
          </a:lstStyle>
          <a:p>
            <a:pPr>
              <a:defRPr/>
            </a:pPr>
            <a:fld id="{F68783E9-2391-40EE-B807-EB13AF6106B6}" type="datetimeFigureOut">
              <a:rPr lang="zh-CN" altLang="en-US"/>
              <a:pPr>
                <a:defRPr/>
              </a:pPr>
              <a:t>2024/11/6</a:t>
            </a:fld>
            <a:endParaRPr lang="zh-CN" altLang="en-US"/>
          </a:p>
        </p:txBody>
      </p:sp>
      <p:sp>
        <p:nvSpPr>
          <p:cNvPr id="4" name="页脚占位符 5">
            <a:extLst>
              <a:ext uri="{FF2B5EF4-FFF2-40B4-BE49-F238E27FC236}">
                <a16:creationId xmlns:a16="http://schemas.microsoft.com/office/drawing/2014/main" id="{C5A1B801-2804-4EE9-80F3-99B3608DCB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3BB89AEF-860C-4D4F-99F3-989889EBC3E9}"/>
              </a:ext>
            </a:extLst>
          </p:cNvPr>
          <p:cNvSpPr>
            <a:spLocks noGrp="1" noChangeArrowheads="1"/>
          </p:cNvSpPr>
          <p:nvPr>
            <p:ph type="sldNum" sz="quarter" idx="12"/>
          </p:nvPr>
        </p:nvSpPr>
        <p:spPr>
          <a:ln/>
        </p:spPr>
        <p:txBody>
          <a:bodyPr/>
          <a:lstStyle>
            <a:lvl1pPr>
              <a:defRPr/>
            </a:lvl1pPr>
          </a:lstStyle>
          <a:p>
            <a:fld id="{D0C2F5F2-BD74-4A46-A385-8AAC84D7B868}" type="slidenum">
              <a:rPr lang="zh-CN" altLang="en-US"/>
              <a:pPr/>
              <a:t>‹#›</a:t>
            </a:fld>
            <a:endParaRPr lang="zh-CN" altLang="en-US"/>
          </a:p>
        </p:txBody>
      </p:sp>
    </p:spTree>
    <p:extLst>
      <p:ext uri="{BB962C8B-B14F-4D97-AF65-F5344CB8AC3E}">
        <p14:creationId xmlns:p14="http://schemas.microsoft.com/office/powerpoint/2010/main" val="2329554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FA1953F5-E64D-41A5-8255-F119F5DB9DC0}"/>
              </a:ext>
            </a:extLst>
          </p:cNvPr>
          <p:cNvSpPr>
            <a:spLocks noGrp="1" noChangeArrowheads="1"/>
          </p:cNvSpPr>
          <p:nvPr>
            <p:ph type="dt" sz="half" idx="10"/>
          </p:nvPr>
        </p:nvSpPr>
        <p:spPr>
          <a:ln/>
        </p:spPr>
        <p:txBody>
          <a:bodyPr/>
          <a:lstStyle>
            <a:lvl1pPr>
              <a:defRPr/>
            </a:lvl1pPr>
          </a:lstStyle>
          <a:p>
            <a:pPr>
              <a:defRPr/>
            </a:pPr>
            <a:fld id="{B78D247E-1A2F-41E5-935F-EBD65E5F3D50}" type="datetimeFigureOut">
              <a:rPr lang="zh-CN" altLang="en-US"/>
              <a:pPr>
                <a:defRPr/>
              </a:pPr>
              <a:t>2024/11/6</a:t>
            </a:fld>
            <a:endParaRPr lang="zh-CN" altLang="en-US"/>
          </a:p>
        </p:txBody>
      </p:sp>
      <p:sp>
        <p:nvSpPr>
          <p:cNvPr id="3" name="页脚占位符 5">
            <a:extLst>
              <a:ext uri="{FF2B5EF4-FFF2-40B4-BE49-F238E27FC236}">
                <a16:creationId xmlns:a16="http://schemas.microsoft.com/office/drawing/2014/main" id="{7DD4B0ED-F8D7-4DE7-9062-4C6B44D3CE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E7722482-686E-4DF0-BAD3-3F84C1454737}"/>
              </a:ext>
            </a:extLst>
          </p:cNvPr>
          <p:cNvSpPr>
            <a:spLocks noGrp="1" noChangeArrowheads="1"/>
          </p:cNvSpPr>
          <p:nvPr>
            <p:ph type="sldNum" sz="quarter" idx="12"/>
          </p:nvPr>
        </p:nvSpPr>
        <p:spPr>
          <a:ln/>
        </p:spPr>
        <p:txBody>
          <a:bodyPr/>
          <a:lstStyle>
            <a:lvl1pPr>
              <a:defRPr/>
            </a:lvl1pPr>
          </a:lstStyle>
          <a:p>
            <a:fld id="{FBE0878E-61A7-4FE2-8F1E-75BEF48FCA8B}" type="slidenum">
              <a:rPr lang="zh-CN" altLang="en-US"/>
              <a:pPr/>
              <a:t>‹#›</a:t>
            </a:fld>
            <a:endParaRPr lang="zh-CN" altLang="en-US"/>
          </a:p>
        </p:txBody>
      </p:sp>
    </p:spTree>
    <p:extLst>
      <p:ext uri="{BB962C8B-B14F-4D97-AF65-F5344CB8AC3E}">
        <p14:creationId xmlns:p14="http://schemas.microsoft.com/office/powerpoint/2010/main" val="3452130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5E5947-A660-4978-B393-906B62DFF262}"/>
              </a:ext>
            </a:extLst>
          </p:cNvPr>
          <p:cNvSpPr>
            <a:spLocks noGrp="1" noChangeArrowheads="1"/>
          </p:cNvSpPr>
          <p:nvPr>
            <p:ph type="dt" sz="half" idx="10"/>
          </p:nvPr>
        </p:nvSpPr>
        <p:spPr>
          <a:ln/>
        </p:spPr>
        <p:txBody>
          <a:bodyPr/>
          <a:lstStyle>
            <a:lvl1pPr>
              <a:defRPr/>
            </a:lvl1pPr>
          </a:lstStyle>
          <a:p>
            <a:pPr>
              <a:defRPr/>
            </a:pPr>
            <a:fld id="{01610E3A-2037-467B-9C3E-610E492EA70E}" type="datetimeFigureOut">
              <a:rPr lang="zh-CN" altLang="en-US"/>
              <a:pPr>
                <a:defRPr/>
              </a:pPr>
              <a:t>2024/11/6</a:t>
            </a:fld>
            <a:endParaRPr lang="zh-CN" altLang="en-US"/>
          </a:p>
        </p:txBody>
      </p:sp>
      <p:sp>
        <p:nvSpPr>
          <p:cNvPr id="6" name="页脚占位符 5">
            <a:extLst>
              <a:ext uri="{FF2B5EF4-FFF2-40B4-BE49-F238E27FC236}">
                <a16:creationId xmlns:a16="http://schemas.microsoft.com/office/drawing/2014/main" id="{9FC087E8-4DB2-4B09-8CC0-AC70C85A0F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2978216-DB75-4505-9506-D27BE83F1CD7}"/>
              </a:ext>
            </a:extLst>
          </p:cNvPr>
          <p:cNvSpPr>
            <a:spLocks noGrp="1" noChangeArrowheads="1"/>
          </p:cNvSpPr>
          <p:nvPr>
            <p:ph type="sldNum" sz="quarter" idx="12"/>
          </p:nvPr>
        </p:nvSpPr>
        <p:spPr>
          <a:ln/>
        </p:spPr>
        <p:txBody>
          <a:bodyPr/>
          <a:lstStyle>
            <a:lvl1pPr>
              <a:defRPr/>
            </a:lvl1pPr>
          </a:lstStyle>
          <a:p>
            <a:fld id="{1371E67B-4880-433C-A369-31100A8BAAF0}" type="slidenum">
              <a:rPr lang="zh-CN" altLang="en-US"/>
              <a:pPr/>
              <a:t>‹#›</a:t>
            </a:fld>
            <a:endParaRPr lang="zh-CN" altLang="en-US"/>
          </a:p>
        </p:txBody>
      </p:sp>
    </p:spTree>
    <p:extLst>
      <p:ext uri="{BB962C8B-B14F-4D97-AF65-F5344CB8AC3E}">
        <p14:creationId xmlns:p14="http://schemas.microsoft.com/office/powerpoint/2010/main" val="11655672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8CE94E-A8B3-4906-8614-D767ED9BAE53}"/>
              </a:ext>
            </a:extLst>
          </p:cNvPr>
          <p:cNvSpPr>
            <a:spLocks noGrp="1" noChangeArrowheads="1"/>
          </p:cNvSpPr>
          <p:nvPr>
            <p:ph type="dt" sz="half" idx="10"/>
          </p:nvPr>
        </p:nvSpPr>
        <p:spPr>
          <a:ln/>
        </p:spPr>
        <p:txBody>
          <a:bodyPr/>
          <a:lstStyle>
            <a:lvl1pPr>
              <a:defRPr/>
            </a:lvl1pPr>
          </a:lstStyle>
          <a:p>
            <a:pPr>
              <a:defRPr/>
            </a:pPr>
            <a:fld id="{0D16C5BC-484F-4652-BBA8-C9A375A5F186}" type="datetimeFigureOut">
              <a:rPr lang="zh-CN" altLang="en-US"/>
              <a:pPr>
                <a:defRPr/>
              </a:pPr>
              <a:t>2024/11/6</a:t>
            </a:fld>
            <a:endParaRPr lang="zh-CN" altLang="en-US"/>
          </a:p>
        </p:txBody>
      </p:sp>
      <p:sp>
        <p:nvSpPr>
          <p:cNvPr id="6" name="页脚占位符 5">
            <a:extLst>
              <a:ext uri="{FF2B5EF4-FFF2-40B4-BE49-F238E27FC236}">
                <a16:creationId xmlns:a16="http://schemas.microsoft.com/office/drawing/2014/main" id="{EAB95989-8964-4F90-981F-E6CD149EACE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06FDB17-2138-4ABC-A169-EBF6B8A5E247}"/>
              </a:ext>
            </a:extLst>
          </p:cNvPr>
          <p:cNvSpPr>
            <a:spLocks noGrp="1" noChangeArrowheads="1"/>
          </p:cNvSpPr>
          <p:nvPr>
            <p:ph type="sldNum" sz="quarter" idx="12"/>
          </p:nvPr>
        </p:nvSpPr>
        <p:spPr>
          <a:ln/>
        </p:spPr>
        <p:txBody>
          <a:bodyPr/>
          <a:lstStyle>
            <a:lvl1pPr>
              <a:defRPr/>
            </a:lvl1pPr>
          </a:lstStyle>
          <a:p>
            <a:fld id="{B3E199C2-4E62-4FF8-A880-315E10786B29}" type="slidenum">
              <a:rPr lang="zh-CN" altLang="en-US"/>
              <a:pPr/>
              <a:t>‹#›</a:t>
            </a:fld>
            <a:endParaRPr lang="zh-CN" altLang="en-US"/>
          </a:p>
        </p:txBody>
      </p:sp>
    </p:spTree>
    <p:extLst>
      <p:ext uri="{BB962C8B-B14F-4D97-AF65-F5344CB8AC3E}">
        <p14:creationId xmlns:p14="http://schemas.microsoft.com/office/powerpoint/2010/main" val="12690426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909A06E5-684E-49D1-8718-064E4F07C55C}"/>
              </a:ext>
            </a:extLst>
          </p:cNvPr>
          <p:cNvSpPr>
            <a:spLocks noGrp="1" noChangeArrowheads="1"/>
          </p:cNvSpPr>
          <p:nvPr>
            <p:ph type="dt" sz="half" idx="10"/>
          </p:nvPr>
        </p:nvSpPr>
        <p:spPr>
          <a:ln/>
        </p:spPr>
        <p:txBody>
          <a:bodyPr/>
          <a:lstStyle>
            <a:lvl1pPr>
              <a:defRPr/>
            </a:lvl1pPr>
          </a:lstStyle>
          <a:p>
            <a:pPr>
              <a:defRPr/>
            </a:pPr>
            <a:fld id="{D1B653E7-55C4-48D6-8CEA-08098CCADCC2}" type="datetimeFigureOut">
              <a:rPr lang="zh-CN" altLang="en-US"/>
              <a:pPr>
                <a:defRPr/>
              </a:pPr>
              <a:t>2024/11/6</a:t>
            </a:fld>
            <a:endParaRPr lang="zh-CN" altLang="en-US"/>
          </a:p>
        </p:txBody>
      </p:sp>
      <p:sp>
        <p:nvSpPr>
          <p:cNvPr id="5" name="页脚占位符 5">
            <a:extLst>
              <a:ext uri="{FF2B5EF4-FFF2-40B4-BE49-F238E27FC236}">
                <a16:creationId xmlns:a16="http://schemas.microsoft.com/office/drawing/2014/main" id="{594CBE8B-F9FD-42EA-9DBE-6D8E2AEA449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9518E077-6936-43C2-8EB1-515D75C9BD39}"/>
              </a:ext>
            </a:extLst>
          </p:cNvPr>
          <p:cNvSpPr>
            <a:spLocks noGrp="1" noChangeArrowheads="1"/>
          </p:cNvSpPr>
          <p:nvPr>
            <p:ph type="sldNum" sz="quarter" idx="12"/>
          </p:nvPr>
        </p:nvSpPr>
        <p:spPr>
          <a:ln/>
        </p:spPr>
        <p:txBody>
          <a:bodyPr/>
          <a:lstStyle>
            <a:lvl1pPr>
              <a:defRPr/>
            </a:lvl1pPr>
          </a:lstStyle>
          <a:p>
            <a:fld id="{50A5406D-2BF3-4E0F-A4DD-93B72CA87270}" type="slidenum">
              <a:rPr lang="zh-CN" altLang="en-US"/>
              <a:pPr/>
              <a:t>‹#›</a:t>
            </a:fld>
            <a:endParaRPr lang="zh-CN" altLang="en-US"/>
          </a:p>
        </p:txBody>
      </p:sp>
    </p:spTree>
    <p:extLst>
      <p:ext uri="{BB962C8B-B14F-4D97-AF65-F5344CB8AC3E}">
        <p14:creationId xmlns:p14="http://schemas.microsoft.com/office/powerpoint/2010/main" val="40984702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8CB56B0-CE0D-418F-9469-41341C418E44}"/>
              </a:ext>
            </a:extLst>
          </p:cNvPr>
          <p:cNvSpPr>
            <a:spLocks noGrp="1" noChangeArrowheads="1"/>
          </p:cNvSpPr>
          <p:nvPr>
            <p:ph type="dt" sz="half" idx="10"/>
          </p:nvPr>
        </p:nvSpPr>
        <p:spPr>
          <a:ln/>
        </p:spPr>
        <p:txBody>
          <a:bodyPr/>
          <a:lstStyle>
            <a:lvl1pPr>
              <a:defRPr/>
            </a:lvl1pPr>
          </a:lstStyle>
          <a:p>
            <a:pPr>
              <a:defRPr/>
            </a:pPr>
            <a:fld id="{795F466B-9D41-49F9-A6F7-E87A9EC53DD2}" type="datetimeFigureOut">
              <a:rPr lang="zh-CN" altLang="en-US"/>
              <a:pPr>
                <a:defRPr/>
              </a:pPr>
              <a:t>2024/11/6</a:t>
            </a:fld>
            <a:endParaRPr lang="zh-CN" altLang="en-US"/>
          </a:p>
        </p:txBody>
      </p:sp>
      <p:sp>
        <p:nvSpPr>
          <p:cNvPr id="5" name="页脚占位符 5">
            <a:extLst>
              <a:ext uri="{FF2B5EF4-FFF2-40B4-BE49-F238E27FC236}">
                <a16:creationId xmlns:a16="http://schemas.microsoft.com/office/drawing/2014/main" id="{7EBF34B5-6CC3-4F9D-BCCE-1672C62FFCD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AE45E24-D931-4D8C-A705-74E921E9BA6D}"/>
              </a:ext>
            </a:extLst>
          </p:cNvPr>
          <p:cNvSpPr>
            <a:spLocks noGrp="1" noChangeArrowheads="1"/>
          </p:cNvSpPr>
          <p:nvPr>
            <p:ph type="sldNum" sz="quarter" idx="12"/>
          </p:nvPr>
        </p:nvSpPr>
        <p:spPr>
          <a:ln/>
        </p:spPr>
        <p:txBody>
          <a:bodyPr/>
          <a:lstStyle>
            <a:lvl1pPr>
              <a:defRPr/>
            </a:lvl1pPr>
          </a:lstStyle>
          <a:p>
            <a:fld id="{F93C498E-B607-45E4-89D1-11D190DA6A94}" type="slidenum">
              <a:rPr lang="zh-CN" altLang="en-US"/>
              <a:pPr/>
              <a:t>‹#›</a:t>
            </a:fld>
            <a:endParaRPr lang="zh-CN" altLang="en-US"/>
          </a:p>
        </p:txBody>
      </p:sp>
    </p:spTree>
    <p:extLst>
      <p:ext uri="{BB962C8B-B14F-4D97-AF65-F5344CB8AC3E}">
        <p14:creationId xmlns:p14="http://schemas.microsoft.com/office/powerpoint/2010/main" val="1660681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890E3F2-8442-4EAF-8BBE-1006249E8962}"/>
              </a:ext>
            </a:extLst>
          </p:cNvPr>
          <p:cNvSpPr>
            <a:spLocks noGrp="1" noChangeArrowheads="1"/>
          </p:cNvSpPr>
          <p:nvPr>
            <p:ph type="dt" sz="half" idx="10"/>
          </p:nvPr>
        </p:nvSpPr>
        <p:spPr>
          <a:ln/>
        </p:spPr>
        <p:txBody>
          <a:bodyPr/>
          <a:lstStyle>
            <a:lvl1pPr>
              <a:defRPr/>
            </a:lvl1pPr>
          </a:lstStyle>
          <a:p>
            <a:pPr>
              <a:defRPr/>
            </a:pPr>
            <a:fld id="{C7BE745C-0BDD-42C6-B84D-14ACFE8B5C81}"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C1E957DE-E584-4EA1-B5A6-16EB04444CD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55E4A5-848D-4B0A-8A58-6AB631E06438}"/>
              </a:ext>
            </a:extLst>
          </p:cNvPr>
          <p:cNvSpPr>
            <a:spLocks noGrp="1" noChangeArrowheads="1"/>
          </p:cNvSpPr>
          <p:nvPr>
            <p:ph type="sldNum" sz="quarter" idx="12"/>
          </p:nvPr>
        </p:nvSpPr>
        <p:spPr>
          <a:ln/>
        </p:spPr>
        <p:txBody>
          <a:bodyPr/>
          <a:lstStyle>
            <a:lvl1pPr>
              <a:defRPr/>
            </a:lvl1pPr>
          </a:lstStyle>
          <a:p>
            <a:fld id="{5F13811C-2B8A-4C1C-9D96-630CF16EB9A9}" type="slidenum">
              <a:rPr lang="zh-CN" altLang="en-US"/>
              <a:pPr/>
              <a:t>‹#›</a:t>
            </a:fld>
            <a:endParaRPr lang="zh-CN" altLang="en-US"/>
          </a:p>
        </p:txBody>
      </p:sp>
    </p:spTree>
    <p:extLst>
      <p:ext uri="{BB962C8B-B14F-4D97-AF65-F5344CB8AC3E}">
        <p14:creationId xmlns:p14="http://schemas.microsoft.com/office/powerpoint/2010/main" val="38697695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4393D65-E737-451F-94C8-5031C3DC73C5}"/>
              </a:ext>
            </a:extLst>
          </p:cNvPr>
          <p:cNvSpPr>
            <a:spLocks noGrp="1" noChangeArrowheads="1"/>
          </p:cNvSpPr>
          <p:nvPr>
            <p:ph type="dt" sz="half" idx="10"/>
          </p:nvPr>
        </p:nvSpPr>
        <p:spPr>
          <a:ln/>
        </p:spPr>
        <p:txBody>
          <a:bodyPr/>
          <a:lstStyle>
            <a:lvl1pPr>
              <a:defRPr/>
            </a:lvl1pPr>
          </a:lstStyle>
          <a:p>
            <a:pPr>
              <a:defRPr/>
            </a:pPr>
            <a:fld id="{55AED59D-3212-4CE5-9EDB-8DBA34A5EE11}"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CAB1AFE2-2F32-4407-8B40-83D4F8A5579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41E53B-0EBD-424C-8924-AB2524EEC3E3}"/>
              </a:ext>
            </a:extLst>
          </p:cNvPr>
          <p:cNvSpPr>
            <a:spLocks noGrp="1" noChangeArrowheads="1"/>
          </p:cNvSpPr>
          <p:nvPr>
            <p:ph type="sldNum" sz="quarter" idx="12"/>
          </p:nvPr>
        </p:nvSpPr>
        <p:spPr>
          <a:ln/>
        </p:spPr>
        <p:txBody>
          <a:bodyPr/>
          <a:lstStyle>
            <a:lvl1pPr>
              <a:defRPr/>
            </a:lvl1pPr>
          </a:lstStyle>
          <a:p>
            <a:fld id="{B7FFD66B-E5C9-49B4-B408-2D4D34E7006F}" type="slidenum">
              <a:rPr lang="zh-CN" altLang="en-US"/>
              <a:pPr/>
              <a:t>‹#›</a:t>
            </a:fld>
            <a:endParaRPr lang="zh-CN" altLang="en-US"/>
          </a:p>
        </p:txBody>
      </p:sp>
    </p:spTree>
    <p:extLst>
      <p:ext uri="{BB962C8B-B14F-4D97-AF65-F5344CB8AC3E}">
        <p14:creationId xmlns:p14="http://schemas.microsoft.com/office/powerpoint/2010/main" val="2618162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AAABA3-F1BF-487E-B315-3452CEA74AC1}"/>
              </a:ext>
            </a:extLst>
          </p:cNvPr>
          <p:cNvSpPr>
            <a:spLocks noGrp="1" noChangeArrowheads="1"/>
          </p:cNvSpPr>
          <p:nvPr>
            <p:ph type="dt" sz="half" idx="10"/>
          </p:nvPr>
        </p:nvSpPr>
        <p:spPr>
          <a:ln/>
        </p:spPr>
        <p:txBody>
          <a:bodyPr/>
          <a:lstStyle>
            <a:lvl1pPr>
              <a:defRPr/>
            </a:lvl1pPr>
          </a:lstStyle>
          <a:p>
            <a:pPr>
              <a:defRPr/>
            </a:pPr>
            <a:fld id="{CB132446-0DD7-490A-803C-345796ED61E8}"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9644CE2D-C40F-4FCF-A48F-275501CD2D9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A91933E-A42A-405D-B73D-978C0315DF32}"/>
              </a:ext>
            </a:extLst>
          </p:cNvPr>
          <p:cNvSpPr>
            <a:spLocks noGrp="1" noChangeArrowheads="1"/>
          </p:cNvSpPr>
          <p:nvPr>
            <p:ph type="sldNum" sz="quarter" idx="12"/>
          </p:nvPr>
        </p:nvSpPr>
        <p:spPr>
          <a:ln/>
        </p:spPr>
        <p:txBody>
          <a:bodyPr/>
          <a:lstStyle>
            <a:lvl1pPr>
              <a:defRPr/>
            </a:lvl1pPr>
          </a:lstStyle>
          <a:p>
            <a:fld id="{1EE9113C-9EF7-41A1-8ED9-CD47E9FCF463}" type="slidenum">
              <a:rPr lang="zh-CN" altLang="en-US"/>
              <a:pPr/>
              <a:t>‹#›</a:t>
            </a:fld>
            <a:endParaRPr lang="zh-CN" altLang="en-US"/>
          </a:p>
        </p:txBody>
      </p:sp>
    </p:spTree>
    <p:extLst>
      <p:ext uri="{BB962C8B-B14F-4D97-AF65-F5344CB8AC3E}">
        <p14:creationId xmlns:p14="http://schemas.microsoft.com/office/powerpoint/2010/main" val="3555047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44A3DD-35EE-4584-B477-14B55902266E}"/>
              </a:ext>
            </a:extLst>
          </p:cNvPr>
          <p:cNvSpPr>
            <a:spLocks noGrp="1" noChangeArrowheads="1"/>
          </p:cNvSpPr>
          <p:nvPr>
            <p:ph type="dt" sz="half" idx="10"/>
          </p:nvPr>
        </p:nvSpPr>
        <p:spPr>
          <a:ln/>
        </p:spPr>
        <p:txBody>
          <a:bodyPr/>
          <a:lstStyle>
            <a:lvl1pPr>
              <a:defRPr/>
            </a:lvl1pPr>
          </a:lstStyle>
          <a:p>
            <a:pPr>
              <a:defRPr/>
            </a:pPr>
            <a:fld id="{0DDA0BF6-DC04-47A9-B92F-CB88046AEEBA}"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B0597887-7256-48DD-9E3C-61210153B2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0C7DCEB-9192-4CF1-BD44-2AF99BA7434B}"/>
              </a:ext>
            </a:extLst>
          </p:cNvPr>
          <p:cNvSpPr>
            <a:spLocks noGrp="1" noChangeArrowheads="1"/>
          </p:cNvSpPr>
          <p:nvPr>
            <p:ph type="sldNum" sz="quarter" idx="12"/>
          </p:nvPr>
        </p:nvSpPr>
        <p:spPr>
          <a:ln/>
        </p:spPr>
        <p:txBody>
          <a:bodyPr/>
          <a:lstStyle>
            <a:lvl1pPr>
              <a:defRPr/>
            </a:lvl1pPr>
          </a:lstStyle>
          <a:p>
            <a:fld id="{3C901D08-5C26-4E88-8809-0D9E011B99EA}" type="slidenum">
              <a:rPr lang="zh-CN" altLang="en-US"/>
              <a:pPr/>
              <a:t>‹#›</a:t>
            </a:fld>
            <a:endParaRPr lang="zh-CN" altLang="en-US"/>
          </a:p>
        </p:txBody>
      </p:sp>
    </p:spTree>
    <p:extLst>
      <p:ext uri="{BB962C8B-B14F-4D97-AF65-F5344CB8AC3E}">
        <p14:creationId xmlns:p14="http://schemas.microsoft.com/office/powerpoint/2010/main" val="11807548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87E6477-D154-4C18-9E3D-501F98CBCB60}"/>
              </a:ext>
            </a:extLst>
          </p:cNvPr>
          <p:cNvSpPr>
            <a:spLocks noGrp="1" noChangeArrowheads="1"/>
          </p:cNvSpPr>
          <p:nvPr>
            <p:ph type="dt" sz="half" idx="10"/>
          </p:nvPr>
        </p:nvSpPr>
        <p:spPr>
          <a:ln/>
        </p:spPr>
        <p:txBody>
          <a:bodyPr/>
          <a:lstStyle>
            <a:lvl1pPr>
              <a:defRPr/>
            </a:lvl1pPr>
          </a:lstStyle>
          <a:p>
            <a:pPr>
              <a:defRPr/>
            </a:pPr>
            <a:fld id="{BFE17AB2-0B93-4A36-A7FB-087ED5B00636}"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2E324DF6-4FF4-40BF-8FEA-682DFB80DB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B303886-BE20-4CD5-8D52-4ACE6487BDFA}"/>
              </a:ext>
            </a:extLst>
          </p:cNvPr>
          <p:cNvSpPr>
            <a:spLocks noGrp="1" noChangeArrowheads="1"/>
          </p:cNvSpPr>
          <p:nvPr>
            <p:ph type="sldNum" sz="quarter" idx="12"/>
          </p:nvPr>
        </p:nvSpPr>
        <p:spPr>
          <a:ln/>
        </p:spPr>
        <p:txBody>
          <a:bodyPr/>
          <a:lstStyle>
            <a:lvl1pPr>
              <a:defRPr/>
            </a:lvl1pPr>
          </a:lstStyle>
          <a:p>
            <a:fld id="{BA8C0DE4-6DD5-4C00-9538-79056D8F669F}" type="slidenum">
              <a:rPr lang="zh-CN" altLang="en-US"/>
              <a:pPr/>
              <a:t>‹#›</a:t>
            </a:fld>
            <a:endParaRPr lang="zh-CN" altLang="en-US"/>
          </a:p>
        </p:txBody>
      </p:sp>
    </p:spTree>
    <p:extLst>
      <p:ext uri="{BB962C8B-B14F-4D97-AF65-F5344CB8AC3E}">
        <p14:creationId xmlns:p14="http://schemas.microsoft.com/office/powerpoint/2010/main" val="39043981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0E4D00E-D25E-4AB5-8047-AEE97841C203}"/>
              </a:ext>
            </a:extLst>
          </p:cNvPr>
          <p:cNvSpPr>
            <a:spLocks noGrp="1" noChangeArrowheads="1"/>
          </p:cNvSpPr>
          <p:nvPr>
            <p:ph type="dt" sz="half" idx="10"/>
          </p:nvPr>
        </p:nvSpPr>
        <p:spPr>
          <a:ln/>
        </p:spPr>
        <p:txBody>
          <a:bodyPr/>
          <a:lstStyle>
            <a:lvl1pPr>
              <a:defRPr/>
            </a:lvl1pPr>
          </a:lstStyle>
          <a:p>
            <a:pPr>
              <a:defRPr/>
            </a:pPr>
            <a:fld id="{69207F62-85BE-45D6-AE84-A0E1891AD3FA}" type="datetimeFigureOut">
              <a:rPr lang="zh-CN" altLang="en-US"/>
              <a:pPr>
                <a:defRPr/>
              </a:pPr>
              <a:t>2024/11/6</a:t>
            </a:fld>
            <a:endParaRPr lang="zh-CN" altLang="en-US"/>
          </a:p>
        </p:txBody>
      </p:sp>
      <p:sp>
        <p:nvSpPr>
          <p:cNvPr id="8" name="页脚占位符 4">
            <a:extLst>
              <a:ext uri="{FF2B5EF4-FFF2-40B4-BE49-F238E27FC236}">
                <a16:creationId xmlns:a16="http://schemas.microsoft.com/office/drawing/2014/main" id="{6067C990-6F32-45BD-83DC-B7AD1BE239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51D1991-D7DB-4308-966F-6A92849B247A}"/>
              </a:ext>
            </a:extLst>
          </p:cNvPr>
          <p:cNvSpPr>
            <a:spLocks noGrp="1" noChangeArrowheads="1"/>
          </p:cNvSpPr>
          <p:nvPr>
            <p:ph type="sldNum" sz="quarter" idx="12"/>
          </p:nvPr>
        </p:nvSpPr>
        <p:spPr>
          <a:ln/>
        </p:spPr>
        <p:txBody>
          <a:bodyPr/>
          <a:lstStyle>
            <a:lvl1pPr>
              <a:defRPr/>
            </a:lvl1pPr>
          </a:lstStyle>
          <a:p>
            <a:fld id="{CA8B5988-4D93-4B10-83DA-3B3EBE946887}" type="slidenum">
              <a:rPr lang="zh-CN" altLang="en-US"/>
              <a:pPr/>
              <a:t>‹#›</a:t>
            </a:fld>
            <a:endParaRPr lang="zh-CN" altLang="en-US"/>
          </a:p>
        </p:txBody>
      </p:sp>
    </p:spTree>
    <p:extLst>
      <p:ext uri="{BB962C8B-B14F-4D97-AF65-F5344CB8AC3E}">
        <p14:creationId xmlns:p14="http://schemas.microsoft.com/office/powerpoint/2010/main" val="928560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E9381A1-E9F4-48D9-B98E-253EF2779EAE}"/>
              </a:ext>
            </a:extLst>
          </p:cNvPr>
          <p:cNvSpPr>
            <a:spLocks noGrp="1" noChangeArrowheads="1"/>
          </p:cNvSpPr>
          <p:nvPr>
            <p:ph type="dt" sz="half" idx="10"/>
          </p:nvPr>
        </p:nvSpPr>
        <p:spPr>
          <a:ln/>
        </p:spPr>
        <p:txBody>
          <a:bodyPr/>
          <a:lstStyle>
            <a:lvl1pPr>
              <a:defRPr/>
            </a:lvl1pPr>
          </a:lstStyle>
          <a:p>
            <a:pPr>
              <a:defRPr/>
            </a:pPr>
            <a:fld id="{028DCDC1-2ED0-4C1A-8ED0-C74D3E06F0C9}" type="datetimeFigureOut">
              <a:rPr lang="zh-CN" altLang="en-US"/>
              <a:pPr>
                <a:defRPr/>
              </a:pPr>
              <a:t>2024/11/6</a:t>
            </a:fld>
            <a:endParaRPr lang="zh-CN" altLang="en-US"/>
          </a:p>
        </p:txBody>
      </p:sp>
      <p:sp>
        <p:nvSpPr>
          <p:cNvPr id="4" name="页脚占位符 4">
            <a:extLst>
              <a:ext uri="{FF2B5EF4-FFF2-40B4-BE49-F238E27FC236}">
                <a16:creationId xmlns:a16="http://schemas.microsoft.com/office/drawing/2014/main" id="{5A6A0A11-32A1-4674-B402-B95F503A16D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82E4708-56D3-4B21-AE4E-744F28ABD2C3}"/>
              </a:ext>
            </a:extLst>
          </p:cNvPr>
          <p:cNvSpPr>
            <a:spLocks noGrp="1" noChangeArrowheads="1"/>
          </p:cNvSpPr>
          <p:nvPr>
            <p:ph type="sldNum" sz="quarter" idx="12"/>
          </p:nvPr>
        </p:nvSpPr>
        <p:spPr>
          <a:ln/>
        </p:spPr>
        <p:txBody>
          <a:bodyPr/>
          <a:lstStyle>
            <a:lvl1pPr>
              <a:defRPr/>
            </a:lvl1pPr>
          </a:lstStyle>
          <a:p>
            <a:fld id="{E887B764-3B1E-4697-933B-AA3E1116CA8B}" type="slidenum">
              <a:rPr lang="zh-CN" altLang="en-US"/>
              <a:pPr/>
              <a:t>‹#›</a:t>
            </a:fld>
            <a:endParaRPr lang="zh-CN" altLang="en-US"/>
          </a:p>
        </p:txBody>
      </p:sp>
    </p:spTree>
    <p:extLst>
      <p:ext uri="{BB962C8B-B14F-4D97-AF65-F5344CB8AC3E}">
        <p14:creationId xmlns:p14="http://schemas.microsoft.com/office/powerpoint/2010/main" val="18442318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86E25AC7-9E37-4E53-B5CA-0193AE033E32}"/>
              </a:ext>
            </a:extLst>
          </p:cNvPr>
          <p:cNvSpPr>
            <a:spLocks noGrp="1" noChangeArrowheads="1"/>
          </p:cNvSpPr>
          <p:nvPr>
            <p:ph type="dt" sz="half" idx="10"/>
          </p:nvPr>
        </p:nvSpPr>
        <p:spPr>
          <a:ln/>
        </p:spPr>
        <p:txBody>
          <a:bodyPr/>
          <a:lstStyle>
            <a:lvl1pPr>
              <a:defRPr/>
            </a:lvl1pPr>
          </a:lstStyle>
          <a:p>
            <a:pPr>
              <a:defRPr/>
            </a:pPr>
            <a:fld id="{5A672326-88E3-4E06-A447-4838B031AA1A}" type="datetimeFigureOut">
              <a:rPr lang="zh-CN" altLang="en-US"/>
              <a:pPr>
                <a:defRPr/>
              </a:pPr>
              <a:t>2024/11/6</a:t>
            </a:fld>
            <a:endParaRPr lang="zh-CN" altLang="en-US"/>
          </a:p>
        </p:txBody>
      </p:sp>
      <p:sp>
        <p:nvSpPr>
          <p:cNvPr id="3" name="页脚占位符 4">
            <a:extLst>
              <a:ext uri="{FF2B5EF4-FFF2-40B4-BE49-F238E27FC236}">
                <a16:creationId xmlns:a16="http://schemas.microsoft.com/office/drawing/2014/main" id="{F7536D16-F09E-4F2C-A66E-01C1C3A8E73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3D50D8F-642F-4134-93AE-9B16434A3DE6}"/>
              </a:ext>
            </a:extLst>
          </p:cNvPr>
          <p:cNvSpPr>
            <a:spLocks noGrp="1" noChangeArrowheads="1"/>
          </p:cNvSpPr>
          <p:nvPr>
            <p:ph type="sldNum" sz="quarter" idx="12"/>
          </p:nvPr>
        </p:nvSpPr>
        <p:spPr>
          <a:ln/>
        </p:spPr>
        <p:txBody>
          <a:bodyPr/>
          <a:lstStyle>
            <a:lvl1pPr>
              <a:defRPr/>
            </a:lvl1pPr>
          </a:lstStyle>
          <a:p>
            <a:fld id="{1AA30208-C942-4E2B-9372-600664413DCB}" type="slidenum">
              <a:rPr lang="zh-CN" altLang="en-US"/>
              <a:pPr/>
              <a:t>‹#›</a:t>
            </a:fld>
            <a:endParaRPr lang="zh-CN" altLang="en-US"/>
          </a:p>
        </p:txBody>
      </p:sp>
    </p:spTree>
    <p:extLst>
      <p:ext uri="{BB962C8B-B14F-4D97-AF65-F5344CB8AC3E}">
        <p14:creationId xmlns:p14="http://schemas.microsoft.com/office/powerpoint/2010/main" val="37904509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9115603-E481-4EA7-9BE1-27D2D9E2CC6D}"/>
              </a:ext>
            </a:extLst>
          </p:cNvPr>
          <p:cNvSpPr>
            <a:spLocks noGrp="1" noChangeArrowheads="1"/>
          </p:cNvSpPr>
          <p:nvPr>
            <p:ph type="dt" sz="half" idx="10"/>
          </p:nvPr>
        </p:nvSpPr>
        <p:spPr>
          <a:ln/>
        </p:spPr>
        <p:txBody>
          <a:bodyPr/>
          <a:lstStyle>
            <a:lvl1pPr>
              <a:defRPr/>
            </a:lvl1pPr>
          </a:lstStyle>
          <a:p>
            <a:pPr>
              <a:defRPr/>
            </a:pPr>
            <a:fld id="{8E287E3A-D0D8-48DB-AEDA-79BAC1FCB59C}"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452C04F0-73C5-4C54-9E15-4AB04F7F186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E91991B-8720-408F-87B3-AE4A42EE920C}"/>
              </a:ext>
            </a:extLst>
          </p:cNvPr>
          <p:cNvSpPr>
            <a:spLocks noGrp="1" noChangeArrowheads="1"/>
          </p:cNvSpPr>
          <p:nvPr>
            <p:ph type="sldNum" sz="quarter" idx="12"/>
          </p:nvPr>
        </p:nvSpPr>
        <p:spPr>
          <a:ln/>
        </p:spPr>
        <p:txBody>
          <a:bodyPr/>
          <a:lstStyle>
            <a:lvl1pPr>
              <a:defRPr/>
            </a:lvl1pPr>
          </a:lstStyle>
          <a:p>
            <a:fld id="{9C6799D0-F052-49F7-92DA-97D3488CBD20}" type="slidenum">
              <a:rPr lang="zh-CN" altLang="en-US"/>
              <a:pPr/>
              <a:t>‹#›</a:t>
            </a:fld>
            <a:endParaRPr lang="zh-CN" altLang="en-US"/>
          </a:p>
        </p:txBody>
      </p:sp>
    </p:spTree>
    <p:extLst>
      <p:ext uri="{BB962C8B-B14F-4D97-AF65-F5344CB8AC3E}">
        <p14:creationId xmlns:p14="http://schemas.microsoft.com/office/powerpoint/2010/main" val="20575553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81BAC78-EC90-432E-B682-3EA6AC8C1771}"/>
              </a:ext>
            </a:extLst>
          </p:cNvPr>
          <p:cNvSpPr>
            <a:spLocks noGrp="1" noChangeArrowheads="1"/>
          </p:cNvSpPr>
          <p:nvPr>
            <p:ph type="dt" sz="half" idx="10"/>
          </p:nvPr>
        </p:nvSpPr>
        <p:spPr>
          <a:ln/>
        </p:spPr>
        <p:txBody>
          <a:bodyPr/>
          <a:lstStyle>
            <a:lvl1pPr>
              <a:defRPr/>
            </a:lvl1pPr>
          </a:lstStyle>
          <a:p>
            <a:pPr>
              <a:defRPr/>
            </a:pPr>
            <a:fld id="{29BD92DE-931A-4F28-A607-5D54213763B1}" type="datetimeFigureOut">
              <a:rPr lang="zh-CN" altLang="en-US"/>
              <a:pPr>
                <a:defRPr/>
              </a:pPr>
              <a:t>2024/11/6</a:t>
            </a:fld>
            <a:endParaRPr lang="zh-CN" altLang="en-US"/>
          </a:p>
        </p:txBody>
      </p:sp>
      <p:sp>
        <p:nvSpPr>
          <p:cNvPr id="6" name="页脚占位符 4">
            <a:extLst>
              <a:ext uri="{FF2B5EF4-FFF2-40B4-BE49-F238E27FC236}">
                <a16:creationId xmlns:a16="http://schemas.microsoft.com/office/drawing/2014/main" id="{E3E93766-E8F5-45B1-AE70-E6B0B2C2646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BE4D97-94C5-43A1-9D47-08DA98474F15}"/>
              </a:ext>
            </a:extLst>
          </p:cNvPr>
          <p:cNvSpPr>
            <a:spLocks noGrp="1" noChangeArrowheads="1"/>
          </p:cNvSpPr>
          <p:nvPr>
            <p:ph type="sldNum" sz="quarter" idx="12"/>
          </p:nvPr>
        </p:nvSpPr>
        <p:spPr>
          <a:ln/>
        </p:spPr>
        <p:txBody>
          <a:bodyPr/>
          <a:lstStyle>
            <a:lvl1pPr>
              <a:defRPr/>
            </a:lvl1pPr>
          </a:lstStyle>
          <a:p>
            <a:fld id="{09AF16B4-0514-4D05-A4B8-19F4C82247DE}" type="slidenum">
              <a:rPr lang="zh-CN" altLang="en-US"/>
              <a:pPr/>
              <a:t>‹#›</a:t>
            </a:fld>
            <a:endParaRPr lang="zh-CN" altLang="en-US"/>
          </a:p>
        </p:txBody>
      </p:sp>
    </p:spTree>
    <p:extLst>
      <p:ext uri="{BB962C8B-B14F-4D97-AF65-F5344CB8AC3E}">
        <p14:creationId xmlns:p14="http://schemas.microsoft.com/office/powerpoint/2010/main" val="14205442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301E7C-86B0-405B-82BD-FAB0FA639339}"/>
              </a:ext>
            </a:extLst>
          </p:cNvPr>
          <p:cNvSpPr>
            <a:spLocks noGrp="1" noChangeArrowheads="1"/>
          </p:cNvSpPr>
          <p:nvPr>
            <p:ph type="dt" sz="half" idx="10"/>
          </p:nvPr>
        </p:nvSpPr>
        <p:spPr>
          <a:ln/>
        </p:spPr>
        <p:txBody>
          <a:bodyPr/>
          <a:lstStyle>
            <a:lvl1pPr>
              <a:defRPr/>
            </a:lvl1pPr>
          </a:lstStyle>
          <a:p>
            <a:pPr>
              <a:defRPr/>
            </a:pPr>
            <a:fld id="{7823968B-57D2-49D3-A6F4-62B9641A3269}"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4ACCD9AA-9CCB-4CC5-ABC8-CE3E09EBB70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403EC2F-45B7-437C-9901-A5C8AE50BBC5}"/>
              </a:ext>
            </a:extLst>
          </p:cNvPr>
          <p:cNvSpPr>
            <a:spLocks noGrp="1" noChangeArrowheads="1"/>
          </p:cNvSpPr>
          <p:nvPr>
            <p:ph type="sldNum" sz="quarter" idx="12"/>
          </p:nvPr>
        </p:nvSpPr>
        <p:spPr>
          <a:ln/>
        </p:spPr>
        <p:txBody>
          <a:bodyPr/>
          <a:lstStyle>
            <a:lvl1pPr>
              <a:defRPr/>
            </a:lvl1pPr>
          </a:lstStyle>
          <a:p>
            <a:fld id="{91A0B65C-A898-44BE-9F1E-762E7684C275}" type="slidenum">
              <a:rPr lang="zh-CN" altLang="en-US"/>
              <a:pPr/>
              <a:t>‹#›</a:t>
            </a:fld>
            <a:endParaRPr lang="zh-CN" altLang="en-US"/>
          </a:p>
        </p:txBody>
      </p:sp>
    </p:spTree>
    <p:extLst>
      <p:ext uri="{BB962C8B-B14F-4D97-AF65-F5344CB8AC3E}">
        <p14:creationId xmlns:p14="http://schemas.microsoft.com/office/powerpoint/2010/main" val="3131755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4B89CE-933E-45B5-9837-BA390066876F}"/>
              </a:ext>
            </a:extLst>
          </p:cNvPr>
          <p:cNvSpPr>
            <a:spLocks noGrp="1" noChangeArrowheads="1"/>
          </p:cNvSpPr>
          <p:nvPr>
            <p:ph type="dt" sz="half" idx="10"/>
          </p:nvPr>
        </p:nvSpPr>
        <p:spPr>
          <a:ln/>
        </p:spPr>
        <p:txBody>
          <a:bodyPr/>
          <a:lstStyle>
            <a:lvl1pPr>
              <a:defRPr/>
            </a:lvl1pPr>
          </a:lstStyle>
          <a:p>
            <a:pPr>
              <a:defRPr/>
            </a:pPr>
            <a:fld id="{2F9B29D3-A6C5-491F-A4F2-60B4B9B012DE}"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E711D8C5-BE35-49A4-A3B6-048AB4410A9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33B971D-3A7E-4425-ADCF-2E01E67E8C05}"/>
              </a:ext>
            </a:extLst>
          </p:cNvPr>
          <p:cNvSpPr>
            <a:spLocks noGrp="1" noChangeArrowheads="1"/>
          </p:cNvSpPr>
          <p:nvPr>
            <p:ph type="sldNum" sz="quarter" idx="12"/>
          </p:nvPr>
        </p:nvSpPr>
        <p:spPr>
          <a:ln/>
        </p:spPr>
        <p:txBody>
          <a:bodyPr/>
          <a:lstStyle>
            <a:lvl1pPr>
              <a:defRPr/>
            </a:lvl1pPr>
          </a:lstStyle>
          <a:p>
            <a:fld id="{BF98C6D0-EAA6-41A2-8118-D82208CD5544}" type="slidenum">
              <a:rPr lang="zh-CN" altLang="en-US"/>
              <a:pPr/>
              <a:t>‹#›</a:t>
            </a:fld>
            <a:endParaRPr lang="zh-CN" altLang="en-US"/>
          </a:p>
        </p:txBody>
      </p:sp>
    </p:spTree>
    <p:extLst>
      <p:ext uri="{BB962C8B-B14F-4D97-AF65-F5344CB8AC3E}">
        <p14:creationId xmlns:p14="http://schemas.microsoft.com/office/powerpoint/2010/main" val="34422659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oleObject" Target="../embeddings/oleObject2.bin"/><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oleObject" Target="../embeddings/oleObject1.bin"/><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E31460A-C083-48CB-B0EB-D0BF6A3D6E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a:extLst>
              <a:ext uri="{FF2B5EF4-FFF2-40B4-BE49-F238E27FC236}">
                <a16:creationId xmlns:a16="http://schemas.microsoft.com/office/drawing/2014/main" id="{126744B4-239B-49E4-87D5-A3B0BCFAD04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a:extLst>
              <a:ext uri="{FF2B5EF4-FFF2-40B4-BE49-F238E27FC236}">
                <a16:creationId xmlns:a16="http://schemas.microsoft.com/office/drawing/2014/main" id="{C2C59297-BC6C-45B5-9749-802B0F0F6706}"/>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81849EA9-E567-4399-B834-6324C1ACEC06}" type="datetimeFigureOut">
              <a:rPr lang="zh-CN" altLang="en-US"/>
              <a:pPr>
                <a:defRPr/>
              </a:pPr>
              <a:t>2024/11/6</a:t>
            </a:fld>
            <a:endParaRPr lang="zh-CN" altLang="en-US"/>
          </a:p>
        </p:txBody>
      </p:sp>
      <p:sp>
        <p:nvSpPr>
          <p:cNvPr id="1029" name="页脚占位符 4">
            <a:extLst>
              <a:ext uri="{FF2B5EF4-FFF2-40B4-BE49-F238E27FC236}">
                <a16:creationId xmlns:a16="http://schemas.microsoft.com/office/drawing/2014/main" id="{D2B2F42E-C756-4D02-AB20-95B66D017572}"/>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zh-CN" altLang="en-US"/>
          </a:p>
        </p:txBody>
      </p:sp>
      <p:sp>
        <p:nvSpPr>
          <p:cNvPr id="1030" name="灯片编号占位符 5">
            <a:extLst>
              <a:ext uri="{FF2B5EF4-FFF2-40B4-BE49-F238E27FC236}">
                <a16:creationId xmlns:a16="http://schemas.microsoft.com/office/drawing/2014/main" id="{997C4CC5-32A7-4C41-B066-06C00DFD059D}"/>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342468E-6123-48C1-AC45-27CCDB06B62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6134" r:id="rId1"/>
    <p:sldLayoutId id="2147486135" r:id="rId2"/>
    <p:sldLayoutId id="2147486136" r:id="rId3"/>
    <p:sldLayoutId id="2147486137" r:id="rId4"/>
    <p:sldLayoutId id="2147486138" r:id="rId5"/>
    <p:sldLayoutId id="2147486139" r:id="rId6"/>
    <p:sldLayoutId id="2147486140" r:id="rId7"/>
    <p:sldLayoutId id="2147486141" r:id="rId8"/>
    <p:sldLayoutId id="2147486142" r:id="rId9"/>
    <p:sldLayoutId id="2147486143" r:id="rId10"/>
    <p:sldLayoutId id="2147486144"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6602E7C1-36EB-4481-8DFD-EBD802FA61E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43" name="文本占位符 2">
            <a:extLst>
              <a:ext uri="{FF2B5EF4-FFF2-40B4-BE49-F238E27FC236}">
                <a16:creationId xmlns:a16="http://schemas.microsoft.com/office/drawing/2014/main" id="{FB7FC6EB-7A81-460D-92DE-0432FDB77D6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6233" r:id="rId1"/>
    <p:sldLayoutId id="2147486234" r:id="rId2"/>
    <p:sldLayoutId id="2147486235" r:id="rId3"/>
    <p:sldLayoutId id="2147486236" r:id="rId4"/>
    <p:sldLayoutId id="2147486237" r:id="rId5"/>
    <p:sldLayoutId id="2147486238" r:id="rId6"/>
    <p:sldLayoutId id="2147486239" r:id="rId7"/>
    <p:sldLayoutId id="2147486240" r:id="rId8"/>
    <p:sldLayoutId id="2147486241" r:id="rId9"/>
    <p:sldLayoutId id="2147486242" r:id="rId10"/>
    <p:sldLayoutId id="2147486243"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DC5D8D97-07A6-4F3E-96A7-FA2341FE708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1267" name="文本占位符 2">
            <a:extLst>
              <a:ext uri="{FF2B5EF4-FFF2-40B4-BE49-F238E27FC236}">
                <a16:creationId xmlns:a16="http://schemas.microsoft.com/office/drawing/2014/main" id="{BC605F46-E7B7-4377-B9EB-E1F373BD25C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1268" name="日期占位符 3">
            <a:extLst>
              <a:ext uri="{FF2B5EF4-FFF2-40B4-BE49-F238E27FC236}">
                <a16:creationId xmlns:a16="http://schemas.microsoft.com/office/drawing/2014/main" id="{87323F7C-97A4-4ED3-A1B0-2DAABBF4FF56}"/>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B3E40FD6-C846-4FBB-B41D-A1D92F67B6AB}" type="datetimeFigureOut">
              <a:rPr lang="zh-CN" altLang="en-US"/>
              <a:pPr>
                <a:defRPr/>
              </a:pPr>
              <a:t>2024/11/6</a:t>
            </a:fld>
            <a:endParaRPr lang="zh-CN" altLang="en-US"/>
          </a:p>
        </p:txBody>
      </p:sp>
      <p:sp>
        <p:nvSpPr>
          <p:cNvPr id="11269" name="页脚占位符 4">
            <a:extLst>
              <a:ext uri="{FF2B5EF4-FFF2-40B4-BE49-F238E27FC236}">
                <a16:creationId xmlns:a16="http://schemas.microsoft.com/office/drawing/2014/main" id="{A8669C76-279A-49FF-B269-69116E70DD27}"/>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zh-CN" altLang="en-US"/>
          </a:p>
        </p:txBody>
      </p:sp>
      <p:sp>
        <p:nvSpPr>
          <p:cNvPr id="11270" name="灯片编号占位符 5">
            <a:extLst>
              <a:ext uri="{FF2B5EF4-FFF2-40B4-BE49-F238E27FC236}">
                <a16:creationId xmlns:a16="http://schemas.microsoft.com/office/drawing/2014/main" id="{B8EB1B6F-44B2-4EF5-B9C2-E7A629511518}"/>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65E851D-2B49-4F90-B277-D700C3D4F2F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6244" r:id="rId1"/>
    <p:sldLayoutId id="2147486245" r:id="rId2"/>
    <p:sldLayoutId id="2147486246" r:id="rId3"/>
    <p:sldLayoutId id="2147486247" r:id="rId4"/>
    <p:sldLayoutId id="2147486248" r:id="rId5"/>
    <p:sldLayoutId id="2147486249" r:id="rId6"/>
    <p:sldLayoutId id="2147486250" r:id="rId7"/>
    <p:sldLayoutId id="2147486251" r:id="rId8"/>
    <p:sldLayoutId id="2147486252" r:id="rId9"/>
    <p:sldLayoutId id="2147486253" r:id="rId10"/>
    <p:sldLayoutId id="2147486254"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2290" name="AutoShape 22">
            <a:extLst>
              <a:ext uri="{FF2B5EF4-FFF2-40B4-BE49-F238E27FC236}">
                <a16:creationId xmlns:a16="http://schemas.microsoft.com/office/drawing/2014/main" id="{5911FDB3-0133-4FCF-B8CE-B5BA6DA36A6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2291" name="AutoShape 23">
            <a:extLst>
              <a:ext uri="{FF2B5EF4-FFF2-40B4-BE49-F238E27FC236}">
                <a16:creationId xmlns:a16="http://schemas.microsoft.com/office/drawing/2014/main" id="{223BB336-5748-4C9C-9A97-8F4CD1C632F4}"/>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2292" name="Rectangle 12">
            <a:extLst>
              <a:ext uri="{FF2B5EF4-FFF2-40B4-BE49-F238E27FC236}">
                <a16:creationId xmlns:a16="http://schemas.microsoft.com/office/drawing/2014/main" id="{2E51671C-2C33-4E56-9EC8-BA9FFC5B206F}"/>
              </a:ext>
            </a:extLst>
          </p:cNvPr>
          <p:cNvSpPr>
            <a:spLocks noChangeArrowheads="1"/>
          </p:cNvSpPr>
          <p:nvPr userDrawn="1"/>
        </p:nvSpPr>
        <p:spPr bwMode="auto">
          <a:xfrm>
            <a:off x="7921625" y="649763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rPr>
              <a:t> </a:t>
            </a:r>
            <a:fld id="{8CD665FE-A939-4E5C-B907-9882B78CF7EE}" type="slidenum">
              <a:rPr lang="en-US" altLang="zh-CN" sz="1000">
                <a:solidFill>
                  <a:srgbClr val="7F7F7F"/>
                </a:solidFill>
                <a:ea typeface="黑体" panose="02010609060101010101" pitchFamily="49" charset="-122"/>
              </a:rPr>
              <a:pPr algn="ctr" eaLnBrk="1" hangingPunct="1"/>
              <a:t>‹#›</a:t>
            </a:fld>
            <a:endParaRPr lang="en-US" altLang="zh-CN" sz="1000">
              <a:solidFill>
                <a:srgbClr val="7F7F7F"/>
              </a:solidFill>
              <a:ea typeface="黑体" panose="02010609060101010101" pitchFamily="49" charset="-122"/>
            </a:endParaRPr>
          </a:p>
        </p:txBody>
      </p:sp>
      <p:cxnSp>
        <p:nvCxnSpPr>
          <p:cNvPr id="12294" name="直接连接符 19">
            <a:extLst>
              <a:ext uri="{FF2B5EF4-FFF2-40B4-BE49-F238E27FC236}">
                <a16:creationId xmlns:a16="http://schemas.microsoft.com/office/drawing/2014/main" id="{23A8E6BC-C5BD-4D6E-A47A-BD139310F7AB}"/>
              </a:ext>
            </a:extLst>
          </p:cNvPr>
          <p:cNvCxnSpPr>
            <a:cxnSpLocks noChangeShapeType="1"/>
          </p:cNvCxnSpPr>
          <p:nvPr userDrawn="1"/>
        </p:nvCxnSpPr>
        <p:spPr bwMode="auto">
          <a:xfrm>
            <a:off x="8335963" y="6618288"/>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
        <p:nvSpPr>
          <p:cNvPr id="12296" name="AutoShape 22">
            <a:extLst>
              <a:ext uri="{FF2B5EF4-FFF2-40B4-BE49-F238E27FC236}">
                <a16:creationId xmlns:a16="http://schemas.microsoft.com/office/drawing/2014/main" id="{92F2F66E-F3C0-4C86-A47B-875CC2145C24}"/>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2297" name="AutoShape 23">
            <a:extLst>
              <a:ext uri="{FF2B5EF4-FFF2-40B4-BE49-F238E27FC236}">
                <a16:creationId xmlns:a16="http://schemas.microsoft.com/office/drawing/2014/main" id="{67C37BDA-4440-4CE0-A517-14E8F3CBAD05}"/>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2298" name="标题占位符 1">
            <a:extLst>
              <a:ext uri="{FF2B5EF4-FFF2-40B4-BE49-F238E27FC236}">
                <a16:creationId xmlns:a16="http://schemas.microsoft.com/office/drawing/2014/main" id="{CB4C1B29-5F40-46E3-B7CF-251EC08334BC}"/>
              </a:ext>
            </a:extLst>
          </p:cNvPr>
          <p:cNvSpPr>
            <a:spLocks noGrp="1" noChangeArrowheads="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2299" name="文本占位符 2">
            <a:extLst>
              <a:ext uri="{FF2B5EF4-FFF2-40B4-BE49-F238E27FC236}">
                <a16:creationId xmlns:a16="http://schemas.microsoft.com/office/drawing/2014/main" id="{B51CA9EF-0E37-452B-8187-EE246D686314}"/>
              </a:ext>
            </a:extLst>
          </p:cNvPr>
          <p:cNvSpPr>
            <a:spLocks noGrp="1" noChangeArrowheads="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a:t>
            </a:r>
          </a:p>
        </p:txBody>
      </p:sp>
      <p:cxnSp>
        <p:nvCxnSpPr>
          <p:cNvPr id="12" name="直接连接符 14">
            <a:extLst>
              <a:ext uri="{FF2B5EF4-FFF2-40B4-BE49-F238E27FC236}">
                <a16:creationId xmlns:a16="http://schemas.microsoft.com/office/drawing/2014/main" id="{C2B28DD7-8DDD-41BE-BF60-C6F52AE9BD7A}"/>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255" r:id="rId1"/>
    <p:sldLayoutId id="2147486256" r:id="rId2"/>
    <p:sldLayoutId id="2147486257" r:id="rId3"/>
    <p:sldLayoutId id="2147486258" r:id="rId4"/>
    <p:sldLayoutId id="2147486259" r:id="rId5"/>
    <p:sldLayoutId id="2147486260" r:id="rId6"/>
    <p:sldLayoutId id="2147486261" r:id="rId7"/>
    <p:sldLayoutId id="2147486262" r:id="rId8"/>
    <p:sldLayoutId id="2147486263" r:id="rId9"/>
    <p:sldLayoutId id="2147486264" r:id="rId10"/>
    <p:sldLayoutId id="2147486265"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微软雅黑" pitchFamily="34" charset="-122"/>
        </a:defRPr>
      </a:lvl6pPr>
      <a:lvl7pPr marL="914400" algn="l" rtl="0" eaLnBrk="0" fontAlgn="base" hangingPunct="0">
        <a:spcBef>
          <a:spcPct val="0"/>
        </a:spcBef>
        <a:spcAft>
          <a:spcPct val="0"/>
        </a:spcAft>
        <a:defRPr sz="2400">
          <a:solidFill>
            <a:schemeClr val="tx1"/>
          </a:solidFill>
          <a:latin typeface="Calibri" pitchFamily="34" charset="0"/>
          <a:ea typeface="微软雅黑" pitchFamily="34" charset="-122"/>
        </a:defRPr>
      </a:lvl7pPr>
      <a:lvl8pPr marL="1371600" algn="l" rtl="0" eaLnBrk="0" fontAlgn="base" hangingPunct="0">
        <a:spcBef>
          <a:spcPct val="0"/>
        </a:spcBef>
        <a:spcAft>
          <a:spcPct val="0"/>
        </a:spcAft>
        <a:defRPr sz="2400">
          <a:solidFill>
            <a:schemeClr val="tx1"/>
          </a:solidFill>
          <a:latin typeface="Calibri" pitchFamily="34" charset="0"/>
          <a:ea typeface="微软雅黑" pitchFamily="34" charset="-122"/>
        </a:defRPr>
      </a:lvl8pPr>
      <a:lvl9pPr marL="1828800" algn="l" rtl="0" eaLnBrk="0" fontAlgn="base" hangingPunct="0">
        <a:spcBef>
          <a:spcPct val="0"/>
        </a:spcBef>
        <a:spcAft>
          <a:spcPct val="0"/>
        </a:spcAft>
        <a:defRPr sz="2400">
          <a:solidFill>
            <a:schemeClr val="tx1"/>
          </a:solidFill>
          <a:latin typeface="Calibri" pitchFamily="34" charset="0"/>
          <a:ea typeface="微软雅黑" pitchFamily="34"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3314" name="AutoShape 22">
            <a:extLst>
              <a:ext uri="{FF2B5EF4-FFF2-40B4-BE49-F238E27FC236}">
                <a16:creationId xmlns:a16="http://schemas.microsoft.com/office/drawing/2014/main" id="{81F7AE0F-2AE8-475F-99D9-CD047AE0E0D3}"/>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3315" name="AutoShape 23">
            <a:extLst>
              <a:ext uri="{FF2B5EF4-FFF2-40B4-BE49-F238E27FC236}">
                <a16:creationId xmlns:a16="http://schemas.microsoft.com/office/drawing/2014/main" id="{0473EE0A-03FE-49C8-9837-AC7569576495}"/>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3316" name="Rectangle 12">
            <a:extLst>
              <a:ext uri="{FF2B5EF4-FFF2-40B4-BE49-F238E27FC236}">
                <a16:creationId xmlns:a16="http://schemas.microsoft.com/office/drawing/2014/main" id="{FC8C2FB9-CC2E-4196-A5B0-CE36A68B4825}"/>
              </a:ext>
            </a:extLst>
          </p:cNvPr>
          <p:cNvSpPr>
            <a:spLocks noChangeArrowheads="1"/>
          </p:cNvSpPr>
          <p:nvPr userDrawn="1"/>
        </p:nvSpPr>
        <p:spPr bwMode="auto">
          <a:xfrm>
            <a:off x="7921625" y="649763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rPr>
              <a:t> </a:t>
            </a:r>
            <a:fld id="{FFF428BF-6C11-40DD-B960-66954003641E}" type="slidenum">
              <a:rPr lang="en-US" altLang="zh-CN" sz="1000">
                <a:solidFill>
                  <a:srgbClr val="7F7F7F"/>
                </a:solidFill>
                <a:ea typeface="黑体" panose="02010609060101010101" pitchFamily="49" charset="-122"/>
              </a:rPr>
              <a:pPr algn="ctr" eaLnBrk="1" hangingPunct="1"/>
              <a:t>‹#›</a:t>
            </a:fld>
            <a:endParaRPr lang="en-US" altLang="zh-CN" sz="1000">
              <a:solidFill>
                <a:srgbClr val="7F7F7F"/>
              </a:solidFill>
              <a:ea typeface="黑体" panose="02010609060101010101" pitchFamily="49" charset="-122"/>
            </a:endParaRPr>
          </a:p>
        </p:txBody>
      </p:sp>
      <p:cxnSp>
        <p:nvCxnSpPr>
          <p:cNvPr id="13318" name="直接连接符 19">
            <a:extLst>
              <a:ext uri="{FF2B5EF4-FFF2-40B4-BE49-F238E27FC236}">
                <a16:creationId xmlns:a16="http://schemas.microsoft.com/office/drawing/2014/main" id="{853A3453-15F0-4DF1-8F5C-34CB8982F558}"/>
              </a:ext>
            </a:extLst>
          </p:cNvPr>
          <p:cNvCxnSpPr>
            <a:cxnSpLocks noChangeShapeType="1"/>
          </p:cNvCxnSpPr>
          <p:nvPr userDrawn="1"/>
        </p:nvCxnSpPr>
        <p:spPr bwMode="auto">
          <a:xfrm>
            <a:off x="8335963" y="6618288"/>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
        <p:nvSpPr>
          <p:cNvPr id="13320" name="AutoShape 22">
            <a:extLst>
              <a:ext uri="{FF2B5EF4-FFF2-40B4-BE49-F238E27FC236}">
                <a16:creationId xmlns:a16="http://schemas.microsoft.com/office/drawing/2014/main" id="{47E2430E-5562-4AB8-87F7-F8FFABE9C673}"/>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3321" name="AutoShape 23">
            <a:extLst>
              <a:ext uri="{FF2B5EF4-FFF2-40B4-BE49-F238E27FC236}">
                <a16:creationId xmlns:a16="http://schemas.microsoft.com/office/drawing/2014/main" id="{724C778D-D3C3-4A98-8E24-7751FA9AEB70}"/>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3322" name="标题占位符 1">
            <a:extLst>
              <a:ext uri="{FF2B5EF4-FFF2-40B4-BE49-F238E27FC236}">
                <a16:creationId xmlns:a16="http://schemas.microsoft.com/office/drawing/2014/main" id="{9EFD1360-4E3B-472E-90A9-283B567121C1}"/>
              </a:ext>
            </a:extLst>
          </p:cNvPr>
          <p:cNvSpPr>
            <a:spLocks noGrp="1" noChangeArrowheads="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3323" name="文本占位符 2">
            <a:extLst>
              <a:ext uri="{FF2B5EF4-FFF2-40B4-BE49-F238E27FC236}">
                <a16:creationId xmlns:a16="http://schemas.microsoft.com/office/drawing/2014/main" id="{98024318-1F34-42D8-9D3B-D90C3E20CDDB}"/>
              </a:ext>
            </a:extLst>
          </p:cNvPr>
          <p:cNvSpPr>
            <a:spLocks noGrp="1" noChangeArrowheads="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a:t>
            </a:r>
          </a:p>
        </p:txBody>
      </p:sp>
      <p:cxnSp>
        <p:nvCxnSpPr>
          <p:cNvPr id="12" name="直接连接符 14">
            <a:extLst>
              <a:ext uri="{FF2B5EF4-FFF2-40B4-BE49-F238E27FC236}">
                <a16:creationId xmlns:a16="http://schemas.microsoft.com/office/drawing/2014/main" id="{06050EB3-B608-4CBE-B813-ED8A80B7C337}"/>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266" r:id="rId1"/>
    <p:sldLayoutId id="2147486267" r:id="rId2"/>
    <p:sldLayoutId id="2147486268" r:id="rId3"/>
    <p:sldLayoutId id="2147486269" r:id="rId4"/>
    <p:sldLayoutId id="2147486270" r:id="rId5"/>
    <p:sldLayoutId id="2147486271" r:id="rId6"/>
    <p:sldLayoutId id="2147486272" r:id="rId7"/>
    <p:sldLayoutId id="2147486273" r:id="rId8"/>
    <p:sldLayoutId id="2147486274" r:id="rId9"/>
    <p:sldLayoutId id="2147486275" r:id="rId10"/>
    <p:sldLayoutId id="2147486276"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微软雅黑" pitchFamily="34" charset="-122"/>
        </a:defRPr>
      </a:lvl6pPr>
      <a:lvl7pPr marL="914400" algn="l" rtl="0" eaLnBrk="0" fontAlgn="base" hangingPunct="0">
        <a:spcBef>
          <a:spcPct val="0"/>
        </a:spcBef>
        <a:spcAft>
          <a:spcPct val="0"/>
        </a:spcAft>
        <a:defRPr sz="2400">
          <a:solidFill>
            <a:schemeClr val="tx1"/>
          </a:solidFill>
          <a:latin typeface="Calibri" pitchFamily="34" charset="0"/>
          <a:ea typeface="微软雅黑" pitchFamily="34" charset="-122"/>
        </a:defRPr>
      </a:lvl7pPr>
      <a:lvl8pPr marL="1371600" algn="l" rtl="0" eaLnBrk="0" fontAlgn="base" hangingPunct="0">
        <a:spcBef>
          <a:spcPct val="0"/>
        </a:spcBef>
        <a:spcAft>
          <a:spcPct val="0"/>
        </a:spcAft>
        <a:defRPr sz="2400">
          <a:solidFill>
            <a:schemeClr val="tx1"/>
          </a:solidFill>
          <a:latin typeface="Calibri" pitchFamily="34" charset="0"/>
          <a:ea typeface="微软雅黑" pitchFamily="34" charset="-122"/>
        </a:defRPr>
      </a:lvl8pPr>
      <a:lvl9pPr marL="1828800" algn="l" rtl="0" eaLnBrk="0" fontAlgn="base" hangingPunct="0">
        <a:spcBef>
          <a:spcPct val="0"/>
        </a:spcBef>
        <a:spcAft>
          <a:spcPct val="0"/>
        </a:spcAft>
        <a:defRPr sz="2400">
          <a:solidFill>
            <a:schemeClr val="tx1"/>
          </a:solidFill>
          <a:latin typeface="Calibri" pitchFamily="34" charset="0"/>
          <a:ea typeface="微软雅黑" pitchFamily="34"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4338" name="AutoShape 22">
            <a:extLst>
              <a:ext uri="{FF2B5EF4-FFF2-40B4-BE49-F238E27FC236}">
                <a16:creationId xmlns:a16="http://schemas.microsoft.com/office/drawing/2014/main" id="{95EC6356-F0E2-429D-86E4-CF9D0AAFFC25}"/>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4339" name="AutoShape 23">
            <a:extLst>
              <a:ext uri="{FF2B5EF4-FFF2-40B4-BE49-F238E27FC236}">
                <a16:creationId xmlns:a16="http://schemas.microsoft.com/office/drawing/2014/main" id="{64C01C71-42CF-4B4C-9087-D0EF846B0595}"/>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4340" name="Rectangle 12">
            <a:extLst>
              <a:ext uri="{FF2B5EF4-FFF2-40B4-BE49-F238E27FC236}">
                <a16:creationId xmlns:a16="http://schemas.microsoft.com/office/drawing/2014/main" id="{B09E7707-CEDF-4FA2-A758-83C74EF18094}"/>
              </a:ext>
            </a:extLst>
          </p:cNvPr>
          <p:cNvSpPr>
            <a:spLocks noChangeArrowheads="1"/>
          </p:cNvSpPr>
          <p:nvPr userDrawn="1"/>
        </p:nvSpPr>
        <p:spPr bwMode="auto">
          <a:xfrm>
            <a:off x="7921625" y="649763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rPr>
              <a:t> </a:t>
            </a:r>
            <a:fld id="{1042C117-FE61-4627-922B-272A3A7AF9B7}" type="slidenum">
              <a:rPr lang="en-US" altLang="zh-CN" sz="1000">
                <a:solidFill>
                  <a:srgbClr val="7F7F7F"/>
                </a:solidFill>
                <a:ea typeface="黑体" panose="02010609060101010101" pitchFamily="49" charset="-122"/>
              </a:rPr>
              <a:pPr algn="ctr" eaLnBrk="1" hangingPunct="1"/>
              <a:t>‹#›</a:t>
            </a:fld>
            <a:endParaRPr lang="en-US" altLang="zh-CN" sz="1000">
              <a:solidFill>
                <a:srgbClr val="7F7F7F"/>
              </a:solidFill>
              <a:ea typeface="黑体" panose="02010609060101010101" pitchFamily="49" charset="-122"/>
            </a:endParaRPr>
          </a:p>
        </p:txBody>
      </p:sp>
      <p:cxnSp>
        <p:nvCxnSpPr>
          <p:cNvPr id="14342" name="直接连接符 19">
            <a:extLst>
              <a:ext uri="{FF2B5EF4-FFF2-40B4-BE49-F238E27FC236}">
                <a16:creationId xmlns:a16="http://schemas.microsoft.com/office/drawing/2014/main" id="{AB279E6D-B498-4ED3-9397-8CFAA5C38A35}"/>
              </a:ext>
            </a:extLst>
          </p:cNvPr>
          <p:cNvCxnSpPr>
            <a:cxnSpLocks noChangeShapeType="1"/>
          </p:cNvCxnSpPr>
          <p:nvPr userDrawn="1"/>
        </p:nvCxnSpPr>
        <p:spPr bwMode="auto">
          <a:xfrm>
            <a:off x="8335963" y="6618288"/>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graphicFrame>
        <p:nvGraphicFramePr>
          <p:cNvPr id="14344" name="AutoShape 29">
            <a:extLst>
              <a:ext uri="{FF2B5EF4-FFF2-40B4-BE49-F238E27FC236}">
                <a16:creationId xmlns:a16="http://schemas.microsoft.com/office/drawing/2014/main" id="{3B5FCD3C-DFDF-4F67-B6C4-45268D70BB7E}"/>
              </a:ext>
            </a:extLst>
          </p:cNvPr>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r:id="rId13" imgW="0" imgH="0" progId="">
                  <p:embed/>
                </p:oleObj>
              </mc:Choice>
              <mc:Fallback>
                <p:oleObj r:id="rId13" imgW="0" imgH="0" progId="">
                  <p:embed/>
                  <p:pic>
                    <p:nvPicPr>
                      <p:cNvPr id="0" name="AutoShape 2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标题占位符 1">
            <a:extLst>
              <a:ext uri="{FF2B5EF4-FFF2-40B4-BE49-F238E27FC236}">
                <a16:creationId xmlns:a16="http://schemas.microsoft.com/office/drawing/2014/main" id="{214AE9C4-8ACD-4919-A88F-22390C6A0B54}"/>
              </a:ext>
            </a:extLst>
          </p:cNvPr>
          <p:cNvSpPr>
            <a:spLocks noGrp="1" noChangeArrowheads="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4346" name="文本占位符 2">
            <a:extLst>
              <a:ext uri="{FF2B5EF4-FFF2-40B4-BE49-F238E27FC236}">
                <a16:creationId xmlns:a16="http://schemas.microsoft.com/office/drawing/2014/main" id="{B573DC21-EC4E-4DE5-A413-660C914D547D}"/>
              </a:ext>
            </a:extLst>
          </p:cNvPr>
          <p:cNvSpPr>
            <a:spLocks noGrp="1" noChangeArrowheads="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a:t>
            </a:r>
          </a:p>
        </p:txBody>
      </p:sp>
      <p:cxnSp>
        <p:nvCxnSpPr>
          <p:cNvPr id="11" name="直接连接符 14">
            <a:extLst>
              <a:ext uri="{FF2B5EF4-FFF2-40B4-BE49-F238E27FC236}">
                <a16:creationId xmlns:a16="http://schemas.microsoft.com/office/drawing/2014/main" id="{C6C119BF-0CFF-4BAB-8836-F79AD3BC73EC}"/>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277" r:id="rId1"/>
    <p:sldLayoutId id="2147486278" r:id="rId2"/>
    <p:sldLayoutId id="2147486279" r:id="rId3"/>
    <p:sldLayoutId id="2147486280" r:id="rId4"/>
    <p:sldLayoutId id="2147486281" r:id="rId5"/>
    <p:sldLayoutId id="2147486282" r:id="rId6"/>
    <p:sldLayoutId id="2147486283" r:id="rId7"/>
    <p:sldLayoutId id="2147486284" r:id="rId8"/>
    <p:sldLayoutId id="2147486285" r:id="rId9"/>
    <p:sldLayoutId id="2147486286" r:id="rId10"/>
    <p:sldLayoutId id="2147486287"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微软雅黑" pitchFamily="34" charset="-122"/>
        </a:defRPr>
      </a:lvl6pPr>
      <a:lvl7pPr marL="914400" algn="l" rtl="0" eaLnBrk="0" fontAlgn="base" hangingPunct="0">
        <a:spcBef>
          <a:spcPct val="0"/>
        </a:spcBef>
        <a:spcAft>
          <a:spcPct val="0"/>
        </a:spcAft>
        <a:defRPr sz="2400">
          <a:solidFill>
            <a:schemeClr val="tx1"/>
          </a:solidFill>
          <a:latin typeface="Calibri" pitchFamily="34" charset="0"/>
          <a:ea typeface="微软雅黑" pitchFamily="34" charset="-122"/>
        </a:defRPr>
      </a:lvl7pPr>
      <a:lvl8pPr marL="1371600" algn="l" rtl="0" eaLnBrk="0" fontAlgn="base" hangingPunct="0">
        <a:spcBef>
          <a:spcPct val="0"/>
        </a:spcBef>
        <a:spcAft>
          <a:spcPct val="0"/>
        </a:spcAft>
        <a:defRPr sz="2400">
          <a:solidFill>
            <a:schemeClr val="tx1"/>
          </a:solidFill>
          <a:latin typeface="Calibri" pitchFamily="34" charset="0"/>
          <a:ea typeface="微软雅黑" pitchFamily="34" charset="-122"/>
        </a:defRPr>
      </a:lvl8pPr>
      <a:lvl9pPr marL="1828800" algn="l" rtl="0" eaLnBrk="0" fontAlgn="base" hangingPunct="0">
        <a:spcBef>
          <a:spcPct val="0"/>
        </a:spcBef>
        <a:spcAft>
          <a:spcPct val="0"/>
        </a:spcAft>
        <a:defRPr sz="2400">
          <a:solidFill>
            <a:schemeClr val="tx1"/>
          </a:solidFill>
          <a:latin typeface="Calibri" pitchFamily="34" charset="0"/>
          <a:ea typeface="微软雅黑" pitchFamily="34"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5362" name="AutoShape 22">
            <a:extLst>
              <a:ext uri="{FF2B5EF4-FFF2-40B4-BE49-F238E27FC236}">
                <a16:creationId xmlns:a16="http://schemas.microsoft.com/office/drawing/2014/main" id="{5EA1F3B7-1089-4288-BF1F-B41E75AFD93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5363" name="AutoShape 23">
            <a:extLst>
              <a:ext uri="{FF2B5EF4-FFF2-40B4-BE49-F238E27FC236}">
                <a16:creationId xmlns:a16="http://schemas.microsoft.com/office/drawing/2014/main" id="{338883B4-6CC1-44A2-8F70-2447329ECAB4}"/>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15364" name="Rectangle 12">
            <a:extLst>
              <a:ext uri="{FF2B5EF4-FFF2-40B4-BE49-F238E27FC236}">
                <a16:creationId xmlns:a16="http://schemas.microsoft.com/office/drawing/2014/main" id="{642E6B5C-142B-46FC-8B8A-B63E5401B636}"/>
              </a:ext>
            </a:extLst>
          </p:cNvPr>
          <p:cNvSpPr>
            <a:spLocks noChangeArrowheads="1"/>
          </p:cNvSpPr>
          <p:nvPr userDrawn="1"/>
        </p:nvSpPr>
        <p:spPr bwMode="auto">
          <a:xfrm>
            <a:off x="7921625" y="649763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rPr>
              <a:t> </a:t>
            </a:r>
            <a:fld id="{F2D92E09-8ADA-468C-B320-2A262585083A}" type="slidenum">
              <a:rPr lang="en-US" altLang="zh-CN" sz="1000">
                <a:solidFill>
                  <a:srgbClr val="7F7F7F"/>
                </a:solidFill>
                <a:ea typeface="黑体" panose="02010609060101010101" pitchFamily="49" charset="-122"/>
              </a:rPr>
              <a:pPr algn="ctr" eaLnBrk="1" hangingPunct="1"/>
              <a:t>‹#›</a:t>
            </a:fld>
            <a:endParaRPr lang="en-US" altLang="zh-CN" sz="1000">
              <a:solidFill>
                <a:srgbClr val="7F7F7F"/>
              </a:solidFill>
              <a:ea typeface="黑体" panose="02010609060101010101" pitchFamily="49" charset="-122"/>
            </a:endParaRPr>
          </a:p>
        </p:txBody>
      </p:sp>
      <p:cxnSp>
        <p:nvCxnSpPr>
          <p:cNvPr id="15366" name="直接连接符 19">
            <a:extLst>
              <a:ext uri="{FF2B5EF4-FFF2-40B4-BE49-F238E27FC236}">
                <a16:creationId xmlns:a16="http://schemas.microsoft.com/office/drawing/2014/main" id="{F69F70E8-DC61-437A-8A78-86DA3D29C97A}"/>
              </a:ext>
            </a:extLst>
          </p:cNvPr>
          <p:cNvCxnSpPr>
            <a:cxnSpLocks noChangeShapeType="1"/>
          </p:cNvCxnSpPr>
          <p:nvPr userDrawn="1"/>
        </p:nvCxnSpPr>
        <p:spPr bwMode="auto">
          <a:xfrm>
            <a:off x="8335963" y="6618288"/>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
        <p:nvSpPr>
          <p:cNvPr id="15368" name="标题占位符 1">
            <a:extLst>
              <a:ext uri="{FF2B5EF4-FFF2-40B4-BE49-F238E27FC236}">
                <a16:creationId xmlns:a16="http://schemas.microsoft.com/office/drawing/2014/main" id="{9AE2D05B-AE48-432A-9B81-3A20AF1B50CF}"/>
              </a:ext>
            </a:extLst>
          </p:cNvPr>
          <p:cNvSpPr>
            <a:spLocks noGrp="1" noChangeArrowheads="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5369" name="文本占位符 2">
            <a:extLst>
              <a:ext uri="{FF2B5EF4-FFF2-40B4-BE49-F238E27FC236}">
                <a16:creationId xmlns:a16="http://schemas.microsoft.com/office/drawing/2014/main" id="{CA3FBC8F-A60F-4878-9095-4EA33A1FD0BA}"/>
              </a:ext>
            </a:extLst>
          </p:cNvPr>
          <p:cNvSpPr>
            <a:spLocks noGrp="1" noChangeArrowheads="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a:t>
            </a:r>
          </a:p>
        </p:txBody>
      </p:sp>
      <p:sp>
        <p:nvSpPr>
          <p:cNvPr id="15370" name="Date Placeholder 3">
            <a:extLst>
              <a:ext uri="{FF2B5EF4-FFF2-40B4-BE49-F238E27FC236}">
                <a16:creationId xmlns:a16="http://schemas.microsoft.com/office/drawing/2014/main" id="{F66B1FC1-CD0E-42F5-B34C-BA6AED8ED1B2}"/>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a:latin typeface="Arial" pitchFamily="34" charset="0"/>
              </a:defRPr>
            </a:lvl1pPr>
          </a:lstStyle>
          <a:p>
            <a:pPr>
              <a:defRPr/>
            </a:pPr>
            <a:fld id="{04BE3412-B174-473A-9C16-CD8E4573E90F}" type="datetimeFigureOut">
              <a:rPr lang="en-US"/>
              <a:pPr>
                <a:defRPr/>
              </a:pPr>
              <a:t>11/6/24</a:t>
            </a:fld>
            <a:endParaRPr lang="en-US"/>
          </a:p>
        </p:txBody>
      </p:sp>
      <p:sp>
        <p:nvSpPr>
          <p:cNvPr id="15371" name="Footer Placeholder 4">
            <a:extLst>
              <a:ext uri="{FF2B5EF4-FFF2-40B4-BE49-F238E27FC236}">
                <a16:creationId xmlns:a16="http://schemas.microsoft.com/office/drawing/2014/main" id="{522331BD-9F12-4E8F-ACE9-35FDD6ECC2EB}"/>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a:latin typeface="Arial" pitchFamily="34" charset="0"/>
              </a:defRPr>
            </a:lvl1pPr>
          </a:lstStyle>
          <a:p>
            <a:pPr>
              <a:defRPr/>
            </a:pPr>
            <a:endParaRPr lang="en-US"/>
          </a:p>
        </p:txBody>
      </p:sp>
      <p:sp>
        <p:nvSpPr>
          <p:cNvPr id="15372" name="Slide Number Placeholder 5">
            <a:extLst>
              <a:ext uri="{FF2B5EF4-FFF2-40B4-BE49-F238E27FC236}">
                <a16:creationId xmlns:a16="http://schemas.microsoft.com/office/drawing/2014/main" id="{3AE81670-7920-4BA3-B666-69E32BC673B8}"/>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C8CF1442-EE52-42AE-BC19-2B8A51245F6F}" type="slidenum">
              <a:rPr lang="en-US" altLang="zh-CN"/>
              <a:pPr/>
              <a:t>‹#›</a:t>
            </a:fld>
            <a:endParaRPr lang="en-US" altLang="zh-CN"/>
          </a:p>
        </p:txBody>
      </p:sp>
      <p:cxnSp>
        <p:nvCxnSpPr>
          <p:cNvPr id="13" name="直接连接符 14">
            <a:extLst>
              <a:ext uri="{FF2B5EF4-FFF2-40B4-BE49-F238E27FC236}">
                <a16:creationId xmlns:a16="http://schemas.microsoft.com/office/drawing/2014/main" id="{7F5A8BD0-6CA6-46BF-9C34-4151A72B3476}"/>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288" r:id="rId1"/>
    <p:sldLayoutId id="2147486289" r:id="rId2"/>
    <p:sldLayoutId id="2147486290" r:id="rId3"/>
    <p:sldLayoutId id="2147486291" r:id="rId4"/>
    <p:sldLayoutId id="2147486292" r:id="rId5"/>
    <p:sldLayoutId id="2147486293" r:id="rId6"/>
    <p:sldLayoutId id="2147486294" r:id="rId7"/>
    <p:sldLayoutId id="2147486295" r:id="rId8"/>
    <p:sldLayoutId id="2147486296" r:id="rId9"/>
    <p:sldLayoutId id="2147486297" r:id="rId10"/>
    <p:sldLayoutId id="2147486298"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微软雅黑" pitchFamily="34" charset="-122"/>
        </a:defRPr>
      </a:lvl6pPr>
      <a:lvl7pPr marL="914400" algn="l" rtl="0" eaLnBrk="0" fontAlgn="base" hangingPunct="0">
        <a:spcBef>
          <a:spcPct val="0"/>
        </a:spcBef>
        <a:spcAft>
          <a:spcPct val="0"/>
        </a:spcAft>
        <a:defRPr sz="2400">
          <a:solidFill>
            <a:schemeClr val="tx1"/>
          </a:solidFill>
          <a:latin typeface="Calibri" pitchFamily="34" charset="0"/>
          <a:ea typeface="微软雅黑" pitchFamily="34" charset="-122"/>
        </a:defRPr>
      </a:lvl7pPr>
      <a:lvl8pPr marL="1371600" algn="l" rtl="0" eaLnBrk="0" fontAlgn="base" hangingPunct="0">
        <a:spcBef>
          <a:spcPct val="0"/>
        </a:spcBef>
        <a:spcAft>
          <a:spcPct val="0"/>
        </a:spcAft>
        <a:defRPr sz="2400">
          <a:solidFill>
            <a:schemeClr val="tx1"/>
          </a:solidFill>
          <a:latin typeface="Calibri" pitchFamily="34" charset="0"/>
          <a:ea typeface="微软雅黑" pitchFamily="34" charset="-122"/>
        </a:defRPr>
      </a:lvl8pPr>
      <a:lvl9pPr marL="1828800" algn="l" rtl="0" eaLnBrk="0" fontAlgn="base" hangingPunct="0">
        <a:spcBef>
          <a:spcPct val="0"/>
        </a:spcBef>
        <a:spcAft>
          <a:spcPct val="0"/>
        </a:spcAft>
        <a:defRPr sz="2400">
          <a:solidFill>
            <a:schemeClr val="tx1"/>
          </a:solidFill>
          <a:latin typeface="Calibri" pitchFamily="34" charset="0"/>
          <a:ea typeface="微软雅黑" pitchFamily="34"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B457AD-3626-410A-A1EA-6CD7CF41D32C}"/>
              </a:ext>
            </a:extLst>
          </p:cNvPr>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9D38BC1B-0435-41A2-B49D-E4EB48C41D57}"/>
              </a:ext>
            </a:extLst>
          </p:cNvPr>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 Third Level</a:t>
            </a:r>
          </a:p>
        </p:txBody>
      </p:sp>
      <p:grpSp>
        <p:nvGrpSpPr>
          <p:cNvPr id="1028" name="Group 16">
            <a:extLst>
              <a:ext uri="{FF2B5EF4-FFF2-40B4-BE49-F238E27FC236}">
                <a16:creationId xmlns:a16="http://schemas.microsoft.com/office/drawing/2014/main" id="{0B0DC699-F209-4107-8EC7-1C4B51540B0E}"/>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5DF136CC-672F-4BB5-AC73-92791DF05458}"/>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33" name="Rectangle 18">
              <a:extLst>
                <a:ext uri="{FF2B5EF4-FFF2-40B4-BE49-F238E27FC236}">
                  <a16:creationId xmlns:a16="http://schemas.microsoft.com/office/drawing/2014/main" id="{C646E446-A790-4886-B0A8-CBE75A7BBE63}"/>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29" name="Group 19">
            <a:extLst>
              <a:ext uri="{FF2B5EF4-FFF2-40B4-BE49-F238E27FC236}">
                <a16:creationId xmlns:a16="http://schemas.microsoft.com/office/drawing/2014/main" id="{E480DF42-384E-40B6-8AC7-BB473DC446E2}"/>
              </a:ext>
            </a:extLst>
          </p:cNvPr>
          <p:cNvGrpSpPr>
            <a:grpSpLocks/>
          </p:cNvGrpSpPr>
          <p:nvPr userDrawn="1"/>
        </p:nvGrpSpPr>
        <p:grpSpPr bwMode="auto">
          <a:xfrm>
            <a:off x="381000" y="6397626"/>
            <a:ext cx="8382000" cy="307975"/>
            <a:chOff x="288" y="3406"/>
            <a:chExt cx="5280" cy="194"/>
          </a:xfrm>
        </p:grpSpPr>
        <p:sp>
          <p:nvSpPr>
            <p:cNvPr id="1030" name="Rectangle 20">
              <a:extLst>
                <a:ext uri="{FF2B5EF4-FFF2-40B4-BE49-F238E27FC236}">
                  <a16:creationId xmlns:a16="http://schemas.microsoft.com/office/drawing/2014/main" id="{73D6886E-9C10-4637-BF0B-C5960743D9CC}"/>
                </a:ext>
              </a:extLst>
            </p:cNvPr>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31" name="Rectangle 21">
              <a:extLst>
                <a:ext uri="{FF2B5EF4-FFF2-40B4-BE49-F238E27FC236}">
                  <a16:creationId xmlns:a16="http://schemas.microsoft.com/office/drawing/2014/main" id="{FBB53665-264D-443E-9F03-0DEC21D614A4}"/>
                </a:ext>
              </a:extLst>
            </p:cNvPr>
            <p:cNvSpPr>
              <a:spLocks noChangeArrowheads="1"/>
            </p:cNvSpPr>
            <p:nvPr/>
          </p:nvSpPr>
          <p:spPr bwMode="auto">
            <a:xfrm>
              <a:off x="288" y="3406"/>
              <a:ext cx="52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marL="0" marR="0" lvl="0" indent="0" algn="l" defTabSz="914400" rtl="0" eaLnBrk="0" fontAlgn="base" latinLnBrk="0" hangingPunct="0">
                <a:lnSpc>
                  <a:spcPts val="2000"/>
                </a:lnSpc>
                <a:spcBef>
                  <a:spcPct val="0"/>
                </a:spcBef>
                <a:spcAft>
                  <a:spcPct val="0"/>
                </a:spcAft>
                <a:buClrTx/>
                <a:buSzTx/>
                <a:buFontTx/>
                <a:buNone/>
                <a:tabLst/>
                <a:defRPr/>
              </a:pPr>
              <a:r>
                <a:rPr lang="en-US" altLang="zh-CN" sz="1200" b="0" dirty="0" err="1">
                  <a:ea typeface="宋体" panose="02010600030101010101" pitchFamily="2" charset="-122"/>
                </a:rPr>
                <a:t>Xiaojun</a:t>
              </a:r>
              <a:r>
                <a:rPr lang="en-US" altLang="zh-CN" sz="1200" b="0" dirty="0">
                  <a:ea typeface="宋体" panose="02010600030101010101" pitchFamily="2" charset="-122"/>
                </a:rPr>
                <a:t> Chen	    	Data Mining		      			</a:t>
              </a:r>
            </a:p>
          </p:txBody>
        </p:sp>
      </p:grpSp>
      <p:sp>
        <p:nvSpPr>
          <p:cNvPr id="2" name="日期占位符 1"/>
          <p:cNvSpPr>
            <a:spLocks noGrp="1"/>
          </p:cNvSpPr>
          <p:nvPr>
            <p:ph type="dt" sz="half" idx="2"/>
          </p:nvPr>
        </p:nvSpPr>
        <p:spPr>
          <a:xfrm>
            <a:off x="4267200" y="6364968"/>
            <a:ext cx="2057400" cy="365125"/>
          </a:xfrm>
          <a:prstGeom prst="rect">
            <a:avLst/>
          </a:prstGeom>
        </p:spPr>
        <p:txBody>
          <a:bodyPr vert="horz" lIns="91440" tIns="45720" rIns="91440" bIns="45720" rtlCol="0" anchor="ctr"/>
          <a:lstStyle>
            <a:lvl1pPr algn="l">
              <a:defRPr sz="1200" b="0">
                <a:solidFill>
                  <a:schemeClr val="tx1"/>
                </a:solidFill>
              </a:defRPr>
            </a:lvl1pPr>
          </a:lstStyle>
          <a:p>
            <a:fld id="{D67D97AC-EA8C-4E73-8CE9-0F0B5FAF6790}" type="datetime1">
              <a:rPr lang="zh-CN" altLang="en-US" smtClean="0"/>
              <a:t>2024/11/6</a:t>
            </a:fld>
            <a:endParaRPr lang="zh-CN" altLang="en-US" dirty="0"/>
          </a:p>
        </p:txBody>
      </p:sp>
      <p:sp>
        <p:nvSpPr>
          <p:cNvPr id="4" name="灯片编号占位符 3"/>
          <p:cNvSpPr>
            <a:spLocks noGrp="1"/>
          </p:cNvSpPr>
          <p:nvPr>
            <p:ph type="sldNum" sz="quarter" idx="4"/>
          </p:nvPr>
        </p:nvSpPr>
        <p:spPr>
          <a:xfrm>
            <a:off x="6604000" y="6364968"/>
            <a:ext cx="2057400" cy="365125"/>
          </a:xfrm>
          <a:prstGeom prst="rect">
            <a:avLst/>
          </a:prstGeom>
        </p:spPr>
        <p:txBody>
          <a:bodyPr vert="horz" lIns="91440" tIns="45720" rIns="91440" bIns="45720" rtlCol="0" anchor="ctr"/>
          <a:lstStyle>
            <a:lvl1pPr algn="r">
              <a:defRPr sz="1200" b="0">
                <a:solidFill>
                  <a:schemeClr val="tx1"/>
                </a:solidFill>
              </a:defRPr>
            </a:lvl1pPr>
          </a:lstStyle>
          <a:p>
            <a:fld id="{D6BF7E1E-F098-4180-89E9-3BE6A7D9189B}" type="slidenum">
              <a:rPr lang="zh-CN" altLang="en-US" smtClean="0"/>
              <a:pPr/>
              <a:t>‹#›</a:t>
            </a:fld>
            <a:r>
              <a:rPr lang="en-US" altLang="zh-CN" dirty="0"/>
              <a:t>/48</a:t>
            </a:r>
            <a:endParaRPr lang="zh-CN" altLang="en-US" dirty="0"/>
          </a:p>
        </p:txBody>
      </p:sp>
    </p:spTree>
    <p:extLst>
      <p:ext uri="{BB962C8B-B14F-4D97-AF65-F5344CB8AC3E}">
        <p14:creationId xmlns:p14="http://schemas.microsoft.com/office/powerpoint/2010/main" val="1172342640"/>
      </p:ext>
    </p:extLst>
  </p:cSld>
  <p:clrMap bg1="lt1" tx1="dk1" bg2="lt2" tx2="dk2" accent1="accent1" accent2="accent2" accent3="accent3" accent4="accent4" accent5="accent5" accent6="accent6" hlink="hlink" folHlink="folHlink"/>
  <p:sldLayoutIdLst>
    <p:sldLayoutId id="2147486302" r:id="rId1"/>
    <p:sldLayoutId id="2147486303" r:id="rId2"/>
    <p:sldLayoutId id="2147486304" r:id="rId3"/>
    <p:sldLayoutId id="2147486305" r:id="rId4"/>
    <p:sldLayoutId id="2147486306" r:id="rId5"/>
    <p:sldLayoutId id="2147486307" r:id="rId6"/>
    <p:sldLayoutId id="2147486308" r:id="rId7"/>
    <p:sldLayoutId id="2147486309" r:id="rId8"/>
    <p:sldLayoutId id="2147486310" r:id="rId9"/>
    <p:sldLayoutId id="2147486311" r:id="rId10"/>
    <p:sldLayoutId id="2147486312" r:id="rId11"/>
    <p:sldLayoutId id="2147486313" r:id="rId12"/>
    <p:sldLayoutId id="2147486314" r:id="rId13"/>
  </p:sldLayoutIdLst>
  <p:hf hdr="0" ftr="0"/>
  <p:txStyles>
    <p:titleStyle>
      <a:lvl1pPr algn="l" rtl="0" eaLnBrk="0" fontAlgn="base" hangingPunct="0">
        <a:lnSpc>
          <a:spcPts val="3600"/>
        </a:lnSpc>
        <a:spcBef>
          <a:spcPct val="0"/>
        </a:spcBef>
        <a:spcAft>
          <a:spcPct val="0"/>
        </a:spcAft>
        <a:defRPr sz="3200" b="1" kern="1200">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9F811A4A-C7C1-400F-9286-F9E8CCA0BBC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4E7CD006-8449-48E7-91A8-BE1CB2A63BE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41FECF-4E43-4E86-8888-1780262B2B2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 typeface="Arial" pitchFamily="34" charset="0"/>
              <a:buNone/>
              <a:defRPr sz="1200">
                <a:solidFill>
                  <a:schemeClr val="tx1">
                    <a:tint val="75000"/>
                  </a:schemeClr>
                </a:solidFill>
                <a:latin typeface="Arial" pitchFamily="34" charset="0"/>
              </a:defRPr>
            </a:lvl1pPr>
          </a:lstStyle>
          <a:p>
            <a:pPr>
              <a:defRPr/>
            </a:pPr>
            <a:fld id="{17060C9E-4FF4-40C4-A77F-EAE304552007}" type="datetimeFigureOut">
              <a:rPr lang="zh-CN" altLang="en-US"/>
              <a:pPr>
                <a:defRPr/>
              </a:pPr>
              <a:t>2024/11/6</a:t>
            </a:fld>
            <a:endParaRPr lang="zh-CN" altLang="en-US"/>
          </a:p>
        </p:txBody>
      </p:sp>
      <p:sp>
        <p:nvSpPr>
          <p:cNvPr id="5" name="页脚占位符 4">
            <a:extLst>
              <a:ext uri="{FF2B5EF4-FFF2-40B4-BE49-F238E27FC236}">
                <a16:creationId xmlns:a16="http://schemas.microsoft.com/office/drawing/2014/main" id="{75C73C46-1136-48EF-B833-A7E4207FC64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 typeface="Arial" pitchFamily="34" charset="0"/>
              <a:buNone/>
              <a:defRPr sz="1200">
                <a:solidFill>
                  <a:schemeClr val="tx1">
                    <a:tint val="75000"/>
                  </a:schemeClr>
                </a:solidFill>
                <a:latin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41463D2C-EB9E-438A-912A-697880C8EFD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E2342E4-A121-4863-9715-5BA1A3E85AC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6145" r:id="rId1"/>
    <p:sldLayoutId id="2147486146" r:id="rId2"/>
    <p:sldLayoutId id="2147486147" r:id="rId3"/>
    <p:sldLayoutId id="2147486148" r:id="rId4"/>
    <p:sldLayoutId id="2147486149" r:id="rId5"/>
    <p:sldLayoutId id="2147486150" r:id="rId6"/>
    <p:sldLayoutId id="2147486151" r:id="rId7"/>
    <p:sldLayoutId id="2147486152" r:id="rId8"/>
    <p:sldLayoutId id="2147486153" r:id="rId9"/>
    <p:sldLayoutId id="2147486154" r:id="rId10"/>
    <p:sldLayoutId id="2147486155"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DF5C8814-B413-431E-82AB-34EB71FE1E12}"/>
              </a:ext>
            </a:extLst>
          </p:cNvPr>
          <p:cNvSpPr>
            <a:spLocks noGrp="1" noChangeArrowheads="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5" name="文本占位符 2">
            <a:extLst>
              <a:ext uri="{FF2B5EF4-FFF2-40B4-BE49-F238E27FC236}">
                <a16:creationId xmlns:a16="http://schemas.microsoft.com/office/drawing/2014/main" id="{1A68756C-BBEC-450B-855C-6E6904883C29}"/>
              </a:ext>
            </a:extLst>
          </p:cNvPr>
          <p:cNvSpPr>
            <a:spLocks noGrp="1" noChangeArrowheads="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a:t>
            </a:r>
          </a:p>
        </p:txBody>
      </p:sp>
      <p:sp>
        <p:nvSpPr>
          <p:cNvPr id="3076" name="AutoShape 22">
            <a:extLst>
              <a:ext uri="{FF2B5EF4-FFF2-40B4-BE49-F238E27FC236}">
                <a16:creationId xmlns:a16="http://schemas.microsoft.com/office/drawing/2014/main" id="{4DE8C6CC-DC00-4C52-B6B6-11A9A95D79E9}"/>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3077" name="AutoShape 23">
            <a:extLst>
              <a:ext uri="{FF2B5EF4-FFF2-40B4-BE49-F238E27FC236}">
                <a16:creationId xmlns:a16="http://schemas.microsoft.com/office/drawing/2014/main" id="{3F115562-F83C-4F5D-A7C0-97294EA0932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3078" name="Rectangle 12">
            <a:extLst>
              <a:ext uri="{FF2B5EF4-FFF2-40B4-BE49-F238E27FC236}">
                <a16:creationId xmlns:a16="http://schemas.microsoft.com/office/drawing/2014/main" id="{55281AB4-E834-42CF-8A0B-81994F5E213F}"/>
              </a:ext>
            </a:extLst>
          </p:cNvPr>
          <p:cNvSpPr>
            <a:spLocks noChangeArrowheads="1"/>
          </p:cNvSpPr>
          <p:nvPr userDrawn="1"/>
        </p:nvSpPr>
        <p:spPr bwMode="auto">
          <a:xfrm>
            <a:off x="7921625" y="6497638"/>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rPr>
              <a:t> </a:t>
            </a:r>
            <a:fld id="{CBC38238-1334-4944-9F9D-20DFD74B3F37}" type="slidenum">
              <a:rPr lang="en-US" altLang="zh-CN" sz="1000">
                <a:solidFill>
                  <a:srgbClr val="7F7F7F"/>
                </a:solidFill>
                <a:ea typeface="黑体" panose="02010609060101010101" pitchFamily="49" charset="-122"/>
              </a:rPr>
              <a:pPr algn="ctr" eaLnBrk="1" hangingPunct="1"/>
              <a:t>‹#›</a:t>
            </a:fld>
            <a:endParaRPr lang="en-US" altLang="zh-CN" sz="1000">
              <a:solidFill>
                <a:srgbClr val="7F7F7F"/>
              </a:solidFill>
              <a:ea typeface="黑体" panose="02010609060101010101" pitchFamily="49" charset="-122"/>
            </a:endParaRPr>
          </a:p>
        </p:txBody>
      </p:sp>
      <p:cxnSp>
        <p:nvCxnSpPr>
          <p:cNvPr id="3080" name="直接连接符 19">
            <a:extLst>
              <a:ext uri="{FF2B5EF4-FFF2-40B4-BE49-F238E27FC236}">
                <a16:creationId xmlns:a16="http://schemas.microsoft.com/office/drawing/2014/main" id="{78370240-218B-4D37-BD0E-7DCBAB39A9B8}"/>
              </a:ext>
            </a:extLst>
          </p:cNvPr>
          <p:cNvCxnSpPr>
            <a:cxnSpLocks noChangeShapeType="1"/>
          </p:cNvCxnSpPr>
          <p:nvPr userDrawn="1"/>
        </p:nvCxnSpPr>
        <p:spPr bwMode="auto">
          <a:xfrm>
            <a:off x="8335963" y="6618288"/>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cxnSp>
        <p:nvCxnSpPr>
          <p:cNvPr id="11" name="直接连接符 14">
            <a:extLst>
              <a:ext uri="{FF2B5EF4-FFF2-40B4-BE49-F238E27FC236}">
                <a16:creationId xmlns:a16="http://schemas.microsoft.com/office/drawing/2014/main" id="{B35DD87A-513C-40A1-9D3C-0067D5B73118}"/>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156" r:id="rId1"/>
    <p:sldLayoutId id="2147486157" r:id="rId2"/>
    <p:sldLayoutId id="2147486158" r:id="rId3"/>
    <p:sldLayoutId id="2147486159" r:id="rId4"/>
    <p:sldLayoutId id="2147486160" r:id="rId5"/>
    <p:sldLayoutId id="2147486161" r:id="rId6"/>
    <p:sldLayoutId id="2147486162" r:id="rId7"/>
    <p:sldLayoutId id="2147486163" r:id="rId8"/>
    <p:sldLayoutId id="2147486164" r:id="rId9"/>
    <p:sldLayoutId id="2147486165" r:id="rId10"/>
    <p:sldLayoutId id="2147486166"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微软雅黑" pitchFamily="34" charset="-122"/>
        </a:defRPr>
      </a:lvl6pPr>
      <a:lvl7pPr marL="914400" algn="l" rtl="0" eaLnBrk="0" fontAlgn="base" hangingPunct="0">
        <a:spcBef>
          <a:spcPct val="0"/>
        </a:spcBef>
        <a:spcAft>
          <a:spcPct val="0"/>
        </a:spcAft>
        <a:defRPr sz="2400">
          <a:solidFill>
            <a:schemeClr val="tx1"/>
          </a:solidFill>
          <a:latin typeface="Calibri" pitchFamily="34" charset="0"/>
          <a:ea typeface="微软雅黑" pitchFamily="34" charset="-122"/>
        </a:defRPr>
      </a:lvl7pPr>
      <a:lvl8pPr marL="1371600" algn="l" rtl="0" eaLnBrk="0" fontAlgn="base" hangingPunct="0">
        <a:spcBef>
          <a:spcPct val="0"/>
        </a:spcBef>
        <a:spcAft>
          <a:spcPct val="0"/>
        </a:spcAft>
        <a:defRPr sz="2400">
          <a:solidFill>
            <a:schemeClr val="tx1"/>
          </a:solidFill>
          <a:latin typeface="Calibri" pitchFamily="34" charset="0"/>
          <a:ea typeface="微软雅黑" pitchFamily="34" charset="-122"/>
        </a:defRPr>
      </a:lvl8pPr>
      <a:lvl9pPr marL="1828800" algn="l" rtl="0" eaLnBrk="0" fontAlgn="base" hangingPunct="0">
        <a:spcBef>
          <a:spcPct val="0"/>
        </a:spcBef>
        <a:spcAft>
          <a:spcPct val="0"/>
        </a:spcAft>
        <a:defRPr sz="2400">
          <a:solidFill>
            <a:schemeClr val="tx1"/>
          </a:solidFill>
          <a:latin typeface="Calibri" pitchFamily="34" charset="0"/>
          <a:ea typeface="微软雅黑" pitchFamily="34"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AutoShape 22">
            <a:extLst>
              <a:ext uri="{FF2B5EF4-FFF2-40B4-BE49-F238E27FC236}">
                <a16:creationId xmlns:a16="http://schemas.microsoft.com/office/drawing/2014/main" id="{97B33C1C-DA0B-4106-A18B-87F1BEE95A09}"/>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4099" name="AutoShape 23">
            <a:extLst>
              <a:ext uri="{FF2B5EF4-FFF2-40B4-BE49-F238E27FC236}">
                <a16:creationId xmlns:a16="http://schemas.microsoft.com/office/drawing/2014/main" id="{8F796367-A7F2-4178-9006-FA5EFDC4BB4C}"/>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spcBef>
                <a:spcPct val="50000"/>
              </a:spcBef>
              <a:defRPr/>
            </a:pPr>
            <a:endParaRPr lang="zh-CN" altLang="en-US"/>
          </a:p>
        </p:txBody>
      </p:sp>
      <p:sp>
        <p:nvSpPr>
          <p:cNvPr id="4100" name="Rectangle 12">
            <a:extLst>
              <a:ext uri="{FF2B5EF4-FFF2-40B4-BE49-F238E27FC236}">
                <a16:creationId xmlns:a16="http://schemas.microsoft.com/office/drawing/2014/main" id="{45DE11C2-260F-4B21-92C7-D4DB16D14C34}"/>
              </a:ext>
            </a:extLst>
          </p:cNvPr>
          <p:cNvSpPr>
            <a:spLocks noChangeArrowheads="1"/>
          </p:cNvSpPr>
          <p:nvPr userDrawn="1"/>
        </p:nvSpPr>
        <p:spPr bwMode="auto">
          <a:xfrm>
            <a:off x="7907376" y="6477001"/>
            <a:ext cx="428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7F7F7F"/>
                </a:solidFill>
                <a:ea typeface="黑体" panose="02010609060101010101" pitchFamily="49" charset="-122"/>
              </a:rPr>
              <a:t> </a:t>
            </a:r>
            <a:fld id="{59D95E6E-DC3F-4979-A277-FD310E13B153}" type="slidenum">
              <a:rPr lang="en-US" altLang="zh-CN" sz="1000">
                <a:solidFill>
                  <a:srgbClr val="7F7F7F"/>
                </a:solidFill>
                <a:ea typeface="黑体" panose="02010609060101010101" pitchFamily="49" charset="-122"/>
              </a:rPr>
              <a:pPr algn="ctr" eaLnBrk="1" hangingPunct="1"/>
              <a:t>‹#›</a:t>
            </a:fld>
            <a:endParaRPr lang="en-US" altLang="zh-CN" sz="1000" dirty="0">
              <a:solidFill>
                <a:srgbClr val="7F7F7F"/>
              </a:solidFill>
              <a:ea typeface="黑体" panose="02010609060101010101" pitchFamily="49" charset="-122"/>
            </a:endParaRPr>
          </a:p>
        </p:txBody>
      </p:sp>
      <p:cxnSp>
        <p:nvCxnSpPr>
          <p:cNvPr id="4102" name="直接连接符 10">
            <a:extLst>
              <a:ext uri="{FF2B5EF4-FFF2-40B4-BE49-F238E27FC236}">
                <a16:creationId xmlns:a16="http://schemas.microsoft.com/office/drawing/2014/main" id="{039C38E3-4CFE-4A1A-A21F-56B72330F124}"/>
              </a:ext>
            </a:extLst>
          </p:cNvPr>
          <p:cNvCxnSpPr>
            <a:cxnSpLocks noChangeShapeType="1"/>
          </p:cNvCxnSpPr>
          <p:nvPr userDrawn="1"/>
        </p:nvCxnSpPr>
        <p:spPr bwMode="auto">
          <a:xfrm>
            <a:off x="8313776" y="6621463"/>
            <a:ext cx="395287" cy="0"/>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
        <p:nvSpPr>
          <p:cNvPr id="4103" name="标题占位符 1">
            <a:extLst>
              <a:ext uri="{FF2B5EF4-FFF2-40B4-BE49-F238E27FC236}">
                <a16:creationId xmlns:a16="http://schemas.microsoft.com/office/drawing/2014/main" id="{E255FAD9-979B-45BC-82DF-83B5D220E9A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104" name="文本占位符 2">
            <a:extLst>
              <a:ext uri="{FF2B5EF4-FFF2-40B4-BE49-F238E27FC236}">
                <a16:creationId xmlns:a16="http://schemas.microsoft.com/office/drawing/2014/main" id="{5374D76F-34A5-4401-AE24-74DDDEC0B8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cxnSp>
        <p:nvCxnSpPr>
          <p:cNvPr id="13" name="直接连接符 14">
            <a:extLst>
              <a:ext uri="{FF2B5EF4-FFF2-40B4-BE49-F238E27FC236}">
                <a16:creationId xmlns:a16="http://schemas.microsoft.com/office/drawing/2014/main" id="{02C416AE-3D4A-4688-AD0A-A3DC49CBC460}"/>
              </a:ext>
            </a:extLst>
          </p:cNvPr>
          <p:cNvCxnSpPr>
            <a:cxnSpLocks noChangeShapeType="1"/>
          </p:cNvCxnSpPr>
          <p:nvPr userDrawn="1"/>
        </p:nvCxnSpPr>
        <p:spPr bwMode="auto">
          <a:xfrm>
            <a:off x="396875" y="6621463"/>
            <a:ext cx="7504113" cy="1"/>
          </a:xfrm>
          <a:prstGeom prst="line">
            <a:avLst/>
          </a:prstGeom>
          <a:noFill/>
          <a:ln w="9525">
            <a:solidFill>
              <a:srgbClr val="BFBFBF"/>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6167" r:id="rId1"/>
    <p:sldLayoutId id="2147486168" r:id="rId2"/>
    <p:sldLayoutId id="2147486169" r:id="rId3"/>
    <p:sldLayoutId id="2147486170" r:id="rId4"/>
    <p:sldLayoutId id="2147486171" r:id="rId5"/>
    <p:sldLayoutId id="2147486172" r:id="rId6"/>
    <p:sldLayoutId id="2147486173" r:id="rId7"/>
    <p:sldLayoutId id="2147486174" r:id="rId8"/>
    <p:sldLayoutId id="2147486175" r:id="rId9"/>
    <p:sldLayoutId id="2147486176" r:id="rId10"/>
    <p:sldLayoutId id="2147486177"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5122" name="AutoShape 40">
            <a:extLst>
              <a:ext uri="{FF2B5EF4-FFF2-40B4-BE49-F238E27FC236}">
                <a16:creationId xmlns:a16="http://schemas.microsoft.com/office/drawing/2014/main" id="{884D2D9F-B343-4AB3-86BE-761A55799B30}"/>
              </a:ext>
            </a:extLst>
          </p:cNvPr>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r:id="rId13" imgW="0" imgH="0" progId="">
                  <p:embed/>
                </p:oleObj>
              </mc:Choice>
              <mc:Fallback>
                <p:oleObj r:id="rId13" imgW="0" imgH="0" progId="">
                  <p:embed/>
                  <p:pic>
                    <p:nvPicPr>
                      <p:cNvPr id="0" name="AutoShape 4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矩形 7">
            <a:extLst>
              <a:ext uri="{FF2B5EF4-FFF2-40B4-BE49-F238E27FC236}">
                <a16:creationId xmlns:a16="http://schemas.microsoft.com/office/drawing/2014/main" id="{1F1C6D47-F7A8-4428-A072-66694749EFA6}"/>
              </a:ext>
            </a:extLst>
          </p:cNvPr>
          <p:cNvSpPr>
            <a:spLocks noChangeArrowheads="1"/>
          </p:cNvSpPr>
          <p:nvPr userDrawn="1"/>
        </p:nvSpPr>
        <p:spPr bwMode="auto">
          <a:xfrm>
            <a:off x="0" y="4437063"/>
            <a:ext cx="9144000" cy="32385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900">
                <a:solidFill>
                  <a:srgbClr val="000000"/>
                </a:solidFill>
                <a:latin typeface="Arial" pitchFamily="34" charset="0"/>
                <a:ea typeface="宋体" pitchFamily="2" charset="-122"/>
              </a:defRPr>
            </a:lvl9pPr>
          </a:lstStyle>
          <a:p>
            <a:pPr algn="ctr" eaLnBrk="1" hangingPunct="1">
              <a:defRPr/>
            </a:pPr>
            <a:endParaRPr lang="zh-CN" altLang="en-US">
              <a:solidFill>
                <a:srgbClr val="FFFFFF"/>
              </a:solidFill>
              <a:latin typeface="Calibri" pitchFamily="34" charset="0"/>
            </a:endParaRPr>
          </a:p>
        </p:txBody>
      </p:sp>
      <p:sp>
        <p:nvSpPr>
          <p:cNvPr id="5127" name="灯片编号占位符 5">
            <a:extLst>
              <a:ext uri="{FF2B5EF4-FFF2-40B4-BE49-F238E27FC236}">
                <a16:creationId xmlns:a16="http://schemas.microsoft.com/office/drawing/2014/main" id="{F1F6DEE3-B514-4B70-A937-70A9B674F079}"/>
              </a:ext>
            </a:extLst>
          </p:cNvPr>
          <p:cNvSpPr>
            <a:spLocks noGrp="1" noChangeArrowheads="1"/>
          </p:cNvSpPr>
          <p:nvPr>
            <p:ph type="sldNum" sz="quarter" idx="4"/>
          </p:nvPr>
        </p:nvSpPr>
        <p:spPr bwMode="auto">
          <a:xfrm>
            <a:off x="6615113" y="65071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28C0DF9-E375-4580-A014-270A6BBBCC1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6178" r:id="rId1"/>
    <p:sldLayoutId id="2147486179" r:id="rId2"/>
    <p:sldLayoutId id="2147486180" r:id="rId3"/>
    <p:sldLayoutId id="2147486181" r:id="rId4"/>
    <p:sldLayoutId id="2147486182" r:id="rId5"/>
    <p:sldLayoutId id="2147486183" r:id="rId6"/>
    <p:sldLayoutId id="2147486184" r:id="rId7"/>
    <p:sldLayoutId id="2147486185" r:id="rId8"/>
    <p:sldLayoutId id="2147486186" r:id="rId9"/>
    <p:sldLayoutId id="2147486187" r:id="rId10"/>
    <p:sldLayoutId id="2147486188"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A50FE620-279D-4338-B810-662BBA79A00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6147" name="文本占位符 2">
            <a:extLst>
              <a:ext uri="{FF2B5EF4-FFF2-40B4-BE49-F238E27FC236}">
                <a16:creationId xmlns:a16="http://schemas.microsoft.com/office/drawing/2014/main" id="{A1C195E5-7A42-43E5-8BED-71739E260D1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6189" r:id="rId1"/>
    <p:sldLayoutId id="2147486190" r:id="rId2"/>
    <p:sldLayoutId id="2147486191" r:id="rId3"/>
    <p:sldLayoutId id="2147486192" r:id="rId4"/>
    <p:sldLayoutId id="2147486193" r:id="rId5"/>
    <p:sldLayoutId id="2147486194" r:id="rId6"/>
    <p:sldLayoutId id="2147486195" r:id="rId7"/>
    <p:sldLayoutId id="2147486196" r:id="rId8"/>
    <p:sldLayoutId id="2147486197" r:id="rId9"/>
    <p:sldLayoutId id="2147486198" r:id="rId10"/>
    <p:sldLayoutId id="2147486199"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896A61D3-074F-4FF4-9A41-7B5D2949EBF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7171" name="文本占位符 2">
            <a:extLst>
              <a:ext uri="{FF2B5EF4-FFF2-40B4-BE49-F238E27FC236}">
                <a16:creationId xmlns:a16="http://schemas.microsoft.com/office/drawing/2014/main" id="{503BE23F-D811-49D5-9DA7-347B5DF2B94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6200" r:id="rId1"/>
    <p:sldLayoutId id="2147486201" r:id="rId2"/>
    <p:sldLayoutId id="2147486202" r:id="rId3"/>
    <p:sldLayoutId id="2147486203" r:id="rId4"/>
    <p:sldLayoutId id="2147486204" r:id="rId5"/>
    <p:sldLayoutId id="2147486205" r:id="rId6"/>
    <p:sldLayoutId id="2147486206" r:id="rId7"/>
    <p:sldLayoutId id="2147486207" r:id="rId8"/>
    <p:sldLayoutId id="2147486208" r:id="rId9"/>
    <p:sldLayoutId id="2147486209" r:id="rId10"/>
    <p:sldLayoutId id="2147486210"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1DE6D0C9-2297-4F0E-BEE4-AA6C07FB278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8195" name="文本占位符 2">
            <a:extLst>
              <a:ext uri="{FF2B5EF4-FFF2-40B4-BE49-F238E27FC236}">
                <a16:creationId xmlns:a16="http://schemas.microsoft.com/office/drawing/2014/main" id="{DF80ADC4-6726-4001-BD97-80D47CD1F98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8196" name="日期占位符 4">
            <a:extLst>
              <a:ext uri="{FF2B5EF4-FFF2-40B4-BE49-F238E27FC236}">
                <a16:creationId xmlns:a16="http://schemas.microsoft.com/office/drawing/2014/main" id="{B48B8901-4C81-4C64-BB43-81AC604F1CCC}"/>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FFFFFF"/>
                </a:solidFill>
                <a:latin typeface="Arial" pitchFamily="34" charset="0"/>
              </a:defRPr>
            </a:lvl1pPr>
          </a:lstStyle>
          <a:p>
            <a:pPr>
              <a:defRPr/>
            </a:pPr>
            <a:fld id="{EB69040D-8E6E-4D63-9781-24F914DCB5F7}" type="datetimeFigureOut">
              <a:rPr lang="zh-CN" altLang="en-US"/>
              <a:pPr>
                <a:defRPr/>
              </a:pPr>
              <a:t>2024/11/6</a:t>
            </a:fld>
            <a:endParaRPr lang="zh-CN" altLang="en-US"/>
          </a:p>
        </p:txBody>
      </p:sp>
      <p:sp>
        <p:nvSpPr>
          <p:cNvPr id="8197" name="页脚占位符 5">
            <a:extLst>
              <a:ext uri="{FF2B5EF4-FFF2-40B4-BE49-F238E27FC236}">
                <a16:creationId xmlns:a16="http://schemas.microsoft.com/office/drawing/2014/main" id="{720C1A8C-D557-4D31-B88A-1C2939FD039E}"/>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FFFFFF"/>
                </a:solidFill>
                <a:latin typeface="Arial" pitchFamily="34" charset="0"/>
              </a:defRPr>
            </a:lvl1pPr>
          </a:lstStyle>
          <a:p>
            <a:pPr>
              <a:defRPr/>
            </a:pPr>
            <a:endParaRPr lang="zh-CN" altLang="en-US"/>
          </a:p>
        </p:txBody>
      </p:sp>
      <p:sp>
        <p:nvSpPr>
          <p:cNvPr id="8198" name="灯片编号占位符 6">
            <a:extLst>
              <a:ext uri="{FF2B5EF4-FFF2-40B4-BE49-F238E27FC236}">
                <a16:creationId xmlns:a16="http://schemas.microsoft.com/office/drawing/2014/main" id="{54F78100-3366-46FE-8BB3-F9344F881F1C}"/>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B44C439F-B131-470B-A156-4157AECA6250}" type="slidenum">
              <a:rPr lang="zh-CN" altLang="en-US"/>
              <a:pPr/>
              <a:t>‹#›</a:t>
            </a:fld>
            <a:endParaRPr lang="zh-CN" altLang="en-US"/>
          </a:p>
        </p:txBody>
      </p:sp>
    </p:spTree>
  </p:cSld>
  <p:clrMap bg1="dk2" tx1="lt1" bg2="dk1" tx2="lt2" accent1="accent1" accent2="accent2" accent3="accent3" accent4="accent4" accent5="accent5" accent6="accent6" hlink="hlink" folHlink="folHlink"/>
  <p:sldLayoutIdLst>
    <p:sldLayoutId id="2147486211" r:id="rId1"/>
    <p:sldLayoutId id="2147486212" r:id="rId2"/>
    <p:sldLayoutId id="2147486213" r:id="rId3"/>
    <p:sldLayoutId id="2147486214" r:id="rId4"/>
    <p:sldLayoutId id="2147486215" r:id="rId5"/>
    <p:sldLayoutId id="2147486216" r:id="rId6"/>
    <p:sldLayoutId id="2147486217" r:id="rId7"/>
    <p:sldLayoutId id="2147486218" r:id="rId8"/>
    <p:sldLayoutId id="2147486219" r:id="rId9"/>
    <p:sldLayoutId id="2147486220" r:id="rId10"/>
    <p:sldLayoutId id="2147486221"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995C0F14-E199-4F83-9BC3-0018D178ED5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9219" name="文本占位符 2">
            <a:extLst>
              <a:ext uri="{FF2B5EF4-FFF2-40B4-BE49-F238E27FC236}">
                <a16:creationId xmlns:a16="http://schemas.microsoft.com/office/drawing/2014/main" id="{F6B27CB4-FFD1-477E-9FD9-0D9F14801BD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9220" name="日期占位符 3">
            <a:extLst>
              <a:ext uri="{FF2B5EF4-FFF2-40B4-BE49-F238E27FC236}">
                <a16:creationId xmlns:a16="http://schemas.microsoft.com/office/drawing/2014/main" id="{A9BAD1B3-2767-4063-90DE-12E6D8DD4DEE}"/>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D7F82771-671A-4ECB-AF5F-78BCCA7C1786}" type="datetimeFigureOut">
              <a:rPr lang="zh-CN" altLang="en-US"/>
              <a:pPr>
                <a:defRPr/>
              </a:pPr>
              <a:t>2024/11/6</a:t>
            </a:fld>
            <a:endParaRPr lang="zh-CN" altLang="en-US"/>
          </a:p>
        </p:txBody>
      </p:sp>
      <p:sp>
        <p:nvSpPr>
          <p:cNvPr id="9221" name="页脚占位符 4">
            <a:extLst>
              <a:ext uri="{FF2B5EF4-FFF2-40B4-BE49-F238E27FC236}">
                <a16:creationId xmlns:a16="http://schemas.microsoft.com/office/drawing/2014/main" id="{E083772B-65B0-4E36-ABDE-852EF8DA57F4}"/>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zh-CN" altLang="en-US"/>
          </a:p>
        </p:txBody>
      </p:sp>
      <p:sp>
        <p:nvSpPr>
          <p:cNvPr id="9222" name="灯片编号占位符 5">
            <a:extLst>
              <a:ext uri="{FF2B5EF4-FFF2-40B4-BE49-F238E27FC236}">
                <a16:creationId xmlns:a16="http://schemas.microsoft.com/office/drawing/2014/main" id="{870B6729-765D-4442-9862-764F07858636}"/>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6E7F1C1-F725-4180-BEC7-C15FEE4F1AF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6222" r:id="rId1"/>
    <p:sldLayoutId id="2147486223" r:id="rId2"/>
    <p:sldLayoutId id="2147486224" r:id="rId3"/>
    <p:sldLayoutId id="2147486225" r:id="rId4"/>
    <p:sldLayoutId id="2147486226" r:id="rId5"/>
    <p:sldLayoutId id="2147486227" r:id="rId6"/>
    <p:sldLayoutId id="2147486228" r:id="rId7"/>
    <p:sldLayoutId id="2147486229" r:id="rId8"/>
    <p:sldLayoutId id="2147486230" r:id="rId9"/>
    <p:sldLayoutId id="2147486231" r:id="rId10"/>
    <p:sldLayoutId id="2147486232"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35.x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0.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9.png"/><Relationship Id="rId1" Type="http://schemas.openxmlformats.org/officeDocument/2006/relationships/slideLayout" Target="../slideLayouts/slideLayout40.xml"/><Relationship Id="rId6" Type="http://schemas.openxmlformats.org/officeDocument/2006/relationships/image" Target="../media/image33.png"/><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0.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4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4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52.png"/><Relationship Id="rId4" Type="http://schemas.openxmlformats.org/officeDocument/2006/relationships/image" Target="../media/image40.sv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40.xml"/><Relationship Id="rId6" Type="http://schemas.openxmlformats.org/officeDocument/2006/relationships/image" Target="../media/image49.png"/><Relationship Id="rId5" Type="http://schemas.openxmlformats.org/officeDocument/2006/relationships/image" Target="../media/image45.jpeg"/><Relationship Id="rId4" Type="http://schemas.openxmlformats.org/officeDocument/2006/relationships/image" Target="../media/image430.png"/></Relationships>
</file>

<file path=ppt/slides/_rels/slide2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51.png"/><Relationship Id="rId7" Type="http://schemas.openxmlformats.org/officeDocument/2006/relationships/image" Target="../media/image490.png"/><Relationship Id="rId2" Type="http://schemas.openxmlformats.org/officeDocument/2006/relationships/image" Target="../media/image481.png"/><Relationship Id="rId1" Type="http://schemas.openxmlformats.org/officeDocument/2006/relationships/slideLayout" Target="../slideLayouts/slideLayout40.xml"/><Relationship Id="rId6" Type="http://schemas.openxmlformats.org/officeDocument/2006/relationships/image" Target="../media/image52.png"/><Relationship Id="rId11" Type="http://schemas.openxmlformats.org/officeDocument/2006/relationships/image" Target="../media/image53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461.png"/><Relationship Id="rId9" Type="http://schemas.openxmlformats.org/officeDocument/2006/relationships/image" Target="../media/image510.png"/></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s://zhuanlan.zhihu.com/p/104355127" TargetMode="External"/><Relationship Id="rId1" Type="http://schemas.openxmlformats.org/officeDocument/2006/relationships/slideLayout" Target="../slideLayouts/slideLayout35.xml"/><Relationship Id="rId4" Type="http://schemas.openxmlformats.org/officeDocument/2006/relationships/image" Target="../media/image4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8" Type="http://schemas.openxmlformats.org/officeDocument/2006/relationships/hyperlink" Target="https://matplotlib.org/api/_as_gen/matplotlib.pyplot.title.html#matplotlib.pyplot.title" TargetMode="External"/><Relationship Id="rId3" Type="http://schemas.openxmlformats.org/officeDocument/2006/relationships/hyperlink" Target="https://scikit-learn.org/stable/modules/generated/sklearn.cluster.KMeans.html#sklearn.cluster.KMeans" TargetMode="External"/><Relationship Id="rId7" Type="http://schemas.openxmlformats.org/officeDocument/2006/relationships/hyperlink" Target="https://matplotlib.org/api/_as_gen/matplotlib.pyplot.scatter.html#matplotlib.pyplot.scatter" TargetMode="External"/><Relationship Id="rId2" Type="http://schemas.openxmlformats.org/officeDocument/2006/relationships/image" Target="../media/image48.png"/><Relationship Id="rId1" Type="http://schemas.openxmlformats.org/officeDocument/2006/relationships/slideLayout" Target="../slideLayouts/slideLayout35.xml"/><Relationship Id="rId6" Type="http://schemas.openxmlformats.org/officeDocument/2006/relationships/hyperlink" Target="https://matplotlib.org/api/_as_gen/matplotlib.pyplot.subplot.html#matplotlib.pyplot.subplot" TargetMode="External"/><Relationship Id="rId11" Type="http://schemas.openxmlformats.org/officeDocument/2006/relationships/hyperlink" Target="https://matplotlib.org/api/_as_gen/matplotlib.pyplot.show.html#matplotlib.pyplot.show" TargetMode="External"/><Relationship Id="rId5" Type="http://schemas.openxmlformats.org/officeDocument/2006/relationships/hyperlink" Target="https://matplotlib.org/api/_as_gen/matplotlib.pyplot.figure.html#matplotlib.pyplot.figure" TargetMode="External"/><Relationship Id="rId10" Type="http://schemas.openxmlformats.org/officeDocument/2006/relationships/hyperlink" Target="https://docs.scipy.org/doc/numpy/reference/generated/numpy.vstack.html#numpy.vstack" TargetMode="External"/><Relationship Id="rId4" Type="http://schemas.openxmlformats.org/officeDocument/2006/relationships/hyperlink" Target="https://scikit-learn.org/stable/modules/generated/sklearn.datasets.make_blobs.html#sklearn.datasets.make_blobs" TargetMode="External"/><Relationship Id="rId9" Type="http://schemas.openxmlformats.org/officeDocument/2006/relationships/hyperlink" Target="https://docs.scipy.org/doc/numpy/reference/generated/numpy.dot.html#numpy.dot"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jpeg"/><Relationship Id="rId1" Type="http://schemas.openxmlformats.org/officeDocument/2006/relationships/slideLayout" Target="../slideLayouts/slideLayout35.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0.png"/><Relationship Id="rId7" Type="http://schemas.openxmlformats.org/officeDocument/2006/relationships/image" Target="../media/image62.png"/><Relationship Id="rId2" Type="http://schemas.openxmlformats.org/officeDocument/2006/relationships/image" Target="../media/image590.png"/><Relationship Id="rId1" Type="http://schemas.openxmlformats.org/officeDocument/2006/relationships/slideLayout" Target="../slideLayouts/slideLayout35.xml"/><Relationship Id="rId6" Type="http://schemas.openxmlformats.org/officeDocument/2006/relationships/image" Target="../media/image450.png"/><Relationship Id="rId5" Type="http://schemas.openxmlformats.org/officeDocument/2006/relationships/image" Target="../media/image610.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65.png"/><Relationship Id="rId1" Type="http://schemas.openxmlformats.org/officeDocument/2006/relationships/slideLayout" Target="../slideLayouts/slideLayout35.xml"/><Relationship Id="rId4" Type="http://schemas.openxmlformats.org/officeDocument/2006/relationships/image" Target="../media/image58.jpe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hyperlink" Target="https://scikit-learn.org/stable/auto_examples/cluster/plot_mini_batch_kmeans.html#sphx-glr-auto-examples-cluster-plot-mini-batch-kmeans-py" TargetMode="External"/><Relationship Id="rId2" Type="http://schemas.openxmlformats.org/officeDocument/2006/relationships/image" Target="../media/image64.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image" Target="../media/image711.png"/><Relationship Id="rId7" Type="http://schemas.openxmlformats.org/officeDocument/2006/relationships/image" Target="../media/image75.png"/><Relationship Id="rId2" Type="http://schemas.openxmlformats.org/officeDocument/2006/relationships/image" Target="../media/image701.png"/><Relationship Id="rId1" Type="http://schemas.openxmlformats.org/officeDocument/2006/relationships/slideLayout" Target="../slideLayouts/slideLayout35.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670.png"/><Relationship Id="rId7" Type="http://schemas.openxmlformats.org/officeDocument/2006/relationships/image" Target="../media/image700.png"/><Relationship Id="rId2" Type="http://schemas.openxmlformats.org/officeDocument/2006/relationships/image" Target="../media/image76.png"/><Relationship Id="rId1" Type="http://schemas.openxmlformats.org/officeDocument/2006/relationships/slideLayout" Target="../slideLayouts/slideLayout35.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50.png"/></Relationships>
</file>

<file path=ppt/slides/_rels/slide45.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oleObject" Target="../embeddings/oleObject9.bin"/><Relationship Id="rId3" Type="http://schemas.openxmlformats.org/officeDocument/2006/relationships/image" Target="../media/image82.png"/><Relationship Id="rId7" Type="http://schemas.openxmlformats.org/officeDocument/2006/relationships/image" Target="../media/image79.png"/><Relationship Id="rId12" Type="http://schemas.openxmlformats.org/officeDocument/2006/relationships/image" Target="../media/image68.wmf"/><Relationship Id="rId1" Type="http://schemas.openxmlformats.org/officeDocument/2006/relationships/slideLayout" Target="../slideLayouts/slideLayout35.xml"/><Relationship Id="rId6" Type="http://schemas.openxmlformats.org/officeDocument/2006/relationships/image" Target="../media/image780.png"/><Relationship Id="rId11" Type="http://schemas.openxmlformats.org/officeDocument/2006/relationships/oleObject" Target="../embeddings/oleObject8.bin"/><Relationship Id="rId5" Type="http://schemas.openxmlformats.org/officeDocument/2006/relationships/image" Target="../media/image770.png"/><Relationship Id="rId15" Type="http://schemas.openxmlformats.org/officeDocument/2006/relationships/image" Target="../media/image81.png"/><Relationship Id="rId10" Type="http://schemas.openxmlformats.org/officeDocument/2006/relationships/image" Target="../media/image67.wmf"/><Relationship Id="rId4" Type="http://schemas.openxmlformats.org/officeDocument/2006/relationships/image" Target="../media/image760.png"/><Relationship Id="rId9" Type="http://schemas.openxmlformats.org/officeDocument/2006/relationships/oleObject" Target="../embeddings/oleObject7.bin"/><Relationship Id="rId14" Type="http://schemas.openxmlformats.org/officeDocument/2006/relationships/image" Target="../media/image69.wmf"/></Relationships>
</file>

<file path=ppt/slides/_rels/slide4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760.png"/><Relationship Id="rId7"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5.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70.png"/><Relationship Id="rId9" Type="http://schemas.openxmlformats.org/officeDocument/2006/relationships/image" Target="../media/image70.png"/></Relationships>
</file>

<file path=ppt/slides/_rels/slide47.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71.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image" Target="../media/image88.png"/><Relationship Id="rId1" Type="http://schemas.openxmlformats.org/officeDocument/2006/relationships/slideLayout" Target="../slideLayouts/slideLayout35.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48.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80.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slideLayout" Target="../slideLayouts/slideLayout35.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35.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C5B76BB-8BC0-46FC-B05E-D6BAF192D63F}"/>
              </a:ext>
            </a:extLst>
          </p:cNvPr>
          <p:cNvSpPr>
            <a:spLocks noGrp="1" noChangeArrowheads="1"/>
          </p:cNvSpPr>
          <p:nvPr>
            <p:ph type="title"/>
          </p:nvPr>
        </p:nvSpPr>
        <p:spPr>
          <a:xfrm>
            <a:off x="76200" y="-152400"/>
            <a:ext cx="8763000" cy="838200"/>
          </a:xfrm>
        </p:spPr>
        <p:txBody>
          <a:bodyPr/>
          <a:lstStyle/>
          <a:p>
            <a:pPr algn="ctr"/>
            <a:r>
              <a:rPr lang="en-US" altLang="zh-CN" sz="4000" dirty="0">
                <a:ea typeface="宋体" panose="02010600030101010101" pitchFamily="2" charset="-122"/>
              </a:rPr>
              <a:t>Data Mining</a:t>
            </a:r>
          </a:p>
        </p:txBody>
      </p:sp>
      <p:sp>
        <p:nvSpPr>
          <p:cNvPr id="3075" name="Rectangle 3">
            <a:extLst>
              <a:ext uri="{FF2B5EF4-FFF2-40B4-BE49-F238E27FC236}">
                <a16:creationId xmlns:a16="http://schemas.microsoft.com/office/drawing/2014/main" id="{F733319F-711A-4470-A208-02E3ABD49E62}"/>
              </a:ext>
            </a:extLst>
          </p:cNvPr>
          <p:cNvSpPr>
            <a:spLocks noChangeArrowheads="1"/>
          </p:cNvSpPr>
          <p:nvPr/>
        </p:nvSpPr>
        <p:spPr bwMode="auto">
          <a:xfrm>
            <a:off x="381000" y="1656230"/>
            <a:ext cx="8153400" cy="4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800080"/>
              </a:buClr>
              <a:buSzPct val="60000"/>
              <a:buFont typeface="Wingdings" panose="05000000000000000000" pitchFamily="2" charset="2"/>
              <a:buNone/>
              <a:tabLst/>
              <a:defRPr/>
            </a:pPr>
            <a:r>
              <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Unsupervised</a:t>
            </a:r>
            <a:r>
              <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Learning</a:t>
            </a:r>
          </a:p>
          <a:p>
            <a:pPr marL="0" marR="0" lvl="0" indent="0" algn="ctr" defTabSz="914400" rtl="0" eaLnBrk="1" fontAlgn="base" latinLnBrk="0" hangingPunct="1">
              <a:lnSpc>
                <a:spcPct val="100000"/>
              </a:lnSpc>
              <a:spcBef>
                <a:spcPct val="20000"/>
              </a:spcBef>
              <a:spcAft>
                <a:spcPct val="0"/>
              </a:spcAft>
              <a:buClr>
                <a:srgbClr val="800080"/>
              </a:buClr>
              <a:buSzPct val="60000"/>
              <a:buFont typeface="Wingdings" panose="05000000000000000000" pitchFamily="2" charset="2"/>
              <a:buNone/>
              <a:tabLst/>
              <a:defRPr/>
            </a:pPr>
            <a:r>
              <a:rPr lang="en-US" altLang="zh-CN" sz="3600" b="0" dirty="0">
                <a:solidFill>
                  <a:srgbClr val="000000"/>
                </a:solidFill>
              </a:rPr>
              <a:t>--Clustering</a:t>
            </a:r>
            <a:endPar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20000"/>
              </a:spcBef>
              <a:spcAft>
                <a:spcPct val="0"/>
              </a:spcAft>
              <a:buClr>
                <a:srgbClr val="800080"/>
              </a:buClr>
              <a:buSzPct val="60000"/>
              <a:buFont typeface="Wingdings" panose="05000000000000000000" pitchFamily="2" charset="2"/>
              <a:buNone/>
              <a:tabLst/>
              <a:defRPr/>
            </a:pPr>
            <a:endPar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20000"/>
              </a:spcBef>
              <a:spcAft>
                <a:spcPct val="0"/>
              </a:spcAft>
              <a:buClr>
                <a:srgbClr val="800080"/>
              </a:buClr>
              <a:buSzPct val="60000"/>
              <a:buFont typeface="Wingdings" panose="05000000000000000000" pitchFamily="2" charset="2"/>
              <a:buNone/>
              <a:tabLst/>
              <a:defRPr/>
            </a:pPr>
            <a:r>
              <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Qin</a:t>
            </a: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Zhang</a:t>
            </a:r>
          </a:p>
          <a:p>
            <a:pPr marL="0" marR="0" lvl="0" indent="0" algn="ctr" defTabSz="914400" rtl="0" eaLnBrk="1" fontAlgn="base" latinLnBrk="0" hangingPunct="1">
              <a:lnSpc>
                <a:spcPct val="100000"/>
              </a:lnSpc>
              <a:spcBef>
                <a:spcPct val="20000"/>
              </a:spcBef>
              <a:spcAft>
                <a:spcPct val="0"/>
              </a:spcAft>
              <a:buClr>
                <a:srgbClr val="800080"/>
              </a:buClr>
              <a:buSzPct val="60000"/>
              <a:buFont typeface="Wingdings" panose="05000000000000000000" pitchFamily="2" charset="2"/>
              <a:buNone/>
              <a:tabLst/>
              <a:defRPr/>
            </a:pPr>
            <a:r>
              <a:rPr lang="en-US" altLang="zh-CN" sz="2000" b="0" dirty="0" err="1">
                <a:solidFill>
                  <a:srgbClr val="000000"/>
                </a:solidFill>
              </a:rPr>
              <a:t>qinzhang@szu.edu.cn</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71D53CD-C0CF-4DF1-B274-CE3EB452B71A}" type="datetime1">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2024/11/6</a:t>
            </a:fld>
            <a:endPar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6BF7E1E-F098-4180-89E9-3BE6A7D9189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/48</a:t>
            </a:r>
            <a:endPar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E1F67723-2E12-45DC-A5CC-DE59E8E9D541}"/>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5" name="Text Box 6">
            <a:extLst>
              <a:ext uri="{FF2B5EF4-FFF2-40B4-BE49-F238E27FC236}">
                <a16:creationId xmlns:a16="http://schemas.microsoft.com/office/drawing/2014/main" id="{0E3406DB-4C39-48AF-AF75-947F5C3B9050}"/>
              </a:ext>
            </a:extLst>
          </p:cNvPr>
          <p:cNvSpPr txBox="1">
            <a:spLocks noChangeArrowheads="1"/>
          </p:cNvSpPr>
          <p:nvPr/>
        </p:nvSpPr>
        <p:spPr bwMode="auto">
          <a:xfrm>
            <a:off x="180975" y="765175"/>
            <a:ext cx="86407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dirty="0">
                <a:latin typeface="+mn-ea"/>
                <a:ea typeface="+mn-ea"/>
              </a:rPr>
              <a:t>案例实现：</a:t>
            </a:r>
          </a:p>
          <a:p>
            <a:pPr>
              <a:lnSpc>
                <a:spcPct val="150000"/>
              </a:lnSpc>
              <a:spcBef>
                <a:spcPct val="20000"/>
              </a:spcBef>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以下是用</a:t>
            </a:r>
            <a:r>
              <a:rPr lang="en-US" altLang="zh-CN" sz="2000" dirty="0">
                <a:latin typeface="+mn-ea"/>
                <a:ea typeface="+mn-ea"/>
                <a:sym typeface="Arial" panose="020B0604020202020204" pitchFamily="34" charset="0"/>
              </a:rPr>
              <a:t>Pandas</a:t>
            </a:r>
            <a:r>
              <a:rPr lang="zh-CN" altLang="en-US" sz="2000" dirty="0">
                <a:latin typeface="+mn-ea"/>
                <a:ea typeface="+mn-ea"/>
                <a:sym typeface="Arial" panose="020B0604020202020204" pitchFamily="34" charset="0"/>
              </a:rPr>
              <a:t>和</a:t>
            </a:r>
            <a:r>
              <a:rPr lang="en-US" altLang="zh-CN" sz="2000" dirty="0" err="1">
                <a:latin typeface="+mn-ea"/>
                <a:ea typeface="+mn-ea"/>
                <a:sym typeface="Arial" panose="020B0604020202020204" pitchFamily="34" charset="0"/>
              </a:rPr>
              <a:t>Matplotlib</a:t>
            </a:r>
            <a:r>
              <a:rPr lang="zh-CN" altLang="en-US" sz="2000" dirty="0">
                <a:latin typeface="+mn-ea"/>
                <a:ea typeface="+mn-ea"/>
                <a:sym typeface="Arial" panose="020B0604020202020204" pitchFamily="34" charset="0"/>
              </a:rPr>
              <a:t>绘制的不同客户分群的概率密度函数图，通过这些图能直观地比较不同客户群的价值。分群 1 的概率密度函数图：</a:t>
            </a:r>
          </a:p>
        </p:txBody>
      </p:sp>
      <p:sp>
        <p:nvSpPr>
          <p:cNvPr id="33796" name="标题 3">
            <a:extLst>
              <a:ext uri="{FF2B5EF4-FFF2-40B4-BE49-F238E27FC236}">
                <a16:creationId xmlns:a16="http://schemas.microsoft.com/office/drawing/2014/main" id="{4A376CCD-5F01-43DA-A1DF-F9BED129939E}"/>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客户分群案例</a:t>
            </a:r>
            <a:endParaRPr lang="zh-CN" altLang="en-US" sz="2400" b="1" dirty="0">
              <a:latin typeface="Arial" panose="020B0604020202020204" pitchFamily="34" charset="0"/>
              <a:ea typeface="微软雅黑" panose="020B0503020204020204" pitchFamily="34" charset="-122"/>
            </a:endParaRPr>
          </a:p>
        </p:txBody>
      </p:sp>
      <p:pic>
        <p:nvPicPr>
          <p:cNvPr id="33797" name="Picture 6">
            <a:extLst>
              <a:ext uri="{FF2B5EF4-FFF2-40B4-BE49-F238E27FC236}">
                <a16:creationId xmlns:a16="http://schemas.microsoft.com/office/drawing/2014/main" id="{B56C2829-4982-4950-8700-4B32120D8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 y="2289175"/>
            <a:ext cx="5903913"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0E134A4-ACA8-4E06-BC88-33C8093DD8E7}"/>
              </a:ext>
            </a:extLst>
          </p:cNvPr>
          <p:cNvSpPr/>
          <p:nvPr/>
        </p:nvSpPr>
        <p:spPr>
          <a:xfrm>
            <a:off x="6300192" y="3381296"/>
            <a:ext cx="252154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sz="1800" dirty="0">
                <a:latin typeface="+mn-ea"/>
                <a:ea typeface="+mn-ea"/>
              </a:rPr>
              <a:t>分群1特点：</a:t>
            </a:r>
            <a:r>
              <a:rPr lang="en-US" altLang="zh-CN" sz="1800" dirty="0">
                <a:latin typeface="+mn-ea"/>
                <a:ea typeface="+mn-ea"/>
              </a:rPr>
              <a:t>R</a:t>
            </a:r>
            <a:r>
              <a:rPr lang="zh-CN" altLang="en-US" sz="1800" dirty="0">
                <a:latin typeface="+mn-ea"/>
                <a:ea typeface="+mn-ea"/>
              </a:rPr>
              <a:t>间隔相对较小，主要集中在</a:t>
            </a:r>
            <a:r>
              <a:rPr lang="en-US" altLang="zh-CN" sz="1800" dirty="0">
                <a:latin typeface="+mn-ea"/>
                <a:ea typeface="+mn-ea"/>
              </a:rPr>
              <a:t>0~30</a:t>
            </a:r>
            <a:r>
              <a:rPr lang="zh-CN" altLang="en-US" sz="1800" dirty="0">
                <a:latin typeface="+mn-ea"/>
                <a:ea typeface="+mn-ea"/>
              </a:rPr>
              <a:t>天之间；消费次数集中在</a:t>
            </a:r>
            <a:r>
              <a:rPr lang="en-US" altLang="zh-CN" sz="1800" dirty="0">
                <a:latin typeface="+mn-ea"/>
                <a:ea typeface="+mn-ea"/>
              </a:rPr>
              <a:t>10~25</a:t>
            </a:r>
            <a:r>
              <a:rPr lang="zh-CN" altLang="en-US" sz="1800" dirty="0">
                <a:latin typeface="+mn-ea"/>
                <a:ea typeface="+mn-ea"/>
              </a:rPr>
              <a:t>次；消费金额在</a:t>
            </a:r>
            <a:r>
              <a:rPr lang="en-US" altLang="zh-CN" sz="1800" dirty="0">
                <a:latin typeface="+mn-ea"/>
                <a:ea typeface="+mn-ea"/>
              </a:rPr>
              <a:t>500~2000</a:t>
            </a:r>
            <a:r>
              <a:rPr lang="zh-CN" altLang="en-US" sz="1800" dirty="0">
                <a:latin typeface="+mn-ea"/>
                <a:ea typeface="+mn-ea"/>
              </a:rPr>
              <a:t>。</a:t>
            </a:r>
          </a:p>
        </p:txBody>
      </p:sp>
    </p:spTree>
    <p:extLst>
      <p:ext uri="{BB962C8B-B14F-4D97-AF65-F5344CB8AC3E}">
        <p14:creationId xmlns:p14="http://schemas.microsoft.com/office/powerpoint/2010/main" val="4608670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38CDAB45-45A5-43A7-BE23-28623E070759}"/>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19" name="Text Box 6">
            <a:extLst>
              <a:ext uri="{FF2B5EF4-FFF2-40B4-BE49-F238E27FC236}">
                <a16:creationId xmlns:a16="http://schemas.microsoft.com/office/drawing/2014/main" id="{7A28AE32-5995-4DE8-8CED-4548A4D780C5}"/>
              </a:ext>
            </a:extLst>
          </p:cNvPr>
          <p:cNvSpPr txBox="1">
            <a:spLocks noChangeArrowheads="1"/>
          </p:cNvSpPr>
          <p:nvPr/>
        </p:nvSpPr>
        <p:spPr bwMode="auto">
          <a:xfrm>
            <a:off x="187286" y="964271"/>
            <a:ext cx="86407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l"/>
            </a:pPr>
            <a:r>
              <a:rPr lang="zh-CN" altLang="en-US" sz="2400" dirty="0">
                <a:latin typeface="+mn-ea"/>
                <a:ea typeface="+mn-ea"/>
              </a:rPr>
              <a:t>案例实现：</a:t>
            </a:r>
          </a:p>
          <a:p>
            <a:pPr>
              <a:spcBef>
                <a:spcPct val="20000"/>
              </a:spcBef>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分群 2 的概率密度函数图：</a:t>
            </a:r>
            <a:endParaRPr lang="zh-CN" altLang="en-US" dirty="0">
              <a:latin typeface="+mn-ea"/>
              <a:ea typeface="+mn-ea"/>
            </a:endParaRPr>
          </a:p>
        </p:txBody>
      </p:sp>
      <p:sp>
        <p:nvSpPr>
          <p:cNvPr id="34820" name="标题 3">
            <a:extLst>
              <a:ext uri="{FF2B5EF4-FFF2-40B4-BE49-F238E27FC236}">
                <a16:creationId xmlns:a16="http://schemas.microsoft.com/office/drawing/2014/main" id="{9A8F24A2-50D4-4BCC-9208-5E8983CBAA74}"/>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客户分群案例</a:t>
            </a:r>
            <a:endParaRPr lang="zh-CN" altLang="en-US" sz="2400" b="1" dirty="0">
              <a:latin typeface="Arial" panose="020B0604020202020204" pitchFamily="34" charset="0"/>
              <a:ea typeface="微软雅黑" panose="020B0503020204020204" pitchFamily="34" charset="-122"/>
            </a:endParaRPr>
          </a:p>
        </p:txBody>
      </p:sp>
      <p:pic>
        <p:nvPicPr>
          <p:cNvPr id="34821" name="Picture 6">
            <a:extLst>
              <a:ext uri="{FF2B5EF4-FFF2-40B4-BE49-F238E27FC236}">
                <a16:creationId xmlns:a16="http://schemas.microsoft.com/office/drawing/2014/main" id="{43E081BF-CB93-4660-BF71-DF89FADF5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32707"/>
            <a:ext cx="6469063"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CD7AB92-8948-4DE7-82F0-EF3A0BFB0294}"/>
              </a:ext>
            </a:extLst>
          </p:cNvPr>
          <p:cNvSpPr/>
          <p:nvPr/>
        </p:nvSpPr>
        <p:spPr>
          <a:xfrm>
            <a:off x="6864599" y="3068960"/>
            <a:ext cx="1957139"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ts val="0"/>
              </a:spcBef>
              <a:buClr>
                <a:schemeClr val="hlink"/>
              </a:buClr>
            </a:pPr>
            <a:r>
              <a:rPr lang="zh-CN" altLang="en-US" sz="1800" dirty="0">
                <a:latin typeface="+mn-ea"/>
                <a:ea typeface="+mn-ea"/>
              </a:rPr>
              <a:t>分群2特点：</a:t>
            </a:r>
            <a:r>
              <a:rPr lang="en-US" altLang="zh-CN" sz="1800" dirty="0">
                <a:latin typeface="+mn-ea"/>
                <a:ea typeface="+mn-ea"/>
              </a:rPr>
              <a:t>R</a:t>
            </a:r>
            <a:r>
              <a:rPr lang="zh-CN" altLang="en-US" sz="1800" dirty="0">
                <a:latin typeface="+mn-ea"/>
                <a:ea typeface="+mn-ea"/>
              </a:rPr>
              <a:t>间隔分布在</a:t>
            </a:r>
            <a:r>
              <a:rPr lang="en-US" altLang="zh-CN" sz="1800" dirty="0">
                <a:latin typeface="+mn-ea"/>
                <a:ea typeface="+mn-ea"/>
              </a:rPr>
              <a:t>0~30</a:t>
            </a:r>
            <a:r>
              <a:rPr lang="zh-CN" altLang="en-US" sz="1800" dirty="0">
                <a:latin typeface="+mn-ea"/>
                <a:ea typeface="+mn-ea"/>
              </a:rPr>
              <a:t>天之间；消费次数集中在</a:t>
            </a:r>
            <a:r>
              <a:rPr lang="en-US" altLang="zh-CN" sz="1800" dirty="0">
                <a:latin typeface="+mn-ea"/>
                <a:ea typeface="+mn-ea"/>
              </a:rPr>
              <a:t>0~12</a:t>
            </a:r>
            <a:r>
              <a:rPr lang="zh-CN" altLang="en-US" sz="1800" dirty="0">
                <a:latin typeface="+mn-ea"/>
                <a:ea typeface="+mn-ea"/>
              </a:rPr>
              <a:t>次；消费金额在</a:t>
            </a:r>
            <a:r>
              <a:rPr lang="en-US" altLang="zh-CN" sz="1800" dirty="0">
                <a:latin typeface="+mn-ea"/>
                <a:ea typeface="+mn-ea"/>
              </a:rPr>
              <a:t>0~1800</a:t>
            </a:r>
            <a:r>
              <a:rPr lang="zh-CN" altLang="en-US" sz="1800" dirty="0">
                <a:latin typeface="+mn-ea"/>
                <a:ea typeface="+mn-ea"/>
              </a:rPr>
              <a:t>。</a:t>
            </a:r>
          </a:p>
        </p:txBody>
      </p:sp>
    </p:spTree>
    <p:extLst>
      <p:ext uri="{BB962C8B-B14F-4D97-AF65-F5344CB8AC3E}">
        <p14:creationId xmlns:p14="http://schemas.microsoft.com/office/powerpoint/2010/main" val="9251812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69281DF9-D108-4789-B150-75E4074A6EFA}"/>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3" name="Text Box 6">
            <a:extLst>
              <a:ext uri="{FF2B5EF4-FFF2-40B4-BE49-F238E27FC236}">
                <a16:creationId xmlns:a16="http://schemas.microsoft.com/office/drawing/2014/main" id="{207FB78C-5FEC-4D3C-98D6-09AA86538AD0}"/>
              </a:ext>
            </a:extLst>
          </p:cNvPr>
          <p:cNvSpPr txBox="1">
            <a:spLocks noChangeArrowheads="1"/>
          </p:cNvSpPr>
          <p:nvPr/>
        </p:nvSpPr>
        <p:spPr bwMode="auto">
          <a:xfrm>
            <a:off x="181149" y="826864"/>
            <a:ext cx="86407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l"/>
            </a:pPr>
            <a:r>
              <a:rPr lang="zh-CN" altLang="en-US" sz="2400" dirty="0">
                <a:latin typeface="+mn-ea"/>
                <a:ea typeface="+mn-ea"/>
              </a:rPr>
              <a:t>案例实现：</a:t>
            </a:r>
          </a:p>
          <a:p>
            <a:pPr>
              <a:spcBef>
                <a:spcPct val="20000"/>
              </a:spcBef>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分群 3 的概率密度函数图：</a:t>
            </a:r>
            <a:endParaRPr lang="zh-CN" altLang="en-US" dirty="0">
              <a:latin typeface="+mn-ea"/>
              <a:ea typeface="+mn-ea"/>
            </a:endParaRPr>
          </a:p>
        </p:txBody>
      </p:sp>
      <p:sp>
        <p:nvSpPr>
          <p:cNvPr id="35844" name="标题 3">
            <a:extLst>
              <a:ext uri="{FF2B5EF4-FFF2-40B4-BE49-F238E27FC236}">
                <a16:creationId xmlns:a16="http://schemas.microsoft.com/office/drawing/2014/main" id="{EE45FCF0-83A3-48EF-8FEE-0BC8B7193BA2}"/>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客户分群案例</a:t>
            </a:r>
            <a:endParaRPr lang="zh-CN" altLang="en-US" sz="2400" b="1" dirty="0">
              <a:latin typeface="Arial" panose="020B0604020202020204" pitchFamily="34" charset="0"/>
              <a:ea typeface="微软雅黑" panose="020B0503020204020204" pitchFamily="34" charset="-122"/>
            </a:endParaRPr>
          </a:p>
        </p:txBody>
      </p:sp>
      <p:pic>
        <p:nvPicPr>
          <p:cNvPr id="35845" name="Picture 6">
            <a:extLst>
              <a:ext uri="{FF2B5EF4-FFF2-40B4-BE49-F238E27FC236}">
                <a16:creationId xmlns:a16="http://schemas.microsoft.com/office/drawing/2014/main" id="{C2AC7026-4190-4657-AF2A-9D17F783E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31975"/>
            <a:ext cx="654685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5F4902BB-9213-4835-AC27-72EFC1D3715D}"/>
              </a:ext>
            </a:extLst>
          </p:cNvPr>
          <p:cNvSpPr/>
          <p:nvPr/>
        </p:nvSpPr>
        <p:spPr>
          <a:xfrm>
            <a:off x="6804248" y="2902843"/>
            <a:ext cx="2017166"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ts val="0"/>
              </a:spcBef>
              <a:buClr>
                <a:schemeClr val="hlink"/>
              </a:buClr>
            </a:pPr>
            <a:r>
              <a:rPr lang="zh-CN" altLang="en-US" sz="1800" dirty="0">
                <a:latin typeface="+mn-ea"/>
                <a:ea typeface="+mn-ea"/>
              </a:rPr>
              <a:t>分群3特点：</a:t>
            </a:r>
            <a:r>
              <a:rPr lang="en-US" altLang="zh-CN" sz="1800" dirty="0">
                <a:latin typeface="+mn-ea"/>
                <a:ea typeface="+mn-ea"/>
              </a:rPr>
              <a:t>R</a:t>
            </a:r>
            <a:r>
              <a:rPr lang="zh-CN" altLang="en-US" sz="1800" dirty="0">
                <a:latin typeface="+mn-ea"/>
                <a:ea typeface="+mn-ea"/>
              </a:rPr>
              <a:t>间隔相对较大，间隔分布在</a:t>
            </a:r>
            <a:r>
              <a:rPr lang="en-US" altLang="zh-CN" sz="1800" dirty="0">
                <a:latin typeface="+mn-ea"/>
                <a:ea typeface="+mn-ea"/>
              </a:rPr>
              <a:t>30~80</a:t>
            </a:r>
            <a:r>
              <a:rPr lang="zh-CN" altLang="en-US" sz="1800" dirty="0">
                <a:latin typeface="+mn-ea"/>
                <a:ea typeface="+mn-ea"/>
              </a:rPr>
              <a:t>天之间；消费次数集中在</a:t>
            </a:r>
            <a:r>
              <a:rPr lang="en-US" altLang="zh-CN" sz="1800" dirty="0">
                <a:latin typeface="+mn-ea"/>
                <a:ea typeface="+mn-ea"/>
              </a:rPr>
              <a:t>0~15</a:t>
            </a:r>
            <a:r>
              <a:rPr lang="zh-CN" altLang="en-US" sz="1800" dirty="0">
                <a:latin typeface="+mn-ea"/>
                <a:ea typeface="+mn-ea"/>
              </a:rPr>
              <a:t>次；消费金额在</a:t>
            </a:r>
            <a:r>
              <a:rPr lang="en-US" altLang="zh-CN" sz="1800" dirty="0">
                <a:latin typeface="+mn-ea"/>
                <a:ea typeface="+mn-ea"/>
              </a:rPr>
              <a:t>0~2000</a:t>
            </a:r>
            <a:r>
              <a:rPr lang="zh-CN" altLang="en-US" sz="1800" dirty="0">
                <a:latin typeface="+mn-ea"/>
                <a:ea typeface="+mn-ea"/>
              </a:rPr>
              <a:t>。</a:t>
            </a:r>
          </a:p>
        </p:txBody>
      </p:sp>
    </p:spTree>
    <p:extLst>
      <p:ext uri="{BB962C8B-B14F-4D97-AF65-F5344CB8AC3E}">
        <p14:creationId xmlns:p14="http://schemas.microsoft.com/office/powerpoint/2010/main" val="9932392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A75E7F00-DF5E-46DC-9034-2287E37A9BA9}"/>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67" name="Text Box 6">
            <a:extLst>
              <a:ext uri="{FF2B5EF4-FFF2-40B4-BE49-F238E27FC236}">
                <a16:creationId xmlns:a16="http://schemas.microsoft.com/office/drawing/2014/main" id="{D304DC85-E7BE-4D36-9860-B7ACFBB8425A}"/>
              </a:ext>
            </a:extLst>
          </p:cNvPr>
          <p:cNvSpPr txBox="1">
            <a:spLocks noChangeArrowheads="1"/>
          </p:cNvSpPr>
          <p:nvPr/>
        </p:nvSpPr>
        <p:spPr bwMode="auto">
          <a:xfrm>
            <a:off x="251618" y="1052736"/>
            <a:ext cx="8640763" cy="515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just">
              <a:lnSpc>
                <a:spcPts val="2880"/>
              </a:lnSpc>
              <a:spcBef>
                <a:spcPct val="20000"/>
              </a:spcBef>
              <a:buClr>
                <a:schemeClr val="hlink"/>
              </a:buClr>
              <a:buFont typeface="Wingdings" panose="05000000000000000000" pitchFamily="2" charset="2"/>
              <a:buChar char="l"/>
            </a:pPr>
            <a:r>
              <a:rPr lang="zh-CN" altLang="en-US" sz="2400" dirty="0">
                <a:latin typeface="+mn-ea"/>
                <a:ea typeface="+mn-ea"/>
              </a:rPr>
              <a:t>案例实现：</a:t>
            </a:r>
          </a:p>
          <a:p>
            <a:pPr algn="just">
              <a:lnSpc>
                <a:spcPts val="2880"/>
              </a:lnSpc>
              <a:spcBef>
                <a:spcPct val="20000"/>
              </a:spcBef>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客户价值分析：</a:t>
            </a:r>
          </a:p>
          <a:p>
            <a:pPr algn="just">
              <a:lnSpc>
                <a:spcPts val="2880"/>
              </a:lnSpc>
              <a:spcBef>
                <a:spcPct val="20000"/>
              </a:spcBef>
              <a:buClr>
                <a:schemeClr val="hlink"/>
              </a:buClr>
              <a:buFont typeface="Wingdings" panose="05000000000000000000" pitchFamily="2" charset="2"/>
              <a:buChar char="v"/>
            </a:pPr>
            <a:r>
              <a:rPr lang="zh-CN" altLang="en-US" sz="2000" dirty="0">
                <a:latin typeface="+mn-ea"/>
                <a:ea typeface="+mn-ea"/>
              </a:rPr>
              <a:t>分群1特点：</a:t>
            </a:r>
            <a:r>
              <a:rPr lang="en-US" altLang="zh-CN" sz="2000" dirty="0">
                <a:latin typeface="+mn-ea"/>
                <a:ea typeface="+mn-ea"/>
              </a:rPr>
              <a:t>R</a:t>
            </a:r>
            <a:r>
              <a:rPr lang="zh-CN" altLang="en-US" sz="2000" dirty="0">
                <a:latin typeface="+mn-ea"/>
                <a:ea typeface="+mn-ea"/>
              </a:rPr>
              <a:t>间隔相对较小，主要集中在</a:t>
            </a:r>
            <a:r>
              <a:rPr lang="en-US" altLang="zh-CN" sz="2000" dirty="0">
                <a:latin typeface="+mn-ea"/>
                <a:ea typeface="+mn-ea"/>
              </a:rPr>
              <a:t>0~30</a:t>
            </a:r>
            <a:r>
              <a:rPr lang="zh-CN" altLang="en-US" sz="2000" dirty="0">
                <a:latin typeface="+mn-ea"/>
                <a:ea typeface="+mn-ea"/>
              </a:rPr>
              <a:t>天之间；消费次数集中在</a:t>
            </a:r>
            <a:r>
              <a:rPr lang="en-US" altLang="zh-CN" sz="2000" dirty="0">
                <a:latin typeface="+mn-ea"/>
                <a:ea typeface="+mn-ea"/>
              </a:rPr>
              <a:t>10~25</a:t>
            </a:r>
            <a:r>
              <a:rPr lang="zh-CN" altLang="en-US" sz="2000" dirty="0">
                <a:latin typeface="+mn-ea"/>
                <a:ea typeface="+mn-ea"/>
              </a:rPr>
              <a:t>次；消费金额在</a:t>
            </a:r>
            <a:r>
              <a:rPr lang="en-US" altLang="zh-CN" sz="2000" dirty="0">
                <a:latin typeface="+mn-ea"/>
                <a:ea typeface="+mn-ea"/>
              </a:rPr>
              <a:t>500~2000</a:t>
            </a:r>
            <a:r>
              <a:rPr lang="zh-CN" altLang="en-US" sz="2000" dirty="0">
                <a:latin typeface="+mn-ea"/>
                <a:ea typeface="+mn-ea"/>
              </a:rPr>
              <a:t>。</a:t>
            </a:r>
          </a:p>
          <a:p>
            <a:pPr algn="just">
              <a:lnSpc>
                <a:spcPts val="2880"/>
              </a:lnSpc>
              <a:spcBef>
                <a:spcPct val="20000"/>
              </a:spcBef>
              <a:buClr>
                <a:schemeClr val="hlink"/>
              </a:buClr>
              <a:buFont typeface="Wingdings" panose="05000000000000000000" pitchFamily="2" charset="2"/>
              <a:buChar char="v"/>
            </a:pPr>
            <a:r>
              <a:rPr lang="zh-CN" altLang="en-US" sz="2000" dirty="0">
                <a:latin typeface="+mn-ea"/>
                <a:ea typeface="+mn-ea"/>
              </a:rPr>
              <a:t>分群2特点：</a:t>
            </a:r>
            <a:r>
              <a:rPr lang="en-US" altLang="zh-CN" sz="2000" dirty="0">
                <a:latin typeface="+mn-ea"/>
                <a:ea typeface="+mn-ea"/>
              </a:rPr>
              <a:t>R</a:t>
            </a:r>
            <a:r>
              <a:rPr lang="zh-CN" altLang="en-US" sz="2000" dirty="0">
                <a:latin typeface="+mn-ea"/>
                <a:ea typeface="+mn-ea"/>
              </a:rPr>
              <a:t>间隔分布在</a:t>
            </a:r>
            <a:r>
              <a:rPr lang="en-US" altLang="zh-CN" sz="2000" dirty="0">
                <a:latin typeface="+mn-ea"/>
                <a:ea typeface="+mn-ea"/>
              </a:rPr>
              <a:t>0~30</a:t>
            </a:r>
            <a:r>
              <a:rPr lang="zh-CN" altLang="en-US" sz="2000" dirty="0">
                <a:latin typeface="+mn-ea"/>
                <a:ea typeface="+mn-ea"/>
              </a:rPr>
              <a:t>天之间；消费次数集中在</a:t>
            </a:r>
            <a:r>
              <a:rPr lang="en-US" altLang="zh-CN" sz="2000" dirty="0">
                <a:latin typeface="+mn-ea"/>
                <a:ea typeface="+mn-ea"/>
              </a:rPr>
              <a:t>0~12</a:t>
            </a:r>
            <a:r>
              <a:rPr lang="zh-CN" altLang="en-US" sz="2000" dirty="0">
                <a:latin typeface="+mn-ea"/>
                <a:ea typeface="+mn-ea"/>
              </a:rPr>
              <a:t>次；消费金额在</a:t>
            </a:r>
            <a:r>
              <a:rPr lang="en-US" altLang="zh-CN" sz="2000" dirty="0">
                <a:latin typeface="+mn-ea"/>
                <a:ea typeface="+mn-ea"/>
              </a:rPr>
              <a:t>0~1800</a:t>
            </a:r>
            <a:r>
              <a:rPr lang="zh-CN" altLang="en-US" sz="2000" dirty="0">
                <a:latin typeface="+mn-ea"/>
                <a:ea typeface="+mn-ea"/>
              </a:rPr>
              <a:t>。</a:t>
            </a:r>
          </a:p>
          <a:p>
            <a:pPr algn="just">
              <a:lnSpc>
                <a:spcPts val="2880"/>
              </a:lnSpc>
              <a:spcBef>
                <a:spcPct val="20000"/>
              </a:spcBef>
              <a:buClr>
                <a:schemeClr val="hlink"/>
              </a:buClr>
              <a:buFont typeface="Wingdings" panose="05000000000000000000" pitchFamily="2" charset="2"/>
              <a:buChar char="v"/>
            </a:pPr>
            <a:r>
              <a:rPr lang="zh-CN" altLang="en-US" sz="2000" dirty="0">
                <a:latin typeface="+mn-ea"/>
                <a:ea typeface="+mn-ea"/>
              </a:rPr>
              <a:t>分群3特点：</a:t>
            </a:r>
            <a:r>
              <a:rPr lang="en-US" altLang="zh-CN" sz="2000" dirty="0">
                <a:latin typeface="+mn-ea"/>
                <a:ea typeface="+mn-ea"/>
              </a:rPr>
              <a:t>R</a:t>
            </a:r>
            <a:r>
              <a:rPr lang="zh-CN" altLang="en-US" sz="2000" dirty="0">
                <a:latin typeface="+mn-ea"/>
                <a:ea typeface="+mn-ea"/>
              </a:rPr>
              <a:t>间隔相对较大，间隔分布在</a:t>
            </a:r>
            <a:r>
              <a:rPr lang="en-US" altLang="zh-CN" sz="2000" dirty="0">
                <a:latin typeface="+mn-ea"/>
                <a:ea typeface="+mn-ea"/>
              </a:rPr>
              <a:t>30~80</a:t>
            </a:r>
            <a:r>
              <a:rPr lang="zh-CN" altLang="en-US" sz="2000" dirty="0">
                <a:latin typeface="+mn-ea"/>
                <a:ea typeface="+mn-ea"/>
              </a:rPr>
              <a:t>天之间；消费次数集中在</a:t>
            </a:r>
            <a:r>
              <a:rPr lang="en-US" altLang="zh-CN" sz="2000" dirty="0">
                <a:latin typeface="+mn-ea"/>
                <a:ea typeface="+mn-ea"/>
              </a:rPr>
              <a:t>0~15</a:t>
            </a:r>
            <a:r>
              <a:rPr lang="zh-CN" altLang="en-US" sz="2000" dirty="0">
                <a:latin typeface="+mn-ea"/>
                <a:ea typeface="+mn-ea"/>
              </a:rPr>
              <a:t>次；消费金额在</a:t>
            </a:r>
            <a:r>
              <a:rPr lang="en-US" altLang="zh-CN" sz="2000" dirty="0">
                <a:latin typeface="+mn-ea"/>
                <a:ea typeface="+mn-ea"/>
              </a:rPr>
              <a:t>0~2000</a:t>
            </a:r>
            <a:r>
              <a:rPr lang="zh-CN" altLang="en-US" sz="2000" dirty="0">
                <a:latin typeface="+mn-ea"/>
                <a:ea typeface="+mn-ea"/>
              </a:rPr>
              <a:t>。</a:t>
            </a:r>
          </a:p>
          <a:p>
            <a:pPr algn="just">
              <a:lnSpc>
                <a:spcPts val="2880"/>
              </a:lnSpc>
              <a:spcBef>
                <a:spcPct val="20000"/>
              </a:spcBef>
              <a:buClr>
                <a:schemeClr val="hlink"/>
              </a:buClr>
              <a:buFont typeface="Wingdings" panose="05000000000000000000" pitchFamily="2" charset="2"/>
              <a:buChar char="v"/>
            </a:pPr>
            <a:r>
              <a:rPr lang="zh-CN" altLang="en-US" sz="2000" dirty="0">
                <a:latin typeface="+mn-ea"/>
                <a:ea typeface="+mn-ea"/>
              </a:rPr>
              <a:t>对比分析：分群</a:t>
            </a:r>
            <a:r>
              <a:rPr lang="en-US" altLang="zh-CN" sz="2000" dirty="0">
                <a:latin typeface="+mn-ea"/>
                <a:ea typeface="+mn-ea"/>
              </a:rPr>
              <a:t>1</a:t>
            </a:r>
            <a:r>
              <a:rPr lang="zh-CN" altLang="en-US" sz="2000" dirty="0">
                <a:latin typeface="+mn-ea"/>
                <a:ea typeface="+mn-ea"/>
              </a:rPr>
              <a:t>时间间隔较短，消费次数多，而且消费金额较大，是高消费高价值人群。分群</a:t>
            </a:r>
            <a:r>
              <a:rPr lang="en-US" altLang="zh-CN" sz="2000" dirty="0">
                <a:latin typeface="+mn-ea"/>
                <a:ea typeface="+mn-ea"/>
              </a:rPr>
              <a:t>2</a:t>
            </a:r>
            <a:r>
              <a:rPr lang="zh-CN" altLang="en-US" sz="2000" dirty="0">
                <a:latin typeface="+mn-ea"/>
                <a:ea typeface="+mn-ea"/>
              </a:rPr>
              <a:t>的时间间隔、消费次数和消费金额处于中等水平，代表着一般客户。分群</a:t>
            </a:r>
            <a:r>
              <a:rPr lang="en-US" altLang="zh-CN" sz="2000" dirty="0">
                <a:latin typeface="+mn-ea"/>
                <a:ea typeface="+mn-ea"/>
              </a:rPr>
              <a:t>3</a:t>
            </a:r>
            <a:r>
              <a:rPr lang="zh-CN" altLang="en-US" sz="2000" dirty="0">
                <a:latin typeface="+mn-ea"/>
                <a:ea typeface="+mn-ea"/>
              </a:rPr>
              <a:t>的时间间隔较长，消费次数较少，消费金额也不是特别高，是价值较低的客户群体。</a:t>
            </a:r>
          </a:p>
          <a:p>
            <a:pPr>
              <a:lnSpc>
                <a:spcPts val="2880"/>
              </a:lnSpc>
              <a:spcBef>
                <a:spcPct val="20000"/>
              </a:spcBef>
              <a:buClr>
                <a:schemeClr val="hlink"/>
              </a:buClr>
              <a:buFont typeface="Wingdings" panose="05000000000000000000" pitchFamily="2" charset="2"/>
              <a:buNone/>
            </a:pPr>
            <a:endParaRPr lang="zh-CN" altLang="en-US" sz="2000" dirty="0">
              <a:latin typeface="+mn-ea"/>
              <a:ea typeface="+mn-ea"/>
            </a:endParaRPr>
          </a:p>
        </p:txBody>
      </p:sp>
      <p:sp>
        <p:nvSpPr>
          <p:cNvPr id="36868" name="标题 3">
            <a:extLst>
              <a:ext uri="{FF2B5EF4-FFF2-40B4-BE49-F238E27FC236}">
                <a16:creationId xmlns:a16="http://schemas.microsoft.com/office/drawing/2014/main" id="{A36BBE7E-8D9F-4FB8-9728-89BC80F057B3}"/>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客户分群案例</a:t>
            </a:r>
            <a:endParaRPr lang="zh-CN" altLang="en-US" sz="2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625889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a:extLst>
              <a:ext uri="{FF2B5EF4-FFF2-40B4-BE49-F238E27FC236}">
                <a16:creationId xmlns:a16="http://schemas.microsoft.com/office/drawing/2014/main" id="{7D629E27-A036-40D6-94BC-513F77671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3" y="990600"/>
            <a:ext cx="3043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Text Box 4">
            <a:extLst>
              <a:ext uri="{FF2B5EF4-FFF2-40B4-BE49-F238E27FC236}">
                <a16:creationId xmlns:a16="http://schemas.microsoft.com/office/drawing/2014/main" id="{F4D5B322-95AF-4725-933F-2145A98E62CD}"/>
              </a:ext>
            </a:extLst>
          </p:cNvPr>
          <p:cNvSpPr txBox="1">
            <a:spLocks noChangeArrowheads="1"/>
          </p:cNvSpPr>
          <p:nvPr/>
        </p:nvSpPr>
        <p:spPr bwMode="auto">
          <a:xfrm>
            <a:off x="609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endParaRPr lang="zh-CN" altLang="zh-CN" sz="1400">
              <a:ea typeface="宋体" panose="02010600030101010101" pitchFamily="2" charset="-122"/>
            </a:endParaRPr>
          </a:p>
        </p:txBody>
      </p:sp>
      <p:grpSp>
        <p:nvGrpSpPr>
          <p:cNvPr id="1594373" name="Group 5">
            <a:extLst>
              <a:ext uri="{FF2B5EF4-FFF2-40B4-BE49-F238E27FC236}">
                <a16:creationId xmlns:a16="http://schemas.microsoft.com/office/drawing/2014/main" id="{4CC0FDD6-18AF-4CE1-93A1-84919550D2B0}"/>
              </a:ext>
            </a:extLst>
          </p:cNvPr>
          <p:cNvGrpSpPr>
            <a:grpSpLocks/>
          </p:cNvGrpSpPr>
          <p:nvPr/>
        </p:nvGrpSpPr>
        <p:grpSpPr bwMode="auto">
          <a:xfrm>
            <a:off x="5105400" y="3660776"/>
            <a:ext cx="3048000" cy="2620963"/>
            <a:chOff x="3216" y="2306"/>
            <a:chExt cx="1920" cy="1651"/>
          </a:xfrm>
        </p:grpSpPr>
        <p:pic>
          <p:nvPicPr>
            <p:cNvPr id="25610" name="Picture 6">
              <a:extLst>
                <a:ext uri="{FF2B5EF4-FFF2-40B4-BE49-F238E27FC236}">
                  <a16:creationId xmlns:a16="http://schemas.microsoft.com/office/drawing/2014/main" id="{018C629C-71FD-418C-A5CB-765C592AA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1" name="Text Box 7">
              <a:extLst>
                <a:ext uri="{FF2B5EF4-FFF2-40B4-BE49-F238E27FC236}">
                  <a16:creationId xmlns:a16="http://schemas.microsoft.com/office/drawing/2014/main" id="{8505E9D6-5902-4630-B37D-558B61AB2568}"/>
                </a:ext>
              </a:extLst>
            </p:cNvPr>
            <p:cNvSpPr txBox="1">
              <a:spLocks noChangeArrowheads="1"/>
            </p:cNvSpPr>
            <p:nvPr/>
          </p:nvSpPr>
          <p:spPr bwMode="auto">
            <a:xfrm>
              <a:off x="3408" y="3705"/>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dirty="0">
                  <a:ea typeface="宋体" panose="02010600030101010101" pitchFamily="2" charset="-122"/>
                </a:rPr>
                <a:t>          聚类结果二</a:t>
              </a:r>
              <a:endParaRPr lang="en-US" altLang="zh-CN" sz="2000" dirty="0">
                <a:ea typeface="宋体" panose="02010600030101010101" pitchFamily="2" charset="-122"/>
              </a:endParaRPr>
            </a:p>
          </p:txBody>
        </p:sp>
      </p:grpSp>
      <p:grpSp>
        <p:nvGrpSpPr>
          <p:cNvPr id="1594376" name="Group 8">
            <a:extLst>
              <a:ext uri="{FF2B5EF4-FFF2-40B4-BE49-F238E27FC236}">
                <a16:creationId xmlns:a16="http://schemas.microsoft.com/office/drawing/2014/main" id="{EBEDBB13-974C-4B68-9813-0BA8689A577A}"/>
              </a:ext>
            </a:extLst>
          </p:cNvPr>
          <p:cNvGrpSpPr>
            <a:grpSpLocks/>
          </p:cNvGrpSpPr>
          <p:nvPr/>
        </p:nvGrpSpPr>
        <p:grpSpPr bwMode="auto">
          <a:xfrm>
            <a:off x="990600" y="3660776"/>
            <a:ext cx="3043238" cy="2620963"/>
            <a:chOff x="624" y="2306"/>
            <a:chExt cx="1917" cy="1651"/>
          </a:xfrm>
        </p:grpSpPr>
        <p:pic>
          <p:nvPicPr>
            <p:cNvPr id="25608" name="Picture 9">
              <a:extLst>
                <a:ext uri="{FF2B5EF4-FFF2-40B4-BE49-F238E27FC236}">
                  <a16:creationId xmlns:a16="http://schemas.microsoft.com/office/drawing/2014/main" id="{0E47738A-9D4D-4E44-B1DA-1210C760F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Text Box 10">
              <a:extLst>
                <a:ext uri="{FF2B5EF4-FFF2-40B4-BE49-F238E27FC236}">
                  <a16:creationId xmlns:a16="http://schemas.microsoft.com/office/drawing/2014/main" id="{47A0EC9E-7FE0-4F25-96DA-C2B35BFDC3A7}"/>
                </a:ext>
              </a:extLst>
            </p:cNvPr>
            <p:cNvSpPr txBox="1">
              <a:spLocks noChangeArrowheads="1"/>
            </p:cNvSpPr>
            <p:nvPr/>
          </p:nvSpPr>
          <p:spPr bwMode="auto">
            <a:xfrm>
              <a:off x="912" y="3705"/>
              <a:ext cx="14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dirty="0">
                  <a:ea typeface="宋体" panose="02010600030101010101" pitchFamily="2" charset="-122"/>
                </a:rPr>
                <a:t>     聚类结果一</a:t>
              </a:r>
              <a:endParaRPr lang="en-US" altLang="zh-CN" sz="2000" dirty="0">
                <a:ea typeface="宋体" panose="02010600030101010101" pitchFamily="2" charset="-122"/>
              </a:endParaRPr>
            </a:p>
          </p:txBody>
        </p:sp>
      </p:grpSp>
      <p:sp>
        <p:nvSpPr>
          <p:cNvPr id="25607" name="Text Box 11">
            <a:extLst>
              <a:ext uri="{FF2B5EF4-FFF2-40B4-BE49-F238E27FC236}">
                <a16:creationId xmlns:a16="http://schemas.microsoft.com/office/drawing/2014/main" id="{6FAA4A1E-6092-4EF9-B69C-0D0D3010B81B}"/>
              </a:ext>
            </a:extLst>
          </p:cNvPr>
          <p:cNvSpPr txBox="1">
            <a:spLocks noChangeArrowheads="1"/>
          </p:cNvSpPr>
          <p:nvPr/>
        </p:nvSpPr>
        <p:spPr bwMode="auto">
          <a:xfrm>
            <a:off x="3635896" y="3251904"/>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b="0" dirty="0">
                <a:ea typeface="宋体" panose="02010600030101010101" pitchFamily="2" charset="-122"/>
              </a:rPr>
              <a:t>原始的点</a:t>
            </a:r>
            <a:endParaRPr lang="en-US" altLang="zh-CN" sz="2000" b="0" dirty="0">
              <a:ea typeface="宋体" panose="02010600030101010101" pitchFamily="2" charset="-122"/>
            </a:endParaRPr>
          </a:p>
        </p:txBody>
      </p:sp>
      <p:sp>
        <p:nvSpPr>
          <p:cNvPr id="12" name="标题 3">
            <a:extLst>
              <a:ext uri="{FF2B5EF4-FFF2-40B4-BE49-F238E27FC236}">
                <a16:creationId xmlns:a16="http://schemas.microsoft.com/office/drawing/2014/main" id="{B6251868-3A4E-4779-B7E1-DF3CB41D16C1}"/>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不同的聚类结果</a:t>
            </a:r>
          </a:p>
        </p:txBody>
      </p:sp>
    </p:spTree>
    <p:extLst>
      <p:ext uri="{BB962C8B-B14F-4D97-AF65-F5344CB8AC3E}">
        <p14:creationId xmlns:p14="http://schemas.microsoft.com/office/powerpoint/2010/main" val="21140878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4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4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a:extLst>
              <a:ext uri="{FF2B5EF4-FFF2-40B4-BE49-F238E27FC236}">
                <a16:creationId xmlns:a16="http://schemas.microsoft.com/office/drawing/2014/main" id="{78D9BCD8-53EE-4832-8F4C-FE1F3EA055B5}"/>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r>
              <a:rPr lang="zh-CN" altLang="en-US" sz="2400" b="1" dirty="0">
                <a:solidFill>
                  <a:schemeClr val="tx1"/>
                </a:solidFill>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solidFill>
                  <a:schemeClr val="tx1"/>
                </a:solidFill>
                <a:latin typeface="微软雅黑" panose="020B0503020204020204" pitchFamily="34" charset="-122"/>
                <a:ea typeface="微软雅黑" panose="020B0503020204020204" pitchFamily="34" charset="-122"/>
              </a:rPr>
              <a:t>内</a:t>
            </a:r>
            <a:r>
              <a:rPr lang="zh-CN" altLang="en-US" sz="2400" b="1" dirty="0">
                <a:solidFill>
                  <a:schemeClr val="tx1"/>
                </a:solidFill>
                <a:latin typeface="微软雅黑" panose="020B0503020204020204" pitchFamily="34" charset="-122"/>
                <a:ea typeface="微软雅黑" panose="020B0503020204020204" pitchFamily="34" charset="-122"/>
              </a:rPr>
              <a:t>部评价方法</a:t>
            </a:r>
            <a:endParaRPr lang="zh-CN" altLang="en-US" sz="2400" b="1" dirty="0">
              <a:solidFill>
                <a:schemeClr val="tx1"/>
              </a:solidFill>
              <a:ea typeface="微软雅黑" panose="020B0503020204020204" pitchFamily="34" charset="-122"/>
            </a:endParaRPr>
          </a:p>
        </p:txBody>
      </p:sp>
      <p:sp>
        <p:nvSpPr>
          <p:cNvPr id="5" name="Rectangle 3">
            <a:extLst>
              <a:ext uri="{FF2B5EF4-FFF2-40B4-BE49-F238E27FC236}">
                <a16:creationId xmlns:a16="http://schemas.microsoft.com/office/drawing/2014/main" id="{73EEB94F-B442-4797-B842-3BB32831DFF9}"/>
              </a:ext>
            </a:extLst>
          </p:cNvPr>
          <p:cNvSpPr txBox="1">
            <a:spLocks noChangeArrowheads="1"/>
          </p:cNvSpPr>
          <p:nvPr/>
        </p:nvSpPr>
        <p:spPr>
          <a:xfrm>
            <a:off x="337344" y="1528046"/>
            <a:ext cx="8001000" cy="1800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lnSpc>
                <a:spcPct val="90000"/>
              </a:lnSpc>
              <a:buNone/>
            </a:pPr>
            <a:r>
              <a:rPr lang="en-US" altLang="zh-CN" sz="1800" b="1" kern="0" dirty="0">
                <a:latin typeface="Times New Roman" panose="02020603050405020304" pitchFamily="18" charset="0"/>
                <a:cs typeface="Times New Roman" panose="02020603050405020304" pitchFamily="18" charset="0"/>
              </a:rPr>
              <a:t>1) SSE</a:t>
            </a:r>
            <a:r>
              <a:rPr lang="zh-CN" altLang="en-US" sz="2000" kern="0" dirty="0">
                <a:latin typeface="Times New Roman" panose="02020603050405020304" pitchFamily="18" charset="0"/>
                <a:cs typeface="Times New Roman" panose="02020603050405020304" pitchFamily="18" charset="0"/>
              </a:rPr>
              <a:t>  </a:t>
            </a:r>
            <a:r>
              <a:rPr lang="zh-CN" altLang="en-US" sz="1200" b="1" i="0" dirty="0">
                <a:solidFill>
                  <a:srgbClr val="404040"/>
                </a:solidFill>
                <a:effectLst/>
                <a:latin typeface="-apple-system"/>
              </a:rPr>
              <a:t>组内误差平方和</a:t>
            </a:r>
            <a:r>
              <a:rPr lang="en-US" altLang="zh-CN" sz="1200" b="1" i="0" dirty="0">
                <a:solidFill>
                  <a:srgbClr val="404040"/>
                </a:solidFill>
                <a:effectLst/>
                <a:latin typeface="-apple-system"/>
              </a:rPr>
              <a:t>(Sum of the Squared Error)</a:t>
            </a:r>
            <a:endParaRPr lang="en-US" altLang="zh-CN" sz="1800" b="1" kern="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7CDCBF7-EC58-4554-8514-7718170CF8C7}"/>
              </a:ext>
            </a:extLst>
          </p:cNvPr>
          <p:cNvSpPr/>
          <p:nvPr/>
        </p:nvSpPr>
        <p:spPr>
          <a:xfrm>
            <a:off x="387404" y="901328"/>
            <a:ext cx="4939733" cy="584775"/>
          </a:xfrm>
          <a:prstGeom prst="rect">
            <a:avLst/>
          </a:prstGeom>
        </p:spPr>
        <p:txBody>
          <a:bodyPr wrap="square">
            <a:spAutoFit/>
          </a:bodyPr>
          <a:lstStyle/>
          <a:p>
            <a:r>
              <a:rPr lang="zh-CN" altLang="en-US" sz="1600" dirty="0">
                <a:solidFill>
                  <a:schemeClr val="tx1"/>
                </a:solidFill>
                <a:latin typeface="+mn-ea"/>
                <a:ea typeface="+mn-ea"/>
              </a:rPr>
              <a:t>内部评价方法：没有数据标签，不考虑外部信息的情况下直接对聚类结果进行评价</a:t>
            </a:r>
            <a:endParaRPr lang="zh-CN" altLang="en-US" sz="1600" dirty="0">
              <a:latin typeface="+mn-ea"/>
              <a:ea typeface="+mn-ea"/>
            </a:endParaRPr>
          </a:p>
        </p:txBody>
      </p:sp>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ECF27AB6-D268-4FF3-AC6B-94281D69CC1A}"/>
                  </a:ext>
                </a:extLst>
              </p:cNvPr>
              <p:cNvSpPr txBox="1"/>
              <p:nvPr/>
            </p:nvSpPr>
            <p:spPr bwMode="auto">
              <a:xfrm>
                <a:off x="1619672" y="1896951"/>
                <a:ext cx="352901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𝑢</m:t>
                                  </m:r>
                                </m:e>
                                <m:sub>
                                  <m:r>
                                    <a:rPr lang="zh-CN" altLang="en-US" sz="1600" i="1">
                                      <a:latin typeface="Cambria Math" panose="02040503050406030204" pitchFamily="18" charset="0"/>
                                    </a:rPr>
                                    <m:t>𝑖𝑙</m:t>
                                  </m:r>
                                </m:sub>
                              </m:sSub>
                              <m:r>
                                <a:rPr lang="zh-CN" altLang="en-US" sz="1600">
                                  <a:latin typeface="Cambria Math" panose="02040503050406030204" pitchFamily="18" charset="0"/>
                                </a:rPr>
                                <m:t> </m:t>
                              </m:r>
                              <m:sSup>
                                <m:sSupPr>
                                  <m:ctrlPr>
                                    <a:rPr lang="en-US" altLang="zh-CN" sz="1600" b="0" i="1" smtClean="0">
                                      <a:latin typeface="Cambria Math" panose="02040503050406030204" pitchFamily="18" charset="0"/>
                                    </a:rPr>
                                  </m:ctrlPr>
                                </m:sSupPr>
                                <m:e>
                                  <m:r>
                                    <a:rPr lang="zh-CN" altLang="en-US" sz="1600" i="1">
                                      <a:latin typeface="Cambria Math" panose="02040503050406030204" pitchFamily="18" charset="0"/>
                                    </a:rPr>
                                    <m:t>𝑑</m:t>
                                  </m:r>
                                </m:e>
                                <m:sup>
                                  <m:r>
                                    <a:rPr lang="en-US" altLang="zh-CN" sz="1600" b="0" i="1" smtClean="0">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𝑙</m:t>
                                  </m:r>
                                </m:sub>
                              </m:sSub>
                              <m:r>
                                <a:rPr lang="zh-CN" altLang="en-US" sz="1600" i="1">
                                  <a:latin typeface="Cambria Math" panose="02040503050406030204" pitchFamily="18" charset="0"/>
                                </a:rPr>
                                <m:t>)</m:t>
                              </m:r>
                            </m:e>
                          </m:nary>
                        </m:e>
                      </m:nary>
                    </m:oMath>
                  </m:oMathPara>
                </a14:m>
                <a:endParaRPr lang="zh-CN" altLang="en-US" sz="1600" dirty="0"/>
              </a:p>
            </p:txBody>
          </p:sp>
        </mc:Choice>
        <mc:Fallback xmlns="">
          <p:sp>
            <p:nvSpPr>
              <p:cNvPr id="9" name="Object 5">
                <a:extLst>
                  <a:ext uri="{FF2B5EF4-FFF2-40B4-BE49-F238E27FC236}">
                    <a16:creationId xmlns:a16="http://schemas.microsoft.com/office/drawing/2014/main" id="{ECF27AB6-D268-4FF3-AC6B-94281D69CC1A}"/>
                  </a:ext>
                </a:extLst>
              </p:cNvPr>
              <p:cNvSpPr txBox="1">
                <a:spLocks noRot="1" noChangeAspect="1" noMove="1" noResize="1" noEditPoints="1" noAdjustHandles="1" noChangeArrowheads="1" noChangeShapeType="1" noTextEdit="1"/>
              </p:cNvSpPr>
              <p:nvPr/>
            </p:nvSpPr>
            <p:spPr bwMode="auto">
              <a:xfrm>
                <a:off x="1619672" y="1896951"/>
                <a:ext cx="3529012" cy="831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Group 8">
                <a:extLst>
                  <a:ext uri="{FF2B5EF4-FFF2-40B4-BE49-F238E27FC236}">
                    <a16:creationId xmlns:a16="http://schemas.microsoft.com/office/drawing/2014/main" id="{1BBE8F83-F6E5-403A-914F-A86489D4CE65}"/>
                  </a:ext>
                </a:extLst>
              </p:cNvPr>
              <p:cNvGraphicFramePr>
                <a:graphicFrameLocks noGrp="1"/>
              </p:cNvGraphicFramePr>
              <p:nvPr>
                <p:extLst>
                  <p:ext uri="{D42A27DB-BD31-4B8C-83A1-F6EECF244321}">
                    <p14:modId xmlns:p14="http://schemas.microsoft.com/office/powerpoint/2010/main" val="267976023"/>
                  </p:ext>
                </p:extLst>
              </p:nvPr>
            </p:nvGraphicFramePr>
            <p:xfrm>
              <a:off x="5511944" y="760392"/>
              <a:ext cx="3096344" cy="2773287"/>
            </p:xfrm>
            <a:graphic>
              <a:graphicData uri="http://schemas.openxmlformats.org/drawingml/2006/table">
                <a:tbl>
                  <a:tblPr/>
                  <a:tblGrid>
                    <a:gridCol w="744301">
                      <a:extLst>
                        <a:ext uri="{9D8B030D-6E8A-4147-A177-3AD203B41FA5}">
                          <a16:colId xmlns:a16="http://schemas.microsoft.com/office/drawing/2014/main" val="20000"/>
                        </a:ext>
                      </a:extLst>
                    </a:gridCol>
                    <a:gridCol w="2352043">
                      <a:extLst>
                        <a:ext uri="{9D8B030D-6E8A-4147-A177-3AD203B41FA5}">
                          <a16:colId xmlns:a16="http://schemas.microsoft.com/office/drawing/2014/main" val="20001"/>
                        </a:ext>
                      </a:extLst>
                    </a:gridCol>
                  </a:tblGrid>
                  <a:tr h="25538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符号</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含义</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11455">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600" b="0" i="0" u="none" strike="noStrike" cap="none" normalizeH="0" baseline="0" dirty="0">
                              <a:ln>
                                <a:noFill/>
                              </a:ln>
                              <a:solidFill>
                                <a:srgbClr val="000000"/>
                              </a:solidFill>
                              <a:effectLst/>
                              <a:latin typeface="Calibri" pitchFamily="34" charset="0"/>
                              <a:ea typeface="宋体" pitchFamily="2" charset="-122"/>
                            </a:rPr>
                            <a:t>  </a:t>
                          </a:r>
                          <a:r>
                            <a:rPr kumimoji="0" lang="en-US" altLang="zh-CN" sz="1600" b="0" i="0" u="none" strike="noStrike" cap="none" normalizeH="0" baseline="0" dirty="0">
                              <a:ln>
                                <a:noFill/>
                              </a:ln>
                              <a:solidFill>
                                <a:srgbClr val="000000"/>
                              </a:solidFill>
                              <a:effectLst/>
                              <a:latin typeface="Calibri" pitchFamily="34" charset="0"/>
                              <a:ea typeface="宋体" pitchFamily="2" charset="-122"/>
                            </a:rPr>
                            <a:t>k</a:t>
                          </a:r>
                          <a:endParaRPr kumimoji="0" lang="zh-CN" altLang="en-US" sz="16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聚类簇的个数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第 </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𝑙</m:t>
                              </m:r>
                              <m:r>
                                <a:rPr kumimoji="0" lang="zh-CN" altLang="en-US" sz="1400" b="0" i="1" u="none" strike="noStrike" cap="none" normalizeH="0" baseline="0" dirty="0">
                                  <a:ln>
                                    <a:noFill/>
                                  </a:ln>
                                  <a:solidFill>
                                    <a:srgbClr val="000000"/>
                                  </a:solidFill>
                                  <a:effectLst/>
                                  <a:latin typeface="Cambria Math" panose="02040503050406030204" pitchFamily="18" charset="0"/>
                                  <a:ea typeface="宋体" pitchFamily="2" charset="-122"/>
                                </a:rPr>
                                <m:t> </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个簇中心</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X</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对象（样本）</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n</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数据集中样本的个数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U</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defRPr/>
                          </a:pPr>
                          <a14:m>
                            <m:oMath xmlns:m="http://schemas.openxmlformats.org/officeDocument/2006/math">
                              <m:r>
                                <a:rPr lang="en-US" altLang="zh-TW" sz="1400" b="0" i="1" kern="0" smtClean="0">
                                  <a:latin typeface="Cambria Math" panose="02040503050406030204" pitchFamily="18" charset="0"/>
                                  <a:ea typeface="新細明體" panose="02020500000000000000" pitchFamily="18" charset="-120"/>
                                </a:rPr>
                                <m:t>𝑛</m:t>
                              </m:r>
                              <m:r>
                                <a:rPr lang="en-US" altLang="zh-TW" sz="1400" b="0" i="1" kern="0" smtClean="0">
                                  <a:latin typeface="Cambria Math" panose="02040503050406030204" pitchFamily="18" charset="0"/>
                                  <a:ea typeface="新細明體" panose="02020500000000000000" pitchFamily="18" charset="-120"/>
                                </a:rPr>
                                <m:t>×</m:t>
                              </m:r>
                              <m:r>
                                <a:rPr lang="en-US" altLang="zh-TW" sz="1400" b="0" i="1" kern="0" smtClean="0">
                                  <a:latin typeface="Cambria Math" panose="02040503050406030204" pitchFamily="18" charset="0"/>
                                  <a:ea typeface="新細明體" panose="02020500000000000000" pitchFamily="18" charset="-120"/>
                                </a:rPr>
                                <m:t>𝑘</m:t>
                              </m:r>
                              <m:r>
                                <a:rPr lang="en-US" altLang="zh-TW" sz="1400" b="0" i="1" kern="0" smtClean="0">
                                  <a:latin typeface="Cambria Math" panose="02040503050406030204" pitchFamily="18" charset="0"/>
                                  <a:ea typeface="新細明體" panose="02020500000000000000" pitchFamily="18" charset="-120"/>
                                </a:rPr>
                                <m:t> </m:t>
                              </m:r>
                            </m:oMath>
                          </a14:m>
                          <a:r>
                            <a:rPr lang="zh-CN" altLang="en-US" sz="1400" kern="0" dirty="0">
                              <a:latin typeface="Times New Roman" panose="02020603050405020304" pitchFamily="18" charset="0"/>
                              <a:ea typeface="新細明體" panose="02020500000000000000" pitchFamily="18" charset="-120"/>
                            </a:rPr>
                            <a:t>划分矩阵，</a:t>
                          </a:r>
                          <a14:m>
                            <m:oMath xmlns:m="http://schemas.openxmlformats.org/officeDocument/2006/math">
                              <m:sSub>
                                <m:sSubPr>
                                  <m:ctrlPr>
                                    <a:rPr lang="zh-CN" altLang="en-US" sz="1400" i="1" smtClean="0">
                                      <a:latin typeface="Cambria Math" panose="02040503050406030204" pitchFamily="18" charset="0"/>
                                    </a:rPr>
                                  </m:ctrlPr>
                                </m:sSubPr>
                                <m:e>
                                  <m:r>
                                    <m:rPr>
                                      <m:sty m:val="p"/>
                                    </m:rPr>
                                    <a:rPr lang="en-US" altLang="zh-CN" sz="1400" i="1">
                                      <a:latin typeface="Cambria Math" panose="02040503050406030204" pitchFamily="18" charset="0"/>
                                    </a:rPr>
                                    <m:t>u</m:t>
                                  </m:r>
                                </m:e>
                                <m:sub>
                                  <m:r>
                                    <a:rPr lang="zh-CN" altLang="en-US" sz="1400" i="1">
                                      <a:latin typeface="Cambria Math" panose="02040503050406030204" pitchFamily="18" charset="0"/>
                                    </a:rPr>
                                    <m:t>𝑖𝑙</m:t>
                                  </m:r>
                                </m:sub>
                              </m:sSub>
                              <m:r>
                                <a:rPr lang="en-US" altLang="zh-CN" sz="1400" b="0" i="1" smtClean="0">
                                  <a:latin typeface="Cambria Math" panose="02040503050406030204" pitchFamily="18" charset="0"/>
                                </a:rPr>
                                <m:t>=1</m:t>
                              </m:r>
                            </m:oMath>
                          </a14:m>
                          <a:endParaRPr lang="zh-CN" altLang="en-US" sz="1400" dirty="0"/>
                        </a:p>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表示第</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𝑖</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个样本属于第</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𝑙</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个簇</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97067588"/>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a:t>
                          </a:r>
                          <a:r>
                            <a:rPr lang="en-US" altLang="zh-TW" sz="1400" kern="0" dirty="0">
                              <a:latin typeface="Times New Roman" panose="02020603050405020304" pitchFamily="18" charset="0"/>
                              <a:ea typeface="新細明體" panose="02020500000000000000" pitchFamily="18" charset="-120"/>
                            </a:rPr>
                            <a:t>d(.,.) </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距离</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8033823"/>
                      </a:ext>
                    </a:extLst>
                  </a:tr>
                </a:tbl>
              </a:graphicData>
            </a:graphic>
          </p:graphicFrame>
        </mc:Choice>
        <mc:Fallback xmlns="">
          <p:graphicFrame>
            <p:nvGraphicFramePr>
              <p:cNvPr id="11" name="Group 8">
                <a:extLst>
                  <a:ext uri="{FF2B5EF4-FFF2-40B4-BE49-F238E27FC236}">
                    <a16:creationId xmlns="" xmlns:a16="http://schemas.microsoft.com/office/drawing/2014/main" xmlns:a14="http://schemas.microsoft.com/office/drawing/2010/main" id="{1BBE8F83-F6E5-403A-914F-A86489D4CE65}"/>
                  </a:ext>
                </a:extLst>
              </p:cNvPr>
              <p:cNvGraphicFramePr>
                <a:graphicFrameLocks noGrp="1"/>
              </p:cNvGraphicFramePr>
              <p:nvPr>
                <p:extLst>
                  <p:ext uri="{D42A27DB-BD31-4B8C-83A1-F6EECF244321}">
                    <p14:modId xmlns:p14="http://schemas.microsoft.com/office/powerpoint/2010/main" val="267976023"/>
                  </p:ext>
                </p:extLst>
              </p:nvPr>
            </p:nvGraphicFramePr>
            <p:xfrm>
              <a:off x="5511944" y="760392"/>
              <a:ext cx="3096344" cy="2915588"/>
            </p:xfrm>
            <a:graphic>
              <a:graphicData uri="http://schemas.openxmlformats.org/drawingml/2006/table">
                <a:tbl>
                  <a:tblPr/>
                  <a:tblGrid>
                    <a:gridCol w="744301">
                      <a:extLst>
                        <a:ext uri="{9D8B030D-6E8A-4147-A177-3AD203B41FA5}">
                          <a16:colId xmlns="" xmlns:a16="http://schemas.microsoft.com/office/drawing/2014/main" xmlns:a14="http://schemas.microsoft.com/office/drawing/2010/main" val="20000"/>
                        </a:ext>
                      </a:extLst>
                    </a:gridCol>
                    <a:gridCol w="2352043">
                      <a:extLst>
                        <a:ext uri="{9D8B030D-6E8A-4147-A177-3AD203B41FA5}">
                          <a16:colId xmlns="" xmlns:a16="http://schemas.microsoft.com/office/drawing/2014/main" xmlns:a14="http://schemas.microsoft.com/office/drawing/2010/main" val="20001"/>
                        </a:ext>
                      </a:extLst>
                    </a:gridCol>
                  </a:tblGrid>
                  <a:tr h="36882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符号</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含义</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xmlns:a14="http://schemas.microsoft.com/office/drawing/2010/main" val="10000"/>
                      </a:ext>
                    </a:extLst>
                  </a:tr>
                  <a:tr h="408448">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600" b="0" i="0" u="none" strike="noStrike" cap="none" normalizeH="0" baseline="0" dirty="0">
                              <a:ln>
                                <a:noFill/>
                              </a:ln>
                              <a:solidFill>
                                <a:srgbClr val="000000"/>
                              </a:solidFill>
                              <a:effectLst/>
                              <a:latin typeface="Calibri" pitchFamily="34" charset="0"/>
                              <a:ea typeface="宋体" pitchFamily="2" charset="-122"/>
                            </a:rPr>
                            <a:t>  </a:t>
                          </a:r>
                          <a:r>
                            <a:rPr kumimoji="0" lang="en-US" altLang="zh-CN" sz="1600" b="0" i="0" u="none" strike="noStrike" cap="none" normalizeH="0" baseline="0" dirty="0">
                              <a:ln>
                                <a:noFill/>
                              </a:ln>
                              <a:solidFill>
                                <a:srgbClr val="000000"/>
                              </a:solidFill>
                              <a:effectLst/>
                              <a:latin typeface="Calibri" pitchFamily="34" charset="0"/>
                              <a:ea typeface="宋体" pitchFamily="2" charset="-122"/>
                            </a:rPr>
                            <a:t>k</a:t>
                          </a:r>
                          <a:endParaRPr kumimoji="0" lang="zh-CN" altLang="en-US" sz="16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聚类簇的个数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xmlns:a14="http://schemas.microsoft.com/office/drawing/2010/main" val="10001"/>
                      </a:ext>
                    </a:extLst>
                  </a:tr>
                  <a:tr h="36882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endParaRPr lang="zh-CN"/>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blipFill rotWithShape="0">
                          <a:blip r:embed="rId3"/>
                          <a:stretch>
                            <a:fillRect l="-32300" t="-211475" r="-1034" b="-485246"/>
                          </a:stretch>
                        </a:blipFill>
                      </a:tcPr>
                    </a:tc>
                    <a:extLst>
                      <a:ext uri="{0D108BD9-81ED-4DB2-BD59-A6C34878D82A}">
                        <a16:rowId xmlns="" xmlns:a16="http://schemas.microsoft.com/office/drawing/2014/main" xmlns:a14="http://schemas.microsoft.com/office/drawing/2010/main" val="10002"/>
                      </a:ext>
                    </a:extLst>
                  </a:tr>
                  <a:tr h="36882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X</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对象（样本）</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xmlns:a14="http://schemas.microsoft.com/office/drawing/2010/main" val="10003"/>
                      </a:ext>
                    </a:extLst>
                  </a:tr>
                  <a:tr h="36882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n</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数据集中样本的个数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xmlns:a14="http://schemas.microsoft.com/office/drawing/2010/main" val="10005"/>
                      </a:ext>
                    </a:extLst>
                  </a:tr>
                  <a:tr h="663020">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U</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endParaRPr lang="zh-CN"/>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blipFill rotWithShape="0">
                          <a:blip r:embed="rId3"/>
                          <a:stretch>
                            <a:fillRect l="-32300" t="-285321" r="-1034" b="-60550"/>
                          </a:stretch>
                        </a:blipFill>
                      </a:tcPr>
                    </a:tc>
                    <a:extLst>
                      <a:ext uri="{0D108BD9-81ED-4DB2-BD59-A6C34878D82A}">
                        <a16:rowId xmlns="" xmlns:a16="http://schemas.microsoft.com/office/drawing/2014/main" xmlns:a14="http://schemas.microsoft.com/office/drawing/2010/main" val="3597067588"/>
                      </a:ext>
                    </a:extLst>
                  </a:tr>
                  <a:tr h="36882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a:t>
                          </a:r>
                          <a:r>
                            <a:rPr lang="en-US" altLang="zh-TW" sz="1400" kern="0" dirty="0">
                              <a:latin typeface="Times New Roman" panose="02020603050405020304" pitchFamily="18" charset="0"/>
                              <a:ea typeface="新細明體" panose="02020500000000000000" pitchFamily="18" charset="-120"/>
                            </a:rPr>
                            <a:t>d(.,.) </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距离</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xmlns:a14="http://schemas.microsoft.com/office/drawing/2010/main" val="998033823"/>
                      </a:ext>
                    </a:extLst>
                  </a:tr>
                </a:tbl>
              </a:graphicData>
            </a:graphic>
          </p:graphicFrame>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06F0BE6-B6C6-4EE7-9627-A83C86FE725E}"/>
                  </a:ext>
                </a:extLst>
              </p:cNvPr>
              <p:cNvSpPr/>
              <p:nvPr/>
            </p:nvSpPr>
            <p:spPr>
              <a:xfrm>
                <a:off x="5596598" y="1448921"/>
                <a:ext cx="41556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600" i="1" kern="0" dirty="0" smtClean="0">
                              <a:latin typeface="Cambria Math" panose="02040503050406030204" pitchFamily="18" charset="0"/>
                              <a:ea typeface="新細明體" panose="02020500000000000000" pitchFamily="18" charset="-120"/>
                            </a:rPr>
                          </m:ctrlPr>
                        </m:sSubPr>
                        <m:e>
                          <m:r>
                            <a:rPr lang="en-US" altLang="zh-TW" sz="1600" b="0" i="1" kern="0" dirty="0" smtClean="0">
                              <a:latin typeface="Cambria Math" panose="02040503050406030204" pitchFamily="18" charset="0"/>
                              <a:ea typeface="新細明體" panose="02020500000000000000" pitchFamily="18" charset="-120"/>
                            </a:rPr>
                            <m:t>𝑞</m:t>
                          </m:r>
                        </m:e>
                        <m:sub>
                          <m:r>
                            <a:rPr lang="en-US" altLang="zh-TW" sz="1600" b="0" i="1" kern="0" dirty="0" smtClean="0">
                              <a:latin typeface="Cambria Math" panose="02040503050406030204" pitchFamily="18" charset="0"/>
                              <a:ea typeface="新細明體" panose="02020500000000000000" pitchFamily="18" charset="-120"/>
                            </a:rPr>
                            <m:t>𝑙</m:t>
                          </m:r>
                        </m:sub>
                      </m:sSub>
                    </m:oMath>
                  </m:oMathPara>
                </a14:m>
                <a:endParaRPr lang="zh-CN" altLang="en-US" sz="1600" dirty="0"/>
              </a:p>
            </p:txBody>
          </p:sp>
        </mc:Choice>
        <mc:Fallback xmlns="">
          <p:sp>
            <p:nvSpPr>
              <p:cNvPr id="12" name="矩形 11">
                <a:extLst>
                  <a:ext uri="{FF2B5EF4-FFF2-40B4-BE49-F238E27FC236}">
                    <a16:creationId xmlns:a16="http://schemas.microsoft.com/office/drawing/2014/main" id="{C06F0BE6-B6C6-4EE7-9627-A83C86FE725E}"/>
                  </a:ext>
                </a:extLst>
              </p:cNvPr>
              <p:cNvSpPr>
                <a:spLocks noRot="1" noChangeAspect="1" noMove="1" noResize="1" noEditPoints="1" noAdjustHandles="1" noChangeArrowheads="1" noChangeShapeType="1" noTextEdit="1"/>
              </p:cNvSpPr>
              <p:nvPr/>
            </p:nvSpPr>
            <p:spPr>
              <a:xfrm>
                <a:off x="5596598" y="1448921"/>
                <a:ext cx="415562" cy="338554"/>
              </a:xfrm>
              <a:prstGeom prst="rect">
                <a:avLst/>
              </a:prstGeom>
              <a:blipFill>
                <a:blip r:embed="rId4"/>
                <a:stretch>
                  <a:fillRect b="-5455"/>
                </a:stretch>
              </a:blipFill>
            </p:spPr>
            <p:txBody>
              <a:bodyPr/>
              <a:lstStyle/>
              <a:p>
                <a:r>
                  <a:rPr lang="zh-CN" altLang="en-US">
                    <a:noFill/>
                  </a:rPr>
                  <a:t> </a:t>
                </a:r>
              </a:p>
            </p:txBody>
          </p:sp>
        </mc:Fallback>
      </mc:AlternateContent>
      <p:pic>
        <p:nvPicPr>
          <p:cNvPr id="14" name="Picture 4">
            <a:extLst>
              <a:ext uri="{FF2B5EF4-FFF2-40B4-BE49-F238E27FC236}">
                <a16:creationId xmlns:a16="http://schemas.microsoft.com/office/drawing/2014/main" id="{E9A000BE-5020-4EE8-BD2A-2871072F3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556"/>
          <a:stretch>
            <a:fillRect/>
          </a:stretch>
        </p:blipFill>
        <p:spPr bwMode="auto">
          <a:xfrm>
            <a:off x="5148684" y="3788659"/>
            <a:ext cx="365601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a:extLst>
              <a:ext uri="{FF2B5EF4-FFF2-40B4-BE49-F238E27FC236}">
                <a16:creationId xmlns:a16="http://schemas.microsoft.com/office/drawing/2014/main" id="{0FE975B3-8A53-4E3C-991C-C9FC954618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5556" b="5556"/>
          <a:stretch>
            <a:fillRect/>
          </a:stretch>
        </p:blipFill>
        <p:spPr bwMode="auto">
          <a:xfrm>
            <a:off x="762000" y="3651171"/>
            <a:ext cx="365601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a:extLst>
              <a:ext uri="{FF2B5EF4-FFF2-40B4-BE49-F238E27FC236}">
                <a16:creationId xmlns:a16="http://schemas.microsoft.com/office/drawing/2014/main" id="{34EED59B-E9D2-4CE3-9FBD-1B60941DD9D4}"/>
              </a:ext>
            </a:extLst>
          </p:cNvPr>
          <p:cNvSpPr/>
          <p:nvPr/>
        </p:nvSpPr>
        <p:spPr>
          <a:xfrm>
            <a:off x="755137" y="2996952"/>
            <a:ext cx="4572000" cy="644022"/>
          </a:xfrm>
          <a:prstGeom prst="rect">
            <a:avLst/>
          </a:prstGeom>
        </p:spPr>
        <p:txBody>
          <a:bodyPr>
            <a:spAutoFit/>
          </a:bodyPr>
          <a:lstStyle/>
          <a:p>
            <a:pPr marL="342900" indent="-342900">
              <a:lnSpc>
                <a:spcPct val="120000"/>
              </a:lnSpc>
            </a:pPr>
            <a:r>
              <a:rPr lang="en-US" altLang="zh-CN" sz="1600" dirty="0">
                <a:latin typeface="+mn-ea"/>
                <a:ea typeface="+mn-ea"/>
              </a:rPr>
              <a:t>SSE</a:t>
            </a:r>
            <a:r>
              <a:rPr lang="zh-CN" altLang="en-US" sz="1600" dirty="0">
                <a:latin typeface="+mn-ea"/>
                <a:ea typeface="+mn-ea"/>
              </a:rPr>
              <a:t>有利于比较两个聚类或两个簇（平均</a:t>
            </a:r>
            <a:r>
              <a:rPr lang="en-US" altLang="zh-CN" sz="1600" dirty="0">
                <a:latin typeface="+mn-ea"/>
                <a:ea typeface="+mn-ea"/>
              </a:rPr>
              <a:t>SSE</a:t>
            </a:r>
            <a:r>
              <a:rPr lang="zh-CN" altLang="en-US" sz="1600" dirty="0">
                <a:latin typeface="+mn-ea"/>
                <a:ea typeface="+mn-ea"/>
              </a:rPr>
              <a:t>）</a:t>
            </a:r>
            <a:endParaRPr lang="en-US" altLang="zh-CN" sz="1600" dirty="0">
              <a:latin typeface="+mn-ea"/>
              <a:ea typeface="+mn-ea"/>
            </a:endParaRPr>
          </a:p>
          <a:p>
            <a:pPr marL="342900" indent="-342900">
              <a:lnSpc>
                <a:spcPct val="120000"/>
              </a:lnSpc>
            </a:pPr>
            <a:r>
              <a:rPr lang="zh-CN" altLang="en-US" sz="1600" dirty="0">
                <a:latin typeface="+mn-ea"/>
                <a:ea typeface="+mn-ea"/>
              </a:rPr>
              <a:t>也可以用来估计聚类的数量</a:t>
            </a:r>
            <a:endParaRPr lang="en-US" altLang="zh-CN" sz="1600" dirty="0">
              <a:latin typeface="+mn-ea"/>
              <a:ea typeface="+mn-ea"/>
            </a:endParaRPr>
          </a:p>
        </p:txBody>
      </p:sp>
      <p:sp>
        <p:nvSpPr>
          <p:cNvPr id="19" name="矩形 18">
            <a:extLst>
              <a:ext uri="{FF2B5EF4-FFF2-40B4-BE49-F238E27FC236}">
                <a16:creationId xmlns:a16="http://schemas.microsoft.com/office/drawing/2014/main" id="{9464A93D-76AF-4A9D-BD63-AE3CEB6492F3}"/>
              </a:ext>
            </a:extLst>
          </p:cNvPr>
          <p:cNvSpPr/>
          <p:nvPr/>
        </p:nvSpPr>
        <p:spPr>
          <a:xfrm>
            <a:off x="755137" y="6244896"/>
            <a:ext cx="4572000" cy="348557"/>
          </a:xfrm>
          <a:prstGeom prst="rect">
            <a:avLst/>
          </a:prstGeom>
        </p:spPr>
        <p:txBody>
          <a:bodyPr>
            <a:spAutoFit/>
          </a:bodyPr>
          <a:lstStyle/>
          <a:p>
            <a:pPr marL="342900" indent="-342900">
              <a:lnSpc>
                <a:spcPct val="120000"/>
              </a:lnSpc>
            </a:pPr>
            <a:r>
              <a:rPr lang="zh-CN" altLang="en-US" sz="1600" dirty="0">
                <a:latin typeface="+mn-ea"/>
                <a:ea typeface="+mn-ea"/>
              </a:rPr>
              <a:t>缺点：随着</a:t>
            </a:r>
            <a:r>
              <a:rPr lang="en-US" altLang="zh-CN" sz="1600" dirty="0">
                <a:latin typeface="+mn-ea"/>
                <a:ea typeface="+mn-ea"/>
              </a:rPr>
              <a:t>k</a:t>
            </a:r>
            <a:r>
              <a:rPr lang="zh-CN" altLang="en-US" sz="1600" dirty="0">
                <a:latin typeface="+mn-ea"/>
                <a:ea typeface="+mn-ea"/>
              </a:rPr>
              <a:t>增加，</a:t>
            </a:r>
            <a:r>
              <a:rPr lang="en-US" altLang="zh-CN" sz="1600" dirty="0">
                <a:latin typeface="+mn-ea"/>
                <a:ea typeface="+mn-ea"/>
              </a:rPr>
              <a:t>SSE</a:t>
            </a:r>
            <a:r>
              <a:rPr lang="zh-CN" altLang="en-US" sz="1600" dirty="0">
                <a:latin typeface="+mn-ea"/>
                <a:ea typeface="+mn-ea"/>
              </a:rPr>
              <a:t>趋向减少。</a:t>
            </a:r>
            <a:endParaRPr lang="en-US" altLang="zh-CN" sz="1600" dirty="0">
              <a:latin typeface="+mn-ea"/>
              <a:ea typeface="+mn-ea"/>
            </a:endParaRPr>
          </a:p>
        </p:txBody>
      </p:sp>
    </p:spTree>
    <p:extLst>
      <p:ext uri="{BB962C8B-B14F-4D97-AF65-F5344CB8AC3E}">
        <p14:creationId xmlns:p14="http://schemas.microsoft.com/office/powerpoint/2010/main" val="1197031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95536" y="692696"/>
            <a:ext cx="8305800" cy="431800"/>
          </a:xfrm>
        </p:spPr>
        <p:txBody>
          <a:bodyPr/>
          <a:lstStyle/>
          <a:p>
            <a:pPr marL="0" indent="0" algn="just" eaLnBrk="1" hangingPunct="1">
              <a:lnSpc>
                <a:spcPct val="120000"/>
              </a:lnSpc>
              <a:buNone/>
            </a:pPr>
            <a:r>
              <a:rPr lang="en-US" altLang="zh-CN" sz="1800" b="1" dirty="0">
                <a:latin typeface="Times New Roman" panose="02020603050405020304" pitchFamily="18" charset="0"/>
                <a:cs typeface="Times New Roman" panose="02020603050405020304" pitchFamily="18" charset="0"/>
              </a:rPr>
              <a:t>2) </a:t>
            </a:r>
            <a:r>
              <a:rPr lang="zh-CN" altLang="en-US" sz="1800" b="1" dirty="0">
                <a:latin typeface="Times New Roman" panose="02020603050405020304" pitchFamily="18" charset="0"/>
                <a:cs typeface="Times New Roman" panose="02020603050405020304" pitchFamily="18" charset="0"/>
              </a:rPr>
              <a:t>轮廓系数（</a:t>
            </a:r>
            <a:r>
              <a:rPr lang="en-US" altLang="zh-CN" sz="1800" b="1" dirty="0">
                <a:latin typeface="Times New Roman" panose="02020603050405020304" pitchFamily="18" charset="0"/>
                <a:cs typeface="Times New Roman" panose="02020603050405020304" pitchFamily="18" charset="0"/>
              </a:rPr>
              <a:t>Silhouette Coefficient</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内</a:t>
            </a:r>
            <a:r>
              <a:rPr lang="zh-CN" altLang="en-US" sz="2400" b="1" dirty="0">
                <a:latin typeface="微软雅黑" panose="020B0503020204020204" pitchFamily="34" charset="-122"/>
                <a:ea typeface="微软雅黑" panose="020B0503020204020204" pitchFamily="34" charset="-122"/>
              </a:rPr>
              <a:t>部评价方法</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E03A4CD-C018-4272-8D67-AEE159CC1E0A}"/>
              </a:ext>
            </a:extLst>
          </p:cNvPr>
          <p:cNvSpPr/>
          <p:nvPr/>
        </p:nvSpPr>
        <p:spPr>
          <a:xfrm>
            <a:off x="395536" y="1062020"/>
            <a:ext cx="8352928" cy="1522917"/>
          </a:xfrm>
          <a:prstGeom prst="rect">
            <a:avLst/>
          </a:prstGeom>
        </p:spPr>
        <p:txBody>
          <a:bodyPr wrap="square">
            <a:spAutoFit/>
          </a:bodyPr>
          <a:lstStyle/>
          <a:p>
            <a:pPr algn="just">
              <a:lnSpc>
                <a:spcPct val="150000"/>
              </a:lnSpc>
            </a:pPr>
            <a:r>
              <a:rPr lang="zh-CN" altLang="en-US" sz="1600" dirty="0">
                <a:latin typeface="Times New Roman" panose="02020603050405020304" pitchFamily="18" charset="0"/>
                <a:cs typeface="Times New Roman" panose="02020603050405020304" pitchFamily="18" charset="0"/>
              </a:rPr>
              <a:t>衡量对象和所属簇之间的相似度</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即内聚性（</a:t>
            </a:r>
            <a:r>
              <a:rPr lang="en-US" altLang="zh-CN" sz="1600" dirty="0">
                <a:latin typeface="Times New Roman" panose="02020603050405020304" pitchFamily="18" charset="0"/>
                <a:cs typeface="Times New Roman" panose="02020603050405020304" pitchFamily="18" charset="0"/>
              </a:rPr>
              <a:t>cohesion</a:t>
            </a:r>
            <a:r>
              <a:rPr lang="zh-CN" altLang="en-US" sz="1600" dirty="0">
                <a:latin typeface="Times New Roman" panose="02020603050405020304" pitchFamily="18" charset="0"/>
                <a:cs typeface="Times New Roman" panose="02020603050405020304" pitchFamily="18" charset="0"/>
              </a:rPr>
              <a:t>）。当把它与其他簇做比较，就称为分离性（</a:t>
            </a:r>
            <a:r>
              <a:rPr lang="en-US" altLang="zh-CN" sz="1600" dirty="0">
                <a:latin typeface="Times New Roman" panose="02020603050405020304" pitchFamily="18" charset="0"/>
                <a:cs typeface="Times New Roman" panose="02020603050405020304" pitchFamily="18" charset="0"/>
              </a:rPr>
              <a:t>separation</a:t>
            </a:r>
            <a:r>
              <a:rPr lang="zh-CN" altLang="en-US" sz="1600" dirty="0">
                <a:latin typeface="Times New Roman" panose="02020603050405020304" pitchFamily="18" charset="0"/>
                <a:cs typeface="Times New Roman" panose="02020603050405020304" pitchFamily="18" charset="0"/>
              </a:rPr>
              <a:t>）。该对比通过 </a:t>
            </a:r>
            <a:r>
              <a:rPr lang="en-US" altLang="zh-CN" sz="1600" dirty="0">
                <a:latin typeface="Times New Roman" panose="02020603050405020304" pitchFamily="18" charset="0"/>
                <a:cs typeface="Times New Roman" panose="02020603050405020304" pitchFamily="18" charset="0"/>
              </a:rPr>
              <a:t>silhouette </a:t>
            </a:r>
            <a:r>
              <a:rPr lang="zh-CN" altLang="en-US" sz="1600" dirty="0">
                <a:latin typeface="Times New Roman" panose="02020603050405020304" pitchFamily="18" charset="0"/>
                <a:cs typeface="Times New Roman" panose="02020603050405020304" pitchFamily="18" charset="0"/>
              </a:rPr>
              <a:t>值来实现，后者在 </a:t>
            </a:r>
            <a:r>
              <a:rPr lang="en-US" altLang="zh-CN" sz="1600" dirty="0">
                <a:latin typeface="Times New Roman" panose="02020603050405020304" pitchFamily="18" charset="0"/>
                <a:cs typeface="Times New Roman" panose="02020603050405020304" pitchFamily="18" charset="0"/>
              </a:rPr>
              <a:t>[-1, 1] </a:t>
            </a:r>
            <a:r>
              <a:rPr lang="zh-CN" altLang="en-US" sz="1600" dirty="0">
                <a:latin typeface="Times New Roman" panose="02020603050405020304" pitchFamily="18" charset="0"/>
                <a:cs typeface="Times New Roman" panose="02020603050405020304" pitchFamily="18" charset="0"/>
              </a:rPr>
              <a:t>范围内。</a:t>
            </a:r>
            <a:r>
              <a:rPr lang="en-US" altLang="zh-CN" sz="1600" dirty="0">
                <a:latin typeface="Times New Roman" panose="02020603050405020304" pitchFamily="18" charset="0"/>
                <a:cs typeface="Times New Roman" panose="02020603050405020304" pitchFamily="18" charset="0"/>
              </a:rPr>
              <a:t>Silhouette </a:t>
            </a:r>
            <a:r>
              <a:rPr lang="zh-CN" altLang="en-US" sz="1600" dirty="0">
                <a:latin typeface="Times New Roman" panose="02020603050405020304" pitchFamily="18" charset="0"/>
                <a:cs typeface="Times New Roman" panose="02020603050405020304" pitchFamily="18" charset="0"/>
              </a:rPr>
              <a:t>值接近 </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，说明对象与所属簇之间有密切联系；反之则接近 </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。若某模型中的一个数据簇，生成的基本是比较高的 </a:t>
            </a:r>
            <a:r>
              <a:rPr lang="en-US" altLang="zh-CN" sz="1600" dirty="0">
                <a:latin typeface="Times New Roman" panose="02020603050405020304" pitchFamily="18" charset="0"/>
                <a:cs typeface="Times New Roman" panose="02020603050405020304" pitchFamily="18" charset="0"/>
              </a:rPr>
              <a:t>silhouette </a:t>
            </a:r>
            <a:r>
              <a:rPr lang="zh-CN" altLang="en-US" sz="1600" dirty="0">
                <a:latin typeface="Times New Roman" panose="02020603050405020304" pitchFamily="18" charset="0"/>
                <a:cs typeface="Times New Roman" panose="02020603050405020304" pitchFamily="18" charset="0"/>
              </a:rPr>
              <a:t>值，说明该模型是合适、可接受的。</a:t>
            </a:r>
          </a:p>
        </p:txBody>
      </p:sp>
      <p:pic>
        <p:nvPicPr>
          <p:cNvPr id="131074" name="Picture 2">
            <a:extLst>
              <a:ext uri="{FF2B5EF4-FFF2-40B4-BE49-F238E27FC236}">
                <a16:creationId xmlns:a16="http://schemas.microsoft.com/office/drawing/2014/main" id="{4940B2E8-7499-4BD6-A439-15E785257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640" y="4797152"/>
            <a:ext cx="4304411" cy="139859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82D102EE-B933-42DE-B487-E2FDA8FC4F84}"/>
              </a:ext>
            </a:extLst>
          </p:cNvPr>
          <p:cNvSpPr/>
          <p:nvPr/>
        </p:nvSpPr>
        <p:spPr>
          <a:xfrm>
            <a:off x="395536" y="2584937"/>
            <a:ext cx="8380515" cy="4154984"/>
          </a:xfrm>
          <a:prstGeom prst="rect">
            <a:avLst/>
          </a:prstGeom>
        </p:spPr>
        <p:txBody>
          <a:bodyPr wrap="square">
            <a:spAutoFit/>
          </a:bodyPr>
          <a:lstStyle/>
          <a:p>
            <a:pPr algn="just">
              <a:lnSpc>
                <a:spcPct val="150000"/>
              </a:lnSpc>
            </a:pPr>
            <a:r>
              <a:rPr lang="zh-CN" altLang="en-US" sz="1600" b="1" dirty="0">
                <a:latin typeface="Times New Roman" panose="02020603050405020304" pitchFamily="18" charset="0"/>
                <a:cs typeface="Times New Roman" panose="02020603050405020304" pitchFamily="18" charset="0"/>
              </a:rPr>
              <a:t>计算方法：</a:t>
            </a:r>
            <a:endParaRPr lang="en-US" altLang="zh-CN" sz="1600" b="1" dirty="0">
              <a:latin typeface="Times New Roman" panose="02020603050405020304" pitchFamily="18" charset="0"/>
              <a:cs typeface="Times New Roman" panose="02020603050405020304" pitchFamily="18" charset="0"/>
            </a:endParaRPr>
          </a:p>
          <a:p>
            <a:pPr algn="just">
              <a:lnSpc>
                <a:spcPct val="150000"/>
              </a:lnSpc>
            </a:pP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）计算样本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到同簇其他样本的平均距离</a:t>
            </a:r>
            <a:r>
              <a:rPr lang="en-US" altLang="zh-CN" sz="1600" dirty="0">
                <a:latin typeface="Times New Roman" panose="02020603050405020304" pitchFamily="18" charset="0"/>
                <a:cs typeface="Times New Roman" panose="02020603050405020304" pitchFamily="18" charset="0"/>
              </a:rPr>
              <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越小，说明样本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越应该被聚类到该簇。将</a:t>
            </a:r>
            <a:r>
              <a:rPr lang="en-US" altLang="zh-CN" sz="1600" dirty="0">
                <a:latin typeface="Times New Roman" panose="02020603050405020304" pitchFamily="18" charset="0"/>
                <a:cs typeface="Times New Roman" panose="02020603050405020304" pitchFamily="18" charset="0"/>
              </a:rPr>
              <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称为样本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的簇内不相似度。簇</a:t>
            </a:r>
            <a:r>
              <a:rPr lang="en-US" altLang="zh-CN" sz="1600" dirty="0">
                <a:latin typeface="Times New Roman" panose="02020603050405020304" pitchFamily="18" charset="0"/>
                <a:cs typeface="Times New Roman" panose="02020603050405020304" pitchFamily="18" charset="0"/>
              </a:rPr>
              <a:t>C</a:t>
            </a:r>
            <a:r>
              <a:rPr lang="zh-CN" altLang="en-US" sz="1600" dirty="0">
                <a:latin typeface="Times New Roman" panose="02020603050405020304" pitchFamily="18" charset="0"/>
                <a:cs typeface="Times New Roman" panose="02020603050405020304" pitchFamily="18" charset="0"/>
              </a:rPr>
              <a:t>中所有样本的</a:t>
            </a:r>
            <a:r>
              <a:rPr lang="en-US" altLang="zh-CN" sz="1600" dirty="0">
                <a:latin typeface="Times New Roman" panose="02020603050405020304" pitchFamily="18" charset="0"/>
                <a:cs typeface="Times New Roman" panose="02020603050405020304" pitchFamily="18" charset="0"/>
              </a:rPr>
              <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均值称为簇</a:t>
            </a:r>
            <a:r>
              <a:rPr lang="en-US" altLang="zh-CN" sz="1600" dirty="0">
                <a:latin typeface="Times New Roman" panose="02020603050405020304" pitchFamily="18" charset="0"/>
                <a:cs typeface="Times New Roman" panose="02020603050405020304" pitchFamily="18" charset="0"/>
              </a:rPr>
              <a:t>C</a:t>
            </a:r>
            <a:r>
              <a:rPr lang="zh-CN" altLang="en-US" sz="1600" dirty="0">
                <a:latin typeface="Times New Roman" panose="02020603050405020304" pitchFamily="18" charset="0"/>
                <a:cs typeface="Times New Roman" panose="02020603050405020304" pitchFamily="18" charset="0"/>
              </a:rPr>
              <a:t>的簇不相似度。</a:t>
            </a:r>
          </a:p>
          <a:p>
            <a:pPr algn="just">
              <a:lnSpc>
                <a:spcPct val="150000"/>
              </a:lnSpc>
            </a:pP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）计算样本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到其他某簇</a:t>
            </a:r>
            <a:r>
              <a:rPr lang="en-US" altLang="zh-CN" sz="1600" dirty="0">
                <a:latin typeface="Times New Roman" panose="02020603050405020304" pitchFamily="18" charset="0"/>
                <a:cs typeface="Times New Roman" panose="02020603050405020304" pitchFamily="18" charset="0"/>
              </a:rPr>
              <a:t>C(j)</a:t>
            </a:r>
            <a:r>
              <a:rPr lang="zh-CN" altLang="en-US" sz="1600" dirty="0">
                <a:latin typeface="Times New Roman" panose="02020603050405020304" pitchFamily="18" charset="0"/>
                <a:cs typeface="Times New Roman" panose="02020603050405020304" pitchFamily="18" charset="0"/>
              </a:rPr>
              <a:t>的所有样本的平均距离</a:t>
            </a:r>
            <a:r>
              <a:rPr lang="en-US" altLang="zh-CN" sz="1600" dirty="0">
                <a:latin typeface="Times New Roman" panose="02020603050405020304" pitchFamily="18" charset="0"/>
                <a:cs typeface="Times New Roman" panose="02020603050405020304" pitchFamily="18" charset="0"/>
              </a:rPr>
              <a:t>b(</a:t>
            </a:r>
            <a:r>
              <a:rPr lang="en-US" altLang="zh-CN" sz="1600" dirty="0" err="1">
                <a:latin typeface="Times New Roman" panose="02020603050405020304" pitchFamily="18" charset="0"/>
                <a:cs typeface="Times New Roman" panose="02020603050405020304" pitchFamily="18" charset="0"/>
              </a:rPr>
              <a:t>ij</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，称为样本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与簇</a:t>
            </a:r>
            <a:r>
              <a:rPr lang="en-US" altLang="zh-CN" sz="1600" dirty="0">
                <a:latin typeface="Times New Roman" panose="02020603050405020304" pitchFamily="18" charset="0"/>
                <a:cs typeface="Times New Roman" panose="02020603050405020304" pitchFamily="18" charset="0"/>
              </a:rPr>
              <a:t>C(j)</a:t>
            </a:r>
            <a:r>
              <a:rPr lang="zh-CN" altLang="en-US" sz="1600" dirty="0">
                <a:latin typeface="Times New Roman" panose="02020603050405020304" pitchFamily="18" charset="0"/>
                <a:cs typeface="Times New Roman" panose="02020603050405020304" pitchFamily="18" charset="0"/>
              </a:rPr>
              <a:t>的不相似度。定义为样本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的簇间不相似度：</a:t>
            </a:r>
            <a:r>
              <a:rPr lang="en-US" altLang="zh-CN" sz="1600" dirty="0">
                <a:latin typeface="Times New Roman" panose="02020603050405020304" pitchFamily="18" charset="0"/>
                <a:cs typeface="Times New Roman" panose="02020603050405020304" pitchFamily="18" charset="0"/>
              </a:rPr>
              <a:t>b(</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=min{b</a:t>
            </a:r>
            <a:r>
              <a:rPr lang="en-US" altLang="zh-CN" sz="1600" baseline="-25000" dirty="0">
                <a:latin typeface="Times New Roman" panose="02020603050405020304" pitchFamily="18" charset="0"/>
                <a:cs typeface="Times New Roman" panose="02020603050405020304" pitchFamily="18" charset="0"/>
              </a:rPr>
              <a:t>i1</a:t>
            </a:r>
            <a:r>
              <a:rPr lang="en-US" altLang="zh-CN" sz="1600" dirty="0">
                <a:latin typeface="Times New Roman" panose="02020603050405020304" pitchFamily="18" charset="0"/>
                <a:cs typeface="Times New Roman" panose="02020603050405020304" pitchFamily="18" charset="0"/>
              </a:rPr>
              <a:t>, b</a:t>
            </a:r>
            <a:r>
              <a:rPr lang="en-US" altLang="zh-CN" sz="1600" baseline="-25000" dirty="0">
                <a:latin typeface="Times New Roman" panose="02020603050405020304" pitchFamily="18" charset="0"/>
                <a:cs typeface="Times New Roman" panose="02020603050405020304" pitchFamily="18" charset="0"/>
              </a:rPr>
              <a:t>i2</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b</a:t>
            </a:r>
            <a:r>
              <a:rPr lang="en-US" altLang="zh-CN" sz="1600" baseline="-25000" dirty="0" err="1">
                <a:latin typeface="Times New Roman" panose="02020603050405020304" pitchFamily="18" charset="0"/>
                <a:cs typeface="Times New Roman" panose="02020603050405020304" pitchFamily="18" charset="0"/>
              </a:rPr>
              <a:t>ik</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b(</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越大，说明样本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越不属于其他簇。</a:t>
            </a:r>
          </a:p>
          <a:p>
            <a:pPr algn="just">
              <a:lnSpc>
                <a:spcPct val="150000"/>
              </a:lnSpc>
            </a:pPr>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）根据样本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的簇内不相似度</a:t>
            </a:r>
            <a:r>
              <a:rPr lang="en-US" altLang="zh-CN" sz="1600" dirty="0">
                <a:latin typeface="Times New Roman" panose="02020603050405020304" pitchFamily="18" charset="0"/>
                <a:cs typeface="Times New Roman" panose="02020603050405020304" pitchFamily="18" charset="0"/>
              </a:rPr>
              <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和簇间不相似度</a:t>
            </a:r>
            <a:r>
              <a:rPr lang="en-US" altLang="zh-CN" sz="1600" dirty="0">
                <a:latin typeface="Times New Roman" panose="02020603050405020304" pitchFamily="18" charset="0"/>
                <a:cs typeface="Times New Roman" panose="02020603050405020304" pitchFamily="18" charset="0"/>
              </a:rPr>
              <a:t>b(</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，定义样本</a:t>
            </a:r>
            <a:r>
              <a:rPr lang="en-US" altLang="zh-CN" sz="1600" dirty="0" err="1">
                <a:latin typeface="Times New Roman" panose="02020603050405020304" pitchFamily="18" charset="0"/>
                <a:cs typeface="Times New Roman" panose="02020603050405020304" pitchFamily="18" charset="0"/>
              </a:rPr>
              <a:t>i</a:t>
            </a:r>
            <a:r>
              <a:rPr lang="zh-CN" altLang="en-US" sz="1600" dirty="0">
                <a:latin typeface="Times New Roman" panose="02020603050405020304" pitchFamily="18" charset="0"/>
                <a:cs typeface="Times New Roman" panose="02020603050405020304" pitchFamily="18" charset="0"/>
              </a:rPr>
              <a:t>的轮廓系数：</a:t>
            </a: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t>4</a:t>
            </a:r>
            <a:r>
              <a:rPr lang="zh-CN" altLang="en-US" sz="1600" dirty="0"/>
              <a:t>）判断：</a:t>
            </a:r>
          </a:p>
          <a:p>
            <a:pPr marL="285750" indent="-285750">
              <a:lnSpc>
                <a:spcPct val="150000"/>
              </a:lnSpc>
              <a:buFont typeface="Wingdings" panose="05000000000000000000" pitchFamily="2" charset="2"/>
              <a:buChar char="Ø"/>
            </a:pPr>
            <a:r>
              <a:rPr lang="en-US" altLang="zh-CN" sz="1600" dirty="0"/>
              <a:t>s(</a:t>
            </a:r>
            <a:r>
              <a:rPr lang="en-US" altLang="zh-CN" sz="1600" dirty="0" err="1"/>
              <a:t>i</a:t>
            </a:r>
            <a:r>
              <a:rPr lang="en-US" altLang="zh-CN" sz="1600" dirty="0"/>
              <a:t>)</a:t>
            </a:r>
            <a:r>
              <a:rPr lang="zh-CN" altLang="en-US" sz="1600" dirty="0"/>
              <a:t>接近</a:t>
            </a:r>
            <a:r>
              <a:rPr lang="en-US" altLang="zh-CN" sz="1600" dirty="0"/>
              <a:t>1</a:t>
            </a:r>
            <a:r>
              <a:rPr lang="zh-CN" altLang="en-US" sz="1600" dirty="0"/>
              <a:t>，则说明样本</a:t>
            </a:r>
            <a:r>
              <a:rPr lang="en-US" altLang="zh-CN" sz="1600" dirty="0" err="1"/>
              <a:t>i</a:t>
            </a:r>
            <a:r>
              <a:rPr lang="zh-CN" altLang="en-US" sz="1600" dirty="0"/>
              <a:t>聚类合理</a:t>
            </a:r>
          </a:p>
          <a:p>
            <a:pPr marL="285750" indent="-285750">
              <a:lnSpc>
                <a:spcPct val="150000"/>
              </a:lnSpc>
              <a:buFont typeface="Wingdings" panose="05000000000000000000" pitchFamily="2" charset="2"/>
              <a:buChar char="Ø"/>
            </a:pPr>
            <a:r>
              <a:rPr lang="en-US" altLang="zh-CN" sz="1600" dirty="0"/>
              <a:t>s(</a:t>
            </a:r>
            <a:r>
              <a:rPr lang="en-US" altLang="zh-CN" sz="1600" dirty="0" err="1"/>
              <a:t>i</a:t>
            </a:r>
            <a:r>
              <a:rPr lang="en-US" altLang="zh-CN" sz="1600" dirty="0"/>
              <a:t>)</a:t>
            </a:r>
            <a:r>
              <a:rPr lang="zh-CN" altLang="en-US" sz="1600" dirty="0"/>
              <a:t>接近</a:t>
            </a:r>
            <a:r>
              <a:rPr lang="en-US" altLang="zh-CN" sz="1600" dirty="0"/>
              <a:t>-1</a:t>
            </a:r>
            <a:r>
              <a:rPr lang="zh-CN" altLang="en-US" sz="1600" dirty="0"/>
              <a:t>，则说明样本</a:t>
            </a:r>
            <a:r>
              <a:rPr lang="en-US" altLang="zh-CN" sz="1600" dirty="0" err="1"/>
              <a:t>i</a:t>
            </a:r>
            <a:r>
              <a:rPr lang="zh-CN" altLang="en-US" sz="1600" dirty="0"/>
              <a:t>更应该分类到另外的簇</a:t>
            </a:r>
          </a:p>
          <a:p>
            <a:pPr marL="285750" indent="-285750">
              <a:lnSpc>
                <a:spcPct val="150000"/>
              </a:lnSpc>
              <a:buFont typeface="Wingdings" panose="05000000000000000000" pitchFamily="2" charset="2"/>
              <a:buChar char="Ø"/>
            </a:pPr>
            <a:r>
              <a:rPr lang="zh-CN" altLang="en-US" sz="1600" dirty="0"/>
              <a:t>若</a:t>
            </a:r>
            <a:r>
              <a:rPr lang="en-US" altLang="zh-CN" sz="1600" dirty="0"/>
              <a:t>s(</a:t>
            </a:r>
            <a:r>
              <a:rPr lang="en-US" altLang="zh-CN" sz="1600" dirty="0" err="1"/>
              <a:t>i</a:t>
            </a:r>
            <a:r>
              <a:rPr lang="en-US" altLang="zh-CN" sz="1600" dirty="0"/>
              <a:t>) </a:t>
            </a:r>
            <a:r>
              <a:rPr lang="zh-CN" altLang="en-US" sz="1600" dirty="0"/>
              <a:t>近似为</a:t>
            </a:r>
            <a:r>
              <a:rPr lang="en-US" altLang="zh-CN" sz="1600" dirty="0"/>
              <a:t>0</a:t>
            </a:r>
            <a:r>
              <a:rPr lang="zh-CN" altLang="en-US" sz="1600" dirty="0"/>
              <a:t>，则说明样本</a:t>
            </a:r>
            <a:r>
              <a:rPr lang="en-US" altLang="zh-CN" sz="1600" dirty="0" err="1"/>
              <a:t>i</a:t>
            </a:r>
            <a:r>
              <a:rPr lang="zh-CN" altLang="en-US" sz="1600" dirty="0"/>
              <a:t>在两个簇的边界上</a:t>
            </a:r>
          </a:p>
        </p:txBody>
      </p:sp>
    </p:spTree>
    <p:extLst>
      <p:ext uri="{BB962C8B-B14F-4D97-AF65-F5344CB8AC3E}">
        <p14:creationId xmlns:p14="http://schemas.microsoft.com/office/powerpoint/2010/main" val="18513740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95536" y="775729"/>
            <a:ext cx="8305800" cy="431800"/>
          </a:xfrm>
        </p:spPr>
        <p:txBody>
          <a:bodyPr/>
          <a:lstStyle/>
          <a:p>
            <a:pPr marL="0" indent="0" algn="just" eaLnBrk="1" hangingPunct="1">
              <a:lnSpc>
                <a:spcPct val="120000"/>
              </a:lnSpc>
              <a:buNone/>
            </a:pPr>
            <a:r>
              <a:rPr lang="zh-CN" altLang="en-US" sz="2000" b="1" dirty="0">
                <a:latin typeface="+mn-ea"/>
                <a:cs typeface="Times New Roman" panose="02020603050405020304" pitchFamily="18" charset="0"/>
              </a:rPr>
              <a:t>轮廓系数（</a:t>
            </a:r>
            <a:r>
              <a:rPr lang="en-US" altLang="zh-CN" sz="2000" b="1" dirty="0">
                <a:latin typeface="+mn-ea"/>
                <a:cs typeface="Times New Roman" panose="02020603050405020304" pitchFamily="18" charset="0"/>
              </a:rPr>
              <a:t>Silhouette Coefficient</a:t>
            </a:r>
            <a:r>
              <a:rPr lang="zh-CN" altLang="en-US" sz="2000" b="1" dirty="0">
                <a:latin typeface="+mn-ea"/>
                <a:cs typeface="Times New Roman" panose="02020603050405020304" pitchFamily="18" charset="0"/>
              </a:rPr>
              <a:t>）</a:t>
            </a:r>
            <a:endParaRPr lang="en-US" altLang="zh-CN" sz="2000" b="1" dirty="0">
              <a:latin typeface="+mn-ea"/>
              <a:cs typeface="Times New Roman" panose="02020603050405020304" pitchFamily="18" charset="0"/>
            </a:endParaRP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内</a:t>
            </a:r>
            <a:r>
              <a:rPr lang="zh-CN" altLang="en-US" sz="2400" b="1" dirty="0">
                <a:latin typeface="微软雅黑" panose="020B0503020204020204" pitchFamily="34" charset="-122"/>
                <a:ea typeface="微软雅黑" panose="020B0503020204020204" pitchFamily="34" charset="-122"/>
              </a:rPr>
              <a:t>部评价方法</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E03A4CD-C018-4272-8D67-AEE159CC1E0A}"/>
              </a:ext>
            </a:extLst>
          </p:cNvPr>
          <p:cNvSpPr/>
          <p:nvPr/>
        </p:nvSpPr>
        <p:spPr>
          <a:xfrm>
            <a:off x="395536" y="1207529"/>
            <a:ext cx="8352928" cy="442878"/>
          </a:xfrm>
          <a:prstGeom prst="rect">
            <a:avLst/>
          </a:prstGeom>
        </p:spPr>
        <p:txBody>
          <a:bodyPr wrap="square">
            <a:spAutoFit/>
          </a:bodyPr>
          <a:lstStyle/>
          <a:p>
            <a:pPr>
              <a:lnSpc>
                <a:spcPct val="150000"/>
              </a:lnSpc>
            </a:pPr>
            <a:r>
              <a:rPr lang="zh-CN" altLang="en-US" sz="1800" dirty="0">
                <a:latin typeface="+mn-ea"/>
                <a:ea typeface="+mn-ea"/>
              </a:rPr>
              <a:t>计算所有样本</a:t>
            </a:r>
            <a:r>
              <a:rPr lang="en-US" altLang="zh-CN" sz="1800" dirty="0">
                <a:latin typeface="+mn-ea"/>
                <a:ea typeface="+mn-ea"/>
              </a:rPr>
              <a:t>s(</a:t>
            </a:r>
            <a:r>
              <a:rPr lang="en-US" altLang="zh-CN" sz="1800" dirty="0" err="1">
                <a:latin typeface="+mn-ea"/>
                <a:ea typeface="+mn-ea"/>
              </a:rPr>
              <a:t>i</a:t>
            </a:r>
            <a:r>
              <a:rPr lang="en-US" altLang="zh-CN" sz="1800" dirty="0">
                <a:latin typeface="+mn-ea"/>
                <a:ea typeface="+mn-ea"/>
              </a:rPr>
              <a:t>)</a:t>
            </a:r>
            <a:r>
              <a:rPr lang="zh-CN" altLang="en-US" sz="1800" dirty="0">
                <a:latin typeface="+mn-ea"/>
                <a:ea typeface="+mn-ea"/>
              </a:rPr>
              <a:t>的均值</a:t>
            </a:r>
            <a:endParaRPr lang="en-US" altLang="zh-CN" sz="1800" dirty="0">
              <a:latin typeface="+mn-ea"/>
              <a:ea typeface="+mn-ea"/>
            </a:endParaRPr>
          </a:p>
        </p:txBody>
      </p:sp>
      <p:pic>
        <p:nvPicPr>
          <p:cNvPr id="143362" name="Picture 2" descr="这里写图片描述">
            <a:extLst>
              <a:ext uri="{FF2B5EF4-FFF2-40B4-BE49-F238E27FC236}">
                <a16:creationId xmlns:a16="http://schemas.microsoft.com/office/drawing/2014/main" id="{44330762-4788-4196-90AC-9013E9C5B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650557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310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95536" y="724967"/>
            <a:ext cx="8305800" cy="431800"/>
          </a:xfrm>
        </p:spPr>
        <p:txBody>
          <a:bodyPr/>
          <a:lstStyle/>
          <a:p>
            <a:pPr marL="0" indent="0" algn="just" eaLnBrk="1" hangingPunct="1">
              <a:lnSpc>
                <a:spcPct val="120000"/>
              </a:lnSpc>
              <a:buNone/>
            </a:pPr>
            <a:r>
              <a:rPr lang="en-US" altLang="zh-CN" sz="1800" b="1" dirty="0">
                <a:latin typeface="Times New Roman" panose="02020603050405020304" pitchFamily="18" charset="0"/>
                <a:cs typeface="Times New Roman" panose="02020603050405020304" pitchFamily="18" charset="0"/>
              </a:rPr>
              <a:t>3) CH</a:t>
            </a:r>
            <a:r>
              <a:rPr lang="zh-CN" altLang="en-US" sz="1800" b="1" dirty="0">
                <a:latin typeface="Times New Roman" panose="02020603050405020304" pitchFamily="18" charset="0"/>
                <a:cs typeface="Times New Roman" panose="02020603050405020304" pitchFamily="18" charset="0"/>
              </a:rPr>
              <a:t>系数（</a:t>
            </a:r>
            <a:r>
              <a:rPr lang="en-US" altLang="zh-CN" sz="1800" b="1" dirty="0" err="1">
                <a:latin typeface="Times New Roman" panose="02020603050405020304" pitchFamily="18" charset="0"/>
                <a:cs typeface="Times New Roman" panose="02020603050405020304" pitchFamily="18" charset="0"/>
              </a:rPr>
              <a:t>Calinski-Harabaz</a:t>
            </a:r>
            <a:r>
              <a:rPr lang="en-US" altLang="zh-CN" sz="1800" b="1" dirty="0">
                <a:latin typeface="Times New Roman" panose="02020603050405020304" pitchFamily="18" charset="0"/>
                <a:cs typeface="Times New Roman" panose="02020603050405020304" pitchFamily="18" charset="0"/>
              </a:rPr>
              <a:t> Index</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内</a:t>
            </a:r>
            <a:r>
              <a:rPr lang="zh-CN" altLang="en-US" sz="2400" b="1" dirty="0">
                <a:latin typeface="微软雅黑" panose="020B0503020204020204" pitchFamily="34" charset="-122"/>
                <a:ea typeface="微软雅黑" panose="020B0503020204020204" pitchFamily="34" charset="-122"/>
              </a:rPr>
              <a:t>部评价方法</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E03A4CD-C018-4272-8D67-AEE159CC1E0A}"/>
              </a:ext>
            </a:extLst>
          </p:cNvPr>
          <p:cNvSpPr/>
          <p:nvPr/>
        </p:nvSpPr>
        <p:spPr>
          <a:xfrm>
            <a:off x="395536" y="1151633"/>
            <a:ext cx="8352928" cy="1938992"/>
          </a:xfrm>
          <a:prstGeom prst="rect">
            <a:avLst/>
          </a:prstGeom>
        </p:spPr>
        <p:txBody>
          <a:bodyPr wrap="square">
            <a:spAutoFit/>
          </a:bodyPr>
          <a:lstStyle/>
          <a:p>
            <a:pPr algn="just">
              <a:lnSpc>
                <a:spcPct val="150000"/>
              </a:lnSpc>
            </a:pPr>
            <a:r>
              <a:rPr lang="zh-CN" altLang="en-US" sz="1600" dirty="0">
                <a:latin typeface="+mn-ea"/>
                <a:ea typeface="+mn-ea"/>
                <a:cs typeface="Times New Roman" panose="02020603050405020304" pitchFamily="18" charset="0"/>
              </a:rPr>
              <a:t>对于聚类模型来说，我们希望聚类结果为相同类别之间的数据距离越近越好，而不同类别之间的数据距离越远越好。</a:t>
            </a:r>
            <a:endParaRPr lang="en-US" altLang="zh-CN" sz="1600" dirty="0">
              <a:latin typeface="+mn-ea"/>
              <a:ea typeface="+mn-ea"/>
              <a:cs typeface="Times New Roman" panose="02020603050405020304" pitchFamily="18" charset="0"/>
            </a:endParaRPr>
          </a:p>
          <a:p>
            <a:pPr algn="just">
              <a:lnSpc>
                <a:spcPct val="150000"/>
              </a:lnSpc>
            </a:pPr>
            <a:r>
              <a:rPr lang="en-US" altLang="zh-CN" sz="1600" dirty="0">
                <a:latin typeface="+mn-ea"/>
                <a:ea typeface="+mn-ea"/>
                <a:cs typeface="Times New Roman" panose="02020603050405020304" pitchFamily="18" charset="0"/>
              </a:rPr>
              <a:t>CH</a:t>
            </a:r>
            <a:r>
              <a:rPr lang="zh-CN" altLang="en-US" sz="1600" dirty="0">
                <a:latin typeface="+mn-ea"/>
                <a:ea typeface="+mn-ea"/>
                <a:cs typeface="Times New Roman" panose="02020603050405020304" pitchFamily="18" charset="0"/>
              </a:rPr>
              <a:t>指标通过计算类中各点与类中心的距离平方和来度量类内的紧密度，通过计算各类中心点与数据集中心点距离平方和来度量数据集的分离度，</a:t>
            </a:r>
            <a:r>
              <a:rPr lang="en-US" altLang="zh-CN" sz="1600" dirty="0">
                <a:latin typeface="+mn-ea"/>
                <a:ea typeface="+mn-ea"/>
                <a:cs typeface="Times New Roman" panose="02020603050405020304" pitchFamily="18" charset="0"/>
              </a:rPr>
              <a:t>CH</a:t>
            </a:r>
            <a:r>
              <a:rPr lang="zh-CN" altLang="en-US" sz="1600" dirty="0">
                <a:latin typeface="+mn-ea"/>
                <a:ea typeface="+mn-ea"/>
                <a:cs typeface="Times New Roman" panose="02020603050405020304" pitchFamily="18" charset="0"/>
              </a:rPr>
              <a:t>指标由分离度与紧密度的比值得到。</a:t>
            </a:r>
            <a:r>
              <a:rPr lang="zh-CN" altLang="en-US" sz="1600" dirty="0">
                <a:solidFill>
                  <a:srgbClr val="FF0000"/>
                </a:solidFill>
                <a:latin typeface="+mn-ea"/>
                <a:ea typeface="+mn-ea"/>
                <a:cs typeface="Times New Roman" panose="02020603050405020304" pitchFamily="18" charset="0"/>
              </a:rPr>
              <a:t>从而，</a:t>
            </a:r>
            <a:r>
              <a:rPr lang="en-US" altLang="zh-CN" sz="1600" dirty="0">
                <a:solidFill>
                  <a:srgbClr val="FF0000"/>
                </a:solidFill>
                <a:latin typeface="+mn-ea"/>
                <a:ea typeface="+mn-ea"/>
                <a:cs typeface="Times New Roman" panose="02020603050405020304" pitchFamily="18" charset="0"/>
              </a:rPr>
              <a:t>CH</a:t>
            </a:r>
            <a:r>
              <a:rPr lang="zh-CN" altLang="en-US" sz="1600" dirty="0">
                <a:solidFill>
                  <a:srgbClr val="FF0000"/>
                </a:solidFill>
                <a:latin typeface="+mn-ea"/>
                <a:ea typeface="+mn-ea"/>
                <a:cs typeface="Times New Roman" panose="02020603050405020304" pitchFamily="18" charset="0"/>
              </a:rPr>
              <a:t>越大代表着类自身越紧密，类与类之间越分散，即更优的聚类结果。</a:t>
            </a:r>
          </a:p>
        </p:txBody>
      </p:sp>
      <mc:AlternateContent xmlns:mc="http://schemas.openxmlformats.org/markup-compatibility/2006" xmlns:a14="http://schemas.microsoft.com/office/drawing/2010/main">
        <mc:Choice Requires="a14">
          <p:sp>
            <p:nvSpPr>
              <p:cNvPr id="7" name="Object 5">
                <a:extLst>
                  <a:ext uri="{FF2B5EF4-FFF2-40B4-BE49-F238E27FC236}">
                    <a16:creationId xmlns:a16="http://schemas.microsoft.com/office/drawing/2014/main" id="{1B683F97-6C5C-41A8-A161-94FD1D14A629}"/>
                  </a:ext>
                </a:extLst>
              </p:cNvPr>
              <p:cNvSpPr txBox="1"/>
              <p:nvPr/>
            </p:nvSpPr>
            <p:spPr bwMode="auto">
              <a:xfrm>
                <a:off x="3419872" y="3212470"/>
                <a:ext cx="259058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𝐶</m:t>
                      </m:r>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𝑘</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num>
                        <m:den>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den>
                      </m:f>
                    </m:oMath>
                  </m:oMathPara>
                </a14:m>
                <a:endParaRPr lang="zh-CN" altLang="en-US" sz="1600" dirty="0"/>
              </a:p>
            </p:txBody>
          </p:sp>
        </mc:Choice>
        <mc:Fallback xmlns="">
          <p:sp>
            <p:nvSpPr>
              <p:cNvPr id="7" name="Object 5">
                <a:extLst>
                  <a:ext uri="{FF2B5EF4-FFF2-40B4-BE49-F238E27FC236}">
                    <a16:creationId xmlns:a16="http://schemas.microsoft.com/office/drawing/2014/main" xmlns:a14="http://schemas.microsoft.com/office/drawing/2010/main" xmlns="" id="{1B683F97-6C5C-41A8-A161-94FD1D14A629}"/>
                  </a:ext>
                </a:extLst>
              </p:cNvPr>
              <p:cNvSpPr txBox="1">
                <a:spLocks noRot="1" noChangeAspect="1" noMove="1" noResize="1" noEditPoints="1" noAdjustHandles="1" noChangeArrowheads="1" noChangeShapeType="1" noTextEdit="1"/>
              </p:cNvSpPr>
              <p:nvPr/>
            </p:nvSpPr>
            <p:spPr bwMode="auto">
              <a:xfrm>
                <a:off x="3419872" y="3212470"/>
                <a:ext cx="2590582" cy="831850"/>
              </a:xfrm>
              <a:prstGeom prst="rect">
                <a:avLst/>
              </a:prstGeom>
              <a:blipFill rotWithShape="0">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CBCB47B-57FE-403E-9BBC-01AF71F968DB}"/>
                  </a:ext>
                </a:extLst>
              </p:cNvPr>
              <p:cNvSpPr/>
              <p:nvPr/>
            </p:nvSpPr>
            <p:spPr>
              <a:xfrm>
                <a:off x="542734" y="4044320"/>
                <a:ext cx="3149324" cy="338554"/>
              </a:xfrm>
              <a:prstGeom prst="rect">
                <a:avLst/>
              </a:prstGeom>
            </p:spPr>
            <p:txBody>
              <a:bodyPr wrap="none">
                <a:spAutoFit/>
              </a:bodyPr>
              <a:lstStyle/>
              <a:p>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𝐵</m:t>
                        </m:r>
                      </m:e>
                      <m:sub>
                        <m:r>
                          <a:rPr lang="en-US" altLang="zh-CN" sz="1600" i="1">
                            <a:solidFill>
                              <a:srgbClr val="FF0000"/>
                            </a:solidFill>
                            <a:latin typeface="Cambria Math" panose="02040503050406030204" pitchFamily="18" charset="0"/>
                          </a:rPr>
                          <m:t>𝑘</m:t>
                        </m:r>
                      </m:sub>
                    </m:sSub>
                  </m:oMath>
                </a14:m>
                <a:r>
                  <a:rPr lang="zh-CN" altLang="en-US" sz="1600" dirty="0">
                    <a:solidFill>
                      <a:srgbClr val="FF0000"/>
                    </a:solidFill>
                  </a:rPr>
                  <a:t>是类间散度</a:t>
                </a:r>
                <a:r>
                  <a:rPr lang="zh-CN" altLang="en-US" sz="1600" dirty="0"/>
                  <a:t>，</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𝑊</m:t>
                        </m:r>
                      </m:e>
                      <m:sub>
                        <m:r>
                          <a:rPr lang="en-US" altLang="zh-CN" sz="1600" i="1">
                            <a:solidFill>
                              <a:srgbClr val="FF0000"/>
                            </a:solidFill>
                            <a:latin typeface="Cambria Math" panose="02040503050406030204" pitchFamily="18" charset="0"/>
                          </a:rPr>
                          <m:t>𝑘</m:t>
                        </m:r>
                      </m:sub>
                    </m:sSub>
                  </m:oMath>
                </a14:m>
                <a:r>
                  <a:rPr lang="zh-CN" altLang="en-US" sz="1600" dirty="0">
                    <a:solidFill>
                      <a:srgbClr val="FF0000"/>
                    </a:solidFill>
                  </a:rPr>
                  <a:t>是类内散度</a:t>
                </a:r>
                <a:r>
                  <a:rPr lang="zh-CN" altLang="en-US" sz="1600" dirty="0"/>
                  <a:t>。</a:t>
                </a:r>
              </a:p>
            </p:txBody>
          </p:sp>
        </mc:Choice>
        <mc:Fallback xmlns="">
          <p:sp>
            <p:nvSpPr>
              <p:cNvPr id="2" name="矩形 1">
                <a:extLst>
                  <a:ext uri="{FF2B5EF4-FFF2-40B4-BE49-F238E27FC236}">
                    <a16:creationId xmlns:a16="http://schemas.microsoft.com/office/drawing/2014/main" id="{ACBCB47B-57FE-403E-9BBC-01AF71F968DB}"/>
                  </a:ext>
                </a:extLst>
              </p:cNvPr>
              <p:cNvSpPr>
                <a:spLocks noRot="1" noChangeAspect="1" noMove="1" noResize="1" noEditPoints="1" noAdjustHandles="1" noChangeArrowheads="1" noChangeShapeType="1" noTextEdit="1"/>
              </p:cNvSpPr>
              <p:nvPr/>
            </p:nvSpPr>
            <p:spPr>
              <a:xfrm>
                <a:off x="542734" y="4044320"/>
                <a:ext cx="3149324" cy="338554"/>
              </a:xfrm>
              <a:prstGeom prst="rect">
                <a:avLst/>
              </a:prstGeom>
              <a:blipFill>
                <a:blip r:embed="rId3"/>
                <a:stretch>
                  <a:fillRect t="-7143" b="-19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F0EFBBE-B4E3-4525-B421-40924A72C492}"/>
                  </a:ext>
                </a:extLst>
              </p:cNvPr>
              <p:cNvSpPr/>
              <p:nvPr/>
            </p:nvSpPr>
            <p:spPr>
              <a:xfrm>
                <a:off x="3563888" y="4377093"/>
                <a:ext cx="2003561" cy="72975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𝑊</m:t>
                          </m:r>
                        </m:e>
                        <m:sub>
                          <m:r>
                            <a:rPr lang="en-US" altLang="zh-CN" sz="1400" i="1">
                              <a:latin typeface="Cambria Math" panose="02040503050406030204" pitchFamily="18" charset="0"/>
                            </a:rPr>
                            <m:t>𝑘</m:t>
                          </m:r>
                        </m:sub>
                      </m:sSub>
                      <m:r>
                        <a:rPr lang="en-US" altLang="zh-CN" sz="140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nary>
                            <m:naryPr>
                              <m:chr m:val="∑"/>
                              <m:supHide m:val="on"/>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𝑥</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m:rPr>
                                      <m:sty m:val="p"/>
                                    </m:rPr>
                                    <a:rPr lang="en-US" altLang="zh-CN" sz="1400">
                                      <a:latin typeface="Cambria Math" panose="02040503050406030204" pitchFamily="18" charset="0"/>
                                    </a:rPr>
                                    <m:t>C</m:t>
                                  </m:r>
                                </m:e>
                                <m:sub>
                                  <m:r>
                                    <a:rPr lang="en-US" altLang="zh-CN" sz="1400" i="1">
                                      <a:latin typeface="Cambria Math" panose="02040503050406030204" pitchFamily="18" charset="0"/>
                                    </a:rPr>
                                    <m:t>𝑙</m:t>
                                  </m:r>
                                </m:sub>
                              </m:sSub>
                            </m:sub>
                            <m:sup/>
                            <m:e>
                              <m:sSubSup>
                                <m:sSubSupPr>
                                  <m:ctrlPr>
                                    <a:rPr lang="en-US" altLang="zh-CN" sz="1400" b="0" i="1" smtClean="0">
                                      <a:latin typeface="Cambria Math" panose="02040503050406030204" pitchFamily="18" charset="0"/>
                                    </a:rPr>
                                  </m:ctrlPr>
                                </m:sSubSupPr>
                                <m:e>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𝑙</m:t>
                                          </m:r>
                                        </m:sub>
                                      </m:sSub>
                                    </m:e>
                                  </m:d>
                                </m:e>
                                <m:sub>
                                  <m:r>
                                    <a:rPr lang="en-US" altLang="zh-CN" sz="1400" b="0" i="1" smtClean="0">
                                      <a:latin typeface="Cambria Math" panose="02040503050406030204" pitchFamily="18" charset="0"/>
                                    </a:rPr>
                                    <m:t>2</m:t>
                                  </m:r>
                                </m:sub>
                                <m:sup>
                                  <m:r>
                                    <a:rPr lang="en-US" altLang="zh-CN" sz="1400" b="0" i="1" smtClean="0">
                                      <a:latin typeface="Cambria Math" panose="02040503050406030204" pitchFamily="18" charset="0"/>
                                    </a:rPr>
                                    <m:t>2</m:t>
                                  </m:r>
                                </m:sup>
                              </m:sSubSup>
                            </m:e>
                          </m:nary>
                        </m:e>
                      </m:nary>
                    </m:oMath>
                  </m:oMathPara>
                </a14:m>
                <a:endParaRPr lang="zh-CN" altLang="en-US" sz="1400" dirty="0"/>
              </a:p>
            </p:txBody>
          </p:sp>
        </mc:Choice>
        <mc:Fallback xmlns="">
          <p:sp>
            <p:nvSpPr>
              <p:cNvPr id="3" name="矩形 2">
                <a:extLst>
                  <a:ext uri="{FF2B5EF4-FFF2-40B4-BE49-F238E27FC236}">
                    <a16:creationId xmlns:a16="http://schemas.microsoft.com/office/drawing/2014/main" xmlns:a14="http://schemas.microsoft.com/office/drawing/2010/main" xmlns="" id="{4F0EFBBE-B4E3-4525-B421-40924A72C492}"/>
                  </a:ext>
                </a:extLst>
              </p:cNvPr>
              <p:cNvSpPr>
                <a:spLocks noRot="1" noChangeAspect="1" noMove="1" noResize="1" noEditPoints="1" noAdjustHandles="1" noChangeArrowheads="1" noChangeShapeType="1" noTextEdit="1"/>
              </p:cNvSpPr>
              <p:nvPr/>
            </p:nvSpPr>
            <p:spPr>
              <a:xfrm>
                <a:off x="3563888" y="4377093"/>
                <a:ext cx="2003561" cy="72975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4453C2A-5217-4D2B-9C55-F7F52BA221D8}"/>
                  </a:ext>
                </a:extLst>
              </p:cNvPr>
              <p:cNvSpPr/>
              <p:nvPr/>
            </p:nvSpPr>
            <p:spPr>
              <a:xfrm>
                <a:off x="3577630" y="5080441"/>
                <a:ext cx="1827230" cy="70250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𝐵</m:t>
                          </m:r>
                        </m:e>
                        <m:sub>
                          <m:r>
                            <a:rPr lang="en-US" altLang="zh-CN" sz="1400" i="1">
                              <a:latin typeface="Cambria Math" panose="02040503050406030204" pitchFamily="18" charset="0"/>
                            </a:rPr>
                            <m:t>𝑘</m:t>
                          </m:r>
                        </m:sub>
                      </m:sSub>
                      <m:r>
                        <a:rPr lang="en-US" altLang="zh-CN" sz="140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n</m:t>
                              </m:r>
                            </m:e>
                            <m:sub>
                              <m:r>
                                <m:rPr>
                                  <m:sty m:val="p"/>
                                </m:rPr>
                                <a:rPr lang="en-US" altLang="zh-CN" sz="1400" i="1">
                                  <a:latin typeface="Cambria Math" panose="02040503050406030204" pitchFamily="18" charset="0"/>
                                </a:rPr>
                                <m:t>l</m:t>
                              </m:r>
                            </m:sub>
                          </m:sSub>
                          <m:sSubSup>
                            <m:sSubSupPr>
                              <m:ctrlPr>
                                <a:rPr lang="en-US" altLang="zh-CN" sz="1400" b="0" i="1" smtClean="0">
                                  <a:latin typeface="Cambria Math" panose="02040503050406030204" pitchFamily="18" charset="0"/>
                                </a:rPr>
                              </m:ctrlPr>
                            </m:sSubSupPr>
                            <m:e>
                              <m:d>
                                <m:dPr>
                                  <m:begChr m:val="‖"/>
                                  <m:endChr m:val="‖"/>
                                  <m:ctrlPr>
                                    <a:rPr lang="en-US" altLang="zh-CN" sz="140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𝑙</m:t>
                                      </m:r>
                                    </m:sub>
                                  </m:sSub>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𝑥</m:t>
                                      </m:r>
                                    </m:e>
                                  </m:acc>
                                </m:e>
                              </m:d>
                            </m:e>
                            <m:sub>
                              <m:r>
                                <a:rPr lang="en-US" altLang="zh-CN" sz="1400" b="0" i="1" smtClean="0">
                                  <a:latin typeface="Cambria Math" panose="02040503050406030204" pitchFamily="18" charset="0"/>
                                </a:rPr>
                                <m:t>2</m:t>
                              </m:r>
                            </m:sub>
                            <m:sup>
                              <m:r>
                                <a:rPr lang="en-US" altLang="zh-CN" sz="1400" b="0" i="1" smtClean="0">
                                  <a:latin typeface="Cambria Math" panose="02040503050406030204" pitchFamily="18" charset="0"/>
                                </a:rPr>
                                <m:t>2</m:t>
                              </m:r>
                            </m:sup>
                          </m:sSubSup>
                        </m:e>
                      </m:nary>
                    </m:oMath>
                  </m:oMathPara>
                </a14:m>
                <a:endParaRPr lang="zh-CN" altLang="en-US" sz="1400" dirty="0"/>
              </a:p>
            </p:txBody>
          </p:sp>
        </mc:Choice>
        <mc:Fallback xmlns="">
          <p:sp>
            <p:nvSpPr>
              <p:cNvPr id="11" name="矩形 10">
                <a:extLst>
                  <a:ext uri="{FF2B5EF4-FFF2-40B4-BE49-F238E27FC236}">
                    <a16:creationId xmlns:a16="http://schemas.microsoft.com/office/drawing/2014/main" xmlns:a14="http://schemas.microsoft.com/office/drawing/2010/main" xmlns="" id="{D4453C2A-5217-4D2B-9C55-F7F52BA221D8}"/>
                  </a:ext>
                </a:extLst>
              </p:cNvPr>
              <p:cNvSpPr>
                <a:spLocks noRot="1" noChangeAspect="1" noMove="1" noResize="1" noEditPoints="1" noAdjustHandles="1" noChangeArrowheads="1" noChangeShapeType="1" noTextEdit="1"/>
              </p:cNvSpPr>
              <p:nvPr/>
            </p:nvSpPr>
            <p:spPr>
              <a:xfrm>
                <a:off x="3577630" y="5080441"/>
                <a:ext cx="1827230" cy="70250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513685A-963A-4C73-9535-27E572508014}"/>
                  </a:ext>
                </a:extLst>
              </p:cNvPr>
              <p:cNvSpPr/>
              <p:nvPr/>
            </p:nvSpPr>
            <p:spPr>
              <a:xfrm>
                <a:off x="542734" y="5877272"/>
                <a:ext cx="7180940" cy="338554"/>
              </a:xfrm>
              <a:prstGeom prst="rect">
                <a:avLst/>
              </a:prstGeom>
            </p:spPr>
            <p:txBody>
              <a:bodyPr wrap="non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𝑙</m:t>
                        </m:r>
                      </m:sub>
                    </m:sSub>
                  </m:oMath>
                </a14:m>
                <a:r>
                  <a:rPr lang="zh-CN" altLang="en-US" sz="1600" dirty="0"/>
                  <a:t>是第</a:t>
                </a:r>
                <a:r>
                  <a:rPr lang="en-US" altLang="zh-CN" sz="1600" dirty="0"/>
                  <a:t>l</a:t>
                </a:r>
                <a:r>
                  <a:rPr lang="zh-CN" altLang="en-US" sz="1600" dirty="0"/>
                  <a:t>个簇</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i="1">
                            <a:latin typeface="Cambria Math" panose="02040503050406030204" pitchFamily="18" charset="0"/>
                          </a:rPr>
                          <m:t>𝑙</m:t>
                        </m:r>
                      </m:sub>
                    </m:sSub>
                  </m:oMath>
                </a14:m>
                <a:r>
                  <a:rPr lang="zh-CN" altLang="en-US" sz="1600" dirty="0"/>
                  <a:t>的中心，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𝑙</m:t>
                        </m:r>
                      </m:sub>
                    </m:sSub>
                  </m:oMath>
                </a14:m>
                <a:r>
                  <a:rPr lang="zh-CN" altLang="en-US" sz="1600" dirty="0"/>
                  <a:t>是第</a:t>
                </a:r>
                <a:r>
                  <a:rPr lang="en-US" altLang="zh-CN" sz="1600" dirty="0"/>
                  <a:t>l</a:t>
                </a:r>
                <a:r>
                  <a:rPr lang="zh-CN" altLang="en-US" sz="1600" dirty="0"/>
                  <a:t>个簇包含的样本个数，</a:t>
                </a:r>
                <a:r>
                  <a:rPr lang="en-US" altLang="zh-CN" sz="1600" dirty="0"/>
                  <a:t> </a:t>
                </a:r>
                <a14:m>
                  <m:oMath xmlns:m="http://schemas.openxmlformats.org/officeDocument/2006/math">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𝑥</m:t>
                        </m:r>
                      </m:e>
                    </m:acc>
                    <m:r>
                      <a:rPr lang="en-US" altLang="zh-CN" sz="1600" i="1">
                        <a:latin typeface="Cambria Math" panose="02040503050406030204" pitchFamily="18" charset="0"/>
                      </a:rPr>
                      <m:t> </m:t>
                    </m:r>
                  </m:oMath>
                </a14:m>
                <a:r>
                  <a:rPr lang="zh-CN" altLang="en-US" sz="1600" dirty="0"/>
                  <a:t>是整个数据集的中心。</a:t>
                </a:r>
              </a:p>
            </p:txBody>
          </p:sp>
        </mc:Choice>
        <mc:Fallback xmlns="">
          <p:sp>
            <p:nvSpPr>
              <p:cNvPr id="9" name="矩形 8">
                <a:extLst>
                  <a:ext uri="{FF2B5EF4-FFF2-40B4-BE49-F238E27FC236}">
                    <a16:creationId xmlns:a16="http://schemas.microsoft.com/office/drawing/2014/main" xmlns:a14="http://schemas.microsoft.com/office/drawing/2010/main" xmlns="" id="{1513685A-963A-4C73-9535-27E572508014}"/>
                  </a:ext>
                </a:extLst>
              </p:cNvPr>
              <p:cNvSpPr>
                <a:spLocks noRot="1" noChangeAspect="1" noMove="1" noResize="1" noEditPoints="1" noAdjustHandles="1" noChangeArrowheads="1" noChangeShapeType="1" noTextEdit="1"/>
              </p:cNvSpPr>
              <p:nvPr/>
            </p:nvSpPr>
            <p:spPr>
              <a:xfrm>
                <a:off x="542734" y="5877272"/>
                <a:ext cx="7180940" cy="338554"/>
              </a:xfrm>
              <a:prstGeom prst="rect">
                <a:avLst/>
              </a:prstGeom>
              <a:blipFill rotWithShape="0">
                <a:blip r:embed="rId6"/>
                <a:stretch>
                  <a:fillRect t="-7143" b="-23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7727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a:extLst>
              <a:ext uri="{FF2B5EF4-FFF2-40B4-BE49-F238E27FC236}">
                <a16:creationId xmlns:a16="http://schemas.microsoft.com/office/drawing/2014/main" id="{78D9BCD8-53EE-4832-8F4C-FE1F3EA055B5}"/>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r>
              <a:rPr lang="zh-CN" altLang="en-US" sz="2400" b="1" dirty="0">
                <a:solidFill>
                  <a:schemeClr val="tx1"/>
                </a:solidFill>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外部评价方法</a:t>
            </a:r>
            <a:endParaRPr lang="zh-CN" altLang="en-US" sz="2400" b="1" dirty="0">
              <a:solidFill>
                <a:schemeClr val="tx1"/>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73EEB94F-B442-4797-B842-3BB32831DFF9}"/>
                  </a:ext>
                </a:extLst>
              </p:cNvPr>
              <p:cNvSpPr txBox="1">
                <a:spLocks noChangeArrowheads="1"/>
              </p:cNvSpPr>
              <p:nvPr/>
            </p:nvSpPr>
            <p:spPr>
              <a:xfrm>
                <a:off x="387404" y="1412776"/>
                <a:ext cx="8001000" cy="1800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lnSpc>
                    <a:spcPct val="90000"/>
                  </a:lnSpc>
                  <a:buNone/>
                </a:pPr>
                <a:r>
                  <a:rPr lang="en-US" altLang="zh-CN" sz="1800" b="1" kern="0" dirty="0">
                    <a:latin typeface="Times New Roman" panose="02020603050405020304" pitchFamily="18" charset="0"/>
                    <a:cs typeface="Times New Roman" panose="02020603050405020304" pitchFamily="18" charset="0"/>
                  </a:rPr>
                  <a:t>1) Purity</a:t>
                </a:r>
              </a:p>
              <a:p>
                <a:pPr marL="0" indent="0">
                  <a:lnSpc>
                    <a:spcPct val="90000"/>
                  </a:lnSpc>
                  <a:buNone/>
                </a:pPr>
                <a:r>
                  <a:rPr lang="zh-CN" altLang="en-US" sz="1600" kern="0" dirty="0">
                    <a:latin typeface="Times New Roman" panose="02020603050405020304" pitchFamily="18" charset="0"/>
                    <a:cs typeface="Times New Roman" panose="02020603050405020304" pitchFamily="18" charset="0"/>
                  </a:rPr>
                  <a:t>假设</a:t>
                </a:r>
                <a:r>
                  <a:rPr lang="en-US" altLang="zh-CN" sz="1600" kern="0" dirty="0">
                    <a:latin typeface="Times New Roman" panose="02020603050405020304" pitchFamily="18" charset="0"/>
                    <a:cs typeface="Times New Roman" panose="02020603050405020304" pitchFamily="18" charset="0"/>
                  </a:rPr>
                  <a:t>n</a:t>
                </a:r>
                <a:r>
                  <a:rPr lang="zh-CN" altLang="en-US" sz="1600" kern="0" dirty="0">
                    <a:latin typeface="Times New Roman" panose="02020603050405020304" pitchFamily="18" charset="0"/>
                    <a:cs typeface="Times New Roman" panose="02020603050405020304" pitchFamily="18" charset="0"/>
                  </a:rPr>
                  <a:t>为总样本个数，</a:t>
                </a:r>
                <a14:m>
                  <m:oMath xmlns:m="http://schemas.openxmlformats.org/officeDocument/2006/math">
                    <m:r>
                      <a:rPr lang="zh-CN" altLang="en-US" sz="1600" b="0" i="1" kern="0" smtClean="0">
                        <a:latin typeface="Cambria Math" panose="02040503050406030204" pitchFamily="18" charset="0"/>
                        <a:cs typeface="Times New Roman" panose="02020603050405020304" pitchFamily="18" charset="0"/>
                      </a:rPr>
                      <m:t>𝛺</m:t>
                    </m:r>
                    <m:r>
                      <a:rPr lang="en-US" altLang="zh-CN" sz="1600" b="0" i="1" kern="0" smtClean="0">
                        <a:latin typeface="Cambria Math" panose="02040503050406030204" pitchFamily="18" charset="0"/>
                        <a:cs typeface="Times New Roman" panose="02020603050405020304" pitchFamily="18" charset="0"/>
                      </a:rPr>
                      <m:t>=</m:t>
                    </m:r>
                    <m:d>
                      <m:dPr>
                        <m:begChr m:val="{"/>
                        <m:endChr m:val="}"/>
                        <m:ctrlPr>
                          <a:rPr lang="en-US" altLang="zh-CN" sz="1600" i="1" kern="0" smtClean="0">
                            <a:latin typeface="Cambria Math" panose="02040503050406030204" pitchFamily="18" charset="0"/>
                            <a:cs typeface="Times New Roman" panose="02020603050405020304" pitchFamily="18" charset="0"/>
                          </a:rPr>
                        </m:ctrlPr>
                      </m:dPr>
                      <m:e>
                        <m:sSub>
                          <m:sSubPr>
                            <m:ctrlPr>
                              <a:rPr lang="en-US" altLang="zh-CN" sz="1600" i="1" kern="0" smtClean="0">
                                <a:latin typeface="Cambria Math" panose="02040503050406030204" pitchFamily="18" charset="0"/>
                                <a:cs typeface="Times New Roman" panose="02020603050405020304" pitchFamily="18" charset="0"/>
                              </a:rPr>
                            </m:ctrlPr>
                          </m:sSubPr>
                          <m:e>
                            <m:r>
                              <a:rPr lang="en-US" altLang="zh-CN" sz="1600" b="0" i="1" kern="0" smtClean="0">
                                <a:latin typeface="Cambria Math" panose="02040503050406030204" pitchFamily="18" charset="0"/>
                                <a:cs typeface="Times New Roman" panose="02020603050405020304" pitchFamily="18" charset="0"/>
                              </a:rPr>
                              <m:t>𝑤</m:t>
                            </m:r>
                          </m:e>
                          <m:sub>
                            <m:r>
                              <a:rPr lang="en-US" altLang="zh-CN" sz="1600" b="0" i="1" kern="0" smtClean="0">
                                <a:latin typeface="Cambria Math" panose="02040503050406030204" pitchFamily="18" charset="0"/>
                                <a:cs typeface="Times New Roman" panose="02020603050405020304" pitchFamily="18" charset="0"/>
                              </a:rPr>
                              <m:t>1</m:t>
                            </m:r>
                          </m:sub>
                        </m:sSub>
                        <m:r>
                          <a:rPr lang="en-US" altLang="zh-CN" sz="1600" b="0" i="1" kern="0" smtClean="0">
                            <a:latin typeface="Cambria Math" panose="02040503050406030204" pitchFamily="18" charset="0"/>
                            <a:cs typeface="Times New Roman" panose="02020603050405020304" pitchFamily="18" charset="0"/>
                          </a:rPr>
                          <m:t>,⋯,</m:t>
                        </m:r>
                        <m:sSub>
                          <m:sSubPr>
                            <m:ctrlPr>
                              <a:rPr lang="en-US" altLang="zh-CN" sz="1600" b="0" i="1" kern="0" smtClean="0">
                                <a:latin typeface="Cambria Math" panose="02040503050406030204" pitchFamily="18" charset="0"/>
                                <a:cs typeface="Times New Roman" panose="02020603050405020304" pitchFamily="18" charset="0"/>
                              </a:rPr>
                            </m:ctrlPr>
                          </m:sSubPr>
                          <m:e>
                            <m:r>
                              <a:rPr lang="en-US" altLang="zh-CN" sz="1600" b="0" i="1" kern="0" smtClean="0">
                                <a:latin typeface="Cambria Math" panose="02040503050406030204" pitchFamily="18" charset="0"/>
                                <a:cs typeface="Times New Roman" panose="02020603050405020304" pitchFamily="18" charset="0"/>
                              </a:rPr>
                              <m:t>𝑤</m:t>
                            </m:r>
                          </m:e>
                          <m:sub>
                            <m:r>
                              <a:rPr lang="en-US" altLang="zh-CN" sz="1600" b="0" i="1" kern="0" smtClean="0">
                                <a:latin typeface="Cambria Math" panose="02040503050406030204" pitchFamily="18" charset="0"/>
                                <a:cs typeface="Times New Roman" panose="02020603050405020304" pitchFamily="18" charset="0"/>
                              </a:rPr>
                              <m:t>𝑘</m:t>
                            </m:r>
                          </m:sub>
                        </m:sSub>
                      </m:e>
                    </m:d>
                    <m:r>
                      <a:rPr lang="zh-CN" altLang="en-US" sz="1600" kern="0">
                        <a:latin typeface="Cambria Math" panose="02040503050406030204" pitchFamily="18" charset="0"/>
                        <a:cs typeface="Times New Roman" panose="02020603050405020304" pitchFamily="18" charset="0"/>
                      </a:rPr>
                      <m:t>表示</m:t>
                    </m:r>
                  </m:oMath>
                </a14:m>
                <a:r>
                  <a:rPr lang="en-US" altLang="zh-CN" sz="1600" kern="0" dirty="0">
                    <a:latin typeface="Times New Roman" panose="02020603050405020304" pitchFamily="18" charset="0"/>
                    <a:cs typeface="Times New Roman" panose="02020603050405020304" pitchFamily="18" charset="0"/>
                  </a:rPr>
                  <a:t>k</a:t>
                </a:r>
                <a:r>
                  <a:rPr lang="zh-CN" altLang="en-US" sz="1600" kern="0" dirty="0">
                    <a:latin typeface="Times New Roman" panose="02020603050405020304" pitchFamily="18" charset="0"/>
                    <a:cs typeface="Times New Roman" panose="02020603050405020304" pitchFamily="18" charset="0"/>
                  </a:rPr>
                  <a:t>个簇，</a:t>
                </a:r>
                <a14:m>
                  <m:oMath xmlns:m="http://schemas.openxmlformats.org/officeDocument/2006/math">
                    <m:r>
                      <a:rPr lang="en-US" altLang="zh-CN" sz="1600" b="0" i="1" kern="0" smtClean="0">
                        <a:latin typeface="Cambria Math" panose="02040503050406030204" pitchFamily="18" charset="0"/>
                        <a:cs typeface="Times New Roman" panose="02020603050405020304" pitchFamily="18" charset="0"/>
                      </a:rPr>
                      <m:t>𝐶</m:t>
                    </m:r>
                    <m:r>
                      <a:rPr lang="en-US" altLang="zh-CN" sz="1600" i="1" kern="0">
                        <a:latin typeface="Cambria Math" panose="02040503050406030204" pitchFamily="18" charset="0"/>
                        <a:cs typeface="Times New Roman" panose="02020603050405020304" pitchFamily="18" charset="0"/>
                      </a:rPr>
                      <m:t>=</m:t>
                    </m:r>
                    <m:d>
                      <m:dPr>
                        <m:begChr m:val="{"/>
                        <m:endChr m:val="}"/>
                        <m:ctrlPr>
                          <a:rPr lang="en-US" altLang="zh-CN" sz="1600" i="1" kern="0">
                            <a:latin typeface="Cambria Math" panose="02040503050406030204" pitchFamily="18" charset="0"/>
                            <a:cs typeface="Times New Roman" panose="02020603050405020304" pitchFamily="18" charset="0"/>
                          </a:rPr>
                        </m:ctrlPr>
                      </m:dPr>
                      <m:e>
                        <m:sSub>
                          <m:sSubPr>
                            <m:ctrlPr>
                              <a:rPr lang="en-US" altLang="zh-CN" sz="1600" i="1" kern="0">
                                <a:latin typeface="Cambria Math" panose="02040503050406030204" pitchFamily="18" charset="0"/>
                                <a:cs typeface="Times New Roman" panose="02020603050405020304" pitchFamily="18" charset="0"/>
                              </a:rPr>
                            </m:ctrlPr>
                          </m:sSubPr>
                          <m:e>
                            <m:r>
                              <a:rPr lang="en-US" altLang="zh-CN" sz="1600" b="0" i="1" kern="0" smtClean="0">
                                <a:latin typeface="Cambria Math" panose="02040503050406030204" pitchFamily="18" charset="0"/>
                                <a:cs typeface="Times New Roman" panose="02020603050405020304" pitchFamily="18" charset="0"/>
                              </a:rPr>
                              <m:t>𝑐</m:t>
                            </m:r>
                          </m:e>
                          <m:sub>
                            <m:r>
                              <a:rPr lang="en-US" altLang="zh-CN" sz="1600" i="1" kern="0">
                                <a:latin typeface="Cambria Math" panose="02040503050406030204" pitchFamily="18" charset="0"/>
                                <a:cs typeface="Times New Roman" panose="02020603050405020304" pitchFamily="18" charset="0"/>
                              </a:rPr>
                              <m:t>1</m:t>
                            </m:r>
                          </m:sub>
                        </m:sSub>
                        <m:r>
                          <a:rPr lang="en-US" altLang="zh-CN" sz="1600" i="1" kern="0">
                            <a:latin typeface="Cambria Math" panose="02040503050406030204" pitchFamily="18" charset="0"/>
                            <a:cs typeface="Times New Roman" panose="02020603050405020304" pitchFamily="18" charset="0"/>
                          </a:rPr>
                          <m:t>,⋯,</m:t>
                        </m:r>
                        <m:sSub>
                          <m:sSubPr>
                            <m:ctrlPr>
                              <a:rPr lang="en-US" altLang="zh-CN" sz="1600" i="1" kern="0">
                                <a:latin typeface="Cambria Math" panose="02040503050406030204" pitchFamily="18" charset="0"/>
                                <a:cs typeface="Times New Roman" panose="02020603050405020304" pitchFamily="18" charset="0"/>
                              </a:rPr>
                            </m:ctrlPr>
                          </m:sSubPr>
                          <m:e>
                            <m:r>
                              <a:rPr lang="en-US" altLang="zh-CN" sz="1600" b="0" i="1" kern="0" smtClean="0">
                                <a:latin typeface="Cambria Math" panose="02040503050406030204" pitchFamily="18" charset="0"/>
                                <a:cs typeface="Times New Roman" panose="02020603050405020304" pitchFamily="18" charset="0"/>
                              </a:rPr>
                              <m:t>𝑐</m:t>
                            </m:r>
                          </m:e>
                          <m:sub>
                            <m:r>
                              <a:rPr lang="en-US" altLang="zh-CN" sz="1600" b="0" i="1" kern="0" smtClean="0">
                                <a:latin typeface="Cambria Math" panose="02040503050406030204" pitchFamily="18" charset="0"/>
                                <a:cs typeface="Times New Roman" panose="02020603050405020304" pitchFamily="18" charset="0"/>
                              </a:rPr>
                              <m:t>𝐽</m:t>
                            </m:r>
                          </m:sub>
                        </m:sSub>
                      </m:e>
                    </m:d>
                  </m:oMath>
                </a14:m>
                <a:r>
                  <a:rPr lang="zh-CN" altLang="en-US" sz="1600" kern="0" dirty="0">
                    <a:latin typeface="Times New Roman" panose="02020603050405020304" pitchFamily="18" charset="0"/>
                    <a:cs typeface="Times New Roman" panose="02020603050405020304" pitchFamily="18" charset="0"/>
                  </a:rPr>
                  <a:t>表示真实类别划分。</a:t>
                </a:r>
                <a:endParaRPr lang="en-US" altLang="zh-CN" sz="1600" kern="0" dirty="0">
                  <a:latin typeface="Times New Roman" panose="02020603050405020304" pitchFamily="18" charset="0"/>
                  <a:cs typeface="Times New Roman" panose="02020603050405020304" pitchFamily="18"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cs typeface="Times New Roman" panose="02020603050405020304" pitchFamily="18" charset="0"/>
                        </a:rPr>
                        <m:t>𝑃</m:t>
                      </m:r>
                      <m:r>
                        <m:rPr>
                          <m:sty m:val="p"/>
                        </m:rPr>
                        <a:rPr lang="en-US" altLang="zh-CN" sz="1600" i="1">
                          <a:latin typeface="Cambria Math" panose="02040503050406030204" pitchFamily="18" charset="0"/>
                          <a:cs typeface="Times New Roman" panose="02020603050405020304" pitchFamily="18" charset="0"/>
                        </a:rPr>
                        <m:t>urity</m:t>
                      </m:r>
                      <m:r>
                        <a:rPr lang="en-US" altLang="zh-CN" sz="1600" i="1">
                          <a:latin typeface="Cambria Math" panose="02040503050406030204" pitchFamily="18" charset="0"/>
                          <a:cs typeface="Times New Roman" panose="02020603050405020304" pitchFamily="18" charset="0"/>
                        </a:rPr>
                        <m:t> (</m:t>
                      </m:r>
                      <m:r>
                        <a:rPr lang="zh-CN" altLang="en-US" sz="1600" i="1" kern="0">
                          <a:latin typeface="Cambria Math" panose="02040503050406030204" pitchFamily="18" charset="0"/>
                          <a:cs typeface="Times New Roman" panose="02020603050405020304" pitchFamily="18" charset="0"/>
                        </a:rPr>
                        <m:t>𝛺</m:t>
                      </m:r>
                      <m:r>
                        <a:rPr lang="en-US" altLang="zh-CN" sz="1600" i="1" kern="0">
                          <a:latin typeface="Cambria Math" panose="02040503050406030204" pitchFamily="18" charset="0"/>
                          <a:cs typeface="Times New Roman" panose="02020603050405020304" pitchFamily="18" charset="0"/>
                        </a:rPr>
                        <m:t>, </m:t>
                      </m:r>
                      <m:r>
                        <a:rPr lang="en-US" altLang="zh-CN" sz="1600" i="1" kern="0">
                          <a:latin typeface="Cambria Math" panose="02040503050406030204" pitchFamily="18" charset="0"/>
                          <a:cs typeface="Times New Roman" panose="02020603050405020304" pitchFamily="18" charset="0"/>
                        </a:rPr>
                        <m:t>𝐶</m:t>
                      </m:r>
                      <m:r>
                        <a:rPr lang="en-US" altLang="zh-CN" sz="1600" i="1">
                          <a:latin typeface="Cambria Math" panose="02040503050406030204" pitchFamily="18" charset="0"/>
                          <a:cs typeface="Times New Roman" panose="02020603050405020304" pitchFamily="18" charset="0"/>
                        </a:rPr>
                        <m:t>)=</m:t>
                      </m:r>
                      <m:f>
                        <m:fPr>
                          <m:ctrlPr>
                            <a:rPr lang="en-US" altLang="zh-CN" sz="1600" i="1">
                              <a:latin typeface="Cambria Math" panose="02040503050406030204" pitchFamily="18" charset="0"/>
                              <a:cs typeface="Times New Roman" panose="02020603050405020304" pitchFamily="18" charset="0"/>
                            </a:rPr>
                          </m:ctrlPr>
                        </m:fPr>
                        <m:num>
                          <m:r>
                            <a:rPr lang="en-US" altLang="zh-CN" sz="1600" i="1">
                              <a:latin typeface="Cambria Math" panose="02040503050406030204" pitchFamily="18" charset="0"/>
                              <a:cs typeface="Times New Roman" panose="02020603050405020304" pitchFamily="18" charset="0"/>
                            </a:rPr>
                            <m:t>1</m:t>
                          </m:r>
                        </m:num>
                        <m:den>
                          <m:r>
                            <a:rPr lang="en-US" altLang="zh-CN" sz="1600" i="1">
                              <a:latin typeface="Cambria Math" panose="02040503050406030204" pitchFamily="18" charset="0"/>
                              <a:cs typeface="Times New Roman" panose="02020603050405020304" pitchFamily="18" charset="0"/>
                            </a:rPr>
                            <m:t>𝑛</m:t>
                          </m:r>
                        </m:den>
                      </m:f>
                      <m:nary>
                        <m:naryPr>
                          <m:chr m:val="∑"/>
                          <m:ctrlPr>
                            <a:rPr lang="en-US" altLang="zh-CN" sz="1600" i="1">
                              <a:latin typeface="Cambria Math" panose="02040503050406030204" pitchFamily="18" charset="0"/>
                              <a:cs typeface="Times New Roman" panose="02020603050405020304" pitchFamily="18" charset="0"/>
                            </a:rPr>
                          </m:ctrlPr>
                        </m:naryPr>
                        <m:sub>
                          <m:r>
                            <m:rPr>
                              <m:brk m:alnAt="23"/>
                            </m:rPr>
                            <a:rPr lang="en-US" altLang="zh-CN" sz="1600" i="1">
                              <a:latin typeface="Cambria Math" panose="02040503050406030204" pitchFamily="18" charset="0"/>
                              <a:cs typeface="Times New Roman" panose="02020603050405020304" pitchFamily="18" charset="0"/>
                            </a:rPr>
                            <m:t>𝑙</m:t>
                          </m:r>
                          <m:r>
                            <a:rPr lang="en-US" altLang="zh-CN" sz="1600" i="1">
                              <a:latin typeface="Cambria Math" panose="02040503050406030204" pitchFamily="18" charset="0"/>
                              <a:cs typeface="Times New Roman" panose="02020603050405020304" pitchFamily="18" charset="0"/>
                            </a:rPr>
                            <m:t>=1</m:t>
                          </m:r>
                        </m:sub>
                        <m:sup>
                          <m:r>
                            <a:rPr lang="en-US" altLang="zh-CN" sz="1600" i="1">
                              <a:latin typeface="Cambria Math" panose="02040503050406030204" pitchFamily="18" charset="0"/>
                              <a:cs typeface="Times New Roman" panose="02020603050405020304" pitchFamily="18" charset="0"/>
                            </a:rPr>
                            <m:t>𝑘</m:t>
                          </m:r>
                        </m:sup>
                        <m:e>
                          <m:func>
                            <m:funcPr>
                              <m:ctrlPr>
                                <a:rPr lang="en-US" altLang="zh-CN" sz="1600" i="1">
                                  <a:latin typeface="Cambria Math" panose="02040503050406030204" pitchFamily="18" charset="0"/>
                                  <a:cs typeface="Times New Roman" panose="02020603050405020304" pitchFamily="18" charset="0"/>
                                </a:rPr>
                              </m:ctrlPr>
                            </m:funcPr>
                            <m:fName>
                              <m:limLow>
                                <m:limLowPr>
                                  <m:ctrlPr>
                                    <a:rPr lang="en-US" altLang="zh-CN" sz="1600" i="1">
                                      <a:latin typeface="Cambria Math" panose="02040503050406030204" pitchFamily="18" charset="0"/>
                                      <a:cs typeface="Times New Roman" panose="02020603050405020304" pitchFamily="18" charset="0"/>
                                    </a:rPr>
                                  </m:ctrlPr>
                                </m:limLowPr>
                                <m:e>
                                  <m:r>
                                    <m:rPr>
                                      <m:sty m:val="p"/>
                                    </m:rPr>
                                    <a:rPr lang="en-US" altLang="zh-CN" sz="1600">
                                      <a:latin typeface="Cambria Math" panose="02040503050406030204" pitchFamily="18" charset="0"/>
                                      <a:cs typeface="Times New Roman" panose="02020603050405020304" pitchFamily="18" charset="0"/>
                                    </a:rPr>
                                    <m:t>max</m:t>
                                  </m:r>
                                </m:e>
                                <m:lim>
                                  <m:r>
                                    <a:rPr lang="en-US" altLang="zh-CN" sz="1600" i="1">
                                      <a:latin typeface="Cambria Math" panose="02040503050406030204" pitchFamily="18" charset="0"/>
                                      <a:cs typeface="Times New Roman" panose="02020603050405020304" pitchFamily="18" charset="0"/>
                                    </a:rPr>
                                    <m:t>𝑗</m:t>
                                  </m:r>
                                </m:lim>
                              </m:limLow>
                            </m:fName>
                            <m:e>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𝑤</m:t>
                                  </m:r>
                                </m:e>
                                <m:sub>
                                  <m:r>
                                    <a:rPr lang="en-US" altLang="zh-CN" sz="1600" i="1">
                                      <a:latin typeface="Cambria Math" panose="02040503050406030204" pitchFamily="18" charset="0"/>
                                      <a:cs typeface="Times New Roman" panose="02020603050405020304" pitchFamily="18" charset="0"/>
                                    </a:rPr>
                                    <m:t>𝑘</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zh-CN" sz="1600" i="1">
                                  <a:latin typeface="Cambria Math" panose="02040503050406030204" pitchFamily="18" charset="0"/>
                                  <a:cs typeface="Times New Roman" panose="02020603050405020304" pitchFamily="18" charset="0"/>
                                </a:rPr>
                                <m:t>|</m:t>
                              </m:r>
                            </m:e>
                          </m:func>
                        </m:e>
                      </m:nary>
                    </m:oMath>
                  </m:oMathPara>
                </a14:m>
                <a:endParaRPr lang="en-US" altLang="zh-CN" sz="1600" i="1" dirty="0">
                  <a:latin typeface="Cambria Math" panose="02040503050406030204" pitchFamily="18" charset="0"/>
                  <a:cs typeface="Times New Roman" panose="02020603050405020304" pitchFamily="18" charset="0"/>
                </a:endParaRPr>
              </a:p>
              <a:p>
                <a:pPr marL="0" indent="0">
                  <a:lnSpc>
                    <a:spcPct val="90000"/>
                  </a:lnSpc>
                  <a:buNone/>
                </a:pPr>
                <a14:m>
                  <m:oMath xmlns:m="http://schemas.openxmlformats.org/officeDocument/2006/math">
                    <m:r>
                      <m:rPr>
                        <m:nor/>
                      </m:rPr>
                      <a:rPr lang="en-US" altLang="zh-CN" sz="1600" kern="0" dirty="0" smtClean="0">
                        <a:latin typeface="Cambria Math" panose="02040503050406030204" pitchFamily="18" charset="0"/>
                        <a:cs typeface="Times New Roman" panose="02020603050405020304" pitchFamily="18" charset="0"/>
                      </a:rPr>
                      <m:t>P</m:t>
                    </m:r>
                    <m:r>
                      <m:rPr>
                        <m:nor/>
                      </m:rPr>
                      <a:rPr lang="en-US" altLang="zh-CN" sz="1600" kern="0" dirty="0">
                        <a:latin typeface="Times New Roman" panose="02020603050405020304" pitchFamily="18" charset="0"/>
                        <a:cs typeface="Times New Roman" panose="02020603050405020304" pitchFamily="18" charset="0"/>
                      </a:rPr>
                      <m:t>urity</m:t>
                    </m:r>
                    <m:r>
                      <a:rPr lang="en-US" altLang="zh-CN" sz="1600" b="0" i="1" kern="0" dirty="0" smtClean="0">
                        <a:latin typeface="Cambria Math" panose="02040503050406030204" pitchFamily="18" charset="0"/>
                        <a:cs typeface="Times New Roman" panose="02020603050405020304" pitchFamily="18" charset="0"/>
                      </a:rPr>
                      <m:t>∈[0,1]</m:t>
                    </m:r>
                  </m:oMath>
                </a14:m>
                <a:r>
                  <a:rPr lang="zh-CN" altLang="en-US" sz="1600" kern="0" dirty="0">
                    <a:latin typeface="Times New Roman" panose="02020603050405020304" pitchFamily="18" charset="0"/>
                    <a:cs typeface="Times New Roman" panose="02020603050405020304" pitchFamily="18" charset="0"/>
                  </a:rPr>
                  <a:t>，越大表示聚类结果越好</a:t>
                </a:r>
                <a:endParaRPr lang="en-US" altLang="zh-CN" sz="1600" kern="0" dirty="0">
                  <a:latin typeface="Times New Roman" panose="02020603050405020304" pitchFamily="18" charset="0"/>
                  <a:cs typeface="Times New Roman" panose="02020603050405020304" pitchFamily="18" charset="0"/>
                </a:endParaRPr>
              </a:p>
              <a:p>
                <a:pPr marL="0" indent="0">
                  <a:lnSpc>
                    <a:spcPct val="90000"/>
                  </a:lnSpc>
                  <a:buNone/>
                </a:pPr>
                <a:r>
                  <a:rPr lang="zh-CN" altLang="en-US" sz="1600" b="1" kern="0" dirty="0">
                    <a:latin typeface="Times New Roman" panose="02020603050405020304" pitchFamily="18" charset="0"/>
                    <a:cs typeface="Times New Roman" panose="02020603050405020304" pitchFamily="18" charset="0"/>
                  </a:rPr>
                  <a:t>缺点</a:t>
                </a:r>
                <a:r>
                  <a:rPr lang="zh-CN" altLang="en-US" sz="1600" kern="0" dirty="0">
                    <a:latin typeface="Times New Roman" panose="02020603050405020304" pitchFamily="18" charset="0"/>
                    <a:cs typeface="Times New Roman" panose="02020603050405020304" pitchFamily="18" charset="0"/>
                  </a:rPr>
                  <a:t>：无法用于权衡聚类质量与簇个数之间的关系</a:t>
                </a:r>
                <a:endParaRPr lang="en-US" altLang="zh-CN" sz="1600" kern="0" dirty="0">
                  <a:latin typeface="Times New Roman" panose="02020603050405020304" pitchFamily="18" charset="0"/>
                  <a:cs typeface="Times New Roman" panose="02020603050405020304" pitchFamily="18" charset="0"/>
                </a:endParaRPr>
              </a:p>
            </p:txBody>
          </p:sp>
        </mc:Choice>
        <mc:Fallback xmlns="">
          <p:sp>
            <p:nvSpPr>
              <p:cNvPr id="5" name="Rectangle 3">
                <a:extLst>
                  <a:ext uri="{FF2B5EF4-FFF2-40B4-BE49-F238E27FC236}">
                    <a16:creationId xmlns:a16="http://schemas.microsoft.com/office/drawing/2014/main" id="{73EEB94F-B442-4797-B842-3BB32831DFF9}"/>
                  </a:ext>
                </a:extLst>
              </p:cNvPr>
              <p:cNvSpPr txBox="1">
                <a:spLocks noRot="1" noChangeAspect="1" noMove="1" noResize="1" noEditPoints="1" noAdjustHandles="1" noChangeArrowheads="1" noChangeShapeType="1" noTextEdit="1"/>
              </p:cNvSpPr>
              <p:nvPr/>
            </p:nvSpPr>
            <p:spPr>
              <a:xfrm>
                <a:off x="387404" y="1412776"/>
                <a:ext cx="8001000" cy="1800200"/>
              </a:xfrm>
              <a:prstGeom prst="rect">
                <a:avLst/>
              </a:prstGeom>
              <a:blipFill>
                <a:blip r:embed="rId2"/>
                <a:stretch>
                  <a:fillRect l="-686" t="-3390" b="-4068"/>
                </a:stretch>
              </a:blipFill>
            </p:spPr>
            <p:txBody>
              <a:bodyPr/>
              <a:lstStyle/>
              <a:p>
                <a:r>
                  <a:rPr lang="zh-CN" altLang="en-US">
                    <a:noFill/>
                  </a:rPr>
                  <a:t> </a:t>
                </a:r>
              </a:p>
            </p:txBody>
          </p:sp>
        </mc:Fallback>
      </mc:AlternateContent>
      <p:pic>
        <p:nvPicPr>
          <p:cNvPr id="137236" name="Picture 20">
            <a:extLst>
              <a:ext uri="{FF2B5EF4-FFF2-40B4-BE49-F238E27FC236}">
                <a16:creationId xmlns:a16="http://schemas.microsoft.com/office/drawing/2014/main" id="{73C0159A-5FDD-49C5-B549-483F866789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49" r="11870" b="30302"/>
          <a:stretch/>
        </p:blipFill>
        <p:spPr bwMode="auto">
          <a:xfrm>
            <a:off x="1187624" y="3415620"/>
            <a:ext cx="4248472" cy="16562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5">
            <a:extLst>
              <a:ext uri="{FF2B5EF4-FFF2-40B4-BE49-F238E27FC236}">
                <a16:creationId xmlns:a16="http://schemas.microsoft.com/office/drawing/2014/main" id="{49114244-6E43-4502-BF73-34179BC6F07A}"/>
              </a:ext>
            </a:extLst>
          </p:cNvPr>
          <p:cNvSpPr>
            <a:spLocks noChangeArrowheads="1"/>
          </p:cNvSpPr>
          <p:nvPr/>
        </p:nvSpPr>
        <p:spPr bwMode="auto">
          <a:xfrm>
            <a:off x="323528" y="5318318"/>
            <a:ext cx="83610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1A1A1A"/>
                </a:solidFill>
                <a:effectLst/>
                <a:latin typeface="Arial" panose="020B0604020202020204" pitchFamily="34" charset="0"/>
                <a:ea typeface="-apple-system"/>
              </a:rPr>
              <a:t>在 「cluster 1」中「class  </a:t>
            </a:r>
            <a:r>
              <a:rPr kumimoji="0" lang="en-US" altLang="zh-CN" sz="1600" b="0" i="0" u="none" strike="noStrike" cap="none" normalizeH="0" baseline="0" dirty="0">
                <a:ln>
                  <a:noFill/>
                </a:ln>
                <a:solidFill>
                  <a:srgbClr val="1A1A1A"/>
                </a:solidFill>
                <a:effectLst/>
                <a:latin typeface="Arial" panose="020B0604020202020204" pitchFamily="34" charset="0"/>
                <a:ea typeface="-apple-system"/>
              </a:rPr>
              <a:t>x</a:t>
            </a:r>
            <a:r>
              <a:rPr kumimoji="0" lang="zh-CN" altLang="zh-CN" sz="1600" b="0" i="0" u="none" strike="noStrike" cap="none" normalizeH="0" baseline="0" dirty="0">
                <a:ln>
                  <a:noFill/>
                </a:ln>
                <a:solidFill>
                  <a:srgbClr val="1A1A1A"/>
                </a:solidFill>
                <a:effectLst/>
                <a:latin typeface="Arial" panose="020B0604020202020204" pitchFamily="34" charset="0"/>
                <a:ea typeface="-apple-system"/>
              </a:rPr>
              <a:t>」数目最多为 5</a:t>
            </a:r>
            <a:r>
              <a:rPr kumimoji="0" lang="zh-CN" altLang="en-US" sz="1600" b="0" i="0" u="none" strike="noStrike" cap="none" normalizeH="0" baseline="0" dirty="0">
                <a:ln>
                  <a:noFill/>
                </a:ln>
                <a:solidFill>
                  <a:srgbClr val="1A1A1A"/>
                </a:solidFill>
                <a:effectLst/>
                <a:latin typeface="Arial" panose="020B0604020202020204" pitchFamily="34" charset="0"/>
                <a:ea typeface="-apple-system"/>
              </a:rPr>
              <a:t>，</a:t>
            </a:r>
            <a:r>
              <a:rPr kumimoji="0" lang="zh-CN" altLang="zh-CN" sz="1600" b="0" i="0" u="none" strike="noStrike" cap="none" normalizeH="0" baseline="0" dirty="0">
                <a:ln>
                  <a:noFill/>
                </a:ln>
                <a:solidFill>
                  <a:srgbClr val="1A1A1A"/>
                </a:solidFill>
                <a:effectLst/>
                <a:latin typeface="Arial" panose="020B0604020202020204" pitchFamily="34" charset="0"/>
                <a:ea typeface="-apple-system"/>
              </a:rPr>
              <a:t>在「cluster 2」中「class  </a:t>
            </a:r>
            <a:r>
              <a:rPr kumimoji="0" lang="en-US" altLang="zh-CN" sz="1600" b="0" i="0" u="none" strike="noStrike" cap="none" normalizeH="0" baseline="0" dirty="0">
                <a:ln>
                  <a:noFill/>
                </a:ln>
                <a:solidFill>
                  <a:srgbClr val="1A1A1A"/>
                </a:solidFill>
                <a:effectLst/>
                <a:latin typeface="Arial" panose="020B0604020202020204" pitchFamily="34" charset="0"/>
                <a:ea typeface="-apple-system"/>
              </a:rPr>
              <a:t>o</a:t>
            </a:r>
            <a:r>
              <a:rPr kumimoji="0" lang="zh-CN" altLang="zh-CN" sz="1600" b="0" i="0" u="none" strike="noStrike" cap="none" normalizeH="0" baseline="0" dirty="0">
                <a:ln>
                  <a:noFill/>
                </a:ln>
                <a:solidFill>
                  <a:srgbClr val="1A1A1A"/>
                </a:solidFill>
                <a:effectLst/>
                <a:latin typeface="Arial" panose="020B0604020202020204" pitchFamily="34" charset="0"/>
                <a:ea typeface="-apple-system"/>
              </a:rPr>
              <a:t> 」数目最多为 4</a:t>
            </a:r>
            <a:r>
              <a:rPr kumimoji="0" lang="zh-CN" altLang="en-US" sz="1600" b="0" i="0" u="none" strike="noStrike" cap="none" normalizeH="0" baseline="0" dirty="0">
                <a:ln>
                  <a:noFill/>
                </a:ln>
                <a:solidFill>
                  <a:srgbClr val="1A1A1A"/>
                </a:solidFill>
                <a:effectLst/>
                <a:latin typeface="Arial" panose="020B0604020202020204" pitchFamily="34" charset="0"/>
                <a:ea typeface="-apple-system"/>
              </a:rPr>
              <a:t>，</a:t>
            </a:r>
            <a:r>
              <a:rPr kumimoji="0" lang="zh-CN" altLang="zh-CN" sz="1600" b="0" i="0" u="none" strike="noStrike" cap="none" normalizeH="0" baseline="0" dirty="0">
                <a:ln>
                  <a:noFill/>
                </a:ln>
                <a:solidFill>
                  <a:srgbClr val="1A1A1A"/>
                </a:solidFill>
                <a:effectLst/>
                <a:latin typeface="Arial" panose="020B0604020202020204" pitchFamily="34" charset="0"/>
                <a:ea typeface="-apple-system"/>
              </a:rPr>
              <a:t>在 「cluster 3」 中 「class      」数目最多为 3。因此：</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17" name="图形 16">
            <a:extLst>
              <a:ext uri="{FF2B5EF4-FFF2-40B4-BE49-F238E27FC236}">
                <a16:creationId xmlns:a16="http://schemas.microsoft.com/office/drawing/2014/main" id="{EF47CD33-A630-40A5-A07E-AE07BF7DA8D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03848" y="5647893"/>
            <a:ext cx="114300" cy="171450"/>
          </a:xfrm>
          <a:prstGeom prst="rect">
            <a:avLst/>
          </a:prstGeom>
        </p:spPr>
      </p:pic>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8EAC8845-4467-44ED-930B-032C0B1E07BB}"/>
                  </a:ext>
                </a:extLst>
              </p:cNvPr>
              <p:cNvSpPr/>
              <p:nvPr/>
            </p:nvSpPr>
            <p:spPr>
              <a:xfrm flipH="1">
                <a:off x="1403648" y="6080927"/>
                <a:ext cx="3422180" cy="444417"/>
              </a:xfrm>
              <a:prstGeom prst="rect">
                <a:avLst/>
              </a:prstGeom>
            </p:spPr>
            <p:txBody>
              <a:bodyPr wrap="square">
                <a:spAutoFit/>
              </a:bodyPr>
              <a:lstStyle/>
              <a:p>
                <a14:m>
                  <m:oMath xmlns:m="http://schemas.openxmlformats.org/officeDocument/2006/math">
                    <m:r>
                      <m:rPr>
                        <m:nor/>
                      </m:rPr>
                      <a:rPr lang="en-US" altLang="zh-CN" sz="1600" kern="0" dirty="0" smtClean="0">
                        <a:latin typeface="Times New Roman" panose="02020603050405020304" pitchFamily="18" charset="0"/>
                        <a:cs typeface="Times New Roman" panose="02020603050405020304" pitchFamily="18" charset="0"/>
                      </a:rPr>
                      <m:t>Purity</m:t>
                    </m:r>
                    <m:r>
                      <m:rPr>
                        <m:nor/>
                      </m:rPr>
                      <a:rPr lang="en-US" altLang="zh-CN" sz="1600" b="0" i="0" kern="0" dirty="0" smtClean="0">
                        <a:latin typeface="Times New Roman" panose="02020603050405020304" pitchFamily="18" charset="0"/>
                        <a:cs typeface="Times New Roman" panose="02020603050405020304" pitchFamily="18" charset="0"/>
                      </a:rPr>
                      <m:t>=</m:t>
                    </m:r>
                    <m:f>
                      <m:fPr>
                        <m:ctrlPr>
                          <a:rPr lang="en-US" altLang="zh-CN" sz="1600" b="0" i="1" kern="0" dirty="0" smtClean="0">
                            <a:latin typeface="Cambria Math" panose="02040503050406030204" pitchFamily="18" charset="0"/>
                            <a:cs typeface="Times New Roman" panose="02020603050405020304" pitchFamily="18" charset="0"/>
                          </a:rPr>
                        </m:ctrlPr>
                      </m:fPr>
                      <m:num>
                        <m:r>
                          <a:rPr lang="en-US" altLang="zh-CN" sz="1600" b="0" i="1" kern="0" dirty="0" smtClean="0">
                            <a:latin typeface="Cambria Math" panose="02040503050406030204" pitchFamily="18" charset="0"/>
                            <a:cs typeface="Times New Roman" panose="02020603050405020304" pitchFamily="18" charset="0"/>
                          </a:rPr>
                          <m:t>5</m:t>
                        </m:r>
                        <m:r>
                          <a:rPr lang="en-US" altLang="zh-CN" sz="1600" i="1" kern="0" dirty="0">
                            <a:latin typeface="Cambria Math" panose="02040503050406030204" pitchFamily="18" charset="0"/>
                            <a:cs typeface="Times New Roman" panose="02020603050405020304" pitchFamily="18" charset="0"/>
                          </a:rPr>
                          <m:t>+</m:t>
                        </m:r>
                        <m:r>
                          <a:rPr lang="en-US" altLang="zh-CN" sz="1600" i="1" kern="0" dirty="0" smtClean="0">
                            <a:latin typeface="Cambria Math" panose="02040503050406030204" pitchFamily="18" charset="0"/>
                            <a:cs typeface="Times New Roman" panose="02020603050405020304" pitchFamily="18" charset="0"/>
                          </a:rPr>
                          <m:t>4</m:t>
                        </m:r>
                        <m:r>
                          <a:rPr lang="en-US" altLang="zh-CN" sz="1600" i="1" kern="0" dirty="0">
                            <a:latin typeface="Cambria Math" panose="02040503050406030204" pitchFamily="18" charset="0"/>
                            <a:cs typeface="Times New Roman" panose="02020603050405020304" pitchFamily="18" charset="0"/>
                          </a:rPr>
                          <m:t>+</m:t>
                        </m:r>
                        <m:r>
                          <a:rPr lang="en-US" altLang="zh-CN" sz="1600" i="1" kern="0" dirty="0" smtClean="0">
                            <a:latin typeface="Cambria Math" panose="02040503050406030204" pitchFamily="18" charset="0"/>
                            <a:cs typeface="Times New Roman" panose="02020603050405020304" pitchFamily="18" charset="0"/>
                          </a:rPr>
                          <m:t>3</m:t>
                        </m:r>
                      </m:num>
                      <m:den>
                        <m:r>
                          <a:rPr lang="en-US" altLang="zh-CN" sz="1600" b="0" i="1" kern="0" dirty="0" smtClean="0">
                            <a:latin typeface="Cambria Math" panose="02040503050406030204" pitchFamily="18" charset="0"/>
                            <a:cs typeface="Times New Roman" panose="02020603050405020304" pitchFamily="18" charset="0"/>
                          </a:rPr>
                          <m:t>17</m:t>
                        </m:r>
                      </m:den>
                    </m:f>
                    <m:r>
                      <a:rPr lang="en-US" altLang="zh-CN" sz="1600" b="0" i="1" kern="0"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kern="0" dirty="0">
                        <a:latin typeface="Cambria Math" panose="02040503050406030204" pitchFamily="18" charset="0"/>
                        <a:ea typeface="Cambria Math" panose="02040503050406030204" pitchFamily="18" charset="0"/>
                        <a:cs typeface="Times New Roman" panose="02020603050405020304" pitchFamily="18" charset="0"/>
                      </a:rPr>
                      <m:t>0</m:t>
                    </m:r>
                    <m:r>
                      <a:rPr lang="en-US" altLang="zh-CN" sz="1600" i="1" kern="0"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7059</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8EAC8845-4467-44ED-930B-032C0B1E07BB}"/>
                  </a:ext>
                </a:extLst>
              </p:cNvPr>
              <p:cNvSpPr>
                <a:spLocks noRot="1" noChangeAspect="1" noMove="1" noResize="1" noEditPoints="1" noAdjustHandles="1" noChangeArrowheads="1" noChangeShapeType="1" noTextEdit="1"/>
              </p:cNvSpPr>
              <p:nvPr/>
            </p:nvSpPr>
            <p:spPr>
              <a:xfrm flipH="1">
                <a:off x="1403648" y="6080927"/>
                <a:ext cx="3422180" cy="444417"/>
              </a:xfrm>
              <a:prstGeom prst="rect">
                <a:avLst/>
              </a:prstGeom>
              <a:blipFill>
                <a:blip r:embed="rId6"/>
                <a:stretch>
                  <a:fillRect b="-5556"/>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07CDCBF7-EC58-4554-8514-7718170CF8C7}"/>
              </a:ext>
            </a:extLst>
          </p:cNvPr>
          <p:cNvSpPr/>
          <p:nvPr/>
        </p:nvSpPr>
        <p:spPr>
          <a:xfrm>
            <a:off x="374436" y="834153"/>
            <a:ext cx="5298245" cy="369332"/>
          </a:xfrm>
          <a:prstGeom prst="rect">
            <a:avLst/>
          </a:prstGeom>
        </p:spPr>
        <p:txBody>
          <a:bodyPr wrap="none">
            <a:spAutoFit/>
          </a:bodyPr>
          <a:lstStyle/>
          <a:p>
            <a:r>
              <a:rPr lang="zh-CN" altLang="en-US" sz="1800" b="1" dirty="0">
                <a:solidFill>
                  <a:schemeClr val="tx1"/>
                </a:solidFill>
                <a:latin typeface="+mn-ea"/>
                <a:ea typeface="+mn-ea"/>
              </a:rPr>
              <a:t>外部评价方法：利用数据标签对聚类结果进行评价</a:t>
            </a:r>
            <a:endParaRPr lang="zh-CN" altLang="en-US" sz="1800" dirty="0">
              <a:latin typeface="+mn-ea"/>
              <a:ea typeface="+mn-ea"/>
            </a:endParaRPr>
          </a:p>
        </p:txBody>
      </p:sp>
    </p:spTree>
    <p:extLst>
      <p:ext uri="{BB962C8B-B14F-4D97-AF65-F5344CB8AC3E}">
        <p14:creationId xmlns:p14="http://schemas.microsoft.com/office/powerpoint/2010/main" val="31648705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AutoShape 2">
            <a:extLst>
              <a:ext uri="{FF2B5EF4-FFF2-40B4-BE49-F238E27FC236}">
                <a16:creationId xmlns:a16="http://schemas.microsoft.com/office/drawing/2014/main" id="{8B783B2F-EC96-4138-8507-E0ADDF051C25}"/>
              </a:ext>
            </a:extLst>
          </p:cNvPr>
          <p:cNvCxnSpPr>
            <a:cxnSpLocks noChangeShapeType="1"/>
            <a:endCxn id="18440" idx="4"/>
          </p:cNvCxnSpPr>
          <p:nvPr/>
        </p:nvCxnSpPr>
        <p:spPr bwMode="auto">
          <a:xfrm>
            <a:off x="2142133" y="2206998"/>
            <a:ext cx="24607" cy="1726257"/>
          </a:xfrm>
          <a:prstGeom prst="straightConnector1">
            <a:avLst/>
          </a:prstGeom>
          <a:noFill/>
          <a:ln w="9525">
            <a:solidFill>
              <a:srgbClr val="000000"/>
            </a:solidFill>
            <a:round/>
            <a:headEnd/>
            <a:tailEnd/>
          </a:ln>
          <a:effectLst>
            <a:outerShdw dist="20000" dir="5400000" algn="ctr" rotWithShape="0">
              <a:srgbClr val="000000">
                <a:alpha val="31998"/>
              </a:srgbClr>
            </a:outerShdw>
          </a:effectLst>
          <a:extLst>
            <a:ext uri="{909E8E84-426E-40DD-AFC4-6F175D3DCCD1}">
              <a14:hiddenFill xmlns:a14="http://schemas.microsoft.com/office/drawing/2010/main">
                <a:noFill/>
              </a14:hiddenFill>
            </a:ext>
          </a:extLst>
        </p:spPr>
      </p:cxnSp>
      <p:sp>
        <p:nvSpPr>
          <p:cNvPr id="18435" name="Line 2">
            <a:extLst>
              <a:ext uri="{FF2B5EF4-FFF2-40B4-BE49-F238E27FC236}">
                <a16:creationId xmlns:a16="http://schemas.microsoft.com/office/drawing/2014/main" id="{EBB54A7B-4D1F-4C7F-BCD4-5F4E4C2DC7DC}"/>
              </a:ext>
            </a:extLst>
          </p:cNvPr>
          <p:cNvSpPr>
            <a:spLocks noChangeShapeType="1"/>
          </p:cNvSpPr>
          <p:nvPr/>
        </p:nvSpPr>
        <p:spPr bwMode="auto">
          <a:xfrm>
            <a:off x="1475383" y="2812827"/>
            <a:ext cx="6242050" cy="0"/>
          </a:xfrm>
          <a:prstGeom prst="line">
            <a:avLst/>
          </a:prstGeom>
          <a:noFill/>
          <a:ln w="9525">
            <a:solidFill>
              <a:srgbClr val="000000"/>
            </a:solidFill>
            <a:round/>
            <a:headEnd/>
            <a:tailEnd/>
          </a:ln>
          <a:effectLst>
            <a:outerShdw dist="20000" dir="5400000" algn="ctr" rotWithShape="0">
              <a:srgbClr val="000000">
                <a:alpha val="31998"/>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8439" name="AutoShape 12">
            <a:hlinkClick r:id="" action="ppaction://noaction" highlightClick="1"/>
            <a:extLst>
              <a:ext uri="{FF2B5EF4-FFF2-40B4-BE49-F238E27FC236}">
                <a16:creationId xmlns:a16="http://schemas.microsoft.com/office/drawing/2014/main" id="{E53E8174-7D16-48B1-A861-626D7378A781}"/>
              </a:ext>
            </a:extLst>
          </p:cNvPr>
          <p:cNvSpPr>
            <a:spLocks noChangeArrowheads="1"/>
          </p:cNvSpPr>
          <p:nvPr/>
        </p:nvSpPr>
        <p:spPr bwMode="auto">
          <a:xfrm>
            <a:off x="2843808" y="3356992"/>
            <a:ext cx="4602163" cy="576263"/>
          </a:xfrm>
          <a:prstGeom prst="actionButtonBlank">
            <a:avLst/>
          </a:prstGeom>
          <a:gradFill rotWithShape="1">
            <a:gsLst>
              <a:gs pos="0">
                <a:srgbClr val="BCBCBC"/>
              </a:gs>
              <a:gs pos="35001">
                <a:srgbClr val="D0D0D0"/>
              </a:gs>
              <a:gs pos="100000">
                <a:srgbClr val="EDEDED"/>
              </a:gs>
            </a:gsLst>
            <a:lin ang="5400000" scaled="1"/>
          </a:gradFill>
          <a:ln w="9525">
            <a:solidFill>
              <a:srgbClr val="000000"/>
            </a:solidFill>
            <a:miter lim="800000"/>
            <a:headEnd/>
            <a:tailEnd/>
          </a:ln>
          <a:effectLst>
            <a:outerShdw dist="20000" dir="5400000" algn="ctr" rotWithShape="0">
              <a:srgbClr val="000000">
                <a:alpha val="31998"/>
              </a:srgbClr>
            </a:outerShdw>
          </a:effec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原型聚类：</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K-means</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系列</a:t>
            </a:r>
          </a:p>
        </p:txBody>
      </p:sp>
      <p:sp>
        <p:nvSpPr>
          <p:cNvPr id="18440" name="Oval 13">
            <a:hlinkClick r:id="" action="ppaction://noaction" highlightClick="1"/>
            <a:extLst>
              <a:ext uri="{FF2B5EF4-FFF2-40B4-BE49-F238E27FC236}">
                <a16:creationId xmlns:a16="http://schemas.microsoft.com/office/drawing/2014/main" id="{18E55129-A1EC-41ED-A689-BA10B87B079C}"/>
              </a:ext>
            </a:extLst>
          </p:cNvPr>
          <p:cNvSpPr>
            <a:spLocks noChangeArrowheads="1"/>
          </p:cNvSpPr>
          <p:nvPr/>
        </p:nvSpPr>
        <p:spPr bwMode="auto">
          <a:xfrm>
            <a:off x="1854796" y="3356992"/>
            <a:ext cx="623887" cy="576263"/>
          </a:xfrm>
          <a:prstGeom prst="ellipse">
            <a:avLst/>
          </a:prstGeom>
          <a:gradFill rotWithShape="1">
            <a:gsLst>
              <a:gs pos="0">
                <a:srgbClr val="BCBCBC"/>
              </a:gs>
              <a:gs pos="35001">
                <a:srgbClr val="D0D0D0"/>
              </a:gs>
              <a:gs pos="100000">
                <a:srgbClr val="EDEDED"/>
              </a:gs>
            </a:gsLst>
            <a:lin ang="5400000" scaled="1"/>
          </a:gradFill>
          <a:ln w="9525">
            <a:solidFill>
              <a:srgbClr val="000000"/>
            </a:solidFill>
            <a:round/>
            <a:headEnd/>
            <a:tailEnd/>
          </a:ln>
          <a:effectLst>
            <a:outerShdw dist="20000" dir="5400000" algn="ctr" rotWithShape="0">
              <a:srgbClr val="000000">
                <a:alpha val="31998"/>
              </a:srgbClr>
            </a:outerShdw>
          </a:effec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800" dirty="0">
                <a:latin typeface="微软雅黑" panose="020B0503020204020204" pitchFamily="34" charset="-122"/>
                <a:ea typeface="微软雅黑" panose="020B0503020204020204" pitchFamily="34" charset="-122"/>
              </a:rPr>
              <a:t>2</a:t>
            </a:r>
          </a:p>
        </p:txBody>
      </p:sp>
      <p:sp>
        <p:nvSpPr>
          <p:cNvPr id="18442" name="标题 13">
            <a:extLst>
              <a:ext uri="{FF2B5EF4-FFF2-40B4-BE49-F238E27FC236}">
                <a16:creationId xmlns:a16="http://schemas.microsoft.com/office/drawing/2014/main" id="{AE92B69E-B964-46C9-B37E-2BE50DE3CFB6}"/>
              </a:ext>
            </a:extLst>
          </p:cNvPr>
          <p:cNvSpPr>
            <a:spLocks noGrp="1"/>
          </p:cNvSpPr>
          <p:nvPr>
            <p:ph type="title" idx="4294967295"/>
          </p:nvPr>
        </p:nvSpPr>
        <p:spPr>
          <a:xfrm>
            <a:off x="142875" y="153988"/>
            <a:ext cx="8316913" cy="431800"/>
          </a:xfrm>
        </p:spPr>
        <p:txBody>
          <a:bodyPr/>
          <a:lstStyle/>
          <a:p>
            <a:pPr algn="l"/>
            <a:r>
              <a:rPr lang="zh-CN" altLang="zh-CN" sz="2400" b="1" dirty="0">
                <a:latin typeface="Arial" panose="020B0604020202020204" pitchFamily="34" charset="0"/>
                <a:ea typeface="微软雅黑" panose="020B0503020204020204" pitchFamily="34" charset="-122"/>
              </a:rPr>
              <a:t>目录</a:t>
            </a:r>
            <a:r>
              <a:rPr lang="en-US" altLang="zh-CN" sz="2400" b="1" dirty="0">
                <a:latin typeface="Arial" panose="020B0604020202020204" pitchFamily="34" charset="0"/>
                <a:ea typeface="微软雅黑" panose="020B0503020204020204" pitchFamily="34" charset="-122"/>
              </a:rPr>
              <a:t>-</a:t>
            </a:r>
            <a:r>
              <a:rPr lang="zh-CN" altLang="en-US" sz="2400" b="1" dirty="0">
                <a:latin typeface="Arial" panose="020B0604020202020204" pitchFamily="34" charset="0"/>
                <a:ea typeface="微软雅黑" panose="020B0503020204020204" pitchFamily="34" charset="-122"/>
              </a:rPr>
              <a:t>无监督学习</a:t>
            </a:r>
            <a:endParaRPr lang="zh-CN" altLang="zh-CN" sz="2400" b="1" dirty="0">
              <a:latin typeface="Arial" panose="020B0604020202020204" pitchFamily="34" charset="0"/>
              <a:ea typeface="微软雅黑" panose="020B0503020204020204" pitchFamily="34" charset="-122"/>
            </a:endParaRPr>
          </a:p>
        </p:txBody>
      </p:sp>
      <p:grpSp>
        <p:nvGrpSpPr>
          <p:cNvPr id="18447" name="Oval 15">
            <a:extLst>
              <a:ext uri="{FF2B5EF4-FFF2-40B4-BE49-F238E27FC236}">
                <a16:creationId xmlns:a16="http://schemas.microsoft.com/office/drawing/2014/main" id="{C270E813-AB12-412F-9315-89E26D52BC9F}"/>
              </a:ext>
            </a:extLst>
          </p:cNvPr>
          <p:cNvGrpSpPr>
            <a:grpSpLocks/>
          </p:cNvGrpSpPr>
          <p:nvPr/>
        </p:nvGrpSpPr>
        <p:grpSpPr bwMode="auto">
          <a:xfrm>
            <a:off x="1797646" y="2532782"/>
            <a:ext cx="736600" cy="714375"/>
            <a:chOff x="0" y="0"/>
            <a:chExt cx="464" cy="430"/>
          </a:xfrm>
        </p:grpSpPr>
        <p:pic>
          <p:nvPicPr>
            <p:cNvPr id="18451" name="Oval 15">
              <a:hlinkClick r:id="" action="ppaction://noaction" highlightClick="1"/>
              <a:extLst>
                <a:ext uri="{FF2B5EF4-FFF2-40B4-BE49-F238E27FC236}">
                  <a16:creationId xmlns:a16="http://schemas.microsoft.com/office/drawing/2014/main" id="{89B7494E-EF84-4561-9222-577F4F9DBE1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2" name="Text Box 8">
              <a:extLst>
                <a:ext uri="{FF2B5EF4-FFF2-40B4-BE49-F238E27FC236}">
                  <a16:creationId xmlns:a16="http://schemas.microsoft.com/office/drawing/2014/main" id="{626DED7E-1E14-4A16-BAE0-A276423790DE}"/>
                </a:ext>
              </a:extLst>
            </p:cNvPr>
            <p:cNvSpPr txBox="1">
              <a:spLocks noChangeArrowheads="1"/>
            </p:cNvSpPr>
            <p:nvPr/>
          </p:nvSpPr>
          <p:spPr bwMode="auto">
            <a:xfrm>
              <a:off x="94" y="71"/>
              <a:ext cx="2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800" dirty="0">
                  <a:solidFill>
                    <a:schemeClr val="bg1"/>
                  </a:solidFill>
                  <a:latin typeface="微软雅黑" panose="020B0503020204020204" pitchFamily="34" charset="-122"/>
                  <a:ea typeface="微软雅黑" panose="020B0503020204020204" pitchFamily="34" charset="-122"/>
                </a:rPr>
                <a:t>1</a:t>
              </a:r>
            </a:p>
          </p:txBody>
        </p:sp>
      </p:grpSp>
      <p:grpSp>
        <p:nvGrpSpPr>
          <p:cNvPr id="18448" name="AutoShape 17">
            <a:extLst>
              <a:ext uri="{FF2B5EF4-FFF2-40B4-BE49-F238E27FC236}">
                <a16:creationId xmlns:a16="http://schemas.microsoft.com/office/drawing/2014/main" id="{6B0D062E-1E04-4EDD-9D72-0482C18460C1}"/>
              </a:ext>
            </a:extLst>
          </p:cNvPr>
          <p:cNvGrpSpPr>
            <a:grpSpLocks/>
          </p:cNvGrpSpPr>
          <p:nvPr/>
        </p:nvGrpSpPr>
        <p:grpSpPr bwMode="auto">
          <a:xfrm>
            <a:off x="2791421" y="2531195"/>
            <a:ext cx="4711700" cy="682625"/>
            <a:chOff x="0" y="0"/>
            <a:chExt cx="2968" cy="430"/>
          </a:xfrm>
        </p:grpSpPr>
        <p:pic>
          <p:nvPicPr>
            <p:cNvPr id="18449" name="AutoShape 17">
              <a:hlinkClick r:id="" action="ppaction://noaction" highlightClick="1"/>
              <a:extLst>
                <a:ext uri="{FF2B5EF4-FFF2-40B4-BE49-F238E27FC236}">
                  <a16:creationId xmlns:a16="http://schemas.microsoft.com/office/drawing/2014/main" id="{039AC927-CC23-4A98-92DD-44673D03FDC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68"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0" name="Text Box 11">
              <a:extLst>
                <a:ext uri="{FF2B5EF4-FFF2-40B4-BE49-F238E27FC236}">
                  <a16:creationId xmlns:a16="http://schemas.microsoft.com/office/drawing/2014/main" id="{129499F0-F34D-4EE3-B989-4CBE2A7131D1}"/>
                </a:ext>
              </a:extLst>
            </p:cNvPr>
            <p:cNvSpPr txBox="1">
              <a:spLocks noChangeArrowheads="1"/>
            </p:cNvSpPr>
            <p:nvPr/>
          </p:nvSpPr>
          <p:spPr bwMode="auto">
            <a:xfrm>
              <a:off x="33" y="18"/>
              <a:ext cx="2899"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1800" dirty="0">
                  <a:solidFill>
                    <a:schemeClr val="bg1"/>
                  </a:solidFill>
                  <a:latin typeface="微软雅黑" panose="020B0503020204020204" pitchFamily="34" charset="-122"/>
                  <a:ea typeface="微软雅黑" panose="020B0503020204020204" pitchFamily="34" charset="-122"/>
                </a:rPr>
                <a:t>概念及评价方法</a:t>
              </a:r>
            </a:p>
          </p:txBody>
        </p:sp>
      </p:grpSp>
    </p:spTree>
    <p:extLst>
      <p:ext uri="{BB962C8B-B14F-4D97-AF65-F5344CB8AC3E}">
        <p14:creationId xmlns:p14="http://schemas.microsoft.com/office/powerpoint/2010/main" val="2633528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
            <a:extLst>
              <a:ext uri="{FF2B5EF4-FFF2-40B4-BE49-F238E27FC236}">
                <a16:creationId xmlns:a16="http://schemas.microsoft.com/office/drawing/2014/main" id="{19F8A5BC-B5B8-4291-B0F0-4BAFDF2979CC}"/>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r>
              <a:rPr lang="zh-CN" altLang="en-US" sz="2400" b="1" dirty="0">
                <a:solidFill>
                  <a:schemeClr val="tx1"/>
                </a:solidFill>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外部评价方法</a:t>
            </a:r>
            <a:endParaRPr lang="zh-CN" altLang="en-US" sz="2400" b="1" dirty="0">
              <a:solidFill>
                <a:schemeClr val="tx1"/>
              </a:solidFill>
              <a:ea typeface="微软雅黑" panose="020B0503020204020204" pitchFamily="34" charset="-122"/>
            </a:endParaRPr>
          </a:p>
        </p:txBody>
      </p:sp>
      <p:sp>
        <p:nvSpPr>
          <p:cNvPr id="4" name="Rectangle 3">
            <a:extLst>
              <a:ext uri="{FF2B5EF4-FFF2-40B4-BE49-F238E27FC236}">
                <a16:creationId xmlns:a16="http://schemas.microsoft.com/office/drawing/2014/main" id="{F65FD874-E992-4613-84A9-3383F27CDF5B}"/>
              </a:ext>
            </a:extLst>
          </p:cNvPr>
          <p:cNvSpPr txBox="1">
            <a:spLocks noChangeArrowheads="1"/>
          </p:cNvSpPr>
          <p:nvPr/>
        </p:nvSpPr>
        <p:spPr>
          <a:xfrm>
            <a:off x="327462" y="824166"/>
            <a:ext cx="8001000" cy="51069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lnSpc>
                <a:spcPct val="90000"/>
              </a:lnSpc>
              <a:buNone/>
            </a:pPr>
            <a:r>
              <a:rPr lang="en-US" altLang="zh-CN" sz="1800" kern="0" dirty="0">
                <a:latin typeface="+mn-ea"/>
                <a:cs typeface="Times New Roman" panose="02020603050405020304" pitchFamily="18" charset="0"/>
              </a:rPr>
              <a:t>2)</a:t>
            </a:r>
            <a:r>
              <a:rPr lang="en-US" altLang="zh-CN" sz="1800" b="1" kern="0" dirty="0">
                <a:latin typeface="+mn-ea"/>
                <a:cs typeface="Times New Roman" panose="02020603050405020304" pitchFamily="18" charset="0"/>
              </a:rPr>
              <a:t>RI</a:t>
            </a:r>
            <a:r>
              <a:rPr lang="en-US" altLang="zh-CN" sz="1800" kern="0" dirty="0">
                <a:latin typeface="+mn-ea"/>
                <a:cs typeface="Times New Roman" panose="02020603050405020304" pitchFamily="18" charset="0"/>
              </a:rPr>
              <a:t> (Rand index</a:t>
            </a:r>
            <a:r>
              <a:rPr lang="zh-CN" altLang="en-US" sz="1800" kern="0" dirty="0">
                <a:latin typeface="+mn-ea"/>
                <a:cs typeface="Times New Roman" panose="02020603050405020304" pitchFamily="18" charset="0"/>
              </a:rPr>
              <a:t> ，兰德指数</a:t>
            </a:r>
            <a:r>
              <a:rPr lang="en-US" altLang="zh-CN" sz="1800" kern="0" dirty="0">
                <a:latin typeface="+mn-ea"/>
                <a:cs typeface="Times New Roman" panose="02020603050405020304" pitchFamily="18" charset="0"/>
              </a:rPr>
              <a:t>)</a:t>
            </a:r>
          </a:p>
          <a:p>
            <a:pPr marL="0" indent="0">
              <a:lnSpc>
                <a:spcPct val="90000"/>
              </a:lnSpc>
              <a:buNone/>
            </a:pPr>
            <a:r>
              <a:rPr lang="en-US" altLang="zh-CN" kern="0" dirty="0">
                <a:ea typeface="宋体" panose="02010600030101010101" pitchFamily="2" charset="-122"/>
              </a:rPr>
              <a:t>	</a:t>
            </a:r>
          </a:p>
        </p:txBody>
      </p:sp>
      <p:sp>
        <p:nvSpPr>
          <p:cNvPr id="6" name="矩形 5">
            <a:extLst>
              <a:ext uri="{FF2B5EF4-FFF2-40B4-BE49-F238E27FC236}">
                <a16:creationId xmlns:a16="http://schemas.microsoft.com/office/drawing/2014/main" id="{7BDB686D-8F3B-4399-A5FD-7E0ACB3CDCF4}"/>
              </a:ext>
            </a:extLst>
          </p:cNvPr>
          <p:cNvSpPr/>
          <p:nvPr/>
        </p:nvSpPr>
        <p:spPr>
          <a:xfrm>
            <a:off x="449412" y="1216513"/>
            <a:ext cx="4338612" cy="1828193"/>
          </a:xfrm>
          <a:prstGeom prst="rect">
            <a:avLst/>
          </a:prstGeom>
        </p:spPr>
        <p:txBody>
          <a:bodyPr wrap="square">
            <a:spAutoFit/>
          </a:bodyPr>
          <a:lstStyle/>
          <a:p>
            <a:pPr>
              <a:lnSpc>
                <a:spcPct val="120000"/>
              </a:lnSpc>
            </a:pPr>
            <a:r>
              <a:rPr lang="zh-CN" altLang="en-US" sz="1600" dirty="0">
                <a:solidFill>
                  <a:schemeClr val="tx1"/>
                </a:solidFill>
                <a:latin typeface="Times New Roman" panose="02020603050405020304" pitchFamily="18" charset="0"/>
                <a:ea typeface="+mn-ea"/>
                <a:cs typeface="Times New Roman" panose="02020603050405020304" pitchFamily="18" charset="0"/>
              </a:rPr>
              <a:t>假设有</a:t>
            </a:r>
            <a:r>
              <a:rPr lang="en-US" altLang="zh-CN" sz="1600" dirty="0">
                <a:solidFill>
                  <a:schemeClr val="tx1"/>
                </a:solidFill>
                <a:latin typeface="Times New Roman" panose="02020603050405020304" pitchFamily="18" charset="0"/>
                <a:ea typeface="+mn-ea"/>
                <a:cs typeface="Times New Roman" panose="02020603050405020304" pitchFamily="18" charset="0"/>
              </a:rPr>
              <a:t>n</a:t>
            </a:r>
            <a:r>
              <a:rPr lang="zh-CN" altLang="en-US" sz="1600" dirty="0">
                <a:solidFill>
                  <a:schemeClr val="tx1"/>
                </a:solidFill>
                <a:latin typeface="Times New Roman" panose="02020603050405020304" pitchFamily="18" charset="0"/>
                <a:ea typeface="+mn-ea"/>
                <a:cs typeface="Times New Roman" panose="02020603050405020304" pitchFamily="18" charset="0"/>
              </a:rPr>
              <a:t>个样本，则有</a:t>
            </a:r>
            <a:r>
              <a:rPr lang="en-US" altLang="zh-CN" sz="1600" dirty="0">
                <a:solidFill>
                  <a:schemeClr val="tx1"/>
                </a:solidFill>
                <a:latin typeface="Times New Roman" panose="02020603050405020304" pitchFamily="18" charset="0"/>
                <a:ea typeface="+mn-ea"/>
                <a:cs typeface="Times New Roman" panose="02020603050405020304" pitchFamily="18" charset="0"/>
              </a:rPr>
              <a:t>n(n-1)/2</a:t>
            </a:r>
            <a:r>
              <a:rPr lang="zh-CN" altLang="en-US" sz="1600" dirty="0">
                <a:solidFill>
                  <a:schemeClr val="tx1"/>
                </a:solidFill>
                <a:latin typeface="Times New Roman" panose="02020603050405020304" pitchFamily="18" charset="0"/>
                <a:ea typeface="+mn-ea"/>
                <a:cs typeface="Times New Roman" panose="02020603050405020304" pitchFamily="18" charset="0"/>
              </a:rPr>
              <a:t>个集合对</a:t>
            </a:r>
          </a:p>
          <a:p>
            <a:pPr>
              <a:lnSpc>
                <a:spcPct val="120000"/>
              </a:lnSpc>
            </a:pPr>
            <a:r>
              <a:rPr lang="en-US" altLang="zh-CN" sz="1600" dirty="0">
                <a:solidFill>
                  <a:schemeClr val="tx1"/>
                </a:solidFill>
                <a:latin typeface="Times New Roman" panose="02020603050405020304" pitchFamily="18" charset="0"/>
                <a:ea typeface="+mn-ea"/>
                <a:cs typeface="Times New Roman" panose="02020603050405020304" pitchFamily="18" charset="0"/>
              </a:rPr>
              <a:t>TP</a:t>
            </a:r>
            <a:r>
              <a:rPr lang="zh-CN" altLang="en-US" sz="1600" dirty="0">
                <a:solidFill>
                  <a:schemeClr val="tx1"/>
                </a:solidFill>
                <a:latin typeface="Times New Roman" panose="02020603050405020304" pitchFamily="18" charset="0"/>
                <a:ea typeface="+mn-ea"/>
                <a:cs typeface="Times New Roman" panose="02020603050405020304" pitchFamily="18" charset="0"/>
              </a:rPr>
              <a:t>：同一类的样本被正确分到同一个簇</a:t>
            </a:r>
          </a:p>
          <a:p>
            <a:pPr>
              <a:lnSpc>
                <a:spcPct val="120000"/>
              </a:lnSpc>
            </a:pPr>
            <a:r>
              <a:rPr lang="en-US" altLang="zh-CN" sz="1600" dirty="0">
                <a:solidFill>
                  <a:schemeClr val="tx1"/>
                </a:solidFill>
                <a:latin typeface="Times New Roman" panose="02020603050405020304" pitchFamily="18" charset="0"/>
                <a:ea typeface="+mn-ea"/>
                <a:cs typeface="Times New Roman" panose="02020603050405020304" pitchFamily="18" charset="0"/>
              </a:rPr>
              <a:t>TN</a:t>
            </a:r>
            <a:r>
              <a:rPr lang="zh-CN" altLang="en-US" sz="1600" dirty="0">
                <a:solidFill>
                  <a:schemeClr val="tx1"/>
                </a:solidFill>
                <a:latin typeface="Times New Roman" panose="02020603050405020304" pitchFamily="18" charset="0"/>
                <a:ea typeface="+mn-ea"/>
                <a:cs typeface="Times New Roman" panose="02020603050405020304" pitchFamily="18" charset="0"/>
              </a:rPr>
              <a:t>：不同类的样本被分到不同簇</a:t>
            </a:r>
            <a:endParaRPr lang="en-US" altLang="zh-CN" sz="1600" dirty="0">
              <a:solidFill>
                <a:schemeClr val="tx1"/>
              </a:solidFill>
              <a:latin typeface="Times New Roman" panose="02020603050405020304" pitchFamily="18" charset="0"/>
              <a:ea typeface="+mn-ea"/>
              <a:cs typeface="Times New Roman" panose="02020603050405020304" pitchFamily="18" charset="0"/>
            </a:endParaRPr>
          </a:p>
          <a:p>
            <a:pPr>
              <a:lnSpc>
                <a:spcPct val="120000"/>
              </a:lnSpc>
            </a:pPr>
            <a:r>
              <a:rPr lang="en-US" altLang="zh-CN" sz="1600" dirty="0">
                <a:solidFill>
                  <a:schemeClr val="tx1"/>
                </a:solidFill>
                <a:latin typeface="Times New Roman" panose="02020603050405020304" pitchFamily="18" charset="0"/>
                <a:cs typeface="Times New Roman" panose="02020603050405020304" pitchFamily="18" charset="0"/>
              </a:rPr>
              <a:t>FP</a:t>
            </a:r>
            <a:r>
              <a:rPr lang="zh-CN" altLang="en-US" sz="1600" dirty="0">
                <a:solidFill>
                  <a:schemeClr val="tx1"/>
                </a:solidFill>
                <a:latin typeface="Times New Roman" panose="02020603050405020304" pitchFamily="18" charset="0"/>
                <a:cs typeface="Times New Roman" panose="02020603050405020304" pitchFamily="18" charset="0"/>
              </a:rPr>
              <a:t>：不同类的样本被错误分到同一个簇</a:t>
            </a:r>
          </a:p>
          <a:p>
            <a:pPr>
              <a:lnSpc>
                <a:spcPct val="120000"/>
              </a:lnSpc>
            </a:pPr>
            <a:r>
              <a:rPr lang="en-US" altLang="zh-CN" sz="1600" dirty="0">
                <a:solidFill>
                  <a:schemeClr val="tx1"/>
                </a:solidFill>
                <a:latin typeface="Times New Roman" panose="02020603050405020304" pitchFamily="18" charset="0"/>
                <a:cs typeface="Times New Roman" panose="02020603050405020304" pitchFamily="18" charset="0"/>
              </a:rPr>
              <a:t>FN</a:t>
            </a:r>
            <a:r>
              <a:rPr lang="zh-CN" altLang="en-US" sz="1600" dirty="0">
                <a:solidFill>
                  <a:schemeClr val="tx1"/>
                </a:solidFill>
                <a:latin typeface="Times New Roman" panose="02020603050405020304" pitchFamily="18" charset="0"/>
                <a:cs typeface="Times New Roman" panose="02020603050405020304" pitchFamily="18" charset="0"/>
              </a:rPr>
              <a:t>：同一类的样本被错误分到不同簇</a:t>
            </a:r>
            <a:endParaRPr lang="en-US" altLang="zh-CN" sz="1600" dirty="0">
              <a:solidFill>
                <a:schemeClr val="tx1"/>
              </a:solidFill>
              <a:latin typeface="Times New Roman" panose="02020603050405020304" pitchFamily="18" charset="0"/>
              <a:cs typeface="Times New Roman" panose="02020603050405020304" pitchFamily="18" charset="0"/>
            </a:endParaRPr>
          </a:p>
          <a:p>
            <a:pPr>
              <a:lnSpc>
                <a:spcPct val="120000"/>
              </a:lnSpc>
            </a:pPr>
            <a:endParaRPr lang="zh-CN" altLang="en-US" sz="1400" dirty="0">
              <a:solidFill>
                <a:schemeClr val="tx1"/>
              </a:solidFill>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0AFBDF1-A92D-44ED-A4C0-00B74234D478}"/>
                  </a:ext>
                </a:extLst>
              </p:cNvPr>
              <p:cNvSpPr/>
              <p:nvPr/>
            </p:nvSpPr>
            <p:spPr>
              <a:xfrm>
                <a:off x="449412" y="2916816"/>
                <a:ext cx="4572000" cy="907493"/>
              </a:xfrm>
              <a:prstGeom prst="rect">
                <a:avLst/>
              </a:prstGeom>
            </p:spPr>
            <p:txBody>
              <a:bodyPr>
                <a:spAutoFit/>
              </a:bodyPr>
              <a:lstStyle/>
              <a:p>
                <a:pPr>
                  <a:lnSpc>
                    <a:spcPct val="120000"/>
                  </a:lnSpc>
                </a:pPr>
                <a:r>
                  <a:rPr lang="en-US" altLang="zh-CN" sz="1600" dirty="0">
                    <a:solidFill>
                      <a:schemeClr val="tx1"/>
                    </a:solidFill>
                    <a:latin typeface="Times New Roman" panose="02020603050405020304" pitchFamily="18" charset="0"/>
                    <a:ea typeface="+mn-ea"/>
                    <a:cs typeface="Times New Roman" panose="02020603050405020304" pitchFamily="18" charset="0"/>
                  </a:rPr>
                  <a:t>Rand Index</a:t>
                </a:r>
                <a:r>
                  <a:rPr lang="zh-CN" altLang="en-US" sz="1600" dirty="0">
                    <a:solidFill>
                      <a:schemeClr val="tx1"/>
                    </a:solidFill>
                    <a:latin typeface="Times New Roman" panose="02020603050405020304" pitchFamily="18" charset="0"/>
                    <a:ea typeface="+mn-ea"/>
                    <a:cs typeface="Times New Roman" panose="02020603050405020304" pitchFamily="18" charset="0"/>
                  </a:rPr>
                  <a:t>度量的正确的百分比</a:t>
                </a:r>
                <a:br>
                  <a:rPr lang="en-US" altLang="zh-CN" sz="1600" dirty="0">
                    <a:latin typeface="Times New Roman" panose="02020603050405020304" pitchFamily="18" charset="0"/>
                    <a:ea typeface="+mn-ea"/>
                    <a:cs typeface="Times New Roman" panose="02020603050405020304" pitchFamily="18" charset="0"/>
                  </a:rPr>
                </a:br>
                <a14:m>
                  <m:oMath xmlns:m="http://schemas.openxmlformats.org/officeDocument/2006/math">
                    <m:r>
                      <a:rPr lang="en-US" altLang="zh-CN" sz="1800" b="0" i="1" smtClean="0">
                        <a:latin typeface="Cambria Math" panose="02040503050406030204" pitchFamily="18" charset="0"/>
                        <a:ea typeface="+mn-ea"/>
                        <a:cs typeface="Times New Roman" panose="02020603050405020304" pitchFamily="18" charset="0"/>
                      </a:rPr>
                      <m:t>𝑅𝐼</m:t>
                    </m:r>
                    <m:r>
                      <a:rPr lang="en-US" altLang="zh-CN" sz="1800" b="0" i="1" smtClean="0">
                        <a:latin typeface="Cambria Math" panose="02040503050406030204" pitchFamily="18" charset="0"/>
                        <a:ea typeface="+mn-ea"/>
                        <a:cs typeface="Times New Roman" panose="02020603050405020304" pitchFamily="18" charset="0"/>
                      </a:rPr>
                      <m:t>=</m:t>
                    </m:r>
                    <m:f>
                      <m:fPr>
                        <m:ctrlPr>
                          <a:rPr lang="en-US" altLang="zh-CN" sz="1800" b="0" i="1" smtClean="0">
                            <a:latin typeface="Cambria Math" panose="02040503050406030204" pitchFamily="18" charset="0"/>
                            <a:ea typeface="+mn-ea"/>
                            <a:cs typeface="Times New Roman" panose="02020603050405020304" pitchFamily="18" charset="0"/>
                          </a:rPr>
                        </m:ctrlPr>
                      </m:fPr>
                      <m:num>
                        <m:r>
                          <a:rPr lang="en-US" altLang="zh-CN" sz="1800" b="0" i="1" smtClean="0">
                            <a:latin typeface="Cambria Math" panose="02040503050406030204" pitchFamily="18" charset="0"/>
                            <a:ea typeface="+mn-ea"/>
                            <a:cs typeface="Times New Roman" panose="02020603050405020304" pitchFamily="18" charset="0"/>
                          </a:rPr>
                          <m:t>𝑇𝑃</m:t>
                        </m:r>
                        <m:r>
                          <a:rPr lang="en-US" altLang="zh-CN" sz="1800" b="0" i="1" smtClean="0">
                            <a:latin typeface="Cambria Math" panose="02040503050406030204" pitchFamily="18" charset="0"/>
                            <a:ea typeface="+mn-ea"/>
                            <a:cs typeface="Times New Roman" panose="02020603050405020304" pitchFamily="18" charset="0"/>
                          </a:rPr>
                          <m:t>+</m:t>
                        </m:r>
                        <m:r>
                          <a:rPr lang="en-US" altLang="zh-CN" sz="1800" b="0" i="1" smtClean="0">
                            <a:latin typeface="Cambria Math" panose="02040503050406030204" pitchFamily="18" charset="0"/>
                            <a:ea typeface="+mn-ea"/>
                            <a:cs typeface="Times New Roman" panose="02020603050405020304" pitchFamily="18" charset="0"/>
                          </a:rPr>
                          <m:t>𝑇𝑁</m:t>
                        </m:r>
                      </m:num>
                      <m:den>
                        <m:r>
                          <a:rPr lang="en-US" altLang="zh-CN" sz="1800" b="0" i="1" smtClean="0">
                            <a:latin typeface="Cambria Math" panose="02040503050406030204" pitchFamily="18" charset="0"/>
                            <a:ea typeface="+mn-ea"/>
                            <a:cs typeface="Times New Roman" panose="02020603050405020304" pitchFamily="18" charset="0"/>
                          </a:rPr>
                          <m:t>𝑇𝑃</m:t>
                        </m:r>
                        <m:r>
                          <a:rPr lang="en-US" altLang="zh-CN" sz="1800" b="0" i="1" smtClean="0">
                            <a:latin typeface="Cambria Math" panose="02040503050406030204" pitchFamily="18" charset="0"/>
                            <a:ea typeface="+mn-ea"/>
                            <a:cs typeface="Times New Roman" panose="02020603050405020304" pitchFamily="18" charset="0"/>
                          </a:rPr>
                          <m:t>+</m:t>
                        </m:r>
                        <m:r>
                          <a:rPr lang="en-US" altLang="zh-CN" sz="1800" b="0" i="1" smtClean="0">
                            <a:latin typeface="Cambria Math" panose="02040503050406030204" pitchFamily="18" charset="0"/>
                            <a:ea typeface="+mn-ea"/>
                            <a:cs typeface="Times New Roman" panose="02020603050405020304" pitchFamily="18" charset="0"/>
                          </a:rPr>
                          <m:t>𝑇𝑁</m:t>
                        </m:r>
                        <m:r>
                          <a:rPr lang="en-US" altLang="zh-CN" sz="1800" b="0" i="1" smtClean="0">
                            <a:latin typeface="Cambria Math" panose="02040503050406030204" pitchFamily="18" charset="0"/>
                            <a:ea typeface="+mn-ea"/>
                            <a:cs typeface="Times New Roman" panose="02020603050405020304" pitchFamily="18" charset="0"/>
                          </a:rPr>
                          <m:t>+</m:t>
                        </m:r>
                        <m:r>
                          <a:rPr lang="en-US" altLang="zh-CN" sz="1800" b="0" i="1" smtClean="0">
                            <a:latin typeface="Cambria Math" panose="02040503050406030204" pitchFamily="18" charset="0"/>
                            <a:ea typeface="+mn-ea"/>
                            <a:cs typeface="Times New Roman" panose="02020603050405020304" pitchFamily="18" charset="0"/>
                          </a:rPr>
                          <m:t>𝐹𝑃</m:t>
                        </m:r>
                        <m:r>
                          <a:rPr lang="en-US" altLang="zh-CN" sz="1800" b="0" i="1" smtClean="0">
                            <a:latin typeface="Cambria Math" panose="02040503050406030204" pitchFamily="18" charset="0"/>
                            <a:ea typeface="+mn-ea"/>
                            <a:cs typeface="Times New Roman" panose="02020603050405020304" pitchFamily="18" charset="0"/>
                          </a:rPr>
                          <m:t>+</m:t>
                        </m:r>
                        <m:r>
                          <a:rPr lang="en-US" altLang="zh-CN" sz="1800" b="0" i="1" smtClean="0">
                            <a:latin typeface="Cambria Math" panose="02040503050406030204" pitchFamily="18" charset="0"/>
                            <a:ea typeface="+mn-ea"/>
                            <a:cs typeface="Times New Roman" panose="02020603050405020304" pitchFamily="18" charset="0"/>
                          </a:rPr>
                          <m:t>𝐹𝑁</m:t>
                        </m:r>
                      </m:den>
                    </m:f>
                  </m:oMath>
                </a14:m>
                <a:r>
                  <a:rPr lang="en-US" altLang="zh-CN" sz="1800" dirty="0">
                    <a:latin typeface="Times New Roman" panose="02020603050405020304" pitchFamily="18" charset="0"/>
                    <a:ea typeface="+mn-ea"/>
                    <a:cs typeface="Times New Roman" panose="02020603050405020304" pitchFamily="18" charset="0"/>
                  </a:rPr>
                  <a:t>=</a:t>
                </a:r>
                <a:r>
                  <a:rPr lang="en-US" altLang="zh-CN" sz="1800" dirty="0">
                    <a:cs typeface="Times New Roman" panose="02020603050405020304" pitchFamily="18" charset="0"/>
                  </a:rPr>
                  <a:t> </a:t>
                </a:r>
                <a14:m>
                  <m:oMath xmlns:m="http://schemas.openxmlformats.org/officeDocument/2006/math">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𝑇𝑃</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𝑇𝑁</m:t>
                        </m:r>
                      </m:num>
                      <m:den>
                        <m:sSubSup>
                          <m:sSubSupPr>
                            <m:ctrlPr>
                              <a:rPr lang="en-US" altLang="zh-CN" sz="180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𝐶</m:t>
                            </m:r>
                          </m:e>
                          <m:sub>
                            <m:r>
                              <a:rPr lang="en-US" altLang="zh-CN" sz="1800" b="0" i="1" smtClean="0">
                                <a:latin typeface="Cambria Math" panose="02040503050406030204" pitchFamily="18" charset="0"/>
                                <a:cs typeface="Times New Roman" panose="02020603050405020304" pitchFamily="18" charset="0"/>
                              </a:rPr>
                              <m:t>𝑛</m:t>
                            </m:r>
                          </m:sub>
                          <m:sup>
                            <m:r>
                              <a:rPr lang="en-US" altLang="zh-CN" sz="1800" b="0" i="1" smtClean="0">
                                <a:latin typeface="Cambria Math" panose="02040503050406030204" pitchFamily="18" charset="0"/>
                                <a:cs typeface="Times New Roman" panose="02020603050405020304" pitchFamily="18" charset="0"/>
                              </a:rPr>
                              <m:t>2</m:t>
                            </m:r>
                          </m:sup>
                        </m:sSubSup>
                      </m:den>
                    </m:f>
                  </m:oMath>
                </a14:m>
                <a:endParaRPr lang="zh-CN" altLang="en-US" sz="1400" dirty="0">
                  <a:latin typeface="Times New Roman" panose="02020603050405020304" pitchFamily="18" charset="0"/>
                  <a:ea typeface="+mn-ea"/>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xmlns:a14="http://schemas.microsoft.com/office/drawing/2010/main" xmlns="" id="{50AFBDF1-A92D-44ED-A4C0-00B74234D478}"/>
                  </a:ext>
                </a:extLst>
              </p:cNvPr>
              <p:cNvSpPr>
                <a:spLocks noRot="1" noChangeAspect="1" noMove="1" noResize="1" noEditPoints="1" noAdjustHandles="1" noChangeArrowheads="1" noChangeShapeType="1" noTextEdit="1"/>
              </p:cNvSpPr>
              <p:nvPr/>
            </p:nvSpPr>
            <p:spPr>
              <a:xfrm>
                <a:off x="449412" y="2916816"/>
                <a:ext cx="4572000" cy="907493"/>
              </a:xfrm>
              <a:prstGeom prst="rect">
                <a:avLst/>
              </a:prstGeom>
              <a:blipFill rotWithShape="0">
                <a:blip r:embed="rId2"/>
                <a:stretch>
                  <a:fillRect l="-800" t="-671"/>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4327751B-DEFB-4256-8513-5A697EB00A93}"/>
              </a:ext>
            </a:extLst>
          </p:cNvPr>
          <p:cNvGraphicFramePr>
            <a:graphicFrameLocks noGrp="1"/>
          </p:cNvGraphicFramePr>
          <p:nvPr>
            <p:extLst>
              <p:ext uri="{D42A27DB-BD31-4B8C-83A1-F6EECF244321}">
                <p14:modId xmlns:p14="http://schemas.microsoft.com/office/powerpoint/2010/main" val="1037877807"/>
              </p:ext>
            </p:extLst>
          </p:nvPr>
        </p:nvGraphicFramePr>
        <p:xfrm>
          <a:off x="4297272" y="4783197"/>
          <a:ext cx="4580469" cy="1168257"/>
        </p:xfrm>
        <a:graphic>
          <a:graphicData uri="http://schemas.openxmlformats.org/drawingml/2006/table">
            <a:tbl>
              <a:tblPr firstRow="1" firstCol="1">
                <a:tableStyleId>{3C2FFA5D-87B4-456A-9821-1D502468CF0F}</a:tableStyleId>
              </a:tblPr>
              <a:tblGrid>
                <a:gridCol w="1526823">
                  <a:extLst>
                    <a:ext uri="{9D8B030D-6E8A-4147-A177-3AD203B41FA5}">
                      <a16:colId xmlns:a16="http://schemas.microsoft.com/office/drawing/2014/main" val="2858133257"/>
                    </a:ext>
                  </a:extLst>
                </a:gridCol>
                <a:gridCol w="1526823">
                  <a:extLst>
                    <a:ext uri="{9D8B030D-6E8A-4147-A177-3AD203B41FA5}">
                      <a16:colId xmlns:a16="http://schemas.microsoft.com/office/drawing/2014/main" val="893211932"/>
                    </a:ext>
                  </a:extLst>
                </a:gridCol>
                <a:gridCol w="1526823">
                  <a:extLst>
                    <a:ext uri="{9D8B030D-6E8A-4147-A177-3AD203B41FA5}">
                      <a16:colId xmlns:a16="http://schemas.microsoft.com/office/drawing/2014/main" val="1318284466"/>
                    </a:ext>
                  </a:extLst>
                </a:gridCol>
              </a:tblGrid>
              <a:tr h="420526">
                <a:tc>
                  <a:txBody>
                    <a:bodyPr/>
                    <a:lstStyle/>
                    <a:p>
                      <a:pPr algn="l"/>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br>
                        <a:rPr lang="en-US" sz="1400" dirty="0">
                          <a:effectLst/>
                        </a:rPr>
                      </a:br>
                      <a:r>
                        <a:rPr lang="en-US" sz="1400" dirty="0">
                          <a:effectLst/>
                        </a:rPr>
                        <a:t>Same cluster</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effectLst/>
                        </a:rPr>
                        <a:t>Different clusters</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791161469"/>
                  </a:ext>
                </a:extLst>
              </a:tr>
              <a:tr h="242121">
                <a:tc>
                  <a:txBody>
                    <a:bodyPr/>
                    <a:lstStyle/>
                    <a:p>
                      <a:pPr algn="l"/>
                      <a:r>
                        <a:rPr lang="en-US" sz="1400">
                          <a:effectLst/>
                        </a:rPr>
                        <a:t>Same class</a:t>
                      </a:r>
                      <a:endParaRPr lang="en-US" sz="1400" b="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solidFill>
                            <a:srgbClr val="FF0000"/>
                          </a:solidFill>
                          <a:effectLst/>
                        </a:rPr>
                        <a:t>TP=20</a:t>
                      </a:r>
                      <a:endParaRPr lang="en-US" sz="1400" b="0" dirty="0">
                        <a:solidFill>
                          <a:srgbClr val="FF0000"/>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effectLst/>
                        </a:rPr>
                        <a:t>FN=24</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1677156189"/>
                  </a:ext>
                </a:extLst>
              </a:tr>
              <a:tr h="375777">
                <a:tc>
                  <a:txBody>
                    <a:bodyPr/>
                    <a:lstStyle/>
                    <a:p>
                      <a:pPr algn="l"/>
                      <a:r>
                        <a:rPr lang="en-US" sz="1400" dirty="0">
                          <a:effectLst/>
                        </a:rPr>
                        <a:t>Different classes</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effectLst/>
                        </a:rPr>
                        <a:t>FP=20</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solidFill>
                            <a:srgbClr val="FF0000"/>
                          </a:solidFill>
                          <a:effectLst/>
                        </a:rPr>
                        <a:t>TN=72</a:t>
                      </a:r>
                      <a:endParaRPr lang="en-US" sz="1400" b="0" dirty="0">
                        <a:solidFill>
                          <a:srgbClr val="FF0000"/>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1196497244"/>
                  </a:ext>
                </a:extLst>
              </a:tr>
            </a:tbl>
          </a:graphicData>
        </a:graphic>
      </p:graphicFrame>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A780A6F-778C-4BBB-9D6D-A609B67D2493}"/>
                  </a:ext>
                </a:extLst>
              </p:cNvPr>
              <p:cNvSpPr/>
              <p:nvPr/>
            </p:nvSpPr>
            <p:spPr>
              <a:xfrm>
                <a:off x="432544" y="4046584"/>
                <a:ext cx="5606535" cy="1843774"/>
              </a:xfrm>
              <a:prstGeom prst="rect">
                <a:avLst/>
              </a:prstGeom>
            </p:spPr>
            <p:txBody>
              <a:bodyPr wrap="none">
                <a:spAutoFit/>
              </a:bodyPr>
              <a:lstStyle/>
              <a:p>
                <a14:m>
                  <m:oMath xmlns:m="http://schemas.openxmlformats.org/officeDocument/2006/math">
                    <m:r>
                      <a:rPr lang="en-US" altLang="zh-CN" sz="1600" i="1" dirty="0" smtClean="0">
                        <a:solidFill>
                          <a:schemeClr val="tx1"/>
                        </a:solidFill>
                        <a:latin typeface="Cambria Math" panose="02040503050406030204" pitchFamily="18" charset="0"/>
                        <a:ea typeface="+mn-ea"/>
                        <a:cs typeface="Times New Roman" panose="02020603050405020304" pitchFamily="18" charset="0"/>
                      </a:rPr>
                      <m:t>𝑇𝑃</m:t>
                    </m:r>
                    <m:r>
                      <a:rPr lang="en-US" altLang="zh-CN" sz="1600" i="1" dirty="0" smtClean="0">
                        <a:solidFill>
                          <a:schemeClr val="tx1"/>
                        </a:solidFill>
                        <a:latin typeface="Cambria Math" panose="02040503050406030204" pitchFamily="18" charset="0"/>
                        <a:ea typeface="+mn-ea"/>
                        <a:cs typeface="Times New Roman" panose="02020603050405020304" pitchFamily="18" charset="0"/>
                      </a:rPr>
                      <m:t>=</m:t>
                    </m:r>
                    <m:sSubSup>
                      <m:sSubSupPr>
                        <m:ctrlPr>
                          <a:rPr lang="en-US" altLang="zh-CN" sz="1600" i="1" dirty="0" smtClean="0">
                            <a:solidFill>
                              <a:schemeClr val="tx1"/>
                            </a:solidFill>
                            <a:latin typeface="Cambria Math" panose="02040503050406030204" pitchFamily="18" charset="0"/>
                            <a:ea typeface="+mn-ea"/>
                            <a:cs typeface="Times New Roman" panose="02020603050405020304" pitchFamily="18" charset="0"/>
                          </a:rPr>
                        </m:ctrlPr>
                      </m:sSubSupPr>
                      <m:e>
                        <m:r>
                          <a:rPr lang="en-US" altLang="zh-CN" sz="1600" b="0" i="1" dirty="0" smtClean="0">
                            <a:solidFill>
                              <a:schemeClr val="tx1"/>
                            </a:solidFill>
                            <a:latin typeface="Cambria Math" panose="02040503050406030204" pitchFamily="18" charset="0"/>
                            <a:ea typeface="+mn-ea"/>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ea typeface="+mn-ea"/>
                            <a:cs typeface="Times New Roman" panose="02020603050405020304" pitchFamily="18" charset="0"/>
                          </a:rPr>
                          <m:t>5</m:t>
                        </m:r>
                      </m:sub>
                      <m:sup>
                        <m:r>
                          <a:rPr lang="en-US" altLang="zh-CN" sz="1600" b="0" i="1" dirty="0" smtClean="0">
                            <a:solidFill>
                              <a:schemeClr val="tx1"/>
                            </a:solidFill>
                            <a:latin typeface="Cambria Math" panose="02040503050406030204" pitchFamily="18" charset="0"/>
                            <a:ea typeface="+mn-ea"/>
                            <a:cs typeface="Times New Roman" panose="02020603050405020304" pitchFamily="18" charset="0"/>
                          </a:rPr>
                          <m:t>2</m:t>
                        </m:r>
                      </m:sup>
                    </m:sSubSup>
                    <m:r>
                      <a:rPr lang="en-US" altLang="zh-CN" sz="1600" b="0" i="1" dirty="0" smtClean="0">
                        <a:solidFill>
                          <a:schemeClr val="tx1"/>
                        </a:solidFill>
                        <a:latin typeface="Cambria Math" panose="02040503050406030204" pitchFamily="18" charset="0"/>
                        <a:ea typeface="+mn-ea"/>
                        <a:cs typeface="Times New Roman" panose="02020603050405020304" pitchFamily="18" charset="0"/>
                      </a:rPr>
                      <m:t>+</m:t>
                    </m:r>
                  </m:oMath>
                </a14:m>
                <a:r>
                  <a:rPr lang="en-US" altLang="zh-CN" sz="1600" dirty="0">
                    <a:solidFill>
                      <a:schemeClr val="tx1"/>
                    </a:solidFill>
                    <a:cs typeface="Times New Roman" panose="02020603050405020304" pitchFamily="18" charset="0"/>
                  </a:rPr>
                  <a:t> </a:t>
                </a:r>
                <a14:m>
                  <m:oMath xmlns:m="http://schemas.openxmlformats.org/officeDocument/2006/math">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4</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oMath>
                </a14:m>
                <a:r>
                  <a:rPr lang="en-US" altLang="zh-CN" sz="1600" dirty="0">
                    <a:solidFill>
                      <a:schemeClr val="tx1"/>
                    </a:solidFill>
                    <a:latin typeface="+mn-ea"/>
                    <a:ea typeface="+mn-ea"/>
                    <a:cs typeface="Times New Roman" panose="02020603050405020304" pitchFamily="18" charset="0"/>
                  </a:rPr>
                  <a:t>+</a:t>
                </a:r>
                <a:r>
                  <a:rPr lang="en-US" altLang="zh-CN" sz="1600" dirty="0">
                    <a:solidFill>
                      <a:schemeClr val="tx1"/>
                    </a:solidFill>
                    <a:cs typeface="Times New Roman" panose="02020603050405020304" pitchFamily="18" charset="0"/>
                  </a:rPr>
                  <a:t> </a:t>
                </a:r>
                <a14:m>
                  <m:oMath xmlns:m="http://schemas.openxmlformats.org/officeDocument/2006/math">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3</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r>
                      <m:rPr>
                        <m:nor/>
                      </m:rPr>
                      <a:rPr lang="en-US" altLang="zh-CN" sz="1600" dirty="0">
                        <a:solidFill>
                          <a:schemeClr val="tx1"/>
                        </a:solidFill>
                        <a:latin typeface="+mn-ea"/>
                        <a:cs typeface="Times New Roman" panose="02020603050405020304" pitchFamily="18" charset="0"/>
                      </a:rPr>
                      <m:t>+</m:t>
                    </m:r>
                    <m:r>
                      <m:rPr>
                        <m:nor/>
                      </m:rPr>
                      <a:rPr lang="en-US" altLang="zh-CN" sz="1600" dirty="0">
                        <a:solidFill>
                          <a:schemeClr val="tx1"/>
                        </a:solidFill>
                        <a:cs typeface="Times New Roman" panose="02020603050405020304" pitchFamily="18" charset="0"/>
                      </a:rPr>
                      <m:t> </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2</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r>
                      <a:rPr lang="en-US" altLang="zh-CN" sz="1600" b="0" i="1" dirty="0" smtClean="0">
                        <a:solidFill>
                          <a:schemeClr val="tx1"/>
                        </a:solidFill>
                        <a:latin typeface="Cambria Math" panose="02040503050406030204" pitchFamily="18" charset="0"/>
                        <a:cs typeface="Times New Roman" panose="02020603050405020304" pitchFamily="18" charset="0"/>
                      </a:rPr>
                      <m:t>=20</m:t>
                    </m:r>
                  </m:oMath>
                </a14:m>
                <a:endParaRPr lang="en-US" altLang="zh-CN" sz="1600" b="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sz="1600" i="1" dirty="0">
                          <a:solidFill>
                            <a:schemeClr val="tx1"/>
                          </a:solidFill>
                          <a:latin typeface="Cambria Math" panose="02040503050406030204" pitchFamily="18" charset="0"/>
                          <a:cs typeface="Times New Roman" panose="02020603050405020304" pitchFamily="18" charset="0"/>
                        </a:rPr>
                        <m:t>𝑇</m:t>
                      </m:r>
                      <m:r>
                        <a:rPr lang="en-US" altLang="zh-CN" sz="1600" b="0" i="1" dirty="0" smtClean="0">
                          <a:solidFill>
                            <a:schemeClr val="tx1"/>
                          </a:solidFill>
                          <a:latin typeface="Cambria Math" panose="02040503050406030204" pitchFamily="18" charset="0"/>
                          <a:cs typeface="Times New Roman" panose="02020603050405020304" pitchFamily="18" charset="0"/>
                        </a:rPr>
                        <m:t>𝑁</m:t>
                      </m:r>
                      <m:r>
                        <a:rPr lang="en-US" altLang="zh-CN" sz="1600" i="1" dirty="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i="1" dirty="0">
                              <a:solidFill>
                                <a:schemeClr val="tx1"/>
                              </a:solidFill>
                              <a:latin typeface="Cambria Math" panose="02040503050406030204" pitchFamily="18" charset="0"/>
                              <a:cs typeface="Times New Roman" panose="02020603050405020304" pitchFamily="18" charset="0"/>
                            </a:rPr>
                            <m:t>5</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5</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b="0" i="1" dirty="0" smtClean="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3</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i="1" dirty="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1</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2</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5</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i="1" dirty="0">
                                  <a:solidFill>
                                    <a:schemeClr val="tx1"/>
                                  </a:solidFill>
                                  <a:latin typeface="Cambria Math" panose="02040503050406030204" pitchFamily="18" charset="0"/>
                                  <a:cs typeface="Times New Roman" panose="02020603050405020304" pitchFamily="18" charset="0"/>
                                </a:rPr>
                                <m:t>1</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3</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b="0" i="1" dirty="0" smtClean="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4</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5</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1</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2</m:t>
                          </m:r>
                        </m:sub>
                        <m:sup>
                          <m:r>
                            <a:rPr lang="en-US" altLang="zh-CN" sz="1600" i="1" dirty="0">
                              <a:solidFill>
                                <a:schemeClr val="tx1"/>
                              </a:solidFill>
                              <a:latin typeface="Cambria Math" panose="02040503050406030204" pitchFamily="18" charset="0"/>
                              <a:cs typeface="Times New Roman" panose="02020603050405020304" pitchFamily="18" charset="0"/>
                            </a:rPr>
                            <m:t>1</m:t>
                          </m:r>
                        </m:sup>
                      </m:sSubSup>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72</m:t>
                      </m:r>
                    </m:oMath>
                  </m:oMathPara>
                </a14:m>
                <a:endParaRPr lang="en-US" altLang="zh-CN" sz="1600" b="0" dirty="0">
                  <a:solidFill>
                    <a:schemeClr val="tx1"/>
                  </a:solidFill>
                  <a:cs typeface="Times New Roman" panose="02020603050405020304" pitchFamily="18" charset="0"/>
                </a:endParaRPr>
              </a:p>
              <a:p>
                <a:endParaRPr lang="en-US" altLang="zh-CN" sz="1600" b="0" i="1" dirty="0">
                  <a:solidFill>
                    <a:schemeClr val="tx1"/>
                  </a:solidFill>
                  <a:latin typeface="Cambria Math" panose="02040503050406030204" pitchFamily="18" charset="0"/>
                  <a:cs typeface="Times New Roman" panose="02020603050405020304" pitchFamily="18" charset="0"/>
                </a:endParaRPr>
              </a:p>
              <a:p>
                <a14:m>
                  <m:oMath xmlns:m="http://schemas.openxmlformats.org/officeDocument/2006/math">
                    <m:r>
                      <a:rPr lang="en-US" altLang="zh-CN" sz="1600" b="0" i="1" dirty="0" smtClean="0">
                        <a:solidFill>
                          <a:schemeClr val="tx1"/>
                        </a:solidFill>
                        <a:latin typeface="Cambria Math" panose="02040503050406030204" pitchFamily="18" charset="0"/>
                        <a:cs typeface="Times New Roman" panose="02020603050405020304" pitchFamily="18" charset="0"/>
                      </a:rPr>
                      <m:t>𝑇𝑃</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𝐹𝑃</m:t>
                    </m:r>
                    <m:r>
                      <a:rPr lang="en-US" altLang="zh-CN" sz="1600" i="1" dirty="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i="1" dirty="0">
                            <a:solidFill>
                              <a:schemeClr val="tx1"/>
                            </a:solidFill>
                            <a:latin typeface="Cambria Math" panose="02040503050406030204" pitchFamily="18" charset="0"/>
                            <a:cs typeface="Times New Roman" panose="02020603050405020304" pitchFamily="18" charset="0"/>
                          </a:rPr>
                          <m:t>6</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r>
                      <a:rPr lang="en-US" altLang="zh-CN" sz="1600" i="1" dirty="0">
                        <a:solidFill>
                          <a:schemeClr val="tx1"/>
                        </a:solidFill>
                        <a:latin typeface="Cambria Math" panose="02040503050406030204" pitchFamily="18" charset="0"/>
                        <a:cs typeface="Times New Roman" panose="02020603050405020304" pitchFamily="18" charset="0"/>
                      </a:rPr>
                      <m:t>+</m:t>
                    </m:r>
                  </m:oMath>
                </a14:m>
                <a:r>
                  <a:rPr lang="en-US" altLang="zh-CN" sz="1600" dirty="0">
                    <a:solidFill>
                      <a:schemeClr val="tx1"/>
                    </a:solidFill>
                    <a:cs typeface="Times New Roman" panose="02020603050405020304" pitchFamily="18" charset="0"/>
                  </a:rPr>
                  <a:t> </a:t>
                </a:r>
                <a14:m>
                  <m:oMath xmlns:m="http://schemas.openxmlformats.org/officeDocument/2006/math">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i="1" dirty="0" smtClean="0">
                            <a:solidFill>
                              <a:schemeClr val="tx1"/>
                            </a:solidFill>
                            <a:latin typeface="Cambria Math" panose="02040503050406030204" pitchFamily="18" charset="0"/>
                            <a:cs typeface="Times New Roman" panose="02020603050405020304" pitchFamily="18" charset="0"/>
                          </a:rPr>
                          <m:t>6</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oMath>
                </a14:m>
                <a:r>
                  <a:rPr lang="en-US" altLang="zh-CN" sz="1600" dirty="0">
                    <a:solidFill>
                      <a:schemeClr val="tx1"/>
                    </a:solidFill>
                    <a:latin typeface="+mn-ea"/>
                    <a:cs typeface="Times New Roman" panose="02020603050405020304" pitchFamily="18" charset="0"/>
                  </a:rPr>
                  <a:t>+</a:t>
                </a:r>
                <a:r>
                  <a:rPr lang="en-US" altLang="zh-CN" sz="1600" dirty="0">
                    <a:solidFill>
                      <a:schemeClr val="tx1"/>
                    </a:solidFill>
                    <a:cs typeface="Times New Roman" panose="02020603050405020304" pitchFamily="18" charset="0"/>
                  </a:rPr>
                  <a:t> </a:t>
                </a:r>
                <a14:m>
                  <m:oMath xmlns:m="http://schemas.openxmlformats.org/officeDocument/2006/math">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i="1" dirty="0">
                            <a:solidFill>
                              <a:schemeClr val="tx1"/>
                            </a:solidFill>
                            <a:latin typeface="Cambria Math" panose="02040503050406030204" pitchFamily="18" charset="0"/>
                            <a:cs typeface="Times New Roman" panose="02020603050405020304" pitchFamily="18" charset="0"/>
                          </a:rPr>
                          <m:t>5</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i="1" dirty="0" smtClean="0">
                        <a:solidFill>
                          <a:schemeClr val="tx1"/>
                        </a:solidFill>
                        <a:latin typeface="Cambria Math" panose="02040503050406030204" pitchFamily="18" charset="0"/>
                        <a:cs typeface="Times New Roman" panose="02020603050405020304" pitchFamily="18" charset="0"/>
                      </a:rPr>
                      <m:t>4</m:t>
                    </m:r>
                  </m:oMath>
                </a14:m>
                <a:r>
                  <a:rPr lang="en-US" altLang="zh-CN" sz="1600" dirty="0">
                    <a:solidFill>
                      <a:schemeClr val="tx1"/>
                    </a:solidFill>
                    <a:cs typeface="Times New Roman" panose="02020603050405020304" pitchFamily="18" charset="0"/>
                  </a:rPr>
                  <a:t>0</a:t>
                </a:r>
              </a:p>
              <a:p>
                <a:pPr/>
                <a14:m>
                  <m:oMathPara xmlns:m="http://schemas.openxmlformats.org/officeDocument/2006/math">
                    <m:oMathParaPr>
                      <m:jc m:val="left"/>
                    </m:oMathParaPr>
                    <m:oMath xmlns:m="http://schemas.openxmlformats.org/officeDocument/2006/math">
                      <m:r>
                        <a:rPr lang="en-US" altLang="zh-CN" sz="1600" i="1" dirty="0">
                          <a:solidFill>
                            <a:schemeClr val="tx1"/>
                          </a:solidFill>
                          <a:latin typeface="Cambria Math" panose="02040503050406030204" pitchFamily="18" charset="0"/>
                          <a:cs typeface="Times New Roman" panose="02020603050405020304" pitchFamily="18" charset="0"/>
                        </a:rPr>
                        <m:t>𝑇𝑃</m:t>
                      </m:r>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i="1" dirty="0">
                          <a:solidFill>
                            <a:schemeClr val="tx1"/>
                          </a:solidFill>
                          <a:latin typeface="Cambria Math" panose="02040503050406030204" pitchFamily="18" charset="0"/>
                          <a:cs typeface="Times New Roman" panose="02020603050405020304" pitchFamily="18" charset="0"/>
                        </a:rPr>
                        <m:t>𝐹𝑃</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𝐹𝑃</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𝐹𝑁</m:t>
                      </m:r>
                      <m:r>
                        <a:rPr lang="en-US" altLang="zh-CN" sz="1600" b="0" i="1" dirty="0" smtClean="0">
                          <a:solidFill>
                            <a:schemeClr val="tx1"/>
                          </a:solidFill>
                          <a:latin typeface="Cambria Math" panose="02040503050406030204" pitchFamily="18" charset="0"/>
                          <a:cs typeface="Times New Roman" panose="02020603050405020304" pitchFamily="18" charset="0"/>
                        </a:rPr>
                        <m:t>=</m:t>
                      </m:r>
                      <m:sSubSup>
                        <m:sSubSupPr>
                          <m:ctrlPr>
                            <a:rPr lang="en-US" altLang="zh-CN" sz="1600" i="1" dirty="0">
                              <a:solidFill>
                                <a:schemeClr val="tx1"/>
                              </a:solidFill>
                              <a:latin typeface="Cambria Math" panose="02040503050406030204" pitchFamily="18" charset="0"/>
                              <a:cs typeface="Times New Roman" panose="02020603050405020304" pitchFamily="18" charset="0"/>
                            </a:rPr>
                          </m:ctrlPr>
                        </m:sSubSupPr>
                        <m:e>
                          <m:r>
                            <a:rPr lang="en-US" altLang="zh-CN" sz="1600" i="1" dirty="0">
                              <a:solidFill>
                                <a:schemeClr val="tx1"/>
                              </a:solidFill>
                              <a:latin typeface="Cambria Math" panose="02040503050406030204" pitchFamily="18" charset="0"/>
                              <a:cs typeface="Times New Roman" panose="02020603050405020304" pitchFamily="18" charset="0"/>
                            </a:rPr>
                            <m:t>𝐶</m:t>
                          </m:r>
                        </m:e>
                        <m:sub>
                          <m:r>
                            <a:rPr lang="en-US" altLang="zh-CN" sz="1600" b="0" i="1" dirty="0" smtClean="0">
                              <a:solidFill>
                                <a:schemeClr val="tx1"/>
                              </a:solidFill>
                              <a:latin typeface="Cambria Math" panose="02040503050406030204" pitchFamily="18" charset="0"/>
                              <a:cs typeface="Times New Roman" panose="02020603050405020304" pitchFamily="18" charset="0"/>
                            </a:rPr>
                            <m:t>17</m:t>
                          </m:r>
                        </m:sub>
                        <m:sup>
                          <m:r>
                            <a:rPr lang="en-US" altLang="zh-CN" sz="1600" i="1" dirty="0">
                              <a:solidFill>
                                <a:schemeClr val="tx1"/>
                              </a:solidFill>
                              <a:latin typeface="Cambria Math" panose="02040503050406030204" pitchFamily="18" charset="0"/>
                              <a:cs typeface="Times New Roman" panose="02020603050405020304" pitchFamily="18" charset="0"/>
                            </a:rPr>
                            <m:t>2</m:t>
                          </m:r>
                        </m:sup>
                      </m:sSubSup>
                      <m:r>
                        <a:rPr lang="en-US" altLang="zh-CN" sz="1600" b="0" i="1" dirty="0" smtClean="0">
                          <a:solidFill>
                            <a:schemeClr val="tx1"/>
                          </a:solidFill>
                          <a:latin typeface="Cambria Math" panose="02040503050406030204" pitchFamily="18" charset="0"/>
                          <a:cs typeface="Times New Roman" panose="02020603050405020304" pitchFamily="18" charset="0"/>
                        </a:rPr>
                        <m:t>=136</m:t>
                      </m:r>
                    </m:oMath>
                  </m:oMathPara>
                </a14:m>
                <a:endParaRPr lang="en-US" altLang="zh-CN" sz="1600" dirty="0">
                  <a:solidFill>
                    <a:schemeClr val="tx1"/>
                  </a:solidFill>
                  <a:latin typeface="+mn-ea"/>
                  <a:ea typeface="+mn-ea"/>
                  <a:cs typeface="Times New Roman" panose="02020603050405020304" pitchFamily="18" charset="0"/>
                </a:endParaRPr>
              </a:p>
              <a:p>
                <a:endParaRPr lang="en-US" altLang="zh-CN" sz="1600" dirty="0">
                  <a:solidFill>
                    <a:schemeClr val="tx1"/>
                  </a:solidFill>
                  <a:latin typeface="+mn-ea"/>
                  <a:ea typeface="+mn-ea"/>
                  <a:cs typeface="Times New Roman" panose="02020603050405020304" pitchFamily="18" charset="0"/>
                </a:endParaRPr>
              </a:p>
              <a:p>
                <a:r>
                  <a:rPr lang="en-US" altLang="zh-CN" sz="1600" dirty="0">
                    <a:solidFill>
                      <a:schemeClr val="tx1"/>
                    </a:solidFill>
                    <a:latin typeface="+mn-ea"/>
                    <a:ea typeface="+mn-ea"/>
                    <a:cs typeface="Times New Roman" panose="02020603050405020304" pitchFamily="18" charset="0"/>
                  </a:rPr>
                  <a:t>RI=(20+72)/136=0.68</a:t>
                </a:r>
                <a:endParaRPr lang="zh-CN" altLang="en-US" sz="1600" dirty="0">
                  <a:solidFill>
                    <a:schemeClr val="tx1"/>
                  </a:solidFill>
                  <a:latin typeface="+mn-ea"/>
                  <a:ea typeface="+mn-ea"/>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xmlns:a14="http://schemas.microsoft.com/office/drawing/2010/main" xmlns="" id="{1A780A6F-778C-4BBB-9D6D-A609B67D2493}"/>
                  </a:ext>
                </a:extLst>
              </p:cNvPr>
              <p:cNvSpPr>
                <a:spLocks noRot="1" noChangeAspect="1" noMove="1" noResize="1" noEditPoints="1" noAdjustHandles="1" noChangeArrowheads="1" noChangeShapeType="1" noTextEdit="1"/>
              </p:cNvSpPr>
              <p:nvPr/>
            </p:nvSpPr>
            <p:spPr>
              <a:xfrm>
                <a:off x="432544" y="4046584"/>
                <a:ext cx="5606535" cy="1843774"/>
              </a:xfrm>
              <a:prstGeom prst="rect">
                <a:avLst/>
              </a:prstGeom>
              <a:blipFill rotWithShape="0">
                <a:blip r:embed="rId3"/>
                <a:stretch>
                  <a:fillRect l="-652" t="-993" b="-3642"/>
                </a:stretch>
              </a:blipFill>
            </p:spPr>
            <p:txBody>
              <a:bodyPr/>
              <a:lstStyle/>
              <a:p>
                <a:r>
                  <a:rPr lang="zh-CN" altLang="en-US">
                    <a:noFill/>
                  </a:rPr>
                  <a:t> </a:t>
                </a:r>
              </a:p>
            </p:txBody>
          </p:sp>
        </mc:Fallback>
      </mc:AlternateContent>
      <p:pic>
        <p:nvPicPr>
          <p:cNvPr id="11" name="Picture 20">
            <a:extLst>
              <a:ext uri="{FF2B5EF4-FFF2-40B4-BE49-F238E27FC236}">
                <a16:creationId xmlns:a16="http://schemas.microsoft.com/office/drawing/2014/main" id="{1A6FEE3E-8863-43E3-81E8-07AF669F46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49" r="11870" b="30302"/>
          <a:stretch/>
        </p:blipFill>
        <p:spPr bwMode="auto">
          <a:xfrm>
            <a:off x="4629269" y="1264205"/>
            <a:ext cx="4248472" cy="1656209"/>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5" descr="[公式]">
            <a:extLst>
              <a:ext uri="{FF2B5EF4-FFF2-40B4-BE49-F238E27FC236}">
                <a16:creationId xmlns:a16="http://schemas.microsoft.com/office/drawing/2014/main" id="{299EF811-4E69-40A4-AEEC-F05465B2B1DB}"/>
              </a:ext>
            </a:extLst>
          </p:cNvPr>
          <p:cNvSpPr>
            <a:spLocks noChangeAspect="1" noChangeArrowheads="1"/>
          </p:cNvSpPr>
          <p:nvPr/>
        </p:nvSpPr>
        <p:spPr bwMode="auto">
          <a:xfrm>
            <a:off x="141351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6" descr="[公式]">
            <a:extLst>
              <a:ext uri="{FF2B5EF4-FFF2-40B4-BE49-F238E27FC236}">
                <a16:creationId xmlns:a16="http://schemas.microsoft.com/office/drawing/2014/main" id="{1F4D7F33-1F61-4010-9FFF-DFF9C44CB5B8}"/>
              </a:ext>
            </a:extLst>
          </p:cNvPr>
          <p:cNvSpPr>
            <a:spLocks noChangeAspect="1" noChangeArrowheads="1"/>
          </p:cNvSpPr>
          <p:nvPr/>
        </p:nvSpPr>
        <p:spPr bwMode="auto">
          <a:xfrm>
            <a:off x="15179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600266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
            <a:extLst>
              <a:ext uri="{FF2B5EF4-FFF2-40B4-BE49-F238E27FC236}">
                <a16:creationId xmlns:a16="http://schemas.microsoft.com/office/drawing/2014/main" id="{19F8A5BC-B5B8-4291-B0F0-4BAFDF2979CC}"/>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r>
              <a:rPr lang="zh-CN" altLang="en-US" sz="2400" b="1" dirty="0">
                <a:solidFill>
                  <a:schemeClr val="tx1"/>
                </a:solidFill>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外部评价方法</a:t>
            </a:r>
            <a:endParaRPr lang="zh-CN" altLang="en-US" sz="2400" b="1" dirty="0">
              <a:solidFill>
                <a:schemeClr val="tx1"/>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65FD874-E992-4613-84A9-3383F27CDF5B}"/>
                  </a:ext>
                </a:extLst>
              </p:cNvPr>
              <p:cNvSpPr txBox="1">
                <a:spLocks noChangeArrowheads="1"/>
              </p:cNvSpPr>
              <p:nvPr/>
            </p:nvSpPr>
            <p:spPr>
              <a:xfrm>
                <a:off x="327462" y="824166"/>
                <a:ext cx="8001000" cy="516602"/>
              </a:xfrm>
              <a:prstGeom prst="rect">
                <a:avLst/>
              </a:prstGeom>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lnSpc>
                    <a:spcPct val="90000"/>
                  </a:lnSpc>
                  <a:buNone/>
                </a:pPr>
                <a:r>
                  <a:rPr lang="en-US" altLang="zh-CN" sz="1800" kern="0" dirty="0">
                    <a:latin typeface="+mn-ea"/>
                    <a:cs typeface="Times New Roman" panose="02020603050405020304" pitchFamily="18" charset="0"/>
                  </a:rPr>
                  <a:t>3)</a:t>
                </a:r>
                <a:r>
                  <a:rPr lang="en-US" altLang="zh-CN" sz="1800" dirty="0">
                    <a:cs typeface="Times New Roman" panose="02020603050405020304" pitchFamily="18" charset="0"/>
                  </a:rPr>
                  <a:t> </a:t>
                </a:r>
                <a14:m>
                  <m:oMath xmlns:m="http://schemas.openxmlformats.org/officeDocument/2006/math">
                    <m:sSub>
                      <m:sSubPr>
                        <m:ctrlPr>
                          <a:rPr lang="en-US" altLang="zh-CN" sz="1800" i="1">
                            <a:latin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cs typeface="Times New Roman" panose="02020603050405020304" pitchFamily="18" charset="0"/>
                          </a:rPr>
                          <m:t>𝐹</m:t>
                        </m:r>
                      </m:e>
                      <m:sub>
                        <m:r>
                          <a:rPr lang="en-US" altLang="zh-CN" sz="1800" i="1">
                            <a:latin typeface="Cambria Math" panose="02040503050406030204" pitchFamily="18" charset="0"/>
                            <a:cs typeface="Times New Roman" panose="02020603050405020304" pitchFamily="18" charset="0"/>
                          </a:rPr>
                          <m:t>𝛽</m:t>
                        </m:r>
                      </m:sub>
                    </m:sSub>
                  </m:oMath>
                </a14:m>
                <a:r>
                  <a:rPr lang="en-US" altLang="zh-CN" kern="0" dirty="0">
                    <a:ea typeface="宋体" panose="02010600030101010101" pitchFamily="2" charset="-122"/>
                  </a:rPr>
                  <a:t>	</a:t>
                </a:r>
              </a:p>
            </p:txBody>
          </p:sp>
        </mc:Choice>
        <mc:Fallback xmlns="">
          <p:sp>
            <p:nvSpPr>
              <p:cNvPr id="4" name="Rectangle 3">
                <a:extLst>
                  <a:ext uri="{FF2B5EF4-FFF2-40B4-BE49-F238E27FC236}">
                    <a16:creationId xmlns:a16="http://schemas.microsoft.com/office/drawing/2014/main" xmlns="" xmlns:a14="http://schemas.microsoft.com/office/drawing/2010/main" id="{F65FD874-E992-4613-84A9-3383F27CDF5B}"/>
                  </a:ext>
                </a:extLst>
              </p:cNvPr>
              <p:cNvSpPr txBox="1">
                <a:spLocks noRot="1" noChangeAspect="1" noMove="1" noResize="1" noEditPoints="1" noAdjustHandles="1" noChangeArrowheads="1" noChangeShapeType="1" noTextEdit="1"/>
              </p:cNvSpPr>
              <p:nvPr/>
            </p:nvSpPr>
            <p:spPr>
              <a:xfrm>
                <a:off x="327462" y="824166"/>
                <a:ext cx="8001000" cy="516602"/>
              </a:xfrm>
              <a:prstGeom prst="rect">
                <a:avLst/>
              </a:prstGeom>
              <a:blipFill rotWithShape="0">
                <a:blip r:embed="rId2"/>
                <a:stretch>
                  <a:fillRect l="-686" b="-5882"/>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4327751B-DEFB-4256-8513-5A697EB00A93}"/>
              </a:ext>
            </a:extLst>
          </p:cNvPr>
          <p:cNvGraphicFramePr>
            <a:graphicFrameLocks noGrp="1"/>
          </p:cNvGraphicFramePr>
          <p:nvPr>
            <p:extLst>
              <p:ext uri="{D42A27DB-BD31-4B8C-83A1-F6EECF244321}">
                <p14:modId xmlns:p14="http://schemas.microsoft.com/office/powerpoint/2010/main" val="1092221202"/>
              </p:ext>
            </p:extLst>
          </p:nvPr>
        </p:nvGraphicFramePr>
        <p:xfrm>
          <a:off x="4236069" y="2337841"/>
          <a:ext cx="4580469" cy="1085863"/>
        </p:xfrm>
        <a:graphic>
          <a:graphicData uri="http://schemas.openxmlformats.org/drawingml/2006/table">
            <a:tbl>
              <a:tblPr firstRow="1" firstCol="1">
                <a:tableStyleId>{3C2FFA5D-87B4-456A-9821-1D502468CF0F}</a:tableStyleId>
              </a:tblPr>
              <a:tblGrid>
                <a:gridCol w="1526823">
                  <a:extLst>
                    <a:ext uri="{9D8B030D-6E8A-4147-A177-3AD203B41FA5}">
                      <a16:colId xmlns:a16="http://schemas.microsoft.com/office/drawing/2014/main" val="2858133257"/>
                    </a:ext>
                  </a:extLst>
                </a:gridCol>
                <a:gridCol w="1526823">
                  <a:extLst>
                    <a:ext uri="{9D8B030D-6E8A-4147-A177-3AD203B41FA5}">
                      <a16:colId xmlns:a16="http://schemas.microsoft.com/office/drawing/2014/main" val="893211932"/>
                    </a:ext>
                  </a:extLst>
                </a:gridCol>
                <a:gridCol w="1526823">
                  <a:extLst>
                    <a:ext uri="{9D8B030D-6E8A-4147-A177-3AD203B41FA5}">
                      <a16:colId xmlns:a16="http://schemas.microsoft.com/office/drawing/2014/main" val="1318284466"/>
                    </a:ext>
                  </a:extLst>
                </a:gridCol>
              </a:tblGrid>
              <a:tr h="420526">
                <a:tc>
                  <a:txBody>
                    <a:bodyPr/>
                    <a:lstStyle/>
                    <a:p>
                      <a:pPr marL="0" algn="ctr" defTabSz="914400" rtl="0" eaLnBrk="1" latinLnBrk="0" hangingPunct="1"/>
                      <a:endParaRPr lang="en-US" sz="1400" b="1" kern="1200" dirty="0">
                        <a:solidFill>
                          <a:schemeClr val="lt1"/>
                        </a:solidFill>
                        <a:effectLst/>
                        <a:latin typeface="+mn-lt"/>
                        <a:ea typeface="+mn-ea"/>
                        <a:cs typeface="+mn-cs"/>
                      </a:endParaRPr>
                    </a:p>
                  </a:txBody>
                  <a:tcPr marL="38100" marR="38100" marT="38100" marB="38100" anchor="ctr"/>
                </a:tc>
                <a:tc>
                  <a:txBody>
                    <a:bodyPr/>
                    <a:lstStyle/>
                    <a:p>
                      <a:pPr marL="0" algn="ctr" defTabSz="914400" rtl="0" eaLnBrk="1" latinLnBrk="0" hangingPunct="1"/>
                      <a:r>
                        <a:rPr lang="en-US" altLang="zh-CN" sz="1400" b="1" kern="1200" dirty="0">
                          <a:solidFill>
                            <a:schemeClr val="lt1"/>
                          </a:solidFill>
                          <a:effectLst/>
                          <a:latin typeface="+mn-lt"/>
                          <a:ea typeface="+mn-ea"/>
                          <a:cs typeface="+mn-cs"/>
                        </a:rPr>
                        <a:t>Same cluster</a:t>
                      </a:r>
                      <a:endParaRPr lang="en-US" sz="1400" b="1" kern="1200" dirty="0">
                        <a:solidFill>
                          <a:schemeClr val="lt1"/>
                        </a:solidFill>
                        <a:effectLst/>
                        <a:latin typeface="+mn-lt"/>
                        <a:ea typeface="+mn-ea"/>
                        <a:cs typeface="+mn-cs"/>
                      </a:endParaRPr>
                    </a:p>
                  </a:txBody>
                  <a:tcPr marL="38100" marR="38100" marT="38100" marB="38100" anchor="ctr"/>
                </a:tc>
                <a:tc>
                  <a:txBody>
                    <a:bodyPr/>
                    <a:lstStyle/>
                    <a:p>
                      <a:pPr algn="ctr"/>
                      <a:r>
                        <a:rPr lang="en-US" sz="1400" dirty="0">
                          <a:effectLst/>
                        </a:rPr>
                        <a:t>Different clusters</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791161469"/>
                  </a:ext>
                </a:extLst>
              </a:tr>
              <a:tr h="242121">
                <a:tc>
                  <a:txBody>
                    <a:bodyPr/>
                    <a:lstStyle/>
                    <a:p>
                      <a:pPr algn="l"/>
                      <a:r>
                        <a:rPr lang="en-US" sz="1400">
                          <a:effectLst/>
                        </a:rPr>
                        <a:t>Same class</a:t>
                      </a:r>
                      <a:endParaRPr lang="en-US" sz="1400" b="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solidFill>
                            <a:srgbClr val="FF0000"/>
                          </a:solidFill>
                          <a:effectLst/>
                        </a:rPr>
                        <a:t>TP=20</a:t>
                      </a:r>
                      <a:endParaRPr lang="en-US" sz="1400" b="0" dirty="0">
                        <a:solidFill>
                          <a:srgbClr val="FF0000"/>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effectLst/>
                        </a:rPr>
                        <a:t>FN=24</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1677156189"/>
                  </a:ext>
                </a:extLst>
              </a:tr>
              <a:tr h="375777">
                <a:tc>
                  <a:txBody>
                    <a:bodyPr/>
                    <a:lstStyle/>
                    <a:p>
                      <a:pPr algn="l"/>
                      <a:r>
                        <a:rPr lang="en-US" sz="1400" dirty="0">
                          <a:effectLst/>
                        </a:rPr>
                        <a:t>Different classes</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effectLst/>
                        </a:rPr>
                        <a:t>FP=20</a:t>
                      </a:r>
                      <a:endParaRPr lang="en-US" sz="1400" b="0" dirty="0">
                        <a:solidFill>
                          <a:srgbClr val="4F4F4F"/>
                        </a:solidFill>
                        <a:effectLst/>
                        <a:latin typeface="Microsoft YaHei" panose="020B0503020204020204" pitchFamily="34" charset="-122"/>
                        <a:ea typeface="Microsoft YaHei" panose="020B0503020204020204" pitchFamily="34" charset="-122"/>
                      </a:endParaRPr>
                    </a:p>
                  </a:txBody>
                  <a:tcPr marL="38100" marR="38100" marT="38100" marB="38100" anchor="ctr"/>
                </a:tc>
                <a:tc>
                  <a:txBody>
                    <a:bodyPr/>
                    <a:lstStyle/>
                    <a:p>
                      <a:pPr algn="l"/>
                      <a:r>
                        <a:rPr lang="en-US" sz="1400" dirty="0">
                          <a:solidFill>
                            <a:srgbClr val="FF0000"/>
                          </a:solidFill>
                          <a:effectLst/>
                        </a:rPr>
                        <a:t>TN=72</a:t>
                      </a:r>
                      <a:endParaRPr lang="en-US" sz="1400" b="0" dirty="0">
                        <a:solidFill>
                          <a:srgbClr val="FF0000"/>
                        </a:solidFill>
                        <a:effectLst/>
                        <a:latin typeface="Microsoft YaHei" panose="020B0503020204020204" pitchFamily="34" charset="-122"/>
                        <a:ea typeface="Microsoft YaHei" panose="020B0503020204020204" pitchFamily="34" charset="-122"/>
                      </a:endParaRPr>
                    </a:p>
                  </a:txBody>
                  <a:tcPr marL="38100" marR="38100" marT="38100" marB="38100" anchor="ctr"/>
                </a:tc>
                <a:extLst>
                  <a:ext uri="{0D108BD9-81ED-4DB2-BD59-A6C34878D82A}">
                    <a16:rowId xmlns:a16="http://schemas.microsoft.com/office/drawing/2014/main" val="1196497244"/>
                  </a:ext>
                </a:extLst>
              </a:tr>
            </a:tbl>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0E10B36-5400-4E71-B3FE-C47FAEC2A6C6}"/>
                  </a:ext>
                </a:extLst>
              </p:cNvPr>
              <p:cNvSpPr/>
              <p:nvPr/>
            </p:nvSpPr>
            <p:spPr>
              <a:xfrm>
                <a:off x="638602" y="2416636"/>
                <a:ext cx="3037755" cy="442044"/>
              </a:xfrm>
              <a:prstGeom prst="rect">
                <a:avLst/>
              </a:prstGeom>
            </p:spPr>
            <p:txBody>
              <a:bodyPr wrap="none">
                <a:spAutoFit/>
              </a:bodyPr>
              <a:lstStyle/>
              <a:p>
                <a14:m>
                  <m:oMath xmlns:m="http://schemas.openxmlformats.org/officeDocument/2006/math">
                    <m:r>
                      <a:rPr lang="en-US" altLang="zh-CN" sz="1600" i="1" smtClean="0">
                        <a:latin typeface="Cambria Math" panose="02040503050406030204" pitchFamily="18" charset="0"/>
                        <a:cs typeface="Times New Roman" panose="02020603050405020304" pitchFamily="18" charset="0"/>
                      </a:rPr>
                      <m:t>𝑃</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𝑃</m:t>
                    </m:r>
                    <m:r>
                      <m:rPr>
                        <m:sty m:val="p"/>
                      </m:rPr>
                      <a:rPr lang="en-US" altLang="zh-CN" sz="1600" i="1">
                        <a:latin typeface="Cambria Math" panose="02040503050406030204" pitchFamily="18" charset="0"/>
                        <a:cs typeface="Times New Roman" panose="02020603050405020304" pitchFamily="18" charset="0"/>
                      </a:rPr>
                      <m:t>re</m:t>
                    </m:r>
                    <m:r>
                      <a:rPr lang="en-US" altLang="zh-CN" sz="1600" b="0" i="1" smtClean="0">
                        <a:latin typeface="Cambria Math" panose="02040503050406030204" pitchFamily="18" charset="0"/>
                        <a:cs typeface="Times New Roman" panose="02020603050405020304" pitchFamily="18" charset="0"/>
                      </a:rPr>
                      <m:t>𝑐𝑖𝑠𝑖𝑜𝑛</m:t>
                    </m:r>
                    <m:r>
                      <a:rPr lang="en-US" altLang="zh-CN" sz="1600" b="0" i="1" smtClean="0">
                        <a:latin typeface="Cambria Math" panose="02040503050406030204" pitchFamily="18" charset="0"/>
                        <a:cs typeface="Times New Roman" panose="02020603050405020304" pitchFamily="18" charset="0"/>
                      </a:rPr>
                      <m:t>)=</m:t>
                    </m:r>
                    <m:f>
                      <m:fPr>
                        <m:ctrlPr>
                          <a:rPr lang="en-US" altLang="zh-CN" sz="1600" i="1">
                            <a:latin typeface="Cambria Math" panose="02040503050406030204" pitchFamily="18" charset="0"/>
                            <a:cs typeface="Times New Roman" panose="02020603050405020304" pitchFamily="18" charset="0"/>
                          </a:rPr>
                        </m:ctrlPr>
                      </m:fPr>
                      <m:num>
                        <m:r>
                          <a:rPr lang="en-US" altLang="zh-CN" sz="1600" i="1">
                            <a:latin typeface="Cambria Math" panose="02040503050406030204" pitchFamily="18" charset="0"/>
                            <a:cs typeface="Times New Roman" panose="02020603050405020304" pitchFamily="18" charset="0"/>
                          </a:rPr>
                          <m:t>𝑇𝑃</m:t>
                        </m:r>
                      </m:num>
                      <m:den>
                        <m:r>
                          <a:rPr lang="en-US" altLang="zh-CN" sz="1600" i="1">
                            <a:latin typeface="Cambria Math" panose="02040503050406030204" pitchFamily="18" charset="0"/>
                            <a:cs typeface="Times New Roman" panose="02020603050405020304" pitchFamily="18" charset="0"/>
                          </a:rPr>
                          <m:t>𝑇𝑃</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𝐹𝑃</m:t>
                        </m:r>
                      </m:den>
                    </m:f>
                  </m:oMath>
                </a14:m>
                <a:r>
                  <a:rPr lang="en-US" altLang="zh-CN" sz="1600" dirty="0"/>
                  <a:t> = </a:t>
                </a:r>
                <a14:m>
                  <m:oMath xmlns:m="http://schemas.openxmlformats.org/officeDocument/2006/math">
                    <m:f>
                      <m:fPr>
                        <m:ctrlPr>
                          <a:rPr lang="en-US" altLang="zh-CN" sz="1600" i="1">
                            <a:latin typeface="Cambria Math" panose="02040503050406030204" pitchFamily="18" charset="0"/>
                            <a:cs typeface="Times New Roman" panose="02020603050405020304" pitchFamily="18" charset="0"/>
                          </a:rPr>
                        </m:ctrlPr>
                      </m:fPr>
                      <m:num>
                        <m:r>
                          <a:rPr lang="en-US" altLang="zh-CN" sz="1600" b="0" i="1" smtClean="0">
                            <a:latin typeface="Cambria Math" panose="02040503050406030204" pitchFamily="18" charset="0"/>
                            <a:cs typeface="Times New Roman" panose="02020603050405020304" pitchFamily="18" charset="0"/>
                          </a:rPr>
                          <m:t>20</m:t>
                        </m:r>
                      </m:num>
                      <m:den>
                        <m:r>
                          <a:rPr lang="en-US" altLang="zh-CN" sz="1600" b="0" i="1" smtClean="0">
                            <a:latin typeface="Cambria Math" panose="02040503050406030204" pitchFamily="18" charset="0"/>
                            <a:cs typeface="Times New Roman" panose="02020603050405020304" pitchFamily="18" charset="0"/>
                          </a:rPr>
                          <m:t>40</m:t>
                        </m:r>
                      </m:den>
                    </m:f>
                  </m:oMath>
                </a14:m>
                <a:r>
                  <a:rPr lang="en-US" altLang="zh-CN" sz="1600" dirty="0"/>
                  <a:t> = 0.5</a:t>
                </a:r>
                <a:endParaRPr lang="zh-CN" altLang="en-US" sz="1600" dirty="0"/>
              </a:p>
            </p:txBody>
          </p:sp>
        </mc:Choice>
        <mc:Fallback xmlns="">
          <p:sp>
            <p:nvSpPr>
              <p:cNvPr id="10" name="矩形 9">
                <a:extLst>
                  <a:ext uri="{FF2B5EF4-FFF2-40B4-BE49-F238E27FC236}">
                    <a16:creationId xmlns:a16="http://schemas.microsoft.com/office/drawing/2014/main" xmlns:a14="http://schemas.microsoft.com/office/drawing/2010/main" xmlns="" id="{30E10B36-5400-4E71-B3FE-C47FAEC2A6C6}"/>
                  </a:ext>
                </a:extLst>
              </p:cNvPr>
              <p:cNvSpPr>
                <a:spLocks noRot="1" noChangeAspect="1" noMove="1" noResize="1" noEditPoints="1" noAdjustHandles="1" noChangeArrowheads="1" noChangeShapeType="1" noTextEdit="1"/>
              </p:cNvSpPr>
              <p:nvPr/>
            </p:nvSpPr>
            <p:spPr>
              <a:xfrm>
                <a:off x="638602" y="2416636"/>
                <a:ext cx="3037755" cy="442044"/>
              </a:xfrm>
              <a:prstGeom prst="rect">
                <a:avLst/>
              </a:prstGeom>
              <a:blipFill rotWithShape="0">
                <a:blip r:embed="rId3"/>
                <a:stretch>
                  <a:fillRect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4CDB10F-C8CB-42EF-A3BC-2A056A193E6E}"/>
                  </a:ext>
                </a:extLst>
              </p:cNvPr>
              <p:cNvSpPr/>
              <p:nvPr/>
            </p:nvSpPr>
            <p:spPr>
              <a:xfrm>
                <a:off x="644886" y="2982245"/>
                <a:ext cx="3031471" cy="441852"/>
              </a:xfrm>
              <a:prstGeom prst="rect">
                <a:avLst/>
              </a:prstGeom>
            </p:spPr>
            <p:txBody>
              <a:bodyPr wrap="none">
                <a:spAutoFit/>
              </a:bodyPr>
              <a:lstStyle/>
              <a:p>
                <a14:m>
                  <m:oMath xmlns:m="http://schemas.openxmlformats.org/officeDocument/2006/math">
                    <m:r>
                      <a:rPr lang="en-US" altLang="zh-CN" sz="1600" i="1" smtClean="0">
                        <a:latin typeface="Cambria Math" panose="02040503050406030204" pitchFamily="18" charset="0"/>
                        <a:cs typeface="Times New Roman" panose="02020603050405020304" pitchFamily="18" charset="0"/>
                      </a:rPr>
                      <m:t>𝑅</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𝑅</m:t>
                    </m:r>
                    <m:r>
                      <m:rPr>
                        <m:sty m:val="p"/>
                      </m:rPr>
                      <a:rPr lang="en-US" altLang="zh-CN" sz="1600" i="1">
                        <a:latin typeface="Cambria Math" panose="02040503050406030204" pitchFamily="18" charset="0"/>
                        <a:cs typeface="Times New Roman" panose="02020603050405020304" pitchFamily="18" charset="0"/>
                      </a:rPr>
                      <m:t>e</m:t>
                    </m:r>
                    <m:r>
                      <a:rPr lang="en-US" altLang="zh-CN" sz="1600" b="0" i="1" smtClean="0">
                        <a:latin typeface="Cambria Math" panose="02040503050406030204" pitchFamily="18" charset="0"/>
                        <a:cs typeface="Times New Roman" panose="02020603050405020304" pitchFamily="18" charset="0"/>
                      </a:rPr>
                      <m:t>𝑐𝑎𝑙𝑙</m:t>
                    </m:r>
                    <m:r>
                      <a:rPr lang="en-US" altLang="zh-CN" sz="1600" b="0" i="1" smtClean="0">
                        <a:latin typeface="Cambria Math" panose="02040503050406030204" pitchFamily="18" charset="0"/>
                        <a:cs typeface="Times New Roman" panose="02020603050405020304" pitchFamily="18" charset="0"/>
                      </a:rPr>
                      <m:t>)=</m:t>
                    </m:r>
                    <m:f>
                      <m:fPr>
                        <m:ctrlPr>
                          <a:rPr lang="en-US" altLang="zh-CN" sz="1600" i="1">
                            <a:latin typeface="Cambria Math" panose="02040503050406030204" pitchFamily="18" charset="0"/>
                            <a:cs typeface="Times New Roman" panose="02020603050405020304" pitchFamily="18" charset="0"/>
                          </a:rPr>
                        </m:ctrlPr>
                      </m:fPr>
                      <m:num>
                        <m:r>
                          <a:rPr lang="en-US" altLang="zh-CN" sz="1600" i="1">
                            <a:latin typeface="Cambria Math" panose="02040503050406030204" pitchFamily="18" charset="0"/>
                            <a:cs typeface="Times New Roman" panose="02020603050405020304" pitchFamily="18" charset="0"/>
                          </a:rPr>
                          <m:t>𝑇𝑃</m:t>
                        </m:r>
                      </m:num>
                      <m:den>
                        <m:r>
                          <a:rPr lang="en-US" altLang="zh-CN" sz="1600" i="1">
                            <a:latin typeface="Cambria Math" panose="02040503050406030204" pitchFamily="18" charset="0"/>
                            <a:cs typeface="Times New Roman" panose="02020603050405020304" pitchFamily="18" charset="0"/>
                          </a:rPr>
                          <m:t>𝑇𝑃</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𝐹𝑁</m:t>
                        </m:r>
                      </m:den>
                    </m:f>
                  </m:oMath>
                </a14:m>
                <a:r>
                  <a:rPr lang="en-US" altLang="zh-CN" sz="1600" dirty="0"/>
                  <a:t> = </a:t>
                </a:r>
                <a14:m>
                  <m:oMath xmlns:m="http://schemas.openxmlformats.org/officeDocument/2006/math">
                    <m:f>
                      <m:fPr>
                        <m:ctrlPr>
                          <a:rPr lang="en-US" altLang="zh-CN" sz="1600" i="1">
                            <a:latin typeface="Cambria Math" panose="02040503050406030204" pitchFamily="18" charset="0"/>
                            <a:cs typeface="Times New Roman" panose="02020603050405020304" pitchFamily="18" charset="0"/>
                          </a:rPr>
                        </m:ctrlPr>
                      </m:fPr>
                      <m:num>
                        <m:r>
                          <a:rPr lang="en-US" altLang="zh-CN" sz="1600" i="1">
                            <a:latin typeface="Cambria Math" panose="02040503050406030204" pitchFamily="18" charset="0"/>
                            <a:cs typeface="Times New Roman" panose="02020603050405020304" pitchFamily="18" charset="0"/>
                          </a:rPr>
                          <m:t>20</m:t>
                        </m:r>
                      </m:num>
                      <m:den>
                        <m:r>
                          <a:rPr lang="en-US" altLang="zh-CN" sz="1600" i="1">
                            <a:latin typeface="Cambria Math" panose="02040503050406030204" pitchFamily="18" charset="0"/>
                            <a:cs typeface="Times New Roman" panose="02020603050405020304" pitchFamily="18" charset="0"/>
                          </a:rPr>
                          <m:t>4</m:t>
                        </m:r>
                        <m:r>
                          <a:rPr lang="en-US" altLang="zh-CN" sz="1600" b="0" i="1" smtClean="0">
                            <a:latin typeface="Cambria Math" panose="02040503050406030204" pitchFamily="18" charset="0"/>
                            <a:cs typeface="Times New Roman" panose="02020603050405020304" pitchFamily="18" charset="0"/>
                          </a:rPr>
                          <m:t>4</m:t>
                        </m:r>
                      </m:den>
                    </m:f>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dirty="0"/>
                  <a:t> 0.455</a:t>
                </a:r>
                <a:endParaRPr lang="zh-CN" altLang="en-US" sz="1600" dirty="0"/>
              </a:p>
            </p:txBody>
          </p:sp>
        </mc:Choice>
        <mc:Fallback xmlns="">
          <p:sp>
            <p:nvSpPr>
              <p:cNvPr id="13" name="矩形 12">
                <a:extLst>
                  <a:ext uri="{FF2B5EF4-FFF2-40B4-BE49-F238E27FC236}">
                    <a16:creationId xmlns:a16="http://schemas.microsoft.com/office/drawing/2014/main" xmlns:a14="http://schemas.microsoft.com/office/drawing/2010/main" xmlns="" id="{04CDB10F-C8CB-42EF-A3BC-2A056A193E6E}"/>
                  </a:ext>
                </a:extLst>
              </p:cNvPr>
              <p:cNvSpPr>
                <a:spLocks noRot="1" noChangeAspect="1" noMove="1" noResize="1" noEditPoints="1" noAdjustHandles="1" noChangeArrowheads="1" noChangeShapeType="1" noTextEdit="1"/>
              </p:cNvSpPr>
              <p:nvPr/>
            </p:nvSpPr>
            <p:spPr>
              <a:xfrm>
                <a:off x="644886" y="2982245"/>
                <a:ext cx="3031471" cy="441852"/>
              </a:xfrm>
              <a:prstGeom prst="rect">
                <a:avLst/>
              </a:prstGeom>
              <a:blipFill rotWithShape="0">
                <a:blip r:embed="rId4"/>
                <a:stretch>
                  <a:fillRect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02E17D4-348D-497C-B1F8-C158FA70E129}"/>
                  </a:ext>
                </a:extLst>
              </p:cNvPr>
              <p:cNvSpPr/>
              <p:nvPr/>
            </p:nvSpPr>
            <p:spPr>
              <a:xfrm>
                <a:off x="638602" y="3506098"/>
                <a:ext cx="1980029" cy="627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i="1" smtClean="0">
                              <a:latin typeface="Cambria Math" panose="02040503050406030204" pitchFamily="18" charset="0"/>
                              <a:cs typeface="Times New Roman" panose="02020603050405020304" pitchFamily="18" charset="0"/>
                            </a:rPr>
                            <m:t>𝐹</m:t>
                          </m:r>
                        </m:e>
                        <m:sub>
                          <m:r>
                            <a:rPr lang="en-US" altLang="zh-CN" sz="1600" b="0" i="1" smtClean="0">
                              <a:latin typeface="Cambria Math" panose="02040503050406030204" pitchFamily="18" charset="0"/>
                              <a:cs typeface="Times New Roman" panose="02020603050405020304" pitchFamily="18" charset="0"/>
                            </a:rPr>
                            <m:t>𝛽</m:t>
                          </m:r>
                        </m:sub>
                      </m:sSub>
                      <m:r>
                        <a:rPr lang="en-US" altLang="zh-CN" sz="1600" i="1">
                          <a:latin typeface="Cambria Math" panose="02040503050406030204" pitchFamily="18" charset="0"/>
                          <a:cs typeface="Times New Roman" panose="02020603050405020304" pitchFamily="18" charset="0"/>
                        </a:rPr>
                        <m:t>=</m:t>
                      </m:r>
                      <m:f>
                        <m:fPr>
                          <m:ctrlPr>
                            <a:rPr lang="en-US" altLang="zh-CN" sz="1600" i="1">
                              <a:latin typeface="Cambria Math" panose="02040503050406030204" pitchFamily="18" charset="0"/>
                              <a:cs typeface="Times New Roman" panose="02020603050405020304" pitchFamily="18" charset="0"/>
                            </a:rPr>
                          </m:ctrlPr>
                        </m:fPr>
                        <m:num>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1+</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𝛽</m:t>
                                  </m:r>
                                </m:e>
                                <m:sup>
                                  <m:r>
                                    <a:rPr lang="en-US" altLang="zh-CN" sz="1600" b="0" i="1" smtClean="0">
                                      <a:latin typeface="Cambria Math" panose="02040503050406030204" pitchFamily="18" charset="0"/>
                                      <a:cs typeface="Times New Roman" panose="02020603050405020304" pitchFamily="18" charset="0"/>
                                    </a:rPr>
                                    <m:t>2</m:t>
                                  </m:r>
                                </m:sup>
                              </m:sSup>
                            </m:e>
                          </m:d>
                          <m:r>
                            <a:rPr lang="en-US" altLang="zh-CN" sz="1600" i="1">
                              <a:latin typeface="Cambria Math" panose="02040503050406030204" pitchFamily="18" charset="0"/>
                              <a:cs typeface="Times New Roman" panose="02020603050405020304" pitchFamily="18" charset="0"/>
                            </a:rPr>
                            <m:t>𝑃</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𝑅</m:t>
                          </m:r>
                        </m:num>
                        <m:den>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𝛽</m:t>
                              </m:r>
                            </m:e>
                            <m:sup>
                              <m:r>
                                <a:rPr lang="en-US" altLang="zh-CN" sz="1600" b="0" i="1" smtClean="0">
                                  <a:latin typeface="Cambria Math" panose="02040503050406030204" pitchFamily="18" charset="0"/>
                                  <a:cs typeface="Times New Roman" panose="02020603050405020304" pitchFamily="18" charset="0"/>
                                </a:rPr>
                                <m:t>2</m:t>
                              </m:r>
                            </m:sup>
                          </m:sSup>
                          <m:r>
                            <a:rPr lang="en-US" altLang="zh-CN" sz="1600" i="1">
                              <a:latin typeface="Cambria Math" panose="02040503050406030204" pitchFamily="18" charset="0"/>
                              <a:cs typeface="Times New Roman" panose="02020603050405020304" pitchFamily="18" charset="0"/>
                            </a:rPr>
                            <m:t>𝑃</m:t>
                          </m:r>
                          <m:r>
                            <a:rPr lang="en-US" altLang="zh-CN" sz="1600" i="1">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𝑅</m:t>
                          </m:r>
                        </m:den>
                      </m:f>
                    </m:oMath>
                  </m:oMathPara>
                </a14:m>
                <a:endParaRPr lang="zh-CN" altLang="en-US" sz="1600" dirty="0"/>
              </a:p>
            </p:txBody>
          </p:sp>
        </mc:Choice>
        <mc:Fallback xmlns="">
          <p:sp>
            <p:nvSpPr>
              <p:cNvPr id="14" name="矩形 13">
                <a:extLst>
                  <a:ext uri="{FF2B5EF4-FFF2-40B4-BE49-F238E27FC236}">
                    <a16:creationId xmlns:a16="http://schemas.microsoft.com/office/drawing/2014/main" xmlns:a14="http://schemas.microsoft.com/office/drawing/2010/main" xmlns="" id="{802E17D4-348D-497C-B1F8-C158FA70E129}"/>
                  </a:ext>
                </a:extLst>
              </p:cNvPr>
              <p:cNvSpPr>
                <a:spLocks noRot="1" noChangeAspect="1" noMove="1" noResize="1" noEditPoints="1" noAdjustHandles="1" noChangeArrowheads="1" noChangeShapeType="1" noTextEdit="1"/>
              </p:cNvSpPr>
              <p:nvPr/>
            </p:nvSpPr>
            <p:spPr>
              <a:xfrm>
                <a:off x="638602" y="3506098"/>
                <a:ext cx="1980029" cy="62792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63D52D6-9CD1-4530-BE85-BB6A86E7B393}"/>
                  </a:ext>
                </a:extLst>
              </p:cNvPr>
              <p:cNvSpPr/>
              <p:nvPr/>
            </p:nvSpPr>
            <p:spPr>
              <a:xfrm>
                <a:off x="638602" y="4216028"/>
                <a:ext cx="108311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i="1" smtClean="0">
                              <a:latin typeface="Cambria Math" panose="02040503050406030204" pitchFamily="18" charset="0"/>
                              <a:cs typeface="Times New Roman" panose="02020603050405020304" pitchFamily="18" charset="0"/>
                            </a:rPr>
                            <m:t>𝐹</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smtClean="0">
                          <a:latin typeface="Cambria Math" panose="02040503050406030204" pitchFamily="18" charset="0"/>
                          <a:cs typeface="Times New Roman" panose="02020603050405020304" pitchFamily="18" charset="0"/>
                        </a:rPr>
                        <m:t>0</m:t>
                      </m:r>
                      <m:r>
                        <a:rPr lang="en-US" altLang="zh-CN" sz="1600" b="0" i="1" smtClean="0">
                          <a:latin typeface="Cambria Math" panose="02040503050406030204" pitchFamily="18" charset="0"/>
                          <a:cs typeface="Times New Roman" panose="02020603050405020304" pitchFamily="18" charset="0"/>
                        </a:rPr>
                        <m:t>.48</m:t>
                      </m:r>
                    </m:oMath>
                  </m:oMathPara>
                </a14:m>
                <a:endParaRPr lang="zh-CN" altLang="en-US" sz="1600" dirty="0"/>
              </a:p>
            </p:txBody>
          </p:sp>
        </mc:Choice>
        <mc:Fallback xmlns="">
          <p:sp>
            <p:nvSpPr>
              <p:cNvPr id="15" name="矩形 14">
                <a:extLst>
                  <a:ext uri="{FF2B5EF4-FFF2-40B4-BE49-F238E27FC236}">
                    <a16:creationId xmlns:a16="http://schemas.microsoft.com/office/drawing/2014/main" xmlns:a14="http://schemas.microsoft.com/office/drawing/2010/main" xmlns="" id="{863D52D6-9CD1-4530-BE85-BB6A86E7B393}"/>
                  </a:ext>
                </a:extLst>
              </p:cNvPr>
              <p:cNvSpPr>
                <a:spLocks noRot="1" noChangeAspect="1" noMove="1" noResize="1" noEditPoints="1" noAdjustHandles="1" noChangeArrowheads="1" noChangeShapeType="1" noTextEdit="1"/>
              </p:cNvSpPr>
              <p:nvPr/>
            </p:nvSpPr>
            <p:spPr>
              <a:xfrm>
                <a:off x="638602" y="4216028"/>
                <a:ext cx="1083117" cy="33855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AB4398C-0D78-4562-85FE-702D022C2665}"/>
                  </a:ext>
                </a:extLst>
              </p:cNvPr>
              <p:cNvSpPr/>
              <p:nvPr/>
            </p:nvSpPr>
            <p:spPr>
              <a:xfrm>
                <a:off x="1907704" y="4216028"/>
                <a:ext cx="120167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i="1" smtClean="0">
                              <a:latin typeface="Cambria Math" panose="02040503050406030204" pitchFamily="18" charset="0"/>
                              <a:cs typeface="Times New Roman" panose="02020603050405020304" pitchFamily="18" charset="0"/>
                            </a:rPr>
                            <m:t>𝐹</m:t>
                          </m:r>
                        </m:e>
                        <m:sub>
                          <m:r>
                            <a:rPr lang="en-US" altLang="zh-CN" sz="1600" b="0" i="1" smtClean="0">
                              <a:latin typeface="Cambria Math" panose="02040503050406030204" pitchFamily="18" charset="0"/>
                              <a:cs typeface="Times New Roman" panose="02020603050405020304" pitchFamily="18" charset="0"/>
                            </a:rPr>
                            <m:t>5</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smtClean="0">
                          <a:latin typeface="Cambria Math" panose="02040503050406030204" pitchFamily="18" charset="0"/>
                          <a:cs typeface="Times New Roman" panose="02020603050405020304" pitchFamily="18" charset="0"/>
                        </a:rPr>
                        <m:t>0</m:t>
                      </m:r>
                      <m:r>
                        <a:rPr lang="en-US" altLang="zh-CN" sz="1600" b="0" i="1" smtClean="0">
                          <a:latin typeface="Cambria Math" panose="02040503050406030204" pitchFamily="18" charset="0"/>
                          <a:cs typeface="Times New Roman" panose="02020603050405020304" pitchFamily="18" charset="0"/>
                        </a:rPr>
                        <m:t>.456</m:t>
                      </m:r>
                    </m:oMath>
                  </m:oMathPara>
                </a14:m>
                <a:endParaRPr lang="zh-CN" altLang="en-US" sz="1600" dirty="0"/>
              </a:p>
            </p:txBody>
          </p:sp>
        </mc:Choice>
        <mc:Fallback xmlns="">
          <p:sp>
            <p:nvSpPr>
              <p:cNvPr id="16" name="矩形 15">
                <a:extLst>
                  <a:ext uri="{FF2B5EF4-FFF2-40B4-BE49-F238E27FC236}">
                    <a16:creationId xmlns:a16="http://schemas.microsoft.com/office/drawing/2014/main" xmlns:a14="http://schemas.microsoft.com/office/drawing/2010/main" xmlns="" id="{2AB4398C-0D78-4562-85FE-702D022C2665}"/>
                  </a:ext>
                </a:extLst>
              </p:cNvPr>
              <p:cNvSpPr>
                <a:spLocks noRot="1" noChangeAspect="1" noMove="1" noResize="1" noEditPoints="1" noAdjustHandles="1" noChangeArrowheads="1" noChangeShapeType="1" noTextEdit="1"/>
              </p:cNvSpPr>
              <p:nvPr/>
            </p:nvSpPr>
            <p:spPr>
              <a:xfrm>
                <a:off x="1907704" y="4216028"/>
                <a:ext cx="1201676" cy="33855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4">
                <a:extLst>
                  <a:ext uri="{FF2B5EF4-FFF2-40B4-BE49-F238E27FC236}">
                    <a16:creationId xmlns:a16="http://schemas.microsoft.com/office/drawing/2014/main" id="{F1200740-5291-4978-8E81-1C3F61CA60C2}"/>
                  </a:ext>
                </a:extLst>
              </p:cNvPr>
              <p:cNvSpPr>
                <a:spLocks noChangeArrowheads="1"/>
              </p:cNvSpPr>
              <p:nvPr/>
            </p:nvSpPr>
            <p:spPr bwMode="auto">
              <a:xfrm flipH="1">
                <a:off x="341249" y="1365231"/>
                <a:ext cx="8475289" cy="8529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zh-CN" altLang="zh-CN" sz="1600" b="0" i="0" u="none" strike="noStrike" cap="none" normalizeH="0" baseline="0" dirty="0">
                    <a:ln>
                      <a:noFill/>
                    </a:ln>
                    <a:solidFill>
                      <a:schemeClr val="tx1"/>
                    </a:solidFill>
                    <a:effectLst/>
                    <a:latin typeface="+mn-ea"/>
                    <a:ea typeface="+mn-ea"/>
                  </a:rPr>
                  <a:t>但是 RI 给 FP 和 FN 相同的权重,「分开相似的</a:t>
                </a:r>
                <a:r>
                  <a:rPr lang="zh-CN" altLang="en-US" sz="1600" dirty="0">
                    <a:solidFill>
                      <a:schemeClr val="tx1"/>
                    </a:solidFill>
                    <a:latin typeface="+mn-ea"/>
                    <a:ea typeface="+mn-ea"/>
                  </a:rPr>
                  <a:t>样本</a:t>
                </a:r>
                <a:r>
                  <a:rPr kumimoji="0" lang="zh-CN" altLang="zh-CN" sz="1600" b="0" i="0" u="none" strike="noStrike" cap="none" normalizeH="0" baseline="0" dirty="0">
                    <a:ln>
                      <a:noFill/>
                    </a:ln>
                    <a:solidFill>
                      <a:schemeClr val="tx1"/>
                    </a:solidFill>
                    <a:effectLst/>
                    <a:latin typeface="+mn-ea"/>
                    <a:ea typeface="+mn-ea"/>
                  </a:rPr>
                  <a:t>」的后果有时比将「不相似的</a:t>
                </a:r>
                <a:r>
                  <a:rPr kumimoji="0" lang="zh-CN" altLang="en-US" sz="1600" b="0" i="0" u="none" strike="noStrike" cap="none" normalizeH="0" baseline="0" dirty="0">
                    <a:ln>
                      <a:noFill/>
                    </a:ln>
                    <a:solidFill>
                      <a:schemeClr val="tx1"/>
                    </a:solidFill>
                    <a:effectLst/>
                    <a:latin typeface="+mn-ea"/>
                    <a:ea typeface="+mn-ea"/>
                  </a:rPr>
                  <a:t>样本</a:t>
                </a:r>
                <a:r>
                  <a:rPr kumimoji="0" lang="zh-CN" altLang="zh-CN" sz="1600" b="0" i="0" u="none" strike="noStrike" cap="none" normalizeH="0" baseline="0" dirty="0">
                    <a:ln>
                      <a:noFill/>
                    </a:ln>
                    <a:solidFill>
                      <a:schemeClr val="tx1"/>
                    </a:solidFill>
                    <a:effectLst/>
                    <a:latin typeface="+mn-ea"/>
                    <a:ea typeface="+mn-ea"/>
                  </a:rPr>
                  <a:t>放在同一类」更严重,因此我们可以 FN 罚更多,通过取</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𝐹</m:t>
                        </m:r>
                      </m:e>
                      <m:sub>
                        <m:r>
                          <a:rPr lang="en-US" altLang="zh-CN" sz="1600" i="1">
                            <a:solidFill>
                              <a:schemeClr val="tx1"/>
                            </a:solidFill>
                            <a:latin typeface="Cambria Math" panose="02040503050406030204" pitchFamily="18" charset="0"/>
                            <a:cs typeface="Times New Roman" panose="02020603050405020304" pitchFamily="18" charset="0"/>
                          </a:rPr>
                          <m:t>𝛽</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kumimoji="0" lang="zh-CN" altLang="zh-CN" sz="1600" b="0" i="0" u="none" strike="noStrike" cap="none" normalizeH="0" baseline="0" dirty="0">
                    <a:ln>
                      <a:noFill/>
                    </a:ln>
                    <a:solidFill>
                      <a:schemeClr val="tx1"/>
                    </a:solidFill>
                    <a:effectLst/>
                    <a:latin typeface="+mn-ea"/>
                    <a:ea typeface="+mn-ea"/>
                  </a:rPr>
                  <a:t>中的</a:t>
                </a:r>
                <a:r>
                  <a:rPr kumimoji="0" lang="en-US" altLang="zh-CN" sz="1600" b="0" i="0" u="none" strike="noStrike" cap="none" normalizeH="0" baseline="0" dirty="0">
                    <a:ln>
                      <a:noFill/>
                    </a:ln>
                    <a:solidFill>
                      <a:schemeClr val="tx1"/>
                    </a:solidFill>
                    <a:effectLst/>
                    <a:latin typeface="+mn-ea"/>
                    <a:ea typeface="+mn-ea"/>
                  </a:rPr>
                  <a:t> </a:t>
                </a:r>
                <a14:m>
                  <m:oMath xmlns:m="http://schemas.openxmlformats.org/officeDocument/2006/math">
                    <m:r>
                      <a:rPr lang="en-US" altLang="zh-CN" sz="1600" i="1">
                        <a:solidFill>
                          <a:schemeClr val="tx1"/>
                        </a:solidFill>
                        <a:latin typeface="Cambria Math" panose="02040503050406030204" pitchFamily="18" charset="0"/>
                        <a:cs typeface="Times New Roman" panose="02020603050405020304" pitchFamily="18" charset="0"/>
                      </a:rPr>
                      <m:t>𝛽</m:t>
                    </m:r>
                    <m:r>
                      <a:rPr lang="en-US" altLang="zh-CN" sz="1600" i="1">
                        <a:solidFill>
                          <a:schemeClr val="tx1"/>
                        </a:solidFill>
                        <a:latin typeface="Cambria Math" panose="02040503050406030204" pitchFamily="18" charset="0"/>
                        <a:cs typeface="Times New Roman" panose="02020603050405020304" pitchFamily="18" charset="0"/>
                      </a:rPr>
                      <m:t> </m:t>
                    </m:r>
                  </m:oMath>
                </a14:m>
                <a:r>
                  <a:rPr kumimoji="0" lang="zh-CN" altLang="zh-CN" sz="1600" b="0" i="0" u="none" strike="noStrike" cap="none" normalizeH="0" baseline="0" dirty="0">
                    <a:ln>
                      <a:noFill/>
                    </a:ln>
                    <a:solidFill>
                      <a:schemeClr val="tx1"/>
                    </a:solidFill>
                    <a:effectLst/>
                    <a:latin typeface="+mn-ea"/>
                    <a:ea typeface="+mn-ea"/>
                  </a:rPr>
                  <a:t>大于 1, 此时实际上也相当于赋予</a:t>
                </a:r>
                <a:r>
                  <a:rPr kumimoji="0" lang="en-US" altLang="zh-CN" sz="1600" b="0" i="0" u="none" strike="noStrike" cap="none" normalizeH="0" baseline="0" dirty="0">
                    <a:ln>
                      <a:noFill/>
                    </a:ln>
                    <a:solidFill>
                      <a:schemeClr val="tx1"/>
                    </a:solidFill>
                    <a:effectLst/>
                    <a:latin typeface="+mn-ea"/>
                    <a:ea typeface="+mn-ea"/>
                  </a:rPr>
                  <a:t>FP</a:t>
                </a:r>
                <a:r>
                  <a:rPr kumimoji="0" lang="zh-CN" altLang="zh-CN" sz="1600" b="0" i="0" u="none" strike="noStrike" cap="none" normalizeH="0" baseline="0" dirty="0">
                    <a:ln>
                      <a:noFill/>
                    </a:ln>
                    <a:solidFill>
                      <a:schemeClr val="tx1"/>
                    </a:solidFill>
                    <a:effectLst/>
                    <a:latin typeface="+mn-ea"/>
                    <a:ea typeface="+mn-ea"/>
                  </a:rPr>
                  <a:t>更大的</a:t>
                </a:r>
                <a:r>
                  <a:rPr lang="zh-CN" altLang="en-US" sz="1600" dirty="0">
                    <a:latin typeface="+mn-ea"/>
                    <a:ea typeface="+mn-ea"/>
                  </a:rPr>
                  <a:t>惩罚</a:t>
                </a:r>
                <a:r>
                  <a:rPr kumimoji="0" lang="zh-CN" altLang="zh-CN" sz="1600" b="0" i="0" u="none" strike="noStrike" cap="none" normalizeH="0" baseline="0" dirty="0">
                    <a:ln>
                      <a:noFill/>
                    </a:ln>
                    <a:solidFill>
                      <a:schemeClr val="tx1"/>
                    </a:solidFill>
                    <a:effectLst/>
                    <a:latin typeface="+mn-ea"/>
                    <a:ea typeface="+mn-ea"/>
                  </a:rPr>
                  <a:t>权重。 </a:t>
                </a:r>
              </a:p>
            </p:txBody>
          </p:sp>
        </mc:Choice>
        <mc:Fallback xmlns="">
          <p:sp>
            <p:nvSpPr>
              <p:cNvPr id="19" name="Rectangle 4">
                <a:extLst>
                  <a:ext uri="{FF2B5EF4-FFF2-40B4-BE49-F238E27FC236}">
                    <a16:creationId xmlns:a16="http://schemas.microsoft.com/office/drawing/2014/main" id="{F1200740-5291-4978-8E81-1C3F61CA60C2}"/>
                  </a:ext>
                </a:extLst>
              </p:cNvPr>
              <p:cNvSpPr>
                <a:spLocks noRot="1" noChangeAspect="1" noMove="1" noResize="1" noEditPoints="1" noAdjustHandles="1" noChangeArrowheads="1" noChangeShapeType="1" noTextEdit="1"/>
              </p:cNvSpPr>
              <p:nvPr/>
            </p:nvSpPr>
            <p:spPr bwMode="auto">
              <a:xfrm flipH="1">
                <a:off x="341249" y="1365231"/>
                <a:ext cx="8475289" cy="852926"/>
              </a:xfrm>
              <a:prstGeom prst="rect">
                <a:avLst/>
              </a:prstGeom>
              <a:blipFill>
                <a:blip r:embed="rId8"/>
                <a:stretch>
                  <a:fillRect l="-299" t="-1471" r="-299" b="-88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 name="AutoShape 5" descr="[公式]">
            <a:extLst>
              <a:ext uri="{FF2B5EF4-FFF2-40B4-BE49-F238E27FC236}">
                <a16:creationId xmlns:a16="http://schemas.microsoft.com/office/drawing/2014/main" id="{299EF811-4E69-40A4-AEEC-F05465B2B1DB}"/>
              </a:ext>
            </a:extLst>
          </p:cNvPr>
          <p:cNvSpPr>
            <a:spLocks noChangeAspect="1" noChangeArrowheads="1"/>
          </p:cNvSpPr>
          <p:nvPr/>
        </p:nvSpPr>
        <p:spPr bwMode="auto">
          <a:xfrm>
            <a:off x="141351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6" descr="[公式]">
            <a:extLst>
              <a:ext uri="{FF2B5EF4-FFF2-40B4-BE49-F238E27FC236}">
                <a16:creationId xmlns:a16="http://schemas.microsoft.com/office/drawing/2014/main" id="{1F4D7F33-1F61-4010-9FFF-DFF9C44CB5B8}"/>
              </a:ext>
            </a:extLst>
          </p:cNvPr>
          <p:cNvSpPr>
            <a:spLocks noChangeAspect="1" noChangeArrowheads="1"/>
          </p:cNvSpPr>
          <p:nvPr/>
        </p:nvSpPr>
        <p:spPr bwMode="auto">
          <a:xfrm>
            <a:off x="15179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557386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
            <a:extLst>
              <a:ext uri="{FF2B5EF4-FFF2-40B4-BE49-F238E27FC236}">
                <a16:creationId xmlns:a16="http://schemas.microsoft.com/office/drawing/2014/main" id="{19F8A5BC-B5B8-4291-B0F0-4BAFDF2979CC}"/>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r>
              <a:rPr lang="zh-CN" altLang="en-US" sz="2400" b="1" dirty="0">
                <a:solidFill>
                  <a:schemeClr val="tx1"/>
                </a:solidFill>
                <a:latin typeface="微软雅黑" panose="020B0503020204020204" pitchFamily="34" charset="-122"/>
                <a:ea typeface="微软雅黑" panose="020B0503020204020204" pitchFamily="34" charset="-122"/>
              </a:rPr>
              <a:t>聚类算法评价</a:t>
            </a:r>
            <a:r>
              <a:rPr lang="en-US" altLang="zh-CN" sz="2400" b="1" kern="0" dirty="0">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外部评价方法</a:t>
            </a:r>
            <a:endParaRPr lang="zh-CN" altLang="en-US" sz="2400" b="1" dirty="0">
              <a:solidFill>
                <a:schemeClr val="tx1"/>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65FD874-E992-4613-84A9-3383F27CDF5B}"/>
                  </a:ext>
                </a:extLst>
              </p:cNvPr>
              <p:cNvSpPr txBox="1">
                <a:spLocks noChangeArrowheads="1"/>
              </p:cNvSpPr>
              <p:nvPr/>
            </p:nvSpPr>
            <p:spPr>
              <a:xfrm>
                <a:off x="337344" y="734888"/>
                <a:ext cx="8555136" cy="51069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lnSpc>
                    <a:spcPct val="110000"/>
                  </a:lnSpc>
                  <a:buNone/>
                </a:pPr>
                <a:r>
                  <a:rPr lang="en-US" altLang="zh-CN" sz="1800" kern="0" dirty="0">
                    <a:solidFill>
                      <a:schemeClr val="tx1"/>
                    </a:solidFill>
                    <a:latin typeface="+mn-ea"/>
                    <a:cs typeface="Times New Roman" panose="02020603050405020304" pitchFamily="18" charset="0"/>
                  </a:rPr>
                  <a:t>4)</a:t>
                </a:r>
                <a:r>
                  <a:rPr lang="en-US" altLang="zh-CN" sz="1800" b="1" kern="0" dirty="0">
                    <a:solidFill>
                      <a:schemeClr val="tx1"/>
                    </a:solidFill>
                    <a:latin typeface="+mn-ea"/>
                    <a:cs typeface="Times New Roman" panose="02020603050405020304" pitchFamily="18" charset="0"/>
                  </a:rPr>
                  <a:t>ARI</a:t>
                </a:r>
                <a:r>
                  <a:rPr lang="en-US" altLang="zh-CN" sz="1800" kern="0" dirty="0">
                    <a:solidFill>
                      <a:schemeClr val="tx1"/>
                    </a:solidFill>
                    <a:latin typeface="+mn-ea"/>
                    <a:cs typeface="Times New Roman" panose="02020603050405020304" pitchFamily="18" charset="0"/>
                  </a:rPr>
                  <a:t> (Adjusted Rand index</a:t>
                </a:r>
                <a:r>
                  <a:rPr lang="zh-CN" altLang="en-US" sz="1800" kern="0" dirty="0">
                    <a:solidFill>
                      <a:schemeClr val="tx1"/>
                    </a:solidFill>
                    <a:latin typeface="+mn-ea"/>
                    <a:cs typeface="Times New Roman" panose="02020603050405020304" pitchFamily="18" charset="0"/>
                  </a:rPr>
                  <a:t> ，调整的兰德指数</a:t>
                </a:r>
                <a:r>
                  <a:rPr lang="en-US" altLang="zh-CN" sz="1800" kern="0" dirty="0">
                    <a:solidFill>
                      <a:schemeClr val="tx1"/>
                    </a:solidFill>
                    <a:latin typeface="+mn-ea"/>
                    <a:cs typeface="Times New Roman" panose="02020603050405020304" pitchFamily="18" charset="0"/>
                  </a:rPr>
                  <a:t>)</a:t>
                </a:r>
              </a:p>
              <a:p>
                <a:pPr marL="0" indent="0">
                  <a:lnSpc>
                    <a:spcPct val="90000"/>
                  </a:lnSpc>
                  <a:spcBef>
                    <a:spcPts val="600"/>
                  </a:spcBef>
                  <a:buNone/>
                </a:pPr>
                <a:r>
                  <a:rPr lang="en-US" altLang="zh-CN" sz="1600" dirty="0">
                    <a:solidFill>
                      <a:schemeClr val="tx1"/>
                    </a:solidFill>
                    <a:latin typeface="+mn-ea"/>
                    <a:cs typeface="Times New Roman" panose="02020603050405020304" pitchFamily="18" charset="0"/>
                  </a:rPr>
                  <a:t>RI </a:t>
                </a:r>
                <a:r>
                  <a:rPr lang="zh-CN" altLang="en-US" sz="1600" dirty="0">
                    <a:solidFill>
                      <a:schemeClr val="tx1"/>
                    </a:solidFill>
                    <a:latin typeface="+mn-ea"/>
                    <a:cs typeface="Times New Roman" panose="02020603050405020304" pitchFamily="18" charset="0"/>
                  </a:rPr>
                  <a:t>的问题在于对两个随机的划分，其 </a:t>
                </a:r>
                <a:r>
                  <a:rPr lang="en-US" altLang="zh-CN" sz="1600" dirty="0">
                    <a:solidFill>
                      <a:schemeClr val="tx1"/>
                    </a:solidFill>
                    <a:latin typeface="+mn-ea"/>
                    <a:cs typeface="Times New Roman" panose="02020603050405020304" pitchFamily="18" charset="0"/>
                  </a:rPr>
                  <a:t>RI </a:t>
                </a:r>
                <a:r>
                  <a:rPr lang="zh-CN" altLang="en-US" sz="1600" dirty="0">
                    <a:solidFill>
                      <a:schemeClr val="tx1"/>
                    </a:solidFill>
                    <a:latin typeface="+mn-ea"/>
                    <a:cs typeface="Times New Roman" panose="02020603050405020304" pitchFamily="18" charset="0"/>
                  </a:rPr>
                  <a:t>值不是一个接近于 </a:t>
                </a:r>
                <a:r>
                  <a:rPr lang="en-US" altLang="zh-CN" sz="1600" dirty="0">
                    <a:solidFill>
                      <a:schemeClr val="tx1"/>
                    </a:solidFill>
                    <a:latin typeface="+mn-ea"/>
                    <a:cs typeface="Times New Roman" panose="02020603050405020304" pitchFamily="18" charset="0"/>
                  </a:rPr>
                  <a:t>0 </a:t>
                </a:r>
                <a:r>
                  <a:rPr lang="zh-CN" altLang="en-US" sz="1600" dirty="0">
                    <a:solidFill>
                      <a:schemeClr val="tx1"/>
                    </a:solidFill>
                    <a:latin typeface="+mn-ea"/>
                    <a:cs typeface="Times New Roman" panose="02020603050405020304" pitchFamily="18" charset="0"/>
                  </a:rPr>
                  <a:t>的数。</a:t>
                </a:r>
                <a:r>
                  <a:rPr lang="en-US" altLang="zh-CN" sz="1600" dirty="0">
                    <a:solidFill>
                      <a:schemeClr val="tx1"/>
                    </a:solidFill>
                    <a:latin typeface="+mn-ea"/>
                    <a:cs typeface="Times New Roman" panose="02020603050405020304" pitchFamily="18" charset="0"/>
                  </a:rPr>
                  <a:t>ARI </a:t>
                </a:r>
                <a:r>
                  <a:rPr lang="zh-CN" altLang="en-US" sz="1600" dirty="0">
                    <a:solidFill>
                      <a:schemeClr val="tx1"/>
                    </a:solidFill>
                    <a:latin typeface="+mn-ea"/>
                    <a:cs typeface="Times New Roman" panose="02020603050405020304" pitchFamily="18" charset="0"/>
                  </a:rPr>
                  <a:t>则是针对该问题对 </a:t>
                </a:r>
                <a:r>
                  <a:rPr lang="en-US" altLang="zh-CN" sz="1600" dirty="0">
                    <a:solidFill>
                      <a:schemeClr val="tx1"/>
                    </a:solidFill>
                    <a:latin typeface="+mn-ea"/>
                    <a:cs typeface="Times New Roman" panose="02020603050405020304" pitchFamily="18" charset="0"/>
                  </a:rPr>
                  <a:t>RI </a:t>
                </a:r>
                <a:r>
                  <a:rPr lang="zh-CN" altLang="en-US" sz="1600" dirty="0">
                    <a:solidFill>
                      <a:schemeClr val="tx1"/>
                    </a:solidFill>
                    <a:latin typeface="+mn-ea"/>
                    <a:cs typeface="Times New Roman" panose="02020603050405020304" pitchFamily="18" charset="0"/>
                  </a:rPr>
                  <a:t>的修正。</a:t>
                </a:r>
                <a:r>
                  <a:rPr lang="zh-CN" altLang="zh-CN" sz="1600" dirty="0">
                    <a:solidFill>
                      <a:schemeClr val="tx1"/>
                    </a:solidFill>
                    <a:latin typeface="+mn-ea"/>
                  </a:rPr>
                  <a:t>要计算该值, 先计算出列联表(contingency table), 表中每个值 </a:t>
                </a:r>
                <a14:m>
                  <m:oMath xmlns:m="http://schemas.openxmlformats.org/officeDocument/2006/math">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𝑛</m:t>
                        </m:r>
                      </m:e>
                      <m:sub>
                        <m:r>
                          <a:rPr lang="en-US" altLang="zh-CN" sz="1600" i="1">
                            <a:solidFill>
                              <a:schemeClr val="tx1"/>
                            </a:solidFill>
                            <a:latin typeface="Cambria Math" panose="02040503050406030204" pitchFamily="18" charset="0"/>
                          </a:rPr>
                          <m:t>𝑖𝑗</m:t>
                        </m:r>
                      </m:sub>
                    </m:sSub>
                  </m:oMath>
                </a14:m>
                <a:r>
                  <a:rPr lang="en-US" altLang="zh-CN" sz="1600" dirty="0">
                    <a:solidFill>
                      <a:schemeClr val="tx1"/>
                    </a:solidFill>
                    <a:latin typeface="+mn-ea"/>
                  </a:rPr>
                  <a:t> </a:t>
                </a:r>
                <a:r>
                  <a:rPr lang="zh-CN" altLang="zh-CN" sz="1600" dirty="0">
                    <a:solidFill>
                      <a:schemeClr val="tx1"/>
                    </a:solidFill>
                    <a:latin typeface="+mn-ea"/>
                  </a:rPr>
                  <a:t>表示同时位于cluster ( </a:t>
                </a:r>
                <a:r>
                  <a:rPr lang="en-US" altLang="zh-CN" sz="1600" dirty="0" err="1">
                    <a:solidFill>
                      <a:schemeClr val="tx1"/>
                    </a:solidFill>
                    <a:latin typeface="+mn-ea"/>
                  </a:rPr>
                  <a:t>Y</a:t>
                </a:r>
                <a:r>
                  <a:rPr lang="en-US" altLang="zh-CN" sz="1600" baseline="-25000" dirty="0" err="1">
                    <a:solidFill>
                      <a:schemeClr val="tx1"/>
                    </a:solidFill>
                    <a:latin typeface="+mn-ea"/>
                  </a:rPr>
                  <a:t>j</a:t>
                </a:r>
                <a:r>
                  <a:rPr lang="en-US" altLang="zh-CN" sz="1600" baseline="-25000" dirty="0">
                    <a:solidFill>
                      <a:schemeClr val="tx1"/>
                    </a:solidFill>
                    <a:latin typeface="+mn-ea"/>
                  </a:rPr>
                  <a:t> </a:t>
                </a:r>
                <a:r>
                  <a:rPr lang="zh-CN" altLang="zh-CN" sz="1600" dirty="0">
                    <a:solidFill>
                      <a:schemeClr val="tx1"/>
                    </a:solidFill>
                    <a:latin typeface="+mn-ea"/>
                  </a:rPr>
                  <a:t>) 和 class ( </a:t>
                </a:r>
                <a:r>
                  <a:rPr lang="en-US" altLang="zh-CN" sz="1600" dirty="0">
                    <a:solidFill>
                      <a:schemeClr val="tx1"/>
                    </a:solidFill>
                    <a:latin typeface="+mn-ea"/>
                  </a:rPr>
                  <a:t>X</a:t>
                </a:r>
                <a:r>
                  <a:rPr lang="en-US" altLang="zh-CN" sz="1600" baseline="-25000" dirty="0">
                    <a:solidFill>
                      <a:schemeClr val="tx1"/>
                    </a:solidFill>
                    <a:latin typeface="+mn-ea"/>
                  </a:rPr>
                  <a:t>i</a:t>
                </a:r>
                <a:r>
                  <a:rPr lang="zh-CN" altLang="zh-CN" sz="1600" dirty="0">
                    <a:solidFill>
                      <a:schemeClr val="tx1"/>
                    </a:solidFill>
                    <a:latin typeface="+mn-ea"/>
                  </a:rPr>
                  <a:t>) 的个数, 在通过该表可以计算 ARI值即可。</a:t>
                </a:r>
                <a14:m>
                  <m:oMath xmlns:m="http://schemas.openxmlformats.org/officeDocument/2006/math">
                    <m:r>
                      <a:rPr lang="en-US" altLang="zh-CN" sz="1600" i="1">
                        <a:solidFill>
                          <a:schemeClr val="tx1"/>
                        </a:solidFill>
                        <a:latin typeface="Cambria Math" panose="02040503050406030204" pitchFamily="18" charset="0"/>
                      </a:rPr>
                      <m:t>𝐴𝑅𝐼</m:t>
                    </m:r>
                    <m:r>
                      <a:rPr lang="en-US" altLang="zh-CN" sz="1600" i="1">
                        <a:solidFill>
                          <a:schemeClr val="tx1"/>
                        </a:solidFill>
                        <a:latin typeface="Cambria Math" panose="02040503050406030204" pitchFamily="18" charset="0"/>
                      </a:rPr>
                      <m:t>∈[−1,1]</m:t>
                    </m:r>
                  </m:oMath>
                </a14:m>
                <a:r>
                  <a:rPr lang="zh-CN" altLang="en-US" sz="1600" dirty="0">
                    <a:solidFill>
                      <a:schemeClr val="tx1"/>
                    </a:solidFill>
                    <a:latin typeface="+mn-ea"/>
                  </a:rPr>
                  <a:t>，值越大意味着聚类结果与真实情况越吻合。</a:t>
                </a:r>
              </a:p>
              <a:p>
                <a:pPr marL="0" indent="0">
                  <a:lnSpc>
                    <a:spcPct val="90000"/>
                  </a:lnSpc>
                  <a:buNone/>
                </a:pPr>
                <a:endParaRPr lang="zh-CN" altLang="en-US" sz="1600" dirty="0">
                  <a:solidFill>
                    <a:srgbClr val="4D4D4D"/>
                  </a:solidFill>
                  <a:latin typeface="Times New Roman" panose="02020603050405020304" pitchFamily="18" charset="0"/>
                  <a:cs typeface="Times New Roman" panose="02020603050405020304" pitchFamily="18" charset="0"/>
                </a:endParaRPr>
              </a:p>
              <a:p>
                <a:pPr marL="0" indent="0">
                  <a:lnSpc>
                    <a:spcPct val="90000"/>
                  </a:lnSpc>
                  <a:buNone/>
                </a:pPr>
                <a:endParaRPr lang="en-US" altLang="zh-CN" sz="1600" kern="0" dirty="0">
                  <a:latin typeface="+mn-ea"/>
                  <a:cs typeface="Times New Roman" panose="02020603050405020304" pitchFamily="18" charset="0"/>
                </a:endParaRPr>
              </a:p>
              <a:p>
                <a:pPr marL="0" indent="0">
                  <a:lnSpc>
                    <a:spcPct val="90000"/>
                  </a:lnSpc>
                  <a:buNone/>
                </a:pPr>
                <a:r>
                  <a:rPr lang="en-US" altLang="zh-CN" kern="0" dirty="0">
                    <a:ea typeface="宋体" panose="02010600030101010101" pitchFamily="2" charset="-122"/>
                  </a:rPr>
                  <a:t>	</a:t>
                </a:r>
              </a:p>
            </p:txBody>
          </p:sp>
        </mc:Choice>
        <mc:Fallback xmlns="">
          <p:sp>
            <p:nvSpPr>
              <p:cNvPr id="4" name="Rectangle 3">
                <a:extLst>
                  <a:ext uri="{FF2B5EF4-FFF2-40B4-BE49-F238E27FC236}">
                    <a16:creationId xmlns:a16="http://schemas.microsoft.com/office/drawing/2014/main" xmlns:a14="http://schemas.microsoft.com/office/drawing/2010/main" xmlns="" id="{F65FD874-E992-4613-84A9-3383F27CDF5B}"/>
                  </a:ext>
                </a:extLst>
              </p:cNvPr>
              <p:cNvSpPr txBox="1">
                <a:spLocks noRot="1" noChangeAspect="1" noMove="1" noResize="1" noEditPoints="1" noAdjustHandles="1" noChangeArrowheads="1" noChangeShapeType="1" noTextEdit="1"/>
              </p:cNvSpPr>
              <p:nvPr/>
            </p:nvSpPr>
            <p:spPr>
              <a:xfrm>
                <a:off x="337344" y="734888"/>
                <a:ext cx="8555136" cy="5106988"/>
              </a:xfrm>
              <a:prstGeom prst="rect">
                <a:avLst/>
              </a:prstGeom>
              <a:blipFill rotWithShape="0">
                <a:blip r:embed="rId2"/>
                <a:stretch>
                  <a:fillRect l="-570" t="-956" r="-142"/>
                </a:stretch>
              </a:blipFill>
            </p:spPr>
            <p:txBody>
              <a:bodyPr/>
              <a:lstStyle/>
              <a:p>
                <a:r>
                  <a:rPr lang="zh-CN" altLang="en-US">
                    <a:noFill/>
                  </a:rPr>
                  <a:t> </a:t>
                </a:r>
              </a:p>
            </p:txBody>
          </p:sp>
        </mc:Fallback>
      </mc:AlternateContent>
      <p:pic>
        <p:nvPicPr>
          <p:cNvPr id="15" name="图形 14">
            <a:extLst>
              <a:ext uri="{FF2B5EF4-FFF2-40B4-BE49-F238E27FC236}">
                <a16:creationId xmlns:a16="http://schemas.microsoft.com/office/drawing/2014/main" id="{54774A59-6753-44BA-9729-13EEDA366006}"/>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827" r="23461"/>
          <a:stretch/>
        </p:blipFill>
        <p:spPr>
          <a:xfrm>
            <a:off x="611147" y="2204864"/>
            <a:ext cx="2880321" cy="1657350"/>
          </a:xfrm>
          <a:prstGeom prst="rect">
            <a:avLst/>
          </a:prstGeom>
        </p:spPr>
      </p:pic>
      <p:pic>
        <p:nvPicPr>
          <p:cNvPr id="17" name="图形 16">
            <a:extLst>
              <a:ext uri="{FF2B5EF4-FFF2-40B4-BE49-F238E27FC236}">
                <a16:creationId xmlns:a16="http://schemas.microsoft.com/office/drawing/2014/main" id="{8F41F54F-3616-4D13-B9CC-665DF2076209}"/>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9398" r="8691"/>
          <a:stretch/>
        </p:blipFill>
        <p:spPr>
          <a:xfrm>
            <a:off x="395536" y="5622212"/>
            <a:ext cx="4034621" cy="1084872"/>
          </a:xfrm>
          <a:prstGeom prst="rect">
            <a:avLst/>
          </a:prstGeom>
        </p:spPr>
      </p:pic>
      <p:sp>
        <p:nvSpPr>
          <p:cNvPr id="19" name="Rectangle 10">
            <a:extLst>
              <a:ext uri="{FF2B5EF4-FFF2-40B4-BE49-F238E27FC236}">
                <a16:creationId xmlns:a16="http://schemas.microsoft.com/office/drawing/2014/main" id="{7DB6C886-B0F3-4EFB-B0AF-B0CF4BD7EA8D}"/>
              </a:ext>
            </a:extLst>
          </p:cNvPr>
          <p:cNvSpPr>
            <a:spLocks noChangeArrowheads="1"/>
          </p:cNvSpPr>
          <p:nvPr/>
        </p:nvSpPr>
        <p:spPr bwMode="auto">
          <a:xfrm>
            <a:off x="4840793" y="2550488"/>
            <a:ext cx="3444338" cy="371185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1"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from</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646464"/>
                </a:solidFill>
                <a:effectLst/>
                <a:latin typeface="Times New Roman" panose="02020603050405020304" pitchFamily="18" charset="0"/>
                <a:ea typeface="Menlo"/>
                <a:cs typeface="Times New Roman" panose="02020603050405020304" pitchFamily="18" charset="0"/>
              </a:rPr>
              <a:t>sklearn</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import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1" u="none" strike="noStrike" cap="none" normalizeH="0" baseline="0" dirty="0">
                <a:ln>
                  <a:noFill/>
                </a:ln>
                <a:solidFill>
                  <a:srgbClr val="999999"/>
                </a:solidFill>
                <a:effectLst/>
                <a:latin typeface="Times New Roman" panose="02020603050405020304" pitchFamily="18" charset="0"/>
                <a:ea typeface="Menlo"/>
                <a:cs typeface="Times New Roman" panose="02020603050405020304" pitchFamily="18" charset="0"/>
              </a:rPr>
              <a:t># 基本用法</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en-US"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adjusted_rand_score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zh-CN" altLang="zh-CN" sz="1000" b="0" i="0" u="none" strike="noStrike" cap="none" normalizeH="0" baseline="0" dirty="0">
              <a:ln>
                <a:noFill/>
              </a:ln>
              <a:solidFill>
                <a:srgbClr val="0084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print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1" u="none" strike="noStrike" cap="none" normalizeH="0" baseline="0" dirty="0">
                <a:ln>
                  <a:noFill/>
                </a:ln>
                <a:solidFill>
                  <a:srgbClr val="999999"/>
                </a:solidFill>
                <a:effectLst/>
                <a:latin typeface="Times New Roman" panose="02020603050405020304" pitchFamily="18" charset="0"/>
                <a:ea typeface="Menlo"/>
                <a:cs typeface="Times New Roman" panose="02020603050405020304" pitchFamily="18" charset="0"/>
              </a:rPr>
              <a:t># 与标签名无关</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3</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3</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adjusted_rand_score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zh-CN" altLang="zh-CN" sz="1000" b="0" i="0" u="none" strike="noStrike" cap="none" normalizeH="0" baseline="0" dirty="0">
              <a:ln>
                <a:noFill/>
              </a:ln>
              <a:solidFill>
                <a:srgbClr val="0084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print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1" u="none" strike="noStrike" cap="none" normalizeH="0" baseline="0" dirty="0">
                <a:ln>
                  <a:noFill/>
                </a:ln>
                <a:solidFill>
                  <a:srgbClr val="999999"/>
                </a:solidFill>
                <a:effectLst/>
                <a:latin typeface="Times New Roman" panose="02020603050405020304" pitchFamily="18" charset="0"/>
                <a:ea typeface="Menlo"/>
                <a:cs typeface="Times New Roman" panose="02020603050405020304" pitchFamily="18" charset="0"/>
              </a:rPr>
              <a:t># 具有对称性</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adjusted_rand_score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zh-CN" altLang="zh-CN" sz="1000" b="0" i="0" u="none" strike="noStrike" cap="none" normalizeH="0" baseline="0" dirty="0">
              <a:ln>
                <a:noFill/>
              </a:ln>
              <a:solidFill>
                <a:srgbClr val="0084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print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1" u="none" strike="noStrike" cap="none" normalizeH="0" baseline="0" dirty="0">
                <a:ln>
                  <a:noFill/>
                </a:ln>
                <a:solidFill>
                  <a:srgbClr val="999999"/>
                </a:solidFill>
                <a:effectLst/>
                <a:latin typeface="Times New Roman" panose="02020603050405020304" pitchFamily="18" charset="0"/>
                <a:ea typeface="Menlo"/>
                <a:cs typeface="Times New Roman" panose="02020603050405020304" pitchFamily="18" charset="0"/>
              </a:rPr>
              <a:t># 接近 1 最好</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adjusted_rand_score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zh-CN" altLang="zh-CN" sz="1000" b="0" i="0" u="none" strike="noStrike" cap="none" normalizeH="0" baseline="0" dirty="0">
              <a:ln>
                <a:noFill/>
              </a:ln>
              <a:solidFill>
                <a:srgbClr val="0084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print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1" u="none" strike="noStrike" cap="none" normalizeH="0" baseline="0" dirty="0">
                <a:ln>
                  <a:noFill/>
                </a:ln>
                <a:solidFill>
                  <a:srgbClr val="999999"/>
                </a:solidFill>
                <a:effectLst/>
                <a:latin typeface="Times New Roman" panose="02020603050405020304" pitchFamily="18" charset="0"/>
                <a:ea typeface="Menlo"/>
                <a:cs typeface="Times New Roman" panose="02020603050405020304" pitchFamily="18" charset="0"/>
              </a:rPr>
              <a:t># 独立标签结果为负或者接近 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3</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4</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5</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1</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0</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rgbClr val="0084FF"/>
                </a:solidFill>
                <a:effectLst/>
                <a:latin typeface="Times New Roman" panose="02020603050405020304" pitchFamily="18" charset="0"/>
                <a:ea typeface="Menlo"/>
                <a:cs typeface="Times New Roman" panose="02020603050405020304" pitchFamily="18" charset="0"/>
              </a:rPr>
              <a:t>2</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r>
              <a:rPr kumimoji="0" lang="zh-CN" altLang="zh-CN"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adjusted_rand_score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labels_true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labels_pred</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 </a:t>
            </a:r>
            <a:endParaRPr kumimoji="0" lang="zh-CN" altLang="zh-CN" sz="1000" b="0" i="0" u="none" strike="noStrike" cap="none" normalizeH="0" baseline="0" dirty="0">
              <a:ln>
                <a:noFill/>
              </a:ln>
              <a:solidFill>
                <a:srgbClr val="0084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ts val="0"/>
              </a:spcBef>
              <a:spcAft>
                <a:spcPct val="0"/>
              </a:spcAft>
              <a:buClrTx/>
              <a:buSzTx/>
              <a:buFontTx/>
              <a:buNone/>
              <a:tabLst/>
            </a:pPr>
            <a:r>
              <a:rPr kumimoji="0" lang="en-US"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print</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a:t>
            </a:r>
            <a:r>
              <a:rPr kumimoji="0" lang="zh-CN" altLang="zh-CN" sz="1000" b="0" i="0" u="none" strike="noStrike" cap="none" normalizeH="0" baseline="0" dirty="0">
                <a:ln>
                  <a:noFill/>
                </a:ln>
                <a:solidFill>
                  <a:srgbClr val="1A1A1A"/>
                </a:solidFill>
                <a:effectLst/>
                <a:latin typeface="Times New Roman" panose="02020603050405020304" pitchFamily="18" charset="0"/>
                <a:ea typeface="Menlo"/>
                <a:cs typeface="Times New Roman" panose="02020603050405020304" pitchFamily="18" charset="0"/>
              </a:rPr>
              <a:t>)</a:t>
            </a:r>
            <a:r>
              <a:rPr kumimoji="0" lang="zh-CN" altLang="zh-CN"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3" name="矩形 22">
            <a:extLst>
              <a:ext uri="{FF2B5EF4-FFF2-40B4-BE49-F238E27FC236}">
                <a16:creationId xmlns:a16="http://schemas.microsoft.com/office/drawing/2014/main" id="{84897717-B0CA-4C7F-B410-FC283C82185A}"/>
              </a:ext>
            </a:extLst>
          </p:cNvPr>
          <p:cNvSpPr/>
          <p:nvPr/>
        </p:nvSpPr>
        <p:spPr>
          <a:xfrm>
            <a:off x="6365623" y="3345582"/>
            <a:ext cx="1370888" cy="230832"/>
          </a:xfrm>
          <a:prstGeom prst="rect">
            <a:avLst/>
          </a:prstGeom>
        </p:spPr>
        <p:txBody>
          <a:bodyPr wrap="none">
            <a:spAutoFit/>
          </a:bodyPr>
          <a:lstStyle/>
          <a:p>
            <a:r>
              <a:rPr lang="zh-CN" altLang="en-US" dirty="0">
                <a:solidFill>
                  <a:srgbClr val="FF0000"/>
                </a:solidFill>
              </a:rPr>
              <a:t>0.24242424242424246</a:t>
            </a:r>
          </a:p>
        </p:txBody>
      </p:sp>
      <p:sp>
        <p:nvSpPr>
          <p:cNvPr id="25" name="矩形 24">
            <a:extLst>
              <a:ext uri="{FF2B5EF4-FFF2-40B4-BE49-F238E27FC236}">
                <a16:creationId xmlns:a16="http://schemas.microsoft.com/office/drawing/2014/main" id="{EF7BE9FF-E979-4EE7-9097-9D6260C020D9}"/>
              </a:ext>
            </a:extLst>
          </p:cNvPr>
          <p:cNvSpPr/>
          <p:nvPr/>
        </p:nvSpPr>
        <p:spPr>
          <a:xfrm>
            <a:off x="6324600" y="4027318"/>
            <a:ext cx="1370888" cy="230832"/>
          </a:xfrm>
          <a:prstGeom prst="rect">
            <a:avLst/>
          </a:prstGeom>
        </p:spPr>
        <p:txBody>
          <a:bodyPr wrap="none">
            <a:spAutoFit/>
          </a:bodyPr>
          <a:lstStyle/>
          <a:p>
            <a:r>
              <a:rPr lang="zh-CN" altLang="en-US" dirty="0">
                <a:solidFill>
                  <a:srgbClr val="FF0000"/>
                </a:solidFill>
              </a:rPr>
              <a:t>0.24242424242424246</a:t>
            </a:r>
          </a:p>
        </p:txBody>
      </p:sp>
      <p:sp>
        <p:nvSpPr>
          <p:cNvPr id="26" name="矩形 25">
            <a:extLst>
              <a:ext uri="{FF2B5EF4-FFF2-40B4-BE49-F238E27FC236}">
                <a16:creationId xmlns:a16="http://schemas.microsoft.com/office/drawing/2014/main" id="{DFDF5799-DF90-4E58-B49F-D815D52B763D}"/>
              </a:ext>
            </a:extLst>
          </p:cNvPr>
          <p:cNvSpPr/>
          <p:nvPr/>
        </p:nvSpPr>
        <p:spPr>
          <a:xfrm>
            <a:off x="6350871" y="4551552"/>
            <a:ext cx="1370888" cy="230832"/>
          </a:xfrm>
          <a:prstGeom prst="rect">
            <a:avLst/>
          </a:prstGeom>
        </p:spPr>
        <p:txBody>
          <a:bodyPr wrap="none">
            <a:spAutoFit/>
          </a:bodyPr>
          <a:lstStyle/>
          <a:p>
            <a:r>
              <a:rPr lang="zh-CN" altLang="en-US" dirty="0">
                <a:solidFill>
                  <a:srgbClr val="FF0000"/>
                </a:solidFill>
              </a:rPr>
              <a:t>0.24242424242424246</a:t>
            </a:r>
          </a:p>
        </p:txBody>
      </p:sp>
      <p:sp>
        <p:nvSpPr>
          <p:cNvPr id="28" name="矩形 27">
            <a:extLst>
              <a:ext uri="{FF2B5EF4-FFF2-40B4-BE49-F238E27FC236}">
                <a16:creationId xmlns:a16="http://schemas.microsoft.com/office/drawing/2014/main" id="{034D0DA2-5926-4CF6-BA2F-AF146E030C04}"/>
              </a:ext>
            </a:extLst>
          </p:cNvPr>
          <p:cNvSpPr/>
          <p:nvPr/>
        </p:nvSpPr>
        <p:spPr>
          <a:xfrm>
            <a:off x="6324600" y="5229200"/>
            <a:ext cx="344966" cy="230832"/>
          </a:xfrm>
          <a:prstGeom prst="rect">
            <a:avLst/>
          </a:prstGeom>
        </p:spPr>
        <p:txBody>
          <a:bodyPr wrap="none">
            <a:spAutoFit/>
          </a:bodyPr>
          <a:lstStyle/>
          <a:p>
            <a:r>
              <a:rPr lang="en-US" altLang="zh-CN" dirty="0">
                <a:solidFill>
                  <a:srgbClr val="FF0000"/>
                </a:solidFill>
              </a:rPr>
              <a:t>1.0</a:t>
            </a:r>
            <a:endParaRPr lang="zh-CN" altLang="en-US" dirty="0">
              <a:solidFill>
                <a:srgbClr val="FF0000"/>
              </a:solidFill>
            </a:endParaRPr>
          </a:p>
        </p:txBody>
      </p:sp>
      <p:sp>
        <p:nvSpPr>
          <p:cNvPr id="29" name="矩形 28">
            <a:extLst>
              <a:ext uri="{FF2B5EF4-FFF2-40B4-BE49-F238E27FC236}">
                <a16:creationId xmlns:a16="http://schemas.microsoft.com/office/drawing/2014/main" id="{3DF9B503-DC47-4AA6-89A3-35F24815EA13}"/>
              </a:ext>
            </a:extLst>
          </p:cNvPr>
          <p:cNvSpPr/>
          <p:nvPr/>
        </p:nvSpPr>
        <p:spPr>
          <a:xfrm>
            <a:off x="6350499" y="6073891"/>
            <a:ext cx="1409360" cy="230832"/>
          </a:xfrm>
          <a:prstGeom prst="rect">
            <a:avLst/>
          </a:prstGeom>
        </p:spPr>
        <p:txBody>
          <a:bodyPr wrap="none">
            <a:spAutoFit/>
          </a:bodyPr>
          <a:lstStyle/>
          <a:p>
            <a:r>
              <a:rPr lang="en-US" altLang="zh-CN" dirty="0">
                <a:solidFill>
                  <a:srgbClr val="FF0000"/>
                </a:solidFill>
              </a:rPr>
              <a:t>-0.12903225806451613</a:t>
            </a:r>
          </a:p>
        </p:txBody>
      </p:sp>
      <p:pic>
        <p:nvPicPr>
          <p:cNvPr id="8" name="图形 7">
            <a:extLst>
              <a:ext uri="{FF2B5EF4-FFF2-40B4-BE49-F238E27FC236}">
                <a16:creationId xmlns:a16="http://schemas.microsoft.com/office/drawing/2014/main" id="{2B98B028-5217-489C-915D-9E2329D96F0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850" y="3981785"/>
            <a:ext cx="1952625" cy="46672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0E4CB96-E75B-4D79-AA1F-F96AAD42A896}"/>
                  </a:ext>
                </a:extLst>
              </p:cNvPr>
              <p:cNvSpPr txBox="1"/>
              <p:nvPr/>
            </p:nvSpPr>
            <p:spPr>
              <a:xfrm>
                <a:off x="611560" y="4572412"/>
                <a:ext cx="2431563" cy="250581"/>
              </a:xfrm>
              <a:prstGeom prst="rect">
                <a:avLst/>
              </a:prstGeom>
              <a:noFill/>
            </p:spPr>
            <p:txBody>
              <a:bodyPr wrap="none" lIns="0" tIns="0" rIns="0" bIns="0" rtlCol="0">
                <a:spAutoFit/>
              </a:bodyPr>
              <a:lstStyle/>
              <a:p>
                <a14:m>
                  <m:oMath xmlns:m="http://schemas.openxmlformats.org/officeDocument/2006/math">
                    <m:r>
                      <a:rPr lang="en-US" altLang="zh-CN" sz="1400" b="0" i="1" smtClean="0">
                        <a:latin typeface="Cambria Math" panose="02040503050406030204" pitchFamily="18" charset="0"/>
                      </a:rPr>
                      <m:t>𝑅𝐼</m:t>
                    </m:r>
                    <m:r>
                      <a:rPr lang="zh-CN" altLang="en-US" sz="1400" i="1">
                        <a:latin typeface="Cambria Math" panose="02040503050406030204" pitchFamily="18" charset="0"/>
                      </a:rPr>
                      <m:t>简化为</m:t>
                    </m:r>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𝐶</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𝑙𝑡</m:t>
                                </m:r>
                              </m:sub>
                            </m:sSub>
                          </m:sub>
                          <m:sup>
                            <m:r>
                              <a:rPr lang="en-US" altLang="zh-CN" sz="1400" i="1">
                                <a:latin typeface="Cambria Math" panose="02040503050406030204" pitchFamily="18" charset="0"/>
                              </a:rPr>
                              <m:t>2</m:t>
                            </m:r>
                          </m:sup>
                        </m:sSubSup>
                      </m:e>
                    </m:nary>
                    <m:r>
                      <a:rPr lang="zh-CN" altLang="en-US" sz="1400" i="1" smtClean="0">
                        <a:latin typeface="Cambria Math" panose="02040503050406030204" pitchFamily="18" charset="0"/>
                      </a:rPr>
                      <m:t>的</m:t>
                    </m:r>
                  </m:oMath>
                </a14:m>
                <a:r>
                  <a:rPr lang="zh-CN" altLang="en-US" sz="1400" dirty="0"/>
                  <a:t>线性组合</a:t>
                </a:r>
              </a:p>
            </p:txBody>
          </p:sp>
        </mc:Choice>
        <mc:Fallback xmlns="">
          <p:sp>
            <p:nvSpPr>
              <p:cNvPr id="13" name="文本框 12">
                <a:extLst>
                  <a:ext uri="{FF2B5EF4-FFF2-40B4-BE49-F238E27FC236}">
                    <a16:creationId xmlns:a16="http://schemas.microsoft.com/office/drawing/2014/main" xmlns:a14="http://schemas.microsoft.com/office/drawing/2010/main" xmlns="" id="{E0E4CB96-E75B-4D79-AA1F-F96AAD42A896}"/>
                  </a:ext>
                </a:extLst>
              </p:cNvPr>
              <p:cNvSpPr txBox="1">
                <a:spLocks noRot="1" noChangeAspect="1" noMove="1" noResize="1" noEditPoints="1" noAdjustHandles="1" noChangeArrowheads="1" noChangeShapeType="1" noTextEdit="1"/>
              </p:cNvSpPr>
              <p:nvPr/>
            </p:nvSpPr>
            <p:spPr>
              <a:xfrm>
                <a:off x="611560" y="4572412"/>
                <a:ext cx="2431563" cy="250581"/>
              </a:xfrm>
              <a:prstGeom prst="rect">
                <a:avLst/>
              </a:prstGeom>
              <a:blipFill rotWithShape="0">
                <a:blip r:embed="rId9"/>
                <a:stretch>
                  <a:fillRect l="-2506" t="-136585" r="-3258" b="-20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B4FCD43-DC38-4F0F-96CE-6A9A51B6BADE}"/>
                  </a:ext>
                </a:extLst>
              </p:cNvPr>
              <p:cNvSpPr/>
              <p:nvPr/>
            </p:nvSpPr>
            <p:spPr>
              <a:xfrm>
                <a:off x="611147" y="4920797"/>
                <a:ext cx="2244269" cy="5806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𝑅𝐼</m:t>
                          </m:r>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𝐶</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𝑙</m:t>
                                      </m:r>
                                    </m:sub>
                                  </m:sSub>
                                  <m:r>
                                    <a:rPr lang="en-US" altLang="zh-CN" sz="1400" b="0" i="1" smtClean="0">
                                      <a:latin typeface="Cambria Math" panose="02040503050406030204" pitchFamily="18" charset="0"/>
                                    </a:rPr>
                                    <m:t>.</m:t>
                                  </m:r>
                                </m:sub>
                                <m:sup>
                                  <m:r>
                                    <a:rPr lang="en-US" altLang="zh-CN" sz="1400" i="1">
                                      <a:latin typeface="Cambria Math" panose="02040503050406030204" pitchFamily="18" charset="0"/>
                                    </a:rPr>
                                    <m:t>2</m:t>
                                  </m:r>
                                </m:sup>
                              </m:sSubSup>
                              <m:nary>
                                <m:naryPr>
                                  <m:chr m:val="∑"/>
                                  <m:ctrlPr>
                                    <a:rPr lang="en-US" altLang="zh-CN" sz="1400" i="1">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𝑘</m:t>
                                  </m:r>
                                </m:sup>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𝐶</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ub>
                                    <m:sup>
                                      <m:r>
                                        <a:rPr lang="en-US" altLang="zh-CN" sz="1400" i="1">
                                          <a:latin typeface="Cambria Math" panose="02040503050406030204" pitchFamily="18" charset="0"/>
                                        </a:rPr>
                                        <m:t>2</m:t>
                                      </m:r>
                                    </m:sup>
                                  </m:sSubSup>
                                </m:e>
                              </m:nary>
                            </m:e>
                          </m:nary>
                        </m:num>
                        <m:den>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4" name="矩形 13">
                <a:extLst>
                  <a:ext uri="{FF2B5EF4-FFF2-40B4-BE49-F238E27FC236}">
                    <a16:creationId xmlns:a16="http://schemas.microsoft.com/office/drawing/2014/main" xmlns:a14="http://schemas.microsoft.com/office/drawing/2010/main" xmlns="" id="{5B4FCD43-DC38-4F0F-96CE-6A9A51B6BADE}"/>
                  </a:ext>
                </a:extLst>
              </p:cNvPr>
              <p:cNvSpPr>
                <a:spLocks noRot="1" noChangeAspect="1" noMove="1" noResize="1" noEditPoints="1" noAdjustHandles="1" noChangeArrowheads="1" noChangeShapeType="1" noTextEdit="1"/>
              </p:cNvSpPr>
              <p:nvPr/>
            </p:nvSpPr>
            <p:spPr>
              <a:xfrm>
                <a:off x="611147" y="4920797"/>
                <a:ext cx="2244269" cy="580608"/>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4038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AutoShape 2">
            <a:extLst>
              <a:ext uri="{FF2B5EF4-FFF2-40B4-BE49-F238E27FC236}">
                <a16:creationId xmlns:a16="http://schemas.microsoft.com/office/drawing/2014/main" id="{8B783B2F-EC96-4138-8507-E0ADDF051C25}"/>
              </a:ext>
            </a:extLst>
          </p:cNvPr>
          <p:cNvCxnSpPr>
            <a:cxnSpLocks noChangeShapeType="1"/>
            <a:endCxn id="18451" idx="2"/>
          </p:cNvCxnSpPr>
          <p:nvPr/>
        </p:nvCxnSpPr>
        <p:spPr bwMode="auto">
          <a:xfrm>
            <a:off x="2143125" y="1268760"/>
            <a:ext cx="23813" cy="1796082"/>
          </a:xfrm>
          <a:prstGeom prst="straightConnector1">
            <a:avLst/>
          </a:prstGeom>
          <a:noFill/>
          <a:ln w="9525">
            <a:solidFill>
              <a:srgbClr val="000000"/>
            </a:solidFill>
            <a:round/>
            <a:headEnd/>
            <a:tailEnd/>
          </a:ln>
          <a:effectLst>
            <a:outerShdw dist="20000" dir="5400000" algn="ctr" rotWithShape="0">
              <a:srgbClr val="000000">
                <a:alpha val="31998"/>
              </a:srgbClr>
            </a:outerShdw>
          </a:effectLst>
          <a:extLst>
            <a:ext uri="{909E8E84-426E-40DD-AFC4-6F175D3DCCD1}">
              <a14:hiddenFill xmlns:a14="http://schemas.microsoft.com/office/drawing/2010/main">
                <a:noFill/>
              </a14:hiddenFill>
            </a:ext>
          </a:extLst>
        </p:spPr>
      </p:cxnSp>
      <p:sp>
        <p:nvSpPr>
          <p:cNvPr id="18435" name="Line 2">
            <a:extLst>
              <a:ext uri="{FF2B5EF4-FFF2-40B4-BE49-F238E27FC236}">
                <a16:creationId xmlns:a16="http://schemas.microsoft.com/office/drawing/2014/main" id="{EBB54A7B-4D1F-4C7F-BCD4-5F4E4C2DC7DC}"/>
              </a:ext>
            </a:extLst>
          </p:cNvPr>
          <p:cNvSpPr>
            <a:spLocks noChangeShapeType="1"/>
          </p:cNvSpPr>
          <p:nvPr/>
        </p:nvSpPr>
        <p:spPr bwMode="auto">
          <a:xfrm>
            <a:off x="1476375" y="2708920"/>
            <a:ext cx="6242050" cy="0"/>
          </a:xfrm>
          <a:prstGeom prst="line">
            <a:avLst/>
          </a:prstGeom>
          <a:noFill/>
          <a:ln w="9525">
            <a:solidFill>
              <a:srgbClr val="000000"/>
            </a:solidFill>
            <a:round/>
            <a:headEnd/>
            <a:tailEnd/>
          </a:ln>
          <a:effectLst>
            <a:outerShdw dist="20000" dir="5400000" algn="ctr" rotWithShape="0">
              <a:srgbClr val="000000">
                <a:alpha val="31998"/>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8439" name="AutoShape 12">
            <a:hlinkClick r:id="" action="ppaction://noaction" highlightClick="1"/>
            <a:extLst>
              <a:ext uri="{FF2B5EF4-FFF2-40B4-BE49-F238E27FC236}">
                <a16:creationId xmlns:a16="http://schemas.microsoft.com/office/drawing/2014/main" id="{E53E8174-7D16-48B1-A861-626D7378A781}"/>
              </a:ext>
            </a:extLst>
          </p:cNvPr>
          <p:cNvSpPr>
            <a:spLocks noChangeArrowheads="1"/>
          </p:cNvSpPr>
          <p:nvPr/>
        </p:nvSpPr>
        <p:spPr bwMode="auto">
          <a:xfrm>
            <a:off x="2844800" y="1628800"/>
            <a:ext cx="4602163" cy="576263"/>
          </a:xfrm>
          <a:prstGeom prst="actionButtonBlank">
            <a:avLst/>
          </a:prstGeom>
          <a:gradFill rotWithShape="1">
            <a:gsLst>
              <a:gs pos="0">
                <a:srgbClr val="BCBCBC"/>
              </a:gs>
              <a:gs pos="35001">
                <a:srgbClr val="D0D0D0"/>
              </a:gs>
              <a:gs pos="100000">
                <a:srgbClr val="EDEDED"/>
              </a:gs>
            </a:gsLst>
            <a:lin ang="5400000" scaled="1"/>
          </a:gradFill>
          <a:ln w="9525">
            <a:solidFill>
              <a:srgbClr val="000000"/>
            </a:solidFill>
            <a:miter lim="800000"/>
            <a:headEnd/>
            <a:tailEnd/>
          </a:ln>
          <a:effectLst>
            <a:outerShdw dist="20000" dir="5400000" algn="ctr" rotWithShape="0">
              <a:srgbClr val="000000">
                <a:alpha val="31998"/>
              </a:srgbClr>
            </a:outerShdw>
          </a:effec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概念及评价方法</a:t>
            </a:r>
          </a:p>
        </p:txBody>
      </p:sp>
      <p:sp>
        <p:nvSpPr>
          <p:cNvPr id="18440" name="Oval 13">
            <a:hlinkClick r:id="" action="ppaction://noaction" highlightClick="1"/>
            <a:extLst>
              <a:ext uri="{FF2B5EF4-FFF2-40B4-BE49-F238E27FC236}">
                <a16:creationId xmlns:a16="http://schemas.microsoft.com/office/drawing/2014/main" id="{18E55129-A1EC-41ED-A689-BA10B87B079C}"/>
              </a:ext>
            </a:extLst>
          </p:cNvPr>
          <p:cNvSpPr>
            <a:spLocks noChangeArrowheads="1"/>
          </p:cNvSpPr>
          <p:nvPr/>
        </p:nvSpPr>
        <p:spPr bwMode="auto">
          <a:xfrm>
            <a:off x="1855788" y="1628800"/>
            <a:ext cx="623887" cy="576263"/>
          </a:xfrm>
          <a:prstGeom prst="ellipse">
            <a:avLst/>
          </a:prstGeom>
          <a:gradFill rotWithShape="1">
            <a:gsLst>
              <a:gs pos="0">
                <a:srgbClr val="BCBCBC"/>
              </a:gs>
              <a:gs pos="35001">
                <a:srgbClr val="D0D0D0"/>
              </a:gs>
              <a:gs pos="100000">
                <a:srgbClr val="EDEDED"/>
              </a:gs>
            </a:gsLst>
            <a:lin ang="5400000" scaled="1"/>
          </a:gradFill>
          <a:ln w="9525">
            <a:solidFill>
              <a:srgbClr val="000000"/>
            </a:solidFill>
            <a:round/>
            <a:headEnd/>
            <a:tailEnd/>
          </a:ln>
          <a:effectLst>
            <a:outerShdw dist="20000" dir="5400000" algn="ctr" rotWithShape="0">
              <a:srgbClr val="000000">
                <a:alpha val="31998"/>
              </a:srgbClr>
            </a:outerShdw>
          </a:effec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800" dirty="0">
                <a:latin typeface="微软雅黑" panose="020B0503020204020204" pitchFamily="34" charset="-122"/>
                <a:ea typeface="微软雅黑" panose="020B0503020204020204" pitchFamily="34" charset="-122"/>
              </a:rPr>
              <a:t>1</a:t>
            </a:r>
          </a:p>
        </p:txBody>
      </p:sp>
      <p:sp>
        <p:nvSpPr>
          <p:cNvPr id="18442" name="标题 13">
            <a:extLst>
              <a:ext uri="{FF2B5EF4-FFF2-40B4-BE49-F238E27FC236}">
                <a16:creationId xmlns:a16="http://schemas.microsoft.com/office/drawing/2014/main" id="{AE92B69E-B964-46C9-B37E-2BE50DE3CFB6}"/>
              </a:ext>
            </a:extLst>
          </p:cNvPr>
          <p:cNvSpPr>
            <a:spLocks noGrp="1"/>
          </p:cNvSpPr>
          <p:nvPr>
            <p:ph type="title" idx="4294967295"/>
          </p:nvPr>
        </p:nvSpPr>
        <p:spPr>
          <a:xfrm>
            <a:off x="142875" y="153988"/>
            <a:ext cx="8316913" cy="431800"/>
          </a:xfrm>
        </p:spPr>
        <p:txBody>
          <a:bodyPr/>
          <a:lstStyle/>
          <a:p>
            <a:pPr algn="l"/>
            <a:r>
              <a:rPr lang="zh-CN" altLang="zh-CN" sz="2400" b="1" dirty="0">
                <a:latin typeface="Arial" panose="020B0604020202020204" pitchFamily="34" charset="0"/>
                <a:ea typeface="微软雅黑" panose="020B0503020204020204" pitchFamily="34" charset="-122"/>
              </a:rPr>
              <a:t>目录</a:t>
            </a:r>
            <a:r>
              <a:rPr lang="en-US" altLang="zh-CN" sz="2400" b="1" dirty="0">
                <a:latin typeface="Arial" panose="020B0604020202020204" pitchFamily="34" charset="0"/>
                <a:ea typeface="微软雅黑" panose="020B0503020204020204" pitchFamily="34" charset="-122"/>
              </a:rPr>
              <a:t>-</a:t>
            </a:r>
            <a:r>
              <a:rPr lang="zh-CN" altLang="en-US" sz="2400" b="1" dirty="0">
                <a:latin typeface="Arial" panose="020B0604020202020204" pitchFamily="34" charset="0"/>
                <a:ea typeface="微软雅黑" panose="020B0503020204020204" pitchFamily="34" charset="-122"/>
              </a:rPr>
              <a:t>聚类分析</a:t>
            </a:r>
            <a:endParaRPr lang="zh-CN" altLang="zh-CN" sz="2400" b="1" dirty="0">
              <a:latin typeface="Arial" panose="020B0604020202020204" pitchFamily="34" charset="0"/>
              <a:ea typeface="微软雅黑" panose="020B0503020204020204" pitchFamily="34" charset="-122"/>
            </a:endParaRPr>
          </a:p>
        </p:txBody>
      </p:sp>
      <p:grpSp>
        <p:nvGrpSpPr>
          <p:cNvPr id="18447" name="Oval 15">
            <a:extLst>
              <a:ext uri="{FF2B5EF4-FFF2-40B4-BE49-F238E27FC236}">
                <a16:creationId xmlns:a16="http://schemas.microsoft.com/office/drawing/2014/main" id="{C270E813-AB12-412F-9315-89E26D52BC9F}"/>
              </a:ext>
            </a:extLst>
          </p:cNvPr>
          <p:cNvGrpSpPr>
            <a:grpSpLocks/>
          </p:cNvGrpSpPr>
          <p:nvPr/>
        </p:nvGrpSpPr>
        <p:grpSpPr bwMode="auto">
          <a:xfrm>
            <a:off x="1798638" y="2350467"/>
            <a:ext cx="736600" cy="714375"/>
            <a:chOff x="0" y="0"/>
            <a:chExt cx="464" cy="430"/>
          </a:xfrm>
        </p:grpSpPr>
        <p:pic>
          <p:nvPicPr>
            <p:cNvPr id="18451" name="Oval 15">
              <a:hlinkClick r:id="" action="ppaction://noaction" highlightClick="1"/>
              <a:extLst>
                <a:ext uri="{FF2B5EF4-FFF2-40B4-BE49-F238E27FC236}">
                  <a16:creationId xmlns:a16="http://schemas.microsoft.com/office/drawing/2014/main" id="{89B7494E-EF84-4561-9222-577F4F9DBE1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2" name="Text Box 8">
              <a:extLst>
                <a:ext uri="{FF2B5EF4-FFF2-40B4-BE49-F238E27FC236}">
                  <a16:creationId xmlns:a16="http://schemas.microsoft.com/office/drawing/2014/main" id="{626DED7E-1E14-4A16-BAE0-A276423790DE}"/>
                </a:ext>
              </a:extLst>
            </p:cNvPr>
            <p:cNvSpPr txBox="1">
              <a:spLocks noChangeArrowheads="1"/>
            </p:cNvSpPr>
            <p:nvPr/>
          </p:nvSpPr>
          <p:spPr bwMode="auto">
            <a:xfrm>
              <a:off x="94" y="71"/>
              <a:ext cx="2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800" dirty="0">
                  <a:solidFill>
                    <a:schemeClr val="bg1"/>
                  </a:solidFill>
                  <a:latin typeface="微软雅黑" panose="020B0503020204020204" pitchFamily="34" charset="-122"/>
                  <a:ea typeface="微软雅黑" panose="020B0503020204020204" pitchFamily="34" charset="-122"/>
                </a:rPr>
                <a:t>2</a:t>
              </a:r>
            </a:p>
          </p:txBody>
        </p:sp>
      </p:grpSp>
      <p:grpSp>
        <p:nvGrpSpPr>
          <p:cNvPr id="18448" name="AutoShape 17">
            <a:extLst>
              <a:ext uri="{FF2B5EF4-FFF2-40B4-BE49-F238E27FC236}">
                <a16:creationId xmlns:a16="http://schemas.microsoft.com/office/drawing/2014/main" id="{6B0D062E-1E04-4EDD-9D72-0482C18460C1}"/>
              </a:ext>
            </a:extLst>
          </p:cNvPr>
          <p:cNvGrpSpPr>
            <a:grpSpLocks/>
          </p:cNvGrpSpPr>
          <p:nvPr/>
        </p:nvGrpSpPr>
        <p:grpSpPr bwMode="auto">
          <a:xfrm>
            <a:off x="2792413" y="2348880"/>
            <a:ext cx="4711700" cy="682625"/>
            <a:chOff x="0" y="0"/>
            <a:chExt cx="2968" cy="430"/>
          </a:xfrm>
        </p:grpSpPr>
        <p:pic>
          <p:nvPicPr>
            <p:cNvPr id="18449" name="AutoShape 17">
              <a:hlinkClick r:id="" action="ppaction://noaction" highlightClick="1"/>
              <a:extLst>
                <a:ext uri="{FF2B5EF4-FFF2-40B4-BE49-F238E27FC236}">
                  <a16:creationId xmlns:a16="http://schemas.microsoft.com/office/drawing/2014/main" id="{039AC927-CC23-4A98-92DD-44673D03FDC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68"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50" name="Text Box 11">
              <a:extLst>
                <a:ext uri="{FF2B5EF4-FFF2-40B4-BE49-F238E27FC236}">
                  <a16:creationId xmlns:a16="http://schemas.microsoft.com/office/drawing/2014/main" id="{129499F0-F34D-4EE3-B989-4CBE2A7131D1}"/>
                </a:ext>
              </a:extLst>
            </p:cNvPr>
            <p:cNvSpPr txBox="1">
              <a:spLocks noChangeArrowheads="1"/>
            </p:cNvSpPr>
            <p:nvPr/>
          </p:nvSpPr>
          <p:spPr bwMode="auto">
            <a:xfrm>
              <a:off x="33" y="18"/>
              <a:ext cx="2899"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1800" dirty="0">
                  <a:solidFill>
                    <a:schemeClr val="bg1"/>
                  </a:solidFill>
                  <a:latin typeface="微软雅黑" panose="020B0503020204020204" pitchFamily="34" charset="-122"/>
                  <a:ea typeface="微软雅黑" panose="020B0503020204020204" pitchFamily="34" charset="-122"/>
                </a:rPr>
                <a:t>原型聚类：</a:t>
              </a:r>
              <a:r>
                <a:rPr lang="en-US" altLang="zh-CN" sz="1800" dirty="0">
                  <a:solidFill>
                    <a:schemeClr val="bg1"/>
                  </a:solidFill>
                  <a:latin typeface="微软雅黑" panose="020B0503020204020204" pitchFamily="34" charset="-122"/>
                  <a:ea typeface="微软雅黑" panose="020B0503020204020204" pitchFamily="34" charset="-122"/>
                </a:rPr>
                <a:t>K-means</a:t>
              </a:r>
              <a:r>
                <a:rPr lang="zh-CN" altLang="en-US" sz="1800" dirty="0">
                  <a:solidFill>
                    <a:schemeClr val="bg1"/>
                  </a:solidFill>
                  <a:latin typeface="微软雅黑" panose="020B0503020204020204" pitchFamily="34" charset="-122"/>
                  <a:ea typeface="微软雅黑" panose="020B0503020204020204" pitchFamily="34" charset="-122"/>
                </a:rPr>
                <a:t>系列</a:t>
              </a:r>
            </a:p>
          </p:txBody>
        </p:sp>
      </p:grpSp>
    </p:spTree>
    <p:extLst>
      <p:ext uri="{BB962C8B-B14F-4D97-AF65-F5344CB8AC3E}">
        <p14:creationId xmlns:p14="http://schemas.microsoft.com/office/powerpoint/2010/main" val="40034006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258FC30D-9E84-45E1-B8F9-9AF34D5B54B1}"/>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基于划分</a:t>
            </a:r>
            <a:r>
              <a:rPr lang="en-US" altLang="zh-CN" sz="2400" b="1" kern="0" dirty="0">
                <a:latin typeface="微软雅黑" panose="020B0503020204020204" pitchFamily="34" charset="-122"/>
                <a:ea typeface="微软雅黑" panose="020B0503020204020204" pitchFamily="34" charset="-122"/>
              </a:rPr>
              <a:t>(Partitioning)</a:t>
            </a:r>
            <a:r>
              <a:rPr lang="zh-CN" altLang="en-US" sz="2400" b="1" kern="0" dirty="0">
                <a:latin typeface="微软雅黑" panose="020B0503020204020204" pitchFamily="34" charset="-122"/>
                <a:ea typeface="微软雅黑" panose="020B0503020204020204" pitchFamily="34" charset="-122"/>
              </a:rPr>
              <a:t>的聚类方法</a:t>
            </a:r>
          </a:p>
        </p:txBody>
      </p:sp>
      <p:sp>
        <p:nvSpPr>
          <p:cNvPr id="8" name="内容占位符 2">
            <a:extLst>
              <a:ext uri="{FF2B5EF4-FFF2-40B4-BE49-F238E27FC236}">
                <a16:creationId xmlns:a16="http://schemas.microsoft.com/office/drawing/2014/main" id="{B4DFA95E-3534-4DA7-86D4-7D43C12B652E}"/>
              </a:ext>
            </a:extLst>
          </p:cNvPr>
          <p:cNvSpPr>
            <a:spLocks noGrp="1"/>
          </p:cNvSpPr>
          <p:nvPr>
            <p:ph sz="quarter" idx="1"/>
          </p:nvPr>
        </p:nvSpPr>
        <p:spPr>
          <a:xfrm>
            <a:off x="323528" y="1196752"/>
            <a:ext cx="8621712" cy="3219822"/>
          </a:xfrm>
        </p:spPr>
        <p:txBody>
          <a:bodyPr/>
          <a:lstStyle/>
          <a:p>
            <a:pPr eaLnBrk="1" hangingPunct="1">
              <a:spcBef>
                <a:spcPts val="100"/>
              </a:spcBef>
            </a:pPr>
            <a:r>
              <a:rPr lang="zh-CN" altLang="en-US" sz="2400" dirty="0">
                <a:latin typeface="+mn-ea"/>
              </a:rPr>
              <a:t>给定</a:t>
            </a:r>
            <a:r>
              <a:rPr lang="en-US" altLang="zh-CN" sz="2400" dirty="0">
                <a:latin typeface="+mn-ea"/>
              </a:rPr>
              <a:t>N</a:t>
            </a:r>
            <a:r>
              <a:rPr lang="zh-CN" altLang="en-US" sz="2400" dirty="0">
                <a:latin typeface="+mn-ea"/>
              </a:rPr>
              <a:t>个对象，构造</a:t>
            </a:r>
            <a:r>
              <a:rPr lang="en-US" altLang="zh-CN" sz="2400" dirty="0">
                <a:latin typeface="+mn-ea"/>
              </a:rPr>
              <a:t>K</a:t>
            </a:r>
            <a:r>
              <a:rPr lang="zh-CN" altLang="en-US" sz="2400" dirty="0">
                <a:latin typeface="+mn-ea"/>
              </a:rPr>
              <a:t>个分组，每个分组就代表一个聚类。</a:t>
            </a:r>
            <a:endParaRPr lang="en-US" altLang="zh-CN" sz="2400" dirty="0">
              <a:latin typeface="+mn-ea"/>
            </a:endParaRPr>
          </a:p>
          <a:p>
            <a:pPr eaLnBrk="1" hangingPunct="1">
              <a:spcBef>
                <a:spcPts val="100"/>
              </a:spcBef>
              <a:buFont typeface="Wingdings 2" pitchFamily="18" charset="2"/>
              <a:buNone/>
            </a:pPr>
            <a:endParaRPr lang="en-US" altLang="zh-CN" sz="2400" dirty="0">
              <a:latin typeface="+mn-ea"/>
            </a:endParaRPr>
          </a:p>
          <a:p>
            <a:pPr eaLnBrk="1" hangingPunct="1">
              <a:spcBef>
                <a:spcPts val="100"/>
              </a:spcBef>
            </a:pPr>
            <a:r>
              <a:rPr lang="en-US" altLang="zh-CN" sz="2400" dirty="0">
                <a:latin typeface="+mn-ea"/>
              </a:rPr>
              <a:t>K</a:t>
            </a:r>
            <a:r>
              <a:rPr lang="zh-CN" altLang="en-US" sz="2400" dirty="0">
                <a:latin typeface="+mn-ea"/>
              </a:rPr>
              <a:t>个分组满足以下条件：</a:t>
            </a:r>
            <a:endParaRPr lang="en-US" altLang="zh-CN" sz="2400" dirty="0">
              <a:latin typeface="+mn-ea"/>
            </a:endParaRPr>
          </a:p>
          <a:p>
            <a:pPr lvl="1" eaLnBrk="1" hangingPunct="1">
              <a:spcBef>
                <a:spcPts val="100"/>
              </a:spcBef>
              <a:buFont typeface="Wingdings" pitchFamily="2" charset="2"/>
              <a:buChar char="Ø"/>
            </a:pPr>
            <a:r>
              <a:rPr lang="zh-CN" altLang="en-US" sz="2400" dirty="0">
                <a:solidFill>
                  <a:srgbClr val="0000FF"/>
                </a:solidFill>
                <a:latin typeface="+mn-ea"/>
              </a:rPr>
              <a:t>每个分组至少包含一个对象；</a:t>
            </a:r>
            <a:endParaRPr lang="en-US" altLang="zh-CN" sz="2400" dirty="0">
              <a:solidFill>
                <a:srgbClr val="0000FF"/>
              </a:solidFill>
              <a:latin typeface="+mn-ea"/>
            </a:endParaRPr>
          </a:p>
          <a:p>
            <a:pPr lvl="1" eaLnBrk="1" hangingPunct="1">
              <a:spcBef>
                <a:spcPts val="100"/>
              </a:spcBef>
              <a:buFont typeface="Wingdings" pitchFamily="2" charset="2"/>
              <a:buChar char="Ø"/>
            </a:pPr>
            <a:r>
              <a:rPr lang="zh-CN" altLang="en-US" sz="2400" dirty="0">
                <a:solidFill>
                  <a:srgbClr val="0000FF"/>
                </a:solidFill>
                <a:latin typeface="+mn-ea"/>
              </a:rPr>
              <a:t>每个对象属于且仅属于一个分组；</a:t>
            </a:r>
            <a:endParaRPr lang="en-US" altLang="zh-CN" sz="2400" dirty="0">
              <a:solidFill>
                <a:srgbClr val="0000FF"/>
              </a:solidFill>
              <a:latin typeface="+mn-ea"/>
            </a:endParaRPr>
          </a:p>
          <a:p>
            <a:pPr eaLnBrk="1" hangingPunct="1">
              <a:spcBef>
                <a:spcPts val="100"/>
              </a:spcBef>
            </a:pPr>
            <a:endParaRPr lang="en-US" altLang="zh-CN" sz="2400" dirty="0">
              <a:latin typeface="+mn-ea"/>
            </a:endParaRPr>
          </a:p>
          <a:p>
            <a:pPr eaLnBrk="1" hangingPunct="1">
              <a:spcBef>
                <a:spcPts val="100"/>
              </a:spcBef>
            </a:pPr>
            <a:r>
              <a:rPr lang="en-US" altLang="zh-CN" sz="2400" dirty="0">
                <a:solidFill>
                  <a:srgbClr val="FF0000"/>
                </a:solidFill>
                <a:latin typeface="+mn-ea"/>
              </a:rPr>
              <a:t>K-Means</a:t>
            </a:r>
            <a:r>
              <a:rPr lang="zh-CN" altLang="en-US" sz="2400" dirty="0">
                <a:solidFill>
                  <a:srgbClr val="FF0000"/>
                </a:solidFill>
                <a:latin typeface="+mn-ea"/>
              </a:rPr>
              <a:t>算法</a:t>
            </a:r>
            <a:r>
              <a:rPr lang="zh-CN" altLang="en-US" sz="2400" dirty="0">
                <a:latin typeface="+mn-ea"/>
              </a:rPr>
              <a:t>是最常见和典型的基于划分的聚类方法</a:t>
            </a:r>
          </a:p>
        </p:txBody>
      </p:sp>
    </p:spTree>
    <p:extLst>
      <p:ext uri="{BB962C8B-B14F-4D97-AF65-F5344CB8AC3E}">
        <p14:creationId xmlns:p14="http://schemas.microsoft.com/office/powerpoint/2010/main" val="3080310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AC5C64C6-63E0-42EA-8B24-DC51C85D7878}"/>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0" name="标题 3">
            <a:extLst>
              <a:ext uri="{FF2B5EF4-FFF2-40B4-BE49-F238E27FC236}">
                <a16:creationId xmlns:a16="http://schemas.microsoft.com/office/drawing/2014/main" id="{FC8D5ED2-CFB3-4785-9F96-8949144B723E}"/>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K-Means聚类算法</a:t>
            </a:r>
            <a:endParaRPr lang="zh-CN" altLang="en-US" sz="2400" b="1" dirty="0">
              <a:latin typeface="Arial" panose="020B0604020202020204" pitchFamily="34" charset="0"/>
              <a:ea typeface="微软雅黑" panose="020B0503020204020204" pitchFamily="34" charset="-122"/>
            </a:endParaRPr>
          </a:p>
        </p:txBody>
      </p:sp>
      <p:sp>
        <p:nvSpPr>
          <p:cNvPr id="12" name="Rectangle 3">
            <a:extLst>
              <a:ext uri="{FF2B5EF4-FFF2-40B4-BE49-F238E27FC236}">
                <a16:creationId xmlns:a16="http://schemas.microsoft.com/office/drawing/2014/main" id="{982DD6FE-02DB-4A23-A414-125CDDC471E6}"/>
              </a:ext>
            </a:extLst>
          </p:cNvPr>
          <p:cNvSpPr txBox="1">
            <a:spLocks noChangeArrowheads="1"/>
          </p:cNvSpPr>
          <p:nvPr/>
        </p:nvSpPr>
        <p:spPr>
          <a:xfrm>
            <a:off x="451644" y="980728"/>
            <a:ext cx="8296820" cy="468153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eaLnBrk="1" hangingPunct="1">
              <a:lnSpc>
                <a:spcPct val="90000"/>
              </a:lnSpc>
            </a:pPr>
            <a:r>
              <a:rPr lang="en-US" altLang="zh-TW" sz="2100" kern="0" dirty="0">
                <a:latin typeface="Times New Roman" panose="02020603050405020304" pitchFamily="18" charset="0"/>
                <a:ea typeface="新細明體" panose="02020500000000000000" pitchFamily="18" charset="-120"/>
              </a:rPr>
              <a:t>Objective function</a:t>
            </a:r>
          </a:p>
          <a:p>
            <a:pPr eaLnBrk="1" hangingPunct="1">
              <a:lnSpc>
                <a:spcPct val="90000"/>
              </a:lnSpc>
            </a:pPr>
            <a:endParaRPr lang="en-US" altLang="zh-TW" sz="21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21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2100" kern="0" dirty="0">
              <a:latin typeface="Times New Roman" panose="02020603050405020304" pitchFamily="18" charset="0"/>
              <a:ea typeface="新細明體" panose="02020500000000000000" pitchFamily="18" charset="-120"/>
            </a:endParaRPr>
          </a:p>
          <a:p>
            <a:pPr eaLnBrk="1" hangingPunct="1">
              <a:lnSpc>
                <a:spcPct val="90000"/>
              </a:lnSpc>
            </a:pPr>
            <a:r>
              <a:rPr lang="en-US" altLang="zh-TW" sz="2100" kern="0" dirty="0">
                <a:latin typeface="Times New Roman" panose="02020603050405020304" pitchFamily="18" charset="0"/>
                <a:ea typeface="新細明體" panose="02020500000000000000" pitchFamily="18" charset="-120"/>
              </a:rPr>
              <a:t>Subject to  </a:t>
            </a:r>
            <a:r>
              <a:rPr lang="en-US" altLang="zh-CN" sz="2100" kern="0" dirty="0">
                <a:latin typeface="Times New Roman" panose="02020603050405020304" pitchFamily="18" charset="0"/>
                <a:ea typeface="宋体" panose="02010600030101010101" pitchFamily="2" charset="-122"/>
              </a:rPr>
              <a:t>                           </a:t>
            </a:r>
            <a:r>
              <a:rPr lang="en-US" altLang="zh-TW" sz="2100" kern="0" dirty="0">
                <a:latin typeface="Times New Roman" panose="02020603050405020304" pitchFamily="18" charset="0"/>
                <a:ea typeface="新細明體" panose="02020500000000000000" pitchFamily="18" charset="-120"/>
              </a:rPr>
              <a:t>1≤i≤n  </a:t>
            </a:r>
          </a:p>
          <a:p>
            <a:pPr eaLnBrk="1" hangingPunct="1">
              <a:lnSpc>
                <a:spcPct val="90000"/>
              </a:lnSpc>
            </a:pPr>
            <a:endParaRPr lang="en-US" altLang="zh-TW" sz="2100" kern="0" dirty="0">
              <a:latin typeface="Times New Roman" panose="02020603050405020304" pitchFamily="18" charset="0"/>
              <a:ea typeface="新細明體" panose="02020500000000000000" pitchFamily="18" charset="-120"/>
            </a:endParaRPr>
          </a:p>
          <a:p>
            <a:pPr eaLnBrk="1" hangingPunct="1">
              <a:lnSpc>
                <a:spcPct val="90000"/>
              </a:lnSpc>
            </a:pPr>
            <a:r>
              <a:rPr lang="en-US" altLang="zh-TW" sz="2100" kern="0" dirty="0">
                <a:latin typeface="Times New Roman" panose="02020603050405020304" pitchFamily="18" charset="0"/>
                <a:ea typeface="新細明體" panose="02020500000000000000" pitchFamily="18" charset="-120"/>
              </a:rPr>
              <a:t>                                             1≤i≤n, 1≤l≤k</a:t>
            </a:r>
          </a:p>
          <a:p>
            <a:pPr marL="0" indent="0" eaLnBrk="1" hangingPunct="1">
              <a:lnSpc>
                <a:spcPct val="90000"/>
              </a:lnSpc>
              <a:buNone/>
            </a:pPr>
            <a:endParaRPr lang="en-US" altLang="zh-TW" sz="2100" kern="0" dirty="0">
              <a:latin typeface="Times New Roman" panose="02020603050405020304" pitchFamily="18"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F5B4AE23-FDBF-4D90-B63B-DA60CD3A8A16}"/>
                  </a:ext>
                </a:extLst>
              </p:cNvPr>
              <p:cNvSpPr txBox="1"/>
              <p:nvPr/>
            </p:nvSpPr>
            <p:spPr bwMode="auto">
              <a:xfrm>
                <a:off x="827584" y="1349706"/>
                <a:ext cx="424847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𝑢</m:t>
                                      </m:r>
                                    </m:e>
                                    <m:sub>
                                      <m:r>
                                        <a:rPr lang="zh-CN" altLang="en-US" sz="1600" i="1">
                                          <a:latin typeface="Cambria Math" panose="02040503050406030204" pitchFamily="18" charset="0"/>
                                        </a:rPr>
                                        <m:t>𝑖𝑙</m:t>
                                      </m:r>
                                    </m:sub>
                                  </m:sSub>
                                  <m:r>
                                    <a:rPr lang="zh-CN" altLang="en-US" sz="1600">
                                      <a:latin typeface="Cambria Math" panose="02040503050406030204" pitchFamily="18" charset="0"/>
                                    </a:rPr>
                                    <m:t> </m:t>
                                  </m:r>
                                  <m:sSup>
                                    <m:sSupPr>
                                      <m:ctrlPr>
                                        <a:rPr lang="en-US" altLang="zh-CN" sz="1600" b="0" i="1" smtClean="0">
                                          <a:latin typeface="Cambria Math" panose="02040503050406030204" pitchFamily="18" charset="0"/>
                                        </a:rPr>
                                      </m:ctrlPr>
                                    </m:sSupPr>
                                    <m:e>
                                      <m:r>
                                        <a:rPr lang="zh-CN" altLang="en-US" sz="1600" i="1">
                                          <a:latin typeface="Cambria Math" panose="02040503050406030204" pitchFamily="18" charset="0"/>
                                        </a:rPr>
                                        <m:t>𝑑</m:t>
                                      </m:r>
                                    </m:e>
                                    <m:sup>
                                      <m:r>
                                        <a:rPr lang="en-US" altLang="zh-CN" sz="1600" b="0" i="1" smtClean="0">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sub>
                                  </m:sSub>
                                  <m:r>
                                    <a:rPr lang="zh-CN" altLang="en-US" sz="1600" i="1">
                                      <a:latin typeface="Cambria Math" panose="02040503050406030204" pitchFamily="18" charset="0"/>
                                    </a:rPr>
                                    <m:t>)</m:t>
                                  </m:r>
                                  <m:r>
                                    <a:rPr lang="en-US" altLang="zh-CN" sz="1600" i="1">
                                      <a:latin typeface="Cambria Math" panose="02040503050406030204" pitchFamily="18" charset="0"/>
                                    </a:rPr>
                                    <m:t>=</m:t>
                                  </m:r>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min</m:t>
                                      </m:r>
                                    </m:e>
                                    <m:lim>
                                      <m:r>
                                        <a:rPr lang="en-US" altLang="zh-CN" sz="1600" i="1">
                                          <a:latin typeface="Cambria Math" panose="02040503050406030204" pitchFamily="18" charset="0"/>
                                        </a:rPr>
                                        <m:t>𝑈</m:t>
                                      </m:r>
                                      <m:r>
                                        <a:rPr lang="en-US" altLang="zh-CN" sz="1600" i="1">
                                          <a:latin typeface="Cambria Math" panose="02040503050406030204" pitchFamily="18" charset="0"/>
                                        </a:rPr>
                                        <m:t>,</m:t>
                                      </m:r>
                                      <m:r>
                                        <a:rPr lang="en-US" altLang="zh-CN" sz="1600" b="0" i="1" smtClean="0">
                                          <a:latin typeface="Cambria Math" panose="02040503050406030204" pitchFamily="18" charset="0"/>
                                        </a:rPr>
                                        <m:t>𝑍</m:t>
                                      </m:r>
                                    </m:lim>
                                  </m:limLow>
                                  <m:sSubSup>
                                    <m:sSubSupPr>
                                      <m:ctrlPr>
                                        <a:rPr lang="en-US" altLang="zh-CN" sz="1600" b="0" i="1" smtClean="0">
                                          <a:latin typeface="Cambria Math" panose="02040503050406030204" pitchFamily="18" charset="0"/>
                                        </a:rPr>
                                      </m:ctrlPr>
                                    </m:sSubSupPr>
                                    <m:e>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𝑈𝑍</m:t>
                                          </m:r>
                                        </m:e>
                                      </m:d>
                                    </m:e>
                                    <m:sub>
                                      <m:r>
                                        <a:rPr lang="en-US" altLang="zh-CN" sz="1600" b="0" i="1" smtClean="0">
                                          <a:latin typeface="Cambria Math" panose="02040503050406030204" pitchFamily="18" charset="0"/>
                                        </a:rPr>
                                        <m:t>𝐹</m:t>
                                      </m:r>
                                    </m:sub>
                                    <m:sup>
                                      <m:r>
                                        <a:rPr lang="en-US" altLang="zh-CN" sz="1600" b="0" i="1" smtClean="0">
                                          <a:latin typeface="Cambria Math" panose="02040503050406030204" pitchFamily="18" charset="0"/>
                                        </a:rPr>
                                        <m:t>2</m:t>
                                      </m:r>
                                    </m:sup>
                                  </m:sSubSup>
                                </m:e>
                              </m:nary>
                            </m:e>
                          </m:nary>
                        </m:e>
                      </m:func>
                    </m:oMath>
                  </m:oMathPara>
                </a14:m>
                <a:endParaRPr lang="zh-CN" altLang="en-US" sz="1600" dirty="0"/>
              </a:p>
            </p:txBody>
          </p:sp>
        </mc:Choice>
        <mc:Fallback xmlns="">
          <p:sp>
            <p:nvSpPr>
              <p:cNvPr id="13" name="Object 5">
                <a:extLst>
                  <a:ext uri="{FF2B5EF4-FFF2-40B4-BE49-F238E27FC236}">
                    <a16:creationId xmlns:a16="http://schemas.microsoft.com/office/drawing/2014/main" id="{F5B4AE23-FDBF-4D90-B63B-DA60CD3A8A16}"/>
                  </a:ext>
                </a:extLst>
              </p:cNvPr>
              <p:cNvSpPr txBox="1">
                <a:spLocks noRot="1" noChangeAspect="1" noMove="1" noResize="1" noEditPoints="1" noAdjustHandles="1" noChangeArrowheads="1" noChangeShapeType="1" noTextEdit="1"/>
              </p:cNvSpPr>
              <p:nvPr/>
            </p:nvSpPr>
            <p:spPr bwMode="auto">
              <a:xfrm>
                <a:off x="827584" y="1349706"/>
                <a:ext cx="4248472" cy="831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A2AFEDC-8662-499B-B8E6-6B7F1BA1353C}"/>
                  </a:ext>
                </a:extLst>
              </p:cNvPr>
              <p:cNvSpPr txBox="1"/>
              <p:nvPr/>
            </p:nvSpPr>
            <p:spPr bwMode="auto">
              <a:xfrm>
                <a:off x="2339752" y="2229298"/>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𝑙</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𝑘</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15" name="Object 8">
                <a:extLst>
                  <a:ext uri="{FF2B5EF4-FFF2-40B4-BE49-F238E27FC236}">
                    <a16:creationId xmlns:a16="http://schemas.microsoft.com/office/drawing/2014/main" id="{1A2AFEDC-8662-499B-B8E6-6B7F1BA1353C}"/>
                  </a:ext>
                </a:extLst>
              </p:cNvPr>
              <p:cNvSpPr txBox="1">
                <a:spLocks noRot="1" noChangeAspect="1" noMove="1" noResize="1" noEditPoints="1" noAdjustHandles="1" noChangeArrowheads="1" noChangeShapeType="1" noTextEdit="1"/>
              </p:cNvSpPr>
              <p:nvPr/>
            </p:nvSpPr>
            <p:spPr bwMode="auto">
              <a:xfrm>
                <a:off x="2339752" y="2229298"/>
                <a:ext cx="1152525" cy="720725"/>
              </a:xfrm>
              <a:prstGeom prst="rect">
                <a:avLst/>
              </a:prstGeom>
              <a:blipFill>
                <a:blip r:embed="rId3"/>
                <a:stretch>
                  <a:fillRect b="-33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10">
                <a:extLst>
                  <a:ext uri="{FF2B5EF4-FFF2-40B4-BE49-F238E27FC236}">
                    <a16:creationId xmlns:a16="http://schemas.microsoft.com/office/drawing/2014/main" id="{ED28B8EE-5BCD-4691-98FF-023423DA9F9E}"/>
                  </a:ext>
                </a:extLst>
              </p:cNvPr>
              <p:cNvSpPr txBox="1"/>
              <p:nvPr/>
            </p:nvSpPr>
            <p:spPr bwMode="auto">
              <a:xfrm>
                <a:off x="2376240" y="3184984"/>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∈{0,1}</m:t>
                      </m:r>
                    </m:oMath>
                  </m:oMathPara>
                </a14:m>
                <a:endParaRPr lang="zh-CN" altLang="en-US" sz="1600" dirty="0"/>
              </a:p>
            </p:txBody>
          </p:sp>
        </mc:Choice>
        <mc:Fallback xmlns="">
          <p:sp>
            <p:nvSpPr>
              <p:cNvPr id="17" name="Object 10">
                <a:extLst>
                  <a:ext uri="{FF2B5EF4-FFF2-40B4-BE49-F238E27FC236}">
                    <a16:creationId xmlns:a16="http://schemas.microsoft.com/office/drawing/2014/main" id="{ED28B8EE-5BCD-4691-98FF-023423DA9F9E}"/>
                  </a:ext>
                </a:extLst>
              </p:cNvPr>
              <p:cNvSpPr txBox="1">
                <a:spLocks noRot="1" noChangeAspect="1" noMove="1" noResize="1" noEditPoints="1" noAdjustHandles="1" noChangeArrowheads="1" noChangeShapeType="1" noTextEdit="1"/>
              </p:cNvSpPr>
              <p:nvPr/>
            </p:nvSpPr>
            <p:spPr bwMode="auto">
              <a:xfrm>
                <a:off x="2376240" y="3184984"/>
                <a:ext cx="1223962" cy="436563"/>
              </a:xfrm>
              <a:prstGeom prst="rect">
                <a:avLst/>
              </a:prstGeom>
              <a:blipFill>
                <a:blip r:embed="rId4"/>
                <a:stretch>
                  <a:fillRect/>
                </a:stretch>
              </a:blipFill>
              <a:ln>
                <a:noFill/>
              </a:ln>
            </p:spPr>
            <p:txBody>
              <a:bodyPr/>
              <a:lstStyle/>
              <a:p>
                <a:r>
                  <a:rPr lang="zh-CN" altLang="en-US">
                    <a:noFill/>
                  </a:rPr>
                  <a:t> </a:t>
                </a:r>
              </a:p>
            </p:txBody>
          </p:sp>
        </mc:Fallback>
      </mc:AlternateContent>
      <p:pic>
        <p:nvPicPr>
          <p:cNvPr id="143362" name="Picture 2">
            <a:extLst>
              <a:ext uri="{FF2B5EF4-FFF2-40B4-BE49-F238E27FC236}">
                <a16:creationId xmlns:a16="http://schemas.microsoft.com/office/drawing/2014/main" id="{AD333C1A-A8FC-4CDF-9BC9-B0D778739C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3728" y="3717032"/>
            <a:ext cx="3380308" cy="26858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EDF72CE-DD03-4490-B0A7-72A764B5BCAE}"/>
              </a:ext>
            </a:extLst>
          </p:cNvPr>
          <p:cNvSpPr txBox="1"/>
          <p:nvPr/>
        </p:nvSpPr>
        <p:spPr>
          <a:xfrm>
            <a:off x="5580112" y="5013176"/>
            <a:ext cx="902811" cy="307777"/>
          </a:xfrm>
          <a:prstGeom prst="rect">
            <a:avLst/>
          </a:prstGeom>
          <a:noFill/>
        </p:spPr>
        <p:txBody>
          <a:bodyPr wrap="none" rtlCol="0">
            <a:spAutoFit/>
          </a:bodyPr>
          <a:lstStyle/>
          <a:p>
            <a:r>
              <a:rPr lang="zh-CN" altLang="en-US" sz="1400" dirty="0"/>
              <a:t>非凸函数</a:t>
            </a:r>
          </a:p>
        </p:txBody>
      </p:sp>
      <mc:AlternateContent xmlns:mc="http://schemas.openxmlformats.org/markup-compatibility/2006" xmlns:a14="http://schemas.microsoft.com/office/drawing/2010/main">
        <mc:Choice Requires="a14">
          <p:graphicFrame>
            <p:nvGraphicFramePr>
              <p:cNvPr id="14" name="Group 8">
                <a:extLst>
                  <a:ext uri="{FF2B5EF4-FFF2-40B4-BE49-F238E27FC236}">
                    <a16:creationId xmlns:a16="http://schemas.microsoft.com/office/drawing/2014/main" id="{1BBE8F83-F6E5-403A-914F-A86489D4CE65}"/>
                  </a:ext>
                </a:extLst>
              </p:cNvPr>
              <p:cNvGraphicFramePr>
                <a:graphicFrameLocks noGrp="1"/>
              </p:cNvGraphicFramePr>
              <p:nvPr>
                <p:extLst>
                  <p:ext uri="{D42A27DB-BD31-4B8C-83A1-F6EECF244321}">
                    <p14:modId xmlns:p14="http://schemas.microsoft.com/office/powerpoint/2010/main" val="2327955664"/>
                  </p:ext>
                </p:extLst>
              </p:nvPr>
            </p:nvGraphicFramePr>
            <p:xfrm>
              <a:off x="5511944" y="760392"/>
              <a:ext cx="3096344" cy="2773287"/>
            </p:xfrm>
            <a:graphic>
              <a:graphicData uri="http://schemas.openxmlformats.org/drawingml/2006/table">
                <a:tbl>
                  <a:tblPr/>
                  <a:tblGrid>
                    <a:gridCol w="744301">
                      <a:extLst>
                        <a:ext uri="{9D8B030D-6E8A-4147-A177-3AD203B41FA5}">
                          <a16:colId xmlns:a16="http://schemas.microsoft.com/office/drawing/2014/main" val="20000"/>
                        </a:ext>
                      </a:extLst>
                    </a:gridCol>
                    <a:gridCol w="2352043">
                      <a:extLst>
                        <a:ext uri="{9D8B030D-6E8A-4147-A177-3AD203B41FA5}">
                          <a16:colId xmlns:a16="http://schemas.microsoft.com/office/drawing/2014/main" val="20001"/>
                        </a:ext>
                      </a:extLst>
                    </a:gridCol>
                  </a:tblGrid>
                  <a:tr h="25538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符号</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含义</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11455">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600" b="0" i="0" u="none" strike="noStrike" cap="none" normalizeH="0" baseline="0" dirty="0">
                              <a:ln>
                                <a:noFill/>
                              </a:ln>
                              <a:solidFill>
                                <a:srgbClr val="000000"/>
                              </a:solidFill>
                              <a:effectLst/>
                              <a:latin typeface="Calibri" pitchFamily="34" charset="0"/>
                              <a:ea typeface="宋体" pitchFamily="2" charset="-122"/>
                            </a:rPr>
                            <a:t>  </a:t>
                          </a:r>
                          <a:r>
                            <a:rPr kumimoji="0" lang="en-US" altLang="zh-CN" sz="1600" b="0" i="0" u="none" strike="noStrike" cap="none" normalizeH="0" baseline="0" dirty="0">
                              <a:ln>
                                <a:noFill/>
                              </a:ln>
                              <a:solidFill>
                                <a:srgbClr val="000000"/>
                              </a:solidFill>
                              <a:effectLst/>
                              <a:latin typeface="Calibri" pitchFamily="34" charset="0"/>
                              <a:ea typeface="宋体" pitchFamily="2" charset="-122"/>
                            </a:rPr>
                            <a:t>k</a:t>
                          </a:r>
                          <a:endParaRPr kumimoji="0" lang="zh-CN" altLang="en-US" sz="16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聚类簇的个数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第 </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𝑙</m:t>
                              </m:r>
                              <m:r>
                                <a:rPr kumimoji="0" lang="zh-CN" altLang="en-US" sz="1400" b="0" i="1" u="none" strike="noStrike" cap="none" normalizeH="0" baseline="0" dirty="0">
                                  <a:ln>
                                    <a:noFill/>
                                  </a:ln>
                                  <a:solidFill>
                                    <a:srgbClr val="000000"/>
                                  </a:solidFill>
                                  <a:effectLst/>
                                  <a:latin typeface="Cambria Math" panose="02040503050406030204" pitchFamily="18" charset="0"/>
                                  <a:ea typeface="宋体" pitchFamily="2" charset="-122"/>
                                </a:rPr>
                                <m:t> </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个簇中心</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X</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对象（样本）</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n</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数据集中样本的个数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U</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defRPr/>
                          </a:pPr>
                          <a14:m>
                            <m:oMath xmlns:m="http://schemas.openxmlformats.org/officeDocument/2006/math">
                              <m:r>
                                <a:rPr lang="en-US" altLang="zh-TW" sz="1400" b="0" i="1" kern="0" smtClean="0">
                                  <a:latin typeface="Cambria Math" panose="02040503050406030204" pitchFamily="18" charset="0"/>
                                  <a:ea typeface="新細明體" panose="02020500000000000000" pitchFamily="18" charset="-120"/>
                                </a:rPr>
                                <m:t>𝑛</m:t>
                              </m:r>
                              <m:r>
                                <a:rPr lang="en-US" altLang="zh-TW" sz="1400" b="0" i="1" kern="0" smtClean="0">
                                  <a:latin typeface="Cambria Math" panose="02040503050406030204" pitchFamily="18" charset="0"/>
                                  <a:ea typeface="新細明體" panose="02020500000000000000" pitchFamily="18" charset="-120"/>
                                </a:rPr>
                                <m:t>×</m:t>
                              </m:r>
                              <m:r>
                                <a:rPr lang="en-US" altLang="zh-TW" sz="1400" b="0" i="1" kern="0" smtClean="0">
                                  <a:latin typeface="Cambria Math" panose="02040503050406030204" pitchFamily="18" charset="0"/>
                                  <a:ea typeface="新細明體" panose="02020500000000000000" pitchFamily="18" charset="-120"/>
                                </a:rPr>
                                <m:t>𝑘</m:t>
                              </m:r>
                              <m:r>
                                <a:rPr lang="en-US" altLang="zh-TW" sz="1400" b="0" i="1" kern="0" smtClean="0">
                                  <a:latin typeface="Cambria Math" panose="02040503050406030204" pitchFamily="18" charset="0"/>
                                  <a:ea typeface="新細明體" panose="02020500000000000000" pitchFamily="18" charset="-120"/>
                                </a:rPr>
                                <m:t> </m:t>
                              </m:r>
                            </m:oMath>
                          </a14:m>
                          <a:r>
                            <a:rPr lang="zh-CN" altLang="en-US" sz="1400" kern="0" dirty="0">
                              <a:latin typeface="Times New Roman" panose="02020603050405020304" pitchFamily="18" charset="0"/>
                              <a:ea typeface="新細明體" panose="02020500000000000000" pitchFamily="18" charset="-120"/>
                            </a:rPr>
                            <a:t>划分矩阵，</a:t>
                          </a:r>
                          <a14:m>
                            <m:oMath xmlns:m="http://schemas.openxmlformats.org/officeDocument/2006/math">
                              <m:sSub>
                                <m:sSubPr>
                                  <m:ctrlPr>
                                    <a:rPr lang="zh-CN" altLang="en-US" sz="1400" i="1" smtClean="0">
                                      <a:latin typeface="Cambria Math" panose="02040503050406030204" pitchFamily="18" charset="0"/>
                                    </a:rPr>
                                  </m:ctrlPr>
                                </m:sSubPr>
                                <m:e>
                                  <m:r>
                                    <m:rPr>
                                      <m:sty m:val="p"/>
                                    </m:rPr>
                                    <a:rPr lang="en-US" altLang="zh-CN" sz="1400" i="1">
                                      <a:latin typeface="Cambria Math" panose="02040503050406030204" pitchFamily="18" charset="0"/>
                                    </a:rPr>
                                    <m:t>u</m:t>
                                  </m:r>
                                </m:e>
                                <m:sub>
                                  <m:r>
                                    <a:rPr lang="zh-CN" altLang="en-US" sz="1400" i="1">
                                      <a:latin typeface="Cambria Math" panose="02040503050406030204" pitchFamily="18" charset="0"/>
                                    </a:rPr>
                                    <m:t>𝑖𝑙</m:t>
                                  </m:r>
                                </m:sub>
                              </m:sSub>
                              <m:r>
                                <a:rPr lang="en-US" altLang="zh-CN" sz="1400" b="0" i="1" smtClean="0">
                                  <a:latin typeface="Cambria Math" panose="02040503050406030204" pitchFamily="18" charset="0"/>
                                </a:rPr>
                                <m:t>=1</m:t>
                              </m:r>
                            </m:oMath>
                          </a14:m>
                          <a:endParaRPr lang="zh-CN" altLang="en-US" sz="1400" dirty="0"/>
                        </a:p>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表示第</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𝑖</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个样本属于第</a:t>
                          </a:r>
                          <a14:m>
                            <m:oMath xmlns:m="http://schemas.openxmlformats.org/officeDocument/2006/math">
                              <m:r>
                                <a:rPr kumimoji="0" lang="en-US" altLang="zh-CN" sz="1400" b="0" i="1" u="none" strike="noStrike" cap="none" normalizeH="0" baseline="0" dirty="0" smtClean="0">
                                  <a:ln>
                                    <a:noFill/>
                                  </a:ln>
                                  <a:solidFill>
                                    <a:srgbClr val="000000"/>
                                  </a:solidFill>
                                  <a:effectLst/>
                                  <a:latin typeface="Cambria Math" panose="02040503050406030204" pitchFamily="18" charset="0"/>
                                  <a:ea typeface="宋体" pitchFamily="2" charset="-122"/>
                                </a:rPr>
                                <m:t>𝑙</m:t>
                              </m:r>
                            </m:oMath>
                          </a14:m>
                          <a:r>
                            <a:rPr kumimoji="0" lang="zh-CN" altLang="en-US" sz="1400" b="0" i="0" u="none" strike="noStrike" cap="none" normalizeH="0" baseline="0" dirty="0">
                              <a:ln>
                                <a:noFill/>
                              </a:ln>
                              <a:solidFill>
                                <a:srgbClr val="000000"/>
                              </a:solidFill>
                              <a:effectLst/>
                              <a:latin typeface="Calibri" pitchFamily="34" charset="0"/>
                              <a:ea typeface="宋体" pitchFamily="2" charset="-122"/>
                            </a:rPr>
                            <a:t>个簇</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97067588"/>
                      </a:ext>
                    </a:extLst>
                  </a:tr>
                  <a:tr h="28614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a:t>
                          </a:r>
                          <a:r>
                            <a:rPr lang="en-US" altLang="zh-TW" sz="1400" kern="0" dirty="0">
                              <a:latin typeface="Times New Roman" panose="02020603050405020304" pitchFamily="18" charset="0"/>
                              <a:ea typeface="新細明體" panose="02020500000000000000" pitchFamily="18" charset="-120"/>
                            </a:rPr>
                            <a:t>d(.,.) </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距离</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8033823"/>
                      </a:ext>
                    </a:extLst>
                  </a:tr>
                </a:tbl>
              </a:graphicData>
            </a:graphic>
          </p:graphicFrame>
        </mc:Choice>
        <mc:Fallback xmlns="">
          <p:graphicFrame>
            <p:nvGraphicFramePr>
              <p:cNvPr id="14" name="Group 8">
                <a:extLst>
                  <a:ext uri="{FF2B5EF4-FFF2-40B4-BE49-F238E27FC236}">
                    <a16:creationId xmlns:a16="http://schemas.microsoft.com/office/drawing/2014/main" id="{1BBE8F83-F6E5-403A-914F-A86489D4CE65}"/>
                  </a:ext>
                </a:extLst>
              </p:cNvPr>
              <p:cNvGraphicFramePr>
                <a:graphicFrameLocks noGrp="1"/>
              </p:cNvGraphicFramePr>
              <p:nvPr>
                <p:extLst>
                  <p:ext uri="{D42A27DB-BD31-4B8C-83A1-F6EECF244321}">
                    <p14:modId xmlns:p14="http://schemas.microsoft.com/office/powerpoint/2010/main" val="2327955664"/>
                  </p:ext>
                </p:extLst>
              </p:nvPr>
            </p:nvGraphicFramePr>
            <p:xfrm>
              <a:off x="5511944" y="760392"/>
              <a:ext cx="3096344" cy="2773287"/>
            </p:xfrm>
            <a:graphic>
              <a:graphicData uri="http://schemas.openxmlformats.org/drawingml/2006/table">
                <a:tbl>
                  <a:tblPr/>
                  <a:tblGrid>
                    <a:gridCol w="744301">
                      <a:extLst>
                        <a:ext uri="{9D8B030D-6E8A-4147-A177-3AD203B41FA5}">
                          <a16:colId xmlns:a16="http://schemas.microsoft.com/office/drawing/2014/main" val="20000"/>
                        </a:ext>
                      </a:extLst>
                    </a:gridCol>
                    <a:gridCol w="2352043">
                      <a:extLst>
                        <a:ext uri="{9D8B030D-6E8A-4147-A177-3AD203B41FA5}">
                          <a16:colId xmlns:a16="http://schemas.microsoft.com/office/drawing/2014/main" val="20001"/>
                        </a:ext>
                      </a:extLst>
                    </a:gridCol>
                  </a:tblGrid>
                  <a:tr h="342980">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符号</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1" i="0" u="none" strike="noStrike" cap="none" normalizeH="0" baseline="0" dirty="0">
                              <a:ln>
                                <a:noFill/>
                              </a:ln>
                              <a:solidFill>
                                <a:srgbClr val="FFFFFF"/>
                              </a:solidFill>
                              <a:effectLst/>
                              <a:latin typeface="Calibri" pitchFamily="34" charset="0"/>
                              <a:ea typeface="宋体" pitchFamily="2" charset="-122"/>
                            </a:rPr>
                            <a:t>含义</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82794">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600" b="0" i="0" u="none" strike="noStrike" cap="none" normalizeH="0" baseline="0" dirty="0">
                              <a:ln>
                                <a:noFill/>
                              </a:ln>
                              <a:solidFill>
                                <a:srgbClr val="000000"/>
                              </a:solidFill>
                              <a:effectLst/>
                              <a:latin typeface="Calibri" pitchFamily="34" charset="0"/>
                              <a:ea typeface="宋体" pitchFamily="2" charset="-122"/>
                            </a:rPr>
                            <a:t>  </a:t>
                          </a:r>
                          <a:r>
                            <a:rPr kumimoji="0" lang="en-US" altLang="zh-CN" sz="1600" b="0" i="0" u="none" strike="noStrike" cap="none" normalizeH="0" baseline="0" dirty="0">
                              <a:ln>
                                <a:noFill/>
                              </a:ln>
                              <a:solidFill>
                                <a:srgbClr val="000000"/>
                              </a:solidFill>
                              <a:effectLst/>
                              <a:latin typeface="Calibri" pitchFamily="34" charset="0"/>
                              <a:ea typeface="宋体" pitchFamily="2" charset="-122"/>
                            </a:rPr>
                            <a:t>k</a:t>
                          </a:r>
                          <a:endParaRPr kumimoji="0" lang="zh-CN" altLang="en-US" sz="16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聚类簇的个数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4640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endParaRPr lang="zh-CN"/>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blipFill>
                          <a:blip r:embed="rId6"/>
                          <a:stretch>
                            <a:fillRect l="-32300" t="-210526" r="-1034" b="-508772"/>
                          </a:stretch>
                        </a:blipFill>
                      </a:tcPr>
                    </a:tc>
                    <a:extLst>
                      <a:ext uri="{0D108BD9-81ED-4DB2-BD59-A6C34878D82A}">
                        <a16:rowId xmlns:a16="http://schemas.microsoft.com/office/drawing/2014/main" val="10002"/>
                      </a:ext>
                    </a:extLst>
                  </a:tr>
                  <a:tr h="34640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X</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对象（样本）</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34640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n</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400" b="0" i="0" u="none" strike="noStrike" cap="none" normalizeH="0" baseline="0" dirty="0">
                              <a:ln>
                                <a:noFill/>
                              </a:ln>
                              <a:solidFill>
                                <a:srgbClr val="000000"/>
                              </a:solidFill>
                              <a:effectLst/>
                              <a:latin typeface="Calibri" pitchFamily="34" charset="0"/>
                              <a:ea typeface="宋体" pitchFamily="2" charset="-122"/>
                            </a:rPr>
                            <a:t>数据集中样本的个数</a:t>
                          </a: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63020">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U</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endParaRPr lang="zh-CN"/>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blipFill>
                          <a:blip r:embed="rId6"/>
                          <a:stretch>
                            <a:fillRect l="-32300" t="-266972" r="-1034" b="-61468"/>
                          </a:stretch>
                        </a:blipFill>
                      </a:tcPr>
                    </a:tc>
                    <a:extLst>
                      <a:ext uri="{0D108BD9-81ED-4DB2-BD59-A6C34878D82A}">
                        <a16:rowId xmlns:a16="http://schemas.microsoft.com/office/drawing/2014/main" val="3597067588"/>
                      </a:ext>
                    </a:extLst>
                  </a:tr>
                  <a:tr h="345266">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en-US" altLang="zh-CN" sz="1400" b="0" i="0" u="none" strike="noStrike" cap="none" normalizeH="0" baseline="0" dirty="0">
                              <a:ln>
                                <a:noFill/>
                              </a:ln>
                              <a:solidFill>
                                <a:srgbClr val="000000"/>
                              </a:solidFill>
                              <a:effectLst/>
                              <a:latin typeface="Calibri" pitchFamily="34" charset="0"/>
                              <a:ea typeface="宋体" pitchFamily="2" charset="-122"/>
                            </a:rPr>
                            <a:t>    </a:t>
                          </a:r>
                          <a:r>
                            <a:rPr lang="en-US" altLang="zh-TW" sz="1400" kern="0" dirty="0">
                              <a:latin typeface="Times New Roman" panose="02020603050405020304" pitchFamily="18" charset="0"/>
                              <a:ea typeface="新細明體" panose="02020500000000000000" pitchFamily="18" charset="-120"/>
                            </a:rPr>
                            <a:t>d(.,.) </a:t>
                          </a:r>
                          <a:endParaRPr kumimoji="0" lang="zh-CN" alt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400" b="0" i="0" u="none" strike="noStrike" cap="none" normalizeH="0" baseline="0" dirty="0">
                              <a:ln>
                                <a:noFill/>
                              </a:ln>
                              <a:solidFill>
                                <a:srgbClr val="000000"/>
                              </a:solidFill>
                              <a:effectLst/>
                              <a:latin typeface="Calibri" pitchFamily="34" charset="0"/>
                              <a:ea typeface="宋体" pitchFamily="2" charset="-122"/>
                            </a:rPr>
                            <a:t>距离</a:t>
                          </a:r>
                          <a:endParaRPr kumimoji="0" lang="zh-CN" sz="1400" b="0" i="0" u="none" strike="noStrike" cap="none" normalizeH="0" baseline="0" dirty="0">
                            <a:ln>
                              <a:noFill/>
                            </a:ln>
                            <a:solidFill>
                              <a:srgbClr val="000000"/>
                            </a:solidFill>
                            <a:effectLst/>
                            <a:latin typeface="Calibri" pitchFamily="34" charset="0"/>
                            <a:ea typeface="宋体" pitchFamily="2" charset="-122"/>
                          </a:endParaRPr>
                        </a:p>
                      </a:txBody>
                      <a:tcPr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8033823"/>
                      </a:ext>
                    </a:extLst>
                  </a:tr>
                </a:tbl>
              </a:graphicData>
            </a:graphic>
          </p:graphicFrame>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06F0BE6-B6C6-4EE7-9627-A83C86FE725E}"/>
                  </a:ext>
                </a:extLst>
              </p:cNvPr>
              <p:cNvSpPr/>
              <p:nvPr/>
            </p:nvSpPr>
            <p:spPr>
              <a:xfrm>
                <a:off x="5628201" y="1484784"/>
                <a:ext cx="4033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600" i="1" kern="0" dirty="0" smtClean="0">
                              <a:latin typeface="Cambria Math" panose="02040503050406030204" pitchFamily="18" charset="0"/>
                              <a:ea typeface="新細明體" panose="02020500000000000000" pitchFamily="18" charset="-120"/>
                            </a:rPr>
                          </m:ctrlPr>
                        </m:sSubPr>
                        <m:e>
                          <m:r>
                            <a:rPr lang="en-US" altLang="zh-TW" sz="1600" b="0" i="1" kern="0" dirty="0" smtClean="0">
                              <a:latin typeface="Cambria Math" panose="02040503050406030204" pitchFamily="18" charset="0"/>
                              <a:ea typeface="新細明體" panose="02020500000000000000" pitchFamily="18" charset="-120"/>
                            </a:rPr>
                            <m:t>𝑧</m:t>
                          </m:r>
                        </m:e>
                        <m:sub>
                          <m:r>
                            <a:rPr lang="en-US" altLang="zh-TW" sz="1600" b="0" i="1" kern="0" dirty="0" smtClean="0">
                              <a:latin typeface="Cambria Math" panose="02040503050406030204" pitchFamily="18" charset="0"/>
                              <a:ea typeface="新細明體" panose="02020500000000000000" pitchFamily="18" charset="-120"/>
                            </a:rPr>
                            <m:t>𝑙</m:t>
                          </m:r>
                        </m:sub>
                      </m:sSub>
                    </m:oMath>
                  </m:oMathPara>
                </a14:m>
                <a:endParaRPr lang="zh-CN" altLang="en-US" sz="1600" dirty="0"/>
              </a:p>
            </p:txBody>
          </p:sp>
        </mc:Choice>
        <mc:Fallback xmlns="">
          <p:sp>
            <p:nvSpPr>
              <p:cNvPr id="16" name="矩形 15">
                <a:extLst>
                  <a:ext uri="{FF2B5EF4-FFF2-40B4-BE49-F238E27FC236}">
                    <a16:creationId xmlns:a16="http://schemas.microsoft.com/office/drawing/2014/main" id="{C06F0BE6-B6C6-4EE7-9627-A83C86FE725E}"/>
                  </a:ext>
                </a:extLst>
              </p:cNvPr>
              <p:cNvSpPr>
                <a:spLocks noRot="1" noChangeAspect="1" noMove="1" noResize="1" noEditPoints="1" noAdjustHandles="1" noChangeArrowheads="1" noChangeShapeType="1" noTextEdit="1"/>
              </p:cNvSpPr>
              <p:nvPr/>
            </p:nvSpPr>
            <p:spPr>
              <a:xfrm>
                <a:off x="5628201" y="1484784"/>
                <a:ext cx="403316"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74593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AC5C64C6-63E0-42EA-8B24-DC51C85D7878}"/>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0" name="标题 3">
            <a:extLst>
              <a:ext uri="{FF2B5EF4-FFF2-40B4-BE49-F238E27FC236}">
                <a16:creationId xmlns:a16="http://schemas.microsoft.com/office/drawing/2014/main" id="{FC8D5ED2-CFB3-4785-9F96-8949144B723E}"/>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K-Means聚类算法</a:t>
            </a:r>
            <a:endParaRPr lang="zh-CN" altLang="en-US" sz="2400" b="1" dirty="0">
              <a:latin typeface="Arial" panose="020B0604020202020204" pitchFamily="34" charset="0"/>
              <a:ea typeface="微软雅黑" panose="020B0503020204020204" pitchFamily="34" charset="-122"/>
            </a:endParaRPr>
          </a:p>
        </p:txBody>
      </p:sp>
      <p:sp>
        <p:nvSpPr>
          <p:cNvPr id="14" name="Rectangle 7">
            <a:extLst>
              <a:ext uri="{FF2B5EF4-FFF2-40B4-BE49-F238E27FC236}">
                <a16:creationId xmlns:a16="http://schemas.microsoft.com/office/drawing/2014/main" id="{D13FDD59-EF97-44BC-A5AC-04B4981A0214}"/>
              </a:ext>
            </a:extLst>
          </p:cNvPr>
          <p:cNvSpPr>
            <a:spLocks noChangeArrowheads="1"/>
          </p:cNvSpPr>
          <p:nvPr/>
        </p:nvSpPr>
        <p:spPr bwMode="auto">
          <a:xfrm>
            <a:off x="-232569" y="26142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新細明體" panose="02020500000000000000" pitchFamily="18" charset="-120"/>
              </a:defRPr>
            </a:lvl1pPr>
            <a:lvl2pPr marL="742950" indent="-285750">
              <a:defRPr>
                <a:solidFill>
                  <a:schemeClr val="tx1"/>
                </a:solidFill>
                <a:latin typeface="Verdana" panose="020B0604030504040204" pitchFamily="34" charset="0"/>
                <a:ea typeface="新細明體" panose="02020500000000000000" pitchFamily="18" charset="-120"/>
              </a:defRPr>
            </a:lvl2pPr>
            <a:lvl3pPr marL="1143000" indent="-228600">
              <a:defRPr>
                <a:solidFill>
                  <a:schemeClr val="tx1"/>
                </a:solidFill>
                <a:latin typeface="Verdana" panose="020B0604030504040204" pitchFamily="34" charset="0"/>
                <a:ea typeface="新細明體" panose="02020500000000000000" pitchFamily="18" charset="-120"/>
              </a:defRPr>
            </a:lvl3pPr>
            <a:lvl4pPr marL="1600200" indent="-228600">
              <a:defRPr>
                <a:solidFill>
                  <a:schemeClr val="tx1"/>
                </a:solidFill>
                <a:latin typeface="Verdana" panose="020B0604030504040204" pitchFamily="34" charset="0"/>
                <a:ea typeface="新細明體" panose="02020500000000000000" pitchFamily="18" charset="-120"/>
              </a:defRPr>
            </a:lvl4pPr>
            <a:lvl5pPr marL="2057400" indent="-228600">
              <a:defRPr>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9pPr>
          </a:lstStyle>
          <a:p>
            <a:endParaRPr lang="zh-CN" altLang="en-US"/>
          </a:p>
        </p:txBody>
      </p:sp>
      <p:sp>
        <p:nvSpPr>
          <p:cNvPr id="19" name="Rectangle 3">
            <a:extLst>
              <a:ext uri="{FF2B5EF4-FFF2-40B4-BE49-F238E27FC236}">
                <a16:creationId xmlns:a16="http://schemas.microsoft.com/office/drawing/2014/main" id="{1A10D06B-AE10-443D-A761-FA137EEBD7B9}"/>
              </a:ext>
            </a:extLst>
          </p:cNvPr>
          <p:cNvSpPr txBox="1">
            <a:spLocks noChangeArrowheads="1"/>
          </p:cNvSpPr>
          <p:nvPr/>
        </p:nvSpPr>
        <p:spPr>
          <a:xfrm>
            <a:off x="395536" y="908720"/>
            <a:ext cx="7772400" cy="424846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eaLnBrk="1" hangingPunct="1">
              <a:lnSpc>
                <a:spcPct val="90000"/>
              </a:lnSpc>
            </a:pPr>
            <a:r>
              <a:rPr lang="en-US" altLang="zh-TW" sz="1600" kern="0" dirty="0">
                <a:latin typeface="Times New Roman" panose="02020603050405020304" pitchFamily="18" charset="0"/>
                <a:ea typeface="新細明體" panose="02020500000000000000" pitchFamily="18" charset="-120"/>
              </a:rPr>
              <a:t>Solving the k-means problem by iteratively solving the following two sub problems:</a:t>
            </a:r>
          </a:p>
          <a:p>
            <a:pPr marL="457200" lvl="1" indent="0" eaLnBrk="1" hangingPunct="1">
              <a:lnSpc>
                <a:spcPct val="90000"/>
              </a:lnSpc>
              <a:buNone/>
            </a:pPr>
            <a:endParaRPr lang="en-US" altLang="zh-TW" sz="1600" kern="0" dirty="0">
              <a:latin typeface="Times New Roman" panose="02020603050405020304" pitchFamily="18" charset="0"/>
              <a:ea typeface="新細明體" panose="02020500000000000000" pitchFamily="18" charset="-120"/>
            </a:endParaRPr>
          </a:p>
          <a:p>
            <a:pPr marL="342900" lvl="1" indent="-342900" eaLnBrk="1" hangingPunct="1">
              <a:lnSpc>
                <a:spcPct val="90000"/>
              </a:lnSpc>
              <a:buFont typeface="+mj-lt"/>
              <a:buAutoNum type="alphaLcParenR"/>
            </a:pPr>
            <a:r>
              <a:rPr lang="en-US" altLang="zh-TW" sz="1600" kern="0" dirty="0">
                <a:latin typeface="Times New Roman" panose="02020603050405020304" pitchFamily="18" charset="0"/>
                <a:ea typeface="新細明體" panose="02020500000000000000" pitchFamily="18" charset="-120"/>
              </a:rPr>
              <a:t>Fix                 and solve the</a:t>
            </a:r>
            <a:r>
              <a:rPr lang="en-US" altLang="zh-CN" sz="1600" kern="0" dirty="0">
                <a:latin typeface="Times New Roman" panose="02020603050405020304" pitchFamily="18" charset="0"/>
                <a:ea typeface="新細明體" panose="02020500000000000000" pitchFamily="18" charset="-120"/>
              </a:rPr>
              <a:t> </a:t>
            </a:r>
            <a:r>
              <a:rPr lang="en-US" altLang="zh-TW" sz="1600" kern="0" dirty="0">
                <a:latin typeface="Times New Roman" panose="02020603050405020304" pitchFamily="18" charset="0"/>
                <a:ea typeface="新細明體" panose="02020500000000000000" pitchFamily="18" charset="-120"/>
              </a:rPr>
              <a:t>reduced problem </a:t>
            </a: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marL="342900" lvl="1" indent="-342900" eaLnBrk="1" hangingPunct="1">
              <a:lnSpc>
                <a:spcPct val="90000"/>
              </a:lnSpc>
              <a:buFont typeface="+mj-lt"/>
              <a:buAutoNum type="alphaLcParenR" startAt="2"/>
            </a:pPr>
            <a:r>
              <a:rPr lang="en-US" altLang="zh-TW" sz="1600" kern="0" dirty="0">
                <a:latin typeface="Times New Roman" panose="02020603050405020304" pitchFamily="18" charset="0"/>
                <a:ea typeface="新細明體" panose="02020500000000000000" pitchFamily="18" charset="-120"/>
              </a:rPr>
              <a:t>Fix                 and solve the</a:t>
            </a:r>
            <a:r>
              <a:rPr lang="en-US" altLang="zh-CN" sz="1600" kern="0" dirty="0">
                <a:latin typeface="Times New Roman" panose="02020603050405020304" pitchFamily="18" charset="0"/>
                <a:ea typeface="新細明體" panose="02020500000000000000" pitchFamily="18" charset="-120"/>
              </a:rPr>
              <a:t> </a:t>
            </a:r>
            <a:r>
              <a:rPr lang="en-US" altLang="zh-TW" sz="1600" kern="0" dirty="0">
                <a:latin typeface="Times New Roman" panose="02020603050405020304" pitchFamily="18" charset="0"/>
                <a:ea typeface="新細明體" panose="02020500000000000000" pitchFamily="18" charset="-120"/>
              </a:rPr>
              <a:t>reduced problem </a:t>
            </a:r>
          </a:p>
          <a:p>
            <a:pPr marL="0" indent="0" eaLnBrk="1" hangingPunct="1">
              <a:lnSpc>
                <a:spcPct val="90000"/>
              </a:lnSpc>
              <a:buNone/>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p:txBody>
      </p:sp>
      <p:sp>
        <p:nvSpPr>
          <p:cNvPr id="20" name="Rectangle 6">
            <a:extLst>
              <a:ext uri="{FF2B5EF4-FFF2-40B4-BE49-F238E27FC236}">
                <a16:creationId xmlns:a16="http://schemas.microsoft.com/office/drawing/2014/main" id="{5A553C13-48F2-481E-A4D2-C9217400CC51}"/>
              </a:ext>
            </a:extLst>
          </p:cNvPr>
          <p:cNvSpPr>
            <a:spLocks noChangeArrowheads="1"/>
          </p:cNvSpPr>
          <p:nvPr/>
        </p:nvSpPr>
        <p:spPr bwMode="auto">
          <a:xfrm>
            <a:off x="-431552" y="26136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新細明體" panose="02020500000000000000" pitchFamily="18" charset="-120"/>
              </a:defRPr>
            </a:lvl1pPr>
            <a:lvl2pPr marL="742950" indent="-285750">
              <a:defRPr>
                <a:solidFill>
                  <a:schemeClr val="tx1"/>
                </a:solidFill>
                <a:latin typeface="Verdana" panose="020B0604030504040204" pitchFamily="34" charset="0"/>
                <a:ea typeface="新細明體" panose="02020500000000000000" pitchFamily="18" charset="-120"/>
              </a:defRPr>
            </a:lvl2pPr>
            <a:lvl3pPr marL="1143000" indent="-228600">
              <a:defRPr>
                <a:solidFill>
                  <a:schemeClr val="tx1"/>
                </a:solidFill>
                <a:latin typeface="Verdana" panose="020B0604030504040204" pitchFamily="34" charset="0"/>
                <a:ea typeface="新細明體" panose="02020500000000000000" pitchFamily="18" charset="-120"/>
              </a:defRPr>
            </a:lvl3pPr>
            <a:lvl4pPr marL="1600200" indent="-228600">
              <a:defRPr>
                <a:solidFill>
                  <a:schemeClr val="tx1"/>
                </a:solidFill>
                <a:latin typeface="Verdana" panose="020B0604030504040204" pitchFamily="34" charset="0"/>
                <a:ea typeface="新細明體" panose="02020500000000000000" pitchFamily="18" charset="-120"/>
              </a:defRPr>
            </a:lvl4pPr>
            <a:lvl5pPr marL="2057400" indent="-228600">
              <a:defRPr>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9pPr>
          </a:lstStyle>
          <a:p>
            <a:endParaRPr lang="zh-CN" altLang="en-US"/>
          </a:p>
        </p:txBody>
      </p:sp>
      <p:sp>
        <p:nvSpPr>
          <p:cNvPr id="21" name="Rectangle 7">
            <a:extLst>
              <a:ext uri="{FF2B5EF4-FFF2-40B4-BE49-F238E27FC236}">
                <a16:creationId xmlns:a16="http://schemas.microsoft.com/office/drawing/2014/main" id="{45189086-3602-4AAB-9A40-8DDA5F62ABCD}"/>
              </a:ext>
            </a:extLst>
          </p:cNvPr>
          <p:cNvSpPr>
            <a:spLocks noChangeArrowheads="1"/>
          </p:cNvSpPr>
          <p:nvPr/>
        </p:nvSpPr>
        <p:spPr bwMode="auto">
          <a:xfrm>
            <a:off x="-431552" y="26898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新細明體" panose="02020500000000000000" pitchFamily="18" charset="-120"/>
              </a:defRPr>
            </a:lvl1pPr>
            <a:lvl2pPr marL="742950" indent="-285750">
              <a:defRPr>
                <a:solidFill>
                  <a:schemeClr val="tx1"/>
                </a:solidFill>
                <a:latin typeface="Verdana" panose="020B0604030504040204" pitchFamily="34" charset="0"/>
                <a:ea typeface="新細明體" panose="02020500000000000000" pitchFamily="18" charset="-120"/>
              </a:defRPr>
            </a:lvl2pPr>
            <a:lvl3pPr marL="1143000" indent="-228600">
              <a:defRPr>
                <a:solidFill>
                  <a:schemeClr val="tx1"/>
                </a:solidFill>
                <a:latin typeface="Verdana" panose="020B0604030504040204" pitchFamily="34" charset="0"/>
                <a:ea typeface="新細明體" panose="02020500000000000000" pitchFamily="18" charset="-120"/>
              </a:defRPr>
            </a:lvl3pPr>
            <a:lvl4pPr marL="1600200" indent="-228600">
              <a:defRPr>
                <a:solidFill>
                  <a:schemeClr val="tx1"/>
                </a:solidFill>
                <a:latin typeface="Verdana" panose="020B0604030504040204" pitchFamily="34" charset="0"/>
                <a:ea typeface="新細明體" panose="02020500000000000000" pitchFamily="18" charset="-120"/>
              </a:defRPr>
            </a:lvl4pPr>
            <a:lvl5pPr marL="2057400" indent="-228600">
              <a:defRPr>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9pPr>
          </a:lstStyle>
          <a:p>
            <a:endParaRPr lang="zh-CN" altLang="en-US"/>
          </a:p>
        </p:txBody>
      </p:sp>
      <mc:AlternateContent xmlns:mc="http://schemas.openxmlformats.org/markup-compatibility/2006" xmlns:a14="http://schemas.microsoft.com/office/drawing/2010/main">
        <mc:Choice Requires="a14">
          <p:sp>
            <p:nvSpPr>
              <p:cNvPr id="22" name="Object 9">
                <a:extLst>
                  <a:ext uri="{FF2B5EF4-FFF2-40B4-BE49-F238E27FC236}">
                    <a16:creationId xmlns:a16="http://schemas.microsoft.com/office/drawing/2014/main" id="{E807E053-E56D-42CF-BE26-AC8066CAE70C}"/>
                  </a:ext>
                </a:extLst>
              </p:cNvPr>
              <p:cNvSpPr txBox="1"/>
              <p:nvPr/>
            </p:nvSpPr>
            <p:spPr bwMode="auto">
              <a:xfrm>
                <a:off x="1113299" y="1416261"/>
                <a:ext cx="792163" cy="4349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altLang="zh-CN" sz="1600" b="0" i="1" smtClean="0">
                          <a:solidFill>
                            <a:srgbClr val="000000"/>
                          </a:solidFill>
                          <a:latin typeface="Cambria Math" panose="02040503050406030204" pitchFamily="18" charset="0"/>
                        </a:rPr>
                        <m:t>𝑍</m:t>
                      </m:r>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en-US" altLang="zh-CN" sz="1600" b="0" i="1" smtClean="0">
                              <a:solidFill>
                                <a:srgbClr val="000000"/>
                              </a:solidFill>
                              <a:latin typeface="Cambria Math" panose="02040503050406030204" pitchFamily="18" charset="0"/>
                            </a:rPr>
                            <m:t>𝑍</m:t>
                          </m:r>
                        </m:e>
                      </m:acc>
                    </m:oMath>
                  </m:oMathPara>
                </a14:m>
                <a:endParaRPr lang="zh-CN" altLang="en-US" sz="1600" dirty="0"/>
              </a:p>
            </p:txBody>
          </p:sp>
        </mc:Choice>
        <mc:Fallback xmlns="">
          <p:sp>
            <p:nvSpPr>
              <p:cNvPr id="22" name="Object 9">
                <a:extLst>
                  <a:ext uri="{FF2B5EF4-FFF2-40B4-BE49-F238E27FC236}">
                    <a16:creationId xmlns:a16="http://schemas.microsoft.com/office/drawing/2014/main" id="{E807E053-E56D-42CF-BE26-AC8066CAE70C}"/>
                  </a:ext>
                </a:extLst>
              </p:cNvPr>
              <p:cNvSpPr txBox="1">
                <a:spLocks noRot="1" noChangeAspect="1" noMove="1" noResize="1" noEditPoints="1" noAdjustHandles="1" noChangeArrowheads="1" noChangeShapeType="1" noTextEdit="1"/>
              </p:cNvSpPr>
              <p:nvPr/>
            </p:nvSpPr>
            <p:spPr bwMode="auto">
              <a:xfrm>
                <a:off x="1113299" y="1416261"/>
                <a:ext cx="792163" cy="434975"/>
              </a:xfrm>
              <a:prstGeom prst="rect">
                <a:avLst/>
              </a:prstGeom>
              <a:blipFill>
                <a:blip r:embed="rId2"/>
                <a:stretch>
                  <a:fillRect r="-5385"/>
                </a:stretch>
              </a:blipFill>
              <a:ln>
                <a:noFill/>
              </a:ln>
            </p:spPr>
            <p:txBody>
              <a:bodyPr/>
              <a:lstStyle/>
              <a:p>
                <a:r>
                  <a:rPr lang="zh-CN" altLang="en-US">
                    <a:noFill/>
                  </a:rPr>
                  <a:t> </a:t>
                </a:r>
              </a:p>
            </p:txBody>
          </p:sp>
        </mc:Fallback>
      </mc:AlternateContent>
      <p:sp>
        <p:nvSpPr>
          <p:cNvPr id="24" name="Rectangle 12">
            <a:extLst>
              <a:ext uri="{FF2B5EF4-FFF2-40B4-BE49-F238E27FC236}">
                <a16:creationId xmlns:a16="http://schemas.microsoft.com/office/drawing/2014/main" id="{0AA98F31-8F57-4292-AF48-AEE9BF91BA0E}"/>
              </a:ext>
            </a:extLst>
          </p:cNvPr>
          <p:cNvSpPr>
            <a:spLocks noChangeArrowheads="1"/>
          </p:cNvSpPr>
          <p:nvPr/>
        </p:nvSpPr>
        <p:spPr bwMode="auto">
          <a:xfrm>
            <a:off x="-431552" y="26851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新細明體" panose="02020500000000000000" pitchFamily="18" charset="-120"/>
              </a:defRPr>
            </a:lvl1pPr>
            <a:lvl2pPr marL="742950" indent="-285750">
              <a:defRPr>
                <a:solidFill>
                  <a:schemeClr val="tx1"/>
                </a:solidFill>
                <a:latin typeface="Verdana" panose="020B0604030504040204" pitchFamily="34" charset="0"/>
                <a:ea typeface="新細明體" panose="02020500000000000000" pitchFamily="18" charset="-120"/>
              </a:defRPr>
            </a:lvl2pPr>
            <a:lvl3pPr marL="1143000" indent="-228600">
              <a:defRPr>
                <a:solidFill>
                  <a:schemeClr val="tx1"/>
                </a:solidFill>
                <a:latin typeface="Verdana" panose="020B0604030504040204" pitchFamily="34" charset="0"/>
                <a:ea typeface="新細明體" panose="02020500000000000000" pitchFamily="18" charset="-120"/>
              </a:defRPr>
            </a:lvl3pPr>
            <a:lvl4pPr marL="1600200" indent="-228600">
              <a:defRPr>
                <a:solidFill>
                  <a:schemeClr val="tx1"/>
                </a:solidFill>
                <a:latin typeface="Verdana" panose="020B0604030504040204" pitchFamily="34" charset="0"/>
                <a:ea typeface="新細明體" panose="02020500000000000000" pitchFamily="18" charset="-120"/>
              </a:defRPr>
            </a:lvl4pPr>
            <a:lvl5pPr marL="2057400" indent="-228600">
              <a:defRPr>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Verdana" panose="020B0604030504040204" pitchFamily="34" charset="0"/>
                <a:ea typeface="新細明體" panose="02020500000000000000" pitchFamily="18" charset="-120"/>
              </a:defRPr>
            </a:lvl9pPr>
          </a:lstStyle>
          <a:p>
            <a:endParaRPr lang="zh-CN" altLang="en-US"/>
          </a:p>
        </p:txBody>
      </p:sp>
      <mc:AlternateContent xmlns:mc="http://schemas.openxmlformats.org/markup-compatibility/2006" xmlns:a14="http://schemas.microsoft.com/office/drawing/2010/main">
        <mc:Choice Requires="a14">
          <p:sp>
            <p:nvSpPr>
              <p:cNvPr id="25" name="Object 13">
                <a:extLst>
                  <a:ext uri="{FF2B5EF4-FFF2-40B4-BE49-F238E27FC236}">
                    <a16:creationId xmlns:a16="http://schemas.microsoft.com/office/drawing/2014/main" id="{0C57538A-ACEA-4ACD-AED4-7BBCFC398007}"/>
                  </a:ext>
                </a:extLst>
              </p:cNvPr>
              <p:cNvSpPr txBox="1"/>
              <p:nvPr/>
            </p:nvSpPr>
            <p:spPr bwMode="auto">
              <a:xfrm>
                <a:off x="1075263" y="3828688"/>
                <a:ext cx="863600" cy="3841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altLang="zh-CN" sz="1600" b="0" i="1" smtClean="0">
                          <a:solidFill>
                            <a:srgbClr val="000000"/>
                          </a:solidFill>
                          <a:latin typeface="Cambria Math" panose="02040503050406030204" pitchFamily="18" charset="0"/>
                        </a:rPr>
                        <m:t>𝑈</m:t>
                      </m:r>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en-US" altLang="zh-CN" sz="1600" b="0" i="1" smtClean="0">
                              <a:solidFill>
                                <a:srgbClr val="000000"/>
                              </a:solidFill>
                              <a:latin typeface="Cambria Math" panose="02040503050406030204" pitchFamily="18" charset="0"/>
                            </a:rPr>
                            <m:t>𝑈</m:t>
                          </m:r>
                        </m:e>
                      </m:acc>
                    </m:oMath>
                  </m:oMathPara>
                </a14:m>
                <a:endParaRPr lang="zh-CN" altLang="en-US" sz="1600" dirty="0"/>
              </a:p>
            </p:txBody>
          </p:sp>
        </mc:Choice>
        <mc:Fallback xmlns="">
          <p:sp>
            <p:nvSpPr>
              <p:cNvPr id="25" name="Object 13">
                <a:extLst>
                  <a:ext uri="{FF2B5EF4-FFF2-40B4-BE49-F238E27FC236}">
                    <a16:creationId xmlns:a16="http://schemas.microsoft.com/office/drawing/2014/main" id="{0C57538A-ACEA-4ACD-AED4-7BBCFC398007}"/>
                  </a:ext>
                </a:extLst>
              </p:cNvPr>
              <p:cNvSpPr txBox="1">
                <a:spLocks noRot="1" noChangeAspect="1" noMove="1" noResize="1" noEditPoints="1" noAdjustHandles="1" noChangeArrowheads="1" noChangeShapeType="1" noTextEdit="1"/>
              </p:cNvSpPr>
              <p:nvPr/>
            </p:nvSpPr>
            <p:spPr bwMode="auto">
              <a:xfrm>
                <a:off x="1075263" y="3828688"/>
                <a:ext cx="863600" cy="384175"/>
              </a:xfrm>
              <a:prstGeom prst="rect">
                <a:avLst/>
              </a:prstGeom>
              <a:blipFill>
                <a:blip r:embed="rId3"/>
                <a:stretch>
                  <a:fillRect r="-21831"/>
                </a:stretch>
              </a:blipFill>
              <a:ln>
                <a:noFill/>
              </a:ln>
            </p:spPr>
            <p:txBody>
              <a:bodyPr/>
              <a:lstStyle/>
              <a:p>
                <a:r>
                  <a:rPr lang="zh-CN" altLang="en-US">
                    <a:noFill/>
                  </a:rPr>
                  <a:t> </a:t>
                </a:r>
              </a:p>
            </p:txBody>
          </p:sp>
        </mc:Fallback>
      </mc:AlternateContent>
      <p:sp>
        <p:nvSpPr>
          <p:cNvPr id="47" name="Rectangle 3">
            <a:extLst>
              <a:ext uri="{FF2B5EF4-FFF2-40B4-BE49-F238E27FC236}">
                <a16:creationId xmlns:a16="http://schemas.microsoft.com/office/drawing/2014/main" id="{08A6DFD3-5D7A-4FAE-8A5B-048C3E742E35}"/>
              </a:ext>
            </a:extLst>
          </p:cNvPr>
          <p:cNvSpPr txBox="1">
            <a:spLocks noChangeArrowheads="1"/>
          </p:cNvSpPr>
          <p:nvPr/>
        </p:nvSpPr>
        <p:spPr>
          <a:xfrm>
            <a:off x="395536" y="2638875"/>
            <a:ext cx="7772400" cy="111894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eaLnBrk="1" hangingPunct="1">
              <a:lnSpc>
                <a:spcPct val="90000"/>
              </a:lnSpc>
              <a:buNone/>
            </a:pPr>
            <a:r>
              <a:rPr lang="en-US" altLang="zh-TW" sz="1600" kern="0" dirty="0">
                <a:latin typeface="Times New Roman" panose="02020603050405020304" pitchFamily="18" charset="0"/>
                <a:ea typeface="新細明體" panose="02020500000000000000" pitchFamily="18" charset="-120"/>
              </a:rPr>
              <a:t>      solution</a:t>
            </a:r>
          </a:p>
          <a:p>
            <a:pPr marL="990600" lvl="1" indent="-533400" eaLnBrk="1" hangingPunct="1">
              <a:lnSpc>
                <a:spcPct val="90000"/>
              </a:lnSpc>
              <a:buFontTx/>
              <a:buAutoNum type="arabicPeriod"/>
            </a:pPr>
            <a:r>
              <a:rPr lang="en-US" altLang="zh-TW" sz="1600" kern="0" dirty="0">
                <a:latin typeface="Times New Roman" panose="02020603050405020304" pitchFamily="18" charset="0"/>
                <a:ea typeface="新細明體" panose="02020500000000000000" pitchFamily="18" charset="-120"/>
              </a:rPr>
              <a:t>                  If                                             ,   for </a:t>
            </a:r>
          </a:p>
          <a:p>
            <a:pPr marL="990600" lvl="1" indent="-533400" eaLnBrk="1" hangingPunct="1">
              <a:lnSpc>
                <a:spcPct val="90000"/>
              </a:lnSpc>
              <a:buFontTx/>
              <a:buAutoNum type="arabicPeriod"/>
            </a:pPr>
            <a:endParaRPr lang="en-US" altLang="zh-TW" sz="1600" kern="0" dirty="0">
              <a:latin typeface="Times New Roman" panose="02020603050405020304" pitchFamily="18" charset="0"/>
              <a:ea typeface="新細明體" panose="02020500000000000000" pitchFamily="18" charset="-120"/>
            </a:endParaRPr>
          </a:p>
          <a:p>
            <a:pPr marL="990600" lvl="1" indent="-533400" eaLnBrk="1" hangingPunct="1">
              <a:lnSpc>
                <a:spcPct val="90000"/>
              </a:lnSpc>
              <a:buFontTx/>
              <a:buAutoNum type="arabicPeriod"/>
            </a:pPr>
            <a:r>
              <a:rPr lang="en-US" altLang="zh-TW" sz="1600" kern="0" dirty="0">
                <a:latin typeface="Times New Roman" panose="02020603050405020304" pitchFamily="18" charset="0"/>
                <a:ea typeface="新細明體" panose="02020500000000000000" pitchFamily="18" charset="-120"/>
              </a:rPr>
              <a:t>                  for </a:t>
            </a:r>
          </a:p>
          <a:p>
            <a:pPr marL="609600" indent="-609600"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marL="609600" indent="-609600"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marL="609600" indent="-609600"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48" name="Object 13">
                <a:extLst>
                  <a:ext uri="{FF2B5EF4-FFF2-40B4-BE49-F238E27FC236}">
                    <a16:creationId xmlns:a16="http://schemas.microsoft.com/office/drawing/2014/main" id="{887A3947-7FCD-4E41-BDD3-370178DA14D7}"/>
                  </a:ext>
                </a:extLst>
              </p:cNvPr>
              <p:cNvSpPr txBox="1"/>
              <p:nvPr/>
            </p:nvSpPr>
            <p:spPr bwMode="auto">
              <a:xfrm>
                <a:off x="1303749" y="2897231"/>
                <a:ext cx="863600" cy="3381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i="1">
                              <a:latin typeface="Cambria Math" panose="02040503050406030204" pitchFamily="18" charset="0"/>
                            </a:rPr>
                            <m:t>𝑖𝑙</m:t>
                          </m:r>
                        </m:sub>
                      </m:sSub>
                      <m:r>
                        <a:rPr lang="zh-CN" altLang="en-US" sz="1600" i="1">
                          <a:solidFill>
                            <a:srgbClr val="000000"/>
                          </a:solidFill>
                          <a:latin typeface="Cambria Math" panose="02040503050406030204" pitchFamily="18" charset="0"/>
                        </a:rPr>
                        <m:t>=1</m:t>
                      </m:r>
                    </m:oMath>
                  </m:oMathPara>
                </a14:m>
                <a:endParaRPr lang="zh-CN" altLang="en-US" sz="1600" dirty="0"/>
              </a:p>
            </p:txBody>
          </p:sp>
        </mc:Choice>
        <mc:Fallback xmlns="">
          <p:sp>
            <p:nvSpPr>
              <p:cNvPr id="48" name="Object 13">
                <a:extLst>
                  <a:ext uri="{FF2B5EF4-FFF2-40B4-BE49-F238E27FC236}">
                    <a16:creationId xmlns:a16="http://schemas.microsoft.com/office/drawing/2014/main" id="{887A3947-7FCD-4E41-BDD3-370178DA14D7}"/>
                  </a:ext>
                </a:extLst>
              </p:cNvPr>
              <p:cNvSpPr txBox="1">
                <a:spLocks noRot="1" noChangeAspect="1" noMove="1" noResize="1" noEditPoints="1" noAdjustHandles="1" noChangeArrowheads="1" noChangeShapeType="1" noTextEdit="1"/>
              </p:cNvSpPr>
              <p:nvPr/>
            </p:nvSpPr>
            <p:spPr bwMode="auto">
              <a:xfrm>
                <a:off x="1303749" y="2897231"/>
                <a:ext cx="863600" cy="33813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Object 15">
                <a:extLst>
                  <a:ext uri="{FF2B5EF4-FFF2-40B4-BE49-F238E27FC236}">
                    <a16:creationId xmlns:a16="http://schemas.microsoft.com/office/drawing/2014/main" id="{116EB182-23D7-49A4-B3C8-EA504D60785E}"/>
                  </a:ext>
                </a:extLst>
              </p:cNvPr>
              <p:cNvSpPr txBox="1"/>
              <p:nvPr/>
            </p:nvSpPr>
            <p:spPr bwMode="auto">
              <a:xfrm>
                <a:off x="2700710" y="2852936"/>
                <a:ext cx="2087314" cy="4413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p>
                        <m:sSupPr>
                          <m:ctrlPr>
                            <a:rPr lang="en-US" altLang="zh-CN" sz="1600" b="0" i="1" smtClean="0">
                              <a:solidFill>
                                <a:srgbClr val="000000"/>
                              </a:solidFill>
                              <a:latin typeface="Cambria Math" panose="02040503050406030204" pitchFamily="18" charset="0"/>
                            </a:rPr>
                          </m:ctrlPr>
                        </m:sSupPr>
                        <m:e>
                          <m:r>
                            <a:rPr lang="zh-CN" altLang="en-US" sz="1600" i="1" smtClean="0">
                              <a:solidFill>
                                <a:srgbClr val="000000"/>
                              </a:solidFill>
                              <a:latin typeface="Cambria Math" panose="02040503050406030204" pitchFamily="18" charset="0"/>
                            </a:rPr>
                            <m:t>𝑑</m:t>
                          </m:r>
                        </m:e>
                        <m:sup>
                          <m:r>
                            <a:rPr lang="en-US" altLang="zh-CN" sz="1600" b="0" i="1" smtClean="0">
                              <a:solidFill>
                                <a:srgbClr val="000000"/>
                              </a:solidFill>
                              <a:latin typeface="Cambria Math" panose="02040503050406030204" pitchFamily="18" charset="0"/>
                            </a:rPr>
                            <m:t>2</m:t>
                          </m:r>
                        </m:sup>
                      </m:sSup>
                      <m:r>
                        <a:rPr lang="zh-CN" altLang="en-US" sz="1600" i="1" smtClean="0">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𝑧</m:t>
                          </m:r>
                        </m:e>
                        <m:sub>
                          <m:r>
                            <a:rPr lang="zh-CN" altLang="en-US" sz="1600" i="1">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m:t>
                      </m:r>
                      <m:sSup>
                        <m:sSupPr>
                          <m:ctrlPr>
                            <a:rPr lang="en-US" altLang="zh-CN"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𝑑</m:t>
                          </m:r>
                        </m:e>
                        <m:sup>
                          <m:r>
                            <a:rPr lang="en-US" altLang="zh-CN" sz="1600" i="1">
                              <a:latin typeface="Cambria Math" panose="02040503050406030204" pitchFamily="18" charset="0"/>
                            </a:rPr>
                            <m:t>2</m:t>
                          </m:r>
                        </m:sup>
                      </m:sSup>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𝑧</m:t>
                          </m:r>
                        </m:e>
                        <m:sub>
                          <m:r>
                            <a:rPr lang="zh-CN" altLang="en-US" sz="1600" i="1">
                              <a:solidFill>
                                <a:srgbClr val="000000"/>
                              </a:solidFill>
                              <a:latin typeface="Cambria Math" panose="02040503050406030204" pitchFamily="18" charset="0"/>
                            </a:rPr>
                            <m:t>𝑡</m:t>
                          </m:r>
                        </m:sub>
                      </m:sSub>
                      <m:r>
                        <a:rPr lang="zh-CN" altLang="en-US" sz="1600" i="1">
                          <a:solidFill>
                            <a:srgbClr val="000000"/>
                          </a:solidFill>
                          <a:latin typeface="Cambria Math" panose="02040503050406030204" pitchFamily="18" charset="0"/>
                        </a:rPr>
                        <m:t>)</m:t>
                      </m:r>
                    </m:oMath>
                  </m:oMathPara>
                </a14:m>
                <a:endParaRPr lang="zh-CN" altLang="en-US" sz="1600" dirty="0"/>
              </a:p>
            </p:txBody>
          </p:sp>
        </mc:Choice>
        <mc:Fallback xmlns="">
          <p:sp>
            <p:nvSpPr>
              <p:cNvPr id="49" name="Object 15">
                <a:extLst>
                  <a:ext uri="{FF2B5EF4-FFF2-40B4-BE49-F238E27FC236}">
                    <a16:creationId xmlns:a16="http://schemas.microsoft.com/office/drawing/2014/main" id="{116EB182-23D7-49A4-B3C8-EA504D60785E}"/>
                  </a:ext>
                </a:extLst>
              </p:cNvPr>
              <p:cNvSpPr txBox="1">
                <a:spLocks noRot="1" noChangeAspect="1" noMove="1" noResize="1" noEditPoints="1" noAdjustHandles="1" noChangeArrowheads="1" noChangeShapeType="1" noTextEdit="1"/>
              </p:cNvSpPr>
              <p:nvPr/>
            </p:nvSpPr>
            <p:spPr bwMode="auto">
              <a:xfrm>
                <a:off x="2700710" y="2852936"/>
                <a:ext cx="2087314" cy="44132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Object 17">
                <a:extLst>
                  <a:ext uri="{FF2B5EF4-FFF2-40B4-BE49-F238E27FC236}">
                    <a16:creationId xmlns:a16="http://schemas.microsoft.com/office/drawing/2014/main" id="{0955636D-2E1A-448B-BBE2-F97F49898F77}"/>
                  </a:ext>
                </a:extLst>
              </p:cNvPr>
              <p:cNvSpPr txBox="1"/>
              <p:nvPr/>
            </p:nvSpPr>
            <p:spPr bwMode="auto">
              <a:xfrm>
                <a:off x="5508104" y="2852936"/>
                <a:ext cx="1106041" cy="3365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𝑘</m:t>
                      </m:r>
                    </m:oMath>
                  </m:oMathPara>
                </a14:m>
                <a:endParaRPr lang="zh-CN" altLang="en-US" sz="1600" dirty="0"/>
              </a:p>
            </p:txBody>
          </p:sp>
        </mc:Choice>
        <mc:Fallback xmlns="">
          <p:sp>
            <p:nvSpPr>
              <p:cNvPr id="50" name="Object 17">
                <a:extLst>
                  <a:ext uri="{FF2B5EF4-FFF2-40B4-BE49-F238E27FC236}">
                    <a16:creationId xmlns:a16="http://schemas.microsoft.com/office/drawing/2014/main" id="{0955636D-2E1A-448B-BBE2-F97F49898F77}"/>
                  </a:ext>
                </a:extLst>
              </p:cNvPr>
              <p:cNvSpPr txBox="1">
                <a:spLocks noRot="1" noChangeAspect="1" noMove="1" noResize="1" noEditPoints="1" noAdjustHandles="1" noChangeArrowheads="1" noChangeShapeType="1" noTextEdit="1"/>
              </p:cNvSpPr>
              <p:nvPr/>
            </p:nvSpPr>
            <p:spPr bwMode="auto">
              <a:xfrm>
                <a:off x="5508104" y="2852936"/>
                <a:ext cx="1106041" cy="336550"/>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bject 19">
                <a:extLst>
                  <a:ext uri="{FF2B5EF4-FFF2-40B4-BE49-F238E27FC236}">
                    <a16:creationId xmlns:a16="http://schemas.microsoft.com/office/drawing/2014/main" id="{985AF415-A06A-4CFF-8EF7-9311E0C87769}"/>
                  </a:ext>
                </a:extLst>
              </p:cNvPr>
              <p:cNvSpPr txBox="1"/>
              <p:nvPr/>
            </p:nvSpPr>
            <p:spPr bwMode="auto">
              <a:xfrm>
                <a:off x="1303749" y="3409724"/>
                <a:ext cx="1008062" cy="3778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en-US" altLang="zh-CN" sz="1600" b="0" i="1" smtClean="0">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m:t>
                      </m:r>
                    </m:oMath>
                  </m:oMathPara>
                </a14:m>
                <a:endParaRPr lang="zh-CN" altLang="en-US" sz="1600" dirty="0"/>
              </a:p>
            </p:txBody>
          </p:sp>
        </mc:Choice>
        <mc:Fallback xmlns="">
          <p:sp>
            <p:nvSpPr>
              <p:cNvPr id="51" name="Object 19">
                <a:extLst>
                  <a:ext uri="{FF2B5EF4-FFF2-40B4-BE49-F238E27FC236}">
                    <a16:creationId xmlns:a16="http://schemas.microsoft.com/office/drawing/2014/main" id="{985AF415-A06A-4CFF-8EF7-9311E0C87769}"/>
                  </a:ext>
                </a:extLst>
              </p:cNvPr>
              <p:cNvSpPr txBox="1">
                <a:spLocks noRot="1" noChangeAspect="1" noMove="1" noResize="1" noEditPoints="1" noAdjustHandles="1" noChangeArrowheads="1" noChangeShapeType="1" noTextEdit="1"/>
              </p:cNvSpPr>
              <p:nvPr/>
            </p:nvSpPr>
            <p:spPr bwMode="auto">
              <a:xfrm>
                <a:off x="1303749" y="3409724"/>
                <a:ext cx="1008062" cy="377825"/>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bject 21">
                <a:extLst>
                  <a:ext uri="{FF2B5EF4-FFF2-40B4-BE49-F238E27FC236}">
                    <a16:creationId xmlns:a16="http://schemas.microsoft.com/office/drawing/2014/main" id="{972855E4-3454-46F8-A8C5-8EEFD967E474}"/>
                  </a:ext>
                </a:extLst>
              </p:cNvPr>
              <p:cNvSpPr txBox="1"/>
              <p:nvPr/>
            </p:nvSpPr>
            <p:spPr bwMode="auto">
              <a:xfrm>
                <a:off x="2677945" y="3435566"/>
                <a:ext cx="593725" cy="35242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𝑙</m:t>
                      </m:r>
                    </m:oMath>
                  </m:oMathPara>
                </a14:m>
                <a:endParaRPr lang="zh-CN" altLang="en-US" sz="1600" dirty="0"/>
              </a:p>
            </p:txBody>
          </p:sp>
        </mc:Choice>
        <mc:Fallback xmlns="">
          <p:sp>
            <p:nvSpPr>
              <p:cNvPr id="52" name="Object 21">
                <a:extLst>
                  <a:ext uri="{FF2B5EF4-FFF2-40B4-BE49-F238E27FC236}">
                    <a16:creationId xmlns:a16="http://schemas.microsoft.com/office/drawing/2014/main" id="{972855E4-3454-46F8-A8C5-8EEFD967E474}"/>
                  </a:ext>
                </a:extLst>
              </p:cNvPr>
              <p:cNvSpPr txBox="1">
                <a:spLocks noRot="1" noChangeAspect="1" noMove="1" noResize="1" noEditPoints="1" noAdjustHandles="1" noChangeArrowheads="1" noChangeShapeType="1" noTextEdit="1"/>
              </p:cNvSpPr>
              <p:nvPr/>
            </p:nvSpPr>
            <p:spPr bwMode="auto">
              <a:xfrm>
                <a:off x="2677945" y="3435566"/>
                <a:ext cx="593725" cy="352425"/>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13">
                <a:extLst>
                  <a:ext uri="{FF2B5EF4-FFF2-40B4-BE49-F238E27FC236}">
                    <a16:creationId xmlns:a16="http://schemas.microsoft.com/office/drawing/2014/main" id="{B4353E50-E44B-4835-A145-F1813BF7B11F}"/>
                  </a:ext>
                </a:extLst>
              </p:cNvPr>
              <p:cNvSpPr txBox="1"/>
              <p:nvPr/>
            </p:nvSpPr>
            <p:spPr bwMode="auto">
              <a:xfrm>
                <a:off x="1475656" y="5469527"/>
                <a:ext cx="2016224" cy="6540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𝑖𝑙</m:t>
                          </m:r>
                        </m:sub>
                      </m:sSub>
                      <m:r>
                        <a:rPr lang="zh-CN" altLang="en-US" sz="1600" i="1">
                          <a:solidFill>
                            <a:srgbClr val="000000"/>
                          </a:solidFill>
                          <a:latin typeface="Cambria Math" panose="02040503050406030204" pitchFamily="18" charset="0"/>
                        </a:rPr>
                        <m:t>=</m:t>
                      </m:r>
                      <m:f>
                        <m:fPr>
                          <m:ctrlPr>
                            <a:rPr lang="en-US" altLang="zh-CN" sz="1600" i="1" smtClean="0">
                              <a:solidFill>
                                <a:srgbClr val="000000"/>
                              </a:solidFill>
                              <a:latin typeface="Cambria Math" panose="02040503050406030204" pitchFamily="18" charset="0"/>
                            </a:rPr>
                          </m:ctrlPr>
                        </m:fPr>
                        <m:num>
                          <m:nary>
                            <m:naryPr>
                              <m:chr m:val="∑"/>
                              <m:ctrlPr>
                                <a:rPr lang="en-US" altLang="zh-CN" sz="1600" i="1" smtClean="0">
                                  <a:solidFill>
                                    <a:srgbClr val="000000"/>
                                  </a:solidFill>
                                  <a:latin typeface="Cambria Math" panose="02040503050406030204" pitchFamily="18" charset="0"/>
                                </a:rPr>
                              </m:ctrlPr>
                            </m:naryPr>
                            <m:sub>
                              <m:r>
                                <m:rPr>
                                  <m:brk m:alnAt="23"/>
                                </m:rPr>
                                <a:rPr lang="en-US" altLang="zh-CN" sz="1600" b="0" i="1" smtClean="0">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=1</m:t>
                              </m:r>
                            </m:sub>
                            <m:sup>
                              <m:r>
                                <a:rPr lang="en-US" altLang="zh-CN" sz="1600" b="0" i="1" smtClean="0">
                                  <a:solidFill>
                                    <a:srgbClr val="000000"/>
                                  </a:solidFill>
                                  <a:latin typeface="Cambria Math" panose="02040503050406030204" pitchFamily="18" charset="0"/>
                                </a:rPr>
                                <m:t>𝑛</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en-US" altLang="zh-CN" sz="1600" b="0" i="1" smtClean="0">
                                      <a:solidFill>
                                        <a:srgbClr val="000000"/>
                                      </a:solidFill>
                                      <a:latin typeface="Cambria Math" panose="02040503050406030204" pitchFamily="18" charset="0"/>
                                    </a:rPr>
                                    <m:t>𝑖𝑗</m:t>
                                  </m:r>
                                </m:sub>
                              </m:sSub>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𝑥</m:t>
                                  </m:r>
                                </m:e>
                                <m:sub>
                                  <m:r>
                                    <a:rPr lang="en-US" altLang="zh-CN" sz="1600" b="0" i="1" smtClean="0">
                                      <a:solidFill>
                                        <a:srgbClr val="000000"/>
                                      </a:solidFill>
                                      <a:latin typeface="Cambria Math" panose="02040503050406030204" pitchFamily="18" charset="0"/>
                                    </a:rPr>
                                    <m:t>𝑖𝑗</m:t>
                                  </m:r>
                                </m:sub>
                              </m:sSub>
                              <m:r>
                                <a:rPr lang="en-US" altLang="zh-CN" sz="1600" b="0" i="1" smtClean="0">
                                  <a:solidFill>
                                    <a:srgbClr val="000000"/>
                                  </a:solidFill>
                                  <a:latin typeface="Cambria Math" panose="02040503050406030204" pitchFamily="18" charset="0"/>
                                </a:rPr>
                                <m:t> </m:t>
                              </m:r>
                            </m:e>
                          </m:nary>
                        </m:num>
                        <m:den>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 </m:t>
                              </m:r>
                            </m:e>
                          </m:nary>
                        </m:den>
                      </m:f>
                    </m:oMath>
                  </m:oMathPara>
                </a14:m>
                <a:endParaRPr lang="zh-CN" altLang="en-US" sz="1600" dirty="0"/>
              </a:p>
            </p:txBody>
          </p:sp>
        </mc:Choice>
        <mc:Fallback xmlns="">
          <p:sp>
            <p:nvSpPr>
              <p:cNvPr id="64" name="Object 13">
                <a:extLst>
                  <a:ext uri="{FF2B5EF4-FFF2-40B4-BE49-F238E27FC236}">
                    <a16:creationId xmlns:a16="http://schemas.microsoft.com/office/drawing/2014/main" id="{B4353E50-E44B-4835-A145-F1813BF7B11F}"/>
                  </a:ext>
                </a:extLst>
              </p:cNvPr>
              <p:cNvSpPr txBox="1">
                <a:spLocks noRot="1" noChangeAspect="1" noMove="1" noResize="1" noEditPoints="1" noAdjustHandles="1" noChangeArrowheads="1" noChangeShapeType="1" noTextEdit="1"/>
              </p:cNvSpPr>
              <p:nvPr/>
            </p:nvSpPr>
            <p:spPr bwMode="auto">
              <a:xfrm>
                <a:off x="1475656" y="5469527"/>
                <a:ext cx="2016224" cy="654025"/>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Object 5">
                <a:extLst>
                  <a:ext uri="{FF2B5EF4-FFF2-40B4-BE49-F238E27FC236}">
                    <a16:creationId xmlns:a16="http://schemas.microsoft.com/office/drawing/2014/main" id="{4842BEF8-7B54-4234-89EC-C77E87BD803D}"/>
                  </a:ext>
                </a:extLst>
              </p:cNvPr>
              <p:cNvSpPr txBox="1"/>
              <p:nvPr/>
            </p:nvSpPr>
            <p:spPr bwMode="auto">
              <a:xfrm>
                <a:off x="1403028" y="1781324"/>
                <a:ext cx="352901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𝑢</m:t>
                                      </m:r>
                                    </m:e>
                                    <m:sub>
                                      <m:r>
                                        <a:rPr lang="zh-CN" altLang="en-US" sz="1600" i="1">
                                          <a:latin typeface="Cambria Math" panose="02040503050406030204" pitchFamily="18" charset="0"/>
                                        </a:rPr>
                                        <m:t>𝑖𝑙</m:t>
                                      </m:r>
                                    </m:sub>
                                  </m:sSub>
                                  <m:r>
                                    <a:rPr lang="zh-CN" altLang="en-US" sz="1600">
                                      <a:latin typeface="Cambria Math" panose="02040503050406030204" pitchFamily="18" charset="0"/>
                                    </a:rPr>
                                    <m:t> </m:t>
                                  </m:r>
                                  <m:sSup>
                                    <m:sSupPr>
                                      <m:ctrlPr>
                                        <a:rPr lang="en-US" altLang="zh-CN" sz="1600" b="0" i="1" smtClean="0">
                                          <a:latin typeface="Cambria Math" panose="02040503050406030204" pitchFamily="18" charset="0"/>
                                        </a:rPr>
                                      </m:ctrlPr>
                                    </m:sSupPr>
                                    <m:e>
                                      <m:r>
                                        <a:rPr lang="zh-CN" altLang="en-US" sz="1600" i="1">
                                          <a:latin typeface="Cambria Math" panose="02040503050406030204" pitchFamily="18" charset="0"/>
                                        </a:rPr>
                                        <m:t>𝑑</m:t>
                                      </m:r>
                                    </m:e>
                                    <m:sup>
                                      <m:r>
                                        <a:rPr lang="en-US" altLang="zh-CN" sz="1600" b="0" i="1" smtClean="0">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smtClean="0">
                                              <a:solidFill>
                                                <a:srgbClr val="000000"/>
                                              </a:solidFill>
                                              <a:latin typeface="Cambria Math" panose="02040503050406030204" pitchFamily="18" charset="0"/>
                                            </a:rPr>
                                          </m:ctrlPr>
                                        </m:accPr>
                                        <m:e>
                                          <m:r>
                                            <a:rPr lang="en-US" altLang="zh-CN" sz="1600" b="0" i="1" smtClean="0">
                                              <a:latin typeface="Cambria Math" panose="02040503050406030204" pitchFamily="18" charset="0"/>
                                            </a:rPr>
                                            <m:t>𝑧</m:t>
                                          </m:r>
                                        </m:e>
                                      </m:acc>
                                    </m:e>
                                    <m:sub>
                                      <m:r>
                                        <a:rPr lang="en-US" altLang="zh-CN" sz="1600" i="1">
                                          <a:latin typeface="Cambria Math" panose="02040503050406030204" pitchFamily="18" charset="0"/>
                                        </a:rPr>
                                        <m:t>𝑙</m:t>
                                      </m:r>
                                    </m:sub>
                                  </m:sSub>
                                  <m:r>
                                    <a:rPr lang="zh-CN" altLang="en-US" sz="1600" i="1">
                                      <a:latin typeface="Cambria Math" panose="02040503050406030204" pitchFamily="18" charset="0"/>
                                    </a:rPr>
                                    <m:t>)</m:t>
                                  </m:r>
                                </m:e>
                              </m:nary>
                            </m:e>
                          </m:nary>
                        </m:e>
                      </m:func>
                    </m:oMath>
                  </m:oMathPara>
                </a14:m>
                <a:endParaRPr lang="zh-CN" altLang="en-US" sz="1600" dirty="0"/>
              </a:p>
            </p:txBody>
          </p:sp>
        </mc:Choice>
        <mc:Fallback xmlns="">
          <p:sp>
            <p:nvSpPr>
              <p:cNvPr id="28" name="Object 5">
                <a:extLst>
                  <a:ext uri="{FF2B5EF4-FFF2-40B4-BE49-F238E27FC236}">
                    <a16:creationId xmlns:a16="http://schemas.microsoft.com/office/drawing/2014/main" id="{4842BEF8-7B54-4234-89EC-C77E87BD803D}"/>
                  </a:ext>
                </a:extLst>
              </p:cNvPr>
              <p:cNvSpPr txBox="1">
                <a:spLocks noRot="1" noChangeAspect="1" noMove="1" noResize="1" noEditPoints="1" noAdjustHandles="1" noChangeArrowheads="1" noChangeShapeType="1" noTextEdit="1"/>
              </p:cNvSpPr>
              <p:nvPr/>
            </p:nvSpPr>
            <p:spPr bwMode="auto">
              <a:xfrm>
                <a:off x="1403028" y="1781324"/>
                <a:ext cx="3529012" cy="831850"/>
              </a:xfrm>
              <a:prstGeom prst="rect">
                <a:avLst/>
              </a:prstGeom>
              <a:blipFill>
                <a:blip r:embed="rId10"/>
                <a:stretch>
                  <a:fillRect/>
                </a:stretch>
              </a:blipFill>
              <a:ln>
                <a:noFill/>
              </a:ln>
            </p:spPr>
            <p:txBody>
              <a:bodyPr/>
              <a:lstStyle/>
              <a:p>
                <a:r>
                  <a:rPr lang="zh-CN" altLang="en-US">
                    <a:noFill/>
                  </a:rPr>
                  <a:t> </a:t>
                </a:r>
              </a:p>
            </p:txBody>
          </p:sp>
        </mc:Fallback>
      </mc:AlternateContent>
      <p:sp>
        <p:nvSpPr>
          <p:cNvPr id="29" name="Rectangle 3">
            <a:extLst>
              <a:ext uri="{FF2B5EF4-FFF2-40B4-BE49-F238E27FC236}">
                <a16:creationId xmlns:a16="http://schemas.microsoft.com/office/drawing/2014/main" id="{4412AACA-0912-41BF-BA01-7EA1A1E85850}"/>
              </a:ext>
            </a:extLst>
          </p:cNvPr>
          <p:cNvSpPr txBox="1">
            <a:spLocks noChangeArrowheads="1"/>
          </p:cNvSpPr>
          <p:nvPr/>
        </p:nvSpPr>
        <p:spPr>
          <a:xfrm>
            <a:off x="467544" y="5105252"/>
            <a:ext cx="7772400" cy="111894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eaLnBrk="1" hangingPunct="1">
              <a:lnSpc>
                <a:spcPct val="90000"/>
              </a:lnSpc>
              <a:buNone/>
            </a:pPr>
            <a:r>
              <a:rPr lang="en-US" altLang="zh-TW" sz="1600" kern="0" dirty="0">
                <a:latin typeface="Times New Roman" panose="02020603050405020304" pitchFamily="18" charset="0"/>
                <a:ea typeface="新細明體" panose="02020500000000000000" pitchFamily="18" charset="-120"/>
              </a:rPr>
              <a:t>      solution</a:t>
            </a:r>
          </a:p>
          <a:p>
            <a:pPr marL="609600" indent="-609600" eaLnBrk="1" hangingPunct="1">
              <a:lnSpc>
                <a:spcPct val="90000"/>
              </a:lnSpc>
            </a:pPr>
            <a:endParaRPr lang="en-US" altLang="zh-TW" sz="1600" kern="0" dirty="0">
              <a:latin typeface="Times New Roman" panose="02020603050405020304" pitchFamily="18" charset="0"/>
              <a:ea typeface="新細明體" panose="02020500000000000000" pitchFamily="18" charset="-120"/>
            </a:endParaRPr>
          </a:p>
          <a:p>
            <a:pPr marL="0" indent="0" eaLnBrk="1" hangingPunct="1">
              <a:lnSpc>
                <a:spcPct val="90000"/>
              </a:lnSpc>
              <a:buNone/>
            </a:pPr>
            <a:r>
              <a:rPr lang="en-US" altLang="zh-CN" sz="1600" kern="0" dirty="0">
                <a:latin typeface="Times New Roman" panose="02020603050405020304" pitchFamily="18" charset="0"/>
                <a:ea typeface="宋体" panose="02010600030101010101" pitchFamily="2" charset="-122"/>
              </a:rPr>
              <a:t>					</a:t>
            </a:r>
            <a:r>
              <a:rPr lang="zh-CN" altLang="en-US" sz="1600" kern="0" dirty="0">
                <a:latin typeface="Times New Roman" panose="02020603050405020304" pitchFamily="18" charset="0"/>
                <a:ea typeface="宋体" panose="02010600030101010101" pitchFamily="2" charset="-122"/>
              </a:rPr>
              <a:t> </a:t>
            </a:r>
            <a:r>
              <a:rPr lang="en-US" altLang="zh-CN" sz="1600" kern="0" dirty="0">
                <a:latin typeface="Times New Roman" panose="02020603050405020304" pitchFamily="18" charset="0"/>
                <a:ea typeface="宋体" panose="02010600030101010101" pitchFamily="2" charset="-122"/>
              </a:rPr>
              <a:t>f</a:t>
            </a:r>
            <a:r>
              <a:rPr lang="en-US" altLang="zh-TW" sz="1600" kern="0" dirty="0">
                <a:latin typeface="Times New Roman" panose="02020603050405020304" pitchFamily="18" charset="0"/>
                <a:ea typeface="新細明體" panose="02020500000000000000" pitchFamily="18" charset="-120"/>
              </a:rPr>
              <a:t>or 1 ≤ l ≤ k, 1 ≤ j ≤ m</a:t>
            </a:r>
            <a:r>
              <a:rPr lang="en-US" altLang="zh-CN" sz="1600" kern="0" dirty="0">
                <a:latin typeface="Times New Roman" panose="02020603050405020304" pitchFamily="18" charset="0"/>
                <a:ea typeface="宋体" panose="02010600030101010101" pitchFamily="2" charset="-122"/>
              </a:rPr>
              <a:t> </a:t>
            </a:r>
          </a:p>
          <a:p>
            <a:pPr marL="0" indent="0" eaLnBrk="1" hangingPunct="1">
              <a:lnSpc>
                <a:spcPct val="90000"/>
              </a:lnSpc>
              <a:buNone/>
            </a:pPr>
            <a:endParaRPr lang="en-US" altLang="zh-TW" sz="1600" kern="0" dirty="0">
              <a:latin typeface="Times New Roman" panose="02020603050405020304" pitchFamily="18" charset="0"/>
              <a:ea typeface="新細明體" panose="02020500000000000000" pitchFamily="18" charset="-120"/>
            </a:endParaRPr>
          </a:p>
          <a:p>
            <a:pPr marL="0" indent="0" eaLnBrk="1" hangingPunct="1">
              <a:lnSpc>
                <a:spcPct val="90000"/>
              </a:lnSpc>
              <a:buNone/>
            </a:pPr>
            <a:endParaRPr lang="en-US" altLang="zh-TW" sz="1600" kern="0" dirty="0">
              <a:latin typeface="Times New Roman" panose="02020603050405020304" pitchFamily="18"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30" name="Object 5">
                <a:extLst>
                  <a:ext uri="{FF2B5EF4-FFF2-40B4-BE49-F238E27FC236}">
                    <a16:creationId xmlns:a16="http://schemas.microsoft.com/office/drawing/2014/main" id="{F7B08FEA-41A9-4853-BC42-A413C3A01126}"/>
                  </a:ext>
                </a:extLst>
              </p:cNvPr>
              <p:cNvSpPr txBox="1"/>
              <p:nvPr/>
            </p:nvSpPr>
            <p:spPr bwMode="auto">
              <a:xfrm>
                <a:off x="1507063" y="4142344"/>
                <a:ext cx="352901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sSub>
                                    <m:sSubPr>
                                      <m:ctrlPr>
                                        <a:rPr lang="zh-CN" altLang="en-US" sz="1600" i="1">
                                          <a:latin typeface="Cambria Math" panose="02040503050406030204" pitchFamily="18" charset="0"/>
                                        </a:rPr>
                                      </m:ctrlPr>
                                    </m:sSubPr>
                                    <m:e>
                                      <m:acc>
                                        <m:accPr>
                                          <m:chr m:val="̂"/>
                                          <m:ctrlPr>
                                            <a:rPr lang="zh-CN" altLang="en-US" sz="1600" i="1" smtClean="0">
                                              <a:solidFill>
                                                <a:srgbClr val="000000"/>
                                              </a:solidFill>
                                              <a:latin typeface="Cambria Math" panose="02040503050406030204" pitchFamily="18" charset="0"/>
                                            </a:rPr>
                                          </m:ctrlPr>
                                        </m:accPr>
                                        <m:e>
                                          <m:r>
                                            <a:rPr lang="en-US" altLang="zh-CN" sz="1600" b="0" i="1" smtClean="0">
                                              <a:solidFill>
                                                <a:srgbClr val="000000"/>
                                              </a:solidFill>
                                              <a:latin typeface="Cambria Math" panose="02040503050406030204" pitchFamily="18" charset="0"/>
                                            </a:rPr>
                                            <m:t>𝑢</m:t>
                                          </m:r>
                                        </m:e>
                                      </m:acc>
                                    </m:e>
                                    <m:sub>
                                      <m:r>
                                        <a:rPr lang="zh-CN" altLang="en-US" sz="1600" i="1">
                                          <a:latin typeface="Cambria Math" panose="02040503050406030204" pitchFamily="18" charset="0"/>
                                        </a:rPr>
                                        <m:t>𝑖𝑙</m:t>
                                      </m:r>
                                    </m:sub>
                                  </m:sSub>
                                  <m:r>
                                    <a:rPr lang="zh-CN" altLang="en-US" sz="1600">
                                      <a:latin typeface="Cambria Math" panose="02040503050406030204" pitchFamily="18" charset="0"/>
                                    </a:rPr>
                                    <m:t> </m:t>
                                  </m:r>
                                  <m:sSup>
                                    <m:sSupPr>
                                      <m:ctrlPr>
                                        <a:rPr lang="en-US" altLang="zh-CN" sz="1600" i="1">
                                          <a:latin typeface="Cambria Math" panose="02040503050406030204" pitchFamily="18" charset="0"/>
                                        </a:rPr>
                                      </m:ctrlPr>
                                    </m:sSupPr>
                                    <m:e>
                                      <m:r>
                                        <a:rPr lang="zh-CN" altLang="en-US" sz="1600" i="1">
                                          <a:latin typeface="Cambria Math" panose="02040503050406030204" pitchFamily="18" charset="0"/>
                                        </a:rPr>
                                        <m:t>𝑑</m:t>
                                      </m:r>
                                    </m:e>
                                    <m:sup>
                                      <m:r>
                                        <a:rPr lang="en-US" altLang="zh-CN" sz="1600" i="1">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sub>
                                  </m:sSub>
                                  <m:r>
                                    <a:rPr lang="zh-CN" altLang="en-US" sz="1600" i="1">
                                      <a:latin typeface="Cambria Math" panose="02040503050406030204" pitchFamily="18" charset="0"/>
                                    </a:rPr>
                                    <m:t>)</m:t>
                                  </m:r>
                                </m:e>
                              </m:nary>
                            </m:e>
                          </m:nary>
                        </m:e>
                      </m:func>
                    </m:oMath>
                  </m:oMathPara>
                </a14:m>
                <a:endParaRPr lang="zh-CN" altLang="en-US" sz="1600" dirty="0"/>
              </a:p>
            </p:txBody>
          </p:sp>
        </mc:Choice>
        <mc:Fallback xmlns="">
          <p:sp>
            <p:nvSpPr>
              <p:cNvPr id="30" name="Object 5">
                <a:extLst>
                  <a:ext uri="{FF2B5EF4-FFF2-40B4-BE49-F238E27FC236}">
                    <a16:creationId xmlns:a16="http://schemas.microsoft.com/office/drawing/2014/main" id="{F7B08FEA-41A9-4853-BC42-A413C3A01126}"/>
                  </a:ext>
                </a:extLst>
              </p:cNvPr>
              <p:cNvSpPr txBox="1">
                <a:spLocks noRot="1" noChangeAspect="1" noMove="1" noResize="1" noEditPoints="1" noAdjustHandles="1" noChangeArrowheads="1" noChangeShapeType="1" noTextEdit="1"/>
              </p:cNvSpPr>
              <p:nvPr/>
            </p:nvSpPr>
            <p:spPr bwMode="auto">
              <a:xfrm>
                <a:off x="1507063" y="4142344"/>
                <a:ext cx="3529012" cy="831850"/>
              </a:xfrm>
              <a:prstGeom prst="rect">
                <a:avLst/>
              </a:prstGeom>
              <a:blipFill>
                <a:blip r:embed="rId1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722065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
            <a:extLst>
              <a:ext uri="{FF2B5EF4-FFF2-40B4-BE49-F238E27FC236}">
                <a16:creationId xmlns:a16="http://schemas.microsoft.com/office/drawing/2014/main" id="{4587DB65-C728-49DB-B722-592FFD234556}"/>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聚类算法</a:t>
            </a:r>
          </a:p>
        </p:txBody>
      </p:sp>
      <p:sp>
        <p:nvSpPr>
          <p:cNvPr id="4" name="矩形 3">
            <a:extLst>
              <a:ext uri="{FF2B5EF4-FFF2-40B4-BE49-F238E27FC236}">
                <a16:creationId xmlns:a16="http://schemas.microsoft.com/office/drawing/2014/main" id="{242EB935-0380-4DD5-9049-D316902B8422}"/>
              </a:ext>
            </a:extLst>
          </p:cNvPr>
          <p:cNvSpPr/>
          <p:nvPr/>
        </p:nvSpPr>
        <p:spPr>
          <a:xfrm>
            <a:off x="4572000" y="6627168"/>
            <a:ext cx="2262158" cy="230832"/>
          </a:xfrm>
          <a:prstGeom prst="rect">
            <a:avLst/>
          </a:prstGeom>
        </p:spPr>
        <p:txBody>
          <a:bodyPr wrap="none">
            <a:spAutoFit/>
          </a:bodyPr>
          <a:lstStyle/>
          <a:p>
            <a:r>
              <a:rPr lang="en-US" altLang="zh-CN" dirty="0">
                <a:hlinkClick r:id="rId2"/>
              </a:rPr>
              <a:t>https://zhuanlan.zhihu.com/p/104355127</a:t>
            </a:r>
            <a:endParaRPr lang="zh-CN" altLang="en-US" dirty="0"/>
          </a:p>
        </p:txBody>
      </p:sp>
      <p:sp>
        <p:nvSpPr>
          <p:cNvPr id="12" name="TextBox 5">
            <a:extLst>
              <a:ext uri="{FF2B5EF4-FFF2-40B4-BE49-F238E27FC236}">
                <a16:creationId xmlns:a16="http://schemas.microsoft.com/office/drawing/2014/main" id="{4AFDFA02-2896-4CB7-94AE-D48BD9ACB52F}"/>
              </a:ext>
            </a:extLst>
          </p:cNvPr>
          <p:cNvSpPr txBox="1"/>
          <p:nvPr/>
        </p:nvSpPr>
        <p:spPr>
          <a:xfrm>
            <a:off x="389136" y="836712"/>
            <a:ext cx="4182864" cy="2893100"/>
          </a:xfrm>
          <a:prstGeom prst="rect">
            <a:avLst/>
          </a:prstGeom>
          <a:noFill/>
          <a:ln>
            <a:solidFill>
              <a:schemeClr val="tx1"/>
            </a:solidFill>
          </a:ln>
        </p:spPr>
        <p:txBody>
          <a:bodyPr wrap="square">
            <a:spAutoFit/>
          </a:bodyPr>
          <a:lstStyle/>
          <a:p>
            <a:pPr fontAlgn="auto">
              <a:spcBef>
                <a:spcPts val="0"/>
              </a:spcBef>
              <a:spcAft>
                <a:spcPts val="0"/>
              </a:spcAft>
              <a:defRPr/>
            </a:pPr>
            <a:r>
              <a:rPr lang="zh-CN" altLang="en-US" sz="1400" b="1" dirty="0">
                <a:solidFill>
                  <a:srgbClr val="0000FF"/>
                </a:solidFill>
                <a:latin typeface="+mn-ea"/>
                <a:ea typeface="+mn-ea"/>
              </a:rPr>
              <a:t>输入：</a:t>
            </a:r>
            <a:r>
              <a:rPr lang="zh-CN" altLang="en-US" sz="1400" dirty="0">
                <a:latin typeface="+mn-ea"/>
                <a:ea typeface="+mn-ea"/>
              </a:rPr>
              <a:t>待聚类的</a:t>
            </a:r>
            <a:r>
              <a:rPr lang="en-US" altLang="zh-CN" sz="1400" dirty="0">
                <a:latin typeface="+mn-ea"/>
                <a:ea typeface="+mn-ea"/>
              </a:rPr>
              <a:t>n</a:t>
            </a:r>
            <a:r>
              <a:rPr lang="zh-CN" altLang="en-US" sz="1400" dirty="0">
                <a:latin typeface="+mn-ea"/>
                <a:ea typeface="+mn-ea"/>
              </a:rPr>
              <a:t>个数据点，期望生成的聚类的个数</a:t>
            </a:r>
            <a:r>
              <a:rPr lang="en-US" altLang="zh-CN" sz="1400" dirty="0">
                <a:latin typeface="+mn-ea"/>
                <a:ea typeface="+mn-ea"/>
              </a:rPr>
              <a:t>k</a:t>
            </a:r>
          </a:p>
          <a:p>
            <a:pPr fontAlgn="auto">
              <a:spcBef>
                <a:spcPts val="0"/>
              </a:spcBef>
              <a:spcAft>
                <a:spcPts val="0"/>
              </a:spcAft>
              <a:defRPr/>
            </a:pPr>
            <a:r>
              <a:rPr lang="zh-CN" altLang="en-US" sz="1400" b="1" dirty="0">
                <a:solidFill>
                  <a:srgbClr val="0000FF"/>
                </a:solidFill>
                <a:latin typeface="+mn-ea"/>
                <a:ea typeface="+mn-ea"/>
              </a:rPr>
              <a:t>输出：</a:t>
            </a:r>
            <a:r>
              <a:rPr lang="en-US" altLang="zh-CN" sz="1400" dirty="0">
                <a:latin typeface="+mn-ea"/>
                <a:ea typeface="+mn-ea"/>
              </a:rPr>
              <a:t>k</a:t>
            </a:r>
            <a:r>
              <a:rPr lang="zh-CN" altLang="en-US" sz="1400" dirty="0">
                <a:latin typeface="+mn-ea"/>
                <a:ea typeface="+mn-ea"/>
              </a:rPr>
              <a:t>个聚类</a:t>
            </a:r>
            <a:endParaRPr lang="en-US" altLang="zh-CN" sz="1400" dirty="0">
              <a:latin typeface="+mn-ea"/>
              <a:ea typeface="+mn-ea"/>
            </a:endParaRPr>
          </a:p>
          <a:p>
            <a:pPr fontAlgn="auto">
              <a:spcBef>
                <a:spcPts val="0"/>
              </a:spcBef>
              <a:spcAft>
                <a:spcPts val="0"/>
              </a:spcAft>
              <a:defRPr/>
            </a:pPr>
            <a:r>
              <a:rPr lang="zh-CN" altLang="en-US" sz="1400" b="1" dirty="0">
                <a:solidFill>
                  <a:srgbClr val="0000FF"/>
                </a:solidFill>
                <a:latin typeface="+mn-ea"/>
                <a:ea typeface="+mn-ea"/>
              </a:rPr>
              <a:t>算法描述</a:t>
            </a:r>
            <a:r>
              <a:rPr lang="en-US" altLang="zh-CN" sz="1400" b="1" dirty="0">
                <a:solidFill>
                  <a:srgbClr val="0000FF"/>
                </a:solidFill>
                <a:latin typeface="+mn-ea"/>
                <a:ea typeface="+mn-ea"/>
              </a:rPr>
              <a:t>:</a:t>
            </a:r>
          </a:p>
          <a:p>
            <a:pPr fontAlgn="auto">
              <a:spcBef>
                <a:spcPts val="0"/>
              </a:spcBef>
              <a:spcAft>
                <a:spcPts val="0"/>
              </a:spcAft>
              <a:defRPr/>
            </a:pPr>
            <a:r>
              <a:rPr lang="zh-CN" altLang="en-US" sz="1400" dirty="0">
                <a:latin typeface="+mn-ea"/>
                <a:ea typeface="+mn-ea"/>
              </a:rPr>
              <a:t>    选出</a:t>
            </a:r>
            <a:r>
              <a:rPr lang="en-US" altLang="zh-CN" sz="1400" dirty="0">
                <a:latin typeface="+mn-ea"/>
                <a:ea typeface="+mn-ea"/>
              </a:rPr>
              <a:t>K</a:t>
            </a:r>
            <a:r>
              <a:rPr lang="zh-CN" altLang="en-US" sz="1400" dirty="0">
                <a:latin typeface="+mn-ea"/>
                <a:ea typeface="+mn-ea"/>
              </a:rPr>
              <a:t>个点作为初始的</a:t>
            </a:r>
            <a:r>
              <a:rPr lang="en-US" altLang="zh-CN" sz="1400" dirty="0">
                <a:latin typeface="+mn-ea"/>
                <a:ea typeface="+mn-ea"/>
              </a:rPr>
              <a:t>cluster center</a:t>
            </a:r>
          </a:p>
          <a:p>
            <a:pPr fontAlgn="auto">
              <a:spcBef>
                <a:spcPts val="0"/>
              </a:spcBef>
              <a:spcAft>
                <a:spcPts val="0"/>
              </a:spcAft>
              <a:defRPr/>
            </a:pPr>
            <a:r>
              <a:rPr lang="en-US" altLang="zh-CN" sz="1400" dirty="0">
                <a:latin typeface="+mn-ea"/>
                <a:ea typeface="+mn-ea"/>
              </a:rPr>
              <a:t>    </a:t>
            </a:r>
            <a:r>
              <a:rPr lang="en-US" altLang="zh-CN" sz="1400" dirty="0">
                <a:solidFill>
                  <a:srgbClr val="FF0000"/>
                </a:solidFill>
                <a:latin typeface="+mn-ea"/>
                <a:ea typeface="+mn-ea"/>
              </a:rPr>
              <a:t>Loop:</a:t>
            </a:r>
          </a:p>
          <a:p>
            <a:pPr fontAlgn="auto">
              <a:spcBef>
                <a:spcPts val="0"/>
              </a:spcBef>
              <a:spcAft>
                <a:spcPts val="0"/>
              </a:spcAft>
              <a:defRPr/>
            </a:pPr>
            <a:r>
              <a:rPr lang="en-US" altLang="zh-CN" sz="1400" dirty="0">
                <a:latin typeface="+mn-ea"/>
                <a:ea typeface="+mn-ea"/>
              </a:rPr>
              <a:t>       </a:t>
            </a:r>
            <a:r>
              <a:rPr lang="zh-CN" altLang="en-US" sz="1400" dirty="0">
                <a:latin typeface="+mn-ea"/>
                <a:ea typeface="+mn-ea"/>
              </a:rPr>
              <a:t>对输入中的每一个点</a:t>
            </a:r>
            <a:r>
              <a:rPr lang="en-US" altLang="zh-CN" sz="1400" dirty="0">
                <a:latin typeface="+mn-ea"/>
                <a:ea typeface="+mn-ea"/>
              </a:rPr>
              <a:t>p</a:t>
            </a:r>
            <a:r>
              <a:rPr lang="zh-CN" altLang="en-US" sz="1400" dirty="0">
                <a:latin typeface="+mn-ea"/>
                <a:ea typeface="+mn-ea"/>
              </a:rPr>
              <a:t>：</a:t>
            </a:r>
            <a:endParaRPr lang="en-US" altLang="zh-CN" sz="1400" dirty="0">
              <a:latin typeface="+mn-ea"/>
              <a:ea typeface="+mn-ea"/>
            </a:endParaRPr>
          </a:p>
          <a:p>
            <a:pPr fontAlgn="auto">
              <a:spcBef>
                <a:spcPts val="0"/>
              </a:spcBef>
              <a:spcAft>
                <a:spcPts val="0"/>
              </a:spcAft>
              <a:defRPr/>
            </a:pPr>
            <a:r>
              <a:rPr lang="en-US" altLang="zh-CN" sz="1400" dirty="0">
                <a:latin typeface="+mn-ea"/>
                <a:ea typeface="+mn-ea"/>
              </a:rPr>
              <a:t>     </a:t>
            </a:r>
            <a:r>
              <a:rPr lang="zh-CN" altLang="en-US" sz="1400" dirty="0">
                <a:latin typeface="+mn-ea"/>
                <a:ea typeface="+mn-ea"/>
              </a:rPr>
              <a:t>｛</a:t>
            </a:r>
            <a:r>
              <a:rPr lang="en-US" altLang="zh-CN" sz="1400" dirty="0">
                <a:latin typeface="+mn-ea"/>
                <a:ea typeface="+mn-ea"/>
              </a:rPr>
              <a:t>   </a:t>
            </a:r>
          </a:p>
          <a:p>
            <a:pPr fontAlgn="auto">
              <a:spcBef>
                <a:spcPts val="0"/>
              </a:spcBef>
              <a:spcAft>
                <a:spcPts val="0"/>
              </a:spcAft>
              <a:defRPr/>
            </a:pPr>
            <a:r>
              <a:rPr lang="en-US" altLang="zh-CN" sz="1400" dirty="0">
                <a:latin typeface="+mn-ea"/>
                <a:ea typeface="+mn-ea"/>
              </a:rPr>
              <a:t>          </a:t>
            </a:r>
            <a:r>
              <a:rPr lang="zh-CN" altLang="en-US" sz="1400" dirty="0">
                <a:latin typeface="+mn-ea"/>
                <a:ea typeface="+mn-ea"/>
              </a:rPr>
              <a:t>计算</a:t>
            </a:r>
            <a:r>
              <a:rPr lang="en-US" altLang="zh-CN" sz="1400" dirty="0">
                <a:latin typeface="+mn-ea"/>
                <a:ea typeface="+mn-ea"/>
              </a:rPr>
              <a:t>p</a:t>
            </a:r>
            <a:r>
              <a:rPr lang="zh-CN" altLang="en-US" sz="1400" dirty="0">
                <a:latin typeface="+mn-ea"/>
                <a:ea typeface="+mn-ea"/>
              </a:rPr>
              <a:t>到各个</a:t>
            </a:r>
            <a:r>
              <a:rPr lang="en-US" altLang="zh-CN" sz="1400" dirty="0">
                <a:latin typeface="+mn-ea"/>
                <a:ea typeface="+mn-ea"/>
              </a:rPr>
              <a:t>cluster</a:t>
            </a:r>
            <a:r>
              <a:rPr lang="zh-CN" altLang="en-US" sz="1400" dirty="0">
                <a:latin typeface="+mn-ea"/>
                <a:ea typeface="+mn-ea"/>
              </a:rPr>
              <a:t>的距离；</a:t>
            </a:r>
            <a:endParaRPr lang="en-US" altLang="zh-CN" sz="1400" dirty="0">
              <a:latin typeface="+mn-ea"/>
              <a:ea typeface="+mn-ea"/>
            </a:endParaRPr>
          </a:p>
          <a:p>
            <a:pPr fontAlgn="auto">
              <a:spcBef>
                <a:spcPts val="0"/>
              </a:spcBef>
              <a:spcAft>
                <a:spcPts val="0"/>
              </a:spcAft>
              <a:defRPr/>
            </a:pPr>
            <a:r>
              <a:rPr lang="en-US" altLang="zh-CN" sz="1400" dirty="0">
                <a:latin typeface="+mn-ea"/>
                <a:ea typeface="+mn-ea"/>
              </a:rPr>
              <a:t>          </a:t>
            </a:r>
            <a:r>
              <a:rPr lang="zh-CN" altLang="en-US" sz="1400" dirty="0">
                <a:latin typeface="+mn-ea"/>
                <a:ea typeface="+mn-ea"/>
              </a:rPr>
              <a:t>将</a:t>
            </a:r>
            <a:r>
              <a:rPr lang="en-US" altLang="zh-CN" sz="1400" dirty="0">
                <a:latin typeface="+mn-ea"/>
                <a:ea typeface="+mn-ea"/>
              </a:rPr>
              <a:t>p</a:t>
            </a:r>
            <a:r>
              <a:rPr lang="zh-CN" altLang="en-US" sz="1400" dirty="0">
                <a:latin typeface="+mn-ea"/>
                <a:ea typeface="+mn-ea"/>
              </a:rPr>
              <a:t>归入最近的</a:t>
            </a:r>
            <a:r>
              <a:rPr lang="en-US" altLang="zh-CN" sz="1400" dirty="0">
                <a:latin typeface="+mn-ea"/>
                <a:ea typeface="+mn-ea"/>
              </a:rPr>
              <a:t>cluster;</a:t>
            </a:r>
          </a:p>
          <a:p>
            <a:pPr fontAlgn="auto">
              <a:spcBef>
                <a:spcPts val="0"/>
              </a:spcBef>
              <a:spcAft>
                <a:spcPts val="0"/>
              </a:spcAft>
              <a:defRPr/>
            </a:pPr>
            <a:r>
              <a:rPr lang="en-US" altLang="zh-CN" sz="1400" dirty="0">
                <a:latin typeface="+mn-ea"/>
                <a:ea typeface="+mn-ea"/>
              </a:rPr>
              <a:t>       </a:t>
            </a:r>
            <a:r>
              <a:rPr lang="zh-CN" altLang="en-US" sz="1400" dirty="0">
                <a:latin typeface="+mn-ea"/>
                <a:ea typeface="+mn-ea"/>
              </a:rPr>
              <a:t>｝</a:t>
            </a:r>
            <a:endParaRPr lang="en-US" altLang="zh-CN" sz="1400" dirty="0">
              <a:latin typeface="+mn-ea"/>
              <a:ea typeface="+mn-ea"/>
            </a:endParaRPr>
          </a:p>
          <a:p>
            <a:pPr fontAlgn="auto">
              <a:spcBef>
                <a:spcPts val="0"/>
              </a:spcBef>
              <a:spcAft>
                <a:spcPts val="0"/>
              </a:spcAft>
              <a:defRPr/>
            </a:pPr>
            <a:r>
              <a:rPr lang="en-US" altLang="zh-CN" sz="1400" dirty="0">
                <a:latin typeface="+mn-ea"/>
                <a:ea typeface="+mn-ea"/>
              </a:rPr>
              <a:t>       </a:t>
            </a:r>
            <a:r>
              <a:rPr lang="zh-CN" altLang="en-US" sz="1400" dirty="0">
                <a:latin typeface="+mn-ea"/>
                <a:ea typeface="+mn-ea"/>
              </a:rPr>
              <a:t>重新计算各个</a:t>
            </a:r>
            <a:r>
              <a:rPr lang="en-US" altLang="zh-CN" sz="1400" dirty="0">
                <a:latin typeface="+mn-ea"/>
                <a:ea typeface="+mn-ea"/>
              </a:rPr>
              <a:t>cluster</a:t>
            </a:r>
            <a:r>
              <a:rPr lang="zh-CN" altLang="en-US" sz="1400" dirty="0">
                <a:latin typeface="+mn-ea"/>
                <a:ea typeface="+mn-ea"/>
              </a:rPr>
              <a:t>的中心</a:t>
            </a:r>
            <a:endParaRPr lang="en-US" altLang="zh-CN" sz="1400" dirty="0">
              <a:latin typeface="+mn-ea"/>
              <a:ea typeface="+mn-ea"/>
            </a:endParaRPr>
          </a:p>
          <a:p>
            <a:pPr fontAlgn="auto">
              <a:spcBef>
                <a:spcPts val="0"/>
              </a:spcBef>
              <a:spcAft>
                <a:spcPts val="0"/>
              </a:spcAft>
              <a:defRPr/>
            </a:pPr>
            <a:r>
              <a:rPr lang="zh-CN" altLang="en-US" sz="1400" dirty="0">
                <a:solidFill>
                  <a:srgbClr val="FF0000"/>
                </a:solidFill>
                <a:latin typeface="+mn-ea"/>
                <a:ea typeface="+mn-ea"/>
              </a:rPr>
              <a:t>如果不满足停止条件，</a:t>
            </a:r>
            <a:r>
              <a:rPr lang="en-US" altLang="zh-CN" sz="1400" dirty="0" err="1">
                <a:solidFill>
                  <a:srgbClr val="FF0000"/>
                </a:solidFill>
                <a:latin typeface="+mn-ea"/>
                <a:ea typeface="+mn-ea"/>
              </a:rPr>
              <a:t>goto</a:t>
            </a:r>
            <a:r>
              <a:rPr lang="en-US" altLang="zh-CN" sz="1400" dirty="0">
                <a:solidFill>
                  <a:srgbClr val="FF0000"/>
                </a:solidFill>
                <a:latin typeface="+mn-ea"/>
                <a:ea typeface="+mn-ea"/>
              </a:rPr>
              <a:t> Loop; </a:t>
            </a:r>
            <a:r>
              <a:rPr lang="zh-CN" altLang="en-US" sz="1400" dirty="0">
                <a:solidFill>
                  <a:srgbClr val="FF0000"/>
                </a:solidFill>
                <a:latin typeface="+mn-ea"/>
                <a:ea typeface="+mn-ea"/>
              </a:rPr>
              <a:t>否则，停止</a:t>
            </a:r>
            <a:endParaRPr lang="en-US" altLang="zh-CN" sz="1400" dirty="0">
              <a:solidFill>
                <a:srgbClr val="FF0000"/>
              </a:solidFill>
              <a:latin typeface="+mn-ea"/>
              <a:ea typeface="+mn-ea"/>
            </a:endParaRPr>
          </a:p>
        </p:txBody>
      </p:sp>
      <p:pic>
        <p:nvPicPr>
          <p:cNvPr id="142338" name="Picture 2">
            <a:extLst>
              <a:ext uri="{FF2B5EF4-FFF2-40B4-BE49-F238E27FC236}">
                <a16:creationId xmlns:a16="http://schemas.microsoft.com/office/drawing/2014/main" id="{341611E5-AC78-42EA-AD39-A3B7C46ED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38" t="6688" r="8262" b="4720"/>
          <a:stretch/>
        </p:blipFill>
        <p:spPr bwMode="auto">
          <a:xfrm>
            <a:off x="1410048" y="3789040"/>
            <a:ext cx="6323904" cy="273630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F9298B9-DB34-45E3-85E1-8C97C6DC0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836712"/>
            <a:ext cx="3816424" cy="2862318"/>
          </a:xfrm>
          <a:prstGeom prst="rect">
            <a:avLst/>
          </a:prstGeom>
        </p:spPr>
      </p:pic>
    </p:spTree>
    <p:extLst>
      <p:ext uri="{BB962C8B-B14F-4D97-AF65-F5344CB8AC3E}">
        <p14:creationId xmlns:p14="http://schemas.microsoft.com/office/powerpoint/2010/main" val="15614117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a:spLocks noChangeAspect="1"/>
          </p:cNvSpPr>
          <p:nvPr/>
        </p:nvSpPr>
        <p:spPr>
          <a:xfrm flipV="1">
            <a:off x="4211638" y="1700213"/>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flipV="1">
            <a:off x="5148263" y="1700213"/>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a:spLocks noChangeAspect="1"/>
          </p:cNvSpPr>
          <p:nvPr/>
        </p:nvSpPr>
        <p:spPr>
          <a:xfrm flipV="1">
            <a:off x="4643438" y="22050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flipV="1">
            <a:off x="7380288" y="22050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a:spLocks noChangeAspect="1"/>
          </p:cNvSpPr>
          <p:nvPr/>
        </p:nvSpPr>
        <p:spPr>
          <a:xfrm flipV="1">
            <a:off x="8316913" y="22050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flipV="1">
            <a:off x="7812088" y="162877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TextBox 12"/>
          <p:cNvSpPr txBox="1">
            <a:spLocks noChangeArrowheads="1"/>
          </p:cNvSpPr>
          <p:nvPr/>
        </p:nvSpPr>
        <p:spPr bwMode="auto">
          <a:xfrm>
            <a:off x="642938" y="1628775"/>
            <a:ext cx="1800225" cy="830263"/>
          </a:xfrm>
          <a:prstGeom prst="rect">
            <a:avLst/>
          </a:prstGeom>
          <a:noFill/>
          <a:ln w="9525">
            <a:noFill/>
            <a:miter lim="800000"/>
            <a:headEnd/>
            <a:tailEnd/>
          </a:ln>
        </p:spPr>
        <p:txBody>
          <a:bodyPr>
            <a:spAutoFit/>
          </a:bodyPr>
          <a:lstStyle/>
          <a:p>
            <a:r>
              <a:rPr lang="zh-CN" altLang="en-US" sz="2400" dirty="0">
                <a:latin typeface="+mn-ea"/>
                <a:ea typeface="+mn-ea"/>
              </a:rPr>
              <a:t>初始数据</a:t>
            </a:r>
            <a:endParaRPr lang="en-US" altLang="zh-CN" sz="2400" dirty="0">
              <a:latin typeface="+mn-ea"/>
              <a:ea typeface="+mn-ea"/>
            </a:endParaRPr>
          </a:p>
          <a:p>
            <a:r>
              <a:rPr lang="en-US" altLang="zh-CN" sz="2400" dirty="0">
                <a:latin typeface="+mn-ea"/>
                <a:ea typeface="+mn-ea"/>
              </a:rPr>
              <a:t>K = 2</a:t>
            </a:r>
            <a:endParaRPr lang="zh-CN" altLang="en-US" sz="2400" dirty="0">
              <a:latin typeface="+mn-ea"/>
              <a:ea typeface="+mn-ea"/>
            </a:endParaRPr>
          </a:p>
        </p:txBody>
      </p:sp>
      <p:sp>
        <p:nvSpPr>
          <p:cNvPr id="14" name="TextBox 13"/>
          <p:cNvSpPr txBox="1">
            <a:spLocks noChangeArrowheads="1"/>
          </p:cNvSpPr>
          <p:nvPr/>
        </p:nvSpPr>
        <p:spPr bwMode="auto">
          <a:xfrm>
            <a:off x="642938" y="3500438"/>
            <a:ext cx="2592387" cy="461962"/>
          </a:xfrm>
          <a:prstGeom prst="rect">
            <a:avLst/>
          </a:prstGeom>
          <a:noFill/>
          <a:ln w="9525">
            <a:noFill/>
            <a:miter lim="800000"/>
            <a:headEnd/>
            <a:tailEnd/>
          </a:ln>
        </p:spPr>
        <p:txBody>
          <a:bodyPr>
            <a:spAutoFit/>
          </a:bodyPr>
          <a:lstStyle/>
          <a:p>
            <a:r>
              <a:rPr lang="zh-CN" altLang="en-US" sz="2400">
                <a:latin typeface="+mn-ea"/>
                <a:ea typeface="+mn-ea"/>
              </a:rPr>
              <a:t>选择初始中心</a:t>
            </a:r>
          </a:p>
        </p:txBody>
      </p:sp>
      <p:sp>
        <p:nvSpPr>
          <p:cNvPr id="15" name="椭圆 14"/>
          <p:cNvSpPr>
            <a:spLocks noChangeAspect="1"/>
          </p:cNvSpPr>
          <p:nvPr/>
        </p:nvSpPr>
        <p:spPr>
          <a:xfrm flipV="1">
            <a:off x="4284663" y="34290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a:spLocks noChangeAspect="1"/>
          </p:cNvSpPr>
          <p:nvPr/>
        </p:nvSpPr>
        <p:spPr>
          <a:xfrm flipV="1">
            <a:off x="5219700" y="34290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a:spLocks noChangeAspect="1"/>
          </p:cNvSpPr>
          <p:nvPr/>
        </p:nvSpPr>
        <p:spPr>
          <a:xfrm flipV="1">
            <a:off x="4716463" y="3933825"/>
            <a:ext cx="142875"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a:spLocks noChangeAspect="1"/>
          </p:cNvSpPr>
          <p:nvPr/>
        </p:nvSpPr>
        <p:spPr>
          <a:xfrm flipV="1">
            <a:off x="7451725" y="3933825"/>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a:spLocks noChangeAspect="1"/>
          </p:cNvSpPr>
          <p:nvPr/>
        </p:nvSpPr>
        <p:spPr>
          <a:xfrm flipV="1">
            <a:off x="8388350" y="3933825"/>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a:spLocks noChangeAspect="1"/>
          </p:cNvSpPr>
          <p:nvPr/>
        </p:nvSpPr>
        <p:spPr>
          <a:xfrm flipV="1">
            <a:off x="7885113" y="3357563"/>
            <a:ext cx="142875"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20"/>
          <p:cNvSpPr txBox="1">
            <a:spLocks noChangeArrowheads="1"/>
          </p:cNvSpPr>
          <p:nvPr/>
        </p:nvSpPr>
        <p:spPr bwMode="auto">
          <a:xfrm>
            <a:off x="250825" y="2636838"/>
            <a:ext cx="8713788" cy="523875"/>
          </a:xfrm>
          <a:prstGeom prst="rect">
            <a:avLst/>
          </a:prstGeom>
          <a:noFill/>
          <a:ln w="9525">
            <a:noFill/>
            <a:miter lim="800000"/>
            <a:headEnd/>
            <a:tailEnd/>
          </a:ln>
        </p:spPr>
        <p:txBody>
          <a:bodyPr>
            <a:spAutoFit/>
          </a:bodyPr>
          <a:lstStyle/>
          <a:p>
            <a:r>
              <a:rPr lang="en-US" altLang="zh-CN" sz="2800">
                <a:latin typeface="Perpetua"/>
              </a:rPr>
              <a:t>-----------------------------------------------</a:t>
            </a:r>
            <a:endParaRPr lang="zh-CN" altLang="en-US" sz="2800">
              <a:latin typeface="Perpetua"/>
            </a:endParaRPr>
          </a:p>
        </p:txBody>
      </p:sp>
      <p:sp>
        <p:nvSpPr>
          <p:cNvPr id="22" name="TextBox 21"/>
          <p:cNvSpPr txBox="1">
            <a:spLocks noChangeArrowheads="1"/>
          </p:cNvSpPr>
          <p:nvPr/>
        </p:nvSpPr>
        <p:spPr bwMode="auto">
          <a:xfrm>
            <a:off x="250825" y="4508500"/>
            <a:ext cx="8713788" cy="523875"/>
          </a:xfrm>
          <a:prstGeom prst="rect">
            <a:avLst/>
          </a:prstGeom>
          <a:noFill/>
          <a:ln w="9525">
            <a:noFill/>
            <a:miter lim="800000"/>
            <a:headEnd/>
            <a:tailEnd/>
          </a:ln>
        </p:spPr>
        <p:txBody>
          <a:bodyPr>
            <a:spAutoFit/>
          </a:bodyPr>
          <a:lstStyle/>
          <a:p>
            <a:r>
              <a:rPr lang="en-US" altLang="zh-CN" sz="2800">
                <a:latin typeface="Perpetua"/>
              </a:rPr>
              <a:t>-----------------------------------------------</a:t>
            </a:r>
            <a:endParaRPr lang="zh-CN" altLang="en-US" sz="2800">
              <a:latin typeface="Perpetua"/>
            </a:endParaRPr>
          </a:p>
        </p:txBody>
      </p:sp>
      <p:sp>
        <p:nvSpPr>
          <p:cNvPr id="23" name="TextBox 22"/>
          <p:cNvSpPr txBox="1">
            <a:spLocks noChangeArrowheads="1"/>
          </p:cNvSpPr>
          <p:nvPr/>
        </p:nvSpPr>
        <p:spPr bwMode="auto">
          <a:xfrm>
            <a:off x="685800" y="5500688"/>
            <a:ext cx="3529013" cy="461962"/>
          </a:xfrm>
          <a:prstGeom prst="rect">
            <a:avLst/>
          </a:prstGeom>
          <a:noFill/>
          <a:ln w="9525">
            <a:noFill/>
            <a:miter lim="800000"/>
            <a:headEnd/>
            <a:tailEnd/>
          </a:ln>
        </p:spPr>
        <p:txBody>
          <a:bodyPr>
            <a:spAutoFit/>
          </a:bodyPr>
          <a:lstStyle/>
          <a:p>
            <a:r>
              <a:rPr lang="zh-CN" altLang="en-US" sz="2400">
                <a:latin typeface="+mn-ea"/>
                <a:ea typeface="+mn-ea"/>
              </a:rPr>
              <a:t>第</a:t>
            </a:r>
            <a:r>
              <a:rPr lang="en-US" altLang="zh-CN" sz="2400">
                <a:latin typeface="+mn-ea"/>
                <a:ea typeface="+mn-ea"/>
              </a:rPr>
              <a:t>1</a:t>
            </a:r>
            <a:r>
              <a:rPr lang="zh-CN" altLang="en-US" sz="2400">
                <a:latin typeface="+mn-ea"/>
                <a:ea typeface="+mn-ea"/>
              </a:rPr>
              <a:t>次聚类：计算距离</a:t>
            </a:r>
          </a:p>
        </p:txBody>
      </p:sp>
      <p:sp>
        <p:nvSpPr>
          <p:cNvPr id="24" name="椭圆 23"/>
          <p:cNvSpPr>
            <a:spLocks noChangeAspect="1"/>
          </p:cNvSpPr>
          <p:nvPr/>
        </p:nvSpPr>
        <p:spPr>
          <a:xfrm flipV="1">
            <a:off x="4427538" y="5589588"/>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5305425" y="55546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a:spLocks noChangeAspect="1"/>
          </p:cNvSpPr>
          <p:nvPr/>
        </p:nvSpPr>
        <p:spPr>
          <a:xfrm flipV="1">
            <a:off x="4859338" y="6092825"/>
            <a:ext cx="144462" cy="1444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a:spLocks noChangeAspect="1"/>
          </p:cNvSpPr>
          <p:nvPr/>
        </p:nvSpPr>
        <p:spPr>
          <a:xfrm flipV="1">
            <a:off x="7608888" y="608012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a:spLocks noChangeAspect="1"/>
          </p:cNvSpPr>
          <p:nvPr/>
        </p:nvSpPr>
        <p:spPr>
          <a:xfrm flipV="1">
            <a:off x="8459788" y="6165850"/>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a:spLocks noChangeAspect="1"/>
          </p:cNvSpPr>
          <p:nvPr/>
        </p:nvSpPr>
        <p:spPr>
          <a:xfrm flipV="1">
            <a:off x="8027988" y="5516563"/>
            <a:ext cx="144462" cy="1444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1" name="直接箭头连接符 30"/>
          <p:cNvCxnSpPr/>
          <p:nvPr/>
        </p:nvCxnSpPr>
        <p:spPr>
          <a:xfrm rot="16200000" flipH="1">
            <a:off x="4546600" y="5734050"/>
            <a:ext cx="381000" cy="381000"/>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4946650" y="5768975"/>
            <a:ext cx="454025" cy="339725"/>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9" idx="1"/>
          </p:cNvCxnSpPr>
          <p:nvPr/>
        </p:nvCxnSpPr>
        <p:spPr>
          <a:xfrm rot="5400000" flipH="1" flipV="1">
            <a:off x="7669213" y="5711825"/>
            <a:ext cx="452437" cy="3095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V="1">
            <a:off x="8096250" y="5737225"/>
            <a:ext cx="512763" cy="3603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4719638" y="5824538"/>
            <a:ext cx="411162" cy="646112"/>
          </a:xfrm>
          <a:prstGeom prst="rect">
            <a:avLst/>
          </a:prstGeom>
          <a:noFill/>
          <a:ln w="9525">
            <a:noFill/>
            <a:miter lim="800000"/>
            <a:headEnd/>
            <a:tailEnd/>
          </a:ln>
        </p:spPr>
        <p:txBody>
          <a:bodyPr>
            <a:spAutoFit/>
          </a:bodyPr>
          <a:lstStyle/>
          <a:p>
            <a:r>
              <a:rPr lang="en-US" altLang="zh-CN" sz="3600" b="1">
                <a:latin typeface="Perpetua"/>
              </a:rPr>
              <a:t>+</a:t>
            </a:r>
            <a:endParaRPr lang="zh-CN" altLang="en-US" sz="2800" b="1">
              <a:latin typeface="Perpetua"/>
            </a:endParaRPr>
          </a:p>
        </p:txBody>
      </p:sp>
      <p:sp>
        <p:nvSpPr>
          <p:cNvPr id="44" name="TextBox 43"/>
          <p:cNvSpPr txBox="1">
            <a:spLocks noChangeArrowheads="1"/>
          </p:cNvSpPr>
          <p:nvPr/>
        </p:nvSpPr>
        <p:spPr bwMode="auto">
          <a:xfrm>
            <a:off x="7897813" y="5237163"/>
            <a:ext cx="409575" cy="646112"/>
          </a:xfrm>
          <a:prstGeom prst="rect">
            <a:avLst/>
          </a:prstGeom>
          <a:noFill/>
          <a:ln w="9525">
            <a:noFill/>
            <a:miter lim="800000"/>
            <a:headEnd/>
            <a:tailEnd/>
          </a:ln>
        </p:spPr>
        <p:txBody>
          <a:bodyPr>
            <a:spAutoFit/>
          </a:bodyPr>
          <a:lstStyle/>
          <a:p>
            <a:r>
              <a:rPr lang="en-US" altLang="zh-CN" sz="3600" b="1">
                <a:latin typeface="Perpetua"/>
              </a:rPr>
              <a:t>+</a:t>
            </a:r>
            <a:endParaRPr lang="zh-CN" altLang="en-US" sz="2800" b="1">
              <a:latin typeface="Perpetua"/>
            </a:endParaRPr>
          </a:p>
        </p:txBody>
      </p:sp>
      <p:sp>
        <p:nvSpPr>
          <p:cNvPr id="21536" name="TextBox 35"/>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dirty="0">
                <a:solidFill>
                  <a:srgbClr val="4C40EA"/>
                </a:solidFill>
                <a:latin typeface="+mn-ea"/>
                <a:ea typeface="+mn-ea"/>
              </a:rPr>
              <a:t>过程示例</a:t>
            </a:r>
          </a:p>
        </p:txBody>
      </p:sp>
      <p:sp>
        <p:nvSpPr>
          <p:cNvPr id="35" name="标题 3">
            <a:extLst>
              <a:ext uri="{FF2B5EF4-FFF2-40B4-BE49-F238E27FC236}">
                <a16:creationId xmlns:a16="http://schemas.microsoft.com/office/drawing/2014/main" id="{BB79CE9D-641A-4172-8F7D-02A673FBB6E3}"/>
              </a:ext>
            </a:extLst>
          </p:cNvPr>
          <p:cNvSpPr txBox="1">
            <a:spLocks/>
          </p:cNvSpPr>
          <p:nvPr/>
        </p:nvSpPr>
        <p:spPr bwMode="auto">
          <a:xfrm>
            <a:off x="269082" y="200696"/>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聚类过程</a:t>
            </a:r>
          </a:p>
        </p:txBody>
      </p:sp>
    </p:spTree>
    <p:extLst>
      <p:ext uri="{BB962C8B-B14F-4D97-AF65-F5344CB8AC3E}">
        <p14:creationId xmlns:p14="http://schemas.microsoft.com/office/powerpoint/2010/main" val="6304181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6" grpId="0" animBg="1"/>
      <p:bldP spid="17" grpId="0" animBg="1"/>
      <p:bldP spid="18" grpId="0" animBg="1"/>
      <p:bldP spid="19" grpId="0" animBg="1"/>
      <p:bldP spid="20" grpId="0" animBg="1"/>
      <p:bldP spid="21" grpId="0"/>
      <p:bldP spid="22" grpId="0"/>
      <p:bldP spid="23" grpId="0"/>
      <p:bldP spid="24" grpId="0" animBg="1"/>
      <p:bldP spid="25" grpId="0" animBg="1"/>
      <p:bldP spid="26" grpId="0" animBg="1"/>
      <p:bldP spid="27" grpId="0" animBg="1"/>
      <p:bldP spid="28" grpId="0" animBg="1"/>
      <p:bldP spid="29" grpId="0" animBg="1"/>
      <p:bldP spid="42"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71500" y="2071688"/>
            <a:ext cx="2500313" cy="830262"/>
          </a:xfrm>
          <a:prstGeom prst="rect">
            <a:avLst/>
          </a:prstGeom>
          <a:noFill/>
          <a:ln w="9525">
            <a:noFill/>
            <a:miter lim="800000"/>
            <a:headEnd/>
            <a:tailEnd/>
          </a:ln>
        </p:spPr>
        <p:txBody>
          <a:bodyPr>
            <a:spAutoFit/>
          </a:bodyPr>
          <a:lstStyle/>
          <a:p>
            <a:r>
              <a:rPr lang="zh-CN" altLang="en-US" sz="2400" dirty="0">
                <a:latin typeface="+mn-ea"/>
                <a:ea typeface="+mn-ea"/>
              </a:rPr>
              <a:t>第</a:t>
            </a:r>
            <a:r>
              <a:rPr lang="en-US" altLang="zh-CN" sz="2400" dirty="0">
                <a:latin typeface="+mn-ea"/>
                <a:ea typeface="+mn-ea"/>
              </a:rPr>
              <a:t>1</a:t>
            </a:r>
            <a:r>
              <a:rPr lang="zh-CN" altLang="en-US" sz="2400" dirty="0">
                <a:latin typeface="+mn-ea"/>
                <a:ea typeface="+mn-ea"/>
              </a:rPr>
              <a:t>次聚类：</a:t>
            </a:r>
            <a:endParaRPr lang="en-US" altLang="zh-CN" sz="2400" dirty="0">
              <a:latin typeface="+mn-ea"/>
              <a:ea typeface="+mn-ea"/>
            </a:endParaRPr>
          </a:p>
          <a:p>
            <a:r>
              <a:rPr lang="zh-CN" altLang="en-US" sz="2400" dirty="0">
                <a:latin typeface="+mn-ea"/>
                <a:ea typeface="+mn-ea"/>
              </a:rPr>
              <a:t>归类各点</a:t>
            </a:r>
          </a:p>
        </p:txBody>
      </p:sp>
      <p:sp>
        <p:nvSpPr>
          <p:cNvPr id="6" name="椭圆 5"/>
          <p:cNvSpPr>
            <a:spLocks noChangeAspect="1"/>
          </p:cNvSpPr>
          <p:nvPr/>
        </p:nvSpPr>
        <p:spPr>
          <a:xfrm flipV="1">
            <a:off x="4427538" y="227647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flipV="1">
            <a:off x="5305425" y="22431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a:spLocks noChangeAspect="1"/>
          </p:cNvSpPr>
          <p:nvPr/>
        </p:nvSpPr>
        <p:spPr>
          <a:xfrm flipV="1">
            <a:off x="4859338" y="2781300"/>
            <a:ext cx="14446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flipV="1">
            <a:off x="7608888" y="2768600"/>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a:spLocks noChangeAspect="1"/>
          </p:cNvSpPr>
          <p:nvPr/>
        </p:nvSpPr>
        <p:spPr>
          <a:xfrm flipV="1">
            <a:off x="8459788" y="28527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flipV="1">
            <a:off x="8027988" y="2205038"/>
            <a:ext cx="144462" cy="1444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直接箭头连接符 11"/>
          <p:cNvCxnSpPr/>
          <p:nvPr/>
        </p:nvCxnSpPr>
        <p:spPr>
          <a:xfrm rot="16200000" flipH="1">
            <a:off x="4546600" y="2420938"/>
            <a:ext cx="381000" cy="381000"/>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4947444" y="2456656"/>
            <a:ext cx="452438" cy="339725"/>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1"/>
          </p:cNvCxnSpPr>
          <p:nvPr/>
        </p:nvCxnSpPr>
        <p:spPr>
          <a:xfrm rot="5400000" flipH="1" flipV="1">
            <a:off x="7668419" y="2399506"/>
            <a:ext cx="454025" cy="3095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V="1">
            <a:off x="8097044" y="2424906"/>
            <a:ext cx="511175" cy="3603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067175" y="1989138"/>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7019925" y="2060575"/>
            <a:ext cx="1944688" cy="1223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17"/>
          <p:cNvSpPr txBox="1">
            <a:spLocks noChangeArrowheads="1"/>
          </p:cNvSpPr>
          <p:nvPr/>
        </p:nvSpPr>
        <p:spPr bwMode="auto">
          <a:xfrm>
            <a:off x="323850" y="3554413"/>
            <a:ext cx="8712200" cy="522287"/>
          </a:xfrm>
          <a:prstGeom prst="rect">
            <a:avLst/>
          </a:prstGeom>
          <a:noFill/>
          <a:ln w="9525">
            <a:noFill/>
            <a:miter lim="800000"/>
            <a:headEnd/>
            <a:tailEnd/>
          </a:ln>
        </p:spPr>
        <p:txBody>
          <a:bodyPr>
            <a:spAutoFit/>
          </a:bodyPr>
          <a:lstStyle/>
          <a:p>
            <a:r>
              <a:rPr lang="en-US" altLang="zh-CN" sz="2800">
                <a:latin typeface="Perpetua"/>
              </a:rPr>
              <a:t>-----------------------------------------------</a:t>
            </a:r>
            <a:endParaRPr lang="zh-CN" altLang="en-US" sz="2800">
              <a:latin typeface="Perpetua"/>
            </a:endParaRPr>
          </a:p>
        </p:txBody>
      </p:sp>
      <p:sp>
        <p:nvSpPr>
          <p:cNvPr id="19" name="TextBox 18"/>
          <p:cNvSpPr txBox="1">
            <a:spLocks noChangeArrowheads="1"/>
          </p:cNvSpPr>
          <p:nvPr/>
        </p:nvSpPr>
        <p:spPr bwMode="auto">
          <a:xfrm>
            <a:off x="547688" y="4479925"/>
            <a:ext cx="2952750" cy="461963"/>
          </a:xfrm>
          <a:prstGeom prst="rect">
            <a:avLst/>
          </a:prstGeom>
          <a:noFill/>
          <a:ln w="9525">
            <a:noFill/>
            <a:miter lim="800000"/>
            <a:headEnd/>
            <a:tailEnd/>
          </a:ln>
        </p:spPr>
        <p:txBody>
          <a:bodyPr>
            <a:spAutoFit/>
          </a:bodyPr>
          <a:lstStyle/>
          <a:p>
            <a:r>
              <a:rPr lang="zh-CN" altLang="en-US" sz="2400" dirty="0">
                <a:latin typeface="+mn-ea"/>
                <a:ea typeface="+mn-ea"/>
              </a:rPr>
              <a:t>重新计算聚类中心</a:t>
            </a:r>
          </a:p>
        </p:txBody>
      </p:sp>
      <p:sp>
        <p:nvSpPr>
          <p:cNvPr id="20" name="椭圆 19"/>
          <p:cNvSpPr>
            <a:spLocks noChangeAspect="1"/>
          </p:cNvSpPr>
          <p:nvPr/>
        </p:nvSpPr>
        <p:spPr>
          <a:xfrm flipV="1">
            <a:off x="4284663" y="46529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a:spLocks noChangeAspect="1"/>
          </p:cNvSpPr>
          <p:nvPr/>
        </p:nvSpPr>
        <p:spPr>
          <a:xfrm flipV="1">
            <a:off x="5219700" y="4652963"/>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a:spLocks noChangeAspect="1"/>
          </p:cNvSpPr>
          <p:nvPr/>
        </p:nvSpPr>
        <p:spPr>
          <a:xfrm flipV="1">
            <a:off x="4716463" y="51577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a:spLocks noChangeAspect="1"/>
          </p:cNvSpPr>
          <p:nvPr/>
        </p:nvSpPr>
        <p:spPr>
          <a:xfrm flipV="1">
            <a:off x="7451725"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a:spLocks noChangeAspect="1"/>
          </p:cNvSpPr>
          <p:nvPr/>
        </p:nvSpPr>
        <p:spPr>
          <a:xfrm flipV="1">
            <a:off x="8388350"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7885113" y="45815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3924300" y="4365625"/>
            <a:ext cx="1871663"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7019925" y="4437063"/>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TextBox 30"/>
          <p:cNvSpPr txBox="1">
            <a:spLocks noChangeArrowheads="1"/>
          </p:cNvSpPr>
          <p:nvPr/>
        </p:nvSpPr>
        <p:spPr bwMode="auto">
          <a:xfrm>
            <a:off x="4643438" y="4508500"/>
            <a:ext cx="411162" cy="647700"/>
          </a:xfrm>
          <a:prstGeom prst="rect">
            <a:avLst/>
          </a:prstGeom>
          <a:noFill/>
          <a:ln w="9525">
            <a:noFill/>
            <a:miter lim="800000"/>
            <a:headEnd/>
            <a:tailEnd/>
          </a:ln>
        </p:spPr>
        <p:txBody>
          <a:bodyPr>
            <a:spAutoFit/>
          </a:bodyPr>
          <a:lstStyle/>
          <a:p>
            <a:r>
              <a:rPr lang="en-US" altLang="zh-CN" sz="3600" b="1">
                <a:latin typeface="Perpetua"/>
              </a:rPr>
              <a:t>+</a:t>
            </a:r>
            <a:endParaRPr lang="zh-CN" altLang="en-US" sz="2800" b="1">
              <a:latin typeface="Perpetua"/>
            </a:endParaRPr>
          </a:p>
        </p:txBody>
      </p:sp>
      <p:sp>
        <p:nvSpPr>
          <p:cNvPr id="32" name="TextBox 31"/>
          <p:cNvSpPr txBox="1">
            <a:spLocks noChangeArrowheads="1"/>
          </p:cNvSpPr>
          <p:nvPr/>
        </p:nvSpPr>
        <p:spPr bwMode="auto">
          <a:xfrm>
            <a:off x="7740650" y="4724400"/>
            <a:ext cx="411163" cy="647700"/>
          </a:xfrm>
          <a:prstGeom prst="rect">
            <a:avLst/>
          </a:prstGeom>
          <a:noFill/>
          <a:ln w="9525">
            <a:noFill/>
            <a:miter lim="800000"/>
            <a:headEnd/>
            <a:tailEnd/>
          </a:ln>
        </p:spPr>
        <p:txBody>
          <a:bodyPr>
            <a:spAutoFit/>
          </a:bodyPr>
          <a:lstStyle/>
          <a:p>
            <a:r>
              <a:rPr lang="en-US" altLang="zh-CN" sz="3600" b="1">
                <a:latin typeface="Perpetua"/>
              </a:rPr>
              <a:t>+</a:t>
            </a:r>
            <a:endParaRPr lang="zh-CN" altLang="en-US" sz="2800" b="1">
              <a:latin typeface="Perpetua"/>
            </a:endParaRPr>
          </a:p>
        </p:txBody>
      </p:sp>
      <p:sp>
        <p:nvSpPr>
          <p:cNvPr id="22556" name="TextBox 28"/>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dirty="0">
                <a:solidFill>
                  <a:srgbClr val="4C40EA"/>
                </a:solidFill>
                <a:latin typeface="+mn-ea"/>
                <a:ea typeface="+mn-ea"/>
              </a:rPr>
              <a:t>过程示例</a:t>
            </a:r>
            <a:r>
              <a:rPr lang="en-US" altLang="zh-CN" sz="2800" dirty="0">
                <a:solidFill>
                  <a:srgbClr val="4C40EA"/>
                </a:solidFill>
                <a:latin typeface="+mn-ea"/>
                <a:ea typeface="+mn-ea"/>
              </a:rPr>
              <a:t>(cont.)</a:t>
            </a:r>
            <a:endParaRPr lang="zh-CN" altLang="en-US" sz="2800" dirty="0">
              <a:solidFill>
                <a:srgbClr val="4C40EA"/>
              </a:solidFill>
              <a:latin typeface="+mn-ea"/>
              <a:ea typeface="+mn-ea"/>
            </a:endParaRPr>
          </a:p>
        </p:txBody>
      </p:sp>
      <p:sp>
        <p:nvSpPr>
          <p:cNvPr id="30" name="标题 3">
            <a:extLst>
              <a:ext uri="{FF2B5EF4-FFF2-40B4-BE49-F238E27FC236}">
                <a16:creationId xmlns:a16="http://schemas.microsoft.com/office/drawing/2014/main" id="{53158779-0A6B-40F8-95C1-D4AA959200F1}"/>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聚类过程</a:t>
            </a:r>
          </a:p>
        </p:txBody>
      </p:sp>
    </p:spTree>
    <p:extLst>
      <p:ext uri="{BB962C8B-B14F-4D97-AF65-F5344CB8AC3E}">
        <p14:creationId xmlns:p14="http://schemas.microsoft.com/office/powerpoint/2010/main" val="3853248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6" grpId="0" animBg="1"/>
      <p:bldP spid="17" grpId="0" animBg="1"/>
      <p:bldP spid="18" grpId="0"/>
      <p:bldP spid="19" grpId="0"/>
      <p:bldP spid="20" grpId="0" animBg="1"/>
      <p:bldP spid="21" grpId="0" animBg="1"/>
      <p:bldP spid="22" grpId="0" animBg="1"/>
      <p:bldP spid="23" grpId="0" animBg="1"/>
      <p:bldP spid="24" grpId="0" animBg="1"/>
      <p:bldP spid="25" grpId="0" animBg="1"/>
      <p:bldP spid="26" grpId="0" animBg="1"/>
      <p:bldP spid="27" grpId="0" animBg="1"/>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52360B0A-AEC1-423C-A724-FE8EBC484F94}"/>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3" name="Text Box 6">
            <a:extLst>
              <a:ext uri="{FF2B5EF4-FFF2-40B4-BE49-F238E27FC236}">
                <a16:creationId xmlns:a16="http://schemas.microsoft.com/office/drawing/2014/main" id="{7B60595D-5E43-4DDB-892E-9B0B3A1D313F}"/>
              </a:ext>
            </a:extLst>
          </p:cNvPr>
          <p:cNvSpPr txBox="1">
            <a:spLocks noChangeArrowheads="1"/>
          </p:cNvSpPr>
          <p:nvPr/>
        </p:nvSpPr>
        <p:spPr bwMode="auto">
          <a:xfrm>
            <a:off x="285750" y="712788"/>
            <a:ext cx="8429625" cy="328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dirty="0">
                <a:latin typeface="+mn-ea"/>
                <a:ea typeface="+mn-ea"/>
              </a:rPr>
              <a:t>与有监督学习不同，无监督学习，例如聚类，是在没有给定划分类别的情况下，根据数据相似度进行样本分组的一种方法。</a:t>
            </a:r>
          </a:p>
          <a:p>
            <a:pPr>
              <a:lnSpc>
                <a:spcPct val="150000"/>
              </a:lnSpc>
              <a:spcBef>
                <a:spcPct val="20000"/>
              </a:spcBef>
              <a:buClr>
                <a:schemeClr val="hlink"/>
              </a:buClr>
              <a:buFont typeface="Wingdings" panose="05000000000000000000" pitchFamily="2" charset="2"/>
              <a:buChar char="l"/>
            </a:pPr>
            <a:r>
              <a:rPr lang="zh-CN" altLang="en-US" sz="2000" dirty="0">
                <a:latin typeface="+mn-ea"/>
                <a:ea typeface="+mn-ea"/>
              </a:rPr>
              <a:t>与分类模型需要使用有类标记样本构成的训练数据不同，聚类模型可以建立在无类标记的数据上</a:t>
            </a:r>
            <a:endParaRPr lang="en-US" altLang="zh-CN" sz="2000" dirty="0">
              <a:latin typeface="+mn-ea"/>
              <a:ea typeface="+mn-ea"/>
            </a:endParaRPr>
          </a:p>
          <a:p>
            <a:pPr>
              <a:lnSpc>
                <a:spcPct val="150000"/>
              </a:lnSpc>
              <a:spcBef>
                <a:spcPct val="20000"/>
              </a:spcBef>
              <a:buClr>
                <a:schemeClr val="hlink"/>
              </a:buClr>
              <a:buFont typeface="Wingdings" panose="05000000000000000000" pitchFamily="2" charset="2"/>
              <a:buChar char="l"/>
            </a:pPr>
            <a:r>
              <a:rPr lang="zh-CN" altLang="en-US" sz="2000" dirty="0">
                <a:latin typeface="+mn-ea"/>
                <a:ea typeface="+mn-ea"/>
              </a:rPr>
              <a:t>聚类的输入是一组未被标记的样本，聚类根据数据自身的距离或相似度将他们划分为若干组，划分的原则是组内样本最小化而组间（外部）距离最大化：</a:t>
            </a:r>
          </a:p>
        </p:txBody>
      </p:sp>
      <p:sp>
        <p:nvSpPr>
          <p:cNvPr id="20484" name="标题 3">
            <a:extLst>
              <a:ext uri="{FF2B5EF4-FFF2-40B4-BE49-F238E27FC236}">
                <a16:creationId xmlns:a16="http://schemas.microsoft.com/office/drawing/2014/main" id="{0B66C087-8DAF-4828-A819-C1E584A70DF9}"/>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无监督学习</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概念</a:t>
            </a:r>
            <a:endParaRPr lang="zh-CN" altLang="en-US" sz="2400" b="1" dirty="0">
              <a:latin typeface="Arial" panose="020B0604020202020204" pitchFamily="34" charset="0"/>
              <a:ea typeface="微软雅黑" panose="020B0503020204020204" pitchFamily="34" charset="-122"/>
            </a:endParaRPr>
          </a:p>
        </p:txBody>
      </p:sp>
      <p:graphicFrame>
        <p:nvGraphicFramePr>
          <p:cNvPr id="20485" name="Object 5">
            <a:extLst>
              <a:ext uri="{FF2B5EF4-FFF2-40B4-BE49-F238E27FC236}">
                <a16:creationId xmlns:a16="http://schemas.microsoft.com/office/drawing/2014/main" id="{3062FF9F-FAB6-466F-A78B-4674E3B3777C}"/>
              </a:ext>
            </a:extLst>
          </p:cNvPr>
          <p:cNvGraphicFramePr>
            <a:graphicFrameLocks/>
          </p:cNvGraphicFramePr>
          <p:nvPr/>
        </p:nvGraphicFramePr>
        <p:xfrm>
          <a:off x="1862138" y="3644900"/>
          <a:ext cx="5300662" cy="11395075"/>
        </p:xfrm>
        <a:graphic>
          <a:graphicData uri="http://schemas.openxmlformats.org/presentationml/2006/ole">
            <mc:AlternateContent xmlns:mc="http://schemas.openxmlformats.org/markup-compatibility/2006">
              <mc:Choice xmlns:v="urn:schemas-microsoft-com:vml" Requires="v">
                <p:oleObj r:id="rId2" imgW="3690000" imgH="7328520" progId="Word.Document.12">
                  <p:embed/>
                </p:oleObj>
              </mc:Choice>
              <mc:Fallback>
                <p:oleObj r:id="rId2" imgW="3690000" imgH="7328520" progId="Word.Document.12">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3644900"/>
                        <a:ext cx="5300662" cy="1139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81025" y="2090738"/>
            <a:ext cx="2682875" cy="830262"/>
          </a:xfrm>
          <a:prstGeom prst="rect">
            <a:avLst/>
          </a:prstGeom>
          <a:noFill/>
          <a:ln w="9525">
            <a:noFill/>
            <a:miter lim="800000"/>
            <a:headEnd/>
            <a:tailEnd/>
          </a:ln>
        </p:spPr>
        <p:txBody>
          <a:bodyPr>
            <a:spAutoFit/>
          </a:bodyPr>
          <a:lstStyle/>
          <a:p>
            <a:r>
              <a:rPr lang="zh-CN" altLang="en-US" sz="2400">
                <a:latin typeface="+mn-ea"/>
                <a:ea typeface="+mn-ea"/>
              </a:rPr>
              <a:t>第</a:t>
            </a:r>
            <a:r>
              <a:rPr lang="en-US" altLang="zh-CN" sz="2400">
                <a:latin typeface="+mn-ea"/>
                <a:ea typeface="+mn-ea"/>
              </a:rPr>
              <a:t>2</a:t>
            </a:r>
            <a:r>
              <a:rPr lang="zh-CN" altLang="en-US" sz="2400">
                <a:latin typeface="+mn-ea"/>
                <a:ea typeface="+mn-ea"/>
              </a:rPr>
              <a:t>次聚类：</a:t>
            </a:r>
            <a:endParaRPr lang="en-US" altLang="zh-CN" sz="2400">
              <a:latin typeface="+mn-ea"/>
              <a:ea typeface="+mn-ea"/>
            </a:endParaRPr>
          </a:p>
          <a:p>
            <a:r>
              <a:rPr lang="zh-CN" altLang="en-US" sz="2400">
                <a:latin typeface="+mn-ea"/>
                <a:ea typeface="+mn-ea"/>
              </a:rPr>
              <a:t>计算距离</a:t>
            </a:r>
          </a:p>
        </p:txBody>
      </p:sp>
      <p:sp>
        <p:nvSpPr>
          <p:cNvPr id="18" name="TextBox 17"/>
          <p:cNvSpPr txBox="1">
            <a:spLocks noChangeArrowheads="1"/>
          </p:cNvSpPr>
          <p:nvPr/>
        </p:nvSpPr>
        <p:spPr bwMode="auto">
          <a:xfrm>
            <a:off x="179388" y="3500438"/>
            <a:ext cx="8713787" cy="523875"/>
          </a:xfrm>
          <a:prstGeom prst="rect">
            <a:avLst/>
          </a:prstGeom>
          <a:noFill/>
          <a:ln w="9525">
            <a:noFill/>
            <a:miter lim="800000"/>
            <a:headEnd/>
            <a:tailEnd/>
          </a:ln>
        </p:spPr>
        <p:txBody>
          <a:bodyPr>
            <a:spAutoFit/>
          </a:bodyPr>
          <a:lstStyle/>
          <a:p>
            <a:r>
              <a:rPr lang="en-US" altLang="zh-CN" sz="2800">
                <a:latin typeface="Perpetua"/>
              </a:rPr>
              <a:t>-----------------------------------------------</a:t>
            </a:r>
            <a:endParaRPr lang="zh-CN" altLang="en-US" sz="2800">
              <a:latin typeface="Perpetua"/>
            </a:endParaRPr>
          </a:p>
        </p:txBody>
      </p:sp>
      <p:sp>
        <p:nvSpPr>
          <p:cNvPr id="19" name="TextBox 18"/>
          <p:cNvSpPr txBox="1">
            <a:spLocks noChangeArrowheads="1"/>
          </p:cNvSpPr>
          <p:nvPr/>
        </p:nvSpPr>
        <p:spPr bwMode="auto">
          <a:xfrm>
            <a:off x="641350" y="4391025"/>
            <a:ext cx="3168650" cy="830263"/>
          </a:xfrm>
          <a:prstGeom prst="rect">
            <a:avLst/>
          </a:prstGeom>
          <a:noFill/>
          <a:ln w="9525">
            <a:noFill/>
            <a:miter lim="800000"/>
            <a:headEnd/>
            <a:tailEnd/>
          </a:ln>
        </p:spPr>
        <p:txBody>
          <a:bodyPr>
            <a:spAutoFit/>
          </a:bodyPr>
          <a:lstStyle/>
          <a:p>
            <a:r>
              <a:rPr lang="zh-CN" altLang="en-US" sz="2400">
                <a:latin typeface="+mn-ea"/>
                <a:ea typeface="+mn-ea"/>
              </a:rPr>
              <a:t>第</a:t>
            </a:r>
            <a:r>
              <a:rPr lang="en-US" altLang="zh-CN" sz="2400">
                <a:latin typeface="+mn-ea"/>
                <a:ea typeface="+mn-ea"/>
              </a:rPr>
              <a:t>2</a:t>
            </a:r>
            <a:r>
              <a:rPr lang="zh-CN" altLang="en-US" sz="2400">
                <a:latin typeface="+mn-ea"/>
                <a:ea typeface="+mn-ea"/>
              </a:rPr>
              <a:t>次聚类：</a:t>
            </a:r>
            <a:endParaRPr lang="en-US" altLang="zh-CN" sz="2400">
              <a:latin typeface="+mn-ea"/>
              <a:ea typeface="+mn-ea"/>
            </a:endParaRPr>
          </a:p>
          <a:p>
            <a:r>
              <a:rPr lang="zh-CN" altLang="en-US" sz="2400">
                <a:latin typeface="+mn-ea"/>
                <a:ea typeface="+mn-ea"/>
              </a:rPr>
              <a:t>归类各点</a:t>
            </a:r>
          </a:p>
        </p:txBody>
      </p:sp>
      <p:sp>
        <p:nvSpPr>
          <p:cNvPr id="20" name="椭圆 19"/>
          <p:cNvSpPr>
            <a:spLocks noChangeAspect="1"/>
          </p:cNvSpPr>
          <p:nvPr/>
        </p:nvSpPr>
        <p:spPr>
          <a:xfrm flipV="1">
            <a:off x="4284663" y="46529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a:spLocks noChangeAspect="1"/>
          </p:cNvSpPr>
          <p:nvPr/>
        </p:nvSpPr>
        <p:spPr>
          <a:xfrm flipV="1">
            <a:off x="5219700" y="4652963"/>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a:spLocks noChangeAspect="1"/>
          </p:cNvSpPr>
          <p:nvPr/>
        </p:nvSpPr>
        <p:spPr>
          <a:xfrm flipV="1">
            <a:off x="4716463" y="51577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a:spLocks noChangeAspect="1"/>
          </p:cNvSpPr>
          <p:nvPr/>
        </p:nvSpPr>
        <p:spPr>
          <a:xfrm flipV="1">
            <a:off x="7451725"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a:spLocks noChangeAspect="1"/>
          </p:cNvSpPr>
          <p:nvPr/>
        </p:nvSpPr>
        <p:spPr>
          <a:xfrm flipV="1">
            <a:off x="8388350"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7885113" y="45815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3924300" y="4365625"/>
            <a:ext cx="1871663"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7019925" y="4437063"/>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TextBox 27"/>
          <p:cNvSpPr txBox="1">
            <a:spLocks noChangeArrowheads="1"/>
          </p:cNvSpPr>
          <p:nvPr/>
        </p:nvSpPr>
        <p:spPr bwMode="auto">
          <a:xfrm>
            <a:off x="4572000" y="4365625"/>
            <a:ext cx="576263" cy="830263"/>
          </a:xfrm>
          <a:prstGeom prst="rect">
            <a:avLst/>
          </a:prstGeom>
          <a:noFill/>
          <a:ln w="9525">
            <a:noFill/>
            <a:miter lim="800000"/>
            <a:headEnd/>
            <a:tailEnd/>
          </a:ln>
        </p:spPr>
        <p:txBody>
          <a:bodyPr>
            <a:spAutoFit/>
          </a:bodyPr>
          <a:lstStyle/>
          <a:p>
            <a:r>
              <a:rPr lang="en-US" altLang="zh-CN" sz="4800">
                <a:latin typeface="Perpetua"/>
              </a:rPr>
              <a:t>+</a:t>
            </a:r>
            <a:endParaRPr lang="zh-CN" altLang="en-US" sz="4000">
              <a:latin typeface="Perpetua"/>
            </a:endParaRPr>
          </a:p>
        </p:txBody>
      </p:sp>
      <p:sp>
        <p:nvSpPr>
          <p:cNvPr id="29" name="TextBox 28"/>
          <p:cNvSpPr txBox="1">
            <a:spLocks noChangeArrowheads="1"/>
          </p:cNvSpPr>
          <p:nvPr/>
        </p:nvSpPr>
        <p:spPr bwMode="auto">
          <a:xfrm>
            <a:off x="7740650" y="4581525"/>
            <a:ext cx="576263" cy="830263"/>
          </a:xfrm>
          <a:prstGeom prst="rect">
            <a:avLst/>
          </a:prstGeom>
          <a:noFill/>
          <a:ln w="9525">
            <a:noFill/>
            <a:miter lim="800000"/>
            <a:headEnd/>
            <a:tailEnd/>
          </a:ln>
        </p:spPr>
        <p:txBody>
          <a:bodyPr>
            <a:spAutoFit/>
          </a:bodyPr>
          <a:lstStyle/>
          <a:p>
            <a:r>
              <a:rPr lang="en-US" altLang="zh-CN" sz="4800">
                <a:latin typeface="Perpetua"/>
              </a:rPr>
              <a:t>+</a:t>
            </a:r>
            <a:endParaRPr lang="zh-CN" altLang="en-US" sz="4000">
              <a:latin typeface="Perpetua"/>
            </a:endParaRPr>
          </a:p>
        </p:txBody>
      </p:sp>
      <p:sp>
        <p:nvSpPr>
          <p:cNvPr id="31" name="椭圆 30"/>
          <p:cNvSpPr>
            <a:spLocks noChangeAspect="1"/>
          </p:cNvSpPr>
          <p:nvPr/>
        </p:nvSpPr>
        <p:spPr>
          <a:xfrm flipV="1">
            <a:off x="4356100" y="24923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椭圆 31"/>
          <p:cNvSpPr>
            <a:spLocks noChangeAspect="1"/>
          </p:cNvSpPr>
          <p:nvPr/>
        </p:nvSpPr>
        <p:spPr>
          <a:xfrm flipV="1">
            <a:off x="5435600" y="24923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椭圆 32"/>
          <p:cNvSpPr>
            <a:spLocks noChangeAspect="1"/>
          </p:cNvSpPr>
          <p:nvPr/>
        </p:nvSpPr>
        <p:spPr>
          <a:xfrm flipV="1">
            <a:off x="4787900" y="32131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a:spLocks noChangeAspect="1"/>
          </p:cNvSpPr>
          <p:nvPr/>
        </p:nvSpPr>
        <p:spPr>
          <a:xfrm flipV="1">
            <a:off x="7524750" y="29972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a:spLocks noChangeAspect="1"/>
          </p:cNvSpPr>
          <p:nvPr/>
        </p:nvSpPr>
        <p:spPr>
          <a:xfrm flipV="1">
            <a:off x="8459788" y="299720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flipV="1">
            <a:off x="7885113" y="22050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3" name="直接箭头连接符 42"/>
          <p:cNvCxnSpPr/>
          <p:nvPr/>
        </p:nvCxnSpPr>
        <p:spPr>
          <a:xfrm>
            <a:off x="4500563" y="2565400"/>
            <a:ext cx="358775"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4" idx="6"/>
          </p:cNvCxnSpPr>
          <p:nvPr/>
        </p:nvCxnSpPr>
        <p:spPr>
          <a:xfrm flipV="1">
            <a:off x="7667625" y="2852738"/>
            <a:ext cx="288925" cy="21590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4643438" y="2349500"/>
            <a:ext cx="411162" cy="584200"/>
          </a:xfrm>
          <a:prstGeom prst="rect">
            <a:avLst/>
          </a:prstGeom>
          <a:noFill/>
          <a:ln w="9525">
            <a:noFill/>
            <a:miter lim="800000"/>
            <a:headEnd/>
            <a:tailEnd/>
          </a:ln>
        </p:spPr>
        <p:txBody>
          <a:bodyPr>
            <a:spAutoFit/>
          </a:bodyPr>
          <a:lstStyle/>
          <a:p>
            <a:r>
              <a:rPr lang="en-US" altLang="zh-CN" sz="3200">
                <a:latin typeface="Perpetua"/>
              </a:rPr>
              <a:t>+</a:t>
            </a:r>
            <a:endParaRPr lang="zh-CN" altLang="en-US" sz="2400">
              <a:latin typeface="Perpetua"/>
            </a:endParaRPr>
          </a:p>
        </p:txBody>
      </p:sp>
      <p:sp>
        <p:nvSpPr>
          <p:cNvPr id="47" name="TextBox 46"/>
          <p:cNvSpPr txBox="1">
            <a:spLocks noChangeArrowheads="1"/>
          </p:cNvSpPr>
          <p:nvPr/>
        </p:nvSpPr>
        <p:spPr bwMode="auto">
          <a:xfrm>
            <a:off x="7812088" y="2598738"/>
            <a:ext cx="411162" cy="584200"/>
          </a:xfrm>
          <a:prstGeom prst="rect">
            <a:avLst/>
          </a:prstGeom>
          <a:noFill/>
          <a:ln w="9525">
            <a:noFill/>
            <a:miter lim="800000"/>
            <a:headEnd/>
            <a:tailEnd/>
          </a:ln>
        </p:spPr>
        <p:txBody>
          <a:bodyPr>
            <a:spAutoFit/>
          </a:bodyPr>
          <a:lstStyle/>
          <a:p>
            <a:r>
              <a:rPr lang="en-US" altLang="zh-CN" sz="3200">
                <a:latin typeface="Perpetua"/>
              </a:rPr>
              <a:t>+</a:t>
            </a:r>
            <a:endParaRPr lang="zh-CN" altLang="en-US" sz="2400">
              <a:latin typeface="Perpetua"/>
            </a:endParaRPr>
          </a:p>
        </p:txBody>
      </p:sp>
      <p:cxnSp>
        <p:nvCxnSpPr>
          <p:cNvPr id="50" name="直接箭头连接符 49"/>
          <p:cNvCxnSpPr/>
          <p:nvPr/>
        </p:nvCxnSpPr>
        <p:spPr>
          <a:xfrm rot="5400000" flipH="1" flipV="1">
            <a:off x="4656138" y="2984500"/>
            <a:ext cx="406400" cy="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a:off x="5201444" y="2296319"/>
            <a:ext cx="58738" cy="59690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6" idx="0"/>
          </p:cNvCxnSpPr>
          <p:nvPr/>
        </p:nvCxnSpPr>
        <p:spPr>
          <a:xfrm rot="16200000" flipH="1">
            <a:off x="7776369" y="2529681"/>
            <a:ext cx="431800"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a:off x="8075613" y="2971800"/>
            <a:ext cx="452437"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712788" y="5838825"/>
            <a:ext cx="4464050" cy="461963"/>
          </a:xfrm>
          <a:prstGeom prst="rect">
            <a:avLst/>
          </a:prstGeom>
          <a:noFill/>
          <a:ln w="9525">
            <a:noFill/>
            <a:miter lim="800000"/>
            <a:headEnd/>
            <a:tailEnd/>
          </a:ln>
        </p:spPr>
        <p:txBody>
          <a:bodyPr>
            <a:spAutoFit/>
          </a:bodyPr>
          <a:lstStyle/>
          <a:p>
            <a:r>
              <a:rPr lang="zh-CN" altLang="en-US" sz="2400">
                <a:latin typeface="+mn-ea"/>
                <a:ea typeface="+mn-ea"/>
              </a:rPr>
              <a:t>聚类无变化，迭代终止</a:t>
            </a:r>
          </a:p>
        </p:txBody>
      </p:sp>
      <p:sp>
        <p:nvSpPr>
          <p:cNvPr id="23582" name="TextBox 36"/>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b="1" dirty="0">
                <a:solidFill>
                  <a:srgbClr val="4C40EA"/>
                </a:solidFill>
                <a:latin typeface="+mn-ea"/>
                <a:ea typeface="+mn-ea"/>
              </a:rPr>
              <a:t>过程示例</a:t>
            </a:r>
            <a:r>
              <a:rPr lang="en-US" altLang="zh-CN" sz="2800" b="1" dirty="0">
                <a:solidFill>
                  <a:srgbClr val="4C40EA"/>
                </a:solidFill>
                <a:latin typeface="+mn-ea"/>
                <a:ea typeface="+mn-ea"/>
              </a:rPr>
              <a:t>(Cont.)</a:t>
            </a:r>
            <a:endParaRPr lang="zh-CN" altLang="en-US" sz="2800" b="1" dirty="0">
              <a:solidFill>
                <a:srgbClr val="4C40EA"/>
              </a:solidFill>
              <a:latin typeface="+mn-ea"/>
              <a:ea typeface="+mn-ea"/>
            </a:endParaRPr>
          </a:p>
        </p:txBody>
      </p:sp>
      <p:sp>
        <p:nvSpPr>
          <p:cNvPr id="37" name="标题 3">
            <a:extLst>
              <a:ext uri="{FF2B5EF4-FFF2-40B4-BE49-F238E27FC236}">
                <a16:creationId xmlns:a16="http://schemas.microsoft.com/office/drawing/2014/main" id="{4587DB65-C728-49DB-B722-592FFD234556}"/>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聚类过程</a:t>
            </a:r>
          </a:p>
        </p:txBody>
      </p:sp>
    </p:spTree>
    <p:extLst>
      <p:ext uri="{BB962C8B-B14F-4D97-AF65-F5344CB8AC3E}">
        <p14:creationId xmlns:p14="http://schemas.microsoft.com/office/powerpoint/2010/main" val="5015669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animBg="1"/>
      <p:bldP spid="21" grpId="0" animBg="1"/>
      <p:bldP spid="22" grpId="0" animBg="1"/>
      <p:bldP spid="23" grpId="0" animBg="1"/>
      <p:bldP spid="24" grpId="0" animBg="1"/>
      <p:bldP spid="25" grpId="0" animBg="1"/>
      <p:bldP spid="26" grpId="0" animBg="1"/>
      <p:bldP spid="27" grpId="0" animBg="1"/>
      <p:bldP spid="28" grpId="0"/>
      <p:bldP spid="29" grpId="0"/>
      <p:bldP spid="31" grpId="0" animBg="1"/>
      <p:bldP spid="32" grpId="0" animBg="1"/>
      <p:bldP spid="33" grpId="0" animBg="1"/>
      <p:bldP spid="34" grpId="0" animBg="1"/>
      <p:bldP spid="35" grpId="0" animBg="1"/>
      <p:bldP spid="36" grpId="0" animBg="1"/>
      <p:bldP spid="46" grpId="0"/>
      <p:bldP spid="47"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
            <a:extLst>
              <a:ext uri="{FF2B5EF4-FFF2-40B4-BE49-F238E27FC236}">
                <a16:creationId xmlns:a16="http://schemas.microsoft.com/office/drawing/2014/main" id="{4587DB65-C728-49DB-B722-592FFD234556}"/>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Python k-means</a:t>
            </a:r>
            <a:r>
              <a:rPr lang="zh-CN" altLang="en-US" sz="2400" b="1" kern="0" dirty="0">
                <a:latin typeface="微软雅黑" panose="020B0503020204020204" pitchFamily="34" charset="-122"/>
                <a:ea typeface="微软雅黑" panose="020B0503020204020204" pitchFamily="34" charset="-122"/>
              </a:rPr>
              <a:t>聚类参数</a:t>
            </a:r>
          </a:p>
        </p:txBody>
      </p:sp>
      <p:sp>
        <p:nvSpPr>
          <p:cNvPr id="4" name="矩形 3">
            <a:extLst>
              <a:ext uri="{FF2B5EF4-FFF2-40B4-BE49-F238E27FC236}">
                <a16:creationId xmlns:a16="http://schemas.microsoft.com/office/drawing/2014/main" id="{1DBD00E2-F310-4E4D-9587-92C30A26D5AD}"/>
              </a:ext>
            </a:extLst>
          </p:cNvPr>
          <p:cNvSpPr/>
          <p:nvPr/>
        </p:nvSpPr>
        <p:spPr>
          <a:xfrm>
            <a:off x="251520" y="764704"/>
            <a:ext cx="3041217" cy="400110"/>
          </a:xfrm>
          <a:prstGeom prst="rect">
            <a:avLst/>
          </a:prstGeom>
        </p:spPr>
        <p:txBody>
          <a:bodyPr wrap="none">
            <a:spAutoFit/>
          </a:bodyPr>
          <a:lstStyle/>
          <a:p>
            <a:r>
              <a:rPr lang="en-US" altLang="zh-CN" sz="2000" b="1" dirty="0" err="1">
                <a:solidFill>
                  <a:schemeClr val="tx1"/>
                </a:solidFill>
                <a:latin typeface="+mn-ea"/>
                <a:ea typeface="+mn-ea"/>
              </a:rPr>
              <a:t>sklearn.cluster.KMeans</a:t>
            </a:r>
            <a:endParaRPr lang="en-US" altLang="zh-CN" sz="2000" b="1" i="0" dirty="0">
              <a:solidFill>
                <a:schemeClr val="tx1"/>
              </a:solidFill>
              <a:effectLst/>
              <a:latin typeface="+mn-ea"/>
              <a:ea typeface="+mn-ea"/>
            </a:endParaRPr>
          </a:p>
        </p:txBody>
      </p:sp>
      <p:sp>
        <p:nvSpPr>
          <p:cNvPr id="5" name="矩形 4">
            <a:extLst>
              <a:ext uri="{FF2B5EF4-FFF2-40B4-BE49-F238E27FC236}">
                <a16:creationId xmlns:a16="http://schemas.microsoft.com/office/drawing/2014/main" id="{EEEB5302-85F8-4A00-B992-F359F1F744C4}"/>
              </a:ext>
            </a:extLst>
          </p:cNvPr>
          <p:cNvSpPr/>
          <p:nvPr/>
        </p:nvSpPr>
        <p:spPr>
          <a:xfrm>
            <a:off x="395536" y="1268760"/>
            <a:ext cx="8352928" cy="5324535"/>
          </a:xfrm>
          <a:prstGeom prst="rect">
            <a:avLst/>
          </a:prstGeom>
        </p:spPr>
        <p:txBody>
          <a:bodyPr wrap="square">
            <a:spAutoFit/>
          </a:bodyPr>
          <a:lstStyle/>
          <a:p>
            <a:pPr algn="just"/>
            <a:r>
              <a:rPr lang="zh-CN" altLang="en-US" sz="1800" b="1" dirty="0">
                <a:latin typeface="+mn-ea"/>
                <a:ea typeface="+mn-ea"/>
              </a:rPr>
              <a:t>参数：</a:t>
            </a:r>
            <a:endParaRPr lang="en-US" altLang="zh-CN" sz="1800" b="1" dirty="0">
              <a:latin typeface="+mn-ea"/>
              <a:ea typeface="+mn-ea"/>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n_clusters</a:t>
            </a:r>
            <a:r>
              <a:rPr lang="zh-CN" altLang="en-US" sz="1400" dirty="0">
                <a:latin typeface="+mn-ea"/>
                <a:ea typeface="+mn-ea"/>
                <a:cs typeface="Times New Roman" panose="02020603050405020304" pitchFamily="18" charset="0"/>
              </a:rPr>
              <a:t>：整形，缺省值=8 </a:t>
            </a:r>
            <a:r>
              <a:rPr lang="en-US" altLang="zh-CN" sz="1400" dirty="0">
                <a:latin typeface="+mn-ea"/>
                <a:ea typeface="+mn-ea"/>
                <a:cs typeface="Times New Roman" panose="02020603050405020304" pitchFamily="18" charset="0"/>
              </a:rPr>
              <a:t>[</a:t>
            </a:r>
            <a:r>
              <a:rPr lang="zh-CN" altLang="en-US" sz="1400" dirty="0">
                <a:latin typeface="+mn-ea"/>
                <a:ea typeface="+mn-ea"/>
                <a:cs typeface="Times New Roman" panose="02020603050405020304" pitchFamily="18" charset="0"/>
              </a:rPr>
              <a:t>生成的聚类数，即产生的质心（centroids）数</a:t>
            </a:r>
            <a:r>
              <a:rPr lang="en-US" altLang="zh-CN" sz="1400" dirty="0">
                <a:latin typeface="+mn-ea"/>
                <a:ea typeface="+mn-ea"/>
                <a:cs typeface="Times New Roman" panose="02020603050405020304" pitchFamily="18" charset="0"/>
              </a:rPr>
              <a:t>]</a:t>
            </a: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max_iter</a:t>
            </a:r>
            <a:r>
              <a:rPr lang="zh-CN" altLang="en-US" sz="1400" dirty="0">
                <a:latin typeface="+mn-ea"/>
                <a:ea typeface="+mn-ea"/>
                <a:cs typeface="Times New Roman" panose="02020603050405020304" pitchFamily="18" charset="0"/>
              </a:rPr>
              <a:t>：整形，缺省值=300，执行一次k-means算法所进行的最大迭代数</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n_init</a:t>
            </a:r>
            <a:r>
              <a:rPr lang="zh-CN" altLang="en-US" sz="1400" dirty="0">
                <a:latin typeface="+mn-ea"/>
                <a:ea typeface="+mn-ea"/>
                <a:cs typeface="Times New Roman" panose="02020603050405020304" pitchFamily="18" charset="0"/>
              </a:rPr>
              <a:t>：整形，缺省值=10用不同的质心初始化值运行算法的次数，最终解是在inertia意义下选出的最优结果。</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init</a:t>
            </a:r>
            <a:r>
              <a:rPr lang="zh-CN" altLang="en-US" sz="1400" dirty="0">
                <a:latin typeface="+mn-ea"/>
                <a:ea typeface="+mn-ea"/>
                <a:cs typeface="Times New Roman" panose="02020603050405020304" pitchFamily="18" charset="0"/>
              </a:rPr>
              <a:t>：有三个可选值：’k-means++’， ‘random’，或者传递一个ndarray向量。此参数指定初始化方法，默认值为 ‘k-means++’。（１）‘k-means++’ 用一种特殊的方法选定初始质心从而能加速迭代过程的收敛（即上文中的k-means++介绍）（２）‘random’ 随机从训练数据中选取初始质心。（３）如果传递的是一个ndarray，则应该形如 (n_clusters, n_features) 并给出初始质心。</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precompute_distances</a:t>
            </a:r>
            <a:r>
              <a:rPr lang="zh-CN" altLang="en-US" sz="1400" dirty="0">
                <a:latin typeface="+mn-ea"/>
                <a:ea typeface="+mn-ea"/>
                <a:cs typeface="Times New Roman" panose="02020603050405020304" pitchFamily="18" charset="0"/>
              </a:rPr>
              <a:t>：三个可选值，‘auto’，True 或者 False。预计算距离，计算速度更快但占用更多内存。（１）‘auto’：如果 样本数乘以聚类数大于 12million 的话则不预计算距离。This corresponds to about 100MB overhead per job using double precision.（２）True：总是预先计算距离。（３）False：永远不预先计算距离。</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tol</a:t>
            </a:r>
            <a:r>
              <a:rPr lang="zh-CN" altLang="en-US" sz="1400" dirty="0">
                <a:latin typeface="+mn-ea"/>
                <a:ea typeface="+mn-ea"/>
                <a:cs typeface="Times New Roman" panose="02020603050405020304" pitchFamily="18" charset="0"/>
              </a:rPr>
              <a:t>：float形，默认值= 1e-4　与inertia结合来确定收敛条件。</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n_jobs</a:t>
            </a:r>
            <a:r>
              <a:rPr lang="zh-CN" altLang="en-US" sz="1400" dirty="0">
                <a:latin typeface="+mn-ea"/>
                <a:ea typeface="+mn-ea"/>
                <a:cs typeface="Times New Roman" panose="02020603050405020304" pitchFamily="18" charset="0"/>
              </a:rPr>
              <a:t>：整形数。　指定计算所用的进程数。内部原理是同时进行n_init指定次数的计算。（１）若值为 -1，则用所有的CPU进行运算。若值为1，则不进行并行运算，这样的话方便调试。（２）若值小于-1，则用到的CPU数为(n_cpus + 1 + n_jobs)。因此如果 n_jobs值为-2，则用到的CPU数为总CPU数减1。</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random_state</a:t>
            </a:r>
            <a:r>
              <a:rPr lang="zh-CN" altLang="en-US" sz="1400" dirty="0">
                <a:latin typeface="+mn-ea"/>
                <a:ea typeface="+mn-ea"/>
                <a:cs typeface="Times New Roman" panose="02020603050405020304" pitchFamily="18" charset="0"/>
              </a:rPr>
              <a:t>：整形或 numpy.RandomState 类型，可选用于初始化质心的生成器（generator）。如果值为一个整数，则确定一个seed。此参数默认值为numpy的随机数生成器。</a:t>
            </a:r>
            <a:endParaRPr lang="en-US" altLang="zh-CN" sz="1400" dirty="0">
              <a:latin typeface="+mn-ea"/>
              <a:ea typeface="+mn-ea"/>
              <a:cs typeface="Times New Roman" panose="02020603050405020304" pitchFamily="18" charset="0"/>
            </a:endParaRPr>
          </a:p>
          <a:p>
            <a:pPr marL="285750" indent="-285750" algn="just">
              <a:buFont typeface="Wingdings" panose="05000000000000000000" pitchFamily="2" charset="2"/>
              <a:buChar char="Ø"/>
            </a:pPr>
            <a:r>
              <a:rPr lang="zh-CN" altLang="en-US" sz="1400" b="1" dirty="0">
                <a:latin typeface="+mn-ea"/>
                <a:ea typeface="+mn-ea"/>
                <a:cs typeface="Times New Roman" panose="02020603050405020304" pitchFamily="18" charset="0"/>
              </a:rPr>
              <a:t>copy_x</a:t>
            </a:r>
            <a:r>
              <a:rPr lang="zh-CN" altLang="en-US" sz="1400" dirty="0">
                <a:latin typeface="+mn-ea"/>
                <a:ea typeface="+mn-ea"/>
                <a:cs typeface="Times New Roman" panose="02020603050405020304" pitchFamily="18" charset="0"/>
              </a:rPr>
              <a:t>：布尔型，默认值=True。当我们precomputing distances时，将数据中心化会得到更准确的结果。如果把此参数值设为True，则原始数据不会被改变。如果是False，则会直接在原始数据上做修改并在函数返回值时将其还原。但是在计算过程中由于有对数据均值的加减运算，所以数据返回后，原始数据和计算前可能会有细小差别。</a:t>
            </a:r>
            <a:endParaRPr lang="en-US" altLang="zh-CN" sz="1400"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29504719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
            <a:extLst>
              <a:ext uri="{FF2B5EF4-FFF2-40B4-BE49-F238E27FC236}">
                <a16:creationId xmlns:a16="http://schemas.microsoft.com/office/drawing/2014/main" id="{4587DB65-C728-49DB-B722-592FFD234556}"/>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Python k-means</a:t>
            </a:r>
            <a:r>
              <a:rPr lang="zh-CN" altLang="en-US" sz="2400" b="1" kern="0" dirty="0">
                <a:latin typeface="微软雅黑" panose="020B0503020204020204" pitchFamily="34" charset="-122"/>
                <a:ea typeface="微软雅黑" panose="020B0503020204020204" pitchFamily="34" charset="-122"/>
              </a:rPr>
              <a:t>聚类参数</a:t>
            </a:r>
          </a:p>
        </p:txBody>
      </p:sp>
      <p:sp>
        <p:nvSpPr>
          <p:cNvPr id="4" name="矩形 3">
            <a:extLst>
              <a:ext uri="{FF2B5EF4-FFF2-40B4-BE49-F238E27FC236}">
                <a16:creationId xmlns:a16="http://schemas.microsoft.com/office/drawing/2014/main" id="{1DBD00E2-F310-4E4D-9587-92C30A26D5AD}"/>
              </a:ext>
            </a:extLst>
          </p:cNvPr>
          <p:cNvSpPr/>
          <p:nvPr/>
        </p:nvSpPr>
        <p:spPr>
          <a:xfrm>
            <a:off x="251520" y="649651"/>
            <a:ext cx="3041217" cy="400110"/>
          </a:xfrm>
          <a:prstGeom prst="rect">
            <a:avLst/>
          </a:prstGeom>
        </p:spPr>
        <p:txBody>
          <a:bodyPr wrap="none">
            <a:spAutoFit/>
          </a:bodyPr>
          <a:lstStyle/>
          <a:p>
            <a:r>
              <a:rPr lang="en-US" altLang="zh-CN" sz="2000" b="1" dirty="0" err="1">
                <a:solidFill>
                  <a:schemeClr val="tx1"/>
                </a:solidFill>
                <a:latin typeface="+mn-ea"/>
                <a:ea typeface="+mn-ea"/>
              </a:rPr>
              <a:t>sklearn.cluster.KMeans</a:t>
            </a:r>
            <a:endParaRPr lang="en-US" altLang="zh-CN" sz="2000" b="1" i="0" dirty="0">
              <a:solidFill>
                <a:schemeClr val="tx1"/>
              </a:solidFill>
              <a:effectLst/>
              <a:latin typeface="+mn-ea"/>
              <a:ea typeface="+mn-ea"/>
            </a:endParaRPr>
          </a:p>
        </p:txBody>
      </p:sp>
      <p:sp>
        <p:nvSpPr>
          <p:cNvPr id="5" name="矩形 4">
            <a:extLst>
              <a:ext uri="{FF2B5EF4-FFF2-40B4-BE49-F238E27FC236}">
                <a16:creationId xmlns:a16="http://schemas.microsoft.com/office/drawing/2014/main" id="{EEEB5302-85F8-4A00-B992-F359F1F744C4}"/>
              </a:ext>
            </a:extLst>
          </p:cNvPr>
          <p:cNvSpPr/>
          <p:nvPr/>
        </p:nvSpPr>
        <p:spPr>
          <a:xfrm>
            <a:off x="251520" y="1049761"/>
            <a:ext cx="8496944" cy="5354479"/>
          </a:xfrm>
          <a:prstGeom prst="rect">
            <a:avLst/>
          </a:prstGeom>
        </p:spPr>
        <p:txBody>
          <a:bodyPr wrap="square">
            <a:spAutoFit/>
          </a:bodyPr>
          <a:lstStyle/>
          <a:p>
            <a:pPr algn="just">
              <a:lnSpc>
                <a:spcPct val="110000"/>
              </a:lnSpc>
            </a:pPr>
            <a:r>
              <a:rPr lang="zh-CN" altLang="en-US" sz="1600" b="1" dirty="0">
                <a:latin typeface="+mn-ea"/>
                <a:ea typeface="+mn-ea"/>
                <a:cs typeface="Times New Roman" panose="02020603050405020304" pitchFamily="18" charset="0"/>
              </a:rPr>
              <a:t>属性</a:t>
            </a:r>
            <a:r>
              <a:rPr lang="zh-CN" altLang="en-US" sz="1400" dirty="0">
                <a:latin typeface="+mn-ea"/>
                <a:ea typeface="+mn-ea"/>
                <a:cs typeface="Times New Roman" panose="02020603050405020304" pitchFamily="18" charset="0"/>
              </a:rPr>
              <a:t>：</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cluster_centers_：向量，[n_clusters, n_features] (聚类中心的坐标)</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Labels_: 每个点的分组标签</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inertia_：float形，每个点到其簇的质心的距离之和。</a:t>
            </a:r>
            <a:endParaRPr lang="en-US" altLang="zh-CN" sz="1400" dirty="0">
              <a:latin typeface="+mn-ea"/>
              <a:ea typeface="+mn-ea"/>
              <a:cs typeface="Times New Roman" panose="02020603050405020304" pitchFamily="18" charset="0"/>
            </a:endParaRPr>
          </a:p>
          <a:p>
            <a:pPr algn="just">
              <a:lnSpc>
                <a:spcPct val="110000"/>
              </a:lnSpc>
            </a:pPr>
            <a:endParaRPr lang="en-US" altLang="zh-CN" sz="1400" dirty="0">
              <a:latin typeface="+mn-ea"/>
              <a:ea typeface="+mn-ea"/>
              <a:cs typeface="Times New Roman" panose="02020603050405020304" pitchFamily="18" charset="0"/>
            </a:endParaRPr>
          </a:p>
          <a:p>
            <a:pPr algn="just">
              <a:lnSpc>
                <a:spcPct val="110000"/>
              </a:lnSpc>
            </a:pPr>
            <a:r>
              <a:rPr lang="zh-CN" altLang="en-US" sz="1400" b="1" dirty="0">
                <a:latin typeface="+mn-ea"/>
                <a:ea typeface="+mn-ea"/>
                <a:cs typeface="Times New Roman" panose="02020603050405020304" pitchFamily="18" charset="0"/>
              </a:rPr>
              <a:t>Notes</a:t>
            </a:r>
            <a:r>
              <a:rPr lang="zh-CN" altLang="en-US" sz="1400" dirty="0">
                <a:latin typeface="+mn-ea"/>
                <a:ea typeface="+mn-ea"/>
                <a:cs typeface="Times New Roman" panose="02020603050405020304" pitchFamily="18" charset="0"/>
              </a:rPr>
              <a:t>：　　</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这个k-means运用了 Lioyd’s 算法,平均计算复杂度是 O(k*n*T)，其中n是样本量，T是迭代次数。　　</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计算复杂度在最坏的情况下为 O(n^(k+2/p))，其中n是样本量，p是特征个数。(D. Arthur and S. Vassilvitskii, ‘How slow is the k-means method?’ SoCG2006）</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在实践中，k-means算法时非常快的，属于可实践的算法中最快的那一类。但是它的解只是由特定初始值所产生的局部解。所以为了让结果更准确真实，在实践中要用不同的初始值重复几次才可以。</a:t>
            </a:r>
            <a:endParaRPr lang="en-US" altLang="zh-CN" sz="1400" dirty="0">
              <a:latin typeface="+mn-ea"/>
              <a:ea typeface="+mn-ea"/>
              <a:cs typeface="Times New Roman" panose="02020603050405020304" pitchFamily="18" charset="0"/>
            </a:endParaRPr>
          </a:p>
          <a:p>
            <a:pPr algn="just">
              <a:lnSpc>
                <a:spcPct val="110000"/>
              </a:lnSpc>
            </a:pPr>
            <a:endParaRPr lang="en-US" altLang="zh-CN" sz="1400" dirty="0">
              <a:latin typeface="+mn-ea"/>
              <a:ea typeface="+mn-ea"/>
              <a:cs typeface="Times New Roman" panose="02020603050405020304" pitchFamily="18" charset="0"/>
            </a:endParaRPr>
          </a:p>
          <a:p>
            <a:pPr algn="just">
              <a:lnSpc>
                <a:spcPct val="110000"/>
              </a:lnSpc>
            </a:pPr>
            <a:r>
              <a:rPr lang="zh-CN" altLang="en-US" sz="1600" b="1" dirty="0">
                <a:latin typeface="+mn-ea"/>
                <a:ea typeface="+mn-ea"/>
                <a:cs typeface="Times New Roman" panose="02020603050405020304" pitchFamily="18" charset="0"/>
              </a:rPr>
              <a:t>Methods</a:t>
            </a:r>
            <a:r>
              <a:rPr lang="zh-CN" altLang="en-US" sz="1400" dirty="0">
                <a:latin typeface="+mn-ea"/>
                <a:ea typeface="+mn-ea"/>
                <a:cs typeface="Times New Roman" panose="02020603050405020304" pitchFamily="18" charset="0"/>
              </a:rPr>
              <a:t>：</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fit(X[,y]):　计算k-means聚类。</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fit_predictt(X[,y]):　计算簇质心并给每个样本预测类别。</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fit_transform(X[,y])：计算簇并 transform X to cluster-distance space。</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get_params([deep])：　取得估计器的参数。</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predict(X):</a:t>
            </a:r>
            <a:r>
              <a:rPr lang="en-US" altLang="zh-CN" sz="1400" dirty="0">
                <a:latin typeface="+mn-ea"/>
                <a:ea typeface="+mn-ea"/>
                <a:cs typeface="Times New Roman" panose="02020603050405020304" pitchFamily="18" charset="0"/>
              </a:rPr>
              <a:t> </a:t>
            </a:r>
            <a:r>
              <a:rPr lang="zh-CN" altLang="en-US" sz="1400" dirty="0">
                <a:latin typeface="+mn-ea"/>
                <a:ea typeface="+mn-ea"/>
                <a:cs typeface="Times New Roman" panose="02020603050405020304" pitchFamily="18" charset="0"/>
              </a:rPr>
              <a:t>给每个样本估计最接近的簇。</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score(X[,y]):　计算聚类误差</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set_params(**params):　为这个估计器手动设定参数。</a:t>
            </a:r>
            <a:endParaRPr lang="en-US" altLang="zh-CN" sz="1400" dirty="0">
              <a:latin typeface="+mn-ea"/>
              <a:ea typeface="+mn-ea"/>
              <a:cs typeface="Times New Roman" panose="02020603050405020304" pitchFamily="18" charset="0"/>
            </a:endParaRPr>
          </a:p>
          <a:p>
            <a:pPr marL="285750" indent="-285750" algn="just">
              <a:lnSpc>
                <a:spcPct val="110000"/>
              </a:lnSpc>
              <a:buFont typeface="Wingdings" panose="05000000000000000000" pitchFamily="2" charset="2"/>
              <a:buChar char="Ø"/>
            </a:pPr>
            <a:r>
              <a:rPr lang="zh-CN" altLang="en-US" sz="1400" dirty="0">
                <a:latin typeface="+mn-ea"/>
                <a:ea typeface="+mn-ea"/>
                <a:cs typeface="Times New Roman" panose="02020603050405020304" pitchFamily="18" charset="0"/>
              </a:rPr>
              <a:t>transform(X[,y]): 将X转换为簇距离空间。　在新空间中，每个维度都是到集群中心的距离。 请注意，即使X是稀疏的，转换返回的数组通常也是密集的。</a:t>
            </a:r>
          </a:p>
        </p:txBody>
      </p:sp>
    </p:spTree>
    <p:extLst>
      <p:ext uri="{BB962C8B-B14F-4D97-AF65-F5344CB8AC3E}">
        <p14:creationId xmlns:p14="http://schemas.microsoft.com/office/powerpoint/2010/main" val="37755310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
            <a:extLst>
              <a:ext uri="{FF2B5EF4-FFF2-40B4-BE49-F238E27FC236}">
                <a16:creationId xmlns:a16="http://schemas.microsoft.com/office/drawing/2014/main" id="{4587DB65-C728-49DB-B722-592FFD234556}"/>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聚类结果</a:t>
            </a:r>
          </a:p>
        </p:txBody>
      </p:sp>
      <p:pic>
        <p:nvPicPr>
          <p:cNvPr id="2" name="图片 1">
            <a:extLst>
              <a:ext uri="{FF2B5EF4-FFF2-40B4-BE49-F238E27FC236}">
                <a16:creationId xmlns:a16="http://schemas.microsoft.com/office/drawing/2014/main" id="{7B69E243-1333-41FB-ACB7-9ABEDEAEC337}"/>
              </a:ext>
            </a:extLst>
          </p:cNvPr>
          <p:cNvPicPr>
            <a:picLocks noChangeAspect="1"/>
          </p:cNvPicPr>
          <p:nvPr/>
        </p:nvPicPr>
        <p:blipFill>
          <a:blip r:embed="rId2"/>
          <a:stretch>
            <a:fillRect/>
          </a:stretch>
        </p:blipFill>
        <p:spPr>
          <a:xfrm>
            <a:off x="3707904" y="996047"/>
            <a:ext cx="5156453" cy="5112568"/>
          </a:xfrm>
          <a:prstGeom prst="rect">
            <a:avLst/>
          </a:prstGeom>
        </p:spPr>
      </p:pic>
      <p:sp>
        <p:nvSpPr>
          <p:cNvPr id="3" name="Rectangle 3">
            <a:extLst>
              <a:ext uri="{FF2B5EF4-FFF2-40B4-BE49-F238E27FC236}">
                <a16:creationId xmlns:a16="http://schemas.microsoft.com/office/drawing/2014/main" id="{A2E928A6-3398-4CFC-83D4-1824179F1C2B}"/>
              </a:ext>
            </a:extLst>
          </p:cNvPr>
          <p:cNvSpPr>
            <a:spLocks noChangeArrowheads="1"/>
          </p:cNvSpPr>
          <p:nvPr/>
        </p:nvSpPr>
        <p:spPr bwMode="auto">
          <a:xfrm>
            <a:off x="323528" y="784841"/>
            <a:ext cx="3384376" cy="573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import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numpy</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as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np</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import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matplotlib.pyplot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as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plt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from</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sklearn.cluster</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import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tooltip="sklearn.cluster.KMeans"/>
              </a:rPr>
              <a:t>KMeans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from</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E84B5"/>
                </a:solidFill>
                <a:effectLst/>
                <a:latin typeface="Times New Roman" panose="02020603050405020304" pitchFamily="18" charset="0"/>
                <a:ea typeface="SFMono-Regular"/>
                <a:cs typeface="Times New Roman" panose="02020603050405020304" pitchFamily="18" charset="0"/>
              </a:rPr>
              <a:t>sklearn.datasets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1" i="0" u="none" strike="noStrike" cap="none" normalizeH="0" baseline="0" dirty="0">
                <a:ln>
                  <a:noFill/>
                </a:ln>
                <a:solidFill>
                  <a:srgbClr val="007020"/>
                </a:solidFill>
                <a:effectLst/>
                <a:latin typeface="Times New Roman" panose="02020603050405020304" pitchFamily="18" charset="0"/>
                <a:ea typeface="SFMono-Regular"/>
                <a:cs typeface="Times New Roman" panose="02020603050405020304" pitchFamily="18" charset="0"/>
              </a:rPr>
              <a:t>import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tooltip="sklearn.datasets.make_blobs"/>
              </a:rPr>
              <a:t>make_blobs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tooltip="matplotlib.pyplot.figure"/>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5" tooltip="matplotlib.pyplot.figure"/>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tooltip="matplotlib.pyplot.figure"/>
              </a:rPr>
              <a:t>figure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figsize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12</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12</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n_samples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1500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170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tooltip="sklearn.datasets.make_blobs"/>
              </a:rPr>
              <a:t>make_blobs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n_samples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n_samples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1" u="none" strike="noStrike" cap="none" normalizeH="0" baseline="0" dirty="0">
                <a:ln>
                  <a:noFill/>
                </a:ln>
                <a:solidFill>
                  <a:srgbClr val="408090"/>
                </a:solidFill>
                <a:effectLst/>
                <a:latin typeface="Times New Roman" panose="02020603050405020304" pitchFamily="18" charset="0"/>
                <a:ea typeface="SFMono-Regular"/>
                <a:cs typeface="Times New Roman" panose="02020603050405020304" pitchFamily="18" charset="0"/>
              </a:rPr>
              <a:t># Incorrect number of clusters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tooltip="sklearn.cluster.KMeans"/>
              </a:rPr>
              <a:t>KMeans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n_clusters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fit_predict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6" tooltip="matplotlib.pyplot.subplot"/>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subplot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221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7" tooltip="matplotlib.pyplot.scatter"/>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scatter</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8" tooltip="matplotlib.pyplot.title"/>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title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4070A0"/>
                </a:solidFill>
                <a:effectLst/>
                <a:latin typeface="Times New Roman" panose="02020603050405020304" pitchFamily="18" charset="0"/>
                <a:ea typeface="SFMono-Regular"/>
                <a:cs typeface="Times New Roman" panose="02020603050405020304" pitchFamily="18" charset="0"/>
              </a:rPr>
              <a:t>"Incorrect Number of 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1" u="none" strike="noStrike" cap="none" normalizeH="0" baseline="0" dirty="0">
                <a:ln>
                  <a:noFill/>
                </a:ln>
                <a:solidFill>
                  <a:srgbClr val="408090"/>
                </a:solidFill>
                <a:effectLst/>
                <a:latin typeface="Times New Roman" panose="02020603050405020304" pitchFamily="18" charset="0"/>
                <a:ea typeface="SFMono-Regular"/>
                <a:cs typeface="Times New Roman" panose="02020603050405020304" pitchFamily="18" charset="0"/>
              </a:rPr>
              <a:t># Anisotropicly distributed data</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transformation</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0.60834549</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0.63667341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0.40887718</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0.85253229</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X_aniso</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tooltip="numpy.dot"/>
              </a:rPr>
              <a:t>np</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9" tooltip="numpy.dot"/>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tooltip="numpy.dot"/>
              </a:rPr>
              <a:t>dot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transformation</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tooltip="sklearn.cluster.KMeans"/>
              </a:rPr>
              <a:t>KMeans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n_clusters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3</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fit_predict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X_aniso</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6" tooltip="matplotlib.pyplot.subplot"/>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subplot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222</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7" tooltip="matplotlib.pyplot.scatter"/>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scatter</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X_aniso</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X_aniso</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8" tooltip="matplotlib.pyplot.title"/>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title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4070A0"/>
                </a:solidFill>
                <a:effectLst/>
                <a:latin typeface="Times New Roman" panose="02020603050405020304" pitchFamily="18" charset="0"/>
                <a:ea typeface="SFMono-Regular"/>
                <a:cs typeface="Times New Roman" panose="02020603050405020304" pitchFamily="18" charset="0"/>
              </a:rPr>
              <a:t>"Anisotropicly Distributed 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1" u="none" strike="noStrike" cap="none" normalizeH="0" baseline="0" dirty="0">
                <a:ln>
                  <a:noFill/>
                </a:ln>
                <a:solidFill>
                  <a:srgbClr val="408090"/>
                </a:solidFill>
                <a:effectLst/>
                <a:latin typeface="Times New Roman" panose="02020603050405020304" pitchFamily="18" charset="0"/>
                <a:ea typeface="SFMono-Regular"/>
                <a:cs typeface="Times New Roman" panose="02020603050405020304" pitchFamily="18" charset="0"/>
              </a:rPr>
              <a:t># Different variance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X_varied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y_varied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tooltip="sklearn.datasets.make_blobs"/>
              </a:rPr>
              <a:t>make_blobs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n_samples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n_samples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cluster_std</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2.5</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0.5</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tooltip="sklearn.cluster.KMeans"/>
              </a:rPr>
              <a:t>KMeans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n_clusters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3</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fit_predict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X_varied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6" tooltip="matplotlib.pyplot.subplot"/>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subplot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223</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7" tooltip="matplotlib.pyplot.scatter"/>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scatter</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X_varied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X_varied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8" tooltip="matplotlib.pyplot.title"/>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title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4070A0"/>
                </a:solidFill>
                <a:effectLst/>
                <a:latin typeface="Times New Roman" panose="02020603050405020304" pitchFamily="18" charset="0"/>
                <a:ea typeface="SFMono-Regular"/>
                <a:cs typeface="Times New Roman" panose="02020603050405020304" pitchFamily="18" charset="0"/>
              </a:rPr>
              <a:t>"Unequal Variance"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1" u="none" strike="noStrike" cap="none" normalizeH="0" baseline="0" dirty="0">
                <a:ln>
                  <a:noFill/>
                </a:ln>
                <a:solidFill>
                  <a:srgbClr val="408090"/>
                </a:solidFill>
                <a:effectLst/>
                <a:latin typeface="Times New Roman" panose="02020603050405020304" pitchFamily="18" charset="0"/>
                <a:ea typeface="SFMono-Regular"/>
                <a:cs typeface="Times New Roman" panose="02020603050405020304" pitchFamily="18" charset="0"/>
              </a:rPr>
              <a:t># Unevenly sized 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X_filtered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tooltip="numpy.vstack"/>
              </a:rPr>
              <a:t>np</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10" tooltip="numpy.vstack"/>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tooltip="numpy.vstack"/>
              </a:rPr>
              <a:t>vstack</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500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100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tooltip="sklearn.cluster.KMeans"/>
              </a:rPr>
              <a:t>KMeans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n_clusters</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3</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random_state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fit_predict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X_filtered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6" tooltip="matplotlib.pyplot.subplot"/>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tooltip="matplotlib.pyplot.subplot"/>
              </a:rPr>
              <a:t>subplot</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224</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7" tooltip="matplotlib.pyplot.scatter"/>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tooltip="matplotlib.pyplot.scatter"/>
              </a:rPr>
              <a:t>scatter</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X_filtered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0</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X_filtered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rgbClr val="208050"/>
                </a:solidFill>
                <a:effectLst/>
                <a:latin typeface="Times New Roman" panose="02020603050405020304" pitchFamily="18" charset="0"/>
                <a:ea typeface="SFMono-Regular"/>
                <a:cs typeface="Times New Roman" panose="02020603050405020304" pitchFamily="18" charset="0"/>
              </a:rPr>
              <a:t>1</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y_pred</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8" tooltip="matplotlib.pyplot.title"/>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tooltip="matplotlib.pyplot.title"/>
              </a:rPr>
              <a:t>title</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rgbClr val="4070A0"/>
                </a:solidFill>
                <a:effectLst/>
                <a:latin typeface="Times New Roman" panose="02020603050405020304" pitchFamily="18" charset="0"/>
                <a:ea typeface="SFMono-Regular"/>
                <a:cs typeface="Times New Roman" panose="02020603050405020304" pitchFamily="18" charset="0"/>
              </a:rPr>
              <a:t>"Unevenly Sized Blobs"</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 </a:t>
            </a:r>
            <a:endParaRPr kumimoji="0" lang="en-US"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1" tooltip="matplotlib.pyplot.show"/>
              </a:rPr>
              <a:t>plt</a:t>
            </a:r>
            <a:r>
              <a:rPr kumimoji="0" lang="zh-CN" altLang="zh-CN" sz="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hlinkClick r:id="rId11" tooltip="matplotlib.pyplot.show"/>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1" tooltip="matplotlib.pyplot.show"/>
              </a:rPr>
              <a:t>show</a:t>
            </a:r>
            <a:r>
              <a:rPr kumimoji="0" lang="zh-CN" altLang="zh-CN" sz="800" b="0" i="0" u="none" strike="noStrike" cap="none" normalizeH="0" baseline="0" dirty="0">
                <a:ln>
                  <a:noFill/>
                </a:ln>
                <a:solidFill>
                  <a:srgbClr val="212529"/>
                </a:solidFill>
                <a:effectLst/>
                <a:latin typeface="Times New Roman" panose="02020603050405020304" pitchFamily="18" charset="0"/>
                <a:ea typeface="SFMono-Regular"/>
                <a:cs typeface="Times New Roman" panose="02020603050405020304" pitchFamily="18" charset="0"/>
              </a:rPr>
              <a:t>()</a:t>
            </a:r>
            <a:r>
              <a:rPr kumimoji="0" lang="zh-CN" altLang="zh-CN"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231027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23528" y="692696"/>
            <a:ext cx="4464496" cy="5832648"/>
          </a:xfrm>
        </p:spPr>
        <p:txBody>
          <a:bodyPr/>
          <a:lstStyle/>
          <a:p>
            <a:pPr marL="0" indent="0" algn="just" eaLnBrk="1" hangingPunct="1">
              <a:lnSpc>
                <a:spcPct val="120000"/>
              </a:lnSpc>
              <a:buNone/>
            </a:pPr>
            <a:r>
              <a:rPr lang="zh-CN" altLang="en-US" sz="1400" b="1" dirty="0">
                <a:latin typeface="+mn-ea"/>
              </a:rPr>
              <a:t>优点：</a:t>
            </a:r>
            <a:endParaRPr lang="en-US" altLang="zh-CN" sz="1400" b="1" dirty="0">
              <a:latin typeface="+mn-ea"/>
            </a:endParaRPr>
          </a:p>
          <a:p>
            <a:pPr algn="just" eaLnBrk="1" hangingPunct="1">
              <a:lnSpc>
                <a:spcPct val="120000"/>
              </a:lnSpc>
              <a:buFont typeface="+mj-lt"/>
              <a:buAutoNum type="arabicPeriod"/>
            </a:pPr>
            <a:r>
              <a:rPr lang="zh-CN" altLang="en-US" sz="1400" dirty="0">
                <a:latin typeface="+mn-ea"/>
              </a:rPr>
              <a:t>是解决聚类问题的一种经典算法，简单、快速</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对处理大数据集，该算法保持可伸缩性和高效性</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当簇接近高斯分布时，它的效果较好。</a:t>
            </a:r>
            <a:endParaRPr lang="en-US" altLang="zh-CN" sz="1400" dirty="0">
              <a:latin typeface="+mn-ea"/>
            </a:endParaRPr>
          </a:p>
          <a:p>
            <a:pPr marL="0" indent="0" algn="just" eaLnBrk="1" hangingPunct="1">
              <a:lnSpc>
                <a:spcPct val="120000"/>
              </a:lnSpc>
              <a:buNone/>
            </a:pPr>
            <a:r>
              <a:rPr lang="zh-CN" altLang="en-US" sz="1400" b="1" dirty="0">
                <a:latin typeface="+mn-ea"/>
              </a:rPr>
              <a:t>缺点：</a:t>
            </a:r>
            <a:endParaRPr lang="en-US" altLang="zh-CN" sz="1400" b="1" dirty="0">
              <a:latin typeface="+mn-ea"/>
            </a:endParaRPr>
          </a:p>
          <a:p>
            <a:pPr algn="just" eaLnBrk="1" hangingPunct="1">
              <a:lnSpc>
                <a:spcPct val="120000"/>
              </a:lnSpc>
              <a:buFont typeface="+mj-lt"/>
              <a:buAutoNum type="arabicPeriod"/>
            </a:pPr>
            <a:r>
              <a:rPr lang="zh-CN" altLang="en-US" sz="1400" dirty="0">
                <a:latin typeface="+mn-ea"/>
              </a:rPr>
              <a:t>在 </a:t>
            </a:r>
            <a:r>
              <a:rPr lang="en-US" altLang="zh-CN" sz="1400" dirty="0">
                <a:latin typeface="+mn-ea"/>
              </a:rPr>
              <a:t>K-means </a:t>
            </a:r>
            <a:r>
              <a:rPr lang="zh-CN" altLang="en-US" sz="1400" dirty="0">
                <a:latin typeface="+mn-ea"/>
              </a:rPr>
              <a:t>算法中 </a:t>
            </a:r>
            <a:r>
              <a:rPr lang="en-US" altLang="zh-CN" sz="1400" dirty="0">
                <a:latin typeface="+mn-ea"/>
              </a:rPr>
              <a:t>K </a:t>
            </a:r>
            <a:r>
              <a:rPr lang="zh-CN" altLang="en-US" sz="1400" dirty="0">
                <a:latin typeface="+mn-ea"/>
              </a:rPr>
              <a:t>是事先给定的，这个 </a:t>
            </a:r>
            <a:r>
              <a:rPr lang="en-US" altLang="zh-CN" sz="1400" dirty="0">
                <a:latin typeface="+mn-ea"/>
              </a:rPr>
              <a:t>K </a:t>
            </a:r>
            <a:r>
              <a:rPr lang="zh-CN" altLang="en-US" sz="1400" dirty="0">
                <a:latin typeface="+mn-ea"/>
              </a:rPr>
              <a:t>值的选定是非常难以估计的。很多时候，事先并不知道给定的数据集应该分成多少个类别才最合适；</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在 </a:t>
            </a:r>
            <a:r>
              <a:rPr lang="en-US" altLang="zh-CN" sz="1400" dirty="0">
                <a:latin typeface="+mn-ea"/>
              </a:rPr>
              <a:t>K-means </a:t>
            </a:r>
            <a:r>
              <a:rPr lang="zh-CN" altLang="en-US" sz="1400" dirty="0">
                <a:latin typeface="+mn-ea"/>
              </a:rPr>
              <a:t>算法中，首先需要根据初始聚类中心来确定一个初始划分，然后对初始划分进行优化。这个初始聚类中心的选择对聚类结果有较大的影响，一旦初始值选择的不好，可能无法得到有效的聚类结果；</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在簇的平均值可被定义的情况下才能使用，可能不适用于某些应用；</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该算法需要不断地进行样本分类调整，不断地计算调整后的新的聚类中心，因此当数据量非常大时，算法的时间开销是非常大的；</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若簇中含有异常点，将导致均值偏离严重（即</a:t>
            </a:r>
            <a:r>
              <a:rPr lang="en-US" altLang="zh-CN" sz="1400" dirty="0">
                <a:latin typeface="+mn-ea"/>
              </a:rPr>
              <a:t>:</a:t>
            </a:r>
            <a:r>
              <a:rPr lang="zh-CN" altLang="en-US" sz="1400" dirty="0">
                <a:latin typeface="+mn-ea"/>
              </a:rPr>
              <a:t>对噪声和孤立点数据敏感）；</a:t>
            </a:r>
            <a:endParaRPr lang="en-US" altLang="zh-CN" sz="1400" dirty="0">
              <a:latin typeface="+mn-ea"/>
            </a:endParaRPr>
          </a:p>
          <a:p>
            <a:pPr algn="just" eaLnBrk="1" hangingPunct="1">
              <a:lnSpc>
                <a:spcPct val="120000"/>
              </a:lnSpc>
              <a:buFont typeface="+mj-lt"/>
              <a:buAutoNum type="arabicPeriod"/>
            </a:pPr>
            <a:r>
              <a:rPr lang="zh-CN" altLang="en-US" sz="1400" dirty="0">
                <a:latin typeface="+mn-ea"/>
              </a:rPr>
              <a:t>不适用于发现非凸形状的簇或者大小差别很大的簇。</a:t>
            </a: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聚类算法优缺点分析</a:t>
            </a:r>
          </a:p>
        </p:txBody>
      </p:sp>
      <p:pic>
        <p:nvPicPr>
          <p:cNvPr id="145410" name="Picture 2">
            <a:extLst>
              <a:ext uri="{FF2B5EF4-FFF2-40B4-BE49-F238E27FC236}">
                <a16:creationId xmlns:a16="http://schemas.microsoft.com/office/drawing/2014/main" id="{C086D02D-F031-4A56-AD80-F4E657FE4B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59" t="6688" r="9081" b="4720"/>
          <a:stretch/>
        </p:blipFill>
        <p:spPr bwMode="auto">
          <a:xfrm>
            <a:off x="5076056" y="1196752"/>
            <a:ext cx="3636912"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1742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95536" y="908720"/>
            <a:ext cx="8305800" cy="5328592"/>
          </a:xfrm>
        </p:spPr>
        <p:txBody>
          <a:bodyPr/>
          <a:lstStyle/>
          <a:p>
            <a:pPr marL="0" indent="0" algn="just" eaLnBrk="1" hangingPunct="1">
              <a:lnSpc>
                <a:spcPct val="120000"/>
              </a:lnSpc>
              <a:buNone/>
            </a:pPr>
            <a:r>
              <a:rPr lang="zh-CN" altLang="en-US" sz="1800" b="1" dirty="0">
                <a:latin typeface="+mn-ea"/>
              </a:rPr>
              <a:t>肘部法则（</a:t>
            </a:r>
            <a:r>
              <a:rPr lang="en-US" altLang="zh-CN" sz="1800" b="1" dirty="0">
                <a:latin typeface="+mn-ea"/>
              </a:rPr>
              <a:t>Elbow method</a:t>
            </a:r>
            <a:r>
              <a:rPr lang="zh-CN" altLang="en-US" sz="1800" b="1" dirty="0">
                <a:latin typeface="+mn-ea"/>
              </a:rPr>
              <a:t>）</a:t>
            </a:r>
            <a:endParaRPr lang="en-US" altLang="zh-CN" sz="1800" b="1" dirty="0">
              <a:latin typeface="+mn-ea"/>
            </a:endParaRP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a:t>
            </a:r>
            <a:r>
              <a:rPr lang="zh-CN" altLang="en-US" sz="2400" b="1" kern="0" dirty="0">
                <a:latin typeface="微软雅黑" panose="020B0503020204020204" pitchFamily="34" charset="-122"/>
                <a:ea typeface="微软雅黑" panose="020B0503020204020204" pitchFamily="34" charset="-122"/>
              </a:rPr>
              <a:t>值的选取</a:t>
            </a:r>
          </a:p>
        </p:txBody>
      </p:sp>
      <p:pic>
        <p:nvPicPr>
          <p:cNvPr id="141314" name="Picture 2">
            <a:extLst>
              <a:ext uri="{FF2B5EF4-FFF2-40B4-BE49-F238E27FC236}">
                <a16:creationId xmlns:a16="http://schemas.microsoft.com/office/drawing/2014/main" id="{554D01ED-DE1B-4C74-B3A1-85005032D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917114"/>
            <a:ext cx="4176464" cy="208823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7561662-F590-4EAA-8E96-8C7E1BDC97A3}"/>
              </a:ext>
            </a:extLst>
          </p:cNvPr>
          <p:cNvSpPr/>
          <p:nvPr/>
        </p:nvSpPr>
        <p:spPr>
          <a:xfrm>
            <a:off x="442664" y="1452404"/>
            <a:ext cx="3625280" cy="1815882"/>
          </a:xfrm>
          <a:prstGeom prst="rect">
            <a:avLst/>
          </a:prstGeom>
        </p:spPr>
        <p:txBody>
          <a:bodyPr wrap="square">
            <a:spAutoFit/>
          </a:bodyPr>
          <a:lstStyle/>
          <a:p>
            <a:pPr algn="just"/>
            <a:r>
              <a:rPr lang="zh-CN" altLang="en-US" sz="1600" dirty="0">
                <a:latin typeface="+mn-ea"/>
                <a:ea typeface="+mn-ea"/>
              </a:rPr>
              <a:t>此种方法适用于 </a:t>
            </a:r>
            <a:r>
              <a:rPr lang="en-US" altLang="zh-CN" sz="1600" dirty="0">
                <a:latin typeface="+mn-ea"/>
                <a:ea typeface="+mn-ea"/>
              </a:rPr>
              <a:t>K </a:t>
            </a:r>
            <a:r>
              <a:rPr lang="zh-CN" altLang="en-US" sz="1600" dirty="0">
                <a:latin typeface="+mn-ea"/>
                <a:ea typeface="+mn-ea"/>
              </a:rPr>
              <a:t>值相对较小的情况，当选择的</a:t>
            </a:r>
            <a:r>
              <a:rPr lang="en-US" altLang="zh-CN" sz="1600" dirty="0">
                <a:latin typeface="+mn-ea"/>
                <a:ea typeface="+mn-ea"/>
              </a:rPr>
              <a:t>k</a:t>
            </a:r>
            <a:r>
              <a:rPr lang="zh-CN" altLang="en-US" sz="1600" dirty="0">
                <a:latin typeface="+mn-ea"/>
                <a:ea typeface="+mn-ea"/>
              </a:rPr>
              <a:t>值小于真正的时，</a:t>
            </a:r>
            <a:r>
              <a:rPr lang="en-US" altLang="zh-CN" sz="1600" dirty="0">
                <a:latin typeface="+mn-ea"/>
                <a:ea typeface="+mn-ea"/>
              </a:rPr>
              <a:t>k</a:t>
            </a:r>
            <a:r>
              <a:rPr lang="zh-CN" altLang="en-US" sz="1600" dirty="0">
                <a:latin typeface="+mn-ea"/>
                <a:ea typeface="+mn-ea"/>
              </a:rPr>
              <a:t>每增加</a:t>
            </a:r>
            <a:r>
              <a:rPr lang="en-US" altLang="zh-CN" sz="1600" dirty="0">
                <a:latin typeface="+mn-ea"/>
                <a:ea typeface="+mn-ea"/>
              </a:rPr>
              <a:t>1</a:t>
            </a:r>
            <a:r>
              <a:rPr lang="zh-CN" altLang="en-US" sz="1600" dirty="0">
                <a:latin typeface="+mn-ea"/>
                <a:ea typeface="+mn-ea"/>
              </a:rPr>
              <a:t>，</a:t>
            </a:r>
            <a:r>
              <a:rPr lang="en-US" altLang="zh-CN" sz="1600" dirty="0">
                <a:latin typeface="+mn-ea"/>
                <a:ea typeface="+mn-ea"/>
              </a:rPr>
              <a:t>cost</a:t>
            </a:r>
            <a:r>
              <a:rPr lang="zh-CN" altLang="en-US" sz="1600" dirty="0">
                <a:latin typeface="+mn-ea"/>
                <a:ea typeface="+mn-ea"/>
              </a:rPr>
              <a:t>值就会大幅的减小；当选择的</a:t>
            </a:r>
            <a:r>
              <a:rPr lang="en-US" altLang="zh-CN" sz="1600" dirty="0">
                <a:latin typeface="+mn-ea"/>
                <a:ea typeface="+mn-ea"/>
              </a:rPr>
              <a:t>k</a:t>
            </a:r>
            <a:r>
              <a:rPr lang="zh-CN" altLang="en-US" sz="1600" dirty="0">
                <a:latin typeface="+mn-ea"/>
                <a:ea typeface="+mn-ea"/>
              </a:rPr>
              <a:t>值大于真正的</a:t>
            </a:r>
            <a:r>
              <a:rPr lang="en-US" altLang="zh-CN" sz="1600" dirty="0">
                <a:latin typeface="+mn-ea"/>
                <a:ea typeface="+mn-ea"/>
              </a:rPr>
              <a:t>K</a:t>
            </a:r>
            <a:r>
              <a:rPr lang="zh-CN" altLang="en-US" sz="1600" dirty="0">
                <a:latin typeface="+mn-ea"/>
                <a:ea typeface="+mn-ea"/>
              </a:rPr>
              <a:t>时， </a:t>
            </a:r>
            <a:r>
              <a:rPr lang="en-US" altLang="zh-CN" sz="1600" dirty="0">
                <a:latin typeface="+mn-ea"/>
                <a:ea typeface="+mn-ea"/>
              </a:rPr>
              <a:t>k</a:t>
            </a:r>
            <a:r>
              <a:rPr lang="zh-CN" altLang="en-US" sz="1600" dirty="0">
                <a:latin typeface="+mn-ea"/>
                <a:ea typeface="+mn-ea"/>
              </a:rPr>
              <a:t>每增加</a:t>
            </a:r>
            <a:r>
              <a:rPr lang="en-US" altLang="zh-CN" sz="1600" dirty="0">
                <a:latin typeface="+mn-ea"/>
                <a:ea typeface="+mn-ea"/>
              </a:rPr>
              <a:t>1</a:t>
            </a:r>
            <a:r>
              <a:rPr lang="zh-CN" altLang="en-US" sz="1600" dirty="0">
                <a:latin typeface="+mn-ea"/>
                <a:ea typeface="+mn-ea"/>
              </a:rPr>
              <a:t>，</a:t>
            </a:r>
            <a:r>
              <a:rPr lang="en-US" altLang="zh-CN" sz="1600" dirty="0">
                <a:latin typeface="+mn-ea"/>
                <a:ea typeface="+mn-ea"/>
              </a:rPr>
              <a:t>cost</a:t>
            </a:r>
            <a:r>
              <a:rPr lang="zh-CN" altLang="en-US" sz="1600" dirty="0">
                <a:latin typeface="+mn-ea"/>
                <a:ea typeface="+mn-ea"/>
              </a:rPr>
              <a:t>值的变化就不会那么明显。这样，正确的</a:t>
            </a:r>
            <a:r>
              <a:rPr lang="en-US" altLang="zh-CN" sz="1600" dirty="0">
                <a:latin typeface="+mn-ea"/>
                <a:ea typeface="+mn-ea"/>
              </a:rPr>
              <a:t>k</a:t>
            </a:r>
            <a:r>
              <a:rPr lang="zh-CN" altLang="en-US" sz="1600" dirty="0">
                <a:latin typeface="+mn-ea"/>
                <a:ea typeface="+mn-ea"/>
              </a:rPr>
              <a:t>值就会在这个转折点，类似</a:t>
            </a:r>
            <a:r>
              <a:rPr lang="en-US" altLang="zh-CN" sz="1600" dirty="0">
                <a:latin typeface="+mn-ea"/>
                <a:ea typeface="+mn-ea"/>
              </a:rPr>
              <a:t>elbow</a:t>
            </a:r>
            <a:r>
              <a:rPr lang="zh-CN" altLang="en-US" sz="1600" dirty="0">
                <a:latin typeface="+mn-ea"/>
                <a:ea typeface="+mn-ea"/>
              </a:rPr>
              <a:t>的地方。</a:t>
            </a:r>
          </a:p>
        </p:txBody>
      </p:sp>
      <p:pic>
        <p:nvPicPr>
          <p:cNvPr id="3" name="图片 2">
            <a:extLst>
              <a:ext uri="{FF2B5EF4-FFF2-40B4-BE49-F238E27FC236}">
                <a16:creationId xmlns:a16="http://schemas.microsoft.com/office/drawing/2014/main" id="{3EFEB642-F078-4B13-989C-95D035F93BF0}"/>
              </a:ext>
            </a:extLst>
          </p:cNvPr>
          <p:cNvPicPr>
            <a:picLocks noChangeAspect="1"/>
          </p:cNvPicPr>
          <p:nvPr/>
        </p:nvPicPr>
        <p:blipFill>
          <a:blip r:embed="rId3"/>
          <a:stretch>
            <a:fillRect/>
          </a:stretch>
        </p:blipFill>
        <p:spPr>
          <a:xfrm>
            <a:off x="452795" y="3717032"/>
            <a:ext cx="3831173" cy="2697146"/>
          </a:xfrm>
          <a:prstGeom prst="rect">
            <a:avLst/>
          </a:prstGeom>
        </p:spPr>
      </p:pic>
      <p:pic>
        <p:nvPicPr>
          <p:cNvPr id="4" name="图片 3">
            <a:extLst>
              <a:ext uri="{FF2B5EF4-FFF2-40B4-BE49-F238E27FC236}">
                <a16:creationId xmlns:a16="http://schemas.microsoft.com/office/drawing/2014/main" id="{F3FAE417-CB47-41C6-A947-6D8D751DE16B}"/>
              </a:ext>
            </a:extLst>
          </p:cNvPr>
          <p:cNvPicPr>
            <a:picLocks noChangeAspect="1"/>
          </p:cNvPicPr>
          <p:nvPr/>
        </p:nvPicPr>
        <p:blipFill>
          <a:blip r:embed="rId4"/>
          <a:stretch>
            <a:fillRect/>
          </a:stretch>
        </p:blipFill>
        <p:spPr>
          <a:xfrm>
            <a:off x="4548436" y="3710588"/>
            <a:ext cx="3908223" cy="2814731"/>
          </a:xfrm>
          <a:prstGeom prst="rect">
            <a:avLst/>
          </a:prstGeom>
        </p:spPr>
      </p:pic>
    </p:spTree>
    <p:extLst>
      <p:ext uri="{BB962C8B-B14F-4D97-AF65-F5344CB8AC3E}">
        <p14:creationId xmlns:p14="http://schemas.microsoft.com/office/powerpoint/2010/main" val="11974466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442664" y="867565"/>
            <a:ext cx="8305800" cy="431800"/>
          </a:xfrm>
        </p:spPr>
        <p:txBody>
          <a:bodyPr/>
          <a:lstStyle/>
          <a:p>
            <a:pPr marL="0" indent="0" algn="just" eaLnBrk="1" hangingPunct="1">
              <a:lnSpc>
                <a:spcPct val="120000"/>
              </a:lnSpc>
              <a:buNone/>
            </a:pPr>
            <a:r>
              <a:rPr lang="zh-CN" altLang="en-US" sz="2000" b="1" dirty="0">
                <a:latin typeface="Times New Roman" panose="02020603050405020304" pitchFamily="18" charset="0"/>
                <a:cs typeface="Times New Roman" panose="02020603050405020304" pitchFamily="18" charset="0"/>
              </a:rPr>
              <a:t>间隔统计量 </a:t>
            </a:r>
            <a:r>
              <a:rPr lang="en-US" altLang="zh-CN" sz="2000" b="1" dirty="0">
                <a:latin typeface="Times New Roman" panose="02020603050405020304" pitchFamily="18" charset="0"/>
                <a:cs typeface="Times New Roman" panose="02020603050405020304" pitchFamily="18" charset="0"/>
              </a:rPr>
              <a:t>Gap Statistic</a:t>
            </a: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en-US" altLang="zh-CN" sz="2400" b="1" kern="0" dirty="0">
                <a:latin typeface="微软雅黑" panose="020B0503020204020204" pitchFamily="34" charset="-122"/>
                <a:ea typeface="微软雅黑" panose="020B0503020204020204" pitchFamily="34" charset="-122"/>
              </a:rPr>
              <a:t>k</a:t>
            </a:r>
            <a:r>
              <a:rPr lang="zh-CN" altLang="en-US" sz="2400" b="1" kern="0" dirty="0">
                <a:latin typeface="微软雅黑" panose="020B0503020204020204" pitchFamily="34" charset="-122"/>
                <a:ea typeface="微软雅黑" panose="020B0503020204020204" pitchFamily="34" charset="-122"/>
              </a:rPr>
              <a:t>值的选取</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B3CE996C-91D6-485F-9027-714E600608FD}"/>
                  </a:ext>
                </a:extLst>
              </p:cNvPr>
              <p:cNvGraphicFramePr>
                <a:graphicFrameLocks noGrp="1"/>
              </p:cNvGraphicFramePr>
              <p:nvPr>
                <p:extLst>
                  <p:ext uri="{D42A27DB-BD31-4B8C-83A1-F6EECF244321}">
                    <p14:modId xmlns:p14="http://schemas.microsoft.com/office/powerpoint/2010/main" val="3618509155"/>
                  </p:ext>
                </p:extLst>
              </p:nvPr>
            </p:nvGraphicFramePr>
            <p:xfrm>
              <a:off x="467544" y="1332399"/>
              <a:ext cx="3312368" cy="365760"/>
            </p:xfrm>
            <a:graphic>
              <a:graphicData uri="http://schemas.openxmlformats.org/drawingml/2006/table">
                <a:tbl>
                  <a:tblPr/>
                  <a:tblGrid>
                    <a:gridCol w="3312368">
                      <a:extLst>
                        <a:ext uri="{9D8B030D-6E8A-4147-A177-3AD203B41FA5}">
                          <a16:colId xmlns:a16="http://schemas.microsoft.com/office/drawing/2014/main" val="1922392256"/>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altLang="zh-CN" b="0" i="1" smtClean="0">
                                        <a:latin typeface="Cambria Math" panose="02040503050406030204" pitchFamily="18" charset="0"/>
                                      </a:rPr>
                                      <m:t>𝐺𝑎𝑝</m:t>
                                    </m:r>
                                  </m:e>
                                  <m:sub>
                                    <m:r>
                                      <m:rPr>
                                        <m:sty m:val="p"/>
                                      </m:rPr>
                                      <a:rPr lang="en-US" b="0" i="0" smtClean="0">
                                        <a:latin typeface="Cambria Math" panose="02040503050406030204" pitchFamily="18" charset="0"/>
                                      </a:rPr>
                                      <m:t>n</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k</m:t>
                                    </m:r>
                                  </m:e>
                                </m:d>
                                <m:r>
                                  <a:rPr lang="en-US" b="0" i="0"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e>
                                    </m:func>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e>
                                </m:func>
                              </m:oMath>
                            </m:oMathPara>
                          </a14:m>
                          <a:endParaRPr lang="pt-BR"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665114825"/>
                      </a:ext>
                    </a:extLst>
                  </a:tr>
                </a:tbl>
              </a:graphicData>
            </a:graphic>
          </p:graphicFrame>
        </mc:Choice>
        <mc:Fallback xmlns="">
          <p:graphicFrame>
            <p:nvGraphicFramePr>
              <p:cNvPr id="5" name="表格 4">
                <a:extLst>
                  <a:ext uri="{FF2B5EF4-FFF2-40B4-BE49-F238E27FC236}">
                    <a16:creationId xmlns:a16="http://schemas.microsoft.com/office/drawing/2014/main" id="{B3CE996C-91D6-485F-9027-714E600608FD}"/>
                  </a:ext>
                </a:extLst>
              </p:cNvPr>
              <p:cNvGraphicFramePr>
                <a:graphicFrameLocks noGrp="1"/>
              </p:cNvGraphicFramePr>
              <p:nvPr>
                <p:extLst>
                  <p:ext uri="{D42A27DB-BD31-4B8C-83A1-F6EECF244321}">
                    <p14:modId xmlns:p14="http://schemas.microsoft.com/office/powerpoint/2010/main" val="3618509155"/>
                  </p:ext>
                </p:extLst>
              </p:nvPr>
            </p:nvGraphicFramePr>
            <p:xfrm>
              <a:off x="467544" y="1332399"/>
              <a:ext cx="3312368" cy="365760"/>
            </p:xfrm>
            <a:graphic>
              <a:graphicData uri="http://schemas.openxmlformats.org/drawingml/2006/table">
                <a:tbl>
                  <a:tblPr/>
                  <a:tblGrid>
                    <a:gridCol w="3312368">
                      <a:extLst>
                        <a:ext uri="{9D8B030D-6E8A-4147-A177-3AD203B41FA5}">
                          <a16:colId xmlns:a16="http://schemas.microsoft.com/office/drawing/2014/main" val="1922392256"/>
                        </a:ext>
                      </a:extLst>
                    </a:gridCol>
                  </a:tblGrid>
                  <a:tr h="365760">
                    <a:tc>
                      <a:txBody>
                        <a:bodyPr/>
                        <a:lstStyle/>
                        <a:p>
                          <a:endParaRPr lang="zh-CN"/>
                        </a:p>
                      </a:txBody>
                      <a:tcPr anchor="ctr">
                        <a:lnL>
                          <a:noFill/>
                        </a:lnL>
                        <a:lnR>
                          <a:noFill/>
                        </a:lnR>
                        <a:lnT>
                          <a:noFill/>
                        </a:lnT>
                        <a:lnB>
                          <a:noFill/>
                        </a:lnB>
                        <a:blipFill>
                          <a:blip r:embed="rId2"/>
                          <a:stretch>
                            <a:fillRect b="-14754"/>
                          </a:stretch>
                        </a:blipFill>
                      </a:tcPr>
                    </a:tc>
                    <a:extLst>
                      <a:ext uri="{0D108BD9-81ED-4DB2-BD59-A6C34878D82A}">
                        <a16:rowId xmlns:a16="http://schemas.microsoft.com/office/drawing/2014/main" val="665114825"/>
                      </a:ext>
                    </a:extLst>
                  </a:tr>
                </a:tbl>
              </a:graphicData>
            </a:graphic>
          </p:graphicFrame>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E03A4CD-C018-4272-8D67-AEE159CC1E0A}"/>
                  </a:ext>
                </a:extLst>
              </p:cNvPr>
              <p:cNvSpPr/>
              <p:nvPr/>
            </p:nvSpPr>
            <p:spPr>
              <a:xfrm>
                <a:off x="442664" y="1768677"/>
                <a:ext cx="4608513" cy="1902059"/>
              </a:xfrm>
              <a:prstGeom prst="rect">
                <a:avLst/>
              </a:prstGeom>
            </p:spPr>
            <p:txBody>
              <a:bodyPr wrap="square">
                <a:spAutoFit/>
              </a:bodyPr>
              <a:lstStyle/>
              <a:p>
                <a:pPr algn="just">
                  <a:lnSpc>
                    <a:spcPct val="120000"/>
                  </a:lnSpc>
                </a:pPr>
                <a:r>
                  <a:rPr lang="zh-CN" altLang="en-US" sz="1400" dirty="0">
                    <a:solidFill>
                      <a:schemeClr val="tx1"/>
                    </a:solidFill>
                    <a:latin typeface="+mn-ea"/>
                    <a:ea typeface="+mn-ea"/>
                  </a:rPr>
                  <a:t>这里</a:t>
                </a:r>
                <a14:m>
                  <m:oMath xmlns:m="http://schemas.openxmlformats.org/officeDocument/2006/math">
                    <m:r>
                      <a:rPr lang="en-US" altLang="zh-CN" sz="1400" b="0" i="1" smtClean="0">
                        <a:solidFill>
                          <a:schemeClr val="tx1"/>
                        </a:solidFill>
                        <a:latin typeface="Cambria Math" panose="02040503050406030204" pitchFamily="18" charset="0"/>
                        <a:ea typeface="+mn-ea"/>
                      </a:rPr>
                      <m:t>𝐸</m:t>
                    </m:r>
                    <m:r>
                      <a:rPr lang="en-US" altLang="zh-CN" sz="1400" b="0" i="1" smtClean="0">
                        <a:solidFill>
                          <a:schemeClr val="tx1"/>
                        </a:solidFill>
                        <a:latin typeface="Cambria Math" panose="02040503050406030204" pitchFamily="18" charset="0"/>
                        <a:ea typeface="+mn-ea"/>
                      </a:rPr>
                      <m:t>(</m:t>
                    </m:r>
                    <m:func>
                      <m:funcPr>
                        <m:ctrlPr>
                          <a:rPr lang="en-US" altLang="zh-CN" sz="1400" b="0" i="1" smtClean="0">
                            <a:solidFill>
                              <a:schemeClr val="tx1"/>
                            </a:solidFill>
                            <a:latin typeface="Cambria Math" panose="02040503050406030204" pitchFamily="18" charset="0"/>
                            <a:ea typeface="+mn-ea"/>
                          </a:rPr>
                        </m:ctrlPr>
                      </m:funcPr>
                      <m:fName>
                        <m:r>
                          <m:rPr>
                            <m:sty m:val="p"/>
                          </m:rPr>
                          <a:rPr lang="en-US" altLang="zh-CN" sz="1400" b="0" i="0" smtClean="0">
                            <a:solidFill>
                              <a:schemeClr val="tx1"/>
                            </a:solidFill>
                            <a:latin typeface="Cambria Math" panose="02040503050406030204" pitchFamily="18" charset="0"/>
                            <a:ea typeface="+mn-ea"/>
                          </a:rPr>
                          <m:t>log</m:t>
                        </m:r>
                      </m:fName>
                      <m:e>
                        <m:sSub>
                          <m:sSubPr>
                            <m:ctrlPr>
                              <a:rPr lang="en-US" altLang="zh-CN" sz="1400" b="0" i="1" smtClean="0">
                                <a:solidFill>
                                  <a:schemeClr val="tx1"/>
                                </a:solidFill>
                                <a:latin typeface="Cambria Math" panose="02040503050406030204" pitchFamily="18" charset="0"/>
                                <a:ea typeface="+mn-ea"/>
                              </a:rPr>
                            </m:ctrlPr>
                          </m:sSubPr>
                          <m:e>
                            <m:r>
                              <a:rPr lang="en-US" altLang="zh-CN" sz="1400" b="0" i="1" smtClean="0">
                                <a:solidFill>
                                  <a:schemeClr val="tx1"/>
                                </a:solidFill>
                                <a:latin typeface="Cambria Math" panose="02040503050406030204" pitchFamily="18" charset="0"/>
                                <a:ea typeface="+mn-ea"/>
                              </a:rPr>
                              <m:t>𝑊</m:t>
                            </m:r>
                          </m:e>
                          <m:sub>
                            <m:r>
                              <a:rPr lang="en-US" altLang="zh-CN" sz="1400" b="0" i="1" smtClean="0">
                                <a:solidFill>
                                  <a:schemeClr val="tx1"/>
                                </a:solidFill>
                                <a:latin typeface="Cambria Math" panose="02040503050406030204" pitchFamily="18" charset="0"/>
                                <a:ea typeface="+mn-ea"/>
                              </a:rPr>
                              <m:t>𝑘</m:t>
                            </m:r>
                          </m:sub>
                        </m:sSub>
                      </m:e>
                    </m:func>
                    <m:r>
                      <a:rPr lang="en-US" altLang="zh-CN" sz="1400" b="0" i="1" smtClean="0">
                        <a:solidFill>
                          <a:schemeClr val="tx1"/>
                        </a:solidFill>
                        <a:latin typeface="Cambria Math" panose="02040503050406030204" pitchFamily="18" charset="0"/>
                        <a:ea typeface="+mn-ea"/>
                      </a:rPr>
                      <m:t>)</m:t>
                    </m:r>
                  </m:oMath>
                </a14:m>
                <a:r>
                  <a:rPr lang="zh-CN" altLang="en-US" sz="1400" dirty="0">
                    <a:solidFill>
                      <a:schemeClr val="tx1"/>
                    </a:solidFill>
                    <a:latin typeface="+mn-ea"/>
                    <a:ea typeface="+mn-ea"/>
                  </a:rPr>
                  <a:t>指的是</a:t>
                </a:r>
                <a14:m>
                  <m:oMath xmlns:m="http://schemas.openxmlformats.org/officeDocument/2006/math">
                    <m:func>
                      <m:funcPr>
                        <m:ctrlPr>
                          <a:rPr lang="en-US" altLang="zh-CN" sz="1400" i="1">
                            <a:solidFill>
                              <a:schemeClr val="tx1"/>
                            </a:solidFill>
                            <a:latin typeface="Cambria Math" panose="02040503050406030204" pitchFamily="18" charset="0"/>
                            <a:ea typeface="+mn-ea"/>
                          </a:rPr>
                        </m:ctrlPr>
                      </m:funcPr>
                      <m:fName>
                        <m:r>
                          <m:rPr>
                            <m:sty m:val="p"/>
                          </m:rPr>
                          <a:rPr lang="en-US" altLang="zh-CN" sz="1400">
                            <a:solidFill>
                              <a:schemeClr val="tx1"/>
                            </a:solidFill>
                            <a:latin typeface="Cambria Math" panose="02040503050406030204" pitchFamily="18" charset="0"/>
                            <a:ea typeface="+mn-ea"/>
                          </a:rPr>
                          <m:t>log</m:t>
                        </m:r>
                      </m:fName>
                      <m:e>
                        <m:sSub>
                          <m:sSubPr>
                            <m:ctrlPr>
                              <a:rPr lang="en-US" altLang="zh-CN" sz="1400" i="1">
                                <a:solidFill>
                                  <a:schemeClr val="tx1"/>
                                </a:solidFill>
                                <a:latin typeface="Cambria Math" panose="02040503050406030204" pitchFamily="18" charset="0"/>
                                <a:ea typeface="+mn-ea"/>
                              </a:rPr>
                            </m:ctrlPr>
                          </m:sSubPr>
                          <m:e>
                            <m:r>
                              <a:rPr lang="en-US" altLang="zh-CN" sz="1400" b="0" i="1" smtClean="0">
                                <a:solidFill>
                                  <a:schemeClr val="tx1"/>
                                </a:solidFill>
                                <a:latin typeface="Cambria Math" panose="02040503050406030204" pitchFamily="18" charset="0"/>
                                <a:ea typeface="+mn-ea"/>
                              </a:rPr>
                              <m:t>𝑊</m:t>
                            </m:r>
                          </m:e>
                          <m:sub>
                            <m:r>
                              <a:rPr lang="en-US" altLang="zh-CN" sz="1400" i="1">
                                <a:solidFill>
                                  <a:schemeClr val="tx1"/>
                                </a:solidFill>
                                <a:latin typeface="Cambria Math" panose="02040503050406030204" pitchFamily="18" charset="0"/>
                                <a:ea typeface="+mn-ea"/>
                              </a:rPr>
                              <m:t>𝑘</m:t>
                            </m:r>
                          </m:sub>
                        </m:sSub>
                      </m:e>
                    </m:func>
                  </m:oMath>
                </a14:m>
                <a:r>
                  <a:rPr lang="zh-CN" altLang="en-US" sz="1400" dirty="0">
                    <a:solidFill>
                      <a:schemeClr val="tx1"/>
                    </a:solidFill>
                    <a:latin typeface="+mn-ea"/>
                    <a:ea typeface="+mn-ea"/>
                  </a:rPr>
                  <a:t>的期望，可以通过蒙特卡洛模拟产生：我们在样本里所在的矩形区域中（高维的话就是立方体区域）按照均匀分布随机地产生和原始样本数一样多的随机样本，并对这个随机样本做</a:t>
                </a:r>
                <a:r>
                  <a:rPr lang="en-US" altLang="zh-CN" sz="1400" dirty="0">
                    <a:solidFill>
                      <a:schemeClr val="tx1"/>
                    </a:solidFill>
                    <a:latin typeface="+mn-ea"/>
                    <a:ea typeface="+mn-ea"/>
                  </a:rPr>
                  <a:t>K-Means</a:t>
                </a:r>
                <a:r>
                  <a:rPr lang="zh-CN" altLang="en-US" sz="1400" dirty="0">
                    <a:solidFill>
                      <a:schemeClr val="tx1"/>
                    </a:solidFill>
                    <a:latin typeface="+mn-ea"/>
                    <a:ea typeface="+mn-ea"/>
                  </a:rPr>
                  <a:t>，从而得到一个簇内方差和</a:t>
                </a:r>
                <a:r>
                  <a:rPr lang="en-US" altLang="zh-CN" sz="1400" dirty="0" err="1">
                    <a:solidFill>
                      <a:schemeClr val="tx1"/>
                    </a:solidFill>
                    <a:latin typeface="+mn-ea"/>
                    <a:ea typeface="+mn-ea"/>
                  </a:rPr>
                  <a:t>W</a:t>
                </a:r>
                <a:r>
                  <a:rPr lang="en-US" altLang="zh-CN" sz="1400" baseline="-25000" dirty="0" err="1">
                    <a:solidFill>
                      <a:schemeClr val="tx1"/>
                    </a:solidFill>
                    <a:latin typeface="+mn-ea"/>
                    <a:ea typeface="+mn-ea"/>
                  </a:rPr>
                  <a:t>k</a:t>
                </a:r>
                <a:r>
                  <a:rPr lang="zh-CN" altLang="en-US" sz="1400" dirty="0">
                    <a:solidFill>
                      <a:schemeClr val="tx1"/>
                    </a:solidFill>
                    <a:latin typeface="+mn-ea"/>
                    <a:ea typeface="+mn-ea"/>
                  </a:rPr>
                  <a:t>。如此往复多次，通常</a:t>
                </a:r>
                <a:r>
                  <a:rPr lang="en-US" altLang="zh-CN" sz="1400" dirty="0">
                    <a:solidFill>
                      <a:schemeClr val="tx1"/>
                    </a:solidFill>
                    <a:latin typeface="+mn-ea"/>
                    <a:ea typeface="+mn-ea"/>
                  </a:rPr>
                  <a:t>20</a:t>
                </a:r>
                <a:r>
                  <a:rPr lang="zh-CN" altLang="en-US" sz="1400" dirty="0">
                    <a:solidFill>
                      <a:schemeClr val="tx1"/>
                    </a:solidFill>
                    <a:latin typeface="+mn-ea"/>
                    <a:ea typeface="+mn-ea"/>
                  </a:rPr>
                  <a:t>次，我们可以得到</a:t>
                </a:r>
                <a:r>
                  <a:rPr lang="en-US" altLang="zh-CN" sz="1400" dirty="0">
                    <a:solidFill>
                      <a:schemeClr val="tx1"/>
                    </a:solidFill>
                    <a:latin typeface="+mn-ea"/>
                    <a:ea typeface="+mn-ea"/>
                  </a:rPr>
                  <a:t>20</a:t>
                </a:r>
                <a:r>
                  <a:rPr lang="zh-CN" altLang="en-US" sz="1400" dirty="0">
                    <a:solidFill>
                      <a:schemeClr val="tx1"/>
                    </a:solidFill>
                    <a:latin typeface="+mn-ea"/>
                    <a:ea typeface="+mn-ea"/>
                  </a:rPr>
                  <a:t>个</a:t>
                </a:r>
                <a:r>
                  <a:rPr lang="en-US" altLang="zh-CN" sz="1400" dirty="0" err="1">
                    <a:solidFill>
                      <a:schemeClr val="tx1"/>
                    </a:solidFill>
                    <a:latin typeface="+mn-ea"/>
                    <a:ea typeface="+mn-ea"/>
                  </a:rPr>
                  <a:t>logW</a:t>
                </a:r>
                <a:r>
                  <a:rPr lang="en-US" altLang="zh-CN" sz="1400" baseline="-25000" dirty="0" err="1">
                    <a:solidFill>
                      <a:schemeClr val="tx1"/>
                    </a:solidFill>
                    <a:latin typeface="+mn-ea"/>
                    <a:ea typeface="+mn-ea"/>
                  </a:rPr>
                  <a:t>k</a:t>
                </a:r>
                <a:r>
                  <a:rPr lang="zh-CN" altLang="en-US" sz="1400" dirty="0">
                    <a:solidFill>
                      <a:schemeClr val="tx1"/>
                    </a:solidFill>
                    <a:latin typeface="+mn-ea"/>
                    <a:ea typeface="+mn-ea"/>
                  </a:rPr>
                  <a:t>。对这</a:t>
                </a:r>
                <a:r>
                  <a:rPr lang="en-US" altLang="zh-CN" sz="1400" dirty="0">
                    <a:solidFill>
                      <a:schemeClr val="tx1"/>
                    </a:solidFill>
                    <a:latin typeface="+mn-ea"/>
                    <a:ea typeface="+mn-ea"/>
                  </a:rPr>
                  <a:t>20</a:t>
                </a:r>
                <a:r>
                  <a:rPr lang="zh-CN" altLang="en-US" sz="1400" dirty="0">
                    <a:solidFill>
                      <a:schemeClr val="tx1"/>
                    </a:solidFill>
                    <a:latin typeface="+mn-ea"/>
                    <a:ea typeface="+mn-ea"/>
                  </a:rPr>
                  <a:t>个数值求平均值，就得到了</a:t>
                </a:r>
                <a:r>
                  <a:rPr lang="en-US" altLang="zh-CN" sz="1400" dirty="0">
                    <a:solidFill>
                      <a:schemeClr val="tx1"/>
                    </a:solidFill>
                    <a:latin typeface="+mn-ea"/>
                    <a:ea typeface="+mn-ea"/>
                  </a:rPr>
                  <a:t>E(</a:t>
                </a:r>
                <a:r>
                  <a:rPr lang="en-US" altLang="zh-CN" sz="1400" dirty="0" err="1">
                    <a:solidFill>
                      <a:schemeClr val="tx1"/>
                    </a:solidFill>
                    <a:latin typeface="+mn-ea"/>
                    <a:ea typeface="+mn-ea"/>
                  </a:rPr>
                  <a:t>logW</a:t>
                </a:r>
                <a:r>
                  <a:rPr lang="en-US" altLang="zh-CN" sz="1400" baseline="-25000" dirty="0" err="1">
                    <a:solidFill>
                      <a:schemeClr val="tx1"/>
                    </a:solidFill>
                    <a:latin typeface="+mn-ea"/>
                    <a:ea typeface="+mn-ea"/>
                  </a:rPr>
                  <a:t>k</a:t>
                </a:r>
                <a:r>
                  <a:rPr lang="en-US" altLang="zh-CN" sz="1400" dirty="0">
                    <a:solidFill>
                      <a:schemeClr val="tx1"/>
                    </a:solidFill>
                    <a:latin typeface="+mn-ea"/>
                    <a:ea typeface="+mn-ea"/>
                  </a:rPr>
                  <a:t>)</a:t>
                </a:r>
                <a:r>
                  <a:rPr lang="zh-CN" altLang="en-US" sz="1400" dirty="0">
                    <a:solidFill>
                      <a:schemeClr val="tx1"/>
                    </a:solidFill>
                    <a:latin typeface="+mn-ea"/>
                    <a:ea typeface="+mn-ea"/>
                  </a:rPr>
                  <a:t>的近似值。</a:t>
                </a:r>
              </a:p>
            </p:txBody>
          </p:sp>
        </mc:Choice>
        <mc:Fallback xmlns="">
          <p:sp>
            <p:nvSpPr>
              <p:cNvPr id="10" name="矩形 9">
                <a:extLst>
                  <a:ext uri="{FF2B5EF4-FFF2-40B4-BE49-F238E27FC236}">
                    <a16:creationId xmlns:a16="http://schemas.microsoft.com/office/drawing/2014/main" id="{8E03A4CD-C018-4272-8D67-AEE159CC1E0A}"/>
                  </a:ext>
                </a:extLst>
              </p:cNvPr>
              <p:cNvSpPr>
                <a:spLocks noRot="1" noChangeAspect="1" noMove="1" noResize="1" noEditPoints="1" noAdjustHandles="1" noChangeArrowheads="1" noChangeShapeType="1" noTextEdit="1"/>
              </p:cNvSpPr>
              <p:nvPr/>
            </p:nvSpPr>
            <p:spPr>
              <a:xfrm>
                <a:off x="442664" y="1768677"/>
                <a:ext cx="4608513" cy="1902059"/>
              </a:xfrm>
              <a:prstGeom prst="rect">
                <a:avLst/>
              </a:prstGeom>
              <a:blipFill>
                <a:blip r:embed="rId3"/>
                <a:stretch>
                  <a:fillRect l="-397" r="-397" b="-962"/>
                </a:stretch>
              </a:blipFill>
            </p:spPr>
            <p:txBody>
              <a:bodyPr/>
              <a:lstStyle/>
              <a:p>
                <a:r>
                  <a:rPr lang="zh-CN" altLang="en-US">
                    <a:noFill/>
                  </a:rPr>
                  <a:t> </a:t>
                </a:r>
              </a:p>
            </p:txBody>
          </p:sp>
        </mc:Fallback>
      </mc:AlternateContent>
      <p:pic>
        <p:nvPicPr>
          <p:cNvPr id="142339" name="Picture 3">
            <a:extLst>
              <a:ext uri="{FF2B5EF4-FFF2-40B4-BE49-F238E27FC236}">
                <a16:creationId xmlns:a16="http://schemas.microsoft.com/office/drawing/2014/main" id="{46DCFCE9-D884-4A40-A1C5-D4F07E324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2899" y="764704"/>
            <a:ext cx="3662453" cy="56994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AD8ACFA0-C742-45AF-A10D-787C67FA250F}"/>
                  </a:ext>
                </a:extLst>
              </p:cNvPr>
              <p:cNvGraphicFramePr>
                <a:graphicFrameLocks noGrp="1"/>
              </p:cNvGraphicFramePr>
              <p:nvPr>
                <p:extLst>
                  <p:ext uri="{D42A27DB-BD31-4B8C-83A1-F6EECF244321}">
                    <p14:modId xmlns:p14="http://schemas.microsoft.com/office/powerpoint/2010/main" val="135753955"/>
                  </p:ext>
                </p:extLst>
              </p:nvPr>
            </p:nvGraphicFramePr>
            <p:xfrm>
              <a:off x="433377" y="3820008"/>
              <a:ext cx="4608513" cy="640080"/>
            </p:xfrm>
            <a:graphic>
              <a:graphicData uri="http://schemas.openxmlformats.org/drawingml/2006/table">
                <a:tbl>
                  <a:tblPr/>
                  <a:tblGrid>
                    <a:gridCol w="4608513">
                      <a:extLst>
                        <a:ext uri="{9D8B030D-6E8A-4147-A177-3AD203B41FA5}">
                          <a16:colId xmlns:a16="http://schemas.microsoft.com/office/drawing/2014/main" val="1922392256"/>
                        </a:ext>
                      </a:extLst>
                    </a:gridCol>
                  </a:tblGrid>
                  <a:tr h="0">
                    <a:tc>
                      <a:txBody>
                        <a:bodyPr/>
                        <a:lstStyle/>
                        <a:p>
                          <a:pPr algn="just"/>
                          <a:r>
                            <a:rPr lang="zh-CN" altLang="en-US" sz="1800" b="0" dirty="0">
                              <a:solidFill>
                                <a:schemeClr val="tx1"/>
                              </a:solidFill>
                              <a:latin typeface="+mn-ea"/>
                              <a:ea typeface="+mn-ea"/>
                              <a:cs typeface="Times New Roman" panose="02020603050405020304" pitchFamily="18" charset="0"/>
                            </a:rPr>
                            <a:t>选择</a:t>
                          </a:r>
                          <a14:m>
                            <m:oMath xmlns:m="http://schemas.openxmlformats.org/officeDocument/2006/math">
                              <m:r>
                                <a:rPr lang="zh-CN" altLang="en-US" sz="1800" b="0" i="1" smtClean="0">
                                  <a:solidFill>
                                    <a:schemeClr val="tx1"/>
                                  </a:solidFill>
                                  <a:latin typeface="Cambria Math" panose="02040503050406030204" pitchFamily="18" charset="0"/>
                                  <a:ea typeface="+mn-ea"/>
                                </a:rPr>
                                <m:t>满足</m:t>
                              </m:r>
                              <m:sSub>
                                <m:sSubPr>
                                  <m:ctrlPr>
                                    <a:rPr lang="en-US" sz="1800" b="0" i="1" smtClean="0">
                                      <a:solidFill>
                                        <a:schemeClr val="tx1"/>
                                      </a:solidFill>
                                      <a:latin typeface="Cambria Math" panose="02040503050406030204" pitchFamily="18" charset="0"/>
                                      <a:ea typeface="+mn-ea"/>
                                    </a:rPr>
                                  </m:ctrlPr>
                                </m:sSubPr>
                                <m:e>
                                  <m:r>
                                    <a:rPr lang="en-US" altLang="zh-CN" sz="1800" b="0" i="1" smtClean="0">
                                      <a:solidFill>
                                        <a:schemeClr val="tx1"/>
                                      </a:solidFill>
                                      <a:latin typeface="Cambria Math" panose="02040503050406030204" pitchFamily="18" charset="0"/>
                                      <a:ea typeface="+mn-ea"/>
                                    </a:rPr>
                                    <m:t>𝐺𝑎𝑝</m:t>
                                  </m:r>
                                </m:e>
                                <m:sub>
                                  <m:r>
                                    <m:rPr>
                                      <m:sty m:val="p"/>
                                    </m:rPr>
                                    <a:rPr lang="en-US" sz="1800" b="0" i="0" smtClean="0">
                                      <a:solidFill>
                                        <a:schemeClr val="tx1"/>
                                      </a:solidFill>
                                      <a:latin typeface="Cambria Math" panose="02040503050406030204" pitchFamily="18" charset="0"/>
                                      <a:ea typeface="+mn-ea"/>
                                    </a:rPr>
                                    <m:t>n</m:t>
                                  </m:r>
                                </m:sub>
                              </m:sSub>
                              <m:d>
                                <m:dPr>
                                  <m:ctrlPr>
                                    <a:rPr lang="en-US" sz="1800" b="0" i="1" smtClean="0">
                                      <a:solidFill>
                                        <a:schemeClr val="tx1"/>
                                      </a:solidFill>
                                      <a:latin typeface="Cambria Math" panose="02040503050406030204" pitchFamily="18" charset="0"/>
                                      <a:ea typeface="+mn-ea"/>
                                    </a:rPr>
                                  </m:ctrlPr>
                                </m:dPr>
                                <m:e>
                                  <m:r>
                                    <m:rPr>
                                      <m:sty m:val="p"/>
                                    </m:rPr>
                                    <a:rPr lang="en-US" sz="1800" b="0" i="0" smtClean="0">
                                      <a:solidFill>
                                        <a:schemeClr val="tx1"/>
                                      </a:solidFill>
                                      <a:latin typeface="Cambria Math" panose="02040503050406030204" pitchFamily="18" charset="0"/>
                                      <a:ea typeface="+mn-ea"/>
                                    </a:rPr>
                                    <m:t>k</m:t>
                                  </m:r>
                                </m:e>
                              </m:d>
                              <m:r>
                                <a:rPr lang="en-US" sz="1800" b="0" i="1" smtClean="0">
                                  <a:solidFill>
                                    <a:schemeClr val="tx1"/>
                                  </a:solidFill>
                                  <a:latin typeface="Cambria Math" panose="02040503050406030204" pitchFamily="18" charset="0"/>
                                  <a:ea typeface="+mn-ea"/>
                                </a:rPr>
                                <m:t>≥</m:t>
                              </m:r>
                              <m:sSub>
                                <m:sSubPr>
                                  <m:ctrlPr>
                                    <a:rPr lang="en-US" altLang="zh-CN" sz="1800" b="0" i="1" smtClean="0">
                                      <a:solidFill>
                                        <a:schemeClr val="tx1"/>
                                      </a:solidFill>
                                      <a:latin typeface="Cambria Math" panose="02040503050406030204" pitchFamily="18" charset="0"/>
                                      <a:ea typeface="+mn-ea"/>
                                    </a:rPr>
                                  </m:ctrlPr>
                                </m:sSubPr>
                                <m:e>
                                  <m:r>
                                    <a:rPr lang="en-US" altLang="zh-CN" sz="1800" b="0" i="1" smtClean="0">
                                      <a:solidFill>
                                        <a:schemeClr val="tx1"/>
                                      </a:solidFill>
                                      <a:latin typeface="Cambria Math" panose="02040503050406030204" pitchFamily="18" charset="0"/>
                                      <a:ea typeface="+mn-ea"/>
                                    </a:rPr>
                                    <m:t>𝐺𝑎𝑝</m:t>
                                  </m:r>
                                </m:e>
                                <m:sub>
                                  <m:r>
                                    <m:rPr>
                                      <m:sty m:val="p"/>
                                    </m:rPr>
                                    <a:rPr lang="en-US" altLang="zh-CN" sz="1800" b="0" i="0" smtClean="0">
                                      <a:solidFill>
                                        <a:schemeClr val="tx1"/>
                                      </a:solidFill>
                                      <a:latin typeface="Cambria Math" panose="02040503050406030204" pitchFamily="18" charset="0"/>
                                      <a:ea typeface="+mn-ea"/>
                                    </a:rPr>
                                    <m:t>n</m:t>
                                  </m:r>
                                </m:sub>
                              </m:sSub>
                              <m:d>
                                <m:dPr>
                                  <m:ctrlPr>
                                    <a:rPr lang="en-US" altLang="zh-CN" sz="1800" b="0" i="1" smtClean="0">
                                      <a:solidFill>
                                        <a:schemeClr val="tx1"/>
                                      </a:solidFill>
                                      <a:latin typeface="Cambria Math" panose="02040503050406030204" pitchFamily="18" charset="0"/>
                                      <a:ea typeface="+mn-ea"/>
                                    </a:rPr>
                                  </m:ctrlPr>
                                </m:dPr>
                                <m:e>
                                  <m:r>
                                    <m:rPr>
                                      <m:sty m:val="p"/>
                                    </m:rPr>
                                    <a:rPr lang="en-US" altLang="zh-CN" sz="1800" b="0" i="0" smtClean="0">
                                      <a:solidFill>
                                        <a:schemeClr val="tx1"/>
                                      </a:solidFill>
                                      <a:latin typeface="Cambria Math" panose="02040503050406030204" pitchFamily="18" charset="0"/>
                                      <a:ea typeface="+mn-ea"/>
                                    </a:rPr>
                                    <m:t>k</m:t>
                                  </m:r>
                                  <m:r>
                                    <a:rPr lang="en-US" altLang="zh-CN" sz="1800" b="0" i="1" smtClean="0">
                                      <a:solidFill>
                                        <a:schemeClr val="tx1"/>
                                      </a:solidFill>
                                      <a:latin typeface="Cambria Math" panose="02040503050406030204" pitchFamily="18" charset="0"/>
                                      <a:ea typeface="+mn-ea"/>
                                    </a:rPr>
                                    <m:t>+1</m:t>
                                  </m:r>
                                </m:e>
                              </m:d>
                              <m:r>
                                <a:rPr lang="en-US" altLang="zh-CN" sz="1800" b="0" i="1" smtClean="0">
                                  <a:solidFill>
                                    <a:schemeClr val="tx1"/>
                                  </a:solidFill>
                                  <a:latin typeface="Cambria Math" panose="02040503050406030204" pitchFamily="18" charset="0"/>
                                  <a:ea typeface="+mn-ea"/>
                                </a:rPr>
                                <m:t>−</m:t>
                              </m:r>
                              <m:sSub>
                                <m:sSubPr>
                                  <m:ctrlPr>
                                    <a:rPr lang="en-US" altLang="zh-CN" sz="1800" b="0" i="1" smtClean="0">
                                      <a:solidFill>
                                        <a:schemeClr val="tx1"/>
                                      </a:solidFill>
                                      <a:latin typeface="Cambria Math" panose="02040503050406030204" pitchFamily="18" charset="0"/>
                                      <a:ea typeface="+mn-ea"/>
                                    </a:rPr>
                                  </m:ctrlPr>
                                </m:sSubPr>
                                <m:e>
                                  <m:r>
                                    <a:rPr lang="en-US" altLang="zh-CN" sz="1800" b="0" i="1" smtClean="0">
                                      <a:solidFill>
                                        <a:schemeClr val="tx1"/>
                                      </a:solidFill>
                                      <a:latin typeface="Cambria Math" panose="02040503050406030204" pitchFamily="18" charset="0"/>
                                      <a:ea typeface="+mn-ea"/>
                                    </a:rPr>
                                    <m:t>𝑠</m:t>
                                  </m:r>
                                </m:e>
                                <m:sub>
                                  <m:r>
                                    <a:rPr lang="en-US" altLang="zh-CN" sz="1800" b="0" i="1" smtClean="0">
                                      <a:solidFill>
                                        <a:schemeClr val="tx1"/>
                                      </a:solidFill>
                                      <a:latin typeface="Cambria Math" panose="02040503050406030204" pitchFamily="18" charset="0"/>
                                      <a:ea typeface="+mn-ea"/>
                                    </a:rPr>
                                    <m:t>𝑘</m:t>
                                  </m:r>
                                  <m:r>
                                    <a:rPr lang="en-US" altLang="zh-CN" sz="1800" b="0" i="1" smtClean="0">
                                      <a:solidFill>
                                        <a:schemeClr val="tx1"/>
                                      </a:solidFill>
                                      <a:latin typeface="Cambria Math" panose="02040503050406030204" pitchFamily="18" charset="0"/>
                                      <a:ea typeface="+mn-ea"/>
                                    </a:rPr>
                                    <m:t>+1</m:t>
                                  </m:r>
                                </m:sub>
                              </m:sSub>
                            </m:oMath>
                          </a14:m>
                          <a:r>
                            <a:rPr lang="zh-CN" altLang="en-US" sz="1800" b="0" i="0" kern="1200" dirty="0">
                              <a:solidFill>
                                <a:schemeClr val="tx1"/>
                              </a:solidFill>
                              <a:effectLst/>
                              <a:latin typeface="+mn-ea"/>
                              <a:ea typeface="+mn-ea"/>
                              <a:cs typeface="Times New Roman" panose="02020603050405020304" pitchFamily="18" charset="0"/>
                            </a:rPr>
                            <a:t>的最小的</a:t>
                          </a:r>
                          <a:r>
                            <a:rPr lang="en-US" altLang="zh-CN" sz="1800" b="0" i="0" kern="1200" dirty="0">
                              <a:solidFill>
                                <a:schemeClr val="tx1"/>
                              </a:solidFill>
                              <a:effectLst/>
                              <a:latin typeface="+mn-ea"/>
                              <a:ea typeface="+mn-ea"/>
                              <a:cs typeface="Times New Roman" panose="02020603050405020304" pitchFamily="18" charset="0"/>
                            </a:rPr>
                            <a:t>k</a:t>
                          </a:r>
                          <a:r>
                            <a:rPr lang="zh-CN" altLang="en-US" sz="1800" b="0" i="0" kern="1200" dirty="0">
                              <a:solidFill>
                                <a:schemeClr val="tx1"/>
                              </a:solidFill>
                              <a:effectLst/>
                              <a:latin typeface="+mn-ea"/>
                              <a:ea typeface="+mn-ea"/>
                              <a:cs typeface="Times New Roman" panose="02020603050405020304" pitchFamily="18" charset="0"/>
                            </a:rPr>
                            <a:t>作为最优的聚类个数。</a:t>
                          </a:r>
                          <a:endParaRPr lang="pt-BR" sz="1800" dirty="0">
                            <a:solidFill>
                              <a:schemeClr val="tx1"/>
                            </a:solidFill>
                            <a:latin typeface="+mn-ea"/>
                            <a:ea typeface="+mn-ea"/>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665114825"/>
                      </a:ext>
                    </a:extLst>
                  </a:tr>
                </a:tbl>
              </a:graphicData>
            </a:graphic>
          </p:graphicFrame>
        </mc:Choice>
        <mc:Fallback xmlns="">
          <p:graphicFrame>
            <p:nvGraphicFramePr>
              <p:cNvPr id="13" name="表格 12">
                <a:extLst>
                  <a:ext uri="{FF2B5EF4-FFF2-40B4-BE49-F238E27FC236}">
                    <a16:creationId xmlns:a16="http://schemas.microsoft.com/office/drawing/2014/main" xmlns:a14="http://schemas.microsoft.com/office/drawing/2010/main" xmlns="" id="{AD8ACFA0-C742-45AF-A10D-787C67FA250F}"/>
                  </a:ext>
                </a:extLst>
              </p:cNvPr>
              <p:cNvGraphicFramePr>
                <a:graphicFrameLocks noGrp="1"/>
              </p:cNvGraphicFramePr>
              <p:nvPr>
                <p:extLst>
                  <p:ext uri="{D42A27DB-BD31-4B8C-83A1-F6EECF244321}">
                    <p14:modId xmlns:p14="http://schemas.microsoft.com/office/powerpoint/2010/main" val="135753955"/>
                  </p:ext>
                </p:extLst>
              </p:nvPr>
            </p:nvGraphicFramePr>
            <p:xfrm>
              <a:off x="433377" y="3820008"/>
              <a:ext cx="4608513" cy="670497"/>
            </p:xfrm>
            <a:graphic>
              <a:graphicData uri="http://schemas.openxmlformats.org/drawingml/2006/table">
                <a:tbl>
                  <a:tblPr/>
                  <a:tblGrid>
                    <a:gridCol w="4608513">
                      <a:extLst>
                        <a:ext uri="{9D8B030D-6E8A-4147-A177-3AD203B41FA5}">
                          <a16:colId xmlns:a16="http://schemas.microsoft.com/office/drawing/2014/main" xmlns:a14="http://schemas.microsoft.com/office/drawing/2010/main" xmlns="" val="1922392256"/>
                        </a:ext>
                      </a:extLst>
                    </a:gridCol>
                  </a:tblGrid>
                  <a:tr h="670497">
                    <a:tc>
                      <a:txBody>
                        <a:bodyPr/>
                        <a:lstStyle/>
                        <a:p>
                          <a:endParaRPr lang="zh-CN"/>
                        </a:p>
                      </a:txBody>
                      <a:tcPr anchor="ctr">
                        <a:lnL>
                          <a:noFill/>
                        </a:lnL>
                        <a:lnR>
                          <a:noFill/>
                        </a:lnR>
                        <a:lnT>
                          <a:noFill/>
                        </a:lnT>
                        <a:lnB>
                          <a:noFill/>
                        </a:lnB>
                        <a:blipFill rotWithShape="0">
                          <a:blip r:embed="rId5"/>
                          <a:stretch>
                            <a:fillRect t="-6306" b="-14414"/>
                          </a:stretch>
                        </a:blipFill>
                      </a:tcPr>
                    </a:tc>
                    <a:extLst>
                      <a:ext uri="{0D108BD9-81ED-4DB2-BD59-A6C34878D82A}">
                        <a16:rowId xmlns:a16="http://schemas.microsoft.com/office/drawing/2014/main" xmlns:a14="http://schemas.microsoft.com/office/drawing/2010/main" xmlns="" val="665114825"/>
                      </a:ext>
                    </a:extLst>
                  </a:tr>
                </a:tbl>
              </a:graphicData>
            </a:graphic>
          </p:graphicFrame>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B5C3CB6-FB5D-48AF-B34E-17DE44BC2013}"/>
                  </a:ext>
                </a:extLst>
              </p:cNvPr>
              <p:cNvSpPr/>
              <p:nvPr/>
            </p:nvSpPr>
            <p:spPr>
              <a:xfrm>
                <a:off x="539552" y="4478577"/>
                <a:ext cx="1687450" cy="728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𝑘</m:t>
                          </m:r>
                        </m:sub>
                      </m:sSub>
                      <m:r>
                        <a:rPr lang="en-US" altLang="zh-CN" sz="1400" b="0" i="1" smtClean="0">
                          <a:latin typeface="Cambria Math" panose="02040503050406030204" pitchFamily="18" charset="0"/>
                        </a:rPr>
                        <m:t>=</m:t>
                      </m:r>
                      <m:rad>
                        <m:radPr>
                          <m:degHide m:val="on"/>
                          <m:ctrlPr>
                            <a:rPr lang="en-US" altLang="zh-CN" sz="1400" b="0" i="1" smtClean="0">
                              <a:latin typeface="Cambria Math" panose="02040503050406030204" pitchFamily="18" charset="0"/>
                            </a:rPr>
                          </m:ctrlPr>
                        </m:radPr>
                        <m:deg/>
                        <m:e>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𝐵</m:t>
                              </m:r>
                            </m:num>
                            <m:den>
                              <m:r>
                                <a:rPr lang="en-US" altLang="zh-CN" sz="1400" b="0" i="1" smtClean="0">
                                  <a:latin typeface="Cambria Math" panose="02040503050406030204" pitchFamily="18" charset="0"/>
                                </a:rPr>
                                <m:t>𝐵</m:t>
                              </m:r>
                            </m:den>
                          </m:f>
                        </m:e>
                      </m:rad>
                      <m:r>
                        <a:rPr lang="en-US" altLang="zh-CN" sz="1400" i="1">
                          <a:latin typeface="Cambria Math" panose="02040503050406030204" pitchFamily="18" charset="0"/>
                        </a:rPr>
                        <m:t>𝑠𝑑</m:t>
                      </m:r>
                      <m:r>
                        <a:rPr lang="en-US" altLang="zh-CN" sz="1400" i="1">
                          <a:latin typeface="Cambria Math" panose="02040503050406030204" pitchFamily="18" charset="0"/>
                        </a:rPr>
                        <m:t>(</m:t>
                      </m:r>
                      <m:r>
                        <a:rPr lang="en-US" altLang="zh-CN" sz="1400" b="0" i="1" smtClean="0">
                          <a:latin typeface="Cambria Math" panose="02040503050406030204" pitchFamily="18" charset="0"/>
                        </a:rPr>
                        <m:t>𝑘</m:t>
                      </m:r>
                      <m:r>
                        <a:rPr lang="en-US" altLang="zh-CN" sz="1400" i="1">
                          <a:latin typeface="Cambria Math" panose="02040503050406030204" pitchFamily="18" charset="0"/>
                        </a:rPr>
                        <m:t>)</m:t>
                      </m:r>
                    </m:oMath>
                  </m:oMathPara>
                </a14:m>
                <a:endParaRPr lang="zh-CN" altLang="en-US" sz="1400" dirty="0"/>
              </a:p>
            </p:txBody>
          </p:sp>
        </mc:Choice>
        <mc:Fallback xmlns="">
          <p:sp>
            <p:nvSpPr>
              <p:cNvPr id="8" name="矩形 7">
                <a:extLst>
                  <a:ext uri="{FF2B5EF4-FFF2-40B4-BE49-F238E27FC236}">
                    <a16:creationId xmlns:a16="http://schemas.microsoft.com/office/drawing/2014/main" id="{CB5C3CB6-FB5D-48AF-B34E-17DE44BC2013}"/>
                  </a:ext>
                </a:extLst>
              </p:cNvPr>
              <p:cNvSpPr>
                <a:spLocks noRot="1" noChangeAspect="1" noMove="1" noResize="1" noEditPoints="1" noAdjustHandles="1" noChangeArrowheads="1" noChangeShapeType="1" noTextEdit="1"/>
              </p:cNvSpPr>
              <p:nvPr/>
            </p:nvSpPr>
            <p:spPr>
              <a:xfrm>
                <a:off x="539552" y="4478577"/>
                <a:ext cx="1687450" cy="7288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B5E7A81-27AA-4D84-BB0E-F8A9863F8300}"/>
                  </a:ext>
                </a:extLst>
              </p:cNvPr>
              <p:cNvSpPr/>
              <p:nvPr/>
            </p:nvSpPr>
            <p:spPr>
              <a:xfrm>
                <a:off x="269136" y="5098170"/>
                <a:ext cx="2575192" cy="930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𝑠𝑑</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𝑘</m:t>
                          </m:r>
                        </m:e>
                      </m:d>
                      <m:r>
                        <a:rPr lang="en-US" altLang="zh-CN" sz="1400" b="0" i="1" smtClean="0">
                          <a:latin typeface="Cambria Math" panose="02040503050406030204" pitchFamily="18" charset="0"/>
                        </a:rPr>
                        <m:t>=</m:t>
                      </m:r>
                      <m:rad>
                        <m:radPr>
                          <m:degHide m:val="on"/>
                          <m:ctrlPr>
                            <a:rPr lang="en-US" altLang="zh-CN" sz="1400" b="0" i="1" smtClean="0">
                              <a:latin typeface="Cambria Math" panose="02040503050406030204" pitchFamily="18" charset="0"/>
                            </a:rPr>
                          </m:ctrlPr>
                        </m:radPr>
                        <m:deg/>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𝐵</m:t>
                              </m:r>
                            </m:den>
                          </m:f>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𝑏</m:t>
                              </m:r>
                              <m:r>
                                <a:rPr lang="en-US" altLang="zh-CN" sz="1400" i="1">
                                  <a:latin typeface="Cambria Math" panose="02040503050406030204" pitchFamily="18" charset="0"/>
                                </a:rPr>
                                <m:t>=1</m:t>
                              </m:r>
                            </m:sub>
                            <m:sup>
                              <m:r>
                                <a:rPr lang="en-US" altLang="zh-CN" sz="1400" i="1">
                                  <a:latin typeface="Cambria Math" panose="02040503050406030204" pitchFamily="18" charset="0"/>
                                </a:rPr>
                                <m:t>𝐵</m:t>
                              </m:r>
                            </m:sup>
                            <m:e>
                              <m:r>
                                <a:rPr lang="en-US" altLang="zh-CN" sz="1400" i="1">
                                  <a:latin typeface="Cambria Math" panose="02040503050406030204" pitchFamily="18" charset="0"/>
                                </a:rPr>
                                <m:t>(</m:t>
                              </m:r>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Sup>
                                    <m:sSubSupPr>
                                      <m:ctrlPr>
                                        <a:rPr lang="en-US" altLang="zh-CN" sz="1400" i="1">
                                          <a:latin typeface="Cambria Math" panose="02040503050406030204" pitchFamily="18" charset="0"/>
                                        </a:rPr>
                                      </m:ctrlPr>
                                    </m:sSubSupPr>
                                    <m:e>
                                      <m:r>
                                        <a:rPr lang="en-US" altLang="zh-CN" sz="1400" b="0" i="1" smtClean="0">
                                          <a:latin typeface="Cambria Math" panose="02040503050406030204" pitchFamily="18" charset="0"/>
                                        </a:rPr>
                                        <m:t>𝑊</m:t>
                                      </m:r>
                                    </m:e>
                                    <m:sub>
                                      <m:r>
                                        <a:rPr lang="en-US" altLang="zh-CN" sz="1400" i="1">
                                          <a:latin typeface="Cambria Math" panose="02040503050406030204" pitchFamily="18" charset="0"/>
                                        </a:rPr>
                                        <m:t>𝑘𝑏</m:t>
                                      </m:r>
                                    </m:sub>
                                    <m:sup>
                                      <m:r>
                                        <a:rPr lang="en-US" altLang="zh-CN" sz="1400" i="1">
                                          <a:latin typeface="Cambria Math" panose="02040503050406030204" pitchFamily="18" charset="0"/>
                                        </a:rPr>
                                        <m:t>∗</m:t>
                                      </m:r>
                                    </m:sup>
                                  </m:sSubSup>
                                </m:e>
                              </m:func>
                              <m:r>
                                <a:rPr lang="en-US" altLang="zh-CN" sz="1400" i="1">
                                  <a:latin typeface="Cambria Math" panose="02040503050406030204" pitchFamily="18" charset="0"/>
                                </a:rPr>
                                <m:t>−</m:t>
                              </m:r>
                              <m:r>
                                <a:rPr lang="en-US" altLang="zh-CN" sz="1400" i="1">
                                  <a:latin typeface="Cambria Math" panose="02040503050406030204" pitchFamily="18" charset="0"/>
                                </a:rPr>
                                <m:t>𝑤</m:t>
                              </m:r>
                              <m:r>
                                <a:rPr lang="en-US" altLang="zh-CN" sz="1400" i="1">
                                  <a:latin typeface="Cambria Math" panose="02040503050406030204" pitchFamily="18" charset="0"/>
                                </a:rPr>
                                <m:t>′)</m:t>
                              </m:r>
                            </m:e>
                          </m:nary>
                        </m:e>
                      </m:rad>
                    </m:oMath>
                  </m:oMathPara>
                </a14:m>
                <a:endParaRPr lang="zh-CN" altLang="en-US" sz="1400" dirty="0"/>
              </a:p>
            </p:txBody>
          </p:sp>
        </mc:Choice>
        <mc:Fallback xmlns="">
          <p:sp>
            <p:nvSpPr>
              <p:cNvPr id="15" name="矩形 14">
                <a:extLst>
                  <a:ext uri="{FF2B5EF4-FFF2-40B4-BE49-F238E27FC236}">
                    <a16:creationId xmlns:a16="http://schemas.microsoft.com/office/drawing/2014/main" id="{5B5E7A81-27AA-4D84-BB0E-F8A9863F8300}"/>
                  </a:ext>
                </a:extLst>
              </p:cNvPr>
              <p:cNvSpPr>
                <a:spLocks noRot="1" noChangeAspect="1" noMove="1" noResize="1" noEditPoints="1" noAdjustHandles="1" noChangeArrowheads="1" noChangeShapeType="1" noTextEdit="1"/>
              </p:cNvSpPr>
              <p:nvPr/>
            </p:nvSpPr>
            <p:spPr>
              <a:xfrm>
                <a:off x="269136" y="5098170"/>
                <a:ext cx="2575192" cy="93051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A896FFA-89FF-4840-9ACF-5B27C06BE13D}"/>
                  </a:ext>
                </a:extLst>
              </p:cNvPr>
              <p:cNvSpPr/>
              <p:nvPr/>
            </p:nvSpPr>
            <p:spPr>
              <a:xfrm>
                <a:off x="560583" y="5912234"/>
                <a:ext cx="1676933" cy="6981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i="1" smtClean="0">
                              <a:latin typeface="Cambria Math" panose="02040503050406030204" pitchFamily="18" charset="0"/>
                            </a:rPr>
                            <m:t>𝑤</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𝐵</m:t>
                          </m:r>
                        </m:den>
                      </m:f>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𝑏</m:t>
                          </m:r>
                          <m:r>
                            <a:rPr lang="en-US" altLang="zh-CN" sz="1400" i="1">
                              <a:latin typeface="Cambria Math" panose="02040503050406030204" pitchFamily="18" charset="0"/>
                            </a:rPr>
                            <m:t>=1</m:t>
                          </m:r>
                        </m:sub>
                        <m:sup>
                          <m:r>
                            <a:rPr lang="en-US" altLang="zh-CN" sz="1400" i="1">
                              <a:latin typeface="Cambria Math" panose="02040503050406030204" pitchFamily="18" charset="0"/>
                            </a:rPr>
                            <m:t>𝐵</m:t>
                          </m:r>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Sup>
                                <m:sSubSupPr>
                                  <m:ctrlPr>
                                    <a:rPr lang="en-US" altLang="zh-CN" sz="1400" i="1">
                                      <a:latin typeface="Cambria Math" panose="02040503050406030204" pitchFamily="18" charset="0"/>
                                    </a:rPr>
                                  </m:ctrlPr>
                                </m:sSubSupPr>
                                <m:e>
                                  <m:r>
                                    <a:rPr lang="en-US" altLang="zh-CN" sz="1400" b="0" i="1" smtClean="0">
                                      <a:latin typeface="Cambria Math" panose="02040503050406030204" pitchFamily="18" charset="0"/>
                                    </a:rPr>
                                    <m:t>𝑊</m:t>
                                  </m:r>
                                </m:e>
                                <m:sub>
                                  <m:r>
                                    <a:rPr lang="en-US" altLang="zh-CN" sz="1400" i="1">
                                      <a:latin typeface="Cambria Math" panose="02040503050406030204" pitchFamily="18" charset="0"/>
                                    </a:rPr>
                                    <m:t>𝑘𝑏</m:t>
                                  </m:r>
                                </m:sub>
                                <m:sup>
                                  <m:r>
                                    <a:rPr lang="en-US" altLang="zh-CN" sz="1400" i="1">
                                      <a:latin typeface="Cambria Math" panose="02040503050406030204" pitchFamily="18" charset="0"/>
                                    </a:rPr>
                                    <m:t>∗</m:t>
                                  </m:r>
                                </m:sup>
                              </m:sSubSup>
                            </m:e>
                          </m:func>
                        </m:e>
                      </m:nary>
                    </m:oMath>
                  </m:oMathPara>
                </a14:m>
                <a:endParaRPr lang="zh-CN" altLang="en-US" sz="1400" dirty="0"/>
              </a:p>
            </p:txBody>
          </p:sp>
        </mc:Choice>
        <mc:Fallback xmlns="">
          <p:sp>
            <p:nvSpPr>
              <p:cNvPr id="16" name="矩形 15">
                <a:extLst>
                  <a:ext uri="{FF2B5EF4-FFF2-40B4-BE49-F238E27FC236}">
                    <a16:creationId xmlns:a16="http://schemas.microsoft.com/office/drawing/2014/main" id="{7A896FFA-89FF-4840-9ACF-5B27C06BE13D}"/>
                  </a:ext>
                </a:extLst>
              </p:cNvPr>
              <p:cNvSpPr>
                <a:spLocks noRot="1" noChangeAspect="1" noMove="1" noResize="1" noEditPoints="1" noAdjustHandles="1" noChangeArrowheads="1" noChangeShapeType="1" noTextEdit="1"/>
              </p:cNvSpPr>
              <p:nvPr/>
            </p:nvSpPr>
            <p:spPr>
              <a:xfrm>
                <a:off x="560583" y="5912234"/>
                <a:ext cx="1676933" cy="69814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38030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内容占位符 2"/>
              <p:cNvSpPr>
                <a:spLocks noGrp="1"/>
              </p:cNvSpPr>
              <p:nvPr>
                <p:ph sz="quarter" idx="1"/>
              </p:nvPr>
            </p:nvSpPr>
            <p:spPr>
              <a:xfrm>
                <a:off x="179388" y="908720"/>
                <a:ext cx="8857108" cy="2016224"/>
              </a:xfrm>
            </p:spPr>
            <p:txBody>
              <a:bodyPr/>
              <a:lstStyle/>
              <a:p>
                <a:pPr marL="0" indent="0" algn="just" eaLnBrk="1" hangingPunct="1">
                  <a:lnSpc>
                    <a:spcPct val="120000"/>
                  </a:lnSpc>
                  <a:buNone/>
                </a:pPr>
                <a:r>
                  <a:rPr lang="zh-CN" altLang="en-US" sz="1800" dirty="0">
                    <a:latin typeface="+mn-ea"/>
                  </a:rPr>
                  <a:t>优化了初始中心选取方法：</a:t>
                </a:r>
                <a:endParaRPr lang="en-US" altLang="zh-CN" sz="1800" dirty="0">
                  <a:latin typeface="+mn-ea"/>
                </a:endParaRPr>
              </a:p>
              <a:p>
                <a:pPr algn="just" eaLnBrk="1" hangingPunct="1">
                  <a:lnSpc>
                    <a:spcPct val="120000"/>
                  </a:lnSpc>
                  <a:buFont typeface="Wingdings" panose="05000000000000000000" pitchFamily="2" charset="2"/>
                  <a:buChar char="Ø"/>
                </a:pPr>
                <a:r>
                  <a:rPr lang="zh-CN" altLang="en-US" sz="1800" dirty="0">
                    <a:latin typeface="+mn-ea"/>
                  </a:rPr>
                  <a:t>从数据集中随机选取一个点作为初始聚类的中心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1</m:t>
                        </m:r>
                      </m:sub>
                    </m:sSub>
                  </m:oMath>
                </a14:m>
                <a:endParaRPr lang="en-US" altLang="zh-CN" sz="1800" dirty="0">
                  <a:latin typeface="+mn-ea"/>
                </a:endParaRPr>
              </a:p>
              <a:p>
                <a:pPr algn="just" eaLnBrk="1" hangingPunct="1">
                  <a:lnSpc>
                    <a:spcPct val="120000"/>
                  </a:lnSpc>
                  <a:buFont typeface="Wingdings" panose="05000000000000000000" pitchFamily="2" charset="2"/>
                  <a:buChar char="Ø"/>
                </a:pPr>
                <a:r>
                  <a:rPr lang="zh-CN" altLang="en-US" sz="1800" dirty="0">
                    <a:latin typeface="+mn-ea"/>
                  </a:rPr>
                  <a:t>计算每个样本</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zh-CN" altLang="en-US" sz="1800" i="1">
                        <a:latin typeface="Cambria Math" panose="02040503050406030204" pitchFamily="18" charset="0"/>
                      </a:rPr>
                      <m:t>与</m:t>
                    </m:r>
                  </m:oMath>
                </a14:m>
                <a:r>
                  <a:rPr lang="zh-CN" altLang="en-US" sz="1800" dirty="0">
                    <a:latin typeface="+mn-ea"/>
                  </a:rPr>
                  <a:t>已有簇中心的最小距离，用</a:t>
                </a:r>
                <a14:m>
                  <m:oMath xmlns:m="http://schemas.openxmlformats.org/officeDocument/2006/math">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zh-CN" altLang="en-US" sz="1800" i="1">
                        <a:latin typeface="Cambria Math" panose="02040503050406030204" pitchFamily="18" charset="0"/>
                      </a:rPr>
                      <m:t>表示</m:t>
                    </m:r>
                  </m:oMath>
                </a14:m>
                <a:r>
                  <a:rPr lang="zh-CN" altLang="en-US" sz="1800" dirty="0">
                    <a:latin typeface="+mn-ea"/>
                  </a:rPr>
                  <a:t>；然后计算每个样本被选为下一个聚类中心点的概率</a:t>
                </a:r>
                <a14:m>
                  <m:oMath xmlns:m="http://schemas.openxmlformats.org/officeDocument/2006/math">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num>
                      <m:den>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𝑑</m:t>
                                </m:r>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𝑙</m:t>
                                </m:r>
                              </m:sub>
                            </m:sSub>
                            <m:r>
                              <a:rPr lang="en-US" altLang="zh-CN" sz="1800" i="1">
                                <a:latin typeface="Cambria Math" panose="02040503050406030204" pitchFamily="18" charset="0"/>
                              </a:rPr>
                              <m:t>)</m:t>
                            </m:r>
                          </m:e>
                        </m:nary>
                      </m:den>
                    </m:f>
                  </m:oMath>
                </a14:m>
                <a:r>
                  <a:rPr lang="zh-CN" altLang="en-US" sz="1800" dirty="0">
                    <a:latin typeface="+mn-ea"/>
                  </a:rPr>
                  <a:t>，之后通过轮盘法选出下一个聚类中心点</a:t>
                </a:r>
                <a:endParaRPr lang="en-US" altLang="zh-CN" sz="1800" dirty="0">
                  <a:latin typeface="+mn-ea"/>
                </a:endParaRPr>
              </a:p>
              <a:p>
                <a:pPr algn="just" eaLnBrk="1" hangingPunct="1">
                  <a:lnSpc>
                    <a:spcPct val="120000"/>
                  </a:lnSpc>
                  <a:buFont typeface="Wingdings" panose="05000000000000000000" pitchFamily="2" charset="2"/>
                  <a:buChar char="Ø"/>
                </a:pPr>
                <a:r>
                  <a:rPr lang="zh-CN" altLang="en-US" sz="1800" dirty="0">
                    <a:latin typeface="+mn-ea"/>
                  </a:rPr>
                  <a:t>重复以上步骤直到选择出</a:t>
                </a:r>
                <a:r>
                  <a:rPr lang="en-US" altLang="zh-CN" sz="1800" dirty="0">
                    <a:latin typeface="+mn-ea"/>
                  </a:rPr>
                  <a:t>k</a:t>
                </a:r>
                <a:r>
                  <a:rPr lang="zh-CN" altLang="en-US" sz="1800" dirty="0">
                    <a:latin typeface="+mn-ea"/>
                  </a:rPr>
                  <a:t>个簇中心</a:t>
                </a:r>
              </a:p>
            </p:txBody>
          </p:sp>
        </mc:Choice>
        <mc:Fallback xmlns="">
          <p:sp>
            <p:nvSpPr>
              <p:cNvPr id="25602" name="内容占位符 2"/>
              <p:cNvSpPr>
                <a:spLocks noGrp="1" noRot="1" noChangeAspect="1" noMove="1" noResize="1" noEditPoints="1" noAdjustHandles="1" noChangeArrowheads="1" noChangeShapeType="1" noTextEdit="1"/>
              </p:cNvSpPr>
              <p:nvPr>
                <p:ph sz="quarter" idx="1"/>
              </p:nvPr>
            </p:nvSpPr>
            <p:spPr>
              <a:xfrm>
                <a:off x="179388" y="908720"/>
                <a:ext cx="8857108" cy="2016224"/>
              </a:xfrm>
              <a:blipFill rotWithShape="0">
                <a:blip r:embed="rId2"/>
                <a:stretch>
                  <a:fillRect l="-551" t="-906" r="-619" b="-10876"/>
                </a:stretch>
              </a:blipFill>
            </p:spPr>
            <p:txBody>
              <a:bodyPr/>
              <a:lstStyle/>
              <a:p>
                <a:r>
                  <a:rPr lang="zh-CN" altLang="en-US">
                    <a:noFill/>
                  </a:rPr>
                  <a:t> </a:t>
                </a:r>
              </a:p>
            </p:txBody>
          </p:sp>
        </mc:Fallback>
      </mc:AlternateContent>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endParaRPr lang="zh-CN" altLang="en-US" sz="2400" b="1" kern="0" dirty="0">
              <a:latin typeface="微软雅黑" panose="020B0503020204020204" pitchFamily="34" charset="-122"/>
              <a:ea typeface="微软雅黑" panose="020B0503020204020204" pitchFamily="34" charset="-122"/>
            </a:endParaRPr>
          </a:p>
        </p:txBody>
      </p:sp>
      <p:pic>
        <p:nvPicPr>
          <p:cNvPr id="144388" name="Picture 4">
            <a:extLst>
              <a:ext uri="{FF2B5EF4-FFF2-40B4-BE49-F238E27FC236}">
                <a16:creationId xmlns:a16="http://schemas.microsoft.com/office/drawing/2014/main" id="{8912F7E1-7BD5-4904-9D69-E358262DA5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14" t="5906" r="9167" b="5502"/>
          <a:stretch/>
        </p:blipFill>
        <p:spPr bwMode="auto">
          <a:xfrm>
            <a:off x="395536" y="3428426"/>
            <a:ext cx="5400600" cy="2376838"/>
          </a:xfrm>
          <a:prstGeom prst="rect">
            <a:avLst/>
          </a:prstGeom>
          <a:noFill/>
          <a:extLst>
            <a:ext uri="{909E8E84-426E-40DD-AFC4-6F175D3DCCD1}">
              <a14:hiddenFill xmlns:a14="http://schemas.microsoft.com/office/drawing/2010/main">
                <a:solidFill>
                  <a:srgbClr val="FFFFFF"/>
                </a:solidFill>
              </a14:hiddenFill>
            </a:ext>
          </a:extLst>
        </p:spPr>
      </p:pic>
      <p:pic>
        <p:nvPicPr>
          <p:cNvPr id="144390" name="Picture 6" descr="preview">
            <a:extLst>
              <a:ext uri="{FF2B5EF4-FFF2-40B4-BE49-F238E27FC236}">
                <a16:creationId xmlns:a16="http://schemas.microsoft.com/office/drawing/2014/main" id="{95D6E3A1-DCDE-4171-A80C-F46C4980300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187" t="5906" r="8651" b="5502"/>
          <a:stretch/>
        </p:blipFill>
        <p:spPr bwMode="auto">
          <a:xfrm>
            <a:off x="5868144" y="3428426"/>
            <a:ext cx="2693750" cy="237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6424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en-US" altLang="zh-CN" sz="2400" b="1" kern="0" dirty="0" err="1">
                <a:latin typeface="微软雅黑" panose="020B0503020204020204" pitchFamily="34" charset="-122"/>
                <a:ea typeface="微软雅黑" panose="020B0503020204020204" pitchFamily="34" charset="-122"/>
              </a:rPr>
              <a:t>k-means+Canopy</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E03A4CD-C018-4272-8D67-AEE159CC1E0A}"/>
              </a:ext>
            </a:extLst>
          </p:cNvPr>
          <p:cNvSpPr/>
          <p:nvPr/>
        </p:nvSpPr>
        <p:spPr>
          <a:xfrm>
            <a:off x="355823" y="719832"/>
            <a:ext cx="4390825" cy="1152495"/>
          </a:xfrm>
          <a:prstGeom prst="rect">
            <a:avLst/>
          </a:prstGeom>
        </p:spPr>
        <p:txBody>
          <a:bodyPr wrap="square">
            <a:spAutoFit/>
          </a:bodyPr>
          <a:lstStyle/>
          <a:p>
            <a:pPr>
              <a:lnSpc>
                <a:spcPct val="150000"/>
              </a:lnSpc>
            </a:pPr>
            <a:r>
              <a:rPr lang="en-US" altLang="zh-CN" sz="1600" dirty="0"/>
              <a:t>Canopy</a:t>
            </a:r>
            <a:r>
              <a:rPr lang="zh-CN" altLang="en-US" sz="1600" dirty="0"/>
              <a:t>算法的作用就在于它是通过事先粗聚类的方式，为</a:t>
            </a:r>
            <a:r>
              <a:rPr lang="en-US" altLang="zh-CN" sz="1600" dirty="0"/>
              <a:t>k-means</a:t>
            </a:r>
            <a:r>
              <a:rPr lang="zh-CN" altLang="en-US" sz="1600" dirty="0"/>
              <a:t>算法确定初始聚类中心个数和聚类中心点。</a:t>
            </a:r>
            <a:endParaRPr lang="en-US" altLang="zh-CN" sz="1600" dirty="0"/>
          </a:p>
        </p:txBody>
      </p:sp>
      <p:pic>
        <p:nvPicPr>
          <p:cNvPr id="132098" name="Picture 2">
            <a:extLst>
              <a:ext uri="{FF2B5EF4-FFF2-40B4-BE49-F238E27FC236}">
                <a16:creationId xmlns:a16="http://schemas.microsoft.com/office/drawing/2014/main" id="{121689B2-9E98-4BF0-AF2B-F60928765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010" y="692696"/>
            <a:ext cx="3814167" cy="22123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9F7C4CE-0D81-4F58-9D0E-27818C511F5B}"/>
              </a:ext>
            </a:extLst>
          </p:cNvPr>
          <p:cNvSpPr/>
          <p:nvPr/>
        </p:nvSpPr>
        <p:spPr>
          <a:xfrm>
            <a:off x="355823" y="2071797"/>
            <a:ext cx="4572000" cy="4208140"/>
          </a:xfrm>
          <a:prstGeom prst="rect">
            <a:avLst/>
          </a:prstGeom>
        </p:spPr>
        <p:txBody>
          <a:bodyPr>
            <a:spAutoFit/>
          </a:bodyPr>
          <a:lstStyle/>
          <a:p>
            <a:pPr algn="just">
              <a:lnSpc>
                <a:spcPct val="120000"/>
              </a:lnSpc>
            </a:pPr>
            <a:r>
              <a:rPr lang="en-US" altLang="zh-CN" sz="1400" dirty="0">
                <a:latin typeface="+mn-ea"/>
                <a:ea typeface="+mn-ea"/>
              </a:rPr>
              <a:t>Canopy</a:t>
            </a:r>
            <a:r>
              <a:rPr lang="zh-CN" altLang="en-US" sz="1400" dirty="0">
                <a:latin typeface="+mn-ea"/>
                <a:ea typeface="+mn-ea"/>
              </a:rPr>
              <a:t>算法：</a:t>
            </a:r>
          </a:p>
          <a:p>
            <a:pPr algn="just">
              <a:lnSpc>
                <a:spcPct val="120000"/>
              </a:lnSpc>
              <a:buFont typeface="+mj-lt"/>
              <a:buAutoNum type="arabicPeriod"/>
            </a:pPr>
            <a:r>
              <a:rPr lang="zh-CN" altLang="en-US" sz="1400" dirty="0">
                <a:latin typeface="+mn-ea"/>
                <a:ea typeface="+mn-ea"/>
              </a:rPr>
              <a:t>原始数据集合</a:t>
            </a:r>
            <a:r>
              <a:rPr lang="en-US" altLang="zh-CN" sz="1400" dirty="0">
                <a:latin typeface="+mn-ea"/>
                <a:ea typeface="+mn-ea"/>
              </a:rPr>
              <a:t>List</a:t>
            </a:r>
            <a:r>
              <a:rPr lang="zh-CN" altLang="en-US" sz="1400" dirty="0">
                <a:latin typeface="+mn-ea"/>
                <a:ea typeface="+mn-ea"/>
              </a:rPr>
              <a:t>按照一定的规则进行排序（这个规则是任意的，但是一旦确定就不再更改），初始距离阈值为</a:t>
            </a:r>
            <a:r>
              <a:rPr lang="en-US" altLang="zh-CN" sz="1400" dirty="0">
                <a:latin typeface="+mn-ea"/>
                <a:ea typeface="+mn-ea"/>
              </a:rPr>
              <a:t>T1</a:t>
            </a:r>
            <a:r>
              <a:rPr lang="zh-CN" altLang="en-US" sz="1400" dirty="0">
                <a:latin typeface="+mn-ea"/>
                <a:ea typeface="+mn-ea"/>
              </a:rPr>
              <a:t>、</a:t>
            </a:r>
            <a:r>
              <a:rPr lang="en-US" altLang="zh-CN" sz="1400" dirty="0">
                <a:latin typeface="+mn-ea"/>
                <a:ea typeface="+mn-ea"/>
              </a:rPr>
              <a:t>T2</a:t>
            </a:r>
            <a:r>
              <a:rPr lang="zh-CN" altLang="en-US" sz="1400" dirty="0">
                <a:latin typeface="+mn-ea"/>
                <a:ea typeface="+mn-ea"/>
              </a:rPr>
              <a:t>，且</a:t>
            </a:r>
            <a:r>
              <a:rPr lang="en-US" altLang="zh-CN" sz="1400" dirty="0">
                <a:latin typeface="+mn-ea"/>
                <a:ea typeface="+mn-ea"/>
              </a:rPr>
              <a:t>T1&gt;T2</a:t>
            </a:r>
            <a:r>
              <a:rPr lang="zh-CN" altLang="en-US" sz="1400" dirty="0">
                <a:latin typeface="+mn-ea"/>
                <a:ea typeface="+mn-ea"/>
              </a:rPr>
              <a:t>（</a:t>
            </a:r>
            <a:r>
              <a:rPr lang="en-US" altLang="zh-CN" sz="1400" dirty="0">
                <a:latin typeface="+mn-ea"/>
                <a:ea typeface="+mn-ea"/>
              </a:rPr>
              <a:t>T1</a:t>
            </a:r>
            <a:r>
              <a:rPr lang="zh-CN" altLang="en-US" sz="1400" dirty="0">
                <a:latin typeface="+mn-ea"/>
                <a:ea typeface="+mn-ea"/>
              </a:rPr>
              <a:t>、</a:t>
            </a:r>
            <a:r>
              <a:rPr lang="en-US" altLang="zh-CN" sz="1400" dirty="0">
                <a:latin typeface="+mn-ea"/>
                <a:ea typeface="+mn-ea"/>
              </a:rPr>
              <a:t>T2</a:t>
            </a:r>
            <a:r>
              <a:rPr lang="zh-CN" altLang="en-US" sz="1400" dirty="0">
                <a:latin typeface="+mn-ea"/>
                <a:ea typeface="+mn-ea"/>
              </a:rPr>
              <a:t>的设定可以根据用户的需要，或者使用交叉验证获得）。</a:t>
            </a:r>
          </a:p>
          <a:p>
            <a:pPr algn="just">
              <a:lnSpc>
                <a:spcPct val="120000"/>
              </a:lnSpc>
              <a:buFont typeface="+mj-lt"/>
              <a:buAutoNum type="arabicPeriod"/>
            </a:pPr>
            <a:r>
              <a:rPr lang="zh-CN" altLang="en-US" sz="1400" dirty="0">
                <a:latin typeface="+mn-ea"/>
                <a:ea typeface="+mn-ea"/>
              </a:rPr>
              <a:t>在</a:t>
            </a:r>
            <a:r>
              <a:rPr lang="en-US" altLang="zh-CN" sz="1400" dirty="0">
                <a:latin typeface="+mn-ea"/>
                <a:ea typeface="+mn-ea"/>
              </a:rPr>
              <a:t>List</a:t>
            </a:r>
            <a:r>
              <a:rPr lang="zh-CN" altLang="en-US" sz="1400" dirty="0">
                <a:latin typeface="+mn-ea"/>
                <a:ea typeface="+mn-ea"/>
              </a:rPr>
              <a:t>中随机挑选一个数据向量</a:t>
            </a:r>
            <a:r>
              <a:rPr lang="en-US" altLang="zh-CN" sz="1400" dirty="0">
                <a:latin typeface="+mn-ea"/>
                <a:ea typeface="+mn-ea"/>
              </a:rPr>
              <a:t>A</a:t>
            </a:r>
            <a:r>
              <a:rPr lang="zh-CN" altLang="en-US" sz="1400" dirty="0">
                <a:latin typeface="+mn-ea"/>
                <a:ea typeface="+mn-ea"/>
              </a:rPr>
              <a:t>，使用一个粗糙距离计算方式计算</a:t>
            </a:r>
            <a:r>
              <a:rPr lang="en-US" altLang="zh-CN" sz="1400" dirty="0">
                <a:latin typeface="+mn-ea"/>
                <a:ea typeface="+mn-ea"/>
              </a:rPr>
              <a:t>A</a:t>
            </a:r>
            <a:r>
              <a:rPr lang="zh-CN" altLang="en-US" sz="1400" dirty="0">
                <a:latin typeface="+mn-ea"/>
                <a:ea typeface="+mn-ea"/>
              </a:rPr>
              <a:t>与</a:t>
            </a:r>
            <a:r>
              <a:rPr lang="en-US" altLang="zh-CN" sz="1400" dirty="0">
                <a:latin typeface="+mn-ea"/>
                <a:ea typeface="+mn-ea"/>
              </a:rPr>
              <a:t>List</a:t>
            </a:r>
            <a:r>
              <a:rPr lang="zh-CN" altLang="en-US" sz="1400" dirty="0">
                <a:latin typeface="+mn-ea"/>
                <a:ea typeface="+mn-ea"/>
              </a:rPr>
              <a:t>中其他样本数据向量之间的距离</a:t>
            </a:r>
            <a:r>
              <a:rPr lang="en-US" altLang="zh-CN" sz="1400" dirty="0">
                <a:latin typeface="+mn-ea"/>
                <a:ea typeface="+mn-ea"/>
              </a:rPr>
              <a:t>d</a:t>
            </a:r>
            <a:r>
              <a:rPr lang="zh-CN" altLang="en-US" sz="1400" dirty="0">
                <a:latin typeface="+mn-ea"/>
                <a:ea typeface="+mn-ea"/>
              </a:rPr>
              <a:t>。</a:t>
            </a:r>
          </a:p>
          <a:p>
            <a:pPr algn="just">
              <a:lnSpc>
                <a:spcPct val="120000"/>
              </a:lnSpc>
              <a:buFont typeface="+mj-lt"/>
              <a:buAutoNum type="arabicPeriod"/>
            </a:pPr>
            <a:r>
              <a:rPr lang="zh-CN" altLang="en-US" sz="1400" dirty="0">
                <a:latin typeface="+mn-ea"/>
                <a:ea typeface="+mn-ea"/>
              </a:rPr>
              <a:t>根据第</a:t>
            </a:r>
            <a:r>
              <a:rPr lang="en-US" altLang="zh-CN" sz="1400" dirty="0">
                <a:latin typeface="+mn-ea"/>
                <a:ea typeface="+mn-ea"/>
              </a:rPr>
              <a:t>2</a:t>
            </a:r>
            <a:r>
              <a:rPr lang="zh-CN" altLang="en-US" sz="1400" dirty="0">
                <a:latin typeface="+mn-ea"/>
                <a:ea typeface="+mn-ea"/>
              </a:rPr>
              <a:t>步中的距离</a:t>
            </a:r>
            <a:r>
              <a:rPr lang="en-US" altLang="zh-CN" sz="1400" dirty="0">
                <a:latin typeface="+mn-ea"/>
                <a:ea typeface="+mn-ea"/>
              </a:rPr>
              <a:t>d</a:t>
            </a:r>
            <a:r>
              <a:rPr lang="zh-CN" altLang="en-US" sz="1400" dirty="0">
                <a:latin typeface="+mn-ea"/>
                <a:ea typeface="+mn-ea"/>
              </a:rPr>
              <a:t>，把</a:t>
            </a:r>
            <a:r>
              <a:rPr lang="en-US" altLang="zh-CN" sz="1400" dirty="0">
                <a:latin typeface="+mn-ea"/>
                <a:ea typeface="+mn-ea"/>
              </a:rPr>
              <a:t>d</a:t>
            </a:r>
            <a:r>
              <a:rPr lang="zh-CN" altLang="en-US" sz="1400" dirty="0">
                <a:latin typeface="+mn-ea"/>
                <a:ea typeface="+mn-ea"/>
              </a:rPr>
              <a:t>小于</a:t>
            </a:r>
            <a:r>
              <a:rPr lang="en-US" altLang="zh-CN" sz="1400" dirty="0">
                <a:latin typeface="+mn-ea"/>
                <a:ea typeface="+mn-ea"/>
              </a:rPr>
              <a:t>T1</a:t>
            </a:r>
            <a:r>
              <a:rPr lang="zh-CN" altLang="en-US" sz="1400" dirty="0">
                <a:latin typeface="+mn-ea"/>
                <a:ea typeface="+mn-ea"/>
              </a:rPr>
              <a:t>的样本数据向量划到一个</a:t>
            </a:r>
            <a:r>
              <a:rPr lang="en-US" altLang="zh-CN" sz="1400" dirty="0">
                <a:latin typeface="+mn-ea"/>
                <a:ea typeface="+mn-ea"/>
              </a:rPr>
              <a:t>canopy</a:t>
            </a:r>
            <a:r>
              <a:rPr lang="zh-CN" altLang="en-US" sz="1400" dirty="0">
                <a:latin typeface="+mn-ea"/>
                <a:ea typeface="+mn-ea"/>
              </a:rPr>
              <a:t>中，同时把</a:t>
            </a:r>
            <a:r>
              <a:rPr lang="en-US" altLang="zh-CN" sz="1400" dirty="0">
                <a:latin typeface="+mn-ea"/>
                <a:ea typeface="+mn-ea"/>
              </a:rPr>
              <a:t>d</a:t>
            </a:r>
            <a:r>
              <a:rPr lang="zh-CN" altLang="en-US" sz="1400" dirty="0">
                <a:latin typeface="+mn-ea"/>
                <a:ea typeface="+mn-ea"/>
              </a:rPr>
              <a:t>小于</a:t>
            </a:r>
            <a:r>
              <a:rPr lang="en-US" altLang="zh-CN" sz="1400" dirty="0">
                <a:latin typeface="+mn-ea"/>
                <a:ea typeface="+mn-ea"/>
              </a:rPr>
              <a:t>T2</a:t>
            </a:r>
            <a:r>
              <a:rPr lang="zh-CN" altLang="en-US" sz="1400" dirty="0">
                <a:latin typeface="+mn-ea"/>
                <a:ea typeface="+mn-ea"/>
              </a:rPr>
              <a:t>的样本数据向量从候选中心向量名单（这里可以理解为就是</a:t>
            </a:r>
            <a:r>
              <a:rPr lang="en-US" altLang="zh-CN" sz="1400" dirty="0">
                <a:latin typeface="+mn-ea"/>
                <a:ea typeface="+mn-ea"/>
              </a:rPr>
              <a:t>List</a:t>
            </a:r>
            <a:r>
              <a:rPr lang="zh-CN" altLang="en-US" sz="1400" dirty="0">
                <a:latin typeface="+mn-ea"/>
                <a:ea typeface="+mn-ea"/>
              </a:rPr>
              <a:t>）中移除。</a:t>
            </a:r>
          </a:p>
          <a:p>
            <a:pPr algn="just">
              <a:lnSpc>
                <a:spcPct val="120000"/>
              </a:lnSpc>
              <a:buFont typeface="+mj-lt"/>
              <a:buAutoNum type="arabicPeriod"/>
            </a:pPr>
            <a:r>
              <a:rPr lang="zh-CN" altLang="en-US" sz="1400" dirty="0">
                <a:latin typeface="+mn-ea"/>
                <a:ea typeface="+mn-ea"/>
              </a:rPr>
              <a:t>重复第</a:t>
            </a:r>
            <a:r>
              <a:rPr lang="en-US" altLang="zh-CN" sz="1400" dirty="0">
                <a:latin typeface="+mn-ea"/>
                <a:ea typeface="+mn-ea"/>
              </a:rPr>
              <a:t>2</a:t>
            </a:r>
            <a:r>
              <a:rPr lang="zh-CN" altLang="en-US" sz="1400" dirty="0">
                <a:latin typeface="+mn-ea"/>
                <a:ea typeface="+mn-ea"/>
              </a:rPr>
              <a:t>、</a:t>
            </a:r>
            <a:r>
              <a:rPr lang="en-US" altLang="zh-CN" sz="1400" dirty="0">
                <a:latin typeface="+mn-ea"/>
                <a:ea typeface="+mn-ea"/>
              </a:rPr>
              <a:t>3</a:t>
            </a:r>
            <a:r>
              <a:rPr lang="zh-CN" altLang="en-US" sz="1400" dirty="0">
                <a:latin typeface="+mn-ea"/>
                <a:ea typeface="+mn-ea"/>
              </a:rPr>
              <a:t>步，直到候选中心向量名单为空，即</a:t>
            </a:r>
            <a:r>
              <a:rPr lang="en-US" altLang="zh-CN" sz="1400" dirty="0">
                <a:latin typeface="+mn-ea"/>
                <a:ea typeface="+mn-ea"/>
              </a:rPr>
              <a:t>List</a:t>
            </a:r>
            <a:r>
              <a:rPr lang="zh-CN" altLang="en-US" sz="1400" dirty="0">
                <a:latin typeface="+mn-ea"/>
                <a:ea typeface="+mn-ea"/>
              </a:rPr>
              <a:t>为空，算法结束。</a:t>
            </a:r>
          </a:p>
          <a:p>
            <a:pPr algn="just">
              <a:lnSpc>
                <a:spcPct val="120000"/>
              </a:lnSpc>
            </a:pPr>
            <a:r>
              <a:rPr lang="zh-CN" altLang="en-US" sz="1400" dirty="0">
                <a:latin typeface="+mn-ea"/>
                <a:ea typeface="+mn-ea"/>
              </a:rPr>
              <a:t>算法原理比较简单，就是对数据进行不断遍历，</a:t>
            </a:r>
            <a:r>
              <a:rPr lang="en-US" altLang="zh-CN" sz="1400" dirty="0">
                <a:latin typeface="+mn-ea"/>
                <a:ea typeface="+mn-ea"/>
              </a:rPr>
              <a:t>T2&lt;dis&lt;T1</a:t>
            </a:r>
            <a:r>
              <a:rPr lang="zh-CN" altLang="en-US" sz="1400" dirty="0">
                <a:latin typeface="+mn-ea"/>
                <a:ea typeface="+mn-ea"/>
              </a:rPr>
              <a:t>的可以作为中心名单，</a:t>
            </a:r>
            <a:r>
              <a:rPr lang="en-US" altLang="zh-CN" sz="1400" dirty="0">
                <a:latin typeface="+mn-ea"/>
                <a:ea typeface="+mn-ea"/>
              </a:rPr>
              <a:t>dis&lt;T2</a:t>
            </a:r>
            <a:r>
              <a:rPr lang="zh-CN" altLang="en-US" sz="1400" dirty="0">
                <a:latin typeface="+mn-ea"/>
                <a:ea typeface="+mn-ea"/>
              </a:rPr>
              <a:t>的认为与</a:t>
            </a:r>
            <a:r>
              <a:rPr lang="en-US" altLang="zh-CN" sz="1400" dirty="0">
                <a:latin typeface="+mn-ea"/>
                <a:ea typeface="+mn-ea"/>
              </a:rPr>
              <a:t>canopy</a:t>
            </a:r>
            <a:r>
              <a:rPr lang="zh-CN" altLang="en-US" sz="1400" dirty="0">
                <a:latin typeface="+mn-ea"/>
                <a:ea typeface="+mn-ea"/>
              </a:rPr>
              <a:t>太近了，以后不会作为中心点，从</a:t>
            </a:r>
            <a:r>
              <a:rPr lang="en-US" altLang="zh-CN" sz="1400" dirty="0">
                <a:latin typeface="+mn-ea"/>
                <a:ea typeface="+mn-ea"/>
              </a:rPr>
              <a:t>list</a:t>
            </a:r>
            <a:r>
              <a:rPr lang="zh-CN" altLang="en-US" sz="1400" dirty="0">
                <a:latin typeface="+mn-ea"/>
                <a:ea typeface="+mn-ea"/>
              </a:rPr>
              <a:t>中删除，这样的话一个点可能属于多个</a:t>
            </a:r>
            <a:r>
              <a:rPr lang="en-US" altLang="zh-CN" sz="1400" dirty="0">
                <a:latin typeface="+mn-ea"/>
                <a:ea typeface="+mn-ea"/>
              </a:rPr>
              <a:t>canopy</a:t>
            </a:r>
            <a:r>
              <a:rPr lang="zh-CN" altLang="en-US" sz="1400" dirty="0">
                <a:latin typeface="+mn-ea"/>
                <a:ea typeface="+mn-ea"/>
              </a:rPr>
              <a:t>。</a:t>
            </a:r>
            <a:endParaRPr lang="zh-CN" altLang="en-US" sz="1400" b="0" i="0" dirty="0">
              <a:effectLst/>
              <a:latin typeface="+mn-ea"/>
              <a:ea typeface="+mn-ea"/>
            </a:endParaRPr>
          </a:p>
        </p:txBody>
      </p:sp>
      <p:pic>
        <p:nvPicPr>
          <p:cNvPr id="132100" name="Picture 4">
            <a:extLst>
              <a:ext uri="{FF2B5EF4-FFF2-40B4-BE49-F238E27FC236}">
                <a16:creationId xmlns:a16="http://schemas.microsoft.com/office/drawing/2014/main" id="{15FE093D-4827-421C-9F89-6D631B653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3433936"/>
            <a:ext cx="3348236" cy="284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630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en-US" altLang="zh-CN" sz="2400" b="1" kern="0" dirty="0" err="1">
                <a:latin typeface="微软雅黑" panose="020B0503020204020204" pitchFamily="34" charset="-122"/>
                <a:ea typeface="微软雅黑" panose="020B0503020204020204" pitchFamily="34" charset="-122"/>
              </a:rPr>
              <a:t>k-means+Canopy</a:t>
            </a:r>
            <a:endParaRPr lang="zh-CN" altLang="en-US" sz="2400" b="1" kern="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3181C97-4787-44B8-8329-22E48D488EBC}"/>
              </a:ext>
            </a:extLst>
          </p:cNvPr>
          <p:cNvPicPr>
            <a:picLocks noChangeAspect="1"/>
          </p:cNvPicPr>
          <p:nvPr/>
        </p:nvPicPr>
        <p:blipFill>
          <a:blip r:embed="rId2"/>
          <a:stretch>
            <a:fillRect/>
          </a:stretch>
        </p:blipFill>
        <p:spPr>
          <a:xfrm>
            <a:off x="611560" y="764704"/>
            <a:ext cx="7521075" cy="4832194"/>
          </a:xfrm>
          <a:prstGeom prst="rect">
            <a:avLst/>
          </a:prstGeom>
        </p:spPr>
      </p:pic>
      <p:sp>
        <p:nvSpPr>
          <p:cNvPr id="4" name="矩形 3">
            <a:extLst>
              <a:ext uri="{FF2B5EF4-FFF2-40B4-BE49-F238E27FC236}">
                <a16:creationId xmlns:a16="http://schemas.microsoft.com/office/drawing/2014/main" id="{9E464B9D-4F20-4510-A6B2-0BCB7E8BDFD8}"/>
              </a:ext>
            </a:extLst>
          </p:cNvPr>
          <p:cNvSpPr/>
          <p:nvPr/>
        </p:nvSpPr>
        <p:spPr>
          <a:xfrm>
            <a:off x="3846929" y="5656596"/>
            <a:ext cx="1450141" cy="307777"/>
          </a:xfrm>
          <a:prstGeom prst="rect">
            <a:avLst/>
          </a:prstGeom>
        </p:spPr>
        <p:txBody>
          <a:bodyPr wrap="none">
            <a:spAutoFit/>
          </a:bodyPr>
          <a:lstStyle/>
          <a:p>
            <a:r>
              <a:rPr lang="en-US" altLang="zh-CN" sz="1400" dirty="0">
                <a:latin typeface="+mn-ea"/>
                <a:ea typeface="+mn-ea"/>
              </a:rPr>
              <a:t>Canopy</a:t>
            </a:r>
            <a:r>
              <a:rPr lang="zh-CN" altLang="en-US" sz="1400" dirty="0">
                <a:latin typeface="+mn-ea"/>
                <a:ea typeface="+mn-ea"/>
              </a:rPr>
              <a:t>聚类结果</a:t>
            </a:r>
          </a:p>
        </p:txBody>
      </p:sp>
      <p:sp>
        <p:nvSpPr>
          <p:cNvPr id="9" name="矩形 8">
            <a:extLst>
              <a:ext uri="{FF2B5EF4-FFF2-40B4-BE49-F238E27FC236}">
                <a16:creationId xmlns:a16="http://schemas.microsoft.com/office/drawing/2014/main" id="{9B9E4D23-971F-4FE2-A360-E1A3C8A76ED3}"/>
              </a:ext>
            </a:extLst>
          </p:cNvPr>
          <p:cNvSpPr/>
          <p:nvPr/>
        </p:nvSpPr>
        <p:spPr>
          <a:xfrm>
            <a:off x="2168136" y="6024071"/>
            <a:ext cx="4807726" cy="338554"/>
          </a:xfrm>
          <a:prstGeom prst="rect">
            <a:avLst/>
          </a:prstGeom>
        </p:spPr>
        <p:txBody>
          <a:bodyPr wrap="none">
            <a:spAutoFit/>
          </a:bodyPr>
          <a:lstStyle/>
          <a:p>
            <a:r>
              <a:rPr lang="zh-CN" altLang="en-US" sz="1600" b="1" dirty="0">
                <a:latin typeface="+mn-ea"/>
                <a:ea typeface="+mn-ea"/>
              </a:rPr>
              <a:t>算法缺点</a:t>
            </a:r>
            <a:r>
              <a:rPr lang="zh-CN" altLang="en-US" sz="1600" dirty="0">
                <a:latin typeface="+mn-ea"/>
                <a:ea typeface="+mn-ea"/>
              </a:rPr>
              <a:t>：算法中 </a:t>
            </a:r>
            <a:r>
              <a:rPr lang="en-US" altLang="zh-CN" sz="1600" dirty="0">
                <a:latin typeface="+mn-ea"/>
                <a:ea typeface="+mn-ea"/>
              </a:rPr>
              <a:t>T1</a:t>
            </a:r>
            <a:r>
              <a:rPr lang="zh-CN" altLang="en-US" sz="1600" dirty="0">
                <a:latin typeface="+mn-ea"/>
                <a:ea typeface="+mn-ea"/>
              </a:rPr>
              <a:t>、</a:t>
            </a:r>
            <a:r>
              <a:rPr lang="en-US" altLang="zh-CN" sz="1600" dirty="0">
                <a:latin typeface="+mn-ea"/>
                <a:ea typeface="+mn-ea"/>
              </a:rPr>
              <a:t>T2</a:t>
            </a:r>
            <a:r>
              <a:rPr lang="zh-CN" altLang="en-US" sz="1600" dirty="0">
                <a:latin typeface="+mn-ea"/>
                <a:ea typeface="+mn-ea"/>
              </a:rPr>
              <a:t>（</a:t>
            </a:r>
            <a:r>
              <a:rPr lang="en-US" altLang="zh-CN" sz="1600" dirty="0">
                <a:latin typeface="+mn-ea"/>
                <a:ea typeface="+mn-ea"/>
              </a:rPr>
              <a:t>T2 &lt; T1</a:t>
            </a:r>
            <a:r>
              <a:rPr lang="zh-CN" altLang="en-US" sz="1600" dirty="0">
                <a:latin typeface="+mn-ea"/>
                <a:ea typeface="+mn-ea"/>
              </a:rPr>
              <a:t>） 的确定问题</a:t>
            </a:r>
          </a:p>
        </p:txBody>
      </p:sp>
    </p:spTree>
    <p:extLst>
      <p:ext uri="{BB962C8B-B14F-4D97-AF65-F5344CB8AC3E}">
        <p14:creationId xmlns:p14="http://schemas.microsoft.com/office/powerpoint/2010/main" val="27557276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sz="quarter" idx="1"/>
          </p:nvPr>
        </p:nvSpPr>
        <p:spPr>
          <a:xfrm>
            <a:off x="689899" y="1268760"/>
            <a:ext cx="7772400" cy="4572000"/>
          </a:xfrm>
        </p:spPr>
        <p:txBody>
          <a:bodyPr/>
          <a:lstStyle/>
          <a:p>
            <a:pPr eaLnBrk="1" hangingPunct="1"/>
            <a:r>
              <a:rPr lang="zh-CN" altLang="en-US" sz="2800" dirty="0">
                <a:latin typeface="+mn-ea"/>
              </a:rPr>
              <a:t>数据点的类型可分为：</a:t>
            </a:r>
            <a:endParaRPr lang="en-US" altLang="zh-CN" sz="2800" dirty="0">
              <a:latin typeface="+mn-ea"/>
            </a:endParaRPr>
          </a:p>
          <a:p>
            <a:pPr lvl="1" eaLnBrk="1" hangingPunct="1">
              <a:buFont typeface="Wingdings" pitchFamily="2" charset="2"/>
              <a:buChar char="Ø"/>
            </a:pPr>
            <a:r>
              <a:rPr lang="zh-CN" altLang="en-US" sz="2400" dirty="0">
                <a:solidFill>
                  <a:srgbClr val="0000FF"/>
                </a:solidFill>
                <a:latin typeface="+mn-ea"/>
              </a:rPr>
              <a:t>欧氏（</a:t>
            </a:r>
            <a:r>
              <a:rPr lang="en-US" altLang="zh-CN" sz="2400" dirty="0">
                <a:solidFill>
                  <a:srgbClr val="0000FF"/>
                </a:solidFill>
                <a:latin typeface="+mn-ea"/>
              </a:rPr>
              <a:t>Euclidean</a:t>
            </a:r>
            <a:r>
              <a:rPr lang="zh-CN" altLang="en-US" sz="2400" dirty="0">
                <a:solidFill>
                  <a:srgbClr val="0000FF"/>
                </a:solidFill>
                <a:latin typeface="+mn-ea"/>
              </a:rPr>
              <a:t>）</a:t>
            </a:r>
            <a:endParaRPr lang="en-US" altLang="zh-CN" sz="2400" dirty="0">
              <a:solidFill>
                <a:srgbClr val="0000FF"/>
              </a:solidFill>
              <a:latin typeface="+mn-ea"/>
            </a:endParaRPr>
          </a:p>
          <a:p>
            <a:pPr lvl="1" eaLnBrk="1" hangingPunct="1">
              <a:buFont typeface="Wingdings" pitchFamily="2" charset="2"/>
              <a:buChar char="Ø"/>
            </a:pPr>
            <a:r>
              <a:rPr lang="zh-CN" altLang="en-US" sz="2400" dirty="0">
                <a:solidFill>
                  <a:srgbClr val="0000FF"/>
                </a:solidFill>
                <a:latin typeface="+mn-ea"/>
              </a:rPr>
              <a:t>非欧</a:t>
            </a:r>
            <a:endParaRPr lang="en-US" altLang="zh-CN" sz="2400" dirty="0">
              <a:solidFill>
                <a:srgbClr val="0000FF"/>
              </a:solidFill>
              <a:latin typeface="+mn-ea"/>
            </a:endParaRPr>
          </a:p>
          <a:p>
            <a:pPr eaLnBrk="1" hangingPunct="1"/>
            <a:endParaRPr lang="en-US" altLang="zh-CN" sz="2800" dirty="0">
              <a:latin typeface="+mn-ea"/>
            </a:endParaRPr>
          </a:p>
          <a:p>
            <a:pPr eaLnBrk="1" hangingPunct="1"/>
            <a:r>
              <a:rPr lang="zh-CN" altLang="en-US" sz="2800" dirty="0">
                <a:latin typeface="+mn-ea"/>
              </a:rPr>
              <a:t>这二者在数据的表示以及处理上有较大的不同：</a:t>
            </a:r>
            <a:endParaRPr lang="en-US" altLang="zh-CN" sz="2800" dirty="0">
              <a:latin typeface="+mn-ea"/>
            </a:endParaRPr>
          </a:p>
          <a:p>
            <a:pPr lvl="1" eaLnBrk="1" hangingPunct="1">
              <a:buFont typeface="Wingdings" pitchFamily="2" charset="2"/>
              <a:buChar char="Ø"/>
            </a:pPr>
            <a:r>
              <a:rPr lang="zh-CN" altLang="en-US" sz="2400" dirty="0">
                <a:solidFill>
                  <a:srgbClr val="0000FF"/>
                </a:solidFill>
                <a:latin typeface="+mn-ea"/>
              </a:rPr>
              <a:t>怎样来表示</a:t>
            </a:r>
            <a:r>
              <a:rPr lang="en-US" altLang="zh-CN" sz="2400" dirty="0">
                <a:solidFill>
                  <a:srgbClr val="0000FF"/>
                </a:solidFill>
                <a:latin typeface="+mn-ea"/>
              </a:rPr>
              <a:t>cluster </a:t>
            </a:r>
            <a:r>
              <a:rPr lang="zh-CN" altLang="en-US" sz="2400" dirty="0">
                <a:solidFill>
                  <a:srgbClr val="0000FF"/>
                </a:solidFill>
                <a:latin typeface="+mn-ea"/>
              </a:rPr>
              <a:t>？</a:t>
            </a:r>
            <a:endParaRPr lang="en-US" altLang="zh-CN" sz="2400" dirty="0">
              <a:solidFill>
                <a:srgbClr val="0000FF"/>
              </a:solidFill>
              <a:latin typeface="+mn-ea"/>
            </a:endParaRPr>
          </a:p>
          <a:p>
            <a:pPr lvl="1" eaLnBrk="1" hangingPunct="1">
              <a:buFont typeface="Wingdings" pitchFamily="2" charset="2"/>
              <a:buChar char="Ø"/>
            </a:pPr>
            <a:r>
              <a:rPr lang="zh-CN" altLang="en-US" sz="2400" dirty="0">
                <a:solidFill>
                  <a:srgbClr val="0000FF"/>
                </a:solidFill>
                <a:latin typeface="+mn-ea"/>
              </a:rPr>
              <a:t>怎样来计算相似度？</a:t>
            </a:r>
          </a:p>
        </p:txBody>
      </p:sp>
      <p:sp>
        <p:nvSpPr>
          <p:cNvPr id="6" name="标题 3">
            <a:extLst>
              <a:ext uri="{FF2B5EF4-FFF2-40B4-BE49-F238E27FC236}">
                <a16:creationId xmlns:a16="http://schemas.microsoft.com/office/drawing/2014/main" id="{E675DFC0-2EF0-476E-89DD-C205E0D836B1}"/>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数据点的数值类型</a:t>
            </a:r>
            <a:endParaRPr lang="zh-CN" altLang="en-US" sz="2400" b="1" kern="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7782918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395536" y="1268760"/>
            <a:ext cx="8305800" cy="1944216"/>
          </a:xfrm>
        </p:spPr>
        <p:txBody>
          <a:bodyPr/>
          <a:lstStyle/>
          <a:p>
            <a:pPr algn="just" eaLnBrk="1" hangingPunct="1">
              <a:lnSpc>
                <a:spcPct val="120000"/>
              </a:lnSpc>
              <a:buFont typeface="Wingdings" panose="05000000000000000000" pitchFamily="2" charset="2"/>
              <a:buChar char="Ø"/>
            </a:pPr>
            <a:r>
              <a:rPr lang="zh-CN" altLang="en-US" sz="1600" dirty="0">
                <a:latin typeface="+mn-ea"/>
              </a:rPr>
              <a:t>将所有点作为一个簇，然后将该簇使用</a:t>
            </a:r>
            <a:r>
              <a:rPr lang="en-US" altLang="zh-CN" sz="1600" dirty="0">
                <a:latin typeface="+mn-ea"/>
              </a:rPr>
              <a:t>k-means</a:t>
            </a:r>
            <a:r>
              <a:rPr lang="zh-CN" altLang="en-US" sz="1600" dirty="0">
                <a:latin typeface="+mn-ea"/>
              </a:rPr>
              <a:t>划分为两个簇；</a:t>
            </a:r>
            <a:endParaRPr lang="en-US" altLang="zh-CN" sz="1600" dirty="0">
              <a:latin typeface="+mn-ea"/>
            </a:endParaRPr>
          </a:p>
          <a:p>
            <a:pPr algn="just" eaLnBrk="1" hangingPunct="1">
              <a:lnSpc>
                <a:spcPct val="120000"/>
              </a:lnSpc>
              <a:buFont typeface="Wingdings" panose="05000000000000000000" pitchFamily="2" charset="2"/>
              <a:buChar char="Ø"/>
            </a:pPr>
            <a:r>
              <a:rPr lang="zh-CN" altLang="en-US" sz="1600" dirty="0">
                <a:latin typeface="+mn-ea"/>
              </a:rPr>
              <a:t>选择</a:t>
            </a:r>
            <a:r>
              <a:rPr lang="en-US" altLang="zh-CN" sz="1600" dirty="0">
                <a:latin typeface="+mn-ea"/>
              </a:rPr>
              <a:t>SSE</a:t>
            </a:r>
            <a:r>
              <a:rPr lang="zh-CN" altLang="en-US" sz="1600" dirty="0">
                <a:latin typeface="+mn-ea"/>
              </a:rPr>
              <a:t>（误差平方和）值最大的簇，使用</a:t>
            </a:r>
            <a:r>
              <a:rPr lang="en-US" altLang="zh-CN" sz="1600" dirty="0">
                <a:latin typeface="+mn-ea"/>
              </a:rPr>
              <a:t>k-means</a:t>
            </a:r>
            <a:r>
              <a:rPr lang="zh-CN" altLang="en-US" sz="1600" dirty="0">
                <a:latin typeface="+mn-ea"/>
              </a:rPr>
              <a:t>继续进行划分；</a:t>
            </a:r>
            <a:endParaRPr lang="en-US" altLang="zh-CN" sz="1600" dirty="0">
              <a:latin typeface="+mn-ea"/>
            </a:endParaRPr>
          </a:p>
          <a:p>
            <a:pPr algn="just" eaLnBrk="1" hangingPunct="1">
              <a:lnSpc>
                <a:spcPct val="120000"/>
              </a:lnSpc>
              <a:buFont typeface="Wingdings" panose="05000000000000000000" pitchFamily="2" charset="2"/>
              <a:buChar char="Ø"/>
            </a:pPr>
            <a:r>
              <a:rPr lang="zh-CN" altLang="en-US" sz="1600" dirty="0">
                <a:latin typeface="+mn-ea"/>
              </a:rPr>
              <a:t>通过不断重复步骤二，直到达到需要的簇数量。</a:t>
            </a:r>
          </a:p>
        </p:txBody>
      </p:sp>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二分</a:t>
            </a:r>
            <a:r>
              <a:rPr lang="en-US" altLang="zh-CN" sz="2400" b="1" kern="0" dirty="0">
                <a:latin typeface="微软雅黑" panose="020B0503020204020204" pitchFamily="34" charset="-122"/>
                <a:ea typeface="微软雅黑" panose="020B0503020204020204" pitchFamily="34" charset="-122"/>
              </a:rPr>
              <a:t>k-means</a:t>
            </a:r>
            <a:endParaRPr lang="zh-CN" altLang="en-US" sz="24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09885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en-US" altLang="zh-CN" sz="2400" b="1" kern="0" dirty="0" err="1">
                <a:latin typeface="微软雅黑" panose="020B0503020204020204" pitchFamily="34" charset="-122"/>
                <a:ea typeface="微软雅黑" panose="020B0503020204020204" pitchFamily="34" charset="-122"/>
              </a:rPr>
              <a:t>MiniBatchKMeans</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E03A4CD-C018-4272-8D67-AEE159CC1E0A}"/>
              </a:ext>
            </a:extLst>
          </p:cNvPr>
          <p:cNvSpPr/>
          <p:nvPr/>
        </p:nvSpPr>
        <p:spPr>
          <a:xfrm>
            <a:off x="395536" y="764704"/>
            <a:ext cx="8352928" cy="1384995"/>
          </a:xfrm>
          <a:prstGeom prst="rect">
            <a:avLst/>
          </a:prstGeom>
        </p:spPr>
        <p:txBody>
          <a:bodyPr wrap="square">
            <a:spAutoFit/>
          </a:bodyPr>
          <a:lstStyle/>
          <a:p>
            <a:pPr>
              <a:lnSpc>
                <a:spcPct val="150000"/>
              </a:lnSpc>
            </a:pPr>
            <a:r>
              <a:rPr lang="en-US" altLang="zh-CN" sz="1400" dirty="0">
                <a:latin typeface="+mn-ea"/>
                <a:ea typeface="+mn-ea"/>
              </a:rPr>
              <a:t>Mini Batch K-Means</a:t>
            </a:r>
            <a:r>
              <a:rPr lang="zh-CN" altLang="en-US" sz="1400" dirty="0">
                <a:latin typeface="+mn-ea"/>
                <a:ea typeface="+mn-ea"/>
              </a:rPr>
              <a:t>算法是</a:t>
            </a:r>
            <a:r>
              <a:rPr lang="en-US" altLang="zh-CN" sz="1400" dirty="0">
                <a:latin typeface="+mn-ea"/>
                <a:ea typeface="+mn-ea"/>
              </a:rPr>
              <a:t>K-Means</a:t>
            </a:r>
            <a:r>
              <a:rPr lang="zh-CN" altLang="en-US" sz="1400" dirty="0">
                <a:latin typeface="+mn-ea"/>
                <a:ea typeface="+mn-ea"/>
              </a:rPr>
              <a:t>算法的变种，采用小批量的数据子集减小计算时间，同时仍试图优化目标函数。这里所谓的小批量是指每次训练算法时所随机抽取的数据子集，采用这些随机产生的子集进行训练算法，大大减小了计算时间，与其他算法相比，减少了</a:t>
            </a:r>
            <a:r>
              <a:rPr lang="en-US" altLang="zh-CN" sz="1400" dirty="0">
                <a:latin typeface="+mn-ea"/>
                <a:ea typeface="+mn-ea"/>
              </a:rPr>
              <a:t>k-</a:t>
            </a:r>
            <a:r>
              <a:rPr lang="zh-CN" altLang="en-US" sz="1400" dirty="0">
                <a:latin typeface="+mn-ea"/>
                <a:ea typeface="+mn-ea"/>
              </a:rPr>
              <a:t>均值的收敛时间，小批量</a:t>
            </a:r>
            <a:r>
              <a:rPr lang="en-US" altLang="zh-CN" sz="1400" dirty="0">
                <a:latin typeface="+mn-ea"/>
                <a:ea typeface="+mn-ea"/>
              </a:rPr>
              <a:t>k-</a:t>
            </a:r>
            <a:r>
              <a:rPr lang="zh-CN" altLang="en-US" sz="1400" dirty="0">
                <a:latin typeface="+mn-ea"/>
                <a:ea typeface="+mn-ea"/>
              </a:rPr>
              <a:t>均值产生的结果，一般只略差于标准算法。</a:t>
            </a:r>
          </a:p>
        </p:txBody>
      </p:sp>
      <p:pic>
        <p:nvPicPr>
          <p:cNvPr id="133124" name="Picture 4" descr="minibatchkmeans11">
            <a:extLst>
              <a:ext uri="{FF2B5EF4-FFF2-40B4-BE49-F238E27FC236}">
                <a16:creationId xmlns:a16="http://schemas.microsoft.com/office/drawing/2014/main" id="{EF1F25D8-F769-4CFA-8779-F6C308391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58" y="2107829"/>
            <a:ext cx="8112206" cy="322941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4ADB420-8F7F-4489-8A7E-E5FDBB0FFE17}"/>
              </a:ext>
            </a:extLst>
          </p:cNvPr>
          <p:cNvSpPr/>
          <p:nvPr/>
        </p:nvSpPr>
        <p:spPr>
          <a:xfrm>
            <a:off x="348930" y="5661248"/>
            <a:ext cx="8378328" cy="523220"/>
          </a:xfrm>
          <a:prstGeom prst="rect">
            <a:avLst/>
          </a:prstGeom>
        </p:spPr>
        <p:txBody>
          <a:bodyPr wrap="square">
            <a:spAutoFit/>
          </a:bodyPr>
          <a:lstStyle/>
          <a:p>
            <a:pPr algn="just"/>
            <a:r>
              <a:rPr lang="en-US" altLang="zh-CN" sz="1400" dirty="0">
                <a:solidFill>
                  <a:schemeClr val="tx1"/>
                </a:solidFill>
                <a:latin typeface="+mn-ea"/>
                <a:ea typeface="+mn-ea"/>
              </a:rPr>
              <a:t>3</a:t>
            </a:r>
            <a:r>
              <a:rPr lang="zh-CN" altLang="en-US" sz="1400" dirty="0">
                <a:solidFill>
                  <a:schemeClr val="tx1"/>
                </a:solidFill>
                <a:latin typeface="+mn-ea"/>
                <a:ea typeface="+mn-ea"/>
              </a:rPr>
              <a:t>万的样本点分别使用</a:t>
            </a:r>
            <a:r>
              <a:rPr lang="en-US" altLang="zh-CN" sz="1400" dirty="0">
                <a:solidFill>
                  <a:schemeClr val="tx1"/>
                </a:solidFill>
                <a:latin typeface="+mn-ea"/>
                <a:ea typeface="+mn-ea"/>
              </a:rPr>
              <a:t>K-Means</a:t>
            </a:r>
            <a:r>
              <a:rPr lang="zh-CN" altLang="en-US" sz="1400" dirty="0">
                <a:solidFill>
                  <a:schemeClr val="tx1"/>
                </a:solidFill>
                <a:latin typeface="+mn-ea"/>
                <a:ea typeface="+mn-ea"/>
              </a:rPr>
              <a:t>和</a:t>
            </a:r>
            <a:r>
              <a:rPr lang="en-US" altLang="zh-CN" sz="1400" dirty="0">
                <a:solidFill>
                  <a:schemeClr val="tx1"/>
                </a:solidFill>
                <a:latin typeface="+mn-ea"/>
                <a:ea typeface="+mn-ea"/>
              </a:rPr>
              <a:t>Mini Batch </a:t>
            </a:r>
            <a:r>
              <a:rPr lang="en-US" altLang="zh-CN" sz="1400" dirty="0" err="1">
                <a:solidFill>
                  <a:schemeClr val="tx1"/>
                </a:solidFill>
                <a:latin typeface="+mn-ea"/>
                <a:ea typeface="+mn-ea"/>
              </a:rPr>
              <a:t>KMeans</a:t>
            </a:r>
            <a:r>
              <a:rPr lang="zh-CN" altLang="en-US" sz="1400" dirty="0">
                <a:solidFill>
                  <a:schemeClr val="tx1"/>
                </a:solidFill>
                <a:latin typeface="+mn-ea"/>
                <a:ea typeface="+mn-ea"/>
              </a:rPr>
              <a:t>进行聚类的结果。由结果可知，在</a:t>
            </a:r>
            <a:r>
              <a:rPr lang="en-US" altLang="zh-CN" sz="1400" dirty="0">
                <a:solidFill>
                  <a:schemeClr val="tx1"/>
                </a:solidFill>
                <a:latin typeface="+mn-ea"/>
                <a:ea typeface="+mn-ea"/>
              </a:rPr>
              <a:t>3</a:t>
            </a:r>
            <a:r>
              <a:rPr lang="zh-CN" altLang="en-US" sz="1400" dirty="0">
                <a:solidFill>
                  <a:schemeClr val="tx1"/>
                </a:solidFill>
                <a:latin typeface="+mn-ea"/>
                <a:ea typeface="+mn-ea"/>
              </a:rPr>
              <a:t>万样本点的基础上，二者的运行时间相差</a:t>
            </a:r>
            <a:r>
              <a:rPr lang="en-US" altLang="zh-CN" sz="1400" dirty="0">
                <a:solidFill>
                  <a:schemeClr val="tx1"/>
                </a:solidFill>
                <a:latin typeface="+mn-ea"/>
                <a:ea typeface="+mn-ea"/>
              </a:rPr>
              <a:t>2</a:t>
            </a:r>
            <a:r>
              <a:rPr lang="zh-CN" altLang="en-US" sz="1400" dirty="0">
                <a:solidFill>
                  <a:schemeClr val="tx1"/>
                </a:solidFill>
                <a:latin typeface="+mn-ea"/>
                <a:ea typeface="+mn-ea"/>
              </a:rPr>
              <a:t>倍多，但聚类结果差异却很小（右侧粉红色的错误点）。</a:t>
            </a:r>
          </a:p>
        </p:txBody>
      </p:sp>
      <p:sp>
        <p:nvSpPr>
          <p:cNvPr id="9" name="矩形 8">
            <a:extLst>
              <a:ext uri="{FF2B5EF4-FFF2-40B4-BE49-F238E27FC236}">
                <a16:creationId xmlns:a16="http://schemas.microsoft.com/office/drawing/2014/main" id="{2BBFD0FB-CBA3-414F-ACEF-430D1838ACCD}"/>
              </a:ext>
            </a:extLst>
          </p:cNvPr>
          <p:cNvSpPr/>
          <p:nvPr/>
        </p:nvSpPr>
        <p:spPr>
          <a:xfrm>
            <a:off x="303584" y="6309320"/>
            <a:ext cx="8352928" cy="230832"/>
          </a:xfrm>
          <a:prstGeom prst="rect">
            <a:avLst/>
          </a:prstGeom>
        </p:spPr>
        <p:txBody>
          <a:bodyPr wrap="square">
            <a:spAutoFit/>
          </a:bodyPr>
          <a:lstStyle/>
          <a:p>
            <a:r>
              <a:rPr lang="en-US" altLang="zh-CN" dirty="0">
                <a:hlinkClick r:id="rId3"/>
              </a:rPr>
              <a:t>https://scikit-learn.org/stable/auto_examples/cluster/plot_mini_batch_kmeans.html#sphx-glr-auto-examples-cluster-plot-mini-batch-kmeans-py</a:t>
            </a:r>
            <a:endParaRPr lang="zh-CN" altLang="en-US" dirty="0"/>
          </a:p>
        </p:txBody>
      </p:sp>
    </p:spTree>
    <p:extLst>
      <p:ext uri="{BB962C8B-B14F-4D97-AF65-F5344CB8AC3E}">
        <p14:creationId xmlns:p14="http://schemas.microsoft.com/office/powerpoint/2010/main" val="3459866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a:t>
            </a:r>
            <a:r>
              <a:rPr lang="en-US" altLang="zh-CN" sz="2400" b="1" kern="0" dirty="0" err="1">
                <a:latin typeface="微软雅黑" panose="020B0503020204020204" pitchFamily="34" charset="-122"/>
                <a:ea typeface="微软雅黑" panose="020B0503020204020204" pitchFamily="34" charset="-122"/>
              </a:rPr>
              <a:t>MiniBatchKMeans</a:t>
            </a:r>
            <a:endParaRPr lang="zh-CN" altLang="en-US" sz="2400" b="1" kern="0" dirty="0">
              <a:latin typeface="微软雅黑" panose="020B0503020204020204" pitchFamily="34" charset="-122"/>
              <a:ea typeface="微软雅黑" panose="020B0503020204020204" pitchFamily="34" charset="-122"/>
            </a:endParaRPr>
          </a:p>
        </p:txBody>
      </p:sp>
      <p:sp>
        <p:nvSpPr>
          <p:cNvPr id="2" name="矩形 1"/>
          <p:cNvSpPr/>
          <p:nvPr/>
        </p:nvSpPr>
        <p:spPr>
          <a:xfrm>
            <a:off x="395536" y="836712"/>
            <a:ext cx="8352928" cy="2523768"/>
          </a:xfrm>
          <a:prstGeom prst="rect">
            <a:avLst/>
          </a:prstGeom>
        </p:spPr>
        <p:txBody>
          <a:bodyPr wrap="square">
            <a:spAutoFit/>
          </a:bodyPr>
          <a:lstStyle/>
          <a:p>
            <a:pPr algn="just"/>
            <a:r>
              <a:rPr lang="zh-CN" altLang="en-US" sz="2200" b="1" dirty="0">
                <a:latin typeface="+mn-ea"/>
                <a:ea typeface="+mn-ea"/>
              </a:rPr>
              <a:t>算法描述</a:t>
            </a:r>
            <a:endParaRPr lang="en-US" altLang="zh-CN" sz="2200" b="1" dirty="0">
              <a:latin typeface="+mn-ea"/>
              <a:ea typeface="+mn-ea"/>
            </a:endParaRPr>
          </a:p>
          <a:p>
            <a:pPr algn="just"/>
            <a:endParaRPr lang="en-US" altLang="zh-CN" sz="800" dirty="0">
              <a:latin typeface="+mn-ea"/>
              <a:ea typeface="+mn-ea"/>
            </a:endParaRPr>
          </a:p>
          <a:p>
            <a:pPr algn="just"/>
            <a:r>
              <a:rPr lang="zh-CN" altLang="en-US" sz="1600" dirty="0">
                <a:latin typeface="+mn-ea"/>
                <a:ea typeface="+mn-ea"/>
              </a:rPr>
              <a:t>Mini Batch K-Means每次迭代不采用所有样本，而是</a:t>
            </a:r>
            <a:r>
              <a:rPr lang="zh-CN" altLang="en-US" sz="1600" dirty="0">
                <a:solidFill>
                  <a:srgbClr val="4C40EA"/>
                </a:solidFill>
                <a:latin typeface="+mn-ea"/>
                <a:ea typeface="+mn-ea"/>
              </a:rPr>
              <a:t>每次等量</a:t>
            </a:r>
            <a:r>
              <a:rPr lang="zh-CN" altLang="en-US" sz="1600" dirty="0">
                <a:latin typeface="+mn-ea"/>
                <a:ea typeface="+mn-ea"/>
              </a:rPr>
              <a:t>的采样，然后进行中心节点的更新。</a:t>
            </a:r>
            <a:r>
              <a:rPr lang="zh-CN" altLang="en-US" sz="1600" dirty="0">
                <a:solidFill>
                  <a:srgbClr val="4C40EA"/>
                </a:solidFill>
                <a:latin typeface="+mn-ea"/>
                <a:ea typeface="+mn-ea"/>
              </a:rPr>
              <a:t>与K均值算法相比，数据的更新是在每一个小的样本集上。</a:t>
            </a:r>
            <a:r>
              <a:rPr lang="zh-CN" altLang="en-US" sz="1600" dirty="0">
                <a:latin typeface="+mn-ea"/>
                <a:ea typeface="+mn-ea"/>
              </a:rPr>
              <a:t>对于每一个小批量，通过计算平均值得到更新质心，并把小批量里的数据分配给该质心，随着迭代次数的增加，这些质心的变化是逐渐减小的，直到质心稳定或者达到指定的迭代次数，停止计算。</a:t>
            </a:r>
            <a:endParaRPr lang="en-US" altLang="zh-CN" sz="1600" dirty="0">
              <a:latin typeface="+mn-ea"/>
              <a:ea typeface="+mn-ea"/>
            </a:endParaRPr>
          </a:p>
          <a:p>
            <a:pPr algn="just"/>
            <a:endParaRPr lang="en-US" altLang="zh-CN" sz="1600" dirty="0">
              <a:latin typeface="+mn-ea"/>
              <a:ea typeface="+mn-ea"/>
            </a:endParaRPr>
          </a:p>
          <a:p>
            <a:pPr algn="just"/>
            <a:r>
              <a:rPr lang="zh-CN" altLang="en-US" sz="1600" dirty="0">
                <a:latin typeface="+mn-ea"/>
                <a:ea typeface="+mn-ea"/>
              </a:rPr>
              <a:t>该算法的迭代步骤有两步：</a:t>
            </a:r>
            <a:endParaRPr lang="en-US" altLang="zh-CN" sz="1600" dirty="0">
              <a:latin typeface="+mn-ea"/>
              <a:ea typeface="+mn-ea"/>
            </a:endParaRPr>
          </a:p>
          <a:p>
            <a:pPr algn="just"/>
            <a:r>
              <a:rPr lang="zh-CN" altLang="en-US" sz="1600" dirty="0">
                <a:latin typeface="+mn-ea"/>
                <a:ea typeface="+mn-ea"/>
              </a:rPr>
              <a:t>1：从数据集中随机抽取一些数据形成小批量，把他们分配给最近的质心</a:t>
            </a:r>
            <a:endParaRPr lang="en-US" altLang="zh-CN" sz="1600" dirty="0">
              <a:latin typeface="+mn-ea"/>
              <a:ea typeface="+mn-ea"/>
            </a:endParaRPr>
          </a:p>
          <a:p>
            <a:pPr algn="just"/>
            <a:r>
              <a:rPr lang="zh-CN" altLang="en-US" sz="1600" dirty="0">
                <a:latin typeface="+mn-ea"/>
                <a:ea typeface="+mn-ea"/>
              </a:rPr>
              <a:t>2：更新质心</a:t>
            </a:r>
          </a:p>
        </p:txBody>
      </p:sp>
      <p:pic>
        <p:nvPicPr>
          <p:cNvPr id="4" name="图片 3">
            <a:extLst>
              <a:ext uri="{FF2B5EF4-FFF2-40B4-BE49-F238E27FC236}">
                <a16:creationId xmlns:a16="http://schemas.microsoft.com/office/drawing/2014/main" id="{44D7D85F-B38C-4113-BEC0-B5BD0F2B5241}"/>
              </a:ext>
            </a:extLst>
          </p:cNvPr>
          <p:cNvPicPr>
            <a:picLocks noChangeAspect="1"/>
          </p:cNvPicPr>
          <p:nvPr/>
        </p:nvPicPr>
        <p:blipFill>
          <a:blip r:embed="rId2"/>
          <a:stretch>
            <a:fillRect/>
          </a:stretch>
        </p:blipFill>
        <p:spPr>
          <a:xfrm>
            <a:off x="1835696" y="3068960"/>
            <a:ext cx="6804248" cy="3382072"/>
          </a:xfrm>
          <a:prstGeom prst="rect">
            <a:avLst/>
          </a:prstGeom>
        </p:spPr>
      </p:pic>
      <p:sp>
        <p:nvSpPr>
          <p:cNvPr id="7" name="文本框 6">
            <a:extLst>
              <a:ext uri="{FF2B5EF4-FFF2-40B4-BE49-F238E27FC236}">
                <a16:creationId xmlns:a16="http://schemas.microsoft.com/office/drawing/2014/main" id="{6FB90299-E830-4F6D-9D2B-D002B6C74118}"/>
              </a:ext>
            </a:extLst>
          </p:cNvPr>
          <p:cNvSpPr txBox="1"/>
          <p:nvPr/>
        </p:nvSpPr>
        <p:spPr>
          <a:xfrm>
            <a:off x="3851920" y="6412670"/>
            <a:ext cx="4572000" cy="230832"/>
          </a:xfrm>
          <a:prstGeom prst="rect">
            <a:avLst/>
          </a:prstGeom>
          <a:noFill/>
        </p:spPr>
        <p:txBody>
          <a:bodyPr wrap="square">
            <a:spAutoFit/>
          </a:bodyPr>
          <a:lstStyle/>
          <a:p>
            <a:r>
              <a:rPr lang="zh-CN" altLang="en-US" dirty="0"/>
              <a:t>https://upcommons.upc.edu/bitstream/handle/2117/23414/R13-8.pdf</a:t>
            </a:r>
          </a:p>
        </p:txBody>
      </p:sp>
    </p:spTree>
    <p:extLst>
      <p:ext uri="{BB962C8B-B14F-4D97-AF65-F5344CB8AC3E}">
        <p14:creationId xmlns:p14="http://schemas.microsoft.com/office/powerpoint/2010/main" val="15536679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平衡</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a:t>
            </a:r>
            <a:r>
              <a:rPr lang="en-US" altLang="zh-CN" sz="2400" b="1" kern="0" dirty="0">
                <a:latin typeface="微软雅黑" panose="020B0503020204020204" pitchFamily="34" charset="-122"/>
                <a:ea typeface="微软雅黑" panose="020B0503020204020204" pitchFamily="34" charset="-122"/>
              </a:rPr>
              <a:t> BKM </a:t>
            </a:r>
            <a:r>
              <a:rPr lang="zh-CN" altLang="en-US" sz="2400" b="1" kern="0" dirty="0">
                <a:latin typeface="微软雅黑" panose="020B0503020204020204" pitchFamily="34" charset="-122"/>
                <a:ea typeface="微软雅黑" panose="020B0503020204020204" pitchFamily="34" charset="-122"/>
              </a:rPr>
              <a:t>）</a:t>
            </a:r>
            <a:r>
              <a:rPr lang="en-US" altLang="zh-CN" sz="2400" b="1" kern="0" dirty="0">
                <a:latin typeface="微软雅黑" panose="020B0503020204020204" pitchFamily="34" charset="-122"/>
                <a:ea typeface="微软雅黑" panose="020B0503020204020204" pitchFamily="34" charset="-122"/>
              </a:rPr>
              <a:t>[</a:t>
            </a:r>
            <a:r>
              <a:rPr lang="en-US" altLang="zh-CN" sz="2400" b="1" kern="0" dirty="0" err="1">
                <a:latin typeface="微软雅黑" panose="020B0503020204020204" pitchFamily="34" charset="-122"/>
                <a:ea typeface="微软雅黑" panose="020B0503020204020204" pitchFamily="34" charset="-122"/>
              </a:rPr>
              <a:t>chen</a:t>
            </a:r>
            <a:r>
              <a:rPr lang="en-US" altLang="zh-CN" sz="2400" b="1" kern="0" dirty="0">
                <a:latin typeface="微软雅黑" panose="020B0503020204020204" pitchFamily="34" charset="-122"/>
                <a:ea typeface="微软雅黑" panose="020B0503020204020204" pitchFamily="34" charset="-122"/>
              </a:rPr>
              <a:t> et al., 2018]</a:t>
            </a:r>
            <a:endParaRPr lang="zh-CN" altLang="en-US" sz="2400" b="1" kern="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C20141C-6EEA-4FE4-96B0-E864667CFF10}"/>
              </a:ext>
            </a:extLst>
          </p:cNvPr>
          <p:cNvSpPr/>
          <p:nvPr/>
        </p:nvSpPr>
        <p:spPr>
          <a:xfrm>
            <a:off x="290891" y="6627168"/>
            <a:ext cx="7482098" cy="230832"/>
          </a:xfrm>
          <a:prstGeom prst="rect">
            <a:avLst/>
          </a:prstGeom>
        </p:spPr>
        <p:txBody>
          <a:bodyPr wrap="square">
            <a:spAutoFit/>
          </a:bodyPr>
          <a:lstStyle/>
          <a:p>
            <a:pPr lvl="0" algn="just">
              <a:spcAft>
                <a:spcPts val="0"/>
              </a:spcAft>
              <a:tabLst>
                <a:tab pos="266700" algn="l"/>
              </a:tabLst>
            </a:pPr>
            <a:r>
              <a:rPr lang="en-US" altLang="zh-CN" b="1" kern="100" dirty="0" err="1">
                <a:latin typeface="Times New Roman" panose="02020603050405020304" pitchFamily="18" charset="0"/>
                <a:cs typeface="Times New Roman" panose="02020603050405020304" pitchFamily="18" charset="0"/>
              </a:rPr>
              <a:t>Xiaojun</a:t>
            </a:r>
            <a:r>
              <a:rPr lang="en-US" altLang="zh-CN" b="1" kern="100" dirty="0">
                <a:latin typeface="Times New Roman" panose="02020603050405020304" pitchFamily="18" charset="0"/>
                <a:cs typeface="Times New Roman" panose="02020603050405020304" pitchFamily="18" charset="0"/>
              </a:rPr>
              <a:t> Chen, </a:t>
            </a:r>
            <a:r>
              <a:rPr lang="en-US" altLang="zh-CN" kern="100" dirty="0" err="1">
                <a:latin typeface="Times New Roman" panose="02020603050405020304" pitchFamily="18" charset="0"/>
                <a:cs typeface="Times New Roman" panose="02020603050405020304" pitchFamily="18" charset="0"/>
              </a:rPr>
              <a:t>Weijun</a:t>
            </a:r>
            <a:r>
              <a:rPr lang="en-US" altLang="zh-CN" kern="100" dirty="0">
                <a:latin typeface="Times New Roman" panose="02020603050405020304" pitchFamily="18" charset="0"/>
                <a:cs typeface="Times New Roman" panose="02020603050405020304" pitchFamily="18" charset="0"/>
              </a:rPr>
              <a:t> Hong, </a:t>
            </a:r>
            <a:r>
              <a:rPr lang="en-US" altLang="zh-CN" kern="100" dirty="0" err="1">
                <a:latin typeface="Times New Roman" panose="02020603050405020304" pitchFamily="18" charset="0"/>
                <a:cs typeface="Times New Roman" panose="02020603050405020304" pitchFamily="18" charset="0"/>
              </a:rPr>
              <a:t>Feiping</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Nie</a:t>
            </a:r>
            <a:r>
              <a:rPr lang="en-US" altLang="zh-CN" kern="100" dirty="0">
                <a:latin typeface="Times New Roman" panose="02020603050405020304" pitchFamily="18" charset="0"/>
                <a:cs typeface="Times New Roman" panose="02020603050405020304" pitchFamily="18" charset="0"/>
              </a:rPr>
              <a:t>, Dan He, Min Yang, Joshua </a:t>
            </a:r>
            <a:r>
              <a:rPr lang="en-US" altLang="zh-CN" kern="100" dirty="0" err="1">
                <a:latin typeface="Times New Roman" panose="02020603050405020304" pitchFamily="18" charset="0"/>
                <a:cs typeface="Times New Roman" panose="02020603050405020304" pitchFamily="18" charset="0"/>
              </a:rPr>
              <a:t>Zhexue</a:t>
            </a:r>
            <a:r>
              <a:rPr lang="en-US" altLang="zh-CN" kern="100" dirty="0">
                <a:latin typeface="Times New Roman" panose="02020603050405020304" pitchFamily="18" charset="0"/>
                <a:cs typeface="Times New Roman" panose="02020603050405020304" pitchFamily="18" charset="0"/>
              </a:rPr>
              <a:t> Huang. Directly Minimizing Normalized Cut for Large Scale Data. </a:t>
            </a:r>
            <a:r>
              <a:rPr lang="en-US" altLang="zh-CN" b="1" kern="100" dirty="0">
                <a:solidFill>
                  <a:srgbClr val="FF0000"/>
                </a:solidFill>
                <a:latin typeface="Times New Roman" panose="02020603050405020304" pitchFamily="18" charset="0"/>
                <a:cs typeface="Times New Roman" panose="02020603050405020304" pitchFamily="18" charset="0"/>
              </a:rPr>
              <a:t>KDD</a:t>
            </a:r>
            <a:r>
              <a:rPr lang="en-US" altLang="zh-CN" kern="100" dirty="0">
                <a:solidFill>
                  <a:srgbClr val="FF0000"/>
                </a:solidFill>
                <a:latin typeface="Times New Roman" panose="02020603050405020304" pitchFamily="18" charset="0"/>
                <a:cs typeface="Times New Roman" panose="02020603050405020304" pitchFamily="18" charset="0"/>
              </a:rPr>
              <a:t> 2018.</a:t>
            </a:r>
            <a:endParaRPr lang="zh-CN" altLang="zh-CN" kern="100" dirty="0">
              <a:solidFill>
                <a:srgbClr val="FF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A5E76063-7679-4818-ABF7-14FA59BE7111}"/>
                  </a:ext>
                </a:extLst>
              </p:cNvPr>
              <p:cNvSpPr/>
              <p:nvPr/>
            </p:nvSpPr>
            <p:spPr>
              <a:xfrm>
                <a:off x="2384360" y="773027"/>
                <a:ext cx="3638688" cy="6805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1400" i="1" smtClean="0">
                              <a:latin typeface="Cambria Math" panose="02040503050406030204" pitchFamily="18" charset="0"/>
                            </a:rPr>
                          </m:ctrlPr>
                        </m:funcPr>
                        <m:fName>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nary>
                                <m:naryPr>
                                  <m:chr m:val="∑"/>
                                  <m:limLoc m:val="subSup"/>
                                  <m:ctrlPr>
                                    <a:rPr lang="en-US" altLang="zh-CN" sz="1400" b="0" i="1" smtClean="0">
                                      <a:latin typeface="Cambria Math" panose="02040503050406030204" pitchFamily="18" charset="0"/>
                                    </a:rPr>
                                  </m:ctrlPr>
                                </m:naryPr>
                                <m:sub>
                                  <m:r>
                                    <m:rPr>
                                      <m:brk m:alnAt="25"/>
                                    </m:rP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𝑖𝑙</m:t>
                                      </m:r>
                                    </m:sub>
                                  </m:sSub>
                                </m:e>
                              </m:nary>
                              <m:sSup>
                                <m:sSupPr>
                                  <m:ctrlPr>
                                    <a:rPr lang="en-US" altLang="zh-CN" sz="1400" b="0" i="1" smtClean="0">
                                      <a:latin typeface="Cambria Math" panose="02040503050406030204" pitchFamily="18" charset="0"/>
                                    </a:rPr>
                                  </m:ctrlPr>
                                </m:sSupPr>
                                <m:e>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m:rPr>
                                              <m:sty m:val="p"/>
                                            </m:rPr>
                                            <a:rPr lang="en-US" altLang="zh-CN" sz="1400" i="1">
                                              <a:latin typeface="Cambria Math" panose="02040503050406030204" pitchFamily="18" charset="0"/>
                                            </a:rPr>
                                            <m:t>x</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𝑙</m:t>
                                          </m:r>
                                        </m:sub>
                                      </m:sSub>
                                    </m:e>
                                  </m:d>
                                </m:e>
                                <m:sup>
                                  <m:r>
                                    <a:rPr lang="en-US" altLang="zh-CN" sz="1400" b="0" i="1" smtClean="0">
                                      <a:latin typeface="Cambria Math" panose="02040503050406030204" pitchFamily="18" charset="0"/>
                                    </a:rPr>
                                    <m:t>2</m:t>
                                  </m:r>
                                </m:sup>
                              </m:sSup>
                            </m:e>
                          </m:nary>
                          <m:r>
                            <a:rPr lang="en-US" altLang="zh-CN" sz="1400" b="0" i="1" smtClean="0">
                              <a:latin typeface="Cambria Math" panose="02040503050406030204" pitchFamily="18" charset="0"/>
                            </a:rPr>
                            <m:t>=</m:t>
                          </m:r>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min</m:t>
                              </m:r>
                            </m:e>
                            <m:lim>
                              <m:r>
                                <a:rPr lang="en-US" altLang="zh-CN" sz="1400" b="0" i="1" smtClean="0">
                                  <a:latin typeface="Cambria Math" panose="02040503050406030204" pitchFamily="18" charset="0"/>
                                </a:rPr>
                                <m:t>𝑌</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𝐼𝑛𝑑</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𝑍</m:t>
                              </m:r>
                            </m:lim>
                          </m:limLow>
                        </m:fName>
                        <m:e>
                          <m:sSubSup>
                            <m:sSubSupPr>
                              <m:ctrlPr>
                                <a:rPr lang="en-US" altLang="zh-CN" sz="1400" b="0" i="1" smtClean="0">
                                  <a:latin typeface="Cambria Math" panose="02040503050406030204" pitchFamily="18" charset="0"/>
                                </a:rPr>
                              </m:ctrlPr>
                            </m:sSubSupPr>
                            <m:e>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sSup>
                                    <m:sSupPr>
                                      <m:ctrlPr>
                                        <a:rPr lang="en-US" altLang="zh-CN" sz="1400" b="0" i="1" smtClean="0">
                                          <a:latin typeface="Cambria Math" panose="02040503050406030204" pitchFamily="18" charset="0"/>
                                        </a:rPr>
                                      </m:ctrlPr>
                                    </m:sSupPr>
                                    <m:e>
                                      <m:r>
                                        <a:rPr lang="en-US" altLang="zh-CN" sz="1400" i="1">
                                          <a:latin typeface="Cambria Math" panose="02040503050406030204" pitchFamily="18" charset="0"/>
                                        </a:rPr>
                                        <m:t>𝑌</m:t>
                                      </m:r>
                                    </m:e>
                                    <m:sup>
                                      <m:r>
                                        <a:rPr lang="en-US" altLang="zh-CN" sz="1400" b="0" i="1" smtClean="0">
                                          <a:latin typeface="Cambria Math" panose="02040503050406030204" pitchFamily="18" charset="0"/>
                                        </a:rPr>
                                        <m:t>𝑇</m:t>
                                      </m:r>
                                    </m:sup>
                                  </m:sSup>
                                </m:e>
                              </m:d>
                            </m:e>
                            <m:sub>
                              <m:r>
                                <a:rPr lang="en-US" altLang="zh-CN" sz="1400" b="0" i="1" smtClean="0">
                                  <a:latin typeface="Cambria Math" panose="02040503050406030204" pitchFamily="18" charset="0"/>
                                </a:rPr>
                                <m:t>𝐹</m:t>
                              </m:r>
                            </m:sub>
                            <m:sup>
                              <m:r>
                                <a:rPr lang="en-US" altLang="zh-CN" sz="1400" b="0" i="1" smtClean="0">
                                  <a:latin typeface="Cambria Math" panose="02040503050406030204" pitchFamily="18" charset="0"/>
                                </a:rPr>
                                <m:t>2</m:t>
                              </m:r>
                            </m:sup>
                          </m:sSubSup>
                        </m:e>
                      </m:func>
                    </m:oMath>
                  </m:oMathPara>
                </a14:m>
                <a:endParaRPr lang="zh-CN" altLang="en-US" sz="1400" dirty="0"/>
              </a:p>
            </p:txBody>
          </p:sp>
        </mc:Choice>
        <mc:Fallback xmlns="">
          <p:sp>
            <p:nvSpPr>
              <p:cNvPr id="20" name="矩形 19">
                <a:extLst>
                  <a:ext uri="{FF2B5EF4-FFF2-40B4-BE49-F238E27FC236}">
                    <a16:creationId xmlns:a16="http://schemas.microsoft.com/office/drawing/2014/main" id="{A5E76063-7679-4818-ABF7-14FA59BE7111}"/>
                  </a:ext>
                </a:extLst>
              </p:cNvPr>
              <p:cNvSpPr>
                <a:spLocks noRot="1" noChangeAspect="1" noMove="1" noResize="1" noEditPoints="1" noAdjustHandles="1" noChangeArrowheads="1" noChangeShapeType="1" noTextEdit="1"/>
              </p:cNvSpPr>
              <p:nvPr/>
            </p:nvSpPr>
            <p:spPr>
              <a:xfrm>
                <a:off x="2384360" y="773027"/>
                <a:ext cx="3638688" cy="680507"/>
              </a:xfrm>
              <a:prstGeom prst="rect">
                <a:avLst/>
              </a:prstGeom>
              <a:blipFill>
                <a:blip r:embed="rId2"/>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8F1DC569-3746-42CB-B135-2C17964E1D5D}"/>
              </a:ext>
            </a:extLst>
          </p:cNvPr>
          <p:cNvSpPr/>
          <p:nvPr/>
        </p:nvSpPr>
        <p:spPr>
          <a:xfrm>
            <a:off x="320333" y="989541"/>
            <a:ext cx="926857" cy="338554"/>
          </a:xfrm>
          <a:prstGeom prst="rect">
            <a:avLst/>
          </a:prstGeom>
        </p:spPr>
        <p:txBody>
          <a:bodyPr wrap="none">
            <a:spAutoFit/>
          </a:bodyPr>
          <a:lstStyle/>
          <a:p>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rPr>
              <a:t>k-means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450E2F2-AA42-4765-B62F-3EF9BB124B2B}"/>
                  </a:ext>
                </a:extLst>
              </p:cNvPr>
              <p:cNvSpPr/>
              <p:nvPr/>
            </p:nvSpPr>
            <p:spPr>
              <a:xfrm>
                <a:off x="2434366" y="1907033"/>
                <a:ext cx="2443426" cy="451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a:latin typeface="Cambria Math" panose="02040503050406030204" pitchFamily="18" charset="0"/>
                                </a:rPr>
                              </m:ctrlPr>
                            </m:limLowPr>
                            <m:e>
                              <m:r>
                                <m:rPr>
                                  <m:sty m:val="p"/>
                                </m:rPr>
                                <a:rPr lang="en-US" altLang="zh-CN" sz="1400">
                                  <a:latin typeface="Cambria Math" panose="02040503050406030204" pitchFamily="18" charset="0"/>
                                </a:rPr>
                                <m:t>min</m:t>
                              </m:r>
                            </m:e>
                            <m:lim>
                              <m:r>
                                <a:rPr lang="en-US" altLang="zh-CN" sz="1400" i="1">
                                  <a:latin typeface="Cambria Math" panose="02040503050406030204" pitchFamily="18" charset="0"/>
                                </a:rPr>
                                <m:t>𝑌</m:t>
                              </m:r>
                              <m:r>
                                <a:rPr lang="en-US" altLang="zh-CN" sz="1400" i="1">
                                  <a:latin typeface="Cambria Math" panose="02040503050406030204" pitchFamily="18" charset="0"/>
                                </a:rPr>
                                <m:t>∈</m:t>
                              </m:r>
                              <m:r>
                                <a:rPr lang="en-US" altLang="zh-CN" sz="1400" i="1">
                                  <a:latin typeface="Cambria Math" panose="02040503050406030204" pitchFamily="18" charset="0"/>
                                </a:rPr>
                                <m:t>𝐼𝑛𝑑</m:t>
                              </m:r>
                              <m:r>
                                <a:rPr lang="en-US" altLang="zh-CN" sz="1400" i="1">
                                  <a:latin typeface="Cambria Math" panose="02040503050406030204" pitchFamily="18" charset="0"/>
                                </a:rPr>
                                <m:t>, </m:t>
                              </m:r>
                              <m:r>
                                <a:rPr lang="en-US" altLang="zh-CN" sz="1400" i="1">
                                  <a:latin typeface="Cambria Math" panose="02040503050406030204" pitchFamily="18" charset="0"/>
                                </a:rPr>
                                <m:t>𝑍</m:t>
                              </m:r>
                            </m:lim>
                          </m:limLow>
                        </m:fName>
                        <m:e>
                          <m:sSubSup>
                            <m:sSubSupPr>
                              <m:ctrlPr>
                                <a:rPr lang="en-US" altLang="zh-CN" sz="1400" b="0" i="1" smtClean="0">
                                  <a:latin typeface="Cambria Math" panose="02040503050406030204" pitchFamily="18" charset="0"/>
                                </a:rPr>
                              </m:ctrlPr>
                            </m:sSubSupPr>
                            <m:e>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𝑋</m:t>
                                  </m:r>
                                  <m:r>
                                    <a:rPr lang="en-US" altLang="zh-CN" sz="1400" i="1">
                                      <a:latin typeface="Cambria Math" panose="02040503050406030204" pitchFamily="18" charset="0"/>
                                    </a:rPr>
                                    <m:t>−</m:t>
                                  </m:r>
                                  <m:r>
                                    <a:rPr lang="en-US" altLang="zh-CN" sz="1400" i="1">
                                      <a:latin typeface="Cambria Math" panose="02040503050406030204" pitchFamily="18" charset="0"/>
                                    </a:rPr>
                                    <m:t>𝑍</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𝑌</m:t>
                                      </m:r>
                                    </m:e>
                                    <m:sup>
                                      <m:r>
                                        <a:rPr lang="en-US" altLang="zh-CN" sz="1400" i="1">
                                          <a:latin typeface="Cambria Math" panose="02040503050406030204" pitchFamily="18" charset="0"/>
                                        </a:rPr>
                                        <m:t>𝑇</m:t>
                                      </m:r>
                                    </m:sup>
                                  </m:sSup>
                                </m:e>
                              </m:d>
                            </m:e>
                            <m:sub>
                              <m:r>
                                <a:rPr lang="en-US" altLang="zh-CN" sz="1400" b="0" i="1" smtClean="0">
                                  <a:latin typeface="Cambria Math" panose="02040503050406030204" pitchFamily="18" charset="0"/>
                                </a:rPr>
                                <m:t>𝐹</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𝛾</m:t>
                          </m:r>
                          <m:sSub>
                            <m:sSubPr>
                              <m:ctrlPr>
                                <a:rPr lang="en-US" altLang="zh-CN" sz="1400" b="0" i="1" smtClean="0">
                                  <a:latin typeface="Cambria Math" panose="02040503050406030204" pitchFamily="18" charset="0"/>
                                </a:rPr>
                              </m:ctrlPr>
                            </m:sSubPr>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𝑌</m:t>
                                  </m:r>
                                </m:e>
                              </m:d>
                            </m:e>
                            <m:sub>
                              <m:r>
                                <a:rPr lang="en-US" altLang="zh-CN" sz="1400" b="0" i="1" smtClean="0">
                                  <a:latin typeface="Cambria Math" panose="02040503050406030204" pitchFamily="18" charset="0"/>
                                </a:rPr>
                                <m:t>𝑏</m:t>
                              </m:r>
                            </m:sub>
                          </m:sSub>
                        </m:e>
                      </m:func>
                    </m:oMath>
                  </m:oMathPara>
                </a14:m>
                <a:endParaRPr lang="zh-CN" altLang="en-US" sz="1400" dirty="0"/>
              </a:p>
            </p:txBody>
          </p:sp>
        </mc:Choice>
        <mc:Fallback xmlns="">
          <p:sp>
            <p:nvSpPr>
              <p:cNvPr id="5" name="矩形 4">
                <a:extLst>
                  <a:ext uri="{FF2B5EF4-FFF2-40B4-BE49-F238E27FC236}">
                    <a16:creationId xmlns:a16="http://schemas.microsoft.com/office/drawing/2014/main" id="{9450E2F2-AA42-4765-B62F-3EF9BB124B2B}"/>
                  </a:ext>
                </a:extLst>
              </p:cNvPr>
              <p:cNvSpPr>
                <a:spLocks noRot="1" noChangeAspect="1" noMove="1" noResize="1" noEditPoints="1" noAdjustHandles="1" noChangeArrowheads="1" noChangeShapeType="1" noTextEdit="1"/>
              </p:cNvSpPr>
              <p:nvPr/>
            </p:nvSpPr>
            <p:spPr>
              <a:xfrm>
                <a:off x="2434366" y="1907033"/>
                <a:ext cx="2443426" cy="451662"/>
              </a:xfrm>
              <a:prstGeom prst="rect">
                <a:avLst/>
              </a:prstGeom>
              <a:blipFill>
                <a:blip r:embed="rId3"/>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8648F9C1-5061-4C24-830B-AA4CF376C6B5}"/>
              </a:ext>
            </a:extLst>
          </p:cNvPr>
          <p:cNvSpPr/>
          <p:nvPr/>
        </p:nvSpPr>
        <p:spPr>
          <a:xfrm>
            <a:off x="320333" y="1880184"/>
            <a:ext cx="2019419" cy="584775"/>
          </a:xfrm>
          <a:prstGeom prst="rect">
            <a:avLst/>
          </a:prstGeom>
        </p:spPr>
        <p:txBody>
          <a:bodyPr wrap="square">
            <a:spAutoFit/>
          </a:bodyPr>
          <a:lstStyle/>
          <a:p>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rPr>
              <a:t>BKM with </a:t>
            </a:r>
            <a:r>
              <a:rPr lang="en-US" altLang="zh-CN" sz="16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balanced regularization term</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5A84107-415D-4B15-B801-B53A26619FEC}"/>
                  </a:ext>
                </a:extLst>
              </p:cNvPr>
              <p:cNvSpPr/>
              <p:nvPr/>
            </p:nvSpPr>
            <p:spPr>
              <a:xfrm>
                <a:off x="5148064" y="1997385"/>
                <a:ext cx="1978170" cy="10715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𝑌</m:t>
                              </m:r>
                            </m:e>
                          </m:d>
                        </m:e>
                        <m:sub>
                          <m:r>
                            <a:rPr lang="en-US" altLang="zh-CN" sz="1400" b="0" i="1" smtClean="0">
                              <a:latin typeface="Cambria Math" panose="02040503050406030204" pitchFamily="18" charset="0"/>
                            </a:rPr>
                            <m:t>𝑏</m:t>
                          </m:r>
                        </m:sub>
                      </m:sSub>
                      <m:r>
                        <a:rPr lang="en-US" altLang="zh-CN" sz="1400" b="0" i="0" smtClean="0">
                          <a:latin typeface="Cambria Math" panose="02040503050406030204" pitchFamily="18" charset="0"/>
                        </a:rPr>
                        <m:t>=</m:t>
                      </m:r>
                      <m:r>
                        <a:rPr lang="en-US" altLang="zh-CN" sz="1400" i="1">
                          <a:latin typeface="Cambria Math" panose="02040503050406030204" pitchFamily="18" charset="0"/>
                        </a:rPr>
                        <m:t>𝑇</m:t>
                      </m:r>
                      <m:r>
                        <a:rPr lang="en-US" altLang="zh-CN" sz="1400" b="0" i="1" smtClean="0">
                          <a:latin typeface="Cambria Math" panose="02040503050406030204" pitchFamily="18" charset="0"/>
                        </a:rPr>
                        <m:t>𝑟</m:t>
                      </m:r>
                      <m:d>
                        <m:dPr>
                          <m:ctrlPr>
                            <a:rPr lang="en-US" altLang="zh-CN" sz="1400" b="0" i="1" smtClean="0">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𝑌</m:t>
                              </m:r>
                            </m:e>
                            <m:sup>
                              <m:r>
                                <a:rPr lang="en-US" altLang="zh-CN" sz="1400" i="1">
                                  <a:latin typeface="Cambria Math" panose="02040503050406030204" pitchFamily="18" charset="0"/>
                                </a:rPr>
                                <m:t>𝑇</m:t>
                              </m:r>
                            </m:sup>
                          </m:sSup>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11</m:t>
                              </m:r>
                            </m:e>
                            <m:sup>
                              <m:r>
                                <a:rPr lang="en-US" altLang="zh-CN" sz="1400" b="0" i="1" smtClean="0">
                                  <a:latin typeface="Cambria Math" panose="02040503050406030204" pitchFamily="18" charset="0"/>
                                </a:rPr>
                                <m:t>𝑇</m:t>
                              </m:r>
                            </m:sup>
                          </m:sSup>
                          <m:r>
                            <a:rPr lang="en-US" altLang="zh-CN" sz="1400" i="1">
                              <a:latin typeface="Cambria Math" panose="02040503050406030204" pitchFamily="18" charset="0"/>
                            </a:rPr>
                            <m:t>𝑌</m:t>
                          </m:r>
                        </m:e>
                      </m:d>
                    </m:oMath>
                  </m:oMathPara>
                </a14:m>
                <a:endParaRPr lang="en-US" altLang="zh-CN" sz="1400" b="0" dirty="0"/>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            </m:t>
                      </m:r>
                      <m:r>
                        <a:rPr lang="en-US" altLang="zh-CN" sz="140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𝑙</m:t>
                          </m:r>
                        </m:sub>
                        <m:sup>
                          <m:r>
                            <a:rPr lang="en-US" altLang="zh-CN" sz="1400" b="0" i="1" smtClean="0">
                              <a:latin typeface="Cambria Math" panose="02040503050406030204" pitchFamily="18" charset="0"/>
                            </a:rPr>
                            <m:t>𝑘</m:t>
                          </m:r>
                        </m:sup>
                        <m:e>
                          <m:sSup>
                            <m:sSupPr>
                              <m:ctrlPr>
                                <a:rPr lang="en-US" altLang="zh-CN" sz="1400" b="0" i="1" smtClean="0">
                                  <a:latin typeface="Cambria Math" panose="02040503050406030204" pitchFamily="18" charset="0"/>
                                </a:rPr>
                              </m:ctrlPr>
                            </m:sSupPr>
                            <m:e>
                              <m:d>
                                <m:dPr>
                                  <m:ctrlPr>
                                    <a:rPr lang="en-US" altLang="zh-CN" sz="1400" b="0" i="1" smtClean="0">
                                      <a:latin typeface="Cambria Math" panose="02040503050406030204" pitchFamily="18" charset="0"/>
                                    </a:rPr>
                                  </m:ctrlPr>
                                </m:dPr>
                                <m:e>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𝑖</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𝑖𝑗</m:t>
                                          </m:r>
                                        </m:sub>
                                      </m:sSub>
                                    </m:e>
                                  </m:nary>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8" name="矩形 7">
                <a:extLst>
                  <a:ext uri="{FF2B5EF4-FFF2-40B4-BE49-F238E27FC236}">
                    <a16:creationId xmlns:a16="http://schemas.microsoft.com/office/drawing/2014/main" id="{05A84107-415D-4B15-B801-B53A26619FEC}"/>
                  </a:ext>
                </a:extLst>
              </p:cNvPr>
              <p:cNvSpPr>
                <a:spLocks noRot="1" noChangeAspect="1" noMove="1" noResize="1" noEditPoints="1" noAdjustHandles="1" noChangeArrowheads="1" noChangeShapeType="1" noTextEdit="1"/>
              </p:cNvSpPr>
              <p:nvPr/>
            </p:nvSpPr>
            <p:spPr>
              <a:xfrm>
                <a:off x="5148064" y="1997385"/>
                <a:ext cx="1978170" cy="10715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2B3FE22-4415-4D12-AFD7-168FC866539C}"/>
                  </a:ext>
                </a:extLst>
              </p:cNvPr>
              <p:cNvSpPr/>
              <p:nvPr/>
            </p:nvSpPr>
            <p:spPr>
              <a:xfrm>
                <a:off x="4285456" y="3091230"/>
                <a:ext cx="4697120" cy="412870"/>
              </a:xfrm>
              <a:prstGeom prst="rect">
                <a:avLst/>
              </a:prstGeom>
            </p:spPr>
            <p:txBody>
              <a:bodyPr wrap="none">
                <a:spAutoFit/>
              </a:bodyPr>
              <a:lstStyle/>
              <a:p>
                <a:r>
                  <a:rPr lang="en-US" altLang="zh-CN" sz="1600" b="1" dirty="0">
                    <a:solidFill>
                      <a:srgbClr val="FF0000"/>
                    </a:solidFill>
                    <a:latin typeface="Times New Roman" panose="02020603050405020304" pitchFamily="18" charset="0"/>
                    <a:ea typeface="黑体" pitchFamily="2" charset="-122"/>
                    <a:cs typeface="Times New Roman" panose="02020603050405020304" pitchFamily="18" charset="0"/>
                  </a:rPr>
                  <a:t>Theorem 1: </a:t>
                </a:r>
                <a14:m>
                  <m:oMath xmlns:m="http://schemas.openxmlformats.org/officeDocument/2006/math">
                    <m:func>
                      <m:funcPr>
                        <m:ctrlPr>
                          <a:rPr lang="en-US" altLang="zh-CN" sz="1600" i="1" smtClean="0">
                            <a:solidFill>
                              <a:srgbClr val="FF0000"/>
                            </a:solidFill>
                            <a:latin typeface="Cambria Math" panose="02040503050406030204" pitchFamily="18" charset="0"/>
                          </a:rPr>
                        </m:ctrlPr>
                      </m:funcPr>
                      <m:fName>
                        <m:limLow>
                          <m:limLowPr>
                            <m:ctrlPr>
                              <a:rPr lang="en-US" altLang="zh-CN" sz="1600" i="1">
                                <a:solidFill>
                                  <a:srgbClr val="FF0000"/>
                                </a:solidFill>
                                <a:latin typeface="Cambria Math" panose="02040503050406030204" pitchFamily="18" charset="0"/>
                              </a:rPr>
                            </m:ctrlPr>
                          </m:limLowPr>
                          <m:e>
                            <m:r>
                              <m:rPr>
                                <m:sty m:val="p"/>
                              </m:rPr>
                              <a:rPr lang="en-US" altLang="zh-CN" sz="1600">
                                <a:solidFill>
                                  <a:srgbClr val="FF0000"/>
                                </a:solidFill>
                                <a:latin typeface="Cambria Math" panose="02040503050406030204" pitchFamily="18" charset="0"/>
                              </a:rPr>
                              <m:t>min</m:t>
                            </m:r>
                          </m:e>
                          <m:lim>
                            <m:r>
                              <a:rPr lang="en-US" altLang="zh-CN" sz="1600" i="1">
                                <a:solidFill>
                                  <a:srgbClr val="FF0000"/>
                                </a:solidFill>
                                <a:latin typeface="Cambria Math" panose="02040503050406030204" pitchFamily="18" charset="0"/>
                              </a:rPr>
                              <m:t>𝑌</m:t>
                            </m:r>
                            <m:r>
                              <a:rPr lang="en-US" altLang="zh-CN" sz="1600" i="1">
                                <a:solidFill>
                                  <a:srgbClr val="FF0000"/>
                                </a:solidFill>
                                <a:latin typeface="Cambria Math" panose="02040503050406030204" pitchFamily="18" charset="0"/>
                              </a:rPr>
                              <m:t>∈</m:t>
                            </m:r>
                            <m:r>
                              <a:rPr lang="en-US" altLang="zh-CN" sz="1600" i="1">
                                <a:solidFill>
                                  <a:srgbClr val="FF0000"/>
                                </a:solidFill>
                                <a:latin typeface="Cambria Math" panose="02040503050406030204" pitchFamily="18" charset="0"/>
                              </a:rPr>
                              <m:t>𝐼𝑛𝑑</m:t>
                            </m:r>
                          </m:lim>
                        </m:limLow>
                      </m:fName>
                      <m:e>
                        <m:sSub>
                          <m:sSubPr>
                            <m:ctrlPr>
                              <a:rPr lang="en-US" altLang="zh-CN" sz="1600" i="1">
                                <a:solidFill>
                                  <a:srgbClr val="FF0000"/>
                                </a:solidFill>
                                <a:latin typeface="Cambria Math" panose="02040503050406030204" pitchFamily="18" charset="0"/>
                              </a:rPr>
                            </m:ctrlPr>
                          </m:sSubPr>
                          <m:e>
                            <m:d>
                              <m:dPr>
                                <m:begChr m:val="‖"/>
                                <m:endChr m:val="‖"/>
                                <m:ctrlPr>
                                  <a:rPr lang="en-US" altLang="zh-CN" sz="1600" i="1">
                                    <a:solidFill>
                                      <a:srgbClr val="FF0000"/>
                                    </a:solidFill>
                                    <a:latin typeface="Cambria Math" panose="02040503050406030204" pitchFamily="18" charset="0"/>
                                  </a:rPr>
                                </m:ctrlPr>
                              </m:dPr>
                              <m:e>
                                <m:r>
                                  <a:rPr lang="en-US" altLang="zh-CN" sz="1600" i="1">
                                    <a:solidFill>
                                      <a:srgbClr val="FF0000"/>
                                    </a:solidFill>
                                    <a:latin typeface="Cambria Math" panose="02040503050406030204" pitchFamily="18" charset="0"/>
                                  </a:rPr>
                                  <m:t>𝑌</m:t>
                                </m:r>
                              </m:e>
                            </m:d>
                          </m:e>
                          <m:sub>
                            <m:r>
                              <a:rPr lang="en-US" altLang="zh-CN" sz="1600" b="0" i="1" smtClean="0">
                                <a:solidFill>
                                  <a:srgbClr val="FF0000"/>
                                </a:solidFill>
                                <a:latin typeface="Cambria Math" panose="02040503050406030204" pitchFamily="18" charset="0"/>
                              </a:rPr>
                              <m:t>𝑏</m:t>
                            </m:r>
                          </m:sub>
                        </m:sSub>
                      </m:e>
                    </m:func>
                  </m:oMath>
                </a14:m>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will produce balanced clusters</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xmlns:a14="http://schemas.microsoft.com/office/drawing/2010/main" xmlns="" id="{B2B3FE22-4415-4D12-AFD7-168FC866539C}"/>
                  </a:ext>
                </a:extLst>
              </p:cNvPr>
              <p:cNvSpPr>
                <a:spLocks noRot="1" noChangeAspect="1" noMove="1" noResize="1" noEditPoints="1" noAdjustHandles="1" noChangeArrowheads="1" noChangeShapeType="1" noTextEdit="1"/>
              </p:cNvSpPr>
              <p:nvPr/>
            </p:nvSpPr>
            <p:spPr>
              <a:xfrm>
                <a:off x="4285456" y="3091230"/>
                <a:ext cx="4697120" cy="412870"/>
              </a:xfrm>
              <a:prstGeom prst="rect">
                <a:avLst/>
              </a:prstGeom>
              <a:blipFill rotWithShape="0">
                <a:blip r:embed="rId5"/>
                <a:stretch>
                  <a:fillRect l="-778" t="-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5">
                <a:extLst>
                  <a:ext uri="{FF2B5EF4-FFF2-40B4-BE49-F238E27FC236}">
                    <a16:creationId xmlns:a16="http://schemas.microsoft.com/office/drawing/2014/main" id="{354AADFD-0D8B-47B4-BD51-FA9404CEB472}"/>
                  </a:ext>
                </a:extLst>
              </p:cNvPr>
              <p:cNvSpPr txBox="1"/>
              <p:nvPr/>
            </p:nvSpPr>
            <p:spPr>
              <a:xfrm>
                <a:off x="395536" y="2913764"/>
                <a:ext cx="3889920" cy="3161315"/>
              </a:xfrm>
              <a:prstGeom prst="rect">
                <a:avLst/>
              </a:prstGeom>
              <a:noFill/>
              <a:ln>
                <a:solidFill>
                  <a:schemeClr val="tx1"/>
                </a:solidFill>
              </a:ln>
            </p:spPr>
            <p:txBody>
              <a:bodyPr wrap="square">
                <a:spAutoFit/>
              </a:bodyPr>
              <a:lstStyle/>
              <a:p>
                <a:pPr fontAlgn="auto">
                  <a:spcBef>
                    <a:spcPts val="0"/>
                  </a:spcBef>
                  <a:spcAft>
                    <a:spcPts val="0"/>
                  </a:spcAft>
                  <a:defRPr/>
                </a:pPr>
                <a:r>
                  <a:rPr lang="en-US" altLang="zh-CN" sz="1400" b="1" dirty="0">
                    <a:solidFill>
                      <a:srgbClr val="0000FF"/>
                    </a:solidFill>
                    <a:latin typeface="Times New Roman" panose="02020603050405020304" pitchFamily="18" charset="0"/>
                    <a:ea typeface="黑体" pitchFamily="2" charset="-122"/>
                    <a:cs typeface="Times New Roman" panose="02020603050405020304" pitchFamily="18" charset="0"/>
                  </a:rPr>
                  <a:t>Algorithm: BKM</a:t>
                </a:r>
              </a:p>
              <a:p>
                <a:pPr fontAlgn="auto">
                  <a:spcBef>
                    <a:spcPts val="0"/>
                  </a:spcBef>
                  <a:spcAft>
                    <a:spcPts val="0"/>
                  </a:spcAft>
                  <a:defRPr/>
                </a:pPr>
                <a:r>
                  <a:rPr lang="en-US" altLang="zh-CN" sz="1400" b="1" dirty="0">
                    <a:solidFill>
                      <a:srgbClr val="0000FF"/>
                    </a:solidFill>
                    <a:latin typeface="Times New Roman" panose="02020603050405020304" pitchFamily="18" charset="0"/>
                    <a:ea typeface="黑体" pitchFamily="2" charset="-122"/>
                    <a:cs typeface="Times New Roman" panose="02020603050405020304" pitchFamily="18" charset="0"/>
                  </a:rPr>
                  <a:t>Input</a:t>
                </a:r>
                <a:r>
                  <a:rPr lang="zh-CN" altLang="en-US" sz="1400" b="1" dirty="0">
                    <a:solidFill>
                      <a:srgbClr val="0000FF"/>
                    </a:solidFill>
                    <a:latin typeface="Times New Roman" panose="02020603050405020304" pitchFamily="18" charset="0"/>
                    <a:ea typeface="黑体" pitchFamily="2" charset="-122"/>
                    <a:cs typeface="Times New Roman" panose="02020603050405020304" pitchFamily="18" charset="0"/>
                  </a:rPr>
                  <a:t>：</a:t>
                </a:r>
                <a:r>
                  <a:rPr lang="en-US" altLang="zh-CN" sz="1400" dirty="0">
                    <a:latin typeface="Times New Roman" panose="02020603050405020304" pitchFamily="18" charset="0"/>
                    <a:ea typeface="黑体" pitchFamily="2" charset="-122"/>
                    <a:cs typeface="Times New Roman" panose="02020603050405020304" pitchFamily="18" charset="0"/>
                  </a:rPr>
                  <a:t>data X, k, </a:t>
                </a:r>
                <a14:m>
                  <m:oMath xmlns:m="http://schemas.openxmlformats.org/officeDocument/2006/math">
                    <m:r>
                      <a:rPr lang="en-US" altLang="zh-CN" sz="1400" b="0" i="1" smtClean="0">
                        <a:latin typeface="Cambria Math" panose="02040503050406030204" pitchFamily="18" charset="0"/>
                        <a:ea typeface="黑体" pitchFamily="2" charset="-122"/>
                        <a:cs typeface="Times New Roman" panose="02020603050405020304" pitchFamily="18" charset="0"/>
                      </a:rPr>
                      <m:t>𝛾</m:t>
                    </m:r>
                  </m:oMath>
                </a14:m>
                <a:endParaRPr lang="en-US" altLang="zh-CN" sz="1400" dirty="0">
                  <a:latin typeface="Times New Roman" panose="02020603050405020304" pitchFamily="18" charset="0"/>
                  <a:ea typeface="黑体" pitchFamily="2" charset="-122"/>
                  <a:cs typeface="Times New Roman" panose="02020603050405020304" pitchFamily="18" charset="0"/>
                </a:endParaRPr>
              </a:p>
              <a:p>
                <a:pPr fontAlgn="auto">
                  <a:spcBef>
                    <a:spcPts val="0"/>
                  </a:spcBef>
                  <a:spcAft>
                    <a:spcPts val="0"/>
                  </a:spcAft>
                  <a:defRPr/>
                </a:pPr>
                <a:r>
                  <a:rPr lang="en-US" altLang="zh-CN" sz="1400" b="1" dirty="0">
                    <a:solidFill>
                      <a:srgbClr val="0000FF"/>
                    </a:solidFill>
                    <a:latin typeface="Times New Roman" panose="02020603050405020304" pitchFamily="18" charset="0"/>
                    <a:ea typeface="黑体" pitchFamily="2" charset="-122"/>
                    <a:cs typeface="Times New Roman" panose="02020603050405020304" pitchFamily="18" charset="0"/>
                  </a:rPr>
                  <a:t>Output</a:t>
                </a:r>
                <a:r>
                  <a:rPr lang="zh-CN" altLang="en-US" sz="1400" b="1" dirty="0">
                    <a:solidFill>
                      <a:srgbClr val="0000FF"/>
                    </a:solidFill>
                    <a:latin typeface="Times New Roman" panose="02020603050405020304" pitchFamily="18" charset="0"/>
                    <a:ea typeface="黑体" pitchFamily="2" charset="-122"/>
                    <a:cs typeface="Times New Roman" panose="02020603050405020304" pitchFamily="18" charset="0"/>
                  </a:rPr>
                  <a:t>：</a:t>
                </a:r>
                <a:r>
                  <a:rPr lang="en-US" altLang="zh-CN" sz="1400" dirty="0">
                    <a:latin typeface="Times New Roman" panose="02020603050405020304" pitchFamily="18" charset="0"/>
                    <a:ea typeface="黑体" pitchFamily="2" charset="-122"/>
                    <a:cs typeface="Times New Roman" panose="02020603050405020304" pitchFamily="18" charset="0"/>
                  </a:rPr>
                  <a:t>Y</a:t>
                </a:r>
              </a:p>
              <a:p>
                <a:pPr fontAlgn="auto">
                  <a:spcBef>
                    <a:spcPts val="0"/>
                  </a:spcBef>
                  <a:spcAft>
                    <a:spcPts val="0"/>
                  </a:spcAft>
                  <a:defRPr/>
                </a:pPr>
                <a:r>
                  <a:rPr lang="en-US" altLang="zh-CN" sz="1400" b="1" dirty="0">
                    <a:solidFill>
                      <a:srgbClr val="0000FF"/>
                    </a:solidFill>
                    <a:latin typeface="Times New Roman" panose="02020603050405020304" pitchFamily="18" charset="0"/>
                    <a:ea typeface="黑体" pitchFamily="2" charset="-122"/>
                    <a:cs typeface="Times New Roman" panose="02020603050405020304" pitchFamily="18" charset="0"/>
                  </a:rPr>
                  <a:t>Algorithm description:</a:t>
                </a:r>
              </a:p>
              <a:p>
                <a:pPr fontAlgn="auto">
                  <a:spcBef>
                    <a:spcPts val="0"/>
                  </a:spcBef>
                  <a:spcAft>
                    <a:spcPts val="0"/>
                  </a:spcAft>
                  <a:defRPr/>
                </a:pPr>
                <a:r>
                  <a:rPr lang="en-US" altLang="zh-CN" sz="1400" dirty="0">
                    <a:latin typeface="Times New Roman" panose="02020603050405020304" pitchFamily="18" charset="0"/>
                    <a:cs typeface="Times New Roman" panose="02020603050405020304" pitchFamily="18" charset="0"/>
                  </a:rPr>
                  <a:t>    Initialize Y.</a:t>
                </a: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黑体" pitchFamily="2" charset="-122"/>
                    <a:cs typeface="Times New Roman" panose="02020603050405020304" pitchFamily="18" charset="0"/>
                  </a:rPr>
                  <a:t>repeat:</a:t>
                </a: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Z</a:t>
                </a:r>
                <a14:m>
                  <m:oMath xmlns:m="http://schemas.openxmlformats.org/officeDocument/2006/math">
                    <m:r>
                      <a:rPr lang="en-US" altLang="zh-CN" sz="1400" i="1" dirty="0">
                        <a:latin typeface="Cambria Math" panose="02040503050406030204" pitchFamily="18" charset="0"/>
                        <a:cs typeface="Times New Roman" panose="02020603050405020304" pitchFamily="18" charset="0"/>
                      </a:rPr>
                      <m:t>=</m:t>
                    </m:r>
                    <m:r>
                      <a:rPr lang="en-US" altLang="zh-CN" sz="1400" b="0" i="1" dirty="0" smtClean="0">
                        <a:latin typeface="Cambria Math" panose="02040503050406030204" pitchFamily="18" charset="0"/>
                        <a:cs typeface="Times New Roman" panose="02020603050405020304" pitchFamily="18" charset="0"/>
                      </a:rPr>
                      <m:t>𝑋𝑌</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𝑌</m:t>
                                </m:r>
                              </m:e>
                              <m:sup>
                                <m:r>
                                  <a:rPr lang="en-US" altLang="zh-CN" sz="1400" i="1">
                                    <a:latin typeface="Cambria Math" panose="02040503050406030204" pitchFamily="18" charset="0"/>
                                  </a:rPr>
                                  <m:t>𝑇</m:t>
                                </m:r>
                              </m:sup>
                            </m:sSup>
                            <m:r>
                              <a:rPr lang="en-US" altLang="zh-CN" sz="1400" i="1">
                                <a:latin typeface="Cambria Math" panose="02040503050406030204" pitchFamily="18" charset="0"/>
                              </a:rPr>
                              <m:t>𝐷𝑌</m:t>
                            </m:r>
                          </m:e>
                        </m:d>
                      </m:e>
                      <m:sup>
                        <m:r>
                          <a:rPr lang="en-US" altLang="zh-CN" sz="1400" i="1">
                            <a:latin typeface="Cambria Math" panose="02040503050406030204" pitchFamily="18" charset="0"/>
                          </a:rPr>
                          <m:t>−</m:t>
                        </m:r>
                        <m:r>
                          <a:rPr lang="en-US" altLang="zh-CN" sz="1400" b="0" i="1" smtClean="0">
                            <a:latin typeface="Cambria Math" panose="02040503050406030204" pitchFamily="18" charset="0"/>
                          </a:rPr>
                          <m:t>1</m:t>
                        </m:r>
                      </m:sup>
                    </m:sSup>
                  </m:oMath>
                </a14:m>
                <a:r>
                  <a:rPr lang="en-US" altLang="zh-CN" sz="1400" dirty="0">
                    <a:latin typeface="Times New Roman" panose="02020603050405020304" pitchFamily="18" charset="0"/>
                    <a:ea typeface="黑体" pitchFamily="2" charset="-122"/>
                    <a:cs typeface="Times New Roman" panose="02020603050405020304" pitchFamily="18" charset="0"/>
                  </a:rPr>
                  <a:t>.</a:t>
                </a: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repeat</a:t>
                </a: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Q</a:t>
                </a:r>
                <a14:m>
                  <m:oMath xmlns:m="http://schemas.openxmlformats.org/officeDocument/2006/math">
                    <m:r>
                      <a:rPr lang="en-US" altLang="zh-CN" sz="1400" i="1" dirty="0">
                        <a:latin typeface="Cambria Math" panose="02040503050406030204" pitchFamily="18" charset="0"/>
                        <a:cs typeface="Times New Roman" panose="02020603050405020304" pitchFamily="18" charset="0"/>
                      </a:rPr>
                      <m:t>=</m:t>
                    </m:r>
                    <m:d>
                      <m:dPr>
                        <m:ctrlPr>
                          <a:rPr lang="en-US" altLang="zh-CN" sz="1400" b="0" i="1" dirty="0" smtClean="0">
                            <a:latin typeface="Cambria Math" panose="02040503050406030204" pitchFamily="18" charset="0"/>
                            <a:cs typeface="Times New Roman" panose="02020603050405020304" pitchFamily="18" charset="0"/>
                          </a:rPr>
                        </m:ctrlPr>
                      </m:dPr>
                      <m:e>
                        <m:r>
                          <a:rPr lang="en-US" altLang="zh-CN" sz="1400" b="0" i="1" dirty="0" smtClean="0">
                            <a:latin typeface="Cambria Math" panose="02040503050406030204" pitchFamily="18" charset="0"/>
                            <a:cs typeface="Times New Roman" panose="02020603050405020304" pitchFamily="18" charset="0"/>
                          </a:rPr>
                          <m:t>𝑛</m:t>
                        </m:r>
                        <m:r>
                          <a:rPr lang="en-US" altLang="zh-CN" sz="1400" b="0" i="1" dirty="0" smtClean="0">
                            <a:latin typeface="Cambria Math" panose="02040503050406030204" pitchFamily="18" charset="0"/>
                            <a:cs typeface="Times New Roman" panose="02020603050405020304" pitchFamily="18" charset="0"/>
                          </a:rPr>
                          <m:t>𝛾</m:t>
                        </m:r>
                        <m:r>
                          <a:rPr lang="en-US" altLang="zh-CN" sz="1400" b="0" i="1" dirty="0" smtClean="0">
                            <a:latin typeface="Cambria Math" panose="02040503050406030204" pitchFamily="18" charset="0"/>
                            <a:cs typeface="Times New Roman" panose="02020603050405020304" pitchFamily="18" charset="0"/>
                          </a:rPr>
                          <m:t>𝐼</m:t>
                        </m:r>
                        <m:r>
                          <a:rPr lang="en-US" altLang="zh-CN" sz="1400" b="0" i="1" dirty="0" smtClean="0">
                            <a:latin typeface="Cambria Math" panose="02040503050406030204" pitchFamily="18" charset="0"/>
                            <a:cs typeface="Times New Roman" panose="02020603050405020304" pitchFamily="18" charset="0"/>
                          </a:rPr>
                          <m:t>−</m:t>
                        </m:r>
                        <m:r>
                          <a:rPr lang="en-US" altLang="zh-CN" sz="1400" b="0" i="1" dirty="0" smtClean="0">
                            <a:latin typeface="Cambria Math" panose="02040503050406030204" pitchFamily="18" charset="0"/>
                            <a:cs typeface="Times New Roman" panose="02020603050405020304" pitchFamily="18" charset="0"/>
                          </a:rPr>
                          <m:t>𝛾</m:t>
                        </m:r>
                        <m:sSup>
                          <m:sSupPr>
                            <m:ctrlPr>
                              <a:rPr lang="en-US" altLang="zh-CN" sz="1400" b="0" i="1" dirty="0" smtClean="0">
                                <a:latin typeface="Cambria Math" panose="02040503050406030204" pitchFamily="18" charset="0"/>
                                <a:cs typeface="Times New Roman" panose="02020603050405020304" pitchFamily="18" charset="0"/>
                              </a:rPr>
                            </m:ctrlPr>
                          </m:sSupPr>
                          <m:e>
                            <m:r>
                              <a:rPr lang="en-US" altLang="zh-CN" sz="1400" b="0" i="1" dirty="0" smtClean="0">
                                <a:latin typeface="Cambria Math" panose="02040503050406030204" pitchFamily="18" charset="0"/>
                                <a:cs typeface="Times New Roman" panose="02020603050405020304" pitchFamily="18" charset="0"/>
                              </a:rPr>
                              <m:t>11</m:t>
                            </m:r>
                          </m:e>
                          <m:sup>
                            <m:r>
                              <a:rPr lang="en-US" altLang="zh-CN" sz="1400" b="0" i="1" dirty="0" smtClean="0">
                                <a:latin typeface="Cambria Math" panose="02040503050406030204" pitchFamily="18" charset="0"/>
                                <a:cs typeface="Times New Roman" panose="02020603050405020304" pitchFamily="18" charset="0"/>
                              </a:rPr>
                              <m:t>𝑇</m:t>
                            </m:r>
                          </m:sup>
                        </m:sSup>
                      </m:e>
                    </m:d>
                    <m:r>
                      <a:rPr lang="en-US" altLang="zh-CN" sz="1400" b="0" i="1" dirty="0" smtClean="0">
                        <a:latin typeface="Cambria Math" panose="02040503050406030204" pitchFamily="18" charset="0"/>
                        <a:cs typeface="Times New Roman" panose="02020603050405020304" pitchFamily="18" charset="0"/>
                      </a:rPr>
                      <m:t>𝑌</m:t>
                    </m:r>
                    <m:r>
                      <a:rPr lang="en-US" altLang="zh-CN" sz="1400" b="0" i="1" dirty="0" smtClean="0">
                        <a:latin typeface="Cambria Math" panose="02040503050406030204" pitchFamily="18" charset="0"/>
                        <a:cs typeface="Times New Roman" panose="020206030504050203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𝑋</m:t>
                        </m:r>
                      </m:e>
                      <m:sup>
                        <m:r>
                          <a:rPr lang="en-US" altLang="zh-CN" sz="1400" i="1">
                            <a:latin typeface="Cambria Math" panose="02040503050406030204" pitchFamily="18" charset="0"/>
                          </a:rPr>
                          <m:t>𝑇</m:t>
                        </m:r>
                      </m:sup>
                    </m:sSup>
                    <m:r>
                      <a:rPr lang="en-US" altLang="zh-CN" sz="1400" i="1">
                        <a:latin typeface="Cambria Math" panose="02040503050406030204" pitchFamily="18" charset="0"/>
                      </a:rPr>
                      <m:t>𝑍</m:t>
                    </m:r>
                    <m:r>
                      <a:rPr lang="en-US" altLang="zh-CN" sz="1400" i="1">
                        <a:latin typeface="Cambria Math" panose="02040503050406030204" pitchFamily="18" charset="0"/>
                      </a:rPr>
                      <m:t>−</m:t>
                    </m:r>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sSup>
                      <m:sSupPr>
                        <m:ctrlPr>
                          <a:rPr lang="en-US" altLang="zh-CN" sz="1400" i="1" dirty="0">
                            <a:latin typeface="Cambria Math" panose="02040503050406030204" pitchFamily="18" charset="0"/>
                            <a:cs typeface="Times New Roman" panose="02020603050405020304" pitchFamily="18" charset="0"/>
                          </a:rPr>
                        </m:ctrlPr>
                      </m:sSupPr>
                      <m:e>
                        <m:r>
                          <a:rPr lang="en-US" altLang="zh-CN" sz="1400" i="1" dirty="0">
                            <a:latin typeface="Cambria Math" panose="02040503050406030204" pitchFamily="18" charset="0"/>
                            <a:cs typeface="Times New Roman" panose="02020603050405020304" pitchFamily="18" charset="0"/>
                          </a:rPr>
                          <m:t>11</m:t>
                        </m:r>
                      </m:e>
                      <m:sup>
                        <m:r>
                          <a:rPr lang="en-US" altLang="zh-CN" sz="1400" i="1" dirty="0">
                            <a:latin typeface="Cambria Math" panose="02040503050406030204" pitchFamily="18" charset="0"/>
                            <a:cs typeface="Times New Roman" panose="02020603050405020304" pitchFamily="18" charset="0"/>
                          </a:rPr>
                          <m:t>𝑇</m:t>
                        </m:r>
                      </m:sup>
                    </m:sSup>
                    <m:r>
                      <a:rPr lang="en-US" altLang="zh-CN" sz="1400" i="1" dirty="0">
                        <a:latin typeface="Cambria Math" panose="02040503050406030204" pitchFamily="18" charset="0"/>
                        <a:cs typeface="Times New Roman" panose="02020603050405020304" pitchFamily="18" charset="0"/>
                      </a:rPr>
                      <m:t>(</m:t>
                    </m:r>
                    <m:r>
                      <a:rPr lang="en-US" altLang="zh-CN" sz="1400" i="1" dirty="0">
                        <a:latin typeface="Cambria Math" panose="02040503050406030204" pitchFamily="18" charset="0"/>
                        <a:cs typeface="Times New Roman" panose="02020603050405020304" pitchFamily="18" charset="0"/>
                      </a:rPr>
                      <m:t>𝑍</m:t>
                    </m:r>
                    <m:r>
                      <a:rPr lang="en-US" altLang="zh-CN" sz="1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dirty="0">
                        <a:latin typeface="Cambria Math" panose="02040503050406030204" pitchFamily="18" charset="0"/>
                        <a:ea typeface="Cambria Math" panose="02040503050406030204" pitchFamily="18" charset="0"/>
                        <a:cs typeface="Times New Roman" panose="02020603050405020304" pitchFamily="18" charset="0"/>
                      </a:rPr>
                      <m:t>𝑍</m:t>
                    </m:r>
                    <m:r>
                      <a:rPr lang="en-US" altLang="zh-CN" sz="1400" i="1" dirty="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400" dirty="0">
                  <a:latin typeface="Times New Roman" panose="02020603050405020304" pitchFamily="18" charset="0"/>
                  <a:ea typeface="黑体" pitchFamily="2" charset="-122"/>
                  <a:cs typeface="Times New Roman" panose="02020603050405020304" pitchFamily="18" charset="0"/>
                </a:endParaRP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Independently update each row of Y by</a:t>
                </a:r>
              </a:p>
              <a:p>
                <a:pPr fontAlgn="auto">
                  <a:spcBef>
                    <a:spcPts val="0"/>
                  </a:spcBef>
                  <a:spcAft>
                    <a:spcPts val="0"/>
                  </a:spcAft>
                  <a:defRPr/>
                </a:pPr>
                <a:r>
                  <a:rPr lang="en-US" altLang="zh-CN" sz="1400" dirty="0">
                    <a:latin typeface="Times New Roman" panose="02020603050405020304" pitchFamily="18" charset="0"/>
                    <a:ea typeface="黑体" pitchFamily="2" charset="-122"/>
                    <a:cs typeface="Times New Roman" panose="02020603050405020304" pitchFamily="18" charset="0"/>
                  </a:rPr>
                  <a:t>            solving </a:t>
                </a:r>
                <a14:m>
                  <m:oMath xmlns:m="http://schemas.openxmlformats.org/officeDocument/2006/math">
                    <m:func>
                      <m:funcPr>
                        <m:ctrlPr>
                          <a:rPr lang="en-US" altLang="zh-CN" sz="1400" i="1">
                            <a:latin typeface="Cambria Math" panose="02040503050406030204" pitchFamily="18" charset="0"/>
                          </a:rPr>
                        </m:ctrlPr>
                      </m:funcPr>
                      <m:fName>
                        <m:limLow>
                          <m:limLowPr>
                            <m:ctrlPr>
                              <a:rPr lang="en-US" altLang="zh-CN" sz="1400" i="1">
                                <a:latin typeface="Cambria Math" panose="02040503050406030204" pitchFamily="18" charset="0"/>
                              </a:rPr>
                            </m:ctrlPr>
                          </m:limLowPr>
                          <m:e>
                            <m:r>
                              <m:rPr>
                                <m:sty m:val="p"/>
                              </m:rPr>
                              <a:rPr lang="en-US" altLang="zh-CN" sz="1400">
                                <a:latin typeface="Cambria Math" panose="02040503050406030204" pitchFamily="18" charset="0"/>
                              </a:rPr>
                              <m:t>m</m:t>
                            </m:r>
                            <m:r>
                              <m:rPr>
                                <m:sty m:val="p"/>
                              </m:rPr>
                              <a:rPr lang="en-US" altLang="zh-CN" sz="1400" b="0" i="0" smtClean="0">
                                <a:latin typeface="Cambria Math" panose="02040503050406030204" pitchFamily="18" charset="0"/>
                              </a:rPr>
                              <m:t>ax</m:t>
                            </m:r>
                          </m:e>
                          <m:lim>
                            <m:r>
                              <a:rPr lang="en-US" altLang="zh-CN" sz="1400" i="1">
                                <a:latin typeface="Cambria Math" panose="02040503050406030204" pitchFamily="18" charset="0"/>
                              </a:rPr>
                              <m:t>𝑌</m:t>
                            </m:r>
                            <m:r>
                              <a:rPr lang="en-US" altLang="zh-CN" sz="1400" i="1">
                                <a:latin typeface="Cambria Math" panose="02040503050406030204" pitchFamily="18" charset="0"/>
                              </a:rPr>
                              <m:t>∈</m:t>
                            </m:r>
                            <m:r>
                              <a:rPr lang="en-US" altLang="zh-CN" sz="1400" i="1">
                                <a:latin typeface="Cambria Math" panose="02040503050406030204" pitchFamily="18" charset="0"/>
                              </a:rPr>
                              <m:t>𝐼𝑛𝑑</m:t>
                            </m:r>
                          </m:lim>
                        </m:limLow>
                      </m:fName>
                      <m:e>
                        <m:r>
                          <a:rPr lang="en-US" altLang="zh-CN" sz="1400" b="0" i="1" smtClean="0">
                            <a:latin typeface="Cambria Math" panose="02040503050406030204" pitchFamily="18" charset="0"/>
                          </a:rPr>
                          <m:t>𝑇𝑟</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𝑄</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𝑌</m:t>
                            </m:r>
                          </m:e>
                          <m:sup>
                            <m:r>
                              <a:rPr lang="en-US" altLang="zh-CN" sz="1400" b="0" i="1" smtClean="0">
                                <a:latin typeface="Cambria Math" panose="02040503050406030204" pitchFamily="18" charset="0"/>
                              </a:rPr>
                              <m:t>𝑇</m:t>
                            </m:r>
                          </m:sup>
                        </m:sSup>
                        <m:r>
                          <a:rPr lang="en-US" altLang="zh-CN" sz="1400" i="1" dirty="0">
                            <a:latin typeface="Cambria Math" panose="02040503050406030204" pitchFamily="18" charset="0"/>
                            <a:ea typeface="Cambria Math" panose="02040503050406030204" pitchFamily="18" charset="0"/>
                            <a:cs typeface="Times New Roman" panose="02020603050405020304" pitchFamily="18" charset="0"/>
                          </a:rPr>
                          <m:t>)</m:t>
                        </m:r>
                      </m:e>
                    </m:func>
                  </m:oMath>
                </a14:m>
                <a:endParaRPr lang="en-US" altLang="zh-CN" sz="1400" dirty="0">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altLang="zh-CN" sz="1400" dirty="0">
                    <a:latin typeface="Times New Roman" panose="02020603050405020304" pitchFamily="18" charset="0"/>
                    <a:cs typeface="Times New Roman" panose="02020603050405020304" pitchFamily="18" charset="0"/>
                  </a:rPr>
                  <a:t>        until F does not change</a:t>
                </a:r>
              </a:p>
              <a:p>
                <a:pPr fontAlgn="auto">
                  <a:spcBef>
                    <a:spcPts val="0"/>
                  </a:spcBef>
                  <a:spcAft>
                    <a:spcPts val="0"/>
                  </a:spcAft>
                  <a:defRPr/>
                </a:pPr>
                <a:r>
                  <a:rPr lang="en-US" altLang="zh-CN" sz="1400" dirty="0">
                    <a:latin typeface="Times New Roman" panose="02020603050405020304" pitchFamily="18" charset="0"/>
                    <a:cs typeface="Times New Roman" panose="02020603050405020304" pitchFamily="18" charset="0"/>
                  </a:rPr>
                  <a:t>     until converges</a:t>
                </a:r>
              </a:p>
            </p:txBody>
          </p:sp>
        </mc:Choice>
        <mc:Fallback xmlns="">
          <p:sp>
            <p:nvSpPr>
              <p:cNvPr id="31" name="TextBox 5">
                <a:extLst>
                  <a:ext uri="{FF2B5EF4-FFF2-40B4-BE49-F238E27FC236}">
                    <a16:creationId xmlns:a16="http://schemas.microsoft.com/office/drawing/2014/main" xmlns:a14="http://schemas.microsoft.com/office/drawing/2010/main" xmlns="" id="{354AADFD-0D8B-47B4-BD51-FA9404CEB472}"/>
                  </a:ext>
                </a:extLst>
              </p:cNvPr>
              <p:cNvSpPr txBox="1">
                <a:spLocks noRot="1" noChangeAspect="1" noMove="1" noResize="1" noEditPoints="1" noAdjustHandles="1" noChangeArrowheads="1" noChangeShapeType="1" noTextEdit="1"/>
              </p:cNvSpPr>
              <p:nvPr/>
            </p:nvSpPr>
            <p:spPr>
              <a:xfrm>
                <a:off x="395536" y="2913764"/>
                <a:ext cx="3889920" cy="3161315"/>
              </a:xfrm>
              <a:prstGeom prst="rect">
                <a:avLst/>
              </a:prstGeom>
              <a:blipFill rotWithShape="0">
                <a:blip r:embed="rId6"/>
                <a:stretch>
                  <a:fillRect l="-313" t="-192"/>
                </a:stretch>
              </a:blipFill>
              <a:ln>
                <a:solidFill>
                  <a:schemeClr val="tx1"/>
                </a:solidFill>
              </a:ln>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B94CC415-95F6-4580-BA14-4E0081062F06}"/>
              </a:ext>
            </a:extLst>
          </p:cNvPr>
          <p:cNvSpPr/>
          <p:nvPr/>
        </p:nvSpPr>
        <p:spPr>
          <a:xfrm>
            <a:off x="4286230" y="4649777"/>
            <a:ext cx="4464496" cy="830997"/>
          </a:xfrm>
          <a:prstGeom prst="rect">
            <a:avLst/>
          </a:prstGeom>
        </p:spPr>
        <p:txBody>
          <a:bodyPr wrap="square">
            <a:spAutoFit/>
          </a:bodyPr>
          <a:lstStyle/>
          <a:p>
            <a:pPr algn="just"/>
            <a:r>
              <a:rPr lang="en-US" altLang="zh-CN" sz="1600" b="1" dirty="0">
                <a:solidFill>
                  <a:srgbClr val="FF0000"/>
                </a:solidFill>
                <a:latin typeface="Times New Roman" panose="02020603050405020304" pitchFamily="18" charset="0"/>
                <a:ea typeface="黑体" pitchFamily="2" charset="-122"/>
                <a:cs typeface="Times New Roman" panose="02020603050405020304" pitchFamily="18" charset="0"/>
              </a:rPr>
              <a:t>Theorem 2: BKM monotonically increase the objective function in each iteration until the algorithm converges.</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2" name="箭头: 下 1">
            <a:extLst>
              <a:ext uri="{FF2B5EF4-FFF2-40B4-BE49-F238E27FC236}">
                <a16:creationId xmlns:a16="http://schemas.microsoft.com/office/drawing/2014/main" id="{79E8B31C-5F5E-4988-A55E-8CF27CF750E4}"/>
              </a:ext>
            </a:extLst>
          </p:cNvPr>
          <p:cNvSpPr/>
          <p:nvPr/>
        </p:nvSpPr>
        <p:spPr bwMode="auto">
          <a:xfrm>
            <a:off x="3989008" y="1351950"/>
            <a:ext cx="504056" cy="608159"/>
          </a:xfrm>
          <a:prstGeom prst="down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900" b="0" i="0" u="none" strike="noStrike" cap="none" normalizeH="0" baseline="0">
              <a:ln>
                <a:noFill/>
              </a:ln>
              <a:solidFill>
                <a:srgbClr val="000000"/>
              </a:solidFill>
              <a:effectLst/>
              <a:latin typeface="Arial" pitchFamily="34" charset="0"/>
              <a:ea typeface="宋体" pitchFamily="2"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C70F3B-0160-4913-998D-C9FC3778911C}"/>
                  </a:ext>
                </a:extLst>
              </p:cNvPr>
              <p:cNvSpPr txBox="1"/>
              <p:nvPr/>
            </p:nvSpPr>
            <p:spPr>
              <a:xfrm>
                <a:off x="7524328" y="2663943"/>
                <a:ext cx="118799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𝑌</m:t>
                              </m:r>
                            </m:e>
                          </m:d>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m:rPr>
                          <m:sty m:val="p"/>
                        </m:rPr>
                        <a:rPr lang="en-US" altLang="zh-CN" sz="1600" i="1">
                          <a:latin typeface="Cambria Math" panose="02040503050406030204" pitchFamily="18" charset="0"/>
                        </a:rPr>
                        <m:t>n</m:t>
                      </m:r>
                    </m:oMath>
                  </m:oMathPara>
                </a14:m>
                <a:endParaRPr lang="zh-CN" altLang="en-US" sz="1600" dirty="0"/>
              </a:p>
            </p:txBody>
          </p:sp>
        </mc:Choice>
        <mc:Fallback xmlns="">
          <p:sp>
            <p:nvSpPr>
              <p:cNvPr id="14" name="文本框 13">
                <a:extLst>
                  <a:ext uri="{FF2B5EF4-FFF2-40B4-BE49-F238E27FC236}">
                    <a16:creationId xmlns:a16="http://schemas.microsoft.com/office/drawing/2014/main" id="{EAC70F3B-0160-4913-998D-C9FC3778911C}"/>
                  </a:ext>
                </a:extLst>
              </p:cNvPr>
              <p:cNvSpPr txBox="1">
                <a:spLocks noRot="1" noChangeAspect="1" noMove="1" noResize="1" noEditPoints="1" noAdjustHandles="1" noChangeArrowheads="1" noChangeShapeType="1" noTextEdit="1"/>
              </p:cNvSpPr>
              <p:nvPr/>
            </p:nvSpPr>
            <p:spPr>
              <a:xfrm>
                <a:off x="7524328" y="2663943"/>
                <a:ext cx="1187996"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00191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其他改进算法</a:t>
            </a:r>
          </a:p>
        </p:txBody>
      </p:sp>
      <p:sp>
        <p:nvSpPr>
          <p:cNvPr id="2" name="矩形 1">
            <a:extLst>
              <a:ext uri="{FF2B5EF4-FFF2-40B4-BE49-F238E27FC236}">
                <a16:creationId xmlns:a16="http://schemas.microsoft.com/office/drawing/2014/main" id="{428D75C9-EE08-465C-8E63-D9860478FD4E}"/>
              </a:ext>
            </a:extLst>
          </p:cNvPr>
          <p:cNvSpPr/>
          <p:nvPr/>
        </p:nvSpPr>
        <p:spPr>
          <a:xfrm>
            <a:off x="323528" y="1099363"/>
            <a:ext cx="4464498" cy="738664"/>
          </a:xfrm>
          <a:prstGeom prst="rect">
            <a:avLst/>
          </a:prstGeom>
        </p:spPr>
        <p:txBody>
          <a:bodyPr wrap="square">
            <a:spAutoFit/>
          </a:bodyPr>
          <a:lstStyle/>
          <a:p>
            <a:pPr algn="just"/>
            <a:r>
              <a:rPr lang="en-US" altLang="zh-CN" sz="1400" dirty="0">
                <a:solidFill>
                  <a:schemeClr val="tx1"/>
                </a:solidFill>
                <a:latin typeface="Times New Roman" panose="02020603050405020304" pitchFamily="18" charset="0"/>
                <a:ea typeface="+mn-ea"/>
                <a:cs typeface="Times New Roman" panose="02020603050405020304" pitchFamily="18" charset="0"/>
              </a:rPr>
              <a:t>k-mode</a:t>
            </a:r>
            <a:r>
              <a:rPr lang="zh-CN" altLang="en-US" sz="1400" dirty="0">
                <a:solidFill>
                  <a:schemeClr val="tx1"/>
                </a:solidFill>
                <a:latin typeface="Times New Roman" panose="02020603050405020304" pitchFamily="18" charset="0"/>
                <a:ea typeface="+mn-ea"/>
                <a:cs typeface="Times New Roman" panose="02020603050405020304" pitchFamily="18" charset="0"/>
              </a:rPr>
              <a:t>算法实现了对离散型数据的快速聚类，保留了</a:t>
            </a:r>
            <a:r>
              <a:rPr lang="en-US" altLang="zh-CN" sz="1400" dirty="0">
                <a:solidFill>
                  <a:schemeClr val="tx1"/>
                </a:solidFill>
                <a:latin typeface="Times New Roman" panose="02020603050405020304" pitchFamily="18" charset="0"/>
                <a:ea typeface="+mn-ea"/>
                <a:cs typeface="Times New Roman" panose="02020603050405020304" pitchFamily="18" charset="0"/>
              </a:rPr>
              <a:t>k-means</a:t>
            </a:r>
            <a:r>
              <a:rPr lang="zh-CN" altLang="en-US" sz="1400" dirty="0">
                <a:solidFill>
                  <a:schemeClr val="tx1"/>
                </a:solidFill>
                <a:latin typeface="Times New Roman" panose="02020603050405020304" pitchFamily="18" charset="0"/>
                <a:ea typeface="+mn-ea"/>
                <a:cs typeface="Times New Roman" panose="02020603050405020304" pitchFamily="18" charset="0"/>
              </a:rPr>
              <a:t>算法的效率的同时，将</a:t>
            </a:r>
            <a:r>
              <a:rPr lang="en-US" altLang="zh-CN" sz="1400" dirty="0">
                <a:solidFill>
                  <a:schemeClr val="tx1"/>
                </a:solidFill>
                <a:latin typeface="Times New Roman" panose="02020603050405020304" pitchFamily="18" charset="0"/>
                <a:ea typeface="+mn-ea"/>
                <a:cs typeface="Times New Roman" panose="02020603050405020304" pitchFamily="18" charset="0"/>
              </a:rPr>
              <a:t>k-means</a:t>
            </a:r>
            <a:r>
              <a:rPr lang="zh-CN" altLang="en-US" sz="1400" dirty="0">
                <a:solidFill>
                  <a:schemeClr val="tx1"/>
                </a:solidFill>
                <a:latin typeface="Times New Roman" panose="02020603050405020304" pitchFamily="18" charset="0"/>
                <a:ea typeface="+mn-ea"/>
                <a:cs typeface="Times New Roman" panose="02020603050405020304" pitchFamily="18" charset="0"/>
              </a:rPr>
              <a:t>的应用范围扩大到了离散型数据。</a:t>
            </a:r>
          </a:p>
        </p:txBody>
      </p:sp>
      <p:sp>
        <p:nvSpPr>
          <p:cNvPr id="3" name="矩形 2">
            <a:extLst>
              <a:ext uri="{FF2B5EF4-FFF2-40B4-BE49-F238E27FC236}">
                <a16:creationId xmlns:a16="http://schemas.microsoft.com/office/drawing/2014/main" id="{CB58E3A4-B969-42F7-8AC5-F164E2AB9FEB}"/>
              </a:ext>
            </a:extLst>
          </p:cNvPr>
          <p:cNvSpPr/>
          <p:nvPr/>
        </p:nvSpPr>
        <p:spPr>
          <a:xfrm>
            <a:off x="323528" y="757401"/>
            <a:ext cx="1471878" cy="338554"/>
          </a:xfrm>
          <a:prstGeom prst="rect">
            <a:avLst/>
          </a:prstGeom>
        </p:spPr>
        <p:txBody>
          <a:bodyPr wrap="none">
            <a:spAutoFit/>
          </a:bodyPr>
          <a:lstStyle/>
          <a:p>
            <a:r>
              <a:rPr lang="en-US" altLang="zh-CN" sz="1600" b="1" dirty="0">
                <a:solidFill>
                  <a:srgbClr val="333333"/>
                </a:solidFill>
                <a:latin typeface="Verdana" panose="020B0604030504040204" pitchFamily="34" charset="0"/>
              </a:rPr>
              <a:t>k-mode</a:t>
            </a:r>
            <a:r>
              <a:rPr lang="zh-CN" altLang="en-US" sz="1600" b="1" dirty="0">
                <a:solidFill>
                  <a:srgbClr val="333333"/>
                </a:solidFill>
                <a:latin typeface="Verdana" panose="020B0604030504040204" pitchFamily="34" charset="0"/>
              </a:rPr>
              <a:t>算法</a:t>
            </a:r>
          </a:p>
        </p:txBody>
      </p:sp>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0FE518EF-07A9-4271-ADC5-043B0632D8B5}"/>
                  </a:ext>
                </a:extLst>
              </p:cNvPr>
              <p:cNvSpPr txBox="1"/>
              <p:nvPr/>
            </p:nvSpPr>
            <p:spPr bwMode="auto">
              <a:xfrm>
                <a:off x="4788026" y="780930"/>
                <a:ext cx="352901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b="0" i="1" smtClean="0">
                                              <a:latin typeface="Cambria Math" panose="02040503050406030204" pitchFamily="18" charset="0"/>
                                            </a:rPr>
                                            <m:t>𝑖𝑙</m:t>
                                          </m:r>
                                        </m:sub>
                                      </m:sSub>
                                      <m:r>
                                        <a:rPr lang="zh-CN" altLang="en-US" sz="1600" i="1">
                                          <a:latin typeface="Cambria Math" panose="02040503050406030204" pitchFamily="18" charset="0"/>
                                        </a:rPr>
                                        <m:t>𝛿</m:t>
                                      </m:r>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e>
                                  </m:nary>
                                </m:e>
                              </m:nary>
                            </m:e>
                          </m:nary>
                        </m:e>
                      </m:func>
                    </m:oMath>
                  </m:oMathPara>
                </a14:m>
                <a:endParaRPr lang="zh-CN" altLang="en-US" sz="1600" dirty="0"/>
              </a:p>
            </p:txBody>
          </p:sp>
        </mc:Choice>
        <mc:Fallback xmlns="">
          <p:sp>
            <p:nvSpPr>
              <p:cNvPr id="12" name="Object 5">
                <a:extLst>
                  <a:ext uri="{FF2B5EF4-FFF2-40B4-BE49-F238E27FC236}">
                    <a16:creationId xmlns:a16="http://schemas.microsoft.com/office/drawing/2014/main" id="{0FE518EF-07A9-4271-ADC5-043B0632D8B5}"/>
                  </a:ext>
                </a:extLst>
              </p:cNvPr>
              <p:cNvSpPr txBox="1">
                <a:spLocks noRot="1" noChangeAspect="1" noMove="1" noResize="1" noEditPoints="1" noAdjustHandles="1" noChangeArrowheads="1" noChangeShapeType="1" noTextEdit="1"/>
              </p:cNvSpPr>
              <p:nvPr/>
            </p:nvSpPr>
            <p:spPr bwMode="auto">
              <a:xfrm>
                <a:off x="4788026" y="780930"/>
                <a:ext cx="3529012" cy="831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7DC1B67-BD9A-4980-B5BD-0A43CF7634A0}"/>
                  </a:ext>
                </a:extLst>
              </p:cNvPr>
              <p:cNvSpPr txBox="1"/>
              <p:nvPr/>
            </p:nvSpPr>
            <p:spPr bwMode="auto">
              <a:xfrm>
                <a:off x="7359955" y="780930"/>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𝑙</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𝑘</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15" name="Object 8">
                <a:extLst>
                  <a:ext uri="{FF2B5EF4-FFF2-40B4-BE49-F238E27FC236}">
                    <a16:creationId xmlns:a16="http://schemas.microsoft.com/office/drawing/2014/main" id="{B7DC1B67-BD9A-4980-B5BD-0A43CF7634A0}"/>
                  </a:ext>
                </a:extLst>
              </p:cNvPr>
              <p:cNvSpPr txBox="1">
                <a:spLocks noRot="1" noChangeAspect="1" noMove="1" noResize="1" noEditPoints="1" noAdjustHandles="1" noChangeArrowheads="1" noChangeShapeType="1" noTextEdit="1"/>
              </p:cNvSpPr>
              <p:nvPr/>
            </p:nvSpPr>
            <p:spPr bwMode="auto">
              <a:xfrm>
                <a:off x="7359955" y="780930"/>
                <a:ext cx="1152525" cy="720725"/>
              </a:xfrm>
              <a:prstGeom prst="rect">
                <a:avLst/>
              </a:prstGeom>
              <a:blipFill>
                <a:blip r:embed="rId3"/>
                <a:stretch>
                  <a:fillRect b="-33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A76EDE47-0C24-4C5A-8890-51E9FBF3BEA1}"/>
                  </a:ext>
                </a:extLst>
              </p:cNvPr>
              <p:cNvSpPr txBox="1"/>
              <p:nvPr/>
            </p:nvSpPr>
            <p:spPr bwMode="auto">
              <a:xfrm>
                <a:off x="7396443" y="1736616"/>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ea typeface="Cambria Math" panose="02040503050406030204" pitchFamily="18" charset="0"/>
                            </a:rPr>
                            <m:t>𝑢</m:t>
                          </m:r>
                        </m:e>
                        <m:sub>
                          <m:r>
                            <a:rPr lang="zh-CN" altLang="en-US" sz="1600" i="1">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∈{0,1}</m:t>
                      </m:r>
                    </m:oMath>
                  </m:oMathPara>
                </a14:m>
                <a:endParaRPr lang="zh-CN" altLang="en-US" sz="1600" dirty="0">
                  <a:latin typeface="Cambria Math" panose="02040503050406030204" pitchFamily="18" charset="0"/>
                </a:endParaRPr>
              </a:p>
            </p:txBody>
          </p:sp>
        </mc:Choice>
        <mc:Fallback xmlns="">
          <p:sp>
            <p:nvSpPr>
              <p:cNvPr id="16" name="Object 10">
                <a:extLst>
                  <a:ext uri="{FF2B5EF4-FFF2-40B4-BE49-F238E27FC236}">
                    <a16:creationId xmlns:a16="http://schemas.microsoft.com/office/drawing/2014/main" xmlns:a14="http://schemas.microsoft.com/office/drawing/2010/main" xmlns="" id="{A76EDE47-0C24-4C5A-8890-51E9FBF3BEA1}"/>
                  </a:ext>
                </a:extLst>
              </p:cNvPr>
              <p:cNvSpPr txBox="1">
                <a:spLocks noRot="1" noChangeAspect="1" noMove="1" noResize="1" noEditPoints="1" noAdjustHandles="1" noChangeArrowheads="1" noChangeShapeType="1" noTextEdit="1"/>
              </p:cNvSpPr>
              <p:nvPr/>
            </p:nvSpPr>
            <p:spPr bwMode="auto">
              <a:xfrm>
                <a:off x="7396443" y="1736616"/>
                <a:ext cx="1223962" cy="436563"/>
              </a:xfrm>
              <a:prstGeom prst="rect">
                <a:avLst/>
              </a:prstGeom>
              <a:blipFill rotWithShape="0">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802FF8F-F0A0-47B5-A2CC-4F0640C26CE8}"/>
                  </a:ext>
                </a:extLst>
              </p:cNvPr>
              <p:cNvSpPr/>
              <p:nvPr/>
            </p:nvSpPr>
            <p:spPr>
              <a:xfrm>
                <a:off x="4860032" y="2183321"/>
                <a:ext cx="2412840" cy="6415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𝛿</m:t>
                      </m:r>
                      <m:d>
                        <m:dPr>
                          <m:ctrlPr>
                            <a:rPr lang="zh-CN" altLang="en-US"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m>
                                <m:mPr>
                                  <m:mcs>
                                    <m:mc>
                                      <m:mcPr>
                                        <m:count m:val="2"/>
                                        <m:mcJc m:val="center"/>
                                      </m:mcPr>
                                    </m:mc>
                                  </m:mcs>
                                  <m:ctrlPr>
                                    <a:rPr lang="en-US" altLang="zh-CN" sz="160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sub>
                                    </m:sSub>
                                  </m:e>
                                </m:mr>
                              </m:m>
                            </m:e>
                            <m:e>
                              <m:m>
                                <m:mPr>
                                  <m:mcs>
                                    <m:mc>
                                      <m:mcPr>
                                        <m:count m:val="2"/>
                                        <m:mcJc m:val="center"/>
                                      </m:mcPr>
                                    </m:mc>
                                  </m:mcs>
                                  <m:ctrlPr>
                                    <a:rPr lang="en-US" altLang="zh-CN" sz="1600" i="1" smtClean="0">
                                      <a:latin typeface="Cambria Math" panose="02040503050406030204" pitchFamily="18" charset="0"/>
                                    </a:rPr>
                                  </m:ctrlPr>
                                </m:mPr>
                                <m:mr>
                                  <m:e>
                                    <m:r>
                                      <m:rPr>
                                        <m:brk m:alnAt="7"/>
                                      </m:rPr>
                                      <a:rPr lang="en-US" altLang="zh-CN" sz="1600" b="0" i="1" smtClean="0">
                                        <a:latin typeface="Cambria Math" panose="02040503050406030204" pitchFamily="18" charset="0"/>
                                      </a:rPr>
                                      <m:t>1</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sub>
                                    </m:sSub>
                                  </m:e>
                                </m:mr>
                              </m:m>
                            </m:e>
                          </m:eqArr>
                        </m:e>
                      </m:d>
                    </m:oMath>
                  </m:oMathPara>
                </a14:m>
                <a:endParaRPr lang="zh-CN" altLang="en-US" sz="1600" dirty="0"/>
              </a:p>
            </p:txBody>
          </p:sp>
        </mc:Choice>
        <mc:Fallback xmlns="">
          <p:sp>
            <p:nvSpPr>
              <p:cNvPr id="4" name="矩形 3">
                <a:extLst>
                  <a:ext uri="{FF2B5EF4-FFF2-40B4-BE49-F238E27FC236}">
                    <a16:creationId xmlns:a16="http://schemas.microsoft.com/office/drawing/2014/main" id="{2802FF8F-F0A0-47B5-A2CC-4F0640C26CE8}"/>
                  </a:ext>
                </a:extLst>
              </p:cNvPr>
              <p:cNvSpPr>
                <a:spLocks noRot="1" noChangeAspect="1" noMove="1" noResize="1" noEditPoints="1" noAdjustHandles="1" noChangeArrowheads="1" noChangeShapeType="1" noTextEdit="1"/>
              </p:cNvSpPr>
              <p:nvPr/>
            </p:nvSpPr>
            <p:spPr>
              <a:xfrm>
                <a:off x="4860032" y="2183321"/>
                <a:ext cx="2412840" cy="641586"/>
              </a:xfrm>
              <a:prstGeom prst="rect">
                <a:avLst/>
              </a:prstGeom>
              <a:blipFill>
                <a:blip r:embed="rId5"/>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96F53A-060E-44BD-B9CC-81B3CFA3D44D}"/>
              </a:ext>
            </a:extLst>
          </p:cNvPr>
          <p:cNvSpPr/>
          <p:nvPr/>
        </p:nvSpPr>
        <p:spPr>
          <a:xfrm>
            <a:off x="300202" y="1839623"/>
            <a:ext cx="4464498" cy="954107"/>
          </a:xfrm>
          <a:prstGeom prst="rect">
            <a:avLst/>
          </a:prstGeom>
        </p:spPr>
        <p:txBody>
          <a:bodyPr wrap="square">
            <a:spAutoFit/>
          </a:bodyPr>
          <a:lstStyle/>
          <a:p>
            <a:pPr marL="285750" indent="-285750" algn="just">
              <a:buFont typeface="Wingdings" panose="05000000000000000000" pitchFamily="2" charset="2"/>
              <a:buChar char="Ø"/>
            </a:pPr>
            <a:r>
              <a:rPr lang="zh-CN" altLang="en-US" sz="1400" dirty="0">
                <a:solidFill>
                  <a:schemeClr val="tx1"/>
                </a:solidFill>
                <a:latin typeface="+mn-ea"/>
                <a:ea typeface="+mn-ea"/>
              </a:rPr>
              <a:t>度量记录之间的距离的计算公式是比较两记录，属性相同为</a:t>
            </a:r>
            <a:r>
              <a:rPr lang="en-US" altLang="zh-CN" sz="1400" dirty="0">
                <a:solidFill>
                  <a:schemeClr val="tx1"/>
                </a:solidFill>
                <a:latin typeface="+mn-ea"/>
                <a:ea typeface="+mn-ea"/>
              </a:rPr>
              <a:t>0</a:t>
            </a:r>
            <a:r>
              <a:rPr lang="zh-CN" altLang="en-US" sz="1400" dirty="0">
                <a:solidFill>
                  <a:schemeClr val="tx1"/>
                </a:solidFill>
                <a:latin typeface="+mn-ea"/>
                <a:ea typeface="+mn-ea"/>
              </a:rPr>
              <a:t>，不同为</a:t>
            </a:r>
            <a:r>
              <a:rPr lang="en-US" altLang="zh-CN" sz="1400" dirty="0">
                <a:solidFill>
                  <a:schemeClr val="tx1"/>
                </a:solidFill>
                <a:latin typeface="+mn-ea"/>
                <a:ea typeface="+mn-ea"/>
              </a:rPr>
              <a:t>1</a:t>
            </a:r>
            <a:r>
              <a:rPr lang="zh-CN" altLang="en-US" sz="1400" dirty="0">
                <a:solidFill>
                  <a:schemeClr val="tx1"/>
                </a:solidFill>
                <a:latin typeface="+mn-ea"/>
                <a:ea typeface="+mn-ea"/>
              </a:rPr>
              <a:t>，并把所有的维度的结果相加。</a:t>
            </a:r>
            <a:endParaRPr lang="en-US" altLang="zh-CN" sz="1400" dirty="0">
              <a:solidFill>
                <a:schemeClr val="tx1"/>
              </a:solidFill>
              <a:latin typeface="+mn-ea"/>
              <a:ea typeface="+mn-ea"/>
            </a:endParaRPr>
          </a:p>
          <a:p>
            <a:pPr marL="285750" indent="-285750" algn="just">
              <a:buFont typeface="Wingdings" panose="05000000000000000000" pitchFamily="2" charset="2"/>
              <a:buChar char="Ø"/>
            </a:pPr>
            <a:r>
              <a:rPr lang="zh-CN" altLang="en-US" sz="1400" dirty="0">
                <a:solidFill>
                  <a:schemeClr val="tx1"/>
                </a:solidFill>
                <a:latin typeface="+mn-ea"/>
                <a:ea typeface="+mn-ea"/>
              </a:rPr>
              <a:t>更新</a:t>
            </a:r>
            <a:r>
              <a:rPr lang="en-US" altLang="zh-CN" sz="1400" dirty="0">
                <a:solidFill>
                  <a:schemeClr val="tx1"/>
                </a:solidFill>
                <a:latin typeface="+mn-ea"/>
                <a:ea typeface="+mn-ea"/>
              </a:rPr>
              <a:t>modes</a:t>
            </a:r>
            <a:r>
              <a:rPr lang="zh-CN" altLang="en-US" sz="1400" dirty="0">
                <a:solidFill>
                  <a:schemeClr val="tx1"/>
                </a:solidFill>
                <a:latin typeface="+mn-ea"/>
                <a:ea typeface="+mn-ea"/>
              </a:rPr>
              <a:t>，使用每个簇的每个属性出现频率最大的那个属性值作为代表簇的属性值。</a:t>
            </a:r>
          </a:p>
        </p:txBody>
      </p:sp>
      <p:sp>
        <p:nvSpPr>
          <p:cNvPr id="17" name="矩形 16">
            <a:extLst>
              <a:ext uri="{FF2B5EF4-FFF2-40B4-BE49-F238E27FC236}">
                <a16:creationId xmlns:a16="http://schemas.microsoft.com/office/drawing/2014/main" id="{20AB342E-0BD2-47E2-B319-9892F58E24F4}"/>
              </a:ext>
            </a:extLst>
          </p:cNvPr>
          <p:cNvSpPr/>
          <p:nvPr/>
        </p:nvSpPr>
        <p:spPr>
          <a:xfrm>
            <a:off x="300202" y="2887660"/>
            <a:ext cx="1962397" cy="338554"/>
          </a:xfrm>
          <a:prstGeom prst="rect">
            <a:avLst/>
          </a:prstGeom>
        </p:spPr>
        <p:txBody>
          <a:bodyPr wrap="none">
            <a:spAutoFit/>
          </a:bodyPr>
          <a:lstStyle/>
          <a:p>
            <a:r>
              <a:rPr lang="en-US" altLang="zh-CN" sz="1600" b="1" dirty="0">
                <a:solidFill>
                  <a:srgbClr val="333333"/>
                </a:solidFill>
                <a:latin typeface="Verdana" panose="020B0604030504040204" pitchFamily="34" charset="0"/>
              </a:rPr>
              <a:t>k-prototype</a:t>
            </a:r>
            <a:r>
              <a:rPr lang="zh-CN" altLang="en-US" sz="1600" b="1" dirty="0">
                <a:solidFill>
                  <a:srgbClr val="333333"/>
                </a:solidFill>
                <a:latin typeface="Verdana" panose="020B0604030504040204" pitchFamily="34" charset="0"/>
              </a:rPr>
              <a:t>算法</a:t>
            </a:r>
          </a:p>
        </p:txBody>
      </p:sp>
      <mc:AlternateContent xmlns:mc="http://schemas.openxmlformats.org/markup-compatibility/2006" xmlns:a14="http://schemas.microsoft.com/office/drawing/2010/main">
        <mc:Choice Requires="a14">
          <p:sp>
            <p:nvSpPr>
              <p:cNvPr id="18" name="Object 5">
                <a:extLst>
                  <a:ext uri="{FF2B5EF4-FFF2-40B4-BE49-F238E27FC236}">
                    <a16:creationId xmlns:a16="http://schemas.microsoft.com/office/drawing/2014/main" id="{7FEA3082-14D5-4A6F-B09A-0D06CCD9B7FB}"/>
                  </a:ext>
                </a:extLst>
              </p:cNvPr>
              <p:cNvSpPr txBox="1"/>
              <p:nvPr/>
            </p:nvSpPr>
            <p:spPr bwMode="auto">
              <a:xfrm>
                <a:off x="755576" y="4140763"/>
                <a:ext cx="470513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𝑢</m:t>
                                      </m:r>
                                    </m:e>
                                    <m:sub>
                                      <m:r>
                                        <a:rPr lang="zh-CN" altLang="en-US" sz="1600" i="1">
                                          <a:latin typeface="Cambria Math" panose="02040503050406030204" pitchFamily="18" charset="0"/>
                                        </a:rPr>
                                        <m:t>𝑖𝑙</m:t>
                                      </m:r>
                                    </m:sub>
                                  </m:sSub>
                                  <m:d>
                                    <m:dPr>
                                      <m:begChr m:val="["/>
                                      <m:endChr m:val="]"/>
                                      <m:ctrlPr>
                                        <a:rPr lang="en-US" altLang="zh-CN" sz="1600" i="1" smtClean="0">
                                          <a:latin typeface="Cambria Math" panose="02040503050406030204" pitchFamily="18" charset="0"/>
                                        </a:rPr>
                                      </m:ctrlPr>
                                    </m:dPr>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1</m:t>
                                              </m:r>
                                            </m:sub>
                                          </m:sSub>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𝑑</m:t>
                                              </m:r>
                                            </m:e>
                                            <m:sup>
                                              <m:r>
                                                <a:rPr lang="en-US" altLang="zh-CN" sz="1600" b="0" i="1" smtClean="0">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e>
                                      </m:nary>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1</m:t>
                                              </m:r>
                                            </m:sub>
                                          </m:sSub>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b="0" i="1" smtClean="0">
                                                  <a:latin typeface="Cambria Math" panose="02040503050406030204" pitchFamily="18" charset="0"/>
                                                </a:rPr>
                                                <m:t>2</m:t>
                                              </m:r>
                                            </m:sub>
                                          </m:sSub>
                                        </m:sup>
                                        <m:e>
                                          <m:r>
                                            <a:rPr lang="zh-CN" altLang="en-US" sz="1600" i="1">
                                              <a:latin typeface="Cambria Math" panose="02040503050406030204" pitchFamily="18" charset="0"/>
                                            </a:rPr>
                                            <m:t>𝛿</m:t>
                                          </m:r>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𝑙𝑗</m:t>
                                              </m:r>
                                            </m:sub>
                                          </m:sSub>
                                          <m:r>
                                            <a:rPr lang="zh-CN" altLang="en-US" sz="1600" i="1">
                                              <a:latin typeface="Cambria Math" panose="02040503050406030204" pitchFamily="18" charset="0"/>
                                            </a:rPr>
                                            <m:t>)</m:t>
                                          </m:r>
                                        </m:e>
                                      </m:nary>
                                    </m:e>
                                  </m:d>
                                  <m:r>
                                    <a:rPr lang="zh-CN" altLang="en-US" sz="1600">
                                      <a:latin typeface="Cambria Math" panose="02040503050406030204" pitchFamily="18" charset="0"/>
                                    </a:rPr>
                                    <m:t> </m:t>
                                  </m:r>
                                </m:e>
                              </m:nary>
                            </m:e>
                          </m:nary>
                        </m:e>
                      </m:func>
                    </m:oMath>
                  </m:oMathPara>
                </a14:m>
                <a:endParaRPr lang="zh-CN" altLang="en-US" sz="1600" dirty="0"/>
              </a:p>
            </p:txBody>
          </p:sp>
        </mc:Choice>
        <mc:Fallback xmlns="">
          <p:sp>
            <p:nvSpPr>
              <p:cNvPr id="18" name="Object 5">
                <a:extLst>
                  <a:ext uri="{FF2B5EF4-FFF2-40B4-BE49-F238E27FC236}">
                    <a16:creationId xmlns:a16="http://schemas.microsoft.com/office/drawing/2014/main" id="{7FEA3082-14D5-4A6F-B09A-0D06CCD9B7FB}"/>
                  </a:ext>
                </a:extLst>
              </p:cNvPr>
              <p:cNvSpPr txBox="1">
                <a:spLocks noRot="1" noChangeAspect="1" noMove="1" noResize="1" noEditPoints="1" noAdjustHandles="1" noChangeArrowheads="1" noChangeShapeType="1" noTextEdit="1"/>
              </p:cNvSpPr>
              <p:nvPr/>
            </p:nvSpPr>
            <p:spPr bwMode="auto">
              <a:xfrm>
                <a:off x="755576" y="4140763"/>
                <a:ext cx="4705132" cy="831850"/>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8">
                <a:extLst>
                  <a:ext uri="{FF2B5EF4-FFF2-40B4-BE49-F238E27FC236}">
                    <a16:creationId xmlns:a16="http://schemas.microsoft.com/office/drawing/2014/main" id="{16411909-0DDB-4502-BE3A-70A446AD2EDA}"/>
                  </a:ext>
                </a:extLst>
              </p:cNvPr>
              <p:cNvSpPr txBox="1"/>
              <p:nvPr/>
            </p:nvSpPr>
            <p:spPr bwMode="auto">
              <a:xfrm>
                <a:off x="899592" y="5124946"/>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𝑙</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𝑘</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19" name="Object 8">
                <a:extLst>
                  <a:ext uri="{FF2B5EF4-FFF2-40B4-BE49-F238E27FC236}">
                    <a16:creationId xmlns:a16="http://schemas.microsoft.com/office/drawing/2014/main" id="{16411909-0DDB-4502-BE3A-70A446AD2EDA}"/>
                  </a:ext>
                </a:extLst>
              </p:cNvPr>
              <p:cNvSpPr txBox="1">
                <a:spLocks noRot="1" noChangeAspect="1" noMove="1" noResize="1" noEditPoints="1" noAdjustHandles="1" noChangeArrowheads="1" noChangeShapeType="1" noTextEdit="1"/>
              </p:cNvSpPr>
              <p:nvPr/>
            </p:nvSpPr>
            <p:spPr bwMode="auto">
              <a:xfrm>
                <a:off x="899592" y="5124946"/>
                <a:ext cx="1152525" cy="720725"/>
              </a:xfrm>
              <a:prstGeom prst="rect">
                <a:avLst/>
              </a:prstGeom>
              <a:blipFill>
                <a:blip r:embed="rId7"/>
                <a:stretch>
                  <a:fillRect b="-33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bject 10">
                <a:extLst>
                  <a:ext uri="{FF2B5EF4-FFF2-40B4-BE49-F238E27FC236}">
                    <a16:creationId xmlns:a16="http://schemas.microsoft.com/office/drawing/2014/main" id="{0A73EF04-E330-472E-A105-B0050FB498C4}"/>
                  </a:ext>
                </a:extLst>
              </p:cNvPr>
              <p:cNvSpPr txBox="1"/>
              <p:nvPr/>
            </p:nvSpPr>
            <p:spPr bwMode="auto">
              <a:xfrm>
                <a:off x="2035281" y="5390936"/>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∈{0,1}</m:t>
                      </m:r>
                    </m:oMath>
                  </m:oMathPara>
                </a14:m>
                <a:endParaRPr lang="zh-CN" altLang="en-US" sz="1600" dirty="0"/>
              </a:p>
            </p:txBody>
          </p:sp>
        </mc:Choice>
        <mc:Fallback xmlns="">
          <p:sp>
            <p:nvSpPr>
              <p:cNvPr id="20" name="Object 10">
                <a:extLst>
                  <a:ext uri="{FF2B5EF4-FFF2-40B4-BE49-F238E27FC236}">
                    <a16:creationId xmlns:a16="http://schemas.microsoft.com/office/drawing/2014/main" id="{0A73EF04-E330-472E-A105-B0050FB498C4}"/>
                  </a:ext>
                </a:extLst>
              </p:cNvPr>
              <p:cNvSpPr txBox="1">
                <a:spLocks noRot="1" noChangeAspect="1" noMove="1" noResize="1" noEditPoints="1" noAdjustHandles="1" noChangeArrowheads="1" noChangeShapeType="1" noTextEdit="1"/>
              </p:cNvSpPr>
              <p:nvPr/>
            </p:nvSpPr>
            <p:spPr bwMode="auto">
              <a:xfrm>
                <a:off x="2035281" y="5390936"/>
                <a:ext cx="1223962" cy="436563"/>
              </a:xfrm>
              <a:prstGeom prst="rect">
                <a:avLst/>
              </a:prstGeom>
              <a:blipFill>
                <a:blip r:embed="rId8"/>
                <a:stretch>
                  <a:fillRect/>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8136D86F-6EE8-476D-9624-4AAB2F3C67E9}"/>
              </a:ext>
            </a:extLst>
          </p:cNvPr>
          <p:cNvSpPr/>
          <p:nvPr/>
        </p:nvSpPr>
        <p:spPr>
          <a:xfrm>
            <a:off x="269777" y="3364683"/>
            <a:ext cx="4572000" cy="523220"/>
          </a:xfrm>
          <a:prstGeom prst="rect">
            <a:avLst/>
          </a:prstGeom>
        </p:spPr>
        <p:txBody>
          <a:bodyPr>
            <a:spAutoFit/>
          </a:bodyPr>
          <a:lstStyle/>
          <a:p>
            <a:pPr algn="just"/>
            <a:r>
              <a:rPr lang="en-US" altLang="zh-CN" sz="1400" dirty="0">
                <a:solidFill>
                  <a:schemeClr val="tx1"/>
                </a:solidFill>
                <a:latin typeface="Times New Roman" panose="02020603050405020304" pitchFamily="18" charset="0"/>
                <a:cs typeface="Times New Roman" panose="02020603050405020304" pitchFamily="18" charset="0"/>
              </a:rPr>
              <a:t>k-prototype</a:t>
            </a:r>
            <a:r>
              <a:rPr lang="zh-CN" altLang="en-US" sz="1400" dirty="0">
                <a:solidFill>
                  <a:schemeClr val="tx1"/>
                </a:solidFill>
                <a:latin typeface="Times New Roman" panose="02020603050405020304" pitchFamily="18" charset="0"/>
                <a:cs typeface="Times New Roman" panose="02020603050405020304" pitchFamily="18" charset="0"/>
              </a:rPr>
              <a:t>算法可以对离散型和数值型两种混合的数据进行聚类。</a:t>
            </a:r>
          </a:p>
        </p:txBody>
      </p:sp>
      <p:sp>
        <p:nvSpPr>
          <p:cNvPr id="7" name="矩形 6">
            <a:extLst>
              <a:ext uri="{FF2B5EF4-FFF2-40B4-BE49-F238E27FC236}">
                <a16:creationId xmlns:a16="http://schemas.microsoft.com/office/drawing/2014/main" id="{D205CDFD-C37A-4748-A6D7-1D6047802676}"/>
              </a:ext>
            </a:extLst>
          </p:cNvPr>
          <p:cNvSpPr/>
          <p:nvPr/>
        </p:nvSpPr>
        <p:spPr>
          <a:xfrm>
            <a:off x="1793154" y="775399"/>
            <a:ext cx="142859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[Huang 1997, 1998]</a:t>
            </a:r>
            <a:endParaRPr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0050ED08-5A3B-4A72-85E0-3054D2830EE2}"/>
              </a:ext>
            </a:extLst>
          </p:cNvPr>
          <p:cNvSpPr/>
          <p:nvPr/>
        </p:nvSpPr>
        <p:spPr>
          <a:xfrm>
            <a:off x="2262599" y="2943711"/>
            <a:ext cx="142859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[Huang 1997, 1998]</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466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其他改进算法</a:t>
            </a:r>
          </a:p>
        </p:txBody>
      </p:sp>
      <p:sp>
        <p:nvSpPr>
          <p:cNvPr id="2" name="矩形 1">
            <a:extLst>
              <a:ext uri="{FF2B5EF4-FFF2-40B4-BE49-F238E27FC236}">
                <a16:creationId xmlns:a16="http://schemas.microsoft.com/office/drawing/2014/main" id="{428D75C9-EE08-465C-8E63-D9860478FD4E}"/>
              </a:ext>
            </a:extLst>
          </p:cNvPr>
          <p:cNvSpPr/>
          <p:nvPr/>
        </p:nvSpPr>
        <p:spPr>
          <a:xfrm>
            <a:off x="323528" y="1177540"/>
            <a:ext cx="4464498" cy="523220"/>
          </a:xfrm>
          <a:prstGeom prst="rect">
            <a:avLst/>
          </a:prstGeom>
        </p:spPr>
        <p:txBody>
          <a:bodyPr wrap="square">
            <a:spAutoFit/>
          </a:bodyPr>
          <a:lstStyle/>
          <a:p>
            <a:pPr algn="just"/>
            <a:r>
              <a:rPr lang="en-US" altLang="zh-CN" sz="1400" dirty="0">
                <a:solidFill>
                  <a:schemeClr val="tx1"/>
                </a:solidFill>
                <a:latin typeface="Times New Roman" panose="02020603050405020304" pitchFamily="18" charset="0"/>
                <a:ea typeface="+mn-ea"/>
                <a:cs typeface="Times New Roman" panose="02020603050405020304" pitchFamily="18" charset="0"/>
              </a:rPr>
              <a:t>W-k-means</a:t>
            </a:r>
            <a:r>
              <a:rPr lang="zh-CN" altLang="en-US" sz="1400" dirty="0">
                <a:solidFill>
                  <a:schemeClr val="tx1"/>
                </a:solidFill>
                <a:latin typeface="Times New Roman" panose="02020603050405020304" pitchFamily="18" charset="0"/>
                <a:ea typeface="+mn-ea"/>
                <a:cs typeface="Times New Roman" panose="02020603050405020304" pitchFamily="18" charset="0"/>
              </a:rPr>
              <a:t>算法实现了自动对变量进行加权，可以在聚类过程中自动识别变量的重要性。</a:t>
            </a:r>
          </a:p>
        </p:txBody>
      </p:sp>
      <p:sp>
        <p:nvSpPr>
          <p:cNvPr id="3" name="矩形 2">
            <a:extLst>
              <a:ext uri="{FF2B5EF4-FFF2-40B4-BE49-F238E27FC236}">
                <a16:creationId xmlns:a16="http://schemas.microsoft.com/office/drawing/2014/main" id="{CB58E3A4-B969-42F7-8AC5-F164E2AB9FEB}"/>
              </a:ext>
            </a:extLst>
          </p:cNvPr>
          <p:cNvSpPr/>
          <p:nvPr/>
        </p:nvSpPr>
        <p:spPr>
          <a:xfrm>
            <a:off x="323528" y="757401"/>
            <a:ext cx="1606915" cy="338554"/>
          </a:xfrm>
          <a:prstGeom prst="rect">
            <a:avLst/>
          </a:prstGeom>
        </p:spPr>
        <p:txBody>
          <a:bodyPr wrap="none">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W-k-means</a:t>
            </a:r>
            <a:r>
              <a:rPr lang="zh-CN" altLang="en-US" sz="1600" b="1" dirty="0">
                <a:solidFill>
                  <a:srgbClr val="333333"/>
                </a:solidFill>
                <a:latin typeface="Times New Roman" panose="02020603050405020304" pitchFamily="18" charset="0"/>
                <a:cs typeface="Times New Roman" panose="02020603050405020304" pitchFamily="18" charset="0"/>
              </a:rPr>
              <a:t>算法</a:t>
            </a:r>
          </a:p>
        </p:txBody>
      </p:sp>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0FE518EF-07A9-4271-ADC5-043B0632D8B5}"/>
                  </a:ext>
                </a:extLst>
              </p:cNvPr>
              <p:cNvSpPr txBox="1"/>
              <p:nvPr/>
            </p:nvSpPr>
            <p:spPr bwMode="auto">
              <a:xfrm>
                <a:off x="766316" y="1722416"/>
                <a:ext cx="3529012"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𝑊</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b="0" i="1" smtClean="0">
                                              <a:latin typeface="Cambria Math" panose="02040503050406030204" pitchFamily="18" charset="0"/>
                                            </a:rPr>
                                            <m:t>𝑖𝑙</m:t>
                                          </m:r>
                                        </m:sub>
                                      </m:sSub>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𝑗</m:t>
                                          </m:r>
                                        </m:sub>
                                        <m:sup>
                                          <m:r>
                                            <a:rPr lang="en-US" altLang="zh-CN" sz="1600" b="0" i="1" smtClean="0">
                                              <a:latin typeface="Cambria Math" panose="02040503050406030204" pitchFamily="18" charset="0"/>
                                            </a:rPr>
                                            <m:t>𝛽</m:t>
                                          </m:r>
                                        </m:sup>
                                      </m:sSubSup>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𝑑</m:t>
                                          </m:r>
                                        </m:e>
                                        <m:sup>
                                          <m:r>
                                            <a:rPr lang="en-US" altLang="zh-CN" sz="1600" b="0" i="1" smtClean="0">
                                              <a:latin typeface="Cambria Math" panose="02040503050406030204" pitchFamily="18" charset="0"/>
                                            </a:rPr>
                                            <m:t>2</m:t>
                                          </m:r>
                                        </m:sup>
                                      </m:sSup>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e>
                                  </m:nary>
                                </m:e>
                              </m:nary>
                            </m:e>
                          </m:nary>
                        </m:e>
                      </m:func>
                    </m:oMath>
                  </m:oMathPara>
                </a14:m>
                <a:endParaRPr lang="zh-CN" altLang="en-US" sz="1600" dirty="0"/>
              </a:p>
            </p:txBody>
          </p:sp>
        </mc:Choice>
        <mc:Fallback xmlns="">
          <p:sp>
            <p:nvSpPr>
              <p:cNvPr id="12" name="Object 5">
                <a:extLst>
                  <a:ext uri="{FF2B5EF4-FFF2-40B4-BE49-F238E27FC236}">
                    <a16:creationId xmlns:a16="http://schemas.microsoft.com/office/drawing/2014/main" id="{0FE518EF-07A9-4271-ADC5-043B0632D8B5}"/>
                  </a:ext>
                </a:extLst>
              </p:cNvPr>
              <p:cNvSpPr txBox="1">
                <a:spLocks noRot="1" noChangeAspect="1" noMove="1" noResize="1" noEditPoints="1" noAdjustHandles="1" noChangeArrowheads="1" noChangeShapeType="1" noTextEdit="1"/>
              </p:cNvSpPr>
              <p:nvPr/>
            </p:nvSpPr>
            <p:spPr bwMode="auto">
              <a:xfrm>
                <a:off x="766316" y="1722416"/>
                <a:ext cx="3529012" cy="83185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7DC1B67-BD9A-4980-B5BD-0A43CF7634A0}"/>
                  </a:ext>
                </a:extLst>
              </p:cNvPr>
              <p:cNvSpPr txBox="1"/>
              <p:nvPr/>
            </p:nvSpPr>
            <p:spPr bwMode="auto">
              <a:xfrm>
                <a:off x="524705" y="2656682"/>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𝑙</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𝑘</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15" name="Object 8">
                <a:extLst>
                  <a:ext uri="{FF2B5EF4-FFF2-40B4-BE49-F238E27FC236}">
                    <a16:creationId xmlns:a16="http://schemas.microsoft.com/office/drawing/2014/main" id="{B7DC1B67-BD9A-4980-B5BD-0A43CF7634A0}"/>
                  </a:ext>
                </a:extLst>
              </p:cNvPr>
              <p:cNvSpPr txBox="1">
                <a:spLocks noRot="1" noChangeAspect="1" noMove="1" noResize="1" noEditPoints="1" noAdjustHandles="1" noChangeArrowheads="1" noChangeShapeType="1" noTextEdit="1"/>
              </p:cNvSpPr>
              <p:nvPr/>
            </p:nvSpPr>
            <p:spPr bwMode="auto">
              <a:xfrm>
                <a:off x="524705" y="2656682"/>
                <a:ext cx="1152525" cy="720725"/>
              </a:xfrm>
              <a:prstGeom prst="rect">
                <a:avLst/>
              </a:prstGeom>
              <a:blipFill>
                <a:blip r:embed="rId4"/>
                <a:stretch>
                  <a:fillRect b="-33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A76EDE47-0C24-4C5A-8890-51E9FBF3BEA1}"/>
                  </a:ext>
                </a:extLst>
              </p:cNvPr>
              <p:cNvSpPr txBox="1"/>
              <p:nvPr/>
            </p:nvSpPr>
            <p:spPr bwMode="auto">
              <a:xfrm>
                <a:off x="1665924" y="2860722"/>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∈{0,1}</m:t>
                      </m:r>
                    </m:oMath>
                  </m:oMathPara>
                </a14:m>
                <a:endParaRPr lang="zh-CN" altLang="en-US" sz="1600" dirty="0"/>
              </a:p>
            </p:txBody>
          </p:sp>
        </mc:Choice>
        <mc:Fallback xmlns="">
          <p:sp>
            <p:nvSpPr>
              <p:cNvPr id="16" name="Object 10">
                <a:extLst>
                  <a:ext uri="{FF2B5EF4-FFF2-40B4-BE49-F238E27FC236}">
                    <a16:creationId xmlns:a16="http://schemas.microsoft.com/office/drawing/2014/main" id="{A76EDE47-0C24-4C5A-8890-51E9FBF3BEA1}"/>
                  </a:ext>
                </a:extLst>
              </p:cNvPr>
              <p:cNvSpPr txBox="1">
                <a:spLocks noRot="1" noChangeAspect="1" noMove="1" noResize="1" noEditPoints="1" noAdjustHandles="1" noChangeArrowheads="1" noChangeShapeType="1" noTextEdit="1"/>
              </p:cNvSpPr>
              <p:nvPr/>
            </p:nvSpPr>
            <p:spPr bwMode="auto">
              <a:xfrm>
                <a:off x="1665924" y="2860722"/>
                <a:ext cx="1223962" cy="436563"/>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9FA5B373-F5ED-48D1-BD98-407A82D3922D}"/>
                  </a:ext>
                </a:extLst>
              </p:cNvPr>
              <p:cNvSpPr txBox="1"/>
              <p:nvPr/>
            </p:nvSpPr>
            <p:spPr bwMode="auto">
              <a:xfrm>
                <a:off x="2870042" y="2640252"/>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en-US" altLang="zh-CN" sz="1600" b="0" i="1" smtClean="0">
                              <a:solidFill>
                                <a:srgbClr val="000000"/>
                              </a:solidFill>
                              <a:latin typeface="Cambria Math" panose="02040503050406030204" pitchFamily="18" charset="0"/>
                            </a:rPr>
                            <m:t>𝑗</m:t>
                          </m:r>
                          <m:r>
                            <a:rPr lang="zh-CN" altLang="en-US" sz="1600" i="1">
                              <a:solidFill>
                                <a:srgbClr val="000000"/>
                              </a:solidFill>
                              <a:latin typeface="Cambria Math" panose="02040503050406030204" pitchFamily="18" charset="0"/>
                            </a:rPr>
                            <m:t>=1</m:t>
                          </m:r>
                        </m:sub>
                        <m:sup>
                          <m:r>
                            <a:rPr lang="en-US" altLang="zh-CN" sz="1600" b="0" i="1" smtClean="0">
                              <a:solidFill>
                                <a:srgbClr val="000000"/>
                              </a:solidFill>
                              <a:latin typeface="Cambria Math" panose="02040503050406030204" pitchFamily="18" charset="0"/>
                            </a:rPr>
                            <m:t>𝑚</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𝑤</m:t>
                              </m:r>
                            </m:e>
                            <m:sub>
                              <m:r>
                                <a:rPr lang="en-US" altLang="zh-CN" sz="1600" b="0" i="1" smtClean="0">
                                  <a:solidFill>
                                    <a:srgbClr val="000000"/>
                                  </a:solidFill>
                                  <a:latin typeface="Cambria Math" panose="02040503050406030204" pitchFamily="18" charset="0"/>
                                </a:rPr>
                                <m:t>𝑗</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21" name="Object 8">
                <a:extLst>
                  <a:ext uri="{FF2B5EF4-FFF2-40B4-BE49-F238E27FC236}">
                    <a16:creationId xmlns:a16="http://schemas.microsoft.com/office/drawing/2014/main" id="{9FA5B373-F5ED-48D1-BD98-407A82D3922D}"/>
                  </a:ext>
                </a:extLst>
              </p:cNvPr>
              <p:cNvSpPr txBox="1">
                <a:spLocks noRot="1" noChangeAspect="1" noMove="1" noResize="1" noEditPoints="1" noAdjustHandles="1" noChangeArrowheads="1" noChangeShapeType="1" noTextEdit="1"/>
              </p:cNvSpPr>
              <p:nvPr/>
            </p:nvSpPr>
            <p:spPr bwMode="auto">
              <a:xfrm>
                <a:off x="2870042" y="2640252"/>
                <a:ext cx="1152525" cy="720725"/>
              </a:xfrm>
              <a:prstGeom prst="rect">
                <a:avLst/>
              </a:prstGeom>
              <a:blipFill>
                <a:blip r:embed="rId6"/>
                <a:stretch>
                  <a:fillRect b="-423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bject 5">
                <a:extLst>
                  <a:ext uri="{FF2B5EF4-FFF2-40B4-BE49-F238E27FC236}">
                    <a16:creationId xmlns:a16="http://schemas.microsoft.com/office/drawing/2014/main" id="{F1A8BB48-A007-40BB-8162-D5FACA858A71}"/>
                  </a:ext>
                </a:extLst>
              </p:cNvPr>
              <p:cNvSpPr txBox="1"/>
              <p:nvPr/>
            </p:nvSpPr>
            <p:spPr bwMode="auto">
              <a:xfrm>
                <a:off x="323850" y="3922713"/>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d>
                        <m:dPr>
                          <m:begChr m:val="{"/>
                          <m:endChr m:val=""/>
                          <m:ctrlPr>
                            <a:rPr lang="zh-CN" altLang="en-US" sz="1400" i="1">
                              <a:solidFill>
                                <a:srgbClr val="000000"/>
                              </a:solidFill>
                              <a:latin typeface="Cambria Math" panose="02040503050406030204" pitchFamily="18" charset="0"/>
                            </a:rPr>
                          </m:ctrlPr>
                        </m:dPr>
                        <m:e>
                          <m:m>
                            <m:mPr>
                              <m:plcHide m:val="on"/>
                              <m:mcs>
                                <m:mc>
                                  <m:mcPr>
                                    <m:count m:val="1"/>
                                    <m:mcJc m:val="center"/>
                                  </m:mcPr>
                                </m:mc>
                              </m:mcs>
                              <m:ctrlPr>
                                <a:rPr lang="zh-CN" altLang="en-US" sz="1400" i="1">
                                  <a:solidFill>
                                    <a:srgbClr val="000000"/>
                                  </a:solidFill>
                                  <a:latin typeface="Cambria Math" panose="02040503050406030204" pitchFamily="18" charset="0"/>
                                </a:rPr>
                              </m:ctrlPr>
                            </m:mPr>
                            <m:mr>
                              <m:e>
                                <m:r>
                                  <a:rPr lang="zh-CN" altLang="en-US" sz="1400" i="1">
                                    <a:solidFill>
                                      <a:srgbClr val="000000"/>
                                    </a:solidFill>
                                    <a:latin typeface="Cambria Math" panose="02040503050406030204" pitchFamily="18" charset="0"/>
                                  </a:rPr>
                                  <m:t>0</m:t>
                                </m:r>
                                <m:r>
                                  <m:rPr>
                                    <m:nor/>
                                  </m:rPr>
                                  <a:rPr lang="zh-CN" altLang="en-US" sz="1400" i="0">
                                    <a:solidFill>
                                      <a:srgbClr val="000000"/>
                                    </a:solidFill>
                                    <a:latin typeface="Cambria Math" panose="02040503050406030204" pitchFamily="18" charset="0"/>
                                  </a:rPr>
                                  <m:t>                     </m:t>
                                </m:r>
                                <m:r>
                                  <m:rPr>
                                    <m:nor/>
                                  </m:rPr>
                                  <a:rPr lang="zh-CN" altLang="en-US" sz="1400" i="0">
                                    <a:solidFill>
                                      <a:srgbClr val="000000"/>
                                    </a:solidFill>
                                    <a:latin typeface="Cambria Math" panose="02040503050406030204" pitchFamily="18" charset="0"/>
                                  </a:rPr>
                                  <m:t>if</m:t>
                                </m:r>
                                <m:r>
                                  <m:rPr>
                                    <m:nor/>
                                  </m:rPr>
                                  <a:rPr lang="zh-CN" altLang="en-US" sz="1400" i="0">
                                    <a:solidFill>
                                      <a:srgbClr val="000000"/>
                                    </a:solidFill>
                                    <a:latin typeface="Cambria Math" panose="02040503050406030204" pitchFamily="18" charset="0"/>
                                  </a:rPr>
                                  <m:t> </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=0</m:t>
                                </m:r>
                              </m:e>
                            </m:mr>
                            <m:mr>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𝑡</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h</m:t>
                                    </m:r>
                                  </m:sup>
                                  <m:e>
                                    <m:sSup>
                                      <m:sSupPr>
                                        <m:ctrlPr>
                                          <a:rPr lang="zh-CN" altLang="en-US" sz="1400" i="1">
                                            <a:solidFill>
                                              <a:srgbClr val="000000"/>
                                            </a:solidFill>
                                            <a:latin typeface="Cambria Math" panose="02040503050406030204" pitchFamily="18" charset="0"/>
                                          </a:rPr>
                                        </m:ctrlPr>
                                      </m:sSupPr>
                                      <m:e>
                                        <m:d>
                                          <m:dPr>
                                            <m:begChr m:val="["/>
                                            <m:endChr m:val="]"/>
                                            <m:ctrlPr>
                                              <a:rPr lang="zh-CN" altLang="en-US" sz="1400" i="1">
                                                <a:solidFill>
                                                  <a:srgbClr val="000000"/>
                                                </a:solidFill>
                                                <a:latin typeface="Cambria Math" panose="02040503050406030204" pitchFamily="18" charset="0"/>
                                              </a:rPr>
                                            </m:ctrlPr>
                                          </m:dPr>
                                          <m:e>
                                            <m:f>
                                              <m:fPr>
                                                <m:ctrlPr>
                                                  <a:rPr lang="zh-CN" altLang="en-US" sz="1400" i="1">
                                                    <a:solidFill>
                                                      <a:srgbClr val="000000"/>
                                                    </a:solidFill>
                                                    <a:latin typeface="Cambria Math" panose="02040503050406030204" pitchFamily="18" charset="0"/>
                                                  </a:rPr>
                                                </m:ctrlPr>
                                              </m:fPr>
                                              <m:num>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𝑗</m:t>
                                                    </m:r>
                                                  </m:sub>
                                                </m:sSub>
                                              </m:num>
                                              <m:den>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𝑡</m:t>
                                                    </m:r>
                                                  </m:sub>
                                                </m:sSub>
                                              </m:den>
                                            </m:f>
                                          </m:e>
                                        </m:d>
                                      </m:e>
                                      <m:sup>
                                        <m:f>
                                          <m:fPr>
                                            <m:ctrlPr>
                                              <a:rPr lang="zh-CN" altLang="en-US" sz="1400" i="1">
                                                <a:solidFill>
                                                  <a:srgbClr val="000000"/>
                                                </a:solidFill>
                                                <a:latin typeface="Cambria Math" panose="02040503050406030204" pitchFamily="18" charset="0"/>
                                              </a:rPr>
                                            </m:ctrlPr>
                                          </m:fPr>
                                          <m:num>
                                            <m:r>
                                              <a:rPr lang="zh-CN" altLang="en-US" sz="1400" i="1">
                                                <a:solidFill>
                                                  <a:srgbClr val="000000"/>
                                                </a:solidFill>
                                                <a:latin typeface="Cambria Math" panose="02040503050406030204" pitchFamily="18" charset="0"/>
                                              </a:rPr>
                                              <m:t>1</m:t>
                                            </m:r>
                                          </m:num>
                                          <m:den>
                                            <m:r>
                                              <a:rPr lang="zh-CN" altLang="en-US" sz="1400" i="1">
                                                <a:solidFill>
                                                  <a:srgbClr val="000000"/>
                                                </a:solidFill>
                                                <a:latin typeface="Cambria Math" panose="02040503050406030204" pitchFamily="18" charset="0"/>
                                              </a:rPr>
                                              <m:t>𝛽</m:t>
                                            </m:r>
                                            <m:r>
                                              <a:rPr lang="zh-CN" altLang="en-US" sz="1400" i="1">
                                                <a:solidFill>
                                                  <a:srgbClr val="000000"/>
                                                </a:solidFill>
                                                <a:latin typeface="Cambria Math" panose="02040503050406030204" pitchFamily="18" charset="0"/>
                                              </a:rPr>
                                              <m:t>−1</m:t>
                                            </m:r>
                                          </m:den>
                                        </m:f>
                                      </m:sup>
                                    </m:sSup>
                                    <m:r>
                                      <m:rPr>
                                        <m:nor/>
                                      </m:rPr>
                                      <a:rPr lang="zh-CN" altLang="en-US" sz="1400" i="0">
                                        <a:solidFill>
                                          <a:srgbClr val="000000"/>
                                        </a:solidFill>
                                        <a:latin typeface="Cambria Math" panose="02040503050406030204" pitchFamily="18" charset="0"/>
                                      </a:rPr>
                                      <m:t>    </m:t>
                                    </m:r>
                                    <m:r>
                                      <m:rPr>
                                        <m:nor/>
                                      </m:rPr>
                                      <a:rPr lang="zh-CN" altLang="en-US" sz="1400" i="0">
                                        <a:solidFill>
                                          <a:srgbClr val="000000"/>
                                        </a:solidFill>
                                        <a:latin typeface="Cambria Math" panose="02040503050406030204" pitchFamily="18" charset="0"/>
                                      </a:rPr>
                                      <m:t>if</m:t>
                                    </m:r>
                                    <m:r>
                                      <m:rPr>
                                        <m:nor/>
                                      </m:rPr>
                                      <a:rPr lang="zh-CN" altLang="en-US" sz="1400" i="0">
                                        <a:solidFill>
                                          <a:srgbClr val="000000"/>
                                        </a:solidFill>
                                        <a:latin typeface="Cambria Math" panose="02040503050406030204" pitchFamily="18" charset="0"/>
                                      </a:rPr>
                                      <m:t> </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≠0</m:t>
                                    </m:r>
                                  </m:e>
                                </m:nary>
                              </m:e>
                            </m:mr>
                          </m:m>
                        </m:e>
                      </m:d>
                    </m:oMath>
                  </m:oMathPara>
                </a14:m>
                <a:endParaRPr lang="zh-CN" altLang="en-US" sz="1400" dirty="0"/>
              </a:p>
            </p:txBody>
          </p:sp>
        </mc:Choice>
        <mc:Fallback xmlns="">
          <p:sp>
            <p:nvSpPr>
              <p:cNvPr id="22" name="Object 5">
                <a:extLst>
                  <a:ext uri="{FF2B5EF4-FFF2-40B4-BE49-F238E27FC236}">
                    <a16:creationId xmlns:a16="http://schemas.microsoft.com/office/drawing/2014/main" id="{F1A8BB48-A007-40BB-8162-D5FACA858A71}"/>
                  </a:ext>
                </a:extLst>
              </p:cNvPr>
              <p:cNvSpPr txBox="1">
                <a:spLocks noRot="1" noChangeAspect="1" noMove="1" noResize="1" noEditPoints="1" noAdjustHandles="1" noChangeArrowheads="1" noChangeShapeType="1" noTextEdit="1"/>
              </p:cNvSpPr>
              <p:nvPr/>
            </p:nvSpPr>
            <p:spPr bwMode="auto">
              <a:xfrm>
                <a:off x="323850" y="3922713"/>
                <a:ext cx="2843213" cy="1201737"/>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Object 7">
                <a:extLst>
                  <a:ext uri="{FF2B5EF4-FFF2-40B4-BE49-F238E27FC236}">
                    <a16:creationId xmlns:a16="http://schemas.microsoft.com/office/drawing/2014/main" id="{7B5EDB27-F6CF-4A79-97A2-C83DB78978F7}"/>
                  </a:ext>
                </a:extLst>
              </p:cNvPr>
              <p:cNvSpPr txBox="1"/>
              <p:nvPr/>
            </p:nvSpPr>
            <p:spPr bwMode="auto">
              <a:xfrm>
                <a:off x="252413" y="5013325"/>
                <a:ext cx="3455987" cy="9080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𝑛</m:t>
                              </m:r>
                            </m:sup>
                            <m:e>
                              <m:sSub>
                                <m:sSubPr>
                                  <m:ctrlPr>
                                    <a:rPr lang="zh-CN" altLang="en-US" sz="1400" i="1">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𝑢</m:t>
                                  </m:r>
                                </m:e>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m:t>
                                  </m:r>
                                  <m:r>
                                    <a:rPr lang="zh-CN" altLang="en-US" sz="1400" i="1">
                                      <a:solidFill>
                                        <a:srgbClr val="000000"/>
                                      </a:solidFill>
                                      <a:latin typeface="Cambria Math" panose="02040503050406030204" pitchFamily="18" charset="0"/>
                                    </a:rPr>
                                    <m:t>𝑙</m:t>
                                  </m:r>
                                </m:sub>
                              </m:sSub>
                              <m:sSup>
                                <m:sSupPr>
                                  <m:ctrlPr>
                                    <a:rPr lang="en-US" altLang="zh-CN" sz="1400" b="0" i="1" smtClean="0">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𝑑</m:t>
                                  </m:r>
                                </m:e>
                                <m:sup>
                                  <m:r>
                                    <a:rPr lang="en-US" altLang="zh-CN" sz="1400" b="0" i="1" smtClean="0">
                                      <a:solidFill>
                                        <a:srgbClr val="000000"/>
                                      </a:solidFill>
                                      <a:latin typeface="Cambria Math" panose="02040503050406030204" pitchFamily="18" charset="0"/>
                                    </a:rPr>
                                    <m:t>2</m:t>
                                  </m:r>
                                </m:sup>
                              </m:sSup>
                              <m:r>
                                <a:rPr lang="zh-CN" altLang="en-US" sz="1400" i="1">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𝑥</m:t>
                                  </m:r>
                                </m:e>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m:t>
                                  </m:r>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𝑧</m:t>
                                  </m:r>
                                </m:e>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m:t>
                                  </m:r>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e>
                          </m:nary>
                        </m:e>
                      </m:nary>
                    </m:oMath>
                  </m:oMathPara>
                </a14:m>
                <a:endParaRPr lang="zh-CN" altLang="en-US" sz="1400" dirty="0"/>
              </a:p>
            </p:txBody>
          </p:sp>
        </mc:Choice>
        <mc:Fallback xmlns="">
          <p:sp>
            <p:nvSpPr>
              <p:cNvPr id="23" name="Object 7">
                <a:extLst>
                  <a:ext uri="{FF2B5EF4-FFF2-40B4-BE49-F238E27FC236}">
                    <a16:creationId xmlns:a16="http://schemas.microsoft.com/office/drawing/2014/main" id="{7B5EDB27-F6CF-4A79-97A2-C83DB78978F7}"/>
                  </a:ext>
                </a:extLst>
              </p:cNvPr>
              <p:cNvSpPr txBox="1">
                <a:spLocks noRot="1" noChangeAspect="1" noMove="1" noResize="1" noEditPoints="1" noAdjustHandles="1" noChangeArrowheads="1" noChangeShapeType="1" noTextEdit="1"/>
              </p:cNvSpPr>
              <p:nvPr/>
            </p:nvSpPr>
            <p:spPr bwMode="auto">
              <a:xfrm>
                <a:off x="252413" y="5013325"/>
                <a:ext cx="3455987" cy="908050"/>
              </a:xfrm>
              <a:prstGeom prst="rect">
                <a:avLst/>
              </a:prstGeom>
              <a:blipFill>
                <a:blip r:embed="rId8"/>
                <a:stretch>
                  <a:fillRect/>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2686246-445D-4809-82FB-612E1D2937FA}"/>
              </a:ext>
            </a:extLst>
          </p:cNvPr>
          <p:cNvSpPr/>
          <p:nvPr/>
        </p:nvSpPr>
        <p:spPr>
          <a:xfrm>
            <a:off x="323528" y="3624309"/>
            <a:ext cx="4115229" cy="307777"/>
          </a:xfrm>
          <a:prstGeom prst="rect">
            <a:avLst/>
          </a:prstGeom>
        </p:spPr>
        <p:txBody>
          <a:bodyPr wrap="none">
            <a:spAutoFit/>
          </a:bodyPr>
          <a:lstStyle/>
          <a:p>
            <a:pPr eaLnBrk="1" hangingPunct="1"/>
            <a:r>
              <a:rPr lang="zh-CN" altLang="en-US" sz="1400" dirty="0">
                <a:solidFill>
                  <a:schemeClr val="tx1"/>
                </a:solidFill>
                <a:latin typeface="Times New Roman" panose="02020603050405020304" pitchFamily="18" charset="0"/>
              </a:rPr>
              <a:t>在</a:t>
            </a:r>
            <a:r>
              <a:rPr lang="en-US" altLang="zh-CN" sz="1400" dirty="0">
                <a:solidFill>
                  <a:schemeClr val="tx1"/>
                </a:solidFill>
                <a:latin typeface="Times New Roman" panose="02020603050405020304" pitchFamily="18" charset="0"/>
              </a:rPr>
              <a:t>k-means</a:t>
            </a:r>
            <a:r>
              <a:rPr lang="zh-CN" altLang="en-US" sz="1400" dirty="0">
                <a:solidFill>
                  <a:schemeClr val="tx1"/>
                </a:solidFill>
                <a:latin typeface="Times New Roman" panose="02020603050405020304" pitchFamily="18" charset="0"/>
              </a:rPr>
              <a:t>迭代算法基础上增加额外一步计算权重</a:t>
            </a:r>
            <a:r>
              <a:rPr lang="en-US" altLang="zh-CN" sz="1400" dirty="0">
                <a:solidFill>
                  <a:schemeClr val="tx1"/>
                </a:solidFill>
                <a:latin typeface="Times New Roman" panose="02020603050405020304" pitchFamily="18" charset="0"/>
              </a:rPr>
              <a:t>w</a:t>
            </a:r>
          </a:p>
        </p:txBody>
      </p:sp>
      <p:graphicFrame>
        <p:nvGraphicFramePr>
          <p:cNvPr id="24" name="Object 3">
            <a:extLst>
              <a:ext uri="{FF2B5EF4-FFF2-40B4-BE49-F238E27FC236}">
                <a16:creationId xmlns:a16="http://schemas.microsoft.com/office/drawing/2014/main" id="{2B7A6A6F-03BC-436A-9DFB-661E37DCE3D8}"/>
              </a:ext>
            </a:extLst>
          </p:cNvPr>
          <p:cNvGraphicFramePr>
            <a:graphicFrameLocks noGrp="1" noChangeAspect="1"/>
          </p:cNvGraphicFramePr>
          <p:nvPr>
            <p:ph idx="1"/>
            <p:extLst>
              <p:ext uri="{D42A27DB-BD31-4B8C-83A1-F6EECF244321}">
                <p14:modId xmlns:p14="http://schemas.microsoft.com/office/powerpoint/2010/main" val="2625975358"/>
              </p:ext>
            </p:extLst>
          </p:nvPr>
        </p:nvGraphicFramePr>
        <p:xfrm>
          <a:off x="4841875" y="730250"/>
          <a:ext cx="3867150" cy="3819525"/>
        </p:xfrm>
        <a:graphic>
          <a:graphicData uri="http://schemas.openxmlformats.org/presentationml/2006/ole">
            <mc:AlternateContent xmlns:mc="http://schemas.openxmlformats.org/markup-compatibility/2006">
              <mc:Choice xmlns:v="urn:schemas-microsoft-com:vml" Requires="v">
                <p:oleObj name="BMP 图像" r:id="rId9" imgW="2309760" imgH="2281320" progId="Paint.Picture">
                  <p:embed/>
                </p:oleObj>
              </mc:Choice>
              <mc:Fallback>
                <p:oleObj name="BMP 图像" r:id="rId9" imgW="2309760" imgH="2281320" progId="Paint.Picture">
                  <p:embed/>
                  <p:pic>
                    <p:nvPicPr>
                      <p:cNvPr id="34821" name="Object 3">
                        <a:extLst>
                          <a:ext uri="{FF2B5EF4-FFF2-40B4-BE49-F238E27FC236}">
                            <a16:creationId xmlns:a16="http://schemas.microsoft.com/office/drawing/2014/main" id="{BCFB96C9-5CB2-4739-AF51-CE6207DC0957}"/>
                          </a:ext>
                        </a:extLst>
                      </p:cNvPr>
                      <p:cNvPicPr>
                        <a:picLocks noGrp="1" noChangeAspect="1" noChangeArrowheads="1"/>
                      </p:cNvPicPr>
                      <p:nvPr/>
                    </p:nvPicPr>
                    <p:blipFill>
                      <a:blip r:embed="rId10"/>
                      <a:srcRect/>
                      <a:stretch>
                        <a:fillRect/>
                      </a:stretch>
                    </p:blipFill>
                    <p:spPr bwMode="auto">
                      <a:xfrm>
                        <a:off x="4841875" y="730250"/>
                        <a:ext cx="3867150" cy="3819525"/>
                      </a:xfrm>
                      <a:prstGeom prst="rect">
                        <a:avLst/>
                      </a:prstGeom>
                      <a:noFill/>
                      <a:ln>
                        <a:noFill/>
                      </a:ln>
                      <a:effectLst/>
                    </p:spPr>
                  </p:pic>
                </p:oleObj>
              </mc:Fallback>
            </mc:AlternateContent>
          </a:graphicData>
        </a:graphic>
      </p:graphicFrame>
      <p:graphicFrame>
        <p:nvGraphicFramePr>
          <p:cNvPr id="25" name="Object 3">
            <a:extLst>
              <a:ext uri="{FF2B5EF4-FFF2-40B4-BE49-F238E27FC236}">
                <a16:creationId xmlns:a16="http://schemas.microsoft.com/office/drawing/2014/main" id="{E9224124-41D1-47BD-B2BE-76A60FF1B69E}"/>
              </a:ext>
            </a:extLst>
          </p:cNvPr>
          <p:cNvGraphicFramePr>
            <a:graphicFrameLocks noChangeAspect="1"/>
          </p:cNvGraphicFramePr>
          <p:nvPr>
            <p:extLst>
              <p:ext uri="{D42A27DB-BD31-4B8C-83A1-F6EECF244321}">
                <p14:modId xmlns:p14="http://schemas.microsoft.com/office/powerpoint/2010/main" val="4182458858"/>
              </p:ext>
            </p:extLst>
          </p:nvPr>
        </p:nvGraphicFramePr>
        <p:xfrm>
          <a:off x="2851033" y="4581128"/>
          <a:ext cx="2705635" cy="1471841"/>
        </p:xfrm>
        <a:graphic>
          <a:graphicData uri="http://schemas.openxmlformats.org/presentationml/2006/ole">
            <mc:AlternateContent xmlns:mc="http://schemas.openxmlformats.org/markup-compatibility/2006">
              <mc:Choice xmlns:v="urn:schemas-microsoft-com:vml" Requires="v">
                <p:oleObj name="BMP 图像" r:id="rId11" imgW="1623960" imgH="814320" progId="Paint.Picture">
                  <p:embed/>
                </p:oleObj>
              </mc:Choice>
              <mc:Fallback>
                <p:oleObj name="BMP 图像" r:id="rId11" imgW="1623960" imgH="814320" progId="Paint.Picture">
                  <p:embed/>
                  <p:pic>
                    <p:nvPicPr>
                      <p:cNvPr id="35845" name="Object 3">
                        <a:extLst>
                          <a:ext uri="{FF2B5EF4-FFF2-40B4-BE49-F238E27FC236}">
                            <a16:creationId xmlns:a16="http://schemas.microsoft.com/office/drawing/2014/main" id="{1DE209D1-7D53-4E91-93C3-2CFAA7FEFDCE}"/>
                          </a:ext>
                        </a:extLst>
                      </p:cNvPr>
                      <p:cNvPicPr>
                        <a:picLocks noChangeAspect="1" noChangeArrowheads="1"/>
                      </p:cNvPicPr>
                      <p:nvPr/>
                    </p:nvPicPr>
                    <p:blipFill>
                      <a:blip r:embed="rId12"/>
                      <a:srcRect/>
                      <a:stretch>
                        <a:fillRect/>
                      </a:stretch>
                    </p:blipFill>
                    <p:spPr bwMode="auto">
                      <a:xfrm>
                        <a:off x="2851033" y="4581128"/>
                        <a:ext cx="2705635" cy="1471841"/>
                      </a:xfrm>
                      <a:prstGeom prst="rect">
                        <a:avLst/>
                      </a:prstGeom>
                      <a:solidFill>
                        <a:srgbClr val="FFFF00"/>
                      </a:solidFill>
                      <a:ln>
                        <a:noFill/>
                      </a:ln>
                      <a:effectLst/>
                    </p:spPr>
                  </p:pic>
                </p:oleObj>
              </mc:Fallback>
            </mc:AlternateContent>
          </a:graphicData>
        </a:graphic>
      </p:graphicFrame>
      <p:graphicFrame>
        <p:nvGraphicFramePr>
          <p:cNvPr id="26" name="Object 4">
            <a:extLst>
              <a:ext uri="{FF2B5EF4-FFF2-40B4-BE49-F238E27FC236}">
                <a16:creationId xmlns:a16="http://schemas.microsoft.com/office/drawing/2014/main" id="{16FCCFF8-2B3E-4555-A160-19ACDF6138BD}"/>
              </a:ext>
            </a:extLst>
          </p:cNvPr>
          <p:cNvGraphicFramePr>
            <a:graphicFrameLocks noChangeAspect="1"/>
          </p:cNvGraphicFramePr>
          <p:nvPr>
            <p:extLst>
              <p:ext uri="{D42A27DB-BD31-4B8C-83A1-F6EECF244321}">
                <p14:modId xmlns:p14="http://schemas.microsoft.com/office/powerpoint/2010/main" val="939357658"/>
              </p:ext>
            </p:extLst>
          </p:nvPr>
        </p:nvGraphicFramePr>
        <p:xfrm>
          <a:off x="5752253" y="4581128"/>
          <a:ext cx="2761833" cy="1471841"/>
        </p:xfrm>
        <a:graphic>
          <a:graphicData uri="http://schemas.openxmlformats.org/presentationml/2006/ole">
            <mc:AlternateContent xmlns:mc="http://schemas.openxmlformats.org/markup-compatibility/2006">
              <mc:Choice xmlns:v="urn:schemas-microsoft-com:vml" Requires="v">
                <p:oleObj name="BMP 图像" r:id="rId13" imgW="1595520" imgH="809640" progId="Paint.Picture">
                  <p:embed/>
                </p:oleObj>
              </mc:Choice>
              <mc:Fallback>
                <p:oleObj name="BMP 图像" r:id="rId13" imgW="1595520" imgH="809640" progId="Paint.Picture">
                  <p:embed/>
                  <p:pic>
                    <p:nvPicPr>
                      <p:cNvPr id="35846" name="Object 4">
                        <a:extLst>
                          <a:ext uri="{FF2B5EF4-FFF2-40B4-BE49-F238E27FC236}">
                            <a16:creationId xmlns:a16="http://schemas.microsoft.com/office/drawing/2014/main" id="{1EA9F05F-1B2A-45E0-93FC-1415FE78A07A}"/>
                          </a:ext>
                        </a:extLst>
                      </p:cNvPr>
                      <p:cNvPicPr>
                        <a:picLocks noChangeAspect="1" noChangeArrowheads="1"/>
                      </p:cNvPicPr>
                      <p:nvPr/>
                    </p:nvPicPr>
                    <p:blipFill>
                      <a:blip r:embed="rId14"/>
                      <a:srcRect/>
                      <a:stretch>
                        <a:fillRect/>
                      </a:stretch>
                    </p:blipFill>
                    <p:spPr bwMode="auto">
                      <a:xfrm>
                        <a:off x="5752253" y="4581128"/>
                        <a:ext cx="2761833" cy="1471841"/>
                      </a:xfrm>
                      <a:prstGeom prst="rect">
                        <a:avLst/>
                      </a:prstGeom>
                      <a:solidFill>
                        <a:srgbClr val="FFFF00"/>
                      </a:solidFill>
                      <a:ln>
                        <a:noFill/>
                      </a:ln>
                      <a:effectLst/>
                    </p:spPr>
                  </p:pic>
                </p:oleObj>
              </mc:Fallback>
            </mc:AlternateContent>
          </a:graphicData>
        </a:graphic>
      </p:graphicFrame>
      <p:sp>
        <p:nvSpPr>
          <p:cNvPr id="14" name="矩形 13">
            <a:extLst>
              <a:ext uri="{FF2B5EF4-FFF2-40B4-BE49-F238E27FC236}">
                <a16:creationId xmlns:a16="http://schemas.microsoft.com/office/drawing/2014/main" id="{B26E06C7-6375-471E-9B06-92AFAA43CD6C}"/>
              </a:ext>
            </a:extLst>
          </p:cNvPr>
          <p:cNvSpPr/>
          <p:nvPr/>
        </p:nvSpPr>
        <p:spPr>
          <a:xfrm>
            <a:off x="3960980" y="6170408"/>
            <a:ext cx="902811" cy="307777"/>
          </a:xfrm>
          <a:prstGeom prst="rect">
            <a:avLst/>
          </a:prstGeom>
        </p:spPr>
        <p:txBody>
          <a:bodyPr wrap="none">
            <a:spAutoFit/>
          </a:bodyPr>
          <a:lstStyle/>
          <a:p>
            <a:r>
              <a:rPr lang="zh-CN" altLang="en-US" sz="1400" dirty="0"/>
              <a:t>初始权重</a:t>
            </a:r>
          </a:p>
        </p:txBody>
      </p:sp>
      <p:sp>
        <p:nvSpPr>
          <p:cNvPr id="27" name="矩形 26">
            <a:extLst>
              <a:ext uri="{FF2B5EF4-FFF2-40B4-BE49-F238E27FC236}">
                <a16:creationId xmlns:a16="http://schemas.microsoft.com/office/drawing/2014/main" id="{40B98679-B977-4FDF-9089-EB4661134A44}"/>
              </a:ext>
            </a:extLst>
          </p:cNvPr>
          <p:cNvSpPr/>
          <p:nvPr/>
        </p:nvSpPr>
        <p:spPr>
          <a:xfrm>
            <a:off x="6876256" y="6170408"/>
            <a:ext cx="896399" cy="307777"/>
          </a:xfrm>
          <a:prstGeom prst="rect">
            <a:avLst/>
          </a:prstGeom>
        </p:spPr>
        <p:txBody>
          <a:bodyPr wrap="none">
            <a:spAutoFit/>
          </a:bodyPr>
          <a:lstStyle/>
          <a:p>
            <a:r>
              <a:rPr lang="zh-CN" altLang="en-US" sz="1400" dirty="0"/>
              <a:t>最终权重</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EBBB27E-67D1-44B8-847C-255C0301CBA7}"/>
                  </a:ext>
                </a:extLst>
              </p:cNvPr>
              <p:cNvSpPr/>
              <p:nvPr/>
            </p:nvSpPr>
            <p:spPr>
              <a:xfrm>
                <a:off x="3979250" y="2814096"/>
                <a:ext cx="835550"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𝑗</m:t>
                          </m:r>
                        </m:sub>
                      </m:sSub>
                      <m:r>
                        <a:rPr lang="en-US" altLang="zh-CN" sz="1600" b="0" i="1" smtClean="0">
                          <a:latin typeface="Cambria Math" panose="02040503050406030204" pitchFamily="18" charset="0"/>
                        </a:rPr>
                        <m:t>≥0</m:t>
                      </m:r>
                    </m:oMath>
                  </m:oMathPara>
                </a14:m>
                <a:endParaRPr lang="zh-CN" altLang="en-US" sz="1600" dirty="0"/>
              </a:p>
            </p:txBody>
          </p:sp>
        </mc:Choice>
        <mc:Fallback xmlns="">
          <p:sp>
            <p:nvSpPr>
              <p:cNvPr id="4" name="矩形 3">
                <a:extLst>
                  <a:ext uri="{FF2B5EF4-FFF2-40B4-BE49-F238E27FC236}">
                    <a16:creationId xmlns:a16="http://schemas.microsoft.com/office/drawing/2014/main" id="{2EBBB27E-67D1-44B8-847C-255C0301CBA7}"/>
                  </a:ext>
                </a:extLst>
              </p:cNvPr>
              <p:cNvSpPr>
                <a:spLocks noRot="1" noChangeAspect="1" noMove="1" noResize="1" noEditPoints="1" noAdjustHandles="1" noChangeArrowheads="1" noChangeShapeType="1" noTextEdit="1"/>
              </p:cNvSpPr>
              <p:nvPr/>
            </p:nvSpPr>
            <p:spPr>
              <a:xfrm>
                <a:off x="3979250" y="2814096"/>
                <a:ext cx="835550" cy="358368"/>
              </a:xfrm>
              <a:prstGeom prst="rect">
                <a:avLst/>
              </a:prstGeom>
              <a:blipFill>
                <a:blip r:embed="rId15"/>
                <a:stretch>
                  <a:fillRect b="-862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A30F082-C78A-43CC-B23B-815C3C4A9CAD}"/>
              </a:ext>
            </a:extLst>
          </p:cNvPr>
          <p:cNvSpPr/>
          <p:nvPr/>
        </p:nvSpPr>
        <p:spPr>
          <a:xfrm>
            <a:off x="2436012" y="798125"/>
            <a:ext cx="1383712"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[Huang et al. 2005]</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934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其他改进算法</a:t>
            </a:r>
          </a:p>
        </p:txBody>
      </p:sp>
      <p:sp>
        <p:nvSpPr>
          <p:cNvPr id="2" name="矩形 1">
            <a:extLst>
              <a:ext uri="{FF2B5EF4-FFF2-40B4-BE49-F238E27FC236}">
                <a16:creationId xmlns:a16="http://schemas.microsoft.com/office/drawing/2014/main" id="{428D75C9-EE08-465C-8E63-D9860478FD4E}"/>
              </a:ext>
            </a:extLst>
          </p:cNvPr>
          <p:cNvSpPr/>
          <p:nvPr/>
        </p:nvSpPr>
        <p:spPr>
          <a:xfrm>
            <a:off x="323528" y="1196875"/>
            <a:ext cx="4464498" cy="307777"/>
          </a:xfrm>
          <a:prstGeom prst="rect">
            <a:avLst/>
          </a:prstGeom>
        </p:spPr>
        <p:txBody>
          <a:bodyPr wrap="square">
            <a:spAutoFit/>
          </a:bodyPr>
          <a:lstStyle/>
          <a:p>
            <a:pPr algn="just"/>
            <a:r>
              <a:rPr lang="zh-CN" altLang="en-US" sz="1400" dirty="0">
                <a:solidFill>
                  <a:schemeClr val="tx1"/>
                </a:solidFill>
                <a:latin typeface="Times New Roman" panose="02020603050405020304" pitchFamily="18" charset="0"/>
                <a:ea typeface="+mn-ea"/>
                <a:cs typeface="Times New Roman" panose="02020603050405020304" pitchFamily="18" charset="0"/>
              </a:rPr>
              <a:t>识别每个特征在每个簇上的权重</a:t>
            </a:r>
          </a:p>
        </p:txBody>
      </p:sp>
      <p:sp>
        <p:nvSpPr>
          <p:cNvPr id="3" name="矩形 2">
            <a:extLst>
              <a:ext uri="{FF2B5EF4-FFF2-40B4-BE49-F238E27FC236}">
                <a16:creationId xmlns:a16="http://schemas.microsoft.com/office/drawing/2014/main" id="{CB58E3A4-B969-42F7-8AC5-F164E2AB9FEB}"/>
              </a:ext>
            </a:extLst>
          </p:cNvPr>
          <p:cNvSpPr/>
          <p:nvPr/>
        </p:nvSpPr>
        <p:spPr>
          <a:xfrm>
            <a:off x="323528" y="757401"/>
            <a:ext cx="2561920" cy="338554"/>
          </a:xfrm>
          <a:prstGeom prst="rect">
            <a:avLst/>
          </a:prstGeom>
        </p:spPr>
        <p:txBody>
          <a:bodyPr wrap="none">
            <a:spAutoFit/>
          </a:bodyPr>
          <a:lstStyle/>
          <a:p>
            <a:r>
              <a:rPr lang="en-US" altLang="zh-CN" sz="1600" b="1" dirty="0">
                <a:solidFill>
                  <a:srgbClr val="333333"/>
                </a:solidFill>
                <a:latin typeface="Verdana" panose="020B0604030504040204" pitchFamily="34" charset="0"/>
              </a:rPr>
              <a:t>EWKM</a:t>
            </a:r>
            <a:r>
              <a:rPr lang="zh-CN" altLang="en-US" sz="1600" b="1" dirty="0">
                <a:solidFill>
                  <a:srgbClr val="333333"/>
                </a:solidFill>
                <a:latin typeface="Verdana" panose="020B0604030504040204" pitchFamily="34" charset="0"/>
              </a:rPr>
              <a:t>软子空间聚类算法</a:t>
            </a:r>
          </a:p>
        </p:txBody>
      </p:sp>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0FE518EF-07A9-4271-ADC5-043B0632D8B5}"/>
                  </a:ext>
                </a:extLst>
              </p:cNvPr>
              <p:cNvSpPr txBox="1"/>
              <p:nvPr/>
            </p:nvSpPr>
            <p:spPr bwMode="auto">
              <a:xfrm>
                <a:off x="498158" y="1658370"/>
                <a:ext cx="4649906"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600" i="1" smtClean="0">
                              <a:solidFill>
                                <a:srgbClr val="000000"/>
                              </a:solidFill>
                              <a:latin typeface="Cambria Math" panose="02040503050406030204" pitchFamily="18" charset="0"/>
                            </a:rPr>
                          </m:ctrlPr>
                        </m:funcPr>
                        <m:fName>
                          <m:limLow>
                            <m:limLowPr>
                              <m:ctrlPr>
                                <a:rPr lang="en-US" altLang="zh-CN" sz="1600" i="1" smtClean="0">
                                  <a:solidFill>
                                    <a:srgbClr val="000000"/>
                                  </a:solidFill>
                                  <a:latin typeface="Cambria Math" panose="02040503050406030204" pitchFamily="18" charset="0"/>
                                </a:rPr>
                              </m:ctrlPr>
                            </m:limLowPr>
                            <m:e>
                              <m:r>
                                <m:rPr>
                                  <m:sty m:val="p"/>
                                </m:rPr>
                                <a:rPr lang="en-US" altLang="zh-CN" sz="1600" i="0" smtClean="0">
                                  <a:solidFill>
                                    <a:srgbClr val="000000"/>
                                  </a:solidFill>
                                  <a:latin typeface="Cambria Math" panose="02040503050406030204" pitchFamily="18" charset="0"/>
                                </a:rPr>
                                <m:t>min</m:t>
                              </m:r>
                            </m:e>
                            <m:lim>
                              <m:r>
                                <a:rPr lang="en-US" altLang="zh-CN" sz="1600" b="0" i="1" smtClean="0">
                                  <a:solidFill>
                                    <a:srgbClr val="000000"/>
                                  </a:solidFill>
                                  <a:latin typeface="Cambria Math" panose="02040503050406030204" pitchFamily="18" charset="0"/>
                                </a:rPr>
                                <m:t>𝑈</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𝑊</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𝑍</m:t>
                              </m:r>
                            </m:lim>
                          </m:limLow>
                        </m:fName>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𝑙</m:t>
                              </m:r>
                              <m:r>
                                <a:rPr lang="zh-CN" altLang="en-US" sz="1600" i="1">
                                  <a:latin typeface="Cambria Math" panose="02040503050406030204" pitchFamily="18" charset="0"/>
                                </a:rPr>
                                <m:t>=1</m:t>
                              </m:r>
                            </m:sub>
                            <m:sup>
                              <m:r>
                                <a:rPr lang="zh-CN" altLang="en-US" sz="1600" i="1">
                                  <a:latin typeface="Cambria Math" panose="02040503050406030204" pitchFamily="18" charset="0"/>
                                </a:rPr>
                                <m:t>𝑘</m:t>
                              </m:r>
                            </m:sup>
                            <m:e>
                              <m:nary>
                                <m:naryPr>
                                  <m:chr m:val="∑"/>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𝑛</m:t>
                                  </m:r>
                                </m:sup>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b="0" i="1" smtClean="0">
                                              <a:latin typeface="Cambria Math" panose="02040503050406030204" pitchFamily="18" charset="0"/>
                                            </a:rPr>
                                            <m:t>𝑖𝑙</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𝑙𝑗</m:t>
                                          </m:r>
                                        </m:sub>
                                      </m:s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𝑑</m:t>
                                          </m:r>
                                        </m:e>
                                        <m:sup>
                                          <m:r>
                                            <a:rPr lang="en-US" altLang="zh-CN" sz="1600" i="1">
                                              <a:latin typeface="Cambria Math" panose="02040503050406030204" pitchFamily="18" charset="0"/>
                                            </a:rPr>
                                            <m:t>2</m:t>
                                          </m:r>
                                        </m:sup>
                                      </m:sSup>
                                      <m:d>
                                        <m:dPr>
                                          <m:ctrlPr>
                                            <a:rPr lang="zh-CN" altLang="en-US" sz="1600" b="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i="1">
                                                  <a:latin typeface="Cambria Math" panose="02040503050406030204" pitchFamily="18" charset="0"/>
                                                </a:rPr>
                                                <m:t>𝑙</m:t>
                                              </m:r>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𝛾</m:t>
                                      </m:r>
                                      <m:nary>
                                        <m:naryPr>
                                          <m:chr m:val="∑"/>
                                          <m:ctrlPr>
                                            <a:rPr lang="en-US" altLang="zh-CN" sz="1600" i="1">
                                              <a:latin typeface="Cambria Math" panose="02040503050406030204" pitchFamily="18" charset="0"/>
                                            </a:rPr>
                                          </m:ctrlPr>
                                        </m:naryPr>
                                        <m:sub>
                                          <m:r>
                                            <a:rPr lang="en-US" altLang="zh-CN" sz="1600" b="0" i="1" smtClean="0">
                                              <a:latin typeface="Cambria Math" panose="02040503050406030204" pitchFamily="18" charset="0"/>
                                            </a:rPr>
                                            <m:t>𝑙</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𝑘</m:t>
                                          </m:r>
                                        </m:sup>
                                        <m:e>
                                          <m:nary>
                                            <m:naryPr>
                                              <m:chr m:val="∑"/>
                                              <m:ctrlPr>
                                                <a:rPr lang="en-US" altLang="zh-CN" sz="1600" i="1">
                                                  <a:latin typeface="Cambria Math" panose="02040503050406030204" pitchFamily="18" charset="0"/>
                                                </a:rPr>
                                              </m:ctrlPr>
                                            </m:naryPr>
                                            <m:sub>
                                              <m: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𝑙𝑗</m:t>
                                                  </m:r>
                                                </m:sub>
                                              </m:sSub>
                                              <m:func>
                                                <m:funcPr>
                                                  <m:ctrlPr>
                                                    <a:rPr lang="en-US" altLang="zh-CN" sz="1600" i="1" smtClean="0">
                                                      <a:latin typeface="Cambria Math" panose="02040503050406030204" pitchFamily="18" charset="0"/>
                                                    </a:rPr>
                                                  </m:ctrlPr>
                                                </m:funcPr>
                                                <m:fName>
                                                  <m:r>
                                                    <m:rPr>
                                                      <m:sty m:val="p"/>
                                                    </m:rPr>
                                                    <a:rPr lang="en-US" altLang="zh-CN" sz="1600" i="0" smtClean="0">
                                                      <a:latin typeface="Cambria Math" panose="02040503050406030204" pitchFamily="18" charset="0"/>
                                                    </a:rPr>
                                                    <m:t>log</m:t>
                                                  </m:r>
                                                </m:fNa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𝑙𝑗</m:t>
                                                      </m:r>
                                                    </m:sub>
                                                  </m:sSub>
                                                </m:e>
                                              </m:func>
                                            </m:e>
                                          </m:nary>
                                        </m:e>
                                      </m:nary>
                                    </m:e>
                                  </m:nary>
                                </m:e>
                              </m:nary>
                            </m:e>
                          </m:nary>
                        </m:e>
                      </m:func>
                    </m:oMath>
                  </m:oMathPara>
                </a14:m>
                <a:endParaRPr lang="zh-CN" altLang="en-US" sz="1600" dirty="0"/>
              </a:p>
            </p:txBody>
          </p:sp>
        </mc:Choice>
        <mc:Fallback xmlns="">
          <p:sp>
            <p:nvSpPr>
              <p:cNvPr id="12" name="Object 5">
                <a:extLst>
                  <a:ext uri="{FF2B5EF4-FFF2-40B4-BE49-F238E27FC236}">
                    <a16:creationId xmlns:a16="http://schemas.microsoft.com/office/drawing/2014/main" id="{0FE518EF-07A9-4271-ADC5-043B0632D8B5}"/>
                  </a:ext>
                </a:extLst>
              </p:cNvPr>
              <p:cNvSpPr txBox="1">
                <a:spLocks noRot="1" noChangeAspect="1" noMove="1" noResize="1" noEditPoints="1" noAdjustHandles="1" noChangeArrowheads="1" noChangeShapeType="1" noTextEdit="1"/>
              </p:cNvSpPr>
              <p:nvPr/>
            </p:nvSpPr>
            <p:spPr bwMode="auto">
              <a:xfrm>
                <a:off x="498158" y="1658370"/>
                <a:ext cx="4649906" cy="831850"/>
              </a:xfrm>
              <a:prstGeom prst="rect">
                <a:avLst/>
              </a:prstGeom>
              <a:blipFill>
                <a:blip r:embed="rId2"/>
                <a:stretch>
                  <a:fillRect r="-27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7DC1B67-BD9A-4980-B5BD-0A43CF7634A0}"/>
                  </a:ext>
                </a:extLst>
              </p:cNvPr>
              <p:cNvSpPr txBox="1"/>
              <p:nvPr/>
            </p:nvSpPr>
            <p:spPr bwMode="auto">
              <a:xfrm>
                <a:off x="524705" y="2656682"/>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𝑙</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𝑘</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m:t>
                              </m:r>
                              <m:r>
                                <a:rPr lang="en-US" altLang="zh-CN" sz="1600" b="0" i="1" smtClean="0">
                                  <a:solidFill>
                                    <a:srgbClr val="000000"/>
                                  </a:solidFill>
                                  <a:latin typeface="Cambria Math" panose="02040503050406030204" pitchFamily="18" charset="0"/>
                                </a:rPr>
                                <m:t>𝑙</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15" name="Object 8">
                <a:extLst>
                  <a:ext uri="{FF2B5EF4-FFF2-40B4-BE49-F238E27FC236}">
                    <a16:creationId xmlns:a16="http://schemas.microsoft.com/office/drawing/2014/main" id="{B7DC1B67-BD9A-4980-B5BD-0A43CF7634A0}"/>
                  </a:ext>
                </a:extLst>
              </p:cNvPr>
              <p:cNvSpPr txBox="1">
                <a:spLocks noRot="1" noChangeAspect="1" noMove="1" noResize="1" noEditPoints="1" noAdjustHandles="1" noChangeArrowheads="1" noChangeShapeType="1" noTextEdit="1"/>
              </p:cNvSpPr>
              <p:nvPr/>
            </p:nvSpPr>
            <p:spPr bwMode="auto">
              <a:xfrm>
                <a:off x="524705" y="2656682"/>
                <a:ext cx="1152525" cy="720725"/>
              </a:xfrm>
              <a:prstGeom prst="rect">
                <a:avLst/>
              </a:prstGeom>
              <a:blipFill>
                <a:blip r:embed="rId3"/>
                <a:stretch>
                  <a:fillRect b="-33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A76EDE47-0C24-4C5A-8890-51E9FBF3BEA1}"/>
                  </a:ext>
                </a:extLst>
              </p:cNvPr>
              <p:cNvSpPr txBox="1"/>
              <p:nvPr/>
            </p:nvSpPr>
            <p:spPr bwMode="auto">
              <a:xfrm>
                <a:off x="1665924" y="2860722"/>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𝑢</m:t>
                          </m:r>
                        </m:e>
                        <m:sub>
                          <m:r>
                            <a:rPr lang="zh-CN" altLang="en-US" sz="1600" i="1">
                              <a:solidFill>
                                <a:srgbClr val="000000"/>
                              </a:solidFill>
                              <a:latin typeface="Cambria Math" panose="02040503050406030204" pitchFamily="18" charset="0"/>
                            </a:rPr>
                            <m:t>𝑖𝑙</m:t>
                          </m:r>
                        </m:sub>
                      </m:sSub>
                      <m:r>
                        <a:rPr lang="zh-CN" altLang="en-US" sz="1600" i="1">
                          <a:solidFill>
                            <a:srgbClr val="000000"/>
                          </a:solidFill>
                          <a:latin typeface="Cambria Math" panose="02040503050406030204" pitchFamily="18" charset="0"/>
                        </a:rPr>
                        <m:t>∈{0,1}</m:t>
                      </m:r>
                    </m:oMath>
                  </m:oMathPara>
                </a14:m>
                <a:endParaRPr lang="zh-CN" altLang="en-US" sz="1600" dirty="0"/>
              </a:p>
            </p:txBody>
          </p:sp>
        </mc:Choice>
        <mc:Fallback xmlns="">
          <p:sp>
            <p:nvSpPr>
              <p:cNvPr id="16" name="Object 10">
                <a:extLst>
                  <a:ext uri="{FF2B5EF4-FFF2-40B4-BE49-F238E27FC236}">
                    <a16:creationId xmlns:a16="http://schemas.microsoft.com/office/drawing/2014/main" id="{A76EDE47-0C24-4C5A-8890-51E9FBF3BEA1}"/>
                  </a:ext>
                </a:extLst>
              </p:cNvPr>
              <p:cNvSpPr txBox="1">
                <a:spLocks noRot="1" noChangeAspect="1" noMove="1" noResize="1" noEditPoints="1" noAdjustHandles="1" noChangeArrowheads="1" noChangeShapeType="1" noTextEdit="1"/>
              </p:cNvSpPr>
              <p:nvPr/>
            </p:nvSpPr>
            <p:spPr bwMode="auto">
              <a:xfrm>
                <a:off x="1665924" y="2860722"/>
                <a:ext cx="1223962" cy="43656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9FA5B373-F5ED-48D1-BD98-407A82D3922D}"/>
                  </a:ext>
                </a:extLst>
              </p:cNvPr>
              <p:cNvSpPr txBox="1"/>
              <p:nvPr/>
            </p:nvSpPr>
            <p:spPr bwMode="auto">
              <a:xfrm>
                <a:off x="2870042" y="2640252"/>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600" i="1" smtClean="0">
                              <a:solidFill>
                                <a:srgbClr val="000000"/>
                              </a:solidFill>
                              <a:latin typeface="Cambria Math" panose="02040503050406030204" pitchFamily="18" charset="0"/>
                            </a:rPr>
                          </m:ctrlPr>
                        </m:naryPr>
                        <m:sub>
                          <m:r>
                            <a:rPr lang="en-US" altLang="zh-CN" sz="1600" b="0" i="1" smtClean="0">
                              <a:solidFill>
                                <a:srgbClr val="000000"/>
                              </a:solidFill>
                              <a:latin typeface="Cambria Math" panose="02040503050406030204" pitchFamily="18" charset="0"/>
                            </a:rPr>
                            <m:t>𝑗</m:t>
                          </m:r>
                          <m:r>
                            <a:rPr lang="zh-CN" altLang="en-US" sz="1600" i="1">
                              <a:solidFill>
                                <a:srgbClr val="000000"/>
                              </a:solidFill>
                              <a:latin typeface="Cambria Math" panose="02040503050406030204" pitchFamily="18" charset="0"/>
                            </a:rPr>
                            <m:t>=1</m:t>
                          </m:r>
                        </m:sub>
                        <m:sup>
                          <m:r>
                            <a:rPr lang="en-US" altLang="zh-CN" sz="1600" b="0" i="1" smtClean="0">
                              <a:solidFill>
                                <a:srgbClr val="000000"/>
                              </a:solidFill>
                              <a:latin typeface="Cambria Math" panose="02040503050406030204" pitchFamily="18" charset="0"/>
                            </a:rPr>
                            <m:t>𝑚</m:t>
                          </m:r>
                        </m:sup>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𝑤</m:t>
                              </m:r>
                            </m:e>
                            <m:sub>
                              <m:r>
                                <a:rPr lang="en-US" altLang="zh-CN" sz="1600" b="0" i="1" smtClean="0">
                                  <a:solidFill>
                                    <a:srgbClr val="000000"/>
                                  </a:solidFill>
                                  <a:latin typeface="Cambria Math" panose="02040503050406030204" pitchFamily="18" charset="0"/>
                                </a:rPr>
                                <m:t>𝑙𝑗</m:t>
                              </m:r>
                            </m:sub>
                          </m:sSub>
                          <m:r>
                            <a:rPr lang="zh-CN" altLang="en-US" sz="1600" i="1">
                              <a:solidFill>
                                <a:srgbClr val="000000"/>
                              </a:solidFill>
                              <a:latin typeface="Cambria Math" panose="02040503050406030204" pitchFamily="18" charset="0"/>
                            </a:rPr>
                            <m:t>=1</m:t>
                          </m:r>
                        </m:e>
                      </m:nary>
                    </m:oMath>
                  </m:oMathPara>
                </a14:m>
                <a:endParaRPr lang="zh-CN" altLang="en-US" sz="1600" dirty="0"/>
              </a:p>
            </p:txBody>
          </p:sp>
        </mc:Choice>
        <mc:Fallback xmlns="">
          <p:sp>
            <p:nvSpPr>
              <p:cNvPr id="21" name="Object 8">
                <a:extLst>
                  <a:ext uri="{FF2B5EF4-FFF2-40B4-BE49-F238E27FC236}">
                    <a16:creationId xmlns:a16="http://schemas.microsoft.com/office/drawing/2014/main" id="{9FA5B373-F5ED-48D1-BD98-407A82D3922D}"/>
                  </a:ext>
                </a:extLst>
              </p:cNvPr>
              <p:cNvSpPr txBox="1">
                <a:spLocks noRot="1" noChangeAspect="1" noMove="1" noResize="1" noEditPoints="1" noAdjustHandles="1" noChangeArrowheads="1" noChangeShapeType="1" noTextEdit="1"/>
              </p:cNvSpPr>
              <p:nvPr/>
            </p:nvSpPr>
            <p:spPr bwMode="auto">
              <a:xfrm>
                <a:off x="2870042" y="2640252"/>
                <a:ext cx="1152525" cy="720725"/>
              </a:xfrm>
              <a:prstGeom prst="rect">
                <a:avLst/>
              </a:prstGeom>
              <a:blipFill>
                <a:blip r:embed="rId5"/>
                <a:stretch>
                  <a:fillRect b="-4237"/>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2686246-445D-4809-82FB-612E1D2937FA}"/>
              </a:ext>
            </a:extLst>
          </p:cNvPr>
          <p:cNvSpPr/>
          <p:nvPr/>
        </p:nvSpPr>
        <p:spPr>
          <a:xfrm>
            <a:off x="323528" y="3624309"/>
            <a:ext cx="4115229" cy="307777"/>
          </a:xfrm>
          <a:prstGeom prst="rect">
            <a:avLst/>
          </a:prstGeom>
        </p:spPr>
        <p:txBody>
          <a:bodyPr wrap="none">
            <a:spAutoFit/>
          </a:bodyPr>
          <a:lstStyle/>
          <a:p>
            <a:pPr eaLnBrk="1" hangingPunct="1"/>
            <a:r>
              <a:rPr lang="zh-CN" altLang="en-US" sz="1400" dirty="0">
                <a:solidFill>
                  <a:schemeClr val="tx1"/>
                </a:solidFill>
                <a:latin typeface="Times New Roman" panose="02020603050405020304" pitchFamily="18" charset="0"/>
              </a:rPr>
              <a:t>在</a:t>
            </a:r>
            <a:r>
              <a:rPr lang="en-US" altLang="zh-CN" sz="1400" dirty="0">
                <a:solidFill>
                  <a:schemeClr val="tx1"/>
                </a:solidFill>
                <a:latin typeface="Times New Roman" panose="02020603050405020304" pitchFamily="18" charset="0"/>
              </a:rPr>
              <a:t>k-means</a:t>
            </a:r>
            <a:r>
              <a:rPr lang="zh-CN" altLang="en-US" sz="1400" dirty="0">
                <a:solidFill>
                  <a:schemeClr val="tx1"/>
                </a:solidFill>
                <a:latin typeface="Times New Roman" panose="02020603050405020304" pitchFamily="18" charset="0"/>
              </a:rPr>
              <a:t>迭代算法基础上增加额外一步计算权重</a:t>
            </a:r>
            <a:r>
              <a:rPr lang="en-US" altLang="zh-CN" sz="1400" dirty="0">
                <a:solidFill>
                  <a:schemeClr val="tx1"/>
                </a:solidFill>
                <a:latin typeface="Times New Roman" panose="02020603050405020304" pitchFamily="18" charset="0"/>
              </a:rPr>
              <a:t>w</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EBBB27E-67D1-44B8-847C-255C0301CBA7}"/>
                  </a:ext>
                </a:extLst>
              </p:cNvPr>
              <p:cNvSpPr/>
              <p:nvPr/>
            </p:nvSpPr>
            <p:spPr>
              <a:xfrm>
                <a:off x="3979250" y="2814096"/>
                <a:ext cx="906658"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b="0" i="1" smtClean="0">
                              <a:latin typeface="Cambria Math" panose="02040503050406030204" pitchFamily="18" charset="0"/>
                            </a:rPr>
                            <m:t>𝑙</m:t>
                          </m:r>
                          <m:r>
                            <a:rPr lang="en-US" altLang="zh-CN" sz="1600" i="1">
                              <a:latin typeface="Cambria Math" panose="02040503050406030204" pitchFamily="18" charset="0"/>
                            </a:rPr>
                            <m:t>𝑗</m:t>
                          </m:r>
                        </m:sub>
                      </m:sSub>
                      <m:r>
                        <a:rPr lang="en-US" altLang="zh-CN" sz="1600" b="0" i="1" smtClean="0">
                          <a:latin typeface="Cambria Math" panose="02040503050406030204" pitchFamily="18" charset="0"/>
                        </a:rPr>
                        <m:t>≥0</m:t>
                      </m:r>
                    </m:oMath>
                  </m:oMathPara>
                </a14:m>
                <a:endParaRPr lang="zh-CN" altLang="en-US" sz="1600" dirty="0"/>
              </a:p>
            </p:txBody>
          </p:sp>
        </mc:Choice>
        <mc:Fallback xmlns="">
          <p:sp>
            <p:nvSpPr>
              <p:cNvPr id="4" name="矩形 3">
                <a:extLst>
                  <a:ext uri="{FF2B5EF4-FFF2-40B4-BE49-F238E27FC236}">
                    <a16:creationId xmlns:a16="http://schemas.microsoft.com/office/drawing/2014/main" id="{2EBBB27E-67D1-44B8-847C-255C0301CBA7}"/>
                  </a:ext>
                </a:extLst>
              </p:cNvPr>
              <p:cNvSpPr>
                <a:spLocks noRot="1" noChangeAspect="1" noMove="1" noResize="1" noEditPoints="1" noAdjustHandles="1" noChangeArrowheads="1" noChangeShapeType="1" noTextEdit="1"/>
              </p:cNvSpPr>
              <p:nvPr/>
            </p:nvSpPr>
            <p:spPr>
              <a:xfrm>
                <a:off x="3979250" y="2814096"/>
                <a:ext cx="906658" cy="358368"/>
              </a:xfrm>
              <a:prstGeom prst="rect">
                <a:avLst/>
              </a:prstGeom>
              <a:blipFill>
                <a:blip r:embed="rId6"/>
                <a:stretch>
                  <a:fillRect b="-8621"/>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61E84908-373E-41AE-A102-09D7A099DE58}"/>
              </a:ext>
            </a:extLst>
          </p:cNvPr>
          <p:cNvSpPr/>
          <p:nvPr/>
        </p:nvSpPr>
        <p:spPr>
          <a:xfrm>
            <a:off x="3059832" y="788178"/>
            <a:ext cx="1229824"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[Jing et al. 2005]</a:t>
            </a:r>
            <a:endParaRPr lang="zh-CN" altLang="en-US"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Object 5">
                <a:extLst>
                  <a:ext uri="{FF2B5EF4-FFF2-40B4-BE49-F238E27FC236}">
                    <a16:creationId xmlns:a16="http://schemas.microsoft.com/office/drawing/2014/main" id="{7B4A585B-F83E-48CD-9D12-752F0CCC4ADC}"/>
                  </a:ext>
                </a:extLst>
              </p:cNvPr>
              <p:cNvSpPr txBox="1"/>
              <p:nvPr/>
            </p:nvSpPr>
            <p:spPr bwMode="auto">
              <a:xfrm>
                <a:off x="603091" y="4144688"/>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en-US" altLang="zh-CN" sz="1400" b="0" i="1" smtClean="0">
                              <a:solidFill>
                                <a:srgbClr val="000000"/>
                              </a:solidFill>
                              <a:latin typeface="Cambria Math" panose="02040503050406030204" pitchFamily="18" charset="0"/>
                            </a:rPr>
                            <m:t>𝑙𝑗</m:t>
                          </m:r>
                        </m:sub>
                      </m:sSub>
                      <m:r>
                        <a:rPr lang="zh-CN" altLang="en-US" sz="1400" i="1">
                          <a:solidFill>
                            <a:srgbClr val="000000"/>
                          </a:solidFill>
                          <a:latin typeface="Cambria Math" panose="02040503050406030204" pitchFamily="18" charset="0"/>
                        </a:rPr>
                        <m:t>=</m:t>
                      </m:r>
                      <m:f>
                        <m:fPr>
                          <m:ctrlPr>
                            <a:rPr lang="en-US" altLang="zh-CN" sz="1400" i="1" smtClean="0">
                              <a:solidFill>
                                <a:srgbClr val="000000"/>
                              </a:solidFill>
                              <a:latin typeface="Cambria Math" panose="02040503050406030204" pitchFamily="18" charset="0"/>
                            </a:rPr>
                          </m:ctrlPr>
                        </m:fPr>
                        <m:num>
                          <m:func>
                            <m:funcPr>
                              <m:ctrlPr>
                                <a:rPr lang="en-US" altLang="zh-CN" sz="1400" i="1" smtClean="0">
                                  <a:solidFill>
                                    <a:srgbClr val="000000"/>
                                  </a:solidFill>
                                  <a:latin typeface="Cambria Math" panose="02040503050406030204" pitchFamily="18" charset="0"/>
                                </a:rPr>
                              </m:ctrlPr>
                            </m:funcPr>
                            <m:fName>
                              <m:r>
                                <m:rPr>
                                  <m:sty m:val="p"/>
                                </m:rPr>
                                <a:rPr lang="en-US" altLang="zh-CN" sz="1400" b="0" i="0" smtClean="0">
                                  <a:solidFill>
                                    <a:srgbClr val="000000"/>
                                  </a:solidFill>
                                  <a:latin typeface="Cambria Math" panose="02040503050406030204" pitchFamily="18" charset="0"/>
                                </a:rPr>
                                <m:t>exp</m:t>
                              </m:r>
                            </m:fName>
                            <m:e>
                              <m:d>
                                <m:dPr>
                                  <m:begChr m:val="{"/>
                                  <m:endChr m:val="}"/>
                                  <m:ctrlPr>
                                    <a:rPr lang="en-US" altLang="zh-CN" sz="1400" i="1" smtClean="0">
                                      <a:solidFill>
                                        <a:srgbClr val="000000"/>
                                      </a:solidFill>
                                      <a:latin typeface="Cambria Math" panose="02040503050406030204" pitchFamily="18" charset="0"/>
                                    </a:rPr>
                                  </m:ctrlPr>
                                </m:dPr>
                                <m:e>
                                  <m:f>
                                    <m:fPr>
                                      <m:ctrlPr>
                                        <a:rPr lang="en-US" altLang="zh-CN" sz="140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en-US" altLang="zh-CN" sz="1400" b="0" i="1" smtClean="0">
                                              <a:solidFill>
                                                <a:srgbClr val="000000"/>
                                              </a:solidFill>
                                              <a:latin typeface="Cambria Math" panose="02040503050406030204" pitchFamily="18" charset="0"/>
                                            </a:rPr>
                                            <m:t>𝑙𝑗</m:t>
                                          </m:r>
                                        </m:sub>
                                      </m:sSub>
                                    </m:num>
                                    <m:den>
                                      <m:r>
                                        <a:rPr lang="en-US" altLang="zh-CN" sz="1400" b="0" i="1" smtClean="0">
                                          <a:solidFill>
                                            <a:srgbClr val="000000"/>
                                          </a:solidFill>
                                          <a:latin typeface="Cambria Math" panose="02040503050406030204" pitchFamily="18" charset="0"/>
                                        </a:rPr>
                                        <m:t>𝜂</m:t>
                                      </m:r>
                                    </m:den>
                                  </m:f>
                                </m:e>
                              </m:d>
                            </m:e>
                          </m:func>
                        </m:num>
                        <m:den>
                          <m:nary>
                            <m:naryPr>
                              <m:chr m:val="∑"/>
                              <m:ctrlPr>
                                <a:rPr lang="en-US" altLang="zh-CN" sz="1400" i="1" smtClean="0">
                                  <a:solidFill>
                                    <a:srgbClr val="000000"/>
                                  </a:solidFill>
                                  <a:latin typeface="Cambria Math" panose="02040503050406030204" pitchFamily="18" charset="0"/>
                                </a:rPr>
                              </m:ctrlPr>
                            </m:naryPr>
                            <m:sub>
                              <m:r>
                                <m:rPr>
                                  <m:brk m:alnAt="23"/>
                                </m:rPr>
                                <a:rPr lang="en-US" altLang="zh-CN" sz="1400" b="0" i="1" smtClean="0">
                                  <a:solidFill>
                                    <a:srgbClr val="000000"/>
                                  </a:solidFill>
                                  <a:latin typeface="Cambria Math" panose="02040503050406030204" pitchFamily="18" charset="0"/>
                                </a:rPr>
                                <m:t>h</m:t>
                              </m:r>
                              <m:r>
                                <a:rPr lang="en-US" altLang="zh-CN" sz="1400" b="0" i="1" smtClean="0">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𝑚</m:t>
                              </m:r>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en-US" altLang="zh-CN" sz="1400" b="0" i="1" smtClean="0">
                                                  <a:latin typeface="Cambria Math" panose="02040503050406030204" pitchFamily="18" charset="0"/>
                                                </a:rPr>
                                                <m:t>𝑙</m:t>
                                              </m:r>
                                              <m:r>
                                                <a:rPr lang="en-US" altLang="zh-CN" sz="1400" i="1">
                                                  <a:latin typeface="Cambria Math" panose="02040503050406030204" pitchFamily="18" charset="0"/>
                                                </a:rPr>
                                                <m:t>h</m:t>
                                              </m:r>
                                            </m:sub>
                                          </m:sSub>
                                        </m:num>
                                        <m:den>
                                          <m:r>
                                            <a:rPr lang="en-US" altLang="zh-CN" sz="1400" i="1">
                                              <a:latin typeface="Cambria Math" panose="02040503050406030204" pitchFamily="18" charset="0"/>
                                            </a:rPr>
                                            <m:t>𝜂</m:t>
                                          </m:r>
                                        </m:den>
                                      </m:f>
                                    </m:e>
                                  </m:d>
                                </m:e>
                              </m:func>
                            </m:e>
                          </m:nary>
                        </m:den>
                      </m:f>
                    </m:oMath>
                  </m:oMathPara>
                </a14:m>
                <a:endParaRPr lang="zh-CN" altLang="en-US" sz="1400" dirty="0"/>
              </a:p>
            </p:txBody>
          </p:sp>
        </mc:Choice>
        <mc:Fallback xmlns="">
          <p:sp>
            <p:nvSpPr>
              <p:cNvPr id="28" name="Object 5">
                <a:extLst>
                  <a:ext uri="{FF2B5EF4-FFF2-40B4-BE49-F238E27FC236}">
                    <a16:creationId xmlns:a16="http://schemas.microsoft.com/office/drawing/2014/main" id="{7B4A585B-F83E-48CD-9D12-752F0CCC4ADC}"/>
                  </a:ext>
                </a:extLst>
              </p:cNvPr>
              <p:cNvSpPr txBox="1">
                <a:spLocks noRot="1" noChangeAspect="1" noMove="1" noResize="1" noEditPoints="1" noAdjustHandles="1" noChangeArrowheads="1" noChangeShapeType="1" noTextEdit="1"/>
              </p:cNvSpPr>
              <p:nvPr/>
            </p:nvSpPr>
            <p:spPr bwMode="auto">
              <a:xfrm>
                <a:off x="603091" y="4144688"/>
                <a:ext cx="2843213" cy="1201737"/>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Object 7">
                <a:extLst>
                  <a:ext uri="{FF2B5EF4-FFF2-40B4-BE49-F238E27FC236}">
                    <a16:creationId xmlns:a16="http://schemas.microsoft.com/office/drawing/2014/main" id="{63D70B46-8543-4F06-9E11-62529887CE1A}"/>
                  </a:ext>
                </a:extLst>
              </p:cNvPr>
              <p:cNvSpPr txBox="1"/>
              <p:nvPr/>
            </p:nvSpPr>
            <p:spPr bwMode="auto">
              <a:xfrm>
                <a:off x="524705" y="5228337"/>
                <a:ext cx="2729216" cy="9080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en-US" altLang="zh-CN" sz="1400" b="0" i="1" smtClean="0">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latin typeface="Cambria Math" panose="02040503050406030204" pitchFamily="18" charset="0"/>
                            </a:rPr>
                          </m:ctrlPr>
                        </m:naryPr>
                        <m:sub>
                          <m:r>
                            <a:rPr lang="zh-CN" altLang="en-US" sz="1400" b="1" i="1">
                              <a:latin typeface="Cambria Math" panose="02040503050406030204" pitchFamily="18" charset="0"/>
                            </a:rPr>
                            <m:t>𝒊</m:t>
                          </m:r>
                          <m:r>
                            <a:rPr lang="zh-CN" altLang="en-US" sz="1400" i="1">
                              <a:latin typeface="Cambria Math" panose="02040503050406030204" pitchFamily="18" charset="0"/>
                            </a:rPr>
                            <m:t>=1</m:t>
                          </m:r>
                        </m:sub>
                        <m:sup>
                          <m:r>
                            <a:rPr lang="zh-CN" altLang="en-US" sz="1400" i="1">
                              <a:latin typeface="Cambria Math" panose="02040503050406030204" pitchFamily="18" charset="0"/>
                            </a:rPr>
                            <m:t>𝑛</m:t>
                          </m:r>
                        </m:sup>
                        <m:e>
                          <m:nary>
                            <m:naryPr>
                              <m:chr m:val="∑"/>
                              <m:supHide m:val="on"/>
                              <m:ctrlPr>
                                <a:rPr lang="zh-CN" altLang="en-US" sz="1400" i="1">
                                  <a:latin typeface="Cambria Math" panose="02040503050406030204" pitchFamily="18" charset="0"/>
                                </a:rPr>
                              </m:ctrlPr>
                            </m:naryPr>
                            <m:sub>
                              <m:r>
                                <m:rPr>
                                  <m:brk m:alnAt="7"/>
                                </m:rPr>
                                <a:rPr lang="en-US" altLang="zh-CN" sz="1400" i="1">
                                  <a:latin typeface="Cambria Math" panose="02040503050406030204" pitchFamily="18" charset="0"/>
                                </a:rPr>
                                <m:t>𝑗</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𝐺</m:t>
                                  </m:r>
                                </m:e>
                                <m:sub>
                                  <m:r>
                                    <a:rPr lang="en-US" altLang="zh-CN" sz="1400" i="1">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𝑢</m:t>
                                      </m:r>
                                    </m:e>
                                  </m:acc>
                                </m:e>
                                <m:sub>
                                  <m:r>
                                    <a:rPr lang="en-US" altLang="zh-CN" sz="1400" i="1">
                                      <a:latin typeface="Cambria Math" panose="02040503050406030204" pitchFamily="18" charset="0"/>
                                    </a:rPr>
                                    <m:t>𝑖𝑙</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b="0" i="1" smtClean="0">
                                              <a:latin typeface="Cambria Math" panose="02040503050406030204" pitchFamily="18" charset="0"/>
                                            </a:rPr>
                                            <m:t>𝑧</m:t>
                                          </m:r>
                                        </m:e>
                                      </m:acc>
                                    </m:e>
                                    <m:sub>
                                      <m:r>
                                        <a:rPr lang="en-US" altLang="zh-CN" sz="1400" i="1">
                                          <a:latin typeface="Cambria Math" panose="02040503050406030204" pitchFamily="18" charset="0"/>
                                        </a:rPr>
                                        <m:t>𝑙𝑗</m:t>
                                      </m:r>
                                    </m:sub>
                                  </m:sSub>
                                </m:e>
                              </m:d>
                            </m:e>
                          </m:nary>
                        </m:e>
                      </m:nary>
                    </m:oMath>
                  </m:oMathPara>
                </a14:m>
                <a:endParaRPr lang="zh-CN" altLang="en-US" sz="1400" dirty="0"/>
              </a:p>
            </p:txBody>
          </p:sp>
        </mc:Choice>
        <mc:Fallback xmlns="">
          <p:sp>
            <p:nvSpPr>
              <p:cNvPr id="29" name="Object 7">
                <a:extLst>
                  <a:ext uri="{FF2B5EF4-FFF2-40B4-BE49-F238E27FC236}">
                    <a16:creationId xmlns:a16="http://schemas.microsoft.com/office/drawing/2014/main" id="{63D70B46-8543-4F06-9E11-62529887CE1A}"/>
                  </a:ext>
                </a:extLst>
              </p:cNvPr>
              <p:cNvSpPr txBox="1">
                <a:spLocks noRot="1" noChangeAspect="1" noMove="1" noResize="1" noEditPoints="1" noAdjustHandles="1" noChangeArrowheads="1" noChangeShapeType="1" noTextEdit="1"/>
              </p:cNvSpPr>
              <p:nvPr/>
            </p:nvSpPr>
            <p:spPr bwMode="auto">
              <a:xfrm>
                <a:off x="524705" y="5228337"/>
                <a:ext cx="2729216" cy="908050"/>
              </a:xfrm>
              <a:prstGeom prst="rect">
                <a:avLst/>
              </a:prstGeom>
              <a:blipFill>
                <a:blip r:embed="rId8"/>
                <a:stretch>
                  <a:fillRect/>
                </a:stretch>
              </a:blipFill>
              <a:ln>
                <a:noFill/>
              </a:ln>
            </p:spPr>
            <p:txBody>
              <a:bodyPr/>
              <a:lstStyle/>
              <a:p>
                <a:r>
                  <a:rPr lang="zh-CN" altLang="en-US">
                    <a:noFill/>
                  </a:rPr>
                  <a:t> </a:t>
                </a:r>
              </a:p>
            </p:txBody>
          </p:sp>
        </mc:Fallback>
      </mc:AlternateContent>
      <p:pic>
        <p:nvPicPr>
          <p:cNvPr id="141318" name="Picture 6" descr="这里写图片描述">
            <a:extLst>
              <a:ext uri="{FF2B5EF4-FFF2-40B4-BE49-F238E27FC236}">
                <a16:creationId xmlns:a16="http://schemas.microsoft.com/office/drawing/2014/main" id="{49D35F2E-5B2C-44FF-B754-DFC498D1BE2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1095955"/>
            <a:ext cx="2895227" cy="14943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A7D82057-7A3B-4FCE-A6B3-1BCD68DC3B55}"/>
              </a:ext>
            </a:extLst>
          </p:cNvPr>
          <p:cNvSpPr/>
          <p:nvPr/>
        </p:nvSpPr>
        <p:spPr>
          <a:xfrm>
            <a:off x="6300192" y="2771226"/>
            <a:ext cx="1800493" cy="307777"/>
          </a:xfrm>
          <a:prstGeom prst="rect">
            <a:avLst/>
          </a:prstGeom>
        </p:spPr>
        <p:txBody>
          <a:bodyPr wrap="none">
            <a:spAutoFit/>
          </a:bodyPr>
          <a:lstStyle/>
          <a:p>
            <a:r>
              <a:rPr lang="en-US" altLang="zh-CN" sz="1400" dirty="0">
                <a:solidFill>
                  <a:srgbClr val="4D4D4D"/>
                </a:solidFill>
                <a:latin typeface="Times New Roman" panose="02020603050405020304" pitchFamily="18" charset="0"/>
                <a:ea typeface="Microsoft YaHei" panose="020B0503020204020204" pitchFamily="34" charset="-122"/>
                <a:cs typeface="Times New Roman" panose="02020603050405020304" pitchFamily="18" charset="0"/>
              </a:rPr>
              <a:t>Negative entropy term</a:t>
            </a:r>
            <a:endParaRPr lang="zh-CN" altLang="en-US" sz="1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2E43E9D-01EB-462F-8129-313EA08455E8}"/>
              </a:ext>
            </a:extLst>
          </p:cNvPr>
          <p:cNvSpPr/>
          <p:nvPr/>
        </p:nvSpPr>
        <p:spPr>
          <a:xfrm>
            <a:off x="5709220" y="3360977"/>
            <a:ext cx="2895228" cy="1384995"/>
          </a:xfrm>
          <a:prstGeom prst="rect">
            <a:avLst/>
          </a:prstGeom>
        </p:spPr>
        <p:txBody>
          <a:bodyPr wrap="square">
            <a:spAutoFit/>
          </a:bodyPr>
          <a:lstStyle/>
          <a:p>
            <a:pPr algn="just">
              <a:lnSpc>
                <a:spcPct val="120000"/>
              </a:lnSpc>
            </a:pPr>
            <a:r>
              <a:rPr lang="zh-CN" altLang="en-US" sz="1400" dirty="0">
                <a:solidFill>
                  <a:schemeClr val="tx1"/>
                </a:solidFill>
                <a:latin typeface="+mn-ea"/>
                <a:ea typeface="+mn-ea"/>
              </a:rPr>
              <a:t>在最小化目标函数的过程中，</a:t>
            </a:r>
            <a:r>
              <a:rPr lang="en-US" altLang="zh-CN" sz="1400" dirty="0">
                <a:solidFill>
                  <a:schemeClr val="tx1"/>
                </a:solidFill>
                <a:latin typeface="+mn-ea"/>
                <a:ea typeface="+mn-ea"/>
              </a:rPr>
              <a:t>negative entropy term</a:t>
            </a:r>
            <a:r>
              <a:rPr lang="zh-CN" altLang="en-US" sz="1400" dirty="0">
                <a:solidFill>
                  <a:schemeClr val="tx1"/>
                </a:solidFill>
                <a:latin typeface="+mn-ea"/>
                <a:ea typeface="+mn-ea"/>
              </a:rPr>
              <a:t>会尽量使得各个权值值趋于平滑，这样就会避免某些维度权值为</a:t>
            </a:r>
            <a:r>
              <a:rPr lang="en-US" altLang="zh-CN" sz="1400" dirty="0">
                <a:solidFill>
                  <a:schemeClr val="tx1"/>
                </a:solidFill>
                <a:latin typeface="+mn-ea"/>
                <a:ea typeface="+mn-ea"/>
              </a:rPr>
              <a:t>0</a:t>
            </a:r>
            <a:r>
              <a:rPr lang="zh-CN" altLang="en-US" sz="1400" dirty="0">
                <a:solidFill>
                  <a:schemeClr val="tx1"/>
                </a:solidFill>
                <a:latin typeface="+mn-ea"/>
                <a:ea typeface="+mn-ea"/>
              </a:rPr>
              <a:t>的情况。用作对权重进行调节的正则化项。</a:t>
            </a:r>
          </a:p>
        </p:txBody>
      </p:sp>
    </p:spTree>
    <p:extLst>
      <p:ext uri="{BB962C8B-B14F-4D97-AF65-F5344CB8AC3E}">
        <p14:creationId xmlns:p14="http://schemas.microsoft.com/office/powerpoint/2010/main" val="25123658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其他改进算法</a:t>
            </a:r>
          </a:p>
        </p:txBody>
      </p:sp>
      <p:sp>
        <p:nvSpPr>
          <p:cNvPr id="2" name="矩形 1">
            <a:extLst>
              <a:ext uri="{FF2B5EF4-FFF2-40B4-BE49-F238E27FC236}">
                <a16:creationId xmlns:a16="http://schemas.microsoft.com/office/drawing/2014/main" id="{428D75C9-EE08-465C-8E63-D9860478FD4E}"/>
              </a:ext>
            </a:extLst>
          </p:cNvPr>
          <p:cNvSpPr/>
          <p:nvPr/>
        </p:nvSpPr>
        <p:spPr>
          <a:xfrm>
            <a:off x="323528" y="1099363"/>
            <a:ext cx="5328592" cy="1600438"/>
          </a:xfrm>
          <a:prstGeom prst="rect">
            <a:avLst/>
          </a:prstGeom>
        </p:spPr>
        <p:txBody>
          <a:bodyPr wrap="square">
            <a:spAutoFit/>
          </a:bodyPr>
          <a:lstStyle/>
          <a:p>
            <a:pPr algn="just"/>
            <a:r>
              <a:rPr lang="zh-CN" altLang="en-US" sz="1400" dirty="0">
                <a:solidFill>
                  <a:schemeClr val="tx1"/>
                </a:solidFill>
                <a:latin typeface="Times New Roman" panose="02020603050405020304" pitchFamily="18" charset="0"/>
                <a:ea typeface="+mn-ea"/>
                <a:cs typeface="Times New Roman" panose="02020603050405020304" pitchFamily="18" charset="0"/>
              </a:rPr>
              <a:t>从对事物的不同角度的理解生成多个特征描述视图，而非单个视图，就是多视图。</a:t>
            </a:r>
            <a:endParaRPr lang="en-US" altLang="zh-CN" sz="1400" dirty="0">
              <a:solidFill>
                <a:schemeClr val="tx1"/>
              </a:solidFill>
              <a:latin typeface="Times New Roman" panose="02020603050405020304" pitchFamily="18" charset="0"/>
              <a:ea typeface="+mn-ea"/>
              <a:cs typeface="Times New Roman" panose="02020603050405020304" pitchFamily="18" charset="0"/>
            </a:endParaRPr>
          </a:p>
          <a:p>
            <a:pPr algn="just"/>
            <a:r>
              <a:rPr lang="zh-CN" altLang="en-US" sz="1400" dirty="0">
                <a:solidFill>
                  <a:schemeClr val="tx1"/>
                </a:solidFill>
                <a:latin typeface="Times New Roman" panose="02020603050405020304" pitchFamily="18" charset="0"/>
                <a:ea typeface="+mn-ea"/>
                <a:cs typeface="Times New Roman" panose="02020603050405020304" pitchFamily="18" charset="0"/>
              </a:rPr>
              <a:t>若对事物作单视图特征表示，则意味着，增加了特征空间的维度，且不同角度的特征合成同一视图，其特征可能失去原有的意义。而多视图，则能够发挥各个视图的优势，把同一数据表示成多个特征集。</a:t>
            </a:r>
            <a:endParaRPr lang="en-US" altLang="zh-CN" sz="1400" dirty="0">
              <a:solidFill>
                <a:schemeClr val="tx1"/>
              </a:solidFill>
              <a:latin typeface="Times New Roman" panose="02020603050405020304" pitchFamily="18" charset="0"/>
              <a:ea typeface="+mn-ea"/>
              <a:cs typeface="Times New Roman" panose="02020603050405020304" pitchFamily="18" charset="0"/>
            </a:endParaRPr>
          </a:p>
          <a:p>
            <a:pPr algn="just"/>
            <a:r>
              <a:rPr lang="zh-CN" altLang="en-US" sz="1400" dirty="0">
                <a:solidFill>
                  <a:schemeClr val="tx1"/>
                </a:solidFill>
                <a:latin typeface="Times New Roman" panose="02020603050405020304" pitchFamily="18" charset="0"/>
                <a:ea typeface="+mn-ea"/>
                <a:cs typeface="Times New Roman" panose="02020603050405020304" pitchFamily="18" charset="0"/>
              </a:rPr>
              <a:t>提出同时在视图（特征组）和单个特征上加权的聚类方法。</a:t>
            </a:r>
          </a:p>
        </p:txBody>
      </p:sp>
      <p:sp>
        <p:nvSpPr>
          <p:cNvPr id="3" name="矩形 2">
            <a:extLst>
              <a:ext uri="{FF2B5EF4-FFF2-40B4-BE49-F238E27FC236}">
                <a16:creationId xmlns:a16="http://schemas.microsoft.com/office/drawing/2014/main" id="{CB58E3A4-B969-42F7-8AC5-F164E2AB9FEB}"/>
              </a:ext>
            </a:extLst>
          </p:cNvPr>
          <p:cNvSpPr/>
          <p:nvPr/>
        </p:nvSpPr>
        <p:spPr>
          <a:xfrm>
            <a:off x="323528" y="757401"/>
            <a:ext cx="2983894" cy="338554"/>
          </a:xfrm>
          <a:prstGeom prst="rect">
            <a:avLst/>
          </a:prstGeom>
        </p:spPr>
        <p:txBody>
          <a:bodyPr wrap="none">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TW-k-means</a:t>
            </a:r>
            <a:r>
              <a:rPr lang="zh-CN" altLang="en-US" sz="1600" b="1" dirty="0">
                <a:solidFill>
                  <a:srgbClr val="333333"/>
                </a:solidFill>
                <a:latin typeface="Times New Roman" panose="02020603050405020304" pitchFamily="18" charset="0"/>
                <a:cs typeface="Times New Roman" panose="02020603050405020304" pitchFamily="18" charset="0"/>
              </a:rPr>
              <a:t>算法，多视图聚类</a:t>
            </a:r>
          </a:p>
        </p:txBody>
      </p:sp>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0FE518EF-07A9-4271-ADC5-043B0632D8B5}"/>
                  </a:ext>
                </a:extLst>
              </p:cNvPr>
              <p:cNvSpPr txBox="1"/>
              <p:nvPr/>
            </p:nvSpPr>
            <p:spPr bwMode="auto">
              <a:xfrm>
                <a:off x="179408" y="2826442"/>
                <a:ext cx="5544720"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400" i="1" smtClean="0">
                              <a:solidFill>
                                <a:srgbClr val="000000"/>
                              </a:solidFill>
                              <a:latin typeface="Cambria Math" panose="02040503050406030204" pitchFamily="18" charset="0"/>
                            </a:rPr>
                          </m:ctrlPr>
                        </m:funcPr>
                        <m:fName>
                          <m:limLow>
                            <m:limLowPr>
                              <m:ctrlPr>
                                <a:rPr lang="en-US" altLang="zh-CN" sz="1400" i="1" smtClean="0">
                                  <a:solidFill>
                                    <a:srgbClr val="000000"/>
                                  </a:solidFill>
                                  <a:latin typeface="Cambria Math" panose="02040503050406030204" pitchFamily="18" charset="0"/>
                                </a:rPr>
                              </m:ctrlPr>
                            </m:limLowPr>
                            <m:e>
                              <m:r>
                                <m:rPr>
                                  <m:sty m:val="p"/>
                                </m:rPr>
                                <a:rPr lang="en-US" altLang="zh-CN" sz="1400" i="0" smtClean="0">
                                  <a:solidFill>
                                    <a:srgbClr val="000000"/>
                                  </a:solidFill>
                                  <a:latin typeface="Cambria Math" panose="02040503050406030204" pitchFamily="18" charset="0"/>
                                </a:rPr>
                                <m:t>min</m:t>
                              </m:r>
                            </m:e>
                            <m:lim>
                              <m:r>
                                <a:rPr lang="en-US" altLang="zh-CN" sz="1400" b="0" i="1" smtClean="0">
                                  <a:solidFill>
                                    <a:srgbClr val="000000"/>
                                  </a:solidFill>
                                  <a:latin typeface="Cambria Math" panose="02040503050406030204" pitchFamily="18" charset="0"/>
                                </a:rPr>
                                <m:t>𝑈</m:t>
                              </m:r>
                              <m:r>
                                <a:rPr lang="en-US" altLang="zh-CN" sz="1400" b="0" i="1" smtClean="0">
                                  <a:solidFill>
                                    <a:srgbClr val="000000"/>
                                  </a:solidFill>
                                  <a:latin typeface="Cambria Math" panose="02040503050406030204" pitchFamily="18" charset="0"/>
                                </a:rPr>
                                <m:t>, </m:t>
                              </m:r>
                              <m:r>
                                <a:rPr lang="en-US" altLang="zh-CN" sz="1400" b="0" i="1" smtClean="0">
                                  <a:solidFill>
                                    <a:srgbClr val="000000"/>
                                  </a:solidFill>
                                  <a:latin typeface="Cambria Math" panose="02040503050406030204" pitchFamily="18" charset="0"/>
                                </a:rPr>
                                <m:t>𝑊</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𝑉</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𝑍</m:t>
                              </m:r>
                            </m:lim>
                          </m:limLow>
                        </m:fName>
                        <m:e>
                          <m:nary>
                            <m:naryPr>
                              <m:chr m:val="∑"/>
                              <m:ctrlPr>
                                <a:rPr lang="zh-CN" altLang="en-US" sz="1400" i="1">
                                  <a:latin typeface="Cambria Math" panose="02040503050406030204" pitchFamily="18" charset="0"/>
                                </a:rPr>
                              </m:ctrlPr>
                            </m:naryPr>
                            <m:sub>
                              <m:r>
                                <a:rPr lang="zh-CN" altLang="en-US" sz="1400" i="1">
                                  <a:latin typeface="Cambria Math" panose="02040503050406030204" pitchFamily="18" charset="0"/>
                                </a:rPr>
                                <m:t>𝑙</m:t>
                              </m:r>
                              <m:r>
                                <a:rPr lang="zh-CN" altLang="en-US" sz="1400" i="1">
                                  <a:latin typeface="Cambria Math" panose="02040503050406030204" pitchFamily="18" charset="0"/>
                                </a:rPr>
                                <m:t>=1</m:t>
                              </m:r>
                            </m:sub>
                            <m:sup>
                              <m:r>
                                <a:rPr lang="zh-CN" altLang="en-US" sz="1400" i="1">
                                  <a:latin typeface="Cambria Math" panose="02040503050406030204" pitchFamily="18" charset="0"/>
                                </a:rPr>
                                <m:t>𝑘</m:t>
                              </m:r>
                            </m:sup>
                            <m:e>
                              <m:nary>
                                <m:naryPr>
                                  <m:chr m:val="∑"/>
                                  <m:ctrlPr>
                                    <a:rPr lang="zh-CN" altLang="en-US" sz="1400" i="1">
                                      <a:latin typeface="Cambria Math" panose="02040503050406030204" pitchFamily="18" charset="0"/>
                                    </a:rPr>
                                  </m:ctrlPr>
                                </m:naryPr>
                                <m:sub>
                                  <m:r>
                                    <a:rPr lang="zh-CN" altLang="en-US" sz="1400" i="1">
                                      <a:latin typeface="Cambria Math" panose="02040503050406030204" pitchFamily="18" charset="0"/>
                                    </a:rPr>
                                    <m:t>𝑖</m:t>
                                  </m:r>
                                  <m:r>
                                    <a:rPr lang="zh-CN" altLang="en-US" sz="1400" i="1">
                                      <a:latin typeface="Cambria Math" panose="02040503050406030204" pitchFamily="18" charset="0"/>
                                    </a:rPr>
                                    <m:t>=1</m:t>
                                  </m:r>
                                </m:sub>
                                <m:sup>
                                  <m:r>
                                    <a:rPr lang="zh-CN" altLang="en-US" sz="1400" i="1">
                                      <a:latin typeface="Cambria Math" panose="02040503050406030204" pitchFamily="18" charset="0"/>
                                    </a:rPr>
                                    <m:t>𝑛</m:t>
                                  </m:r>
                                </m:sup>
                                <m:e>
                                  <m:nary>
                                    <m:naryPr>
                                      <m:chr m:val="∑"/>
                                      <m:ctrlPr>
                                        <a:rPr lang="zh-CN" altLang="en-US" sz="1400" i="1">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𝑇</m:t>
                                      </m:r>
                                    </m:sup>
                                    <m:e>
                                      <m:nary>
                                        <m:naryPr>
                                          <m:chr m:val="∑"/>
                                          <m:supHide m:val="on"/>
                                          <m:ctrlPr>
                                            <a:rPr lang="en-US" altLang="zh-CN" sz="140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𝐺</m:t>
                                              </m:r>
                                            </m:e>
                                            <m:sub>
                                              <m:r>
                                                <a:rPr lang="en-US" altLang="zh-CN" sz="1400" b="0" i="1" smtClean="0">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𝑢</m:t>
                                              </m:r>
                                            </m:e>
                                            <m:sub>
                                              <m:r>
                                                <a:rPr lang="en-US" altLang="zh-CN" sz="1400" i="1">
                                                  <a:latin typeface="Cambria Math" panose="02040503050406030204" pitchFamily="18" charset="0"/>
                                                </a:rPr>
                                                <m:t>𝑖𝑙</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𝑡</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𝑗</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𝑙𝑗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𝜂</m:t>
                                          </m:r>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𝑗</m:t>
                                              </m:r>
                                            </m:sub>
                                            <m:sup>
                                              <m:r>
                                                <a:rPr lang="en-US" altLang="zh-CN" sz="1400" b="0" i="1" smtClean="0">
                                                  <a:latin typeface="Cambria Math" panose="02040503050406030204" pitchFamily="18" charset="0"/>
                                                </a:rPr>
                                                <m:t>𝑚</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𝑗</m:t>
                                                  </m:r>
                                                </m:sub>
                                              </m:sSub>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log</m:t>
                                                  </m:r>
                                                </m:fNa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𝑗</m:t>
                                                      </m:r>
                                                    </m:sub>
                                                  </m:sSub>
                                                </m:e>
                                              </m:func>
                                              <m:r>
                                                <a:rPr lang="en-US" altLang="zh-CN" sz="1400" i="1">
                                                  <a:latin typeface="Cambria Math" panose="02040503050406030204" pitchFamily="18" charset="0"/>
                                                </a:rPr>
                                                <m:t>+</m:t>
                                              </m:r>
                                              <m:r>
                                                <a:rPr lang="en-US" altLang="zh-CN" sz="1400" b="0" i="1" smtClean="0">
                                                  <a:latin typeface="Cambria Math" panose="02040503050406030204" pitchFamily="18" charset="0"/>
                                                </a:rPr>
                                                <m:t>𝜆</m:t>
                                              </m:r>
                                              <m:nary>
                                                <m:naryPr>
                                                  <m:chr m:val="∑"/>
                                                  <m:ctrlPr>
                                                    <a:rPr lang="en-US" altLang="zh-CN" sz="1400" i="1">
                                                      <a:latin typeface="Cambria Math" panose="02040503050406030204" pitchFamily="18" charset="0"/>
                                                    </a:rPr>
                                                  </m:ctrlPr>
                                                </m:naryPr>
                                                <m:sub>
                                                  <m:r>
                                                    <a:rPr lang="en-US" altLang="zh-CN" sz="1400" b="0" i="1" smtClean="0">
                                                      <a:latin typeface="Cambria Math" panose="02040503050406030204" pitchFamily="18" charset="0"/>
                                                    </a:rPr>
                                                    <m:t>𝑡</m:t>
                                                  </m:r>
                                                </m:sub>
                                                <m:sup>
                                                  <m:r>
                                                    <a:rPr lang="en-US" altLang="zh-CN" sz="1400" b="0" i="1" smtClean="0">
                                                      <a:latin typeface="Cambria Math" panose="02040503050406030204" pitchFamily="18" charset="0"/>
                                                    </a:rPr>
                                                    <m:t>𝑇</m:t>
                                                  </m:r>
                                                </m:sup>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𝑡</m:t>
                                                      </m:r>
                                                    </m:sub>
                                                  </m:sSub>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𝑡</m:t>
                                                          </m:r>
                                                        </m:sub>
                                                      </m:sSub>
                                                    </m:e>
                                                  </m:func>
                                                </m:e>
                                              </m:nary>
                                            </m:e>
                                          </m:nary>
                                        </m:e>
                                      </m:nary>
                                    </m:e>
                                  </m:nary>
                                </m:e>
                              </m:nary>
                            </m:e>
                          </m:nary>
                        </m:e>
                      </m:func>
                    </m:oMath>
                  </m:oMathPara>
                </a14:m>
                <a:endParaRPr lang="zh-CN" altLang="en-US" sz="1400" dirty="0"/>
              </a:p>
            </p:txBody>
          </p:sp>
        </mc:Choice>
        <mc:Fallback xmlns="">
          <p:sp>
            <p:nvSpPr>
              <p:cNvPr id="12" name="Object 5">
                <a:extLst>
                  <a:ext uri="{FF2B5EF4-FFF2-40B4-BE49-F238E27FC236}">
                    <a16:creationId xmlns:a16="http://schemas.microsoft.com/office/drawing/2014/main" id="{0FE518EF-07A9-4271-ADC5-043B0632D8B5}"/>
                  </a:ext>
                </a:extLst>
              </p:cNvPr>
              <p:cNvSpPr txBox="1">
                <a:spLocks noRot="1" noChangeAspect="1" noMove="1" noResize="1" noEditPoints="1" noAdjustHandles="1" noChangeArrowheads="1" noChangeShapeType="1" noTextEdit="1"/>
              </p:cNvSpPr>
              <p:nvPr/>
            </p:nvSpPr>
            <p:spPr bwMode="auto">
              <a:xfrm>
                <a:off x="179408" y="2826442"/>
                <a:ext cx="5544720" cy="831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7DC1B67-BD9A-4980-B5BD-0A43CF7634A0}"/>
                  </a:ext>
                </a:extLst>
              </p:cNvPr>
              <p:cNvSpPr txBox="1"/>
              <p:nvPr/>
            </p:nvSpPr>
            <p:spPr bwMode="auto">
              <a:xfrm>
                <a:off x="264836" y="3610135"/>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𝑢</m:t>
                              </m:r>
                            </m:e>
                            <m:sub>
                              <m:r>
                                <a:rPr lang="zh-CN" altLang="en-US" sz="1400" i="1">
                                  <a:solidFill>
                                    <a:srgbClr val="000000"/>
                                  </a:solidFill>
                                  <a:latin typeface="Cambria Math" panose="02040503050406030204" pitchFamily="18" charset="0"/>
                                </a:rPr>
                                <m:t>𝑖</m:t>
                              </m:r>
                              <m:r>
                                <a:rPr lang="en-US" altLang="zh-CN" sz="1400" b="0" i="1" smtClean="0">
                                  <a:solidFill>
                                    <a:srgbClr val="000000"/>
                                  </a:solidFill>
                                  <a:latin typeface="Cambria Math" panose="02040503050406030204" pitchFamily="18" charset="0"/>
                                </a:rPr>
                                <m:t>𝑙</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15" name="Object 8">
                <a:extLst>
                  <a:ext uri="{FF2B5EF4-FFF2-40B4-BE49-F238E27FC236}">
                    <a16:creationId xmlns:a16="http://schemas.microsoft.com/office/drawing/2014/main" id="{B7DC1B67-BD9A-4980-B5BD-0A43CF7634A0}"/>
                  </a:ext>
                </a:extLst>
              </p:cNvPr>
              <p:cNvSpPr txBox="1">
                <a:spLocks noRot="1" noChangeAspect="1" noMove="1" noResize="1" noEditPoints="1" noAdjustHandles="1" noChangeArrowheads="1" noChangeShapeType="1" noTextEdit="1"/>
              </p:cNvSpPr>
              <p:nvPr/>
            </p:nvSpPr>
            <p:spPr bwMode="auto">
              <a:xfrm>
                <a:off x="264836" y="3610135"/>
                <a:ext cx="1152525" cy="72072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A76EDE47-0C24-4C5A-8890-51E9FBF3BEA1}"/>
                  </a:ext>
                </a:extLst>
              </p:cNvPr>
              <p:cNvSpPr txBox="1"/>
              <p:nvPr/>
            </p:nvSpPr>
            <p:spPr bwMode="auto">
              <a:xfrm>
                <a:off x="1321920" y="3787752"/>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𝑢</m:t>
                          </m:r>
                        </m:e>
                        <m:sub>
                          <m:r>
                            <a:rPr lang="zh-CN" altLang="en-US" sz="1400" i="1">
                              <a:solidFill>
                                <a:srgbClr val="000000"/>
                              </a:solidFill>
                              <a:latin typeface="Cambria Math" panose="02040503050406030204" pitchFamily="18" charset="0"/>
                            </a:rPr>
                            <m:t>𝑖𝑙</m:t>
                          </m:r>
                        </m:sub>
                      </m:sSub>
                      <m:r>
                        <a:rPr lang="zh-CN" altLang="en-US" sz="1400" i="1">
                          <a:solidFill>
                            <a:srgbClr val="000000"/>
                          </a:solidFill>
                          <a:latin typeface="Cambria Math" panose="02040503050406030204" pitchFamily="18" charset="0"/>
                        </a:rPr>
                        <m:t>∈{0,1}</m:t>
                      </m:r>
                    </m:oMath>
                  </m:oMathPara>
                </a14:m>
                <a:endParaRPr lang="zh-CN" altLang="en-US" sz="1400" dirty="0"/>
              </a:p>
            </p:txBody>
          </p:sp>
        </mc:Choice>
        <mc:Fallback xmlns="">
          <p:sp>
            <p:nvSpPr>
              <p:cNvPr id="16" name="Object 10">
                <a:extLst>
                  <a:ext uri="{FF2B5EF4-FFF2-40B4-BE49-F238E27FC236}">
                    <a16:creationId xmlns:a16="http://schemas.microsoft.com/office/drawing/2014/main" id="{A76EDE47-0C24-4C5A-8890-51E9FBF3BEA1}"/>
                  </a:ext>
                </a:extLst>
              </p:cNvPr>
              <p:cNvSpPr txBox="1">
                <a:spLocks noRot="1" noChangeAspect="1" noMove="1" noResize="1" noEditPoints="1" noAdjustHandles="1" noChangeArrowheads="1" noChangeShapeType="1" noTextEdit="1"/>
              </p:cNvSpPr>
              <p:nvPr/>
            </p:nvSpPr>
            <p:spPr bwMode="auto">
              <a:xfrm>
                <a:off x="1321920" y="3787752"/>
                <a:ext cx="1223962" cy="43656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9FA5B373-F5ED-48D1-BD98-407A82D3922D}"/>
                  </a:ext>
                </a:extLst>
              </p:cNvPr>
              <p:cNvSpPr txBox="1"/>
              <p:nvPr/>
            </p:nvSpPr>
            <p:spPr bwMode="auto">
              <a:xfrm>
                <a:off x="2419151" y="3583879"/>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𝑡</m:t>
                          </m:r>
                          <m:r>
                            <a:rPr lang="zh-CN" altLang="en-US" sz="1400" i="1">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𝑇</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en-US" altLang="zh-CN" sz="1400" b="0" i="1" smtClean="0">
                                  <a:solidFill>
                                    <a:srgbClr val="000000"/>
                                  </a:solidFill>
                                  <a:latin typeface="Cambria Math" panose="02040503050406030204" pitchFamily="18" charset="0"/>
                                </a:rPr>
                                <m:t>𝑡</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21" name="Object 8">
                <a:extLst>
                  <a:ext uri="{FF2B5EF4-FFF2-40B4-BE49-F238E27FC236}">
                    <a16:creationId xmlns:a16="http://schemas.microsoft.com/office/drawing/2014/main" id="{9FA5B373-F5ED-48D1-BD98-407A82D3922D}"/>
                  </a:ext>
                </a:extLst>
              </p:cNvPr>
              <p:cNvSpPr txBox="1">
                <a:spLocks noRot="1" noChangeAspect="1" noMove="1" noResize="1" noEditPoints="1" noAdjustHandles="1" noChangeArrowheads="1" noChangeShapeType="1" noTextEdit="1"/>
              </p:cNvSpPr>
              <p:nvPr/>
            </p:nvSpPr>
            <p:spPr bwMode="auto">
              <a:xfrm>
                <a:off x="2419151" y="3583879"/>
                <a:ext cx="1152525" cy="72072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bject 5">
                <a:extLst>
                  <a:ext uri="{FF2B5EF4-FFF2-40B4-BE49-F238E27FC236}">
                    <a16:creationId xmlns:a16="http://schemas.microsoft.com/office/drawing/2014/main" id="{F1A8BB48-A007-40BB-8162-D5FACA858A71}"/>
                  </a:ext>
                </a:extLst>
              </p:cNvPr>
              <p:cNvSpPr txBox="1"/>
              <p:nvPr/>
            </p:nvSpPr>
            <p:spPr bwMode="auto">
              <a:xfrm>
                <a:off x="438542" y="4859671"/>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en-US" altLang="zh-CN" sz="1400" b="0" i="1" smtClean="0">
                              <a:solidFill>
                                <a:srgbClr val="000000"/>
                              </a:solidFill>
                              <a:latin typeface="Cambria Math" panose="02040503050406030204" pitchFamily="18" charset="0"/>
                            </a:rPr>
                            <m:t>𝑡</m:t>
                          </m:r>
                        </m:sub>
                      </m:sSub>
                      <m:r>
                        <a:rPr lang="zh-CN" altLang="en-US" sz="1400" i="1">
                          <a:solidFill>
                            <a:srgbClr val="000000"/>
                          </a:solidFill>
                          <a:latin typeface="Cambria Math" panose="02040503050406030204" pitchFamily="18" charset="0"/>
                        </a:rPr>
                        <m:t>=</m:t>
                      </m:r>
                      <m:f>
                        <m:fPr>
                          <m:ctrlPr>
                            <a:rPr lang="en-US" altLang="zh-CN" sz="1400" i="1" smtClean="0">
                              <a:solidFill>
                                <a:srgbClr val="000000"/>
                              </a:solidFill>
                              <a:latin typeface="Cambria Math" panose="02040503050406030204" pitchFamily="18" charset="0"/>
                            </a:rPr>
                          </m:ctrlPr>
                        </m:fPr>
                        <m:num>
                          <m:func>
                            <m:funcPr>
                              <m:ctrlPr>
                                <a:rPr lang="en-US" altLang="zh-CN" sz="1400" i="1" smtClean="0">
                                  <a:solidFill>
                                    <a:srgbClr val="000000"/>
                                  </a:solidFill>
                                  <a:latin typeface="Cambria Math" panose="02040503050406030204" pitchFamily="18" charset="0"/>
                                </a:rPr>
                              </m:ctrlPr>
                            </m:funcPr>
                            <m:fName>
                              <m:r>
                                <m:rPr>
                                  <m:sty m:val="p"/>
                                </m:rPr>
                                <a:rPr lang="en-US" altLang="zh-CN" sz="1400" b="0" i="0" smtClean="0">
                                  <a:solidFill>
                                    <a:srgbClr val="000000"/>
                                  </a:solidFill>
                                  <a:latin typeface="Cambria Math" panose="02040503050406030204" pitchFamily="18" charset="0"/>
                                </a:rPr>
                                <m:t>exp</m:t>
                              </m:r>
                            </m:fName>
                            <m:e>
                              <m:d>
                                <m:dPr>
                                  <m:begChr m:val="{"/>
                                  <m:endChr m:val="}"/>
                                  <m:ctrlPr>
                                    <a:rPr lang="en-US" altLang="zh-CN" sz="1400" i="1" smtClean="0">
                                      <a:solidFill>
                                        <a:srgbClr val="000000"/>
                                      </a:solidFill>
                                      <a:latin typeface="Cambria Math" panose="02040503050406030204" pitchFamily="18" charset="0"/>
                                    </a:rPr>
                                  </m:ctrlPr>
                                </m:dPr>
                                <m:e>
                                  <m:f>
                                    <m:fPr>
                                      <m:ctrlPr>
                                        <a:rPr lang="en-US" altLang="zh-CN" sz="140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𝐷</m:t>
                                          </m:r>
                                        </m:e>
                                        <m:sub>
                                          <m:r>
                                            <a:rPr lang="en-US" altLang="zh-CN" sz="1400" b="0" i="1" smtClean="0">
                                              <a:solidFill>
                                                <a:srgbClr val="000000"/>
                                              </a:solidFill>
                                              <a:latin typeface="Cambria Math" panose="02040503050406030204" pitchFamily="18" charset="0"/>
                                            </a:rPr>
                                            <m:t>𝑡</m:t>
                                          </m:r>
                                        </m:sub>
                                      </m:sSub>
                                    </m:num>
                                    <m:den>
                                      <m:r>
                                        <a:rPr lang="en-US" altLang="zh-CN" sz="1400" b="0" i="1" smtClean="0">
                                          <a:solidFill>
                                            <a:srgbClr val="000000"/>
                                          </a:solidFill>
                                          <a:latin typeface="Cambria Math" panose="02040503050406030204" pitchFamily="18" charset="0"/>
                                        </a:rPr>
                                        <m:t>𝜆</m:t>
                                      </m:r>
                                    </m:den>
                                  </m:f>
                                </m:e>
                              </m:d>
                            </m:e>
                          </m:func>
                        </m:num>
                        <m:den>
                          <m:nary>
                            <m:naryPr>
                              <m:chr m:val="∑"/>
                              <m:ctrlPr>
                                <a:rPr lang="en-US" altLang="zh-CN" sz="1400" b="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h</m:t>
                              </m:r>
                              <m:r>
                                <a:rPr lang="en-US" altLang="zh-CN" sz="1400" b="0" i="1" smtClean="0">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𝑇</m:t>
                              </m:r>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𝐷</m:t>
                                              </m:r>
                                            </m:e>
                                            <m:sub>
                                              <m:r>
                                                <a:rPr lang="en-US" altLang="zh-CN" sz="1400" b="0" i="1" smtClean="0">
                                                  <a:latin typeface="Cambria Math" panose="02040503050406030204" pitchFamily="18" charset="0"/>
                                                </a:rPr>
                                                <m:t>h</m:t>
                                              </m:r>
                                            </m:sub>
                                          </m:sSub>
                                        </m:num>
                                        <m:den>
                                          <m:r>
                                            <a:rPr lang="en-US" altLang="zh-CN" sz="1400" b="0" i="1" smtClean="0">
                                              <a:latin typeface="Cambria Math" panose="02040503050406030204" pitchFamily="18" charset="0"/>
                                            </a:rPr>
                                            <m:t>𝜆</m:t>
                                          </m:r>
                                        </m:den>
                                      </m:f>
                                    </m:e>
                                  </m:d>
                                </m:e>
                              </m:func>
                            </m:e>
                          </m:nary>
                        </m:den>
                      </m:f>
                    </m:oMath>
                  </m:oMathPara>
                </a14:m>
                <a:endParaRPr lang="zh-CN" altLang="en-US" sz="1400" dirty="0"/>
              </a:p>
            </p:txBody>
          </p:sp>
        </mc:Choice>
        <mc:Fallback xmlns="">
          <p:sp>
            <p:nvSpPr>
              <p:cNvPr id="22" name="Object 5">
                <a:extLst>
                  <a:ext uri="{FF2B5EF4-FFF2-40B4-BE49-F238E27FC236}">
                    <a16:creationId xmlns:a16="http://schemas.microsoft.com/office/drawing/2014/main" id="{F1A8BB48-A007-40BB-8162-D5FACA858A71}"/>
                  </a:ext>
                </a:extLst>
              </p:cNvPr>
              <p:cNvSpPr txBox="1">
                <a:spLocks noRot="1" noChangeAspect="1" noMove="1" noResize="1" noEditPoints="1" noAdjustHandles="1" noChangeArrowheads="1" noChangeShapeType="1" noTextEdit="1"/>
              </p:cNvSpPr>
              <p:nvPr/>
            </p:nvSpPr>
            <p:spPr bwMode="auto">
              <a:xfrm>
                <a:off x="438542" y="4859671"/>
                <a:ext cx="2843213" cy="1201737"/>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Object 7">
                <a:extLst>
                  <a:ext uri="{FF2B5EF4-FFF2-40B4-BE49-F238E27FC236}">
                    <a16:creationId xmlns:a16="http://schemas.microsoft.com/office/drawing/2014/main" id="{7B5EDB27-F6CF-4A79-97A2-C83DB78978F7}"/>
                  </a:ext>
                </a:extLst>
              </p:cNvPr>
              <p:cNvSpPr txBox="1"/>
              <p:nvPr/>
            </p:nvSpPr>
            <p:spPr bwMode="auto">
              <a:xfrm>
                <a:off x="438543" y="5689302"/>
                <a:ext cx="2729216" cy="9080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𝑛</m:t>
                              </m:r>
                            </m:sup>
                            <m:e>
                              <m:nary>
                                <m:naryPr>
                                  <m:chr m:val="∑"/>
                                  <m:supHide m:val="on"/>
                                  <m:ctrlPr>
                                    <a:rPr lang="zh-CN" altLang="en-US"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𝑗</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𝑢</m:t>
                                          </m:r>
                                        </m:e>
                                      </m:acc>
                                    </m:e>
                                    <m:sub>
                                      <m:r>
                                        <a:rPr lang="en-US" altLang="zh-CN" sz="1400" i="1">
                                          <a:latin typeface="Cambria Math" panose="02040503050406030204" pitchFamily="18" charset="0"/>
                                        </a:rPr>
                                        <m:t>𝑖𝑙</m:t>
                                      </m:r>
                                    </m:sub>
                                  </m:sSub>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𝑣</m:t>
                                          </m:r>
                                        </m:e>
                                      </m:acc>
                                    </m:e>
                                    <m:sub>
                                      <m:r>
                                        <a:rPr lang="en-US" altLang="zh-CN" sz="1400" i="1">
                                          <a:latin typeface="Cambria Math" panose="02040503050406030204" pitchFamily="18" charset="0"/>
                                        </a:rPr>
                                        <m:t>𝑗</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m:rPr>
                                                  <m:sty m:val="p"/>
                                                </m:rPr>
                                                <a:rPr lang="en-US" altLang="zh-CN" sz="1400" i="1">
                                                  <a:latin typeface="Cambria Math" panose="02040503050406030204" pitchFamily="18" charset="0"/>
                                                </a:rPr>
                                                <m:t>z</m:t>
                                              </m:r>
                                            </m:e>
                                          </m:acc>
                                        </m:e>
                                        <m:sub>
                                          <m:r>
                                            <a:rPr lang="en-US" altLang="zh-CN" sz="1400" i="1">
                                              <a:latin typeface="Cambria Math" panose="02040503050406030204" pitchFamily="18" charset="0"/>
                                            </a:rPr>
                                            <m:t>𝑙𝑗</m:t>
                                          </m:r>
                                        </m:sub>
                                      </m:sSub>
                                    </m:e>
                                  </m:d>
                                </m:e>
                              </m:nary>
                            </m:e>
                          </m:nary>
                        </m:e>
                      </m:nary>
                    </m:oMath>
                  </m:oMathPara>
                </a14:m>
                <a:endParaRPr lang="zh-CN" altLang="en-US" sz="1400" dirty="0"/>
              </a:p>
            </p:txBody>
          </p:sp>
        </mc:Choice>
        <mc:Fallback xmlns="">
          <p:sp>
            <p:nvSpPr>
              <p:cNvPr id="23" name="Object 7">
                <a:extLst>
                  <a:ext uri="{FF2B5EF4-FFF2-40B4-BE49-F238E27FC236}">
                    <a16:creationId xmlns:a16="http://schemas.microsoft.com/office/drawing/2014/main" id="{7B5EDB27-F6CF-4A79-97A2-C83DB78978F7}"/>
                  </a:ext>
                </a:extLst>
              </p:cNvPr>
              <p:cNvSpPr txBox="1">
                <a:spLocks noRot="1" noChangeAspect="1" noMove="1" noResize="1" noEditPoints="1" noAdjustHandles="1" noChangeArrowheads="1" noChangeShapeType="1" noTextEdit="1"/>
              </p:cNvSpPr>
              <p:nvPr/>
            </p:nvSpPr>
            <p:spPr bwMode="auto">
              <a:xfrm>
                <a:off x="438543" y="5689302"/>
                <a:ext cx="2729216" cy="908050"/>
              </a:xfrm>
              <a:prstGeom prst="rect">
                <a:avLst/>
              </a:prstGeom>
              <a:blipFill>
                <a:blip r:embed="rId7"/>
                <a:stretch>
                  <a:fillRect/>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2686246-445D-4809-82FB-612E1D2937FA}"/>
              </a:ext>
            </a:extLst>
          </p:cNvPr>
          <p:cNvSpPr/>
          <p:nvPr/>
        </p:nvSpPr>
        <p:spPr>
          <a:xfrm>
            <a:off x="323528" y="4554332"/>
            <a:ext cx="4424609" cy="307777"/>
          </a:xfrm>
          <a:prstGeom prst="rect">
            <a:avLst/>
          </a:prstGeom>
        </p:spPr>
        <p:txBody>
          <a:bodyPr wrap="none">
            <a:spAutoFit/>
          </a:bodyPr>
          <a:lstStyle/>
          <a:p>
            <a:pPr eaLnBrk="1" hangingPunct="1"/>
            <a:r>
              <a:rPr lang="zh-CN" altLang="en-US" sz="1400" dirty="0">
                <a:latin typeface="+mn-ea"/>
                <a:ea typeface="+mn-ea"/>
              </a:rPr>
              <a:t>在</a:t>
            </a:r>
            <a:r>
              <a:rPr lang="en-US" altLang="zh-CN" sz="1400" dirty="0">
                <a:latin typeface="+mn-ea"/>
                <a:ea typeface="+mn-ea"/>
              </a:rPr>
              <a:t>k-means</a:t>
            </a:r>
            <a:r>
              <a:rPr lang="zh-CN" altLang="en-US" sz="1400" dirty="0">
                <a:latin typeface="+mn-ea"/>
                <a:ea typeface="+mn-ea"/>
              </a:rPr>
              <a:t>迭代算法基础上增加额外两步计算权重</a:t>
            </a:r>
            <a:r>
              <a:rPr lang="en-US" altLang="zh-CN" sz="1400" dirty="0">
                <a:latin typeface="+mn-ea"/>
                <a:ea typeface="+mn-ea"/>
              </a:rPr>
              <a:t>w</a:t>
            </a:r>
            <a:r>
              <a:rPr lang="zh-CN" altLang="en-US" sz="1400" dirty="0">
                <a:latin typeface="+mn-ea"/>
                <a:ea typeface="+mn-ea"/>
              </a:rPr>
              <a:t>和</a:t>
            </a:r>
            <a:r>
              <a:rPr lang="en-US" altLang="zh-CN" sz="1400" dirty="0">
                <a:latin typeface="+mn-ea"/>
                <a:ea typeface="+mn-ea"/>
              </a:rPr>
              <a:t>v</a:t>
            </a: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B52D85D2-C89B-4BA9-B35C-D7B941DF7FC3}"/>
                  </a:ext>
                </a:extLst>
              </p:cNvPr>
              <p:cNvSpPr/>
              <p:nvPr/>
            </p:nvSpPr>
            <p:spPr>
              <a:xfrm>
                <a:off x="3420233" y="3781161"/>
                <a:ext cx="76392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𝑤</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≥0</m:t>
                      </m:r>
                    </m:oMath>
                  </m:oMathPara>
                </a14:m>
                <a:endParaRPr lang="zh-CN" altLang="en-US" sz="1400" dirty="0"/>
              </a:p>
            </p:txBody>
          </p:sp>
        </mc:Choice>
        <mc:Fallback xmlns="">
          <p:sp>
            <p:nvSpPr>
              <p:cNvPr id="28" name="矩形 27">
                <a:extLst>
                  <a:ext uri="{FF2B5EF4-FFF2-40B4-BE49-F238E27FC236}">
                    <a16:creationId xmlns:a16="http://schemas.microsoft.com/office/drawing/2014/main" id="{B52D85D2-C89B-4BA9-B35C-D7B941DF7FC3}"/>
                  </a:ext>
                </a:extLst>
              </p:cNvPr>
              <p:cNvSpPr>
                <a:spLocks noRot="1" noChangeAspect="1" noMove="1" noResize="1" noEditPoints="1" noAdjustHandles="1" noChangeArrowheads="1" noChangeShapeType="1" noTextEdit="1"/>
              </p:cNvSpPr>
              <p:nvPr/>
            </p:nvSpPr>
            <p:spPr>
              <a:xfrm>
                <a:off x="3420233" y="3781161"/>
                <a:ext cx="763927"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Object 8">
                <a:extLst>
                  <a:ext uri="{FF2B5EF4-FFF2-40B4-BE49-F238E27FC236}">
                    <a16:creationId xmlns:a16="http://schemas.microsoft.com/office/drawing/2014/main" id="{97BEC6A6-7CD8-4D38-A681-61B987AA6FC0}"/>
                  </a:ext>
                </a:extLst>
              </p:cNvPr>
              <p:cNvSpPr txBox="1"/>
              <p:nvPr/>
            </p:nvSpPr>
            <p:spPr bwMode="auto">
              <a:xfrm>
                <a:off x="4211763" y="3574686"/>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𝑗</m:t>
                          </m:r>
                          <m:r>
                            <a:rPr lang="zh-CN" altLang="en-US" sz="1400" i="1">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𝑚</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𝑣</m:t>
                              </m:r>
                            </m:e>
                            <m:sub>
                              <m:r>
                                <a:rPr lang="en-US" altLang="zh-CN" sz="1400" b="0" i="1" smtClean="0">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29" name="Object 8">
                <a:extLst>
                  <a:ext uri="{FF2B5EF4-FFF2-40B4-BE49-F238E27FC236}">
                    <a16:creationId xmlns:a16="http://schemas.microsoft.com/office/drawing/2014/main" id="{97BEC6A6-7CD8-4D38-A681-61B987AA6FC0}"/>
                  </a:ext>
                </a:extLst>
              </p:cNvPr>
              <p:cNvSpPr txBox="1">
                <a:spLocks noRot="1" noChangeAspect="1" noMove="1" noResize="1" noEditPoints="1" noAdjustHandles="1" noChangeArrowheads="1" noChangeShapeType="1" noTextEdit="1"/>
              </p:cNvSpPr>
              <p:nvPr/>
            </p:nvSpPr>
            <p:spPr bwMode="auto">
              <a:xfrm>
                <a:off x="4211763" y="3574686"/>
                <a:ext cx="1152525" cy="720725"/>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93C419F-8CDB-4E8F-BE8A-B0233FA789E0}"/>
                  </a:ext>
                </a:extLst>
              </p:cNvPr>
              <p:cNvSpPr/>
              <p:nvPr/>
            </p:nvSpPr>
            <p:spPr>
              <a:xfrm>
                <a:off x="5173410" y="3746113"/>
                <a:ext cx="721095" cy="325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i="1">
                              <a:latin typeface="Cambria Math" panose="02040503050406030204" pitchFamily="18" charset="0"/>
                            </a:rPr>
                            <m:t>𝑗</m:t>
                          </m:r>
                        </m:sub>
                      </m:sSub>
                      <m:r>
                        <a:rPr lang="en-US" altLang="zh-CN" sz="1400" b="0" i="1" smtClean="0">
                          <a:latin typeface="Cambria Math" panose="02040503050406030204" pitchFamily="18" charset="0"/>
                        </a:rPr>
                        <m:t>≥0</m:t>
                      </m:r>
                    </m:oMath>
                  </m:oMathPara>
                </a14:m>
                <a:endParaRPr lang="zh-CN" altLang="en-US" sz="1400" dirty="0"/>
              </a:p>
            </p:txBody>
          </p:sp>
        </mc:Choice>
        <mc:Fallback xmlns="">
          <p:sp>
            <p:nvSpPr>
              <p:cNvPr id="30" name="矩形 29">
                <a:extLst>
                  <a:ext uri="{FF2B5EF4-FFF2-40B4-BE49-F238E27FC236}">
                    <a16:creationId xmlns:a16="http://schemas.microsoft.com/office/drawing/2014/main" id="{B93C419F-8CDB-4E8F-BE8A-B0233FA789E0}"/>
                  </a:ext>
                </a:extLst>
              </p:cNvPr>
              <p:cNvSpPr>
                <a:spLocks noRot="1" noChangeAspect="1" noMove="1" noResize="1" noEditPoints="1" noAdjustHandles="1" noChangeArrowheads="1" noChangeShapeType="1" noTextEdit="1"/>
              </p:cNvSpPr>
              <p:nvPr/>
            </p:nvSpPr>
            <p:spPr>
              <a:xfrm>
                <a:off x="5173410" y="3746113"/>
                <a:ext cx="721095" cy="325089"/>
              </a:xfrm>
              <a:prstGeom prst="rect">
                <a:avLst/>
              </a:prstGeom>
              <a:blipFill>
                <a:blip r:embed="rId10"/>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5">
                <a:extLst>
                  <a:ext uri="{FF2B5EF4-FFF2-40B4-BE49-F238E27FC236}">
                    <a16:creationId xmlns:a16="http://schemas.microsoft.com/office/drawing/2014/main" id="{B722C30C-B141-4451-AFD9-94B375E610FD}"/>
                  </a:ext>
                </a:extLst>
              </p:cNvPr>
              <p:cNvSpPr txBox="1"/>
              <p:nvPr/>
            </p:nvSpPr>
            <p:spPr bwMode="auto">
              <a:xfrm>
                <a:off x="3489286" y="4793172"/>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𝑣</m:t>
                          </m:r>
                        </m:e>
                        <m:sub>
                          <m:r>
                            <a:rPr lang="en-US" altLang="zh-CN" sz="1400" b="0" i="1" smtClean="0">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f>
                        <m:fPr>
                          <m:ctrlPr>
                            <a:rPr lang="en-US" altLang="zh-CN" sz="1400" i="1" smtClean="0">
                              <a:solidFill>
                                <a:srgbClr val="000000"/>
                              </a:solidFill>
                              <a:latin typeface="Cambria Math" panose="02040503050406030204" pitchFamily="18" charset="0"/>
                            </a:rPr>
                          </m:ctrlPr>
                        </m:fPr>
                        <m:num>
                          <m:func>
                            <m:funcPr>
                              <m:ctrlPr>
                                <a:rPr lang="en-US" altLang="zh-CN" sz="1400" i="1" smtClean="0">
                                  <a:solidFill>
                                    <a:srgbClr val="000000"/>
                                  </a:solidFill>
                                  <a:latin typeface="Cambria Math" panose="02040503050406030204" pitchFamily="18" charset="0"/>
                                </a:rPr>
                              </m:ctrlPr>
                            </m:funcPr>
                            <m:fName>
                              <m:r>
                                <m:rPr>
                                  <m:sty m:val="p"/>
                                </m:rPr>
                                <a:rPr lang="en-US" altLang="zh-CN" sz="1400" b="0" i="0" smtClean="0">
                                  <a:solidFill>
                                    <a:srgbClr val="000000"/>
                                  </a:solidFill>
                                  <a:latin typeface="Cambria Math" panose="02040503050406030204" pitchFamily="18" charset="0"/>
                                </a:rPr>
                                <m:t>exp</m:t>
                              </m:r>
                            </m:fName>
                            <m:e>
                              <m:d>
                                <m:dPr>
                                  <m:begChr m:val="{"/>
                                  <m:endChr m:val="}"/>
                                  <m:ctrlPr>
                                    <a:rPr lang="en-US" altLang="zh-CN" sz="1400" i="1" smtClean="0">
                                      <a:solidFill>
                                        <a:srgbClr val="000000"/>
                                      </a:solidFill>
                                      <a:latin typeface="Cambria Math" panose="02040503050406030204" pitchFamily="18" charset="0"/>
                                    </a:rPr>
                                  </m:ctrlPr>
                                </m:dPr>
                                <m:e>
                                  <m:f>
                                    <m:fPr>
                                      <m:ctrlPr>
                                        <a:rPr lang="en-US" altLang="zh-CN" sz="140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en-US" altLang="zh-CN" sz="1400" b="0" i="1" smtClean="0">
                                              <a:solidFill>
                                                <a:srgbClr val="000000"/>
                                              </a:solidFill>
                                              <a:latin typeface="Cambria Math" panose="02040503050406030204" pitchFamily="18" charset="0"/>
                                            </a:rPr>
                                            <m:t>𝑗</m:t>
                                          </m:r>
                                        </m:sub>
                                      </m:sSub>
                                    </m:num>
                                    <m:den>
                                      <m:r>
                                        <a:rPr lang="en-US" altLang="zh-CN" sz="1400" b="0" i="1" smtClean="0">
                                          <a:solidFill>
                                            <a:srgbClr val="000000"/>
                                          </a:solidFill>
                                          <a:latin typeface="Cambria Math" panose="02040503050406030204" pitchFamily="18" charset="0"/>
                                        </a:rPr>
                                        <m:t>𝜂</m:t>
                                      </m:r>
                                    </m:den>
                                  </m:f>
                                </m:e>
                              </m:d>
                            </m:e>
                          </m:func>
                        </m:num>
                        <m:den>
                          <m:nary>
                            <m:naryPr>
                              <m:chr m:val="∑"/>
                              <m:supHide m:val="on"/>
                              <m:ctrlPr>
                                <a:rPr lang="en-US" altLang="zh-CN"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h</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i="1">
                                                  <a:latin typeface="Cambria Math" panose="02040503050406030204" pitchFamily="18" charset="0"/>
                                                </a:rPr>
                                                <m:t>h</m:t>
                                              </m:r>
                                            </m:sub>
                                          </m:sSub>
                                        </m:num>
                                        <m:den>
                                          <m:r>
                                            <a:rPr lang="en-US" altLang="zh-CN" sz="1400" b="0" i="1" smtClean="0">
                                              <a:latin typeface="Cambria Math" panose="02040503050406030204" pitchFamily="18" charset="0"/>
                                            </a:rPr>
                                            <m:t>𝜂</m:t>
                                          </m:r>
                                        </m:den>
                                      </m:f>
                                    </m:e>
                                  </m:d>
                                </m:e>
                              </m:func>
                            </m:e>
                          </m:nary>
                        </m:den>
                      </m:f>
                    </m:oMath>
                  </m:oMathPara>
                </a14:m>
                <a:endParaRPr lang="zh-CN" altLang="en-US" sz="1400" dirty="0"/>
              </a:p>
            </p:txBody>
          </p:sp>
        </mc:Choice>
        <mc:Fallback xmlns="">
          <p:sp>
            <p:nvSpPr>
              <p:cNvPr id="31" name="Object 5">
                <a:extLst>
                  <a:ext uri="{FF2B5EF4-FFF2-40B4-BE49-F238E27FC236}">
                    <a16:creationId xmlns:a16="http://schemas.microsoft.com/office/drawing/2014/main" id="{B722C30C-B141-4451-AFD9-94B375E610FD}"/>
                  </a:ext>
                </a:extLst>
              </p:cNvPr>
              <p:cNvSpPr txBox="1">
                <a:spLocks noRot="1" noChangeAspect="1" noMove="1" noResize="1" noEditPoints="1" noAdjustHandles="1" noChangeArrowheads="1" noChangeShapeType="1" noTextEdit="1"/>
              </p:cNvSpPr>
              <p:nvPr/>
            </p:nvSpPr>
            <p:spPr bwMode="auto">
              <a:xfrm>
                <a:off x="3489286" y="4793172"/>
                <a:ext cx="2843213" cy="1201737"/>
              </a:xfrm>
              <a:prstGeom prst="rect">
                <a:avLst/>
              </a:prstGeom>
              <a:blipFill>
                <a:blip r:embed="rId11"/>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7">
                <a:extLst>
                  <a:ext uri="{FF2B5EF4-FFF2-40B4-BE49-F238E27FC236}">
                    <a16:creationId xmlns:a16="http://schemas.microsoft.com/office/drawing/2014/main" id="{CB2FCA42-822D-4E3B-AB57-47F272453FA3}"/>
                  </a:ext>
                </a:extLst>
              </p:cNvPr>
              <p:cNvSpPr txBox="1"/>
              <p:nvPr/>
            </p:nvSpPr>
            <p:spPr bwMode="auto">
              <a:xfrm>
                <a:off x="3491881" y="5689302"/>
                <a:ext cx="2729216" cy="9080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𝑛</m:t>
                              </m:r>
                            </m:sup>
                            <m:e>
                              <m:nary>
                                <m:naryPr>
                                  <m:chr m:val="∑"/>
                                  <m:supHide m:val="on"/>
                                  <m:ctrlPr>
                                    <a:rPr lang="zh-CN" altLang="en-US"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𝑗</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𝑢</m:t>
                                          </m:r>
                                        </m:e>
                                      </m:acc>
                                    </m:e>
                                    <m:sub>
                                      <m:r>
                                        <a:rPr lang="en-US" altLang="zh-CN" sz="1400" i="1">
                                          <a:latin typeface="Cambria Math" panose="02040503050406030204" pitchFamily="18" charset="0"/>
                                        </a:rPr>
                                        <m:t>𝑖𝑙</m:t>
                                      </m:r>
                                    </m:sub>
                                  </m:sSub>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𝑤</m:t>
                                          </m:r>
                                        </m:e>
                                      </m:acc>
                                    </m:e>
                                    <m:sub>
                                      <m:r>
                                        <a:rPr lang="en-US" altLang="zh-CN" sz="1400" b="0" i="1" smtClean="0">
                                          <a:latin typeface="Cambria Math" panose="02040503050406030204" pitchFamily="18" charset="0"/>
                                        </a:rPr>
                                        <m:t>𝑡</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latin typeface="Cambria Math" panose="02040503050406030204" pitchFamily="18" charset="0"/>
                                                </a:rPr>
                                                <m:t>𝑧</m:t>
                                              </m:r>
                                            </m:e>
                                          </m:acc>
                                        </m:e>
                                        <m:sub>
                                          <m:r>
                                            <a:rPr lang="en-US" altLang="zh-CN" sz="1400" i="1">
                                              <a:latin typeface="Cambria Math" panose="02040503050406030204" pitchFamily="18" charset="0"/>
                                            </a:rPr>
                                            <m:t>𝑙𝑗</m:t>
                                          </m:r>
                                        </m:sub>
                                      </m:sSub>
                                    </m:e>
                                  </m:d>
                                </m:e>
                              </m:nary>
                            </m:e>
                          </m:nary>
                        </m:e>
                      </m:nary>
                    </m:oMath>
                  </m:oMathPara>
                </a14:m>
                <a:endParaRPr lang="zh-CN" altLang="en-US" sz="1400" dirty="0"/>
              </a:p>
            </p:txBody>
          </p:sp>
        </mc:Choice>
        <mc:Fallback xmlns="">
          <p:sp>
            <p:nvSpPr>
              <p:cNvPr id="32" name="Object 7">
                <a:extLst>
                  <a:ext uri="{FF2B5EF4-FFF2-40B4-BE49-F238E27FC236}">
                    <a16:creationId xmlns:a16="http://schemas.microsoft.com/office/drawing/2014/main" id="{CB2FCA42-822D-4E3B-AB57-47F272453FA3}"/>
                  </a:ext>
                </a:extLst>
              </p:cNvPr>
              <p:cNvSpPr txBox="1">
                <a:spLocks noRot="1" noChangeAspect="1" noMove="1" noResize="1" noEditPoints="1" noAdjustHandles="1" noChangeArrowheads="1" noChangeShapeType="1" noTextEdit="1"/>
              </p:cNvSpPr>
              <p:nvPr/>
            </p:nvSpPr>
            <p:spPr bwMode="auto">
              <a:xfrm>
                <a:off x="3491881" y="5689302"/>
                <a:ext cx="2729216" cy="908050"/>
              </a:xfrm>
              <a:prstGeom prst="rect">
                <a:avLst/>
              </a:prstGeom>
              <a:blipFill>
                <a:blip r:embed="rId12"/>
                <a:stretch>
                  <a:fillRect/>
                </a:stretch>
              </a:blipFill>
              <a:ln>
                <a:noFill/>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2DAB59E-9BB3-4FCB-9FAB-872554726F6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96136" y="708534"/>
            <a:ext cx="3096660" cy="2134874"/>
          </a:xfrm>
          <a:prstGeom prst="rect">
            <a:avLst/>
          </a:prstGeom>
        </p:spPr>
      </p:pic>
      <p:sp>
        <p:nvSpPr>
          <p:cNvPr id="7" name="矩形 6">
            <a:extLst>
              <a:ext uri="{FF2B5EF4-FFF2-40B4-BE49-F238E27FC236}">
                <a16:creationId xmlns:a16="http://schemas.microsoft.com/office/drawing/2014/main" id="{49CFA323-B21E-433A-919C-6A8F476E7DB1}"/>
              </a:ext>
            </a:extLst>
          </p:cNvPr>
          <p:cNvSpPr/>
          <p:nvPr/>
        </p:nvSpPr>
        <p:spPr>
          <a:xfrm>
            <a:off x="5819740" y="3056543"/>
            <a:ext cx="3096660" cy="784830"/>
          </a:xfrm>
          <a:prstGeom prst="rect">
            <a:avLst/>
          </a:prstGeom>
        </p:spPr>
        <p:txBody>
          <a:bodyPr wrap="square">
            <a:spAutoFit/>
          </a:bodyPr>
          <a:lstStyle/>
          <a:p>
            <a:pPr algn="just"/>
            <a:r>
              <a:rPr lang="en-US" altLang="zh-CN" dirty="0">
                <a:solidFill>
                  <a:srgbClr val="111111"/>
                </a:solidFill>
                <a:latin typeface="Times New Roman" panose="02020603050405020304" pitchFamily="18" charset="0"/>
                <a:cs typeface="Times New Roman" panose="02020603050405020304" pitchFamily="18" charset="0"/>
              </a:rPr>
              <a:t>(Top) Each RGB-D frame consists of an RGB image (left) and the corresponding depth image (right). (Bottom) A zoomed-in portion of the bowl showing the difference between the image resolution of the RGB-D camera and the Point Grey Grasshopper. </a:t>
            </a:r>
            <a:endParaRPr lang="en-US" altLang="zh-CN" b="0" i="0" dirty="0">
              <a:solidFill>
                <a:srgbClr val="111111"/>
              </a:solidFill>
              <a:effectLst/>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F4DAECE1-272E-4334-91CE-948D01A6FC2A}"/>
              </a:ext>
            </a:extLst>
          </p:cNvPr>
          <p:cNvSpPr/>
          <p:nvPr/>
        </p:nvSpPr>
        <p:spPr>
          <a:xfrm>
            <a:off x="3774550" y="771614"/>
            <a:ext cx="129304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[Chen et al. 2013]</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094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FF0FAEC9-7969-47D9-A5BC-E0EFA63E9210}"/>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——k-means</a:t>
            </a:r>
            <a:r>
              <a:rPr lang="zh-CN" altLang="en-US" sz="2400" b="1" kern="0" dirty="0">
                <a:latin typeface="微软雅黑" panose="020B0503020204020204" pitchFamily="34" charset="-122"/>
                <a:ea typeface="微软雅黑" panose="020B0503020204020204" pitchFamily="34" charset="-122"/>
              </a:rPr>
              <a:t>其他改进算法</a:t>
            </a:r>
          </a:p>
        </p:txBody>
      </p:sp>
      <p:sp>
        <p:nvSpPr>
          <p:cNvPr id="3" name="矩形 2">
            <a:extLst>
              <a:ext uri="{FF2B5EF4-FFF2-40B4-BE49-F238E27FC236}">
                <a16:creationId xmlns:a16="http://schemas.microsoft.com/office/drawing/2014/main" id="{CB58E3A4-B969-42F7-8AC5-F164E2AB9FEB}"/>
              </a:ext>
            </a:extLst>
          </p:cNvPr>
          <p:cNvSpPr/>
          <p:nvPr/>
        </p:nvSpPr>
        <p:spPr>
          <a:xfrm>
            <a:off x="323528" y="757401"/>
            <a:ext cx="3305713" cy="338554"/>
          </a:xfrm>
          <a:prstGeom prst="rect">
            <a:avLst/>
          </a:prstGeom>
        </p:spPr>
        <p:txBody>
          <a:bodyPr wrap="none">
            <a:spAutoFit/>
          </a:bodyPr>
          <a:lstStyle/>
          <a:p>
            <a:r>
              <a:rPr lang="en-US" altLang="zh-CN" sz="1600" b="1" dirty="0">
                <a:solidFill>
                  <a:srgbClr val="333333"/>
                </a:solidFill>
                <a:latin typeface="Times New Roman" panose="02020603050405020304" pitchFamily="18" charset="0"/>
                <a:ea typeface="+mn-ea"/>
                <a:cs typeface="Times New Roman" panose="02020603050405020304" pitchFamily="18" charset="0"/>
              </a:rPr>
              <a:t>FGKM</a:t>
            </a:r>
            <a:r>
              <a:rPr lang="zh-CN" altLang="en-US" sz="1600" b="1" dirty="0">
                <a:solidFill>
                  <a:srgbClr val="333333"/>
                </a:solidFill>
                <a:latin typeface="+mn-ea"/>
                <a:ea typeface="+mn-ea"/>
              </a:rPr>
              <a:t>算法，多视图软子空间聚类</a:t>
            </a:r>
          </a:p>
        </p:txBody>
      </p:sp>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0FE518EF-07A9-4271-ADC5-043B0632D8B5}"/>
                  </a:ext>
                </a:extLst>
              </p:cNvPr>
              <p:cNvSpPr txBox="1"/>
              <p:nvPr/>
            </p:nvSpPr>
            <p:spPr bwMode="auto">
              <a:xfrm>
                <a:off x="185848" y="2885182"/>
                <a:ext cx="6402376" cy="8318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unc>
                        <m:funcPr>
                          <m:ctrlPr>
                            <a:rPr lang="en-US" altLang="zh-CN" sz="1400" i="1" smtClean="0">
                              <a:solidFill>
                                <a:srgbClr val="000000"/>
                              </a:solidFill>
                              <a:latin typeface="Cambria Math" panose="02040503050406030204" pitchFamily="18" charset="0"/>
                            </a:rPr>
                          </m:ctrlPr>
                        </m:funcPr>
                        <m:fName>
                          <m:limLow>
                            <m:limLowPr>
                              <m:ctrlPr>
                                <a:rPr lang="en-US" altLang="zh-CN" sz="1400" i="1" smtClean="0">
                                  <a:solidFill>
                                    <a:srgbClr val="000000"/>
                                  </a:solidFill>
                                  <a:latin typeface="Cambria Math" panose="02040503050406030204" pitchFamily="18" charset="0"/>
                                </a:rPr>
                              </m:ctrlPr>
                            </m:limLowPr>
                            <m:e>
                              <m:r>
                                <m:rPr>
                                  <m:sty m:val="p"/>
                                </m:rPr>
                                <a:rPr lang="en-US" altLang="zh-CN" sz="1400" i="0" smtClean="0">
                                  <a:solidFill>
                                    <a:srgbClr val="000000"/>
                                  </a:solidFill>
                                  <a:latin typeface="Cambria Math" panose="02040503050406030204" pitchFamily="18" charset="0"/>
                                </a:rPr>
                                <m:t>min</m:t>
                              </m:r>
                            </m:e>
                            <m:lim>
                              <m:r>
                                <a:rPr lang="en-US" altLang="zh-CN" sz="1400" b="0" i="1" smtClean="0">
                                  <a:solidFill>
                                    <a:srgbClr val="000000"/>
                                  </a:solidFill>
                                  <a:latin typeface="Cambria Math" panose="02040503050406030204" pitchFamily="18" charset="0"/>
                                </a:rPr>
                                <m:t>𝑈</m:t>
                              </m:r>
                              <m:r>
                                <a:rPr lang="en-US" altLang="zh-CN" sz="1400" b="0" i="1" smtClean="0">
                                  <a:solidFill>
                                    <a:srgbClr val="000000"/>
                                  </a:solidFill>
                                  <a:latin typeface="Cambria Math" panose="02040503050406030204" pitchFamily="18" charset="0"/>
                                </a:rPr>
                                <m:t>, </m:t>
                              </m:r>
                              <m:r>
                                <a:rPr lang="en-US" altLang="zh-CN" sz="1400" b="0" i="1" smtClean="0">
                                  <a:solidFill>
                                    <a:srgbClr val="000000"/>
                                  </a:solidFill>
                                  <a:latin typeface="Cambria Math" panose="02040503050406030204" pitchFamily="18" charset="0"/>
                                </a:rPr>
                                <m:t>𝑊</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𝑉</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𝑍</m:t>
                              </m:r>
                            </m:lim>
                          </m:limLow>
                        </m:fName>
                        <m:e>
                          <m:nary>
                            <m:naryPr>
                              <m:chr m:val="∑"/>
                              <m:ctrlPr>
                                <a:rPr lang="zh-CN" altLang="en-US" sz="1400" i="1">
                                  <a:latin typeface="Cambria Math" panose="02040503050406030204" pitchFamily="18" charset="0"/>
                                </a:rPr>
                              </m:ctrlPr>
                            </m:naryPr>
                            <m:sub>
                              <m:r>
                                <a:rPr lang="zh-CN" altLang="en-US" sz="1400" i="1">
                                  <a:latin typeface="Cambria Math" panose="02040503050406030204" pitchFamily="18" charset="0"/>
                                </a:rPr>
                                <m:t>𝑙</m:t>
                              </m:r>
                              <m:r>
                                <a:rPr lang="zh-CN" altLang="en-US" sz="1400" i="1">
                                  <a:latin typeface="Cambria Math" panose="02040503050406030204" pitchFamily="18" charset="0"/>
                                </a:rPr>
                                <m:t>=1</m:t>
                              </m:r>
                            </m:sub>
                            <m:sup>
                              <m:r>
                                <a:rPr lang="zh-CN" altLang="en-US" sz="1400" i="1">
                                  <a:latin typeface="Cambria Math" panose="02040503050406030204" pitchFamily="18" charset="0"/>
                                </a:rPr>
                                <m:t>𝑘</m:t>
                              </m:r>
                            </m:sup>
                            <m:e>
                              <m:nary>
                                <m:naryPr>
                                  <m:chr m:val="∑"/>
                                  <m:ctrlPr>
                                    <a:rPr lang="zh-CN" altLang="en-US" sz="1400" i="1">
                                      <a:latin typeface="Cambria Math" panose="02040503050406030204" pitchFamily="18" charset="0"/>
                                    </a:rPr>
                                  </m:ctrlPr>
                                </m:naryPr>
                                <m:sub>
                                  <m:r>
                                    <a:rPr lang="zh-CN" altLang="en-US" sz="1400" i="1">
                                      <a:latin typeface="Cambria Math" panose="02040503050406030204" pitchFamily="18" charset="0"/>
                                    </a:rPr>
                                    <m:t>𝑖</m:t>
                                  </m:r>
                                  <m:r>
                                    <a:rPr lang="zh-CN" altLang="en-US" sz="1400" i="1">
                                      <a:latin typeface="Cambria Math" panose="02040503050406030204" pitchFamily="18" charset="0"/>
                                    </a:rPr>
                                    <m:t>=1</m:t>
                                  </m:r>
                                </m:sub>
                                <m:sup>
                                  <m:r>
                                    <a:rPr lang="zh-CN" altLang="en-US" sz="1400" i="1">
                                      <a:latin typeface="Cambria Math" panose="02040503050406030204" pitchFamily="18" charset="0"/>
                                    </a:rPr>
                                    <m:t>𝑛</m:t>
                                  </m:r>
                                </m:sup>
                                <m:e>
                                  <m:nary>
                                    <m:naryPr>
                                      <m:chr m:val="∑"/>
                                      <m:ctrlPr>
                                        <a:rPr lang="zh-CN" altLang="en-US" sz="1400" i="1">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𝑇</m:t>
                                      </m:r>
                                    </m:sup>
                                    <m:e>
                                      <m:nary>
                                        <m:naryPr>
                                          <m:chr m:val="∑"/>
                                          <m:supHide m:val="on"/>
                                          <m:ctrlPr>
                                            <a:rPr lang="en-US" altLang="zh-CN" sz="140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𝐺</m:t>
                                              </m:r>
                                            </m:e>
                                            <m:sub>
                                              <m:r>
                                                <a:rPr lang="en-US" altLang="zh-CN" sz="1400" b="0" i="1" smtClean="0">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𝑢</m:t>
                                              </m:r>
                                            </m:e>
                                            <m:sub>
                                              <m:r>
                                                <a:rPr lang="en-US" altLang="zh-CN" sz="1400" i="1">
                                                  <a:latin typeface="Cambria Math" panose="02040503050406030204" pitchFamily="18" charset="0"/>
                                                </a:rPr>
                                                <m:t>𝑖𝑙</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𝑙𝑡</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𝑙𝑗</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𝑙𝑗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𝜂</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𝑚</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𝑙𝑗</m:t>
                                                      </m:r>
                                                    </m:sub>
                                                  </m:sSub>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𝑙𝑗</m:t>
                                                          </m:r>
                                                        </m:sub>
                                                      </m:sSub>
                                                    </m:e>
                                                  </m:func>
                                                </m:e>
                                              </m:nary>
                                              <m:r>
                                                <a:rPr lang="en-US" altLang="zh-CN" sz="1400" i="1">
                                                  <a:latin typeface="Cambria Math" panose="02040503050406030204" pitchFamily="18" charset="0"/>
                                                </a:rPr>
                                                <m:t>+</m:t>
                                              </m:r>
                                              <m:r>
                                                <a:rPr lang="en-US" altLang="zh-CN" sz="1400" b="0" i="1" smtClean="0">
                                                  <a:latin typeface="Cambria Math" panose="02040503050406030204" pitchFamily="18" charset="0"/>
                                                </a:rPr>
                                                <m:t>𝜆</m:t>
                                              </m:r>
                                              <m:nary>
                                                <m:naryPr>
                                                  <m:chr m:val="∑"/>
                                                  <m:ctrlPr>
                                                    <a:rPr lang="en-US" altLang="zh-CN" sz="1400" i="1">
                                                      <a:latin typeface="Cambria Math" panose="02040503050406030204" pitchFamily="18" charset="0"/>
                                                    </a:rPr>
                                                  </m:ctrlPr>
                                                </m:naryPr>
                                                <m:sub>
                                                  <m: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𝑘</m:t>
                                                  </m:r>
                                                </m:sup>
                                                <m:e>
                                                  <m:nary>
                                                    <m:naryPr>
                                                      <m:chr m:val="∑"/>
                                                      <m:ctrlPr>
                                                        <a:rPr lang="en-US" altLang="zh-CN" sz="1400" i="1">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𝑇</m:t>
                                                      </m:r>
                                                    </m:sup>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i="1">
                                                              <a:latin typeface="Cambria Math" panose="02040503050406030204" pitchFamily="18" charset="0"/>
                                                            </a:rPr>
                                                            <m:t>𝑙</m:t>
                                                          </m:r>
                                                          <m:r>
                                                            <a:rPr lang="en-US" altLang="zh-CN" sz="1400" b="0" i="1" smtClean="0">
                                                              <a:latin typeface="Cambria Math" panose="02040503050406030204" pitchFamily="18" charset="0"/>
                                                            </a:rPr>
                                                            <m:t>𝑡</m:t>
                                                          </m:r>
                                                        </m:sub>
                                                      </m:sSub>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i="1">
                                                                  <a:latin typeface="Cambria Math" panose="02040503050406030204" pitchFamily="18" charset="0"/>
                                                                </a:rPr>
                                                                <m:t>𝑙</m:t>
                                                              </m:r>
                                                              <m:r>
                                                                <a:rPr lang="en-US" altLang="zh-CN" sz="1400" b="0" i="1" smtClean="0">
                                                                  <a:latin typeface="Cambria Math" panose="02040503050406030204" pitchFamily="18" charset="0"/>
                                                                </a:rPr>
                                                                <m:t>𝑡</m:t>
                                                              </m:r>
                                                            </m:sub>
                                                          </m:sSub>
                                                        </m:e>
                                                      </m:func>
                                                    </m:e>
                                                  </m:nary>
                                                </m:e>
                                              </m:nary>
                                            </m:e>
                                          </m:nary>
                                        </m:e>
                                      </m:nary>
                                    </m:e>
                                  </m:nary>
                                </m:e>
                              </m:nary>
                            </m:e>
                          </m:nary>
                        </m:e>
                      </m:func>
                    </m:oMath>
                  </m:oMathPara>
                </a14:m>
                <a:endParaRPr lang="zh-CN" altLang="en-US" sz="1400" dirty="0"/>
              </a:p>
            </p:txBody>
          </p:sp>
        </mc:Choice>
        <mc:Fallback xmlns="">
          <p:sp>
            <p:nvSpPr>
              <p:cNvPr id="12" name="Object 5">
                <a:extLst>
                  <a:ext uri="{FF2B5EF4-FFF2-40B4-BE49-F238E27FC236}">
                    <a16:creationId xmlns:a16="http://schemas.microsoft.com/office/drawing/2014/main" id="{0FE518EF-07A9-4271-ADC5-043B0632D8B5}"/>
                  </a:ext>
                </a:extLst>
              </p:cNvPr>
              <p:cNvSpPr txBox="1">
                <a:spLocks noRot="1" noChangeAspect="1" noMove="1" noResize="1" noEditPoints="1" noAdjustHandles="1" noChangeArrowheads="1" noChangeShapeType="1" noTextEdit="1"/>
              </p:cNvSpPr>
              <p:nvPr/>
            </p:nvSpPr>
            <p:spPr bwMode="auto">
              <a:xfrm>
                <a:off x="185848" y="2885182"/>
                <a:ext cx="6402376" cy="831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7DC1B67-BD9A-4980-B5BD-0A43CF7634A0}"/>
                  </a:ext>
                </a:extLst>
              </p:cNvPr>
              <p:cNvSpPr txBox="1"/>
              <p:nvPr/>
            </p:nvSpPr>
            <p:spPr bwMode="auto">
              <a:xfrm>
                <a:off x="257856" y="3716387"/>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𝑢</m:t>
                              </m:r>
                            </m:e>
                            <m:sub>
                              <m:r>
                                <a:rPr lang="zh-CN" altLang="en-US" sz="1400" i="1">
                                  <a:solidFill>
                                    <a:srgbClr val="000000"/>
                                  </a:solidFill>
                                  <a:latin typeface="Cambria Math" panose="02040503050406030204" pitchFamily="18" charset="0"/>
                                </a:rPr>
                                <m:t>𝑖</m:t>
                              </m:r>
                              <m:r>
                                <a:rPr lang="en-US" altLang="zh-CN" sz="1400" b="0" i="1" smtClean="0">
                                  <a:solidFill>
                                    <a:srgbClr val="000000"/>
                                  </a:solidFill>
                                  <a:latin typeface="Cambria Math" panose="02040503050406030204" pitchFamily="18" charset="0"/>
                                </a:rPr>
                                <m:t>𝑙</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15" name="Object 8">
                <a:extLst>
                  <a:ext uri="{FF2B5EF4-FFF2-40B4-BE49-F238E27FC236}">
                    <a16:creationId xmlns:a16="http://schemas.microsoft.com/office/drawing/2014/main" id="{B7DC1B67-BD9A-4980-B5BD-0A43CF7634A0}"/>
                  </a:ext>
                </a:extLst>
              </p:cNvPr>
              <p:cNvSpPr txBox="1">
                <a:spLocks noRot="1" noChangeAspect="1" noMove="1" noResize="1" noEditPoints="1" noAdjustHandles="1" noChangeArrowheads="1" noChangeShapeType="1" noTextEdit="1"/>
              </p:cNvSpPr>
              <p:nvPr/>
            </p:nvSpPr>
            <p:spPr bwMode="auto">
              <a:xfrm>
                <a:off x="257856" y="3716387"/>
                <a:ext cx="1152525" cy="72072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A76EDE47-0C24-4C5A-8890-51E9FBF3BEA1}"/>
                  </a:ext>
                </a:extLst>
              </p:cNvPr>
              <p:cNvSpPr txBox="1"/>
              <p:nvPr/>
            </p:nvSpPr>
            <p:spPr bwMode="auto">
              <a:xfrm>
                <a:off x="1175292" y="3894004"/>
                <a:ext cx="1223962" cy="436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𝑢</m:t>
                          </m:r>
                        </m:e>
                        <m:sub>
                          <m:r>
                            <a:rPr lang="zh-CN" altLang="en-US" sz="1400" i="1">
                              <a:solidFill>
                                <a:srgbClr val="000000"/>
                              </a:solidFill>
                              <a:latin typeface="Cambria Math" panose="02040503050406030204" pitchFamily="18" charset="0"/>
                            </a:rPr>
                            <m:t>𝑖𝑙</m:t>
                          </m:r>
                        </m:sub>
                      </m:sSub>
                      <m:r>
                        <a:rPr lang="zh-CN" altLang="en-US" sz="1400" i="1">
                          <a:solidFill>
                            <a:srgbClr val="000000"/>
                          </a:solidFill>
                          <a:latin typeface="Cambria Math" panose="02040503050406030204" pitchFamily="18" charset="0"/>
                        </a:rPr>
                        <m:t>∈{0,1}</m:t>
                      </m:r>
                    </m:oMath>
                  </m:oMathPara>
                </a14:m>
                <a:endParaRPr lang="zh-CN" altLang="en-US" sz="1400" dirty="0"/>
              </a:p>
            </p:txBody>
          </p:sp>
        </mc:Choice>
        <mc:Fallback xmlns="">
          <p:sp>
            <p:nvSpPr>
              <p:cNvPr id="16" name="Object 10">
                <a:extLst>
                  <a:ext uri="{FF2B5EF4-FFF2-40B4-BE49-F238E27FC236}">
                    <a16:creationId xmlns:a16="http://schemas.microsoft.com/office/drawing/2014/main" id="{A76EDE47-0C24-4C5A-8890-51E9FBF3BEA1}"/>
                  </a:ext>
                </a:extLst>
              </p:cNvPr>
              <p:cNvSpPr txBox="1">
                <a:spLocks noRot="1" noChangeAspect="1" noMove="1" noResize="1" noEditPoints="1" noAdjustHandles="1" noChangeArrowheads="1" noChangeShapeType="1" noTextEdit="1"/>
              </p:cNvSpPr>
              <p:nvPr/>
            </p:nvSpPr>
            <p:spPr bwMode="auto">
              <a:xfrm>
                <a:off x="1175292" y="3894004"/>
                <a:ext cx="1223962" cy="43656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9FA5B373-F5ED-48D1-BD98-407A82D3922D}"/>
                  </a:ext>
                </a:extLst>
              </p:cNvPr>
              <p:cNvSpPr txBox="1"/>
              <p:nvPr/>
            </p:nvSpPr>
            <p:spPr bwMode="auto">
              <a:xfrm>
                <a:off x="2039388" y="3690131"/>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𝑡</m:t>
                          </m:r>
                          <m:r>
                            <a:rPr lang="zh-CN" altLang="en-US" sz="1400" i="1">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𝑇</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en-US" altLang="zh-CN" sz="1400" b="0" i="1" smtClean="0">
                                  <a:solidFill>
                                    <a:srgbClr val="000000"/>
                                  </a:solidFill>
                                  <a:latin typeface="Cambria Math" panose="02040503050406030204" pitchFamily="18" charset="0"/>
                                </a:rPr>
                                <m:t>𝑙𝑡</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21" name="Object 8">
                <a:extLst>
                  <a:ext uri="{FF2B5EF4-FFF2-40B4-BE49-F238E27FC236}">
                    <a16:creationId xmlns:a16="http://schemas.microsoft.com/office/drawing/2014/main" id="{9FA5B373-F5ED-48D1-BD98-407A82D3922D}"/>
                  </a:ext>
                </a:extLst>
              </p:cNvPr>
              <p:cNvSpPr txBox="1">
                <a:spLocks noRot="1" noChangeAspect="1" noMove="1" noResize="1" noEditPoints="1" noAdjustHandles="1" noChangeArrowheads="1" noChangeShapeType="1" noTextEdit="1"/>
              </p:cNvSpPr>
              <p:nvPr/>
            </p:nvSpPr>
            <p:spPr bwMode="auto">
              <a:xfrm>
                <a:off x="2039388" y="3690131"/>
                <a:ext cx="1152525" cy="72072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bject 5">
                <a:extLst>
                  <a:ext uri="{FF2B5EF4-FFF2-40B4-BE49-F238E27FC236}">
                    <a16:creationId xmlns:a16="http://schemas.microsoft.com/office/drawing/2014/main" id="{F1A8BB48-A007-40BB-8162-D5FACA858A71}"/>
                  </a:ext>
                </a:extLst>
              </p:cNvPr>
              <p:cNvSpPr txBox="1"/>
              <p:nvPr/>
            </p:nvSpPr>
            <p:spPr bwMode="auto">
              <a:xfrm>
                <a:off x="438542" y="4859671"/>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𝑤</m:t>
                          </m:r>
                        </m:e>
                        <m:sub>
                          <m:r>
                            <a:rPr lang="en-US" altLang="zh-CN" sz="1400" b="0" i="1" smtClean="0">
                              <a:solidFill>
                                <a:srgbClr val="000000"/>
                              </a:solidFill>
                              <a:latin typeface="Cambria Math" panose="02040503050406030204" pitchFamily="18" charset="0"/>
                            </a:rPr>
                            <m:t>𝑙𝑡</m:t>
                          </m:r>
                        </m:sub>
                      </m:sSub>
                      <m:r>
                        <a:rPr lang="zh-CN" altLang="en-US" sz="1400" i="1">
                          <a:solidFill>
                            <a:srgbClr val="000000"/>
                          </a:solidFill>
                          <a:latin typeface="Cambria Math" panose="02040503050406030204" pitchFamily="18" charset="0"/>
                        </a:rPr>
                        <m:t>=</m:t>
                      </m:r>
                      <m:f>
                        <m:fPr>
                          <m:ctrlPr>
                            <a:rPr lang="en-US" altLang="zh-CN" sz="1400" i="1" smtClean="0">
                              <a:solidFill>
                                <a:srgbClr val="000000"/>
                              </a:solidFill>
                              <a:latin typeface="Cambria Math" panose="02040503050406030204" pitchFamily="18" charset="0"/>
                            </a:rPr>
                          </m:ctrlPr>
                        </m:fPr>
                        <m:num>
                          <m:func>
                            <m:funcPr>
                              <m:ctrlPr>
                                <a:rPr lang="en-US" altLang="zh-CN" sz="1400" i="1" smtClean="0">
                                  <a:solidFill>
                                    <a:srgbClr val="000000"/>
                                  </a:solidFill>
                                  <a:latin typeface="Cambria Math" panose="02040503050406030204" pitchFamily="18" charset="0"/>
                                </a:rPr>
                              </m:ctrlPr>
                            </m:funcPr>
                            <m:fName>
                              <m:r>
                                <m:rPr>
                                  <m:sty m:val="p"/>
                                </m:rPr>
                                <a:rPr lang="en-US" altLang="zh-CN" sz="1400" b="0" i="0" smtClean="0">
                                  <a:solidFill>
                                    <a:srgbClr val="000000"/>
                                  </a:solidFill>
                                  <a:latin typeface="Cambria Math" panose="02040503050406030204" pitchFamily="18" charset="0"/>
                                </a:rPr>
                                <m:t>exp</m:t>
                              </m:r>
                            </m:fName>
                            <m:e>
                              <m:d>
                                <m:dPr>
                                  <m:begChr m:val="{"/>
                                  <m:endChr m:val="}"/>
                                  <m:ctrlPr>
                                    <a:rPr lang="en-US" altLang="zh-CN" sz="1400" i="1" smtClean="0">
                                      <a:solidFill>
                                        <a:srgbClr val="000000"/>
                                      </a:solidFill>
                                      <a:latin typeface="Cambria Math" panose="02040503050406030204" pitchFamily="18" charset="0"/>
                                    </a:rPr>
                                  </m:ctrlPr>
                                </m:dPr>
                                <m:e>
                                  <m:f>
                                    <m:fPr>
                                      <m:ctrlPr>
                                        <a:rPr lang="en-US" altLang="zh-CN" sz="140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𝐷</m:t>
                                          </m:r>
                                        </m:e>
                                        <m:sub>
                                          <m:r>
                                            <a:rPr lang="en-US" altLang="zh-CN" sz="1400" b="0" i="1" smtClean="0">
                                              <a:solidFill>
                                                <a:srgbClr val="000000"/>
                                              </a:solidFill>
                                              <a:latin typeface="Cambria Math" panose="02040503050406030204" pitchFamily="18" charset="0"/>
                                            </a:rPr>
                                            <m:t>𝑙𝑡</m:t>
                                          </m:r>
                                        </m:sub>
                                      </m:sSub>
                                    </m:num>
                                    <m:den>
                                      <m:r>
                                        <a:rPr lang="en-US" altLang="zh-CN" sz="1400" b="0" i="1" smtClean="0">
                                          <a:solidFill>
                                            <a:srgbClr val="000000"/>
                                          </a:solidFill>
                                          <a:latin typeface="Cambria Math" panose="02040503050406030204" pitchFamily="18" charset="0"/>
                                        </a:rPr>
                                        <m:t>𝜆</m:t>
                                      </m:r>
                                    </m:den>
                                  </m:f>
                                </m:e>
                              </m:d>
                            </m:e>
                          </m:func>
                        </m:num>
                        <m:den>
                          <m:nary>
                            <m:naryPr>
                              <m:chr m:val="∑"/>
                              <m:ctrlPr>
                                <a:rPr lang="en-US" altLang="zh-CN" sz="1400" b="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h</m:t>
                              </m:r>
                              <m:r>
                                <a:rPr lang="en-US" altLang="zh-CN" sz="1400" b="0" i="1" smtClean="0">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𝑇</m:t>
                              </m:r>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𝐷</m:t>
                                              </m:r>
                                            </m:e>
                                            <m:sub>
                                              <m:r>
                                                <a:rPr lang="en-US" altLang="zh-CN" sz="1400" b="0" i="1" smtClean="0">
                                                  <a:latin typeface="Cambria Math" panose="02040503050406030204" pitchFamily="18" charset="0"/>
                                                </a:rPr>
                                                <m:t>𝑙h</m:t>
                                              </m:r>
                                            </m:sub>
                                          </m:sSub>
                                        </m:num>
                                        <m:den>
                                          <m:r>
                                            <a:rPr lang="en-US" altLang="zh-CN" sz="1400" b="0" i="1" smtClean="0">
                                              <a:latin typeface="Cambria Math" panose="02040503050406030204" pitchFamily="18" charset="0"/>
                                            </a:rPr>
                                            <m:t>𝜆</m:t>
                                          </m:r>
                                        </m:den>
                                      </m:f>
                                    </m:e>
                                  </m:d>
                                </m:e>
                              </m:func>
                            </m:e>
                          </m:nary>
                        </m:den>
                      </m:f>
                    </m:oMath>
                  </m:oMathPara>
                </a14:m>
                <a:endParaRPr lang="zh-CN" altLang="en-US" sz="1400" dirty="0"/>
              </a:p>
            </p:txBody>
          </p:sp>
        </mc:Choice>
        <mc:Fallback xmlns="">
          <p:sp>
            <p:nvSpPr>
              <p:cNvPr id="22" name="Object 5">
                <a:extLst>
                  <a:ext uri="{FF2B5EF4-FFF2-40B4-BE49-F238E27FC236}">
                    <a16:creationId xmlns:a16="http://schemas.microsoft.com/office/drawing/2014/main" id="{F1A8BB48-A007-40BB-8162-D5FACA858A71}"/>
                  </a:ext>
                </a:extLst>
              </p:cNvPr>
              <p:cNvSpPr txBox="1">
                <a:spLocks noRot="1" noChangeAspect="1" noMove="1" noResize="1" noEditPoints="1" noAdjustHandles="1" noChangeArrowheads="1" noChangeShapeType="1" noTextEdit="1"/>
              </p:cNvSpPr>
              <p:nvPr/>
            </p:nvSpPr>
            <p:spPr bwMode="auto">
              <a:xfrm>
                <a:off x="438542" y="4859671"/>
                <a:ext cx="2843213" cy="1201737"/>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Object 7">
                <a:extLst>
                  <a:ext uri="{FF2B5EF4-FFF2-40B4-BE49-F238E27FC236}">
                    <a16:creationId xmlns:a16="http://schemas.microsoft.com/office/drawing/2014/main" id="{7B5EDB27-F6CF-4A79-97A2-C83DB78978F7}"/>
                  </a:ext>
                </a:extLst>
              </p:cNvPr>
              <p:cNvSpPr txBox="1"/>
              <p:nvPr/>
            </p:nvSpPr>
            <p:spPr bwMode="auto">
              <a:xfrm>
                <a:off x="438543" y="5689302"/>
                <a:ext cx="2729216" cy="90805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𝐷</m:t>
                          </m:r>
                        </m:e>
                        <m:sub>
                          <m:r>
                            <a:rPr lang="en-US" altLang="zh-CN" sz="1400" b="0" i="1" smtClean="0">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𝑛</m:t>
                              </m:r>
                            </m:sup>
                            <m:e>
                              <m:nary>
                                <m:naryPr>
                                  <m:chr m:val="∑"/>
                                  <m:supHide m:val="on"/>
                                  <m:ctrlPr>
                                    <a:rPr lang="zh-CN" altLang="en-US"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𝑗</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𝑢</m:t>
                                          </m:r>
                                        </m:e>
                                      </m:acc>
                                    </m:e>
                                    <m:sub>
                                      <m:r>
                                        <a:rPr lang="en-US" altLang="zh-CN" sz="1400" i="1">
                                          <a:latin typeface="Cambria Math" panose="02040503050406030204" pitchFamily="18" charset="0"/>
                                        </a:rPr>
                                        <m:t>𝑖𝑙</m:t>
                                      </m:r>
                                    </m:sub>
                                  </m:sSub>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𝑣</m:t>
                                          </m:r>
                                        </m:e>
                                      </m:acc>
                                    </m:e>
                                    <m:sub>
                                      <m:r>
                                        <a:rPr lang="en-US" altLang="zh-CN" sz="1400" b="0" i="1" smtClean="0">
                                          <a:latin typeface="Cambria Math" panose="02040503050406030204" pitchFamily="18" charset="0"/>
                                        </a:rPr>
                                        <m:t>𝑙</m:t>
                                      </m:r>
                                      <m:r>
                                        <a:rPr lang="en-US" altLang="zh-CN" sz="1400" i="1">
                                          <a:latin typeface="Cambria Math" panose="02040503050406030204" pitchFamily="18" charset="0"/>
                                        </a:rPr>
                                        <m:t>𝑗</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latin typeface="Cambria Math" panose="02040503050406030204" pitchFamily="18" charset="0"/>
                                                </a:rPr>
                                                <m:t>𝑧</m:t>
                                              </m:r>
                                            </m:e>
                                          </m:acc>
                                        </m:e>
                                        <m:sub>
                                          <m:r>
                                            <a:rPr lang="en-US" altLang="zh-CN" sz="1400" i="1">
                                              <a:latin typeface="Cambria Math" panose="02040503050406030204" pitchFamily="18" charset="0"/>
                                            </a:rPr>
                                            <m:t>𝑙𝑗</m:t>
                                          </m:r>
                                        </m:sub>
                                      </m:sSub>
                                    </m:e>
                                  </m:d>
                                </m:e>
                              </m:nary>
                            </m:e>
                          </m:nary>
                        </m:e>
                      </m:nary>
                    </m:oMath>
                  </m:oMathPara>
                </a14:m>
                <a:endParaRPr lang="zh-CN" altLang="en-US" sz="1400" dirty="0"/>
              </a:p>
            </p:txBody>
          </p:sp>
        </mc:Choice>
        <mc:Fallback xmlns="">
          <p:sp>
            <p:nvSpPr>
              <p:cNvPr id="23" name="Object 7">
                <a:extLst>
                  <a:ext uri="{FF2B5EF4-FFF2-40B4-BE49-F238E27FC236}">
                    <a16:creationId xmlns:a16="http://schemas.microsoft.com/office/drawing/2014/main" id="{7B5EDB27-F6CF-4A79-97A2-C83DB78978F7}"/>
                  </a:ext>
                </a:extLst>
              </p:cNvPr>
              <p:cNvSpPr txBox="1">
                <a:spLocks noRot="1" noChangeAspect="1" noMove="1" noResize="1" noEditPoints="1" noAdjustHandles="1" noChangeArrowheads="1" noChangeShapeType="1" noTextEdit="1"/>
              </p:cNvSpPr>
              <p:nvPr/>
            </p:nvSpPr>
            <p:spPr bwMode="auto">
              <a:xfrm>
                <a:off x="438543" y="5689302"/>
                <a:ext cx="2729216" cy="908050"/>
              </a:xfrm>
              <a:prstGeom prst="rect">
                <a:avLst/>
              </a:prstGeom>
              <a:blipFill>
                <a:blip r:embed="rId7"/>
                <a:stretch>
                  <a:fillRect/>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2686246-445D-4809-82FB-612E1D2937FA}"/>
              </a:ext>
            </a:extLst>
          </p:cNvPr>
          <p:cNvSpPr/>
          <p:nvPr/>
        </p:nvSpPr>
        <p:spPr>
          <a:xfrm>
            <a:off x="323528" y="4554332"/>
            <a:ext cx="4424609" cy="307777"/>
          </a:xfrm>
          <a:prstGeom prst="rect">
            <a:avLst/>
          </a:prstGeom>
        </p:spPr>
        <p:txBody>
          <a:bodyPr wrap="none">
            <a:spAutoFit/>
          </a:bodyPr>
          <a:lstStyle/>
          <a:p>
            <a:pPr eaLnBrk="1" hangingPunct="1"/>
            <a:r>
              <a:rPr lang="zh-CN" altLang="en-US" sz="1400" dirty="0">
                <a:latin typeface="+mn-ea"/>
                <a:ea typeface="+mn-ea"/>
              </a:rPr>
              <a:t>在</a:t>
            </a:r>
            <a:r>
              <a:rPr lang="en-US" altLang="zh-CN" sz="1400" dirty="0">
                <a:latin typeface="+mn-ea"/>
                <a:ea typeface="+mn-ea"/>
              </a:rPr>
              <a:t>k-means</a:t>
            </a:r>
            <a:r>
              <a:rPr lang="zh-CN" altLang="en-US" sz="1400" dirty="0">
                <a:latin typeface="+mn-ea"/>
                <a:ea typeface="+mn-ea"/>
              </a:rPr>
              <a:t>迭代算法基础上增加额外两步计算权重</a:t>
            </a:r>
            <a:r>
              <a:rPr lang="en-US" altLang="zh-CN" sz="1400" dirty="0">
                <a:latin typeface="+mn-ea"/>
                <a:ea typeface="+mn-ea"/>
              </a:rPr>
              <a:t>w</a:t>
            </a:r>
            <a:r>
              <a:rPr lang="zh-CN" altLang="en-US" sz="1400" dirty="0">
                <a:latin typeface="+mn-ea"/>
                <a:ea typeface="+mn-ea"/>
              </a:rPr>
              <a:t>和</a:t>
            </a:r>
            <a:r>
              <a:rPr lang="en-US" altLang="zh-CN" sz="1400" dirty="0">
                <a:latin typeface="+mn-ea"/>
                <a:ea typeface="+mn-ea"/>
              </a:rPr>
              <a:t>v</a:t>
            </a: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B52D85D2-C89B-4BA9-B35C-D7B941DF7FC3}"/>
                  </a:ext>
                </a:extLst>
              </p:cNvPr>
              <p:cNvSpPr/>
              <p:nvPr/>
            </p:nvSpPr>
            <p:spPr>
              <a:xfrm>
                <a:off x="2903484" y="3887413"/>
                <a:ext cx="81041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𝑤</m:t>
                          </m:r>
                        </m:e>
                        <m:sub>
                          <m:r>
                            <a:rPr lang="en-US" altLang="zh-CN" sz="1400" b="0" i="1" smtClean="0">
                              <a:latin typeface="Cambria Math" panose="02040503050406030204" pitchFamily="18" charset="0"/>
                            </a:rPr>
                            <m:t>𝑙𝑡</m:t>
                          </m:r>
                        </m:sub>
                      </m:sSub>
                      <m:r>
                        <a:rPr lang="en-US" altLang="zh-CN" sz="1400" b="0" i="1" smtClean="0">
                          <a:latin typeface="Cambria Math" panose="02040503050406030204" pitchFamily="18" charset="0"/>
                        </a:rPr>
                        <m:t>≥0</m:t>
                      </m:r>
                    </m:oMath>
                  </m:oMathPara>
                </a14:m>
                <a:endParaRPr lang="zh-CN" altLang="en-US" sz="1400" dirty="0"/>
              </a:p>
            </p:txBody>
          </p:sp>
        </mc:Choice>
        <mc:Fallback xmlns="">
          <p:sp>
            <p:nvSpPr>
              <p:cNvPr id="28" name="矩形 27">
                <a:extLst>
                  <a:ext uri="{FF2B5EF4-FFF2-40B4-BE49-F238E27FC236}">
                    <a16:creationId xmlns:a16="http://schemas.microsoft.com/office/drawing/2014/main" id="{B52D85D2-C89B-4BA9-B35C-D7B941DF7FC3}"/>
                  </a:ext>
                </a:extLst>
              </p:cNvPr>
              <p:cNvSpPr>
                <a:spLocks noRot="1" noChangeAspect="1" noMove="1" noResize="1" noEditPoints="1" noAdjustHandles="1" noChangeArrowheads="1" noChangeShapeType="1" noTextEdit="1"/>
              </p:cNvSpPr>
              <p:nvPr/>
            </p:nvSpPr>
            <p:spPr>
              <a:xfrm>
                <a:off x="2903484" y="3887413"/>
                <a:ext cx="810414"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Object 8">
                <a:extLst>
                  <a:ext uri="{FF2B5EF4-FFF2-40B4-BE49-F238E27FC236}">
                    <a16:creationId xmlns:a16="http://schemas.microsoft.com/office/drawing/2014/main" id="{97BEC6A6-7CD8-4D38-A681-61B987AA6FC0}"/>
                  </a:ext>
                </a:extLst>
              </p:cNvPr>
              <p:cNvSpPr txBox="1"/>
              <p:nvPr/>
            </p:nvSpPr>
            <p:spPr bwMode="auto">
              <a:xfrm>
                <a:off x="3623564" y="3680938"/>
                <a:ext cx="1152525" cy="7207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zh-CN" altLang="en-US" sz="1400" i="1" smtClean="0">
                              <a:solidFill>
                                <a:srgbClr val="000000"/>
                              </a:solidFill>
                              <a:latin typeface="Cambria Math" panose="02040503050406030204" pitchFamily="18" charset="0"/>
                            </a:rPr>
                          </m:ctrlPr>
                        </m:naryPr>
                        <m:sub>
                          <m:r>
                            <a:rPr lang="en-US" altLang="zh-CN" sz="1400" b="0" i="1" smtClean="0">
                              <a:solidFill>
                                <a:srgbClr val="000000"/>
                              </a:solidFill>
                              <a:latin typeface="Cambria Math" panose="02040503050406030204" pitchFamily="18" charset="0"/>
                            </a:rPr>
                            <m:t>𝑗</m:t>
                          </m:r>
                          <m:r>
                            <a:rPr lang="zh-CN" altLang="en-US" sz="1400" i="1">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𝑚</m:t>
                          </m:r>
                        </m:sup>
                        <m:e>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𝑣</m:t>
                              </m:r>
                            </m:e>
                            <m:sub>
                              <m:r>
                                <a:rPr lang="en-US" altLang="zh-CN" sz="1400" b="0" i="1" smtClean="0">
                                  <a:solidFill>
                                    <a:srgbClr val="000000"/>
                                  </a:solidFill>
                                  <a:latin typeface="Cambria Math" panose="02040503050406030204" pitchFamily="18" charset="0"/>
                                </a:rPr>
                                <m:t>𝑙𝑗</m:t>
                              </m:r>
                            </m:sub>
                          </m:sSub>
                          <m:r>
                            <a:rPr lang="zh-CN" altLang="en-US" sz="1400" i="1">
                              <a:solidFill>
                                <a:srgbClr val="000000"/>
                              </a:solidFill>
                              <a:latin typeface="Cambria Math" panose="02040503050406030204" pitchFamily="18" charset="0"/>
                            </a:rPr>
                            <m:t>=1</m:t>
                          </m:r>
                        </m:e>
                      </m:nary>
                    </m:oMath>
                  </m:oMathPara>
                </a14:m>
                <a:endParaRPr lang="zh-CN" altLang="en-US" sz="1400" dirty="0"/>
              </a:p>
            </p:txBody>
          </p:sp>
        </mc:Choice>
        <mc:Fallback xmlns="">
          <p:sp>
            <p:nvSpPr>
              <p:cNvPr id="29" name="Object 8">
                <a:extLst>
                  <a:ext uri="{FF2B5EF4-FFF2-40B4-BE49-F238E27FC236}">
                    <a16:creationId xmlns:a16="http://schemas.microsoft.com/office/drawing/2014/main" id="{97BEC6A6-7CD8-4D38-A681-61B987AA6FC0}"/>
                  </a:ext>
                </a:extLst>
              </p:cNvPr>
              <p:cNvSpPr txBox="1">
                <a:spLocks noRot="1" noChangeAspect="1" noMove="1" noResize="1" noEditPoints="1" noAdjustHandles="1" noChangeArrowheads="1" noChangeShapeType="1" noTextEdit="1"/>
              </p:cNvSpPr>
              <p:nvPr/>
            </p:nvSpPr>
            <p:spPr bwMode="auto">
              <a:xfrm>
                <a:off x="3623564" y="3680938"/>
                <a:ext cx="1152525" cy="720725"/>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93C419F-8CDB-4E8F-BE8A-B0233FA789E0}"/>
                  </a:ext>
                </a:extLst>
              </p:cNvPr>
              <p:cNvSpPr/>
              <p:nvPr/>
            </p:nvSpPr>
            <p:spPr>
              <a:xfrm>
                <a:off x="4559668" y="3852365"/>
                <a:ext cx="783548" cy="325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𝑙</m:t>
                          </m:r>
                          <m:r>
                            <a:rPr lang="en-US" altLang="zh-CN" sz="1400" i="1">
                              <a:latin typeface="Cambria Math" panose="02040503050406030204" pitchFamily="18" charset="0"/>
                            </a:rPr>
                            <m:t>𝑗</m:t>
                          </m:r>
                        </m:sub>
                      </m:sSub>
                      <m:r>
                        <a:rPr lang="en-US" altLang="zh-CN" sz="1400" b="0" i="1" smtClean="0">
                          <a:latin typeface="Cambria Math" panose="02040503050406030204" pitchFamily="18" charset="0"/>
                        </a:rPr>
                        <m:t>≥0</m:t>
                      </m:r>
                    </m:oMath>
                  </m:oMathPara>
                </a14:m>
                <a:endParaRPr lang="zh-CN" altLang="en-US" sz="1400" dirty="0"/>
              </a:p>
            </p:txBody>
          </p:sp>
        </mc:Choice>
        <mc:Fallback xmlns="">
          <p:sp>
            <p:nvSpPr>
              <p:cNvPr id="30" name="矩形 29">
                <a:extLst>
                  <a:ext uri="{FF2B5EF4-FFF2-40B4-BE49-F238E27FC236}">
                    <a16:creationId xmlns:a16="http://schemas.microsoft.com/office/drawing/2014/main" id="{B93C419F-8CDB-4E8F-BE8A-B0233FA789E0}"/>
                  </a:ext>
                </a:extLst>
              </p:cNvPr>
              <p:cNvSpPr>
                <a:spLocks noRot="1" noChangeAspect="1" noMove="1" noResize="1" noEditPoints="1" noAdjustHandles="1" noChangeArrowheads="1" noChangeShapeType="1" noTextEdit="1"/>
              </p:cNvSpPr>
              <p:nvPr/>
            </p:nvSpPr>
            <p:spPr>
              <a:xfrm>
                <a:off x="4559668" y="3852365"/>
                <a:ext cx="783548" cy="325089"/>
              </a:xfrm>
              <a:prstGeom prst="rect">
                <a:avLst/>
              </a:prstGeom>
              <a:blipFill>
                <a:blip r:embed="rId10"/>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5">
                <a:extLst>
                  <a:ext uri="{FF2B5EF4-FFF2-40B4-BE49-F238E27FC236}">
                    <a16:creationId xmlns:a16="http://schemas.microsoft.com/office/drawing/2014/main" id="{B722C30C-B141-4451-AFD9-94B375E610FD}"/>
                  </a:ext>
                </a:extLst>
              </p:cNvPr>
              <p:cNvSpPr txBox="1"/>
              <p:nvPr/>
            </p:nvSpPr>
            <p:spPr bwMode="auto">
              <a:xfrm>
                <a:off x="3489286" y="4793172"/>
                <a:ext cx="2843213" cy="12017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𝑣</m:t>
                          </m:r>
                        </m:e>
                        <m:sub>
                          <m:r>
                            <a:rPr lang="en-US" altLang="zh-CN" sz="1400" b="0" i="1" smtClean="0">
                              <a:solidFill>
                                <a:srgbClr val="000000"/>
                              </a:solidFill>
                              <a:latin typeface="Cambria Math" panose="02040503050406030204" pitchFamily="18" charset="0"/>
                            </a:rPr>
                            <m:t>𝑙𝑗</m:t>
                          </m:r>
                        </m:sub>
                      </m:sSub>
                      <m:r>
                        <a:rPr lang="zh-CN" altLang="en-US" sz="1400" i="1">
                          <a:solidFill>
                            <a:srgbClr val="000000"/>
                          </a:solidFill>
                          <a:latin typeface="Cambria Math" panose="02040503050406030204" pitchFamily="18" charset="0"/>
                        </a:rPr>
                        <m:t>=</m:t>
                      </m:r>
                      <m:f>
                        <m:fPr>
                          <m:ctrlPr>
                            <a:rPr lang="en-US" altLang="zh-CN" sz="1400" i="1" smtClean="0">
                              <a:solidFill>
                                <a:srgbClr val="000000"/>
                              </a:solidFill>
                              <a:latin typeface="Cambria Math" panose="02040503050406030204" pitchFamily="18" charset="0"/>
                            </a:rPr>
                          </m:ctrlPr>
                        </m:fPr>
                        <m:num>
                          <m:func>
                            <m:funcPr>
                              <m:ctrlPr>
                                <a:rPr lang="en-US" altLang="zh-CN" sz="1400" i="1" smtClean="0">
                                  <a:solidFill>
                                    <a:srgbClr val="000000"/>
                                  </a:solidFill>
                                  <a:latin typeface="Cambria Math" panose="02040503050406030204" pitchFamily="18" charset="0"/>
                                </a:rPr>
                              </m:ctrlPr>
                            </m:funcPr>
                            <m:fName>
                              <m:r>
                                <m:rPr>
                                  <m:sty m:val="p"/>
                                </m:rPr>
                                <a:rPr lang="en-US" altLang="zh-CN" sz="1400" b="0" i="0" smtClean="0">
                                  <a:solidFill>
                                    <a:srgbClr val="000000"/>
                                  </a:solidFill>
                                  <a:latin typeface="Cambria Math" panose="02040503050406030204" pitchFamily="18" charset="0"/>
                                </a:rPr>
                                <m:t>exp</m:t>
                              </m:r>
                            </m:fName>
                            <m:e>
                              <m:d>
                                <m:dPr>
                                  <m:begChr m:val="{"/>
                                  <m:endChr m:val="}"/>
                                  <m:ctrlPr>
                                    <a:rPr lang="en-US" altLang="zh-CN" sz="1400" i="1" smtClean="0">
                                      <a:solidFill>
                                        <a:srgbClr val="000000"/>
                                      </a:solidFill>
                                      <a:latin typeface="Cambria Math" panose="02040503050406030204" pitchFamily="18" charset="0"/>
                                    </a:rPr>
                                  </m:ctrlPr>
                                </m:dPr>
                                <m:e>
                                  <m:f>
                                    <m:fPr>
                                      <m:ctrlPr>
                                        <a:rPr lang="en-US" altLang="zh-CN" sz="140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en-US" altLang="zh-CN" sz="1400" b="0" i="1" smtClean="0">
                                              <a:solidFill>
                                                <a:srgbClr val="000000"/>
                                              </a:solidFill>
                                              <a:latin typeface="Cambria Math" panose="02040503050406030204" pitchFamily="18" charset="0"/>
                                            </a:rPr>
                                            <m:t>𝑙𝑗</m:t>
                                          </m:r>
                                        </m:sub>
                                      </m:sSub>
                                    </m:num>
                                    <m:den>
                                      <m:r>
                                        <a:rPr lang="en-US" altLang="zh-CN" sz="1400" b="0" i="1" smtClean="0">
                                          <a:solidFill>
                                            <a:srgbClr val="000000"/>
                                          </a:solidFill>
                                          <a:latin typeface="Cambria Math" panose="02040503050406030204" pitchFamily="18" charset="0"/>
                                        </a:rPr>
                                        <m:t>𝜂</m:t>
                                      </m:r>
                                    </m:den>
                                  </m:f>
                                </m:e>
                              </m:d>
                            </m:e>
                          </m:func>
                        </m:num>
                        <m:den>
                          <m:nary>
                            <m:naryPr>
                              <m:chr m:val="∑"/>
                              <m:supHide m:val="on"/>
                              <m:ctrlPr>
                                <a:rPr lang="en-US" altLang="zh-CN"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h</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begChr m:val="{"/>
                                      <m:endChr m:val="}"/>
                                      <m:ctrlPr>
                                        <a:rPr lang="en-US" altLang="zh-CN" sz="1400" i="1">
                                          <a:latin typeface="Cambria Math" panose="02040503050406030204" pitchFamily="18" charset="0"/>
                                        </a:rPr>
                                      </m:ctrlPr>
                                    </m:dPr>
                                    <m:e>
                                      <m:f>
                                        <m:fPr>
                                          <m:ctrlPr>
                                            <a:rPr lang="en-US" altLang="zh-CN" sz="1400" i="1">
                                              <a:latin typeface="Cambria Math" panose="02040503050406030204" pitchFamily="18" charset="0"/>
                                            </a:rPr>
                                          </m:ctrlPr>
                                        </m:fPr>
                                        <m:num>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𝑙</m:t>
                                              </m:r>
                                              <m:r>
                                                <a:rPr lang="en-US" altLang="zh-CN" sz="1400" i="1">
                                                  <a:latin typeface="Cambria Math" panose="02040503050406030204" pitchFamily="18" charset="0"/>
                                                </a:rPr>
                                                <m:t>h</m:t>
                                              </m:r>
                                            </m:sub>
                                          </m:sSub>
                                        </m:num>
                                        <m:den>
                                          <m:r>
                                            <a:rPr lang="en-US" altLang="zh-CN" sz="1400" b="0" i="1" smtClean="0">
                                              <a:latin typeface="Cambria Math" panose="02040503050406030204" pitchFamily="18" charset="0"/>
                                            </a:rPr>
                                            <m:t>𝜂</m:t>
                                          </m:r>
                                        </m:den>
                                      </m:f>
                                    </m:e>
                                  </m:d>
                                </m:e>
                              </m:func>
                            </m:e>
                          </m:nary>
                        </m:den>
                      </m:f>
                    </m:oMath>
                  </m:oMathPara>
                </a14:m>
                <a:endParaRPr lang="zh-CN" altLang="en-US" sz="1400" dirty="0"/>
              </a:p>
            </p:txBody>
          </p:sp>
        </mc:Choice>
        <mc:Fallback xmlns="">
          <p:sp>
            <p:nvSpPr>
              <p:cNvPr id="31" name="Object 5">
                <a:extLst>
                  <a:ext uri="{FF2B5EF4-FFF2-40B4-BE49-F238E27FC236}">
                    <a16:creationId xmlns:a16="http://schemas.microsoft.com/office/drawing/2014/main" id="{B722C30C-B141-4451-AFD9-94B375E610FD}"/>
                  </a:ext>
                </a:extLst>
              </p:cNvPr>
              <p:cNvSpPr txBox="1">
                <a:spLocks noRot="1" noChangeAspect="1" noMove="1" noResize="1" noEditPoints="1" noAdjustHandles="1" noChangeArrowheads="1" noChangeShapeType="1" noTextEdit="1"/>
              </p:cNvSpPr>
              <p:nvPr/>
            </p:nvSpPr>
            <p:spPr bwMode="auto">
              <a:xfrm>
                <a:off x="3489286" y="4793172"/>
                <a:ext cx="2843213" cy="1201737"/>
              </a:xfrm>
              <a:prstGeom prst="rect">
                <a:avLst/>
              </a:prstGeom>
              <a:blipFill>
                <a:blip r:embed="rId11"/>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7">
                <a:extLst>
                  <a:ext uri="{FF2B5EF4-FFF2-40B4-BE49-F238E27FC236}">
                    <a16:creationId xmlns:a16="http://schemas.microsoft.com/office/drawing/2014/main" id="{CB2FCA42-822D-4E3B-AB57-47F272453FA3}"/>
                  </a:ext>
                </a:extLst>
              </p:cNvPr>
              <p:cNvSpPr txBox="1"/>
              <p:nvPr/>
            </p:nvSpPr>
            <p:spPr bwMode="auto">
              <a:xfrm>
                <a:off x="3491881" y="5689302"/>
                <a:ext cx="2729216" cy="90805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𝐸</m:t>
                          </m:r>
                        </m:e>
                        <m:sub>
                          <m:r>
                            <a:rPr lang="en-US" altLang="zh-CN" sz="1400" b="0" i="1" smtClean="0">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𝑙</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𝑘</m:t>
                          </m:r>
                        </m:sup>
                        <m:e>
                          <m:nary>
                            <m:naryPr>
                              <m:chr m:val="∑"/>
                              <m:ctrlPr>
                                <a:rPr lang="zh-CN" altLang="en-US" sz="1400" i="1">
                                  <a:solidFill>
                                    <a:srgbClr val="000000"/>
                                  </a:solidFill>
                                  <a:latin typeface="Cambria Math" panose="02040503050406030204" pitchFamily="18" charset="0"/>
                                </a:rPr>
                              </m:ctrlPr>
                            </m:naryPr>
                            <m:sub>
                              <m:r>
                                <a:rPr lang="zh-CN" altLang="en-US" sz="1400" i="1">
                                  <a:solidFill>
                                    <a:srgbClr val="000000"/>
                                  </a:solidFill>
                                  <a:latin typeface="Cambria Math" panose="02040503050406030204" pitchFamily="18" charset="0"/>
                                </a:rPr>
                                <m:t>𝑖</m:t>
                              </m:r>
                              <m:r>
                                <a:rPr lang="zh-CN" altLang="en-US" sz="1400" i="1">
                                  <a:solidFill>
                                    <a:srgbClr val="000000"/>
                                  </a:solidFill>
                                  <a:latin typeface="Cambria Math" panose="02040503050406030204" pitchFamily="18" charset="0"/>
                                </a:rPr>
                                <m:t>=1</m:t>
                              </m:r>
                            </m:sub>
                            <m:sup>
                              <m:r>
                                <a:rPr lang="zh-CN" altLang="en-US" sz="1400" i="1">
                                  <a:solidFill>
                                    <a:srgbClr val="000000"/>
                                  </a:solidFill>
                                  <a:latin typeface="Cambria Math" panose="02040503050406030204" pitchFamily="18" charset="0"/>
                                </a:rPr>
                                <m:t>𝑛</m:t>
                              </m:r>
                            </m:sup>
                            <m:e>
                              <m:nary>
                                <m:naryPr>
                                  <m:chr m:val="∑"/>
                                  <m:supHide m:val="on"/>
                                  <m:ctrlPr>
                                    <a:rPr lang="zh-CN" altLang="en-US" sz="1400" i="1" smtClean="0">
                                      <a:solidFill>
                                        <a:srgbClr val="000000"/>
                                      </a:solidFill>
                                      <a:latin typeface="Cambria Math" panose="02040503050406030204" pitchFamily="18" charset="0"/>
                                    </a:rPr>
                                  </m:ctrlPr>
                                </m:naryPr>
                                <m:sub>
                                  <m:r>
                                    <m:rPr>
                                      <m:brk m:alnAt="7"/>
                                    </m:rPr>
                                    <a:rPr lang="en-US" altLang="zh-CN" sz="1400" b="0" i="1" smtClean="0">
                                      <a:solidFill>
                                        <a:srgbClr val="000000"/>
                                      </a:solidFill>
                                      <a:latin typeface="Cambria Math" panose="02040503050406030204" pitchFamily="18" charset="0"/>
                                    </a:rPr>
                                    <m:t>𝑗</m:t>
                                  </m:r>
                                  <m:r>
                                    <a:rPr lang="en-US" altLang="zh-CN" sz="1400" b="0" i="1" smtClean="0">
                                      <a:solidFill>
                                        <a:srgbClr val="000000"/>
                                      </a:solidFill>
                                      <a:latin typeface="Cambria Math" panose="02040503050406030204" pitchFamily="18" charset="0"/>
                                    </a:rPr>
                                    <m:t>∈</m:t>
                                  </m:r>
                                  <m:sSub>
                                    <m:sSubPr>
                                      <m:ctrlPr>
                                        <a:rPr lang="en-US" altLang="zh-CN" sz="1400" b="0" i="1" smtClean="0">
                                          <a:solidFill>
                                            <a:srgbClr val="000000"/>
                                          </a:solidFill>
                                          <a:latin typeface="Cambria Math" panose="02040503050406030204" pitchFamily="18" charset="0"/>
                                        </a:rPr>
                                      </m:ctrlPr>
                                    </m:sSubPr>
                                    <m:e>
                                      <m:r>
                                        <a:rPr lang="en-US" altLang="zh-CN" sz="1400" b="0" i="1" smtClean="0">
                                          <a:solidFill>
                                            <a:srgbClr val="000000"/>
                                          </a:solidFill>
                                          <a:latin typeface="Cambria Math" panose="02040503050406030204" pitchFamily="18" charset="0"/>
                                        </a:rPr>
                                        <m:t>𝐺</m:t>
                                      </m:r>
                                    </m:e>
                                    <m:sub>
                                      <m:r>
                                        <a:rPr lang="en-US" altLang="zh-CN" sz="1400" b="0" i="1" smtClean="0">
                                          <a:solidFill>
                                            <a:srgbClr val="000000"/>
                                          </a:solidFill>
                                          <a:latin typeface="Cambria Math" panose="02040503050406030204" pitchFamily="18" charset="0"/>
                                        </a:rPr>
                                        <m:t>𝑡</m:t>
                                      </m:r>
                                    </m:sub>
                                  </m:sSub>
                                </m:sub>
                                <m:sup/>
                                <m:e>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𝑢</m:t>
                                          </m:r>
                                        </m:e>
                                      </m:acc>
                                    </m:e>
                                    <m:sub>
                                      <m:r>
                                        <a:rPr lang="en-US" altLang="zh-CN" sz="1400" i="1">
                                          <a:latin typeface="Cambria Math" panose="02040503050406030204" pitchFamily="18" charset="0"/>
                                        </a:rPr>
                                        <m:t>𝑖𝑙</m:t>
                                      </m:r>
                                    </m:sub>
                                  </m:sSub>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a:rPr lang="en-US" altLang="zh-CN" sz="1400" b="0" i="1" smtClean="0">
                                              <a:solidFill>
                                                <a:srgbClr val="000000"/>
                                              </a:solidFill>
                                              <a:latin typeface="Cambria Math" panose="02040503050406030204" pitchFamily="18" charset="0"/>
                                            </a:rPr>
                                            <m:t>𝑤</m:t>
                                          </m:r>
                                        </m:e>
                                      </m:acc>
                                    </m:e>
                                    <m:sub>
                                      <m:r>
                                        <a:rPr lang="en-US" altLang="zh-CN" sz="1400" b="0" i="1" smtClean="0">
                                          <a:latin typeface="Cambria Math" panose="02040503050406030204" pitchFamily="18" charset="0"/>
                                        </a:rPr>
                                        <m:t>𝑙𝑡</m:t>
                                      </m:r>
                                    </m:sub>
                                  </m:s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𝑑</m:t>
                                      </m:r>
                                    </m:e>
                                    <m:sup>
                                      <m:r>
                                        <a:rPr lang="en-US" altLang="zh-CN" sz="1400" i="1">
                                          <a:latin typeface="Cambria Math" panose="02040503050406030204" pitchFamily="18" charset="0"/>
                                        </a:rPr>
                                        <m:t>2</m:t>
                                      </m:r>
                                    </m:sup>
                                  </m:sSup>
                                  <m:d>
                                    <m:dPr>
                                      <m:ctrlPr>
                                        <a:rPr lang="zh-CN" altLang="en-US"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smtClean="0">
                                                  <a:solidFill>
                                                    <a:srgbClr val="000000"/>
                                                  </a:solidFill>
                                                  <a:latin typeface="Cambria Math" panose="02040503050406030204" pitchFamily="18" charset="0"/>
                                                </a:rPr>
                                              </m:ctrlPr>
                                            </m:accPr>
                                            <m:e>
                                              <m:r>
                                                <m:rPr>
                                                  <m:sty m:val="p"/>
                                                </m:rPr>
                                                <a:rPr lang="en-US" altLang="zh-CN" sz="1400" i="1">
                                                  <a:latin typeface="Cambria Math" panose="02040503050406030204" pitchFamily="18" charset="0"/>
                                                </a:rPr>
                                                <m:t>z</m:t>
                                              </m:r>
                                            </m:e>
                                          </m:acc>
                                        </m:e>
                                        <m:sub>
                                          <m:r>
                                            <a:rPr lang="en-US" altLang="zh-CN" sz="1400" i="1">
                                              <a:latin typeface="Cambria Math" panose="02040503050406030204" pitchFamily="18" charset="0"/>
                                            </a:rPr>
                                            <m:t>𝑙𝑗</m:t>
                                          </m:r>
                                        </m:sub>
                                      </m:sSub>
                                    </m:e>
                                  </m:d>
                                </m:e>
                              </m:nary>
                            </m:e>
                          </m:nary>
                        </m:e>
                      </m:nary>
                    </m:oMath>
                  </m:oMathPara>
                </a14:m>
                <a:endParaRPr lang="zh-CN" altLang="en-US" sz="1400" dirty="0"/>
              </a:p>
            </p:txBody>
          </p:sp>
        </mc:Choice>
        <mc:Fallback xmlns="">
          <p:sp>
            <p:nvSpPr>
              <p:cNvPr id="32" name="Object 7">
                <a:extLst>
                  <a:ext uri="{FF2B5EF4-FFF2-40B4-BE49-F238E27FC236}">
                    <a16:creationId xmlns:a16="http://schemas.microsoft.com/office/drawing/2014/main" id="{CB2FCA42-822D-4E3B-AB57-47F272453FA3}"/>
                  </a:ext>
                </a:extLst>
              </p:cNvPr>
              <p:cNvSpPr txBox="1">
                <a:spLocks noRot="1" noChangeAspect="1" noMove="1" noResize="1" noEditPoints="1" noAdjustHandles="1" noChangeArrowheads="1" noChangeShapeType="1" noTextEdit="1"/>
              </p:cNvSpPr>
              <p:nvPr/>
            </p:nvSpPr>
            <p:spPr bwMode="auto">
              <a:xfrm>
                <a:off x="3491881" y="5689302"/>
                <a:ext cx="2729216" cy="908050"/>
              </a:xfrm>
              <a:prstGeom prst="rect">
                <a:avLst/>
              </a:prstGeom>
              <a:blipFill>
                <a:blip r:embed="rId12"/>
                <a:stretch>
                  <a:fillRect/>
                </a:stretch>
              </a:blipFill>
              <a:ln>
                <a:noFill/>
              </a:ln>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F4DAECE1-272E-4334-91CE-948D01A6FC2A}"/>
              </a:ext>
            </a:extLst>
          </p:cNvPr>
          <p:cNvSpPr/>
          <p:nvPr/>
        </p:nvSpPr>
        <p:spPr>
          <a:xfrm>
            <a:off x="3774550" y="771614"/>
            <a:ext cx="129304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[Chen et al. 2012]</a:t>
            </a:r>
            <a:endParaRPr lang="zh-CN" altLang="en-US" sz="1200" dirty="0">
              <a:latin typeface="Times New Roman" panose="02020603050405020304" pitchFamily="18" charset="0"/>
              <a:cs typeface="Times New Roman" panose="02020603050405020304" pitchFamily="18" charset="0"/>
            </a:endParaRPr>
          </a:p>
        </p:txBody>
      </p:sp>
      <p:pic>
        <p:nvPicPr>
          <p:cNvPr id="20" name="Picture 12">
            <a:extLst>
              <a:ext uri="{FF2B5EF4-FFF2-40B4-BE49-F238E27FC236}">
                <a16:creationId xmlns:a16="http://schemas.microsoft.com/office/drawing/2014/main" id="{CF0F42D9-7660-4E66-A7CC-5A87174F672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469" t="43065" b="9232"/>
          <a:stretch/>
        </p:blipFill>
        <p:spPr bwMode="auto">
          <a:xfrm>
            <a:off x="5220072" y="693350"/>
            <a:ext cx="3578623" cy="223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a:extLst>
              <a:ext uri="{FF2B5EF4-FFF2-40B4-BE49-F238E27FC236}">
                <a16:creationId xmlns:a16="http://schemas.microsoft.com/office/drawing/2014/main" id="{07311C50-8D39-462C-8921-D16798849CE3}"/>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8405" t="1758" r="2139" b="72702"/>
          <a:stretch/>
        </p:blipFill>
        <p:spPr bwMode="auto">
          <a:xfrm>
            <a:off x="537294" y="1192088"/>
            <a:ext cx="4397378" cy="156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8263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7">
            <a:extLst>
              <a:ext uri="{FF2B5EF4-FFF2-40B4-BE49-F238E27FC236}">
                <a16:creationId xmlns:a16="http://schemas.microsoft.com/office/drawing/2014/main" id="{AFB8EFC2-C592-4C39-8C6E-99270F2E6EE8}"/>
              </a:ext>
            </a:extLst>
          </p:cNvPr>
          <p:cNvSpPr>
            <a:spLocks noChangeArrowheads="1"/>
          </p:cNvSpPr>
          <p:nvPr/>
        </p:nvSpPr>
        <p:spPr bwMode="auto">
          <a:xfrm>
            <a:off x="1588" y="1789609"/>
            <a:ext cx="9142412" cy="2503487"/>
          </a:xfrm>
          <a:prstGeom prst="rect">
            <a:avLst/>
          </a:prstGeom>
          <a:gradFill rotWithShape="1">
            <a:gsLst>
              <a:gs pos="0">
                <a:srgbClr val="0E223A"/>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1" name="Rectangle 2">
            <a:extLst>
              <a:ext uri="{FF2B5EF4-FFF2-40B4-BE49-F238E27FC236}">
                <a16:creationId xmlns:a16="http://schemas.microsoft.com/office/drawing/2014/main" id="{C68A6ED9-E868-4F5E-A9E6-2E35F742C684}"/>
              </a:ext>
            </a:extLst>
          </p:cNvPr>
          <p:cNvSpPr>
            <a:spLocks noChangeArrowheads="1"/>
          </p:cNvSpPr>
          <p:nvPr/>
        </p:nvSpPr>
        <p:spPr bwMode="auto">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2" name="Rectangle 6">
            <a:extLst>
              <a:ext uri="{FF2B5EF4-FFF2-40B4-BE49-F238E27FC236}">
                <a16:creationId xmlns:a16="http://schemas.microsoft.com/office/drawing/2014/main" id="{3EBFA07F-9B6F-4D1A-BE7C-1B2FBA540E6B}"/>
              </a:ext>
            </a:extLst>
          </p:cNvPr>
          <p:cNvSpPr>
            <a:spLocks noChangeArrowheads="1"/>
          </p:cNvSpPr>
          <p:nvPr/>
        </p:nvSpPr>
        <p:spPr bwMode="auto">
          <a:xfrm>
            <a:off x="0" y="0"/>
            <a:ext cx="9144000" cy="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4" name="WordArt 2">
            <a:extLst>
              <a:ext uri="{FF2B5EF4-FFF2-40B4-BE49-F238E27FC236}">
                <a16:creationId xmlns:a16="http://schemas.microsoft.com/office/drawing/2014/main" id="{A9DFC235-975E-4E64-8EA2-60F2995B5543}"/>
              </a:ext>
            </a:extLst>
          </p:cNvPr>
          <p:cNvSpPr>
            <a:spLocks noChangeArrowheads="1" noChangeShapeType="1" noTextEdit="1"/>
          </p:cNvSpPr>
          <p:nvPr/>
        </p:nvSpPr>
        <p:spPr bwMode="auto">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chemeClr val="tx2"/>
                </a:solidFill>
                <a:effectLst>
                  <a:outerShdw dist="63500" dir="3187806" algn="ctr" rotWithShape="0">
                    <a:schemeClr val="bg2">
                      <a:alpha val="50000"/>
                    </a:scheme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chemeClr val="tx2"/>
              </a:solidFill>
              <a:effectLst>
                <a:outerShdw dist="63500" dir="3187806" algn="ctr" rotWithShape="0">
                  <a:schemeClr val="bg2">
                    <a:alpha val="50000"/>
                  </a:schemeClr>
                </a:outerShdw>
              </a:effectLst>
              <a:latin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sz="quarter" idx="1"/>
          </p:nvPr>
        </p:nvSpPr>
        <p:spPr>
          <a:xfrm>
            <a:off x="611560" y="1412776"/>
            <a:ext cx="8380412" cy="4525963"/>
          </a:xfrm>
        </p:spPr>
        <p:txBody>
          <a:bodyPr/>
          <a:lstStyle/>
          <a:p>
            <a:pPr eaLnBrk="1" hangingPunct="1"/>
            <a:r>
              <a:rPr lang="zh-CN" altLang="en-US" sz="2800" dirty="0">
                <a:latin typeface="+mn-ea"/>
              </a:rPr>
              <a:t>欧氏空间：</a:t>
            </a:r>
            <a:endParaRPr lang="en-US" altLang="zh-CN" sz="2800" dirty="0">
              <a:latin typeface="+mn-ea"/>
            </a:endParaRPr>
          </a:p>
          <a:p>
            <a:pPr lvl="1" eaLnBrk="1" hangingPunct="1">
              <a:buFont typeface="Wingdings" pitchFamily="2" charset="2"/>
              <a:buChar char="Ø"/>
            </a:pPr>
            <a:r>
              <a:rPr lang="zh-CN" altLang="en-US" sz="2400" dirty="0">
                <a:solidFill>
                  <a:srgbClr val="0000FF"/>
                </a:solidFill>
                <a:latin typeface="+mn-ea"/>
              </a:rPr>
              <a:t>取各个数据点的平均值（</a:t>
            </a:r>
            <a:r>
              <a:rPr lang="en-US" altLang="zh-CN" sz="2400" dirty="0">
                <a:solidFill>
                  <a:srgbClr val="0000FF"/>
                </a:solidFill>
                <a:latin typeface="+mn-ea"/>
              </a:rPr>
              <a:t>centroid</a:t>
            </a:r>
            <a:r>
              <a:rPr lang="zh-CN" altLang="en-US" sz="2400" dirty="0">
                <a:solidFill>
                  <a:srgbClr val="0000FF"/>
                </a:solidFill>
                <a:latin typeface="+mn-ea"/>
              </a:rPr>
              <a:t>）</a:t>
            </a:r>
            <a:endParaRPr lang="en-US" altLang="zh-CN" sz="2400" dirty="0">
              <a:solidFill>
                <a:srgbClr val="0000FF"/>
              </a:solidFill>
              <a:latin typeface="+mn-ea"/>
            </a:endParaRPr>
          </a:p>
          <a:p>
            <a:pPr eaLnBrk="1" hangingPunct="1"/>
            <a:endParaRPr lang="en-US" altLang="zh-CN" sz="2800" dirty="0">
              <a:latin typeface="+mn-ea"/>
            </a:endParaRPr>
          </a:p>
          <a:p>
            <a:pPr eaLnBrk="1" hangingPunct="1"/>
            <a:r>
              <a:rPr lang="zh-CN" altLang="en-US" sz="2800" dirty="0">
                <a:latin typeface="+mn-ea"/>
              </a:rPr>
              <a:t>非欧空间</a:t>
            </a:r>
            <a:endParaRPr lang="en-US" altLang="zh-CN" sz="2800" dirty="0">
              <a:latin typeface="+mn-ea"/>
            </a:endParaRPr>
          </a:p>
          <a:p>
            <a:pPr lvl="1" eaLnBrk="1" hangingPunct="1">
              <a:buFont typeface="Wingdings" pitchFamily="2" charset="2"/>
              <a:buChar char="Ø"/>
            </a:pPr>
            <a:r>
              <a:rPr lang="zh-CN" altLang="en-US" sz="2400" dirty="0">
                <a:solidFill>
                  <a:srgbClr val="0000FF"/>
                </a:solidFill>
                <a:latin typeface="+mn-ea"/>
              </a:rPr>
              <a:t>取某个处于最中间的点</a:t>
            </a:r>
            <a:endParaRPr lang="en-US" altLang="zh-CN" sz="2400" dirty="0">
              <a:solidFill>
                <a:srgbClr val="0000FF"/>
              </a:solidFill>
              <a:latin typeface="+mn-ea"/>
            </a:endParaRPr>
          </a:p>
          <a:p>
            <a:pPr lvl="1" eaLnBrk="1" hangingPunct="1">
              <a:buFont typeface="Wingdings" pitchFamily="2" charset="2"/>
              <a:buChar char="Ø"/>
            </a:pPr>
            <a:r>
              <a:rPr lang="zh-CN" altLang="en-US" sz="2400" dirty="0">
                <a:solidFill>
                  <a:srgbClr val="0000FF"/>
                </a:solidFill>
                <a:latin typeface="+mn-ea"/>
              </a:rPr>
              <a:t>取若干个最具代表性的点（</a:t>
            </a:r>
            <a:r>
              <a:rPr lang="en-US" altLang="zh-CN" sz="2400" dirty="0" err="1">
                <a:solidFill>
                  <a:srgbClr val="0000FF"/>
                </a:solidFill>
                <a:latin typeface="+mn-ea"/>
              </a:rPr>
              <a:t>clustroid</a:t>
            </a:r>
            <a:r>
              <a:rPr lang="zh-CN" altLang="en-US" sz="2400" dirty="0">
                <a:solidFill>
                  <a:srgbClr val="0000FF"/>
                </a:solidFill>
                <a:latin typeface="+mn-ea"/>
              </a:rPr>
              <a:t>，</a:t>
            </a:r>
            <a:r>
              <a:rPr lang="en-US" altLang="zh-CN" sz="2400" dirty="0">
                <a:solidFill>
                  <a:srgbClr val="0000FF"/>
                </a:solidFill>
                <a:latin typeface="+mn-ea"/>
              </a:rPr>
              <a:t>prototype</a:t>
            </a:r>
            <a:r>
              <a:rPr lang="zh-CN" altLang="en-US" sz="2400" dirty="0">
                <a:solidFill>
                  <a:srgbClr val="0000FF"/>
                </a:solidFill>
                <a:latin typeface="+mn-ea"/>
              </a:rPr>
              <a:t>）</a:t>
            </a:r>
            <a:endParaRPr lang="en-US" altLang="zh-CN" sz="2400" dirty="0">
              <a:solidFill>
                <a:srgbClr val="0000FF"/>
              </a:solidFill>
              <a:latin typeface="+mn-ea"/>
            </a:endParaRPr>
          </a:p>
          <a:p>
            <a:pPr lvl="1" eaLnBrk="1" hangingPunct="1">
              <a:buFont typeface="Wingdings" pitchFamily="2" charset="2"/>
              <a:buChar char="Ø"/>
            </a:pPr>
            <a:r>
              <a:rPr lang="en-US" altLang="zh-CN" sz="2400" dirty="0">
                <a:solidFill>
                  <a:srgbClr val="0000FF"/>
                </a:solidFill>
                <a:latin typeface="+mn-ea"/>
              </a:rPr>
              <a:t>... ...</a:t>
            </a:r>
          </a:p>
          <a:p>
            <a:pPr lvl="1" eaLnBrk="1" hangingPunct="1"/>
            <a:endParaRPr lang="en-US" altLang="zh-CN" dirty="0">
              <a:latin typeface="+mn-ea"/>
            </a:endParaRPr>
          </a:p>
          <a:p>
            <a:pPr lvl="1" eaLnBrk="1" hangingPunct="1"/>
            <a:endParaRPr lang="en-US" altLang="zh-CN" dirty="0">
              <a:latin typeface="+mn-ea"/>
            </a:endParaRPr>
          </a:p>
        </p:txBody>
      </p:sp>
      <p:sp>
        <p:nvSpPr>
          <p:cNvPr id="6" name="标题 3">
            <a:extLst>
              <a:ext uri="{FF2B5EF4-FFF2-40B4-BE49-F238E27FC236}">
                <a16:creationId xmlns:a16="http://schemas.microsoft.com/office/drawing/2014/main" id="{258FC30D-9E84-45E1-B8F9-9AF34D5B54B1}"/>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聚类分析</a:t>
            </a:r>
            <a:r>
              <a:rPr lang="en-US" altLang="zh-CN" sz="2400" b="1" kern="0" dirty="0">
                <a:latin typeface="微软雅黑" panose="020B0503020204020204" pitchFamily="34" charset="-122"/>
                <a:ea typeface="微软雅黑" panose="020B0503020204020204" pitchFamily="34" charset="-122"/>
              </a:rPr>
              <a:t>——Cluster</a:t>
            </a:r>
            <a:r>
              <a:rPr lang="zh-CN" altLang="en-US" sz="2400" b="1" kern="0" dirty="0">
                <a:latin typeface="微软雅黑" panose="020B0503020204020204" pitchFamily="34" charset="-122"/>
                <a:ea typeface="微软雅黑" panose="020B0503020204020204" pitchFamily="34" charset="-122"/>
              </a:rPr>
              <a:t>的表示</a:t>
            </a:r>
            <a:endParaRPr lang="zh-CN" altLang="en-US" sz="2400" b="1" kern="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8437785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FC674AD2-2A10-4B96-93EB-484364301291}"/>
              </a:ext>
            </a:extLst>
          </p:cNvPr>
          <p:cNvSpPr>
            <a:spLocks noGrp="1" noChangeArrowheads="1"/>
          </p:cNvSpPr>
          <p:nvPr>
            <p:ph type="body" idx="1"/>
          </p:nvPr>
        </p:nvSpPr>
        <p:spPr>
          <a:xfrm>
            <a:off x="395536" y="836712"/>
            <a:ext cx="8001000" cy="5760640"/>
          </a:xfrm>
        </p:spPr>
        <p:txBody>
          <a:bodyPr/>
          <a:lstStyle/>
          <a:p>
            <a:pPr marL="342900" indent="-342900">
              <a:lnSpc>
                <a:spcPct val="90000"/>
              </a:lnSpc>
              <a:spcBef>
                <a:spcPct val="20000"/>
              </a:spcBef>
            </a:pPr>
            <a:r>
              <a:rPr lang="zh-CN" altLang="en-US" sz="2400" dirty="0">
                <a:latin typeface="+mn-ea"/>
              </a:rPr>
              <a:t>聚类是由一组簇</a:t>
            </a:r>
            <a:r>
              <a:rPr lang="en-US" altLang="zh-CN" sz="2400" dirty="0">
                <a:latin typeface="+mn-ea"/>
              </a:rPr>
              <a:t>(cluster)</a:t>
            </a:r>
            <a:r>
              <a:rPr lang="zh-CN" altLang="en-US" sz="2400" dirty="0">
                <a:latin typeface="+mn-ea"/>
              </a:rPr>
              <a:t>组成</a:t>
            </a:r>
            <a:endParaRPr lang="en-US" altLang="zh-CN" sz="2400" dirty="0">
              <a:latin typeface="+mn-ea"/>
            </a:endParaRPr>
          </a:p>
          <a:p>
            <a:pPr marL="342900" indent="-342900">
              <a:lnSpc>
                <a:spcPct val="90000"/>
              </a:lnSpc>
              <a:spcBef>
                <a:spcPct val="20000"/>
              </a:spcBef>
            </a:pPr>
            <a:endParaRPr lang="en-US" altLang="zh-CN" sz="1050" dirty="0">
              <a:latin typeface="+mn-ea"/>
            </a:endParaRPr>
          </a:p>
          <a:p>
            <a:pPr marL="342900" indent="-342900">
              <a:lnSpc>
                <a:spcPct val="90000"/>
              </a:lnSpc>
              <a:spcBef>
                <a:spcPct val="20000"/>
              </a:spcBef>
            </a:pPr>
            <a:r>
              <a:rPr lang="zh-CN" altLang="en-US" sz="2400" dirty="0">
                <a:solidFill>
                  <a:srgbClr val="FF0000"/>
                </a:solidFill>
                <a:latin typeface="+mn-ea"/>
              </a:rPr>
              <a:t>划分聚类</a:t>
            </a:r>
            <a:r>
              <a:rPr lang="zh-CN" altLang="en-US" sz="2400" dirty="0">
                <a:latin typeface="+mn-ea"/>
              </a:rPr>
              <a:t>和</a:t>
            </a:r>
            <a:r>
              <a:rPr lang="zh-CN" altLang="en-US" sz="2400" dirty="0">
                <a:solidFill>
                  <a:srgbClr val="FF0000"/>
                </a:solidFill>
                <a:latin typeface="+mn-ea"/>
              </a:rPr>
              <a:t>层次</a:t>
            </a:r>
            <a:r>
              <a:rPr lang="zh-CN" altLang="en-US" sz="2400" dirty="0">
                <a:latin typeface="+mn-ea"/>
              </a:rPr>
              <a:t>聚类</a:t>
            </a:r>
            <a:endParaRPr lang="en-US" altLang="zh-CN" sz="2400" dirty="0">
              <a:solidFill>
                <a:srgbClr val="FFCC00"/>
              </a:solidFill>
              <a:latin typeface="+mn-ea"/>
            </a:endParaRPr>
          </a:p>
          <a:p>
            <a:pPr marL="342900" indent="-342900">
              <a:lnSpc>
                <a:spcPct val="90000"/>
              </a:lnSpc>
              <a:spcBef>
                <a:spcPct val="20000"/>
              </a:spcBef>
            </a:pPr>
            <a:endParaRPr lang="en-US" altLang="zh-CN" sz="1050" dirty="0">
              <a:solidFill>
                <a:srgbClr val="FFCC00"/>
              </a:solidFill>
              <a:latin typeface="+mn-ea"/>
            </a:endParaRPr>
          </a:p>
        </p:txBody>
      </p:sp>
      <p:sp>
        <p:nvSpPr>
          <p:cNvPr id="6" name="标题 3">
            <a:extLst>
              <a:ext uri="{FF2B5EF4-FFF2-40B4-BE49-F238E27FC236}">
                <a16:creationId xmlns:a16="http://schemas.microsoft.com/office/drawing/2014/main" id="{7B1D58FF-5804-4956-984E-AF79359103F7}"/>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聚类类型</a:t>
            </a:r>
            <a:endParaRPr lang="zh-CN" altLang="en-US" sz="2400" b="1" kern="0" dirty="0">
              <a:latin typeface="Arial" panose="020B0604020202020204" pitchFamily="34" charset="0"/>
              <a:ea typeface="微软雅黑" panose="020B0503020204020204" pitchFamily="34" charset="-122"/>
            </a:endParaRPr>
          </a:p>
        </p:txBody>
      </p:sp>
      <p:grpSp>
        <p:nvGrpSpPr>
          <p:cNvPr id="7" name="Group 22">
            <a:extLst>
              <a:ext uri="{FF2B5EF4-FFF2-40B4-BE49-F238E27FC236}">
                <a16:creationId xmlns:a16="http://schemas.microsoft.com/office/drawing/2014/main" id="{4A3CEBA5-DEDB-495E-8649-3640E8BC7945}"/>
              </a:ext>
            </a:extLst>
          </p:cNvPr>
          <p:cNvGrpSpPr>
            <a:grpSpLocks/>
          </p:cNvGrpSpPr>
          <p:nvPr/>
        </p:nvGrpSpPr>
        <p:grpSpPr bwMode="auto">
          <a:xfrm>
            <a:off x="539552" y="2060848"/>
            <a:ext cx="2664296" cy="4357148"/>
            <a:chOff x="2976" y="816"/>
            <a:chExt cx="2411" cy="3421"/>
          </a:xfrm>
        </p:grpSpPr>
        <p:graphicFrame>
          <p:nvGraphicFramePr>
            <p:cNvPr id="8" name="Object 3">
              <a:extLst>
                <a:ext uri="{FF2B5EF4-FFF2-40B4-BE49-F238E27FC236}">
                  <a16:creationId xmlns:a16="http://schemas.microsoft.com/office/drawing/2014/main" id="{B36C996F-8FD9-48B3-BE77-E0B6CE685058}"/>
                </a:ext>
              </a:extLst>
            </p:cNvPr>
            <p:cNvGraphicFramePr>
              <a:graphicFrameLocks noChangeAspect="1"/>
            </p:cNvGraphicFramePr>
            <p:nvPr>
              <p:extLst>
                <p:ext uri="{D42A27DB-BD31-4B8C-83A1-F6EECF244321}">
                  <p14:modId xmlns:p14="http://schemas.microsoft.com/office/powerpoint/2010/main" val="822870206"/>
                </p:ext>
              </p:extLst>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name="VISIO" r:id="rId2" imgW="1547102" imgH="2097084" progId="Visio.Drawing.6">
                    <p:embed/>
                  </p:oleObj>
                </mc:Choice>
                <mc:Fallback>
                  <p:oleObj name="VISIO" r:id="rId2" imgW="1547102" imgH="2097084" progId="Visio.Drawing.6">
                    <p:embed/>
                    <p:pic>
                      <p:nvPicPr>
                        <p:cNvPr id="10261" name="Object 3">
                          <a:extLst>
                            <a:ext uri="{FF2B5EF4-FFF2-40B4-BE49-F238E27FC236}">
                              <a16:creationId xmlns:a16="http://schemas.microsoft.com/office/drawing/2014/main" id="{FF48281F-9AA3-48C0-9A17-6E3F45B55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1">
              <a:extLst>
                <a:ext uri="{FF2B5EF4-FFF2-40B4-BE49-F238E27FC236}">
                  <a16:creationId xmlns:a16="http://schemas.microsoft.com/office/drawing/2014/main" id="{E42BF510-B471-44B9-B4BF-5BD05477BCF2}"/>
                </a:ext>
              </a:extLst>
            </p:cNvPr>
            <p:cNvSpPr txBox="1">
              <a:spLocks noChangeArrowheads="1"/>
            </p:cNvSpPr>
            <p:nvPr/>
          </p:nvSpPr>
          <p:spPr bwMode="auto">
            <a:xfrm>
              <a:off x="2976" y="3488"/>
              <a:ext cx="2411"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spcBef>
                  <a:spcPct val="50000"/>
                </a:spcBef>
                <a:spcAft>
                  <a:spcPct val="0"/>
                </a:spcAft>
                <a:buClrTx/>
                <a:buSzTx/>
                <a:buFontTx/>
                <a:buNone/>
              </a:pPr>
              <a:r>
                <a:rPr lang="zh-CN" altLang="en-US" sz="1400" dirty="0"/>
                <a:t>划分聚类：将数据对象划分成非重叠子集（聚类），使得每个数据对象恰好在一个子集中</a:t>
              </a:r>
            </a:p>
          </p:txBody>
        </p:sp>
      </p:grpSp>
      <p:graphicFrame>
        <p:nvGraphicFramePr>
          <p:cNvPr id="18" name="Object 4">
            <a:extLst>
              <a:ext uri="{FF2B5EF4-FFF2-40B4-BE49-F238E27FC236}">
                <a16:creationId xmlns:a16="http://schemas.microsoft.com/office/drawing/2014/main" id="{44B54CBD-A6BC-4635-AECA-EA86F3C5FBA7}"/>
              </a:ext>
            </a:extLst>
          </p:cNvPr>
          <p:cNvGraphicFramePr>
            <a:graphicFrameLocks noChangeAspect="1"/>
          </p:cNvGraphicFramePr>
          <p:nvPr>
            <p:extLst>
              <p:ext uri="{D42A27DB-BD31-4B8C-83A1-F6EECF244321}">
                <p14:modId xmlns:p14="http://schemas.microsoft.com/office/powerpoint/2010/main" val="1571725787"/>
              </p:ext>
            </p:extLst>
          </p:nvPr>
        </p:nvGraphicFramePr>
        <p:xfrm>
          <a:off x="3616462" y="2059980"/>
          <a:ext cx="2760663" cy="1793875"/>
        </p:xfrm>
        <a:graphic>
          <a:graphicData uri="http://schemas.openxmlformats.org/presentationml/2006/ole">
            <mc:AlternateContent xmlns:mc="http://schemas.openxmlformats.org/markup-compatibility/2006">
              <mc:Choice xmlns:v="urn:schemas-microsoft-com:vml" Requires="v">
                <p:oleObj name="VISIO" r:id="rId4" imgW="2756614" imgH="1795265" progId="Visio.Drawing.6">
                  <p:embed/>
                </p:oleObj>
              </mc:Choice>
              <mc:Fallback>
                <p:oleObj name="VISIO" r:id="rId4" imgW="2756614" imgH="1795265" progId="Visio.Drawing.6">
                  <p:embed/>
                  <p:pic>
                    <p:nvPicPr>
                      <p:cNvPr id="11268" name="Object 4">
                        <a:extLst>
                          <a:ext uri="{FF2B5EF4-FFF2-40B4-BE49-F238E27FC236}">
                            <a16:creationId xmlns:a16="http://schemas.microsoft.com/office/drawing/2014/main" id="{DC6C4C16-C109-43DB-99EA-6E1EBD4CC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6462" y="205998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7">
            <a:extLst>
              <a:ext uri="{FF2B5EF4-FFF2-40B4-BE49-F238E27FC236}">
                <a16:creationId xmlns:a16="http://schemas.microsoft.com/office/drawing/2014/main" id="{B5F199EF-ACB0-4A6C-8F4B-DB9D533D5812}"/>
              </a:ext>
            </a:extLst>
          </p:cNvPr>
          <p:cNvSpPr txBox="1">
            <a:spLocks noChangeArrowheads="1"/>
          </p:cNvSpPr>
          <p:nvPr/>
        </p:nvSpPr>
        <p:spPr bwMode="auto">
          <a:xfrm>
            <a:off x="4067944" y="4105279"/>
            <a:ext cx="167435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None/>
            </a:pPr>
            <a:r>
              <a:rPr lang="zh-CN" altLang="en-US" sz="1400" dirty="0"/>
              <a:t>层次</a:t>
            </a:r>
            <a:r>
              <a:rPr lang="zh-CN" altLang="en-US" sz="1400" dirty="0">
                <a:ea typeface="宋体" panose="02010600030101010101" pitchFamily="2" charset="-122"/>
              </a:rPr>
              <a:t>聚类：将数据</a:t>
            </a:r>
            <a:r>
              <a:rPr lang="zh-CN" altLang="en-US" sz="1400" dirty="0"/>
              <a:t>组织为层次树图的一组嵌套聚类</a:t>
            </a:r>
            <a:endParaRPr lang="en-US" altLang="zh-CN" sz="1400" dirty="0"/>
          </a:p>
        </p:txBody>
      </p:sp>
      <p:graphicFrame>
        <p:nvGraphicFramePr>
          <p:cNvPr id="20" name="Object 5">
            <a:extLst>
              <a:ext uri="{FF2B5EF4-FFF2-40B4-BE49-F238E27FC236}">
                <a16:creationId xmlns:a16="http://schemas.microsoft.com/office/drawing/2014/main" id="{C4771E14-A4FB-4AED-985F-DA5BBAD0B704}"/>
              </a:ext>
            </a:extLst>
          </p:cNvPr>
          <p:cNvGraphicFramePr>
            <a:graphicFrameLocks noChangeAspect="1"/>
          </p:cNvGraphicFramePr>
          <p:nvPr>
            <p:extLst>
              <p:ext uri="{D42A27DB-BD31-4B8C-83A1-F6EECF244321}">
                <p14:modId xmlns:p14="http://schemas.microsoft.com/office/powerpoint/2010/main" val="1073468097"/>
              </p:ext>
            </p:extLst>
          </p:nvPr>
        </p:nvGraphicFramePr>
        <p:xfrm>
          <a:off x="6677163" y="1949376"/>
          <a:ext cx="1773238" cy="2284413"/>
        </p:xfrm>
        <a:graphic>
          <a:graphicData uri="http://schemas.openxmlformats.org/presentationml/2006/ole">
            <mc:AlternateContent xmlns:mc="http://schemas.openxmlformats.org/markup-compatibility/2006">
              <mc:Choice xmlns:v="urn:schemas-microsoft-com:vml" Requires="v">
                <p:oleObj name="VISIO" r:id="rId6" imgW="1379425" imgH="1779615" progId="Visio.Drawing.6">
                  <p:embed/>
                </p:oleObj>
              </mc:Choice>
              <mc:Fallback>
                <p:oleObj name="VISIO" r:id="rId6" imgW="1379425" imgH="1779615" progId="Visio.Drawing.6">
                  <p:embed/>
                  <p:pic>
                    <p:nvPicPr>
                      <p:cNvPr id="11269" name="Object 5">
                        <a:extLst>
                          <a:ext uri="{FF2B5EF4-FFF2-40B4-BE49-F238E27FC236}">
                            <a16:creationId xmlns:a16="http://schemas.microsoft.com/office/drawing/2014/main" id="{C4B47B6D-4194-454E-AD29-32A7AAE2EA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7163" y="1949376"/>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10">
            <a:extLst>
              <a:ext uri="{FF2B5EF4-FFF2-40B4-BE49-F238E27FC236}">
                <a16:creationId xmlns:a16="http://schemas.microsoft.com/office/drawing/2014/main" id="{35DA0A91-52A1-4621-9F6E-35FF3F370218}"/>
              </a:ext>
            </a:extLst>
          </p:cNvPr>
          <p:cNvSpPr txBox="1">
            <a:spLocks noChangeArrowheads="1"/>
          </p:cNvSpPr>
          <p:nvPr/>
        </p:nvSpPr>
        <p:spPr bwMode="auto">
          <a:xfrm>
            <a:off x="7524328" y="4221088"/>
            <a:ext cx="72008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1400" dirty="0">
                <a:ea typeface="宋体" panose="02010600030101010101" pitchFamily="2" charset="-122"/>
              </a:rPr>
              <a:t>树图</a:t>
            </a:r>
            <a:endParaRPr lang="en-US" altLang="zh-CN" sz="1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7">
            <a:extLst>
              <a:ext uri="{FF2B5EF4-FFF2-40B4-BE49-F238E27FC236}">
                <a16:creationId xmlns:a16="http://schemas.microsoft.com/office/drawing/2014/main" id="{9E56ABA6-AE59-479D-B26F-5AED08B575C2}"/>
              </a:ext>
            </a:extLst>
          </p:cNvPr>
          <p:cNvSpPr>
            <a:spLocks noGrp="1" noChangeArrowheads="1"/>
          </p:cNvSpPr>
          <p:nvPr>
            <p:ph type="body" idx="1"/>
          </p:nvPr>
        </p:nvSpPr>
        <p:spPr>
          <a:xfrm>
            <a:off x="395536" y="980728"/>
            <a:ext cx="8229600" cy="5040560"/>
          </a:xfrm>
        </p:spPr>
        <p:txBody>
          <a:bodyPr/>
          <a:lstStyle/>
          <a:p>
            <a:r>
              <a:rPr lang="zh-CN" altLang="en-US" sz="2400" dirty="0">
                <a:latin typeface="+mn-ea"/>
              </a:rPr>
              <a:t> 基于分离的聚类</a:t>
            </a:r>
            <a:endParaRPr lang="en-US" altLang="zh-CN" sz="2400" dirty="0">
              <a:latin typeface="+mn-ea"/>
            </a:endParaRPr>
          </a:p>
          <a:p>
            <a:endParaRPr lang="en-US" altLang="zh-CN" sz="2400" dirty="0">
              <a:latin typeface="+mn-ea"/>
            </a:endParaRPr>
          </a:p>
          <a:p>
            <a:r>
              <a:rPr lang="zh-CN" altLang="en-US" sz="2400" dirty="0">
                <a:latin typeface="+mn-ea"/>
              </a:rPr>
              <a:t> 基于中心的聚类</a:t>
            </a:r>
            <a:endParaRPr lang="en-US" altLang="zh-CN" sz="2400" dirty="0">
              <a:latin typeface="+mn-ea"/>
            </a:endParaRPr>
          </a:p>
          <a:p>
            <a:endParaRPr lang="en-US" altLang="zh-CN" sz="2400" dirty="0">
              <a:latin typeface="+mn-ea"/>
            </a:endParaRPr>
          </a:p>
          <a:p>
            <a:r>
              <a:rPr lang="zh-CN" altLang="en-US" sz="2400" dirty="0">
                <a:latin typeface="+mn-ea"/>
              </a:rPr>
              <a:t> 基于连续簇的聚类</a:t>
            </a:r>
            <a:endParaRPr lang="en-US" altLang="zh-CN" sz="2400" dirty="0">
              <a:latin typeface="+mn-ea"/>
            </a:endParaRPr>
          </a:p>
          <a:p>
            <a:endParaRPr lang="en-US" altLang="zh-CN" sz="2400" dirty="0">
              <a:latin typeface="+mn-ea"/>
            </a:endParaRPr>
          </a:p>
          <a:p>
            <a:r>
              <a:rPr lang="zh-CN" altLang="en-US" sz="2400" dirty="0">
                <a:latin typeface="+mn-ea"/>
              </a:rPr>
              <a:t> 基于密度的聚类</a:t>
            </a:r>
            <a:endParaRPr lang="en-US" altLang="zh-CN" sz="2400" dirty="0">
              <a:latin typeface="+mn-ea"/>
            </a:endParaRPr>
          </a:p>
          <a:p>
            <a:endParaRPr lang="en-US" altLang="zh-CN" sz="2400" dirty="0">
              <a:latin typeface="+mn-ea"/>
            </a:endParaRPr>
          </a:p>
          <a:p>
            <a:r>
              <a:rPr lang="zh-CN" altLang="en-US" sz="2400" dirty="0">
                <a:latin typeface="+mn-ea"/>
              </a:rPr>
              <a:t> 基于属性或概念的聚类</a:t>
            </a:r>
            <a:endParaRPr lang="en-US" altLang="zh-CN" sz="2400" dirty="0">
              <a:latin typeface="+mn-ea"/>
            </a:endParaRPr>
          </a:p>
          <a:p>
            <a:endParaRPr lang="en-US" altLang="zh-CN" sz="2400" dirty="0">
              <a:latin typeface="+mn-ea"/>
            </a:endParaRPr>
          </a:p>
          <a:p>
            <a:r>
              <a:rPr lang="zh-CN" altLang="en-US" sz="2400" dirty="0">
                <a:latin typeface="+mn-ea"/>
              </a:rPr>
              <a:t> 由目标函数描述</a:t>
            </a:r>
            <a:endParaRPr lang="en-US" altLang="zh-CN" sz="2400" dirty="0">
              <a:latin typeface="+mn-ea"/>
            </a:endParaRPr>
          </a:p>
        </p:txBody>
      </p:sp>
      <p:sp>
        <p:nvSpPr>
          <p:cNvPr id="5" name="标题 3">
            <a:extLst>
              <a:ext uri="{FF2B5EF4-FFF2-40B4-BE49-F238E27FC236}">
                <a16:creationId xmlns:a16="http://schemas.microsoft.com/office/drawing/2014/main" id="{1A77D597-5BAD-4289-9D85-953F2B1F2838}"/>
              </a:ext>
            </a:extLst>
          </p:cNvPr>
          <p:cNvSpPr txBox="1">
            <a:spLocks/>
          </p:cNvSpPr>
          <p:nvPr/>
        </p:nvSpPr>
        <p:spPr bwMode="auto">
          <a:xfrm>
            <a:off x="179388" y="188913"/>
            <a:ext cx="8316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a:lstStyle>
          <a:p>
            <a:pPr algn="l">
              <a:buFontTx/>
            </a:pPr>
            <a:r>
              <a:rPr lang="zh-CN" altLang="en-US" sz="2400" b="1" kern="0" dirty="0">
                <a:latin typeface="微软雅黑" panose="020B0503020204020204" pitchFamily="34" charset="-122"/>
                <a:ea typeface="微软雅黑" panose="020B0503020204020204" pitchFamily="34" charset="-122"/>
              </a:rPr>
              <a:t>聚类类型</a:t>
            </a:r>
            <a:endParaRPr lang="zh-CN" altLang="en-US" sz="2400" b="1" kern="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F1AB952-FE4F-4615-B87B-0DD0EE20FAA4}"/>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47" name="Text Box 6">
            <a:extLst>
              <a:ext uri="{FF2B5EF4-FFF2-40B4-BE49-F238E27FC236}">
                <a16:creationId xmlns:a16="http://schemas.microsoft.com/office/drawing/2014/main" id="{2B1A45A0-E0B7-4B77-B2AA-91E3E67258E8}"/>
              </a:ext>
            </a:extLst>
          </p:cNvPr>
          <p:cNvSpPr txBox="1">
            <a:spLocks noChangeArrowheads="1"/>
          </p:cNvSpPr>
          <p:nvPr/>
        </p:nvSpPr>
        <p:spPr bwMode="auto">
          <a:xfrm>
            <a:off x="179388" y="908720"/>
            <a:ext cx="8640763" cy="11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spcBef>
                <a:spcPct val="20000"/>
              </a:spcBef>
              <a:spcAft>
                <a:spcPct val="20000"/>
              </a:spcAft>
              <a:buClr>
                <a:schemeClr val="hlink"/>
              </a:buClr>
              <a:buFont typeface="Wingdings" panose="05000000000000000000" pitchFamily="2" charset="2"/>
              <a:buChar char="l"/>
            </a:pPr>
            <a:r>
              <a:rPr lang="zh-CN" altLang="en-US" sz="2400" dirty="0">
                <a:latin typeface="+mn-ea"/>
                <a:ea typeface="+mn-ea"/>
              </a:rPr>
              <a:t>案例实现：</a:t>
            </a:r>
          </a:p>
          <a:p>
            <a:pPr>
              <a:spcBef>
                <a:spcPct val="20000"/>
              </a:spcBef>
              <a:spcAft>
                <a:spcPct val="20000"/>
              </a:spcAft>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部分餐饮客户的消费行为特征数据如下表，根据这些数据将客户分类成不同客户群，并评价这些客户群的价值。</a:t>
            </a:r>
          </a:p>
        </p:txBody>
      </p:sp>
      <p:sp>
        <p:nvSpPr>
          <p:cNvPr id="31748" name="标题 3">
            <a:extLst>
              <a:ext uri="{FF2B5EF4-FFF2-40B4-BE49-F238E27FC236}">
                <a16:creationId xmlns:a16="http://schemas.microsoft.com/office/drawing/2014/main" id="{24AED9C5-D46C-47A5-A421-208C604A891D}"/>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客户分群案例</a:t>
            </a:r>
            <a:endParaRPr lang="zh-CN" altLang="en-US" sz="2400" b="1" dirty="0">
              <a:latin typeface="Arial" panose="020B0604020202020204" pitchFamily="34" charset="0"/>
              <a:ea typeface="微软雅黑" panose="020B0503020204020204" pitchFamily="34" charset="-122"/>
            </a:endParaRPr>
          </a:p>
        </p:txBody>
      </p:sp>
      <p:graphicFrame>
        <p:nvGraphicFramePr>
          <p:cNvPr id="31749" name="Group 5">
            <a:extLst>
              <a:ext uri="{FF2B5EF4-FFF2-40B4-BE49-F238E27FC236}">
                <a16:creationId xmlns:a16="http://schemas.microsoft.com/office/drawing/2014/main" id="{E9AB95EB-9EBD-44D8-B119-B729F150533E}"/>
              </a:ext>
            </a:extLst>
          </p:cNvPr>
          <p:cNvGraphicFramePr>
            <a:graphicFrameLocks noGrp="1"/>
          </p:cNvGraphicFramePr>
          <p:nvPr>
            <p:extLst>
              <p:ext uri="{D42A27DB-BD31-4B8C-83A1-F6EECF244321}">
                <p14:modId xmlns:p14="http://schemas.microsoft.com/office/powerpoint/2010/main" val="1820129021"/>
              </p:ext>
            </p:extLst>
          </p:nvPr>
        </p:nvGraphicFramePr>
        <p:xfrm>
          <a:off x="611560" y="2317034"/>
          <a:ext cx="4896543" cy="4023360"/>
        </p:xfrm>
        <a:graphic>
          <a:graphicData uri="http://schemas.openxmlformats.org/drawingml/2006/table">
            <a:tbl>
              <a:tblPr/>
              <a:tblGrid>
                <a:gridCol w="1305744">
                  <a:extLst>
                    <a:ext uri="{9D8B030D-6E8A-4147-A177-3AD203B41FA5}">
                      <a16:colId xmlns:a16="http://schemas.microsoft.com/office/drawing/2014/main" val="20000"/>
                    </a:ext>
                  </a:extLst>
                </a:gridCol>
                <a:gridCol w="1305745">
                  <a:extLst>
                    <a:ext uri="{9D8B030D-6E8A-4147-A177-3AD203B41FA5}">
                      <a16:colId xmlns:a16="http://schemas.microsoft.com/office/drawing/2014/main" val="20001"/>
                    </a:ext>
                  </a:extLst>
                </a:gridCol>
                <a:gridCol w="979308">
                  <a:extLst>
                    <a:ext uri="{9D8B030D-6E8A-4147-A177-3AD203B41FA5}">
                      <a16:colId xmlns:a16="http://schemas.microsoft.com/office/drawing/2014/main" val="20002"/>
                    </a:ext>
                  </a:extLst>
                </a:gridCol>
                <a:gridCol w="1305746">
                  <a:extLst>
                    <a:ext uri="{9D8B030D-6E8A-4147-A177-3AD203B41FA5}">
                      <a16:colId xmlns:a16="http://schemas.microsoft.com/office/drawing/2014/main" val="20003"/>
                    </a:ext>
                  </a:extLst>
                </a:gridCol>
              </a:tblGrid>
              <a:tr h="3250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ID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R</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F</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M</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2277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579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250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616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2277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394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236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2277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521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236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225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236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118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2277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793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236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111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2277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1086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
        <p:nvSpPr>
          <p:cNvPr id="2" name="矩形 1">
            <a:extLst>
              <a:ext uri="{FF2B5EF4-FFF2-40B4-BE49-F238E27FC236}">
                <a16:creationId xmlns:a16="http://schemas.microsoft.com/office/drawing/2014/main" id="{43F5746E-893E-45A6-A77D-731A45F8B43C}"/>
              </a:ext>
            </a:extLst>
          </p:cNvPr>
          <p:cNvSpPr/>
          <p:nvPr/>
        </p:nvSpPr>
        <p:spPr>
          <a:xfrm>
            <a:off x="5680894" y="3441785"/>
            <a:ext cx="3168352" cy="1723549"/>
          </a:xfrm>
          <a:prstGeom prst="rect">
            <a:avLst/>
          </a:prstGeom>
        </p:spPr>
        <p:txBody>
          <a:bodyPr wrap="square">
            <a:spAutoFit/>
          </a:bodyPr>
          <a:lstStyle/>
          <a:p>
            <a:pPr marL="342900" indent="-342900" eaLnBrk="0" hangingPunct="0">
              <a:lnSpc>
                <a:spcPct val="150000"/>
              </a:lnSpc>
              <a:spcBef>
                <a:spcPct val="20000"/>
              </a:spcBef>
              <a:spcAft>
                <a:spcPct val="20000"/>
              </a:spcAft>
              <a:buClr>
                <a:schemeClr val="hlink"/>
              </a:buClr>
            </a:pPr>
            <a:r>
              <a:rPr lang="zh-CN" altLang="en-US" sz="2000" dirty="0">
                <a:latin typeface="+mn-ea"/>
                <a:ea typeface="+mn-ea"/>
              </a:rPr>
              <a:t>最近一次消费 </a:t>
            </a:r>
            <a:r>
              <a:rPr lang="en-US" altLang="zh-CN" sz="2000" dirty="0">
                <a:latin typeface="+mn-ea"/>
                <a:ea typeface="+mn-ea"/>
              </a:rPr>
              <a:t>(Recency)</a:t>
            </a:r>
          </a:p>
          <a:p>
            <a:pPr marL="342900" indent="-342900" eaLnBrk="0" hangingPunct="0">
              <a:lnSpc>
                <a:spcPct val="150000"/>
              </a:lnSpc>
              <a:spcBef>
                <a:spcPct val="20000"/>
              </a:spcBef>
              <a:spcAft>
                <a:spcPct val="20000"/>
              </a:spcAft>
              <a:buClr>
                <a:schemeClr val="hlink"/>
              </a:buClr>
            </a:pPr>
            <a:r>
              <a:rPr lang="zh-CN" altLang="en-US" sz="2000" dirty="0">
                <a:latin typeface="+mn-ea"/>
                <a:ea typeface="+mn-ea"/>
              </a:rPr>
              <a:t>消费频率 </a:t>
            </a:r>
            <a:r>
              <a:rPr lang="en-US" altLang="zh-CN" sz="2000" dirty="0">
                <a:latin typeface="+mn-ea"/>
                <a:ea typeface="+mn-ea"/>
              </a:rPr>
              <a:t>(Frequency)</a:t>
            </a:r>
          </a:p>
          <a:p>
            <a:pPr marL="342900" indent="-342900" eaLnBrk="0" hangingPunct="0">
              <a:lnSpc>
                <a:spcPct val="150000"/>
              </a:lnSpc>
              <a:spcBef>
                <a:spcPct val="20000"/>
              </a:spcBef>
              <a:spcAft>
                <a:spcPct val="20000"/>
              </a:spcAft>
              <a:buClr>
                <a:schemeClr val="hlink"/>
              </a:buClr>
            </a:pPr>
            <a:r>
              <a:rPr lang="zh-CN" altLang="en-US" sz="2000" dirty="0">
                <a:latin typeface="+mn-ea"/>
                <a:ea typeface="+mn-ea"/>
              </a:rPr>
              <a:t>消费金额 </a:t>
            </a:r>
            <a:r>
              <a:rPr lang="en-US" altLang="zh-CN" sz="2000" dirty="0">
                <a:latin typeface="+mn-ea"/>
                <a:ea typeface="+mn-ea"/>
              </a:rPr>
              <a:t>(Monetary)</a:t>
            </a:r>
          </a:p>
        </p:txBody>
      </p:sp>
    </p:spTree>
    <p:extLst>
      <p:ext uri="{BB962C8B-B14F-4D97-AF65-F5344CB8AC3E}">
        <p14:creationId xmlns:p14="http://schemas.microsoft.com/office/powerpoint/2010/main" val="3652636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1E7DA025-59D6-4C65-8C89-E368BF78B07A}"/>
              </a:ext>
            </a:extLst>
          </p:cNvPr>
          <p:cNvSpPr>
            <a:spLocks noChangeArrowheads="1"/>
          </p:cNvSpPr>
          <p:nvPr/>
        </p:nvSpPr>
        <p:spPr bwMode="auto">
          <a:xfrm>
            <a:off x="0" y="30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1" name="Text Box 6">
            <a:extLst>
              <a:ext uri="{FF2B5EF4-FFF2-40B4-BE49-F238E27FC236}">
                <a16:creationId xmlns:a16="http://schemas.microsoft.com/office/drawing/2014/main" id="{EB980414-C3B0-40C8-81A4-940A26E03C0F}"/>
              </a:ext>
            </a:extLst>
          </p:cNvPr>
          <p:cNvSpPr txBox="1">
            <a:spLocks noChangeArrowheads="1"/>
          </p:cNvSpPr>
          <p:nvPr/>
        </p:nvSpPr>
        <p:spPr bwMode="auto">
          <a:xfrm>
            <a:off x="164288" y="1052736"/>
            <a:ext cx="8640763"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a:spcBef>
                <a:spcPct val="20000"/>
              </a:spcBef>
              <a:spcAft>
                <a:spcPct val="20000"/>
              </a:spcAft>
              <a:buClr>
                <a:schemeClr val="hlink"/>
              </a:buClr>
              <a:buFont typeface="Wingdings" panose="05000000000000000000" pitchFamily="2" charset="2"/>
              <a:buChar char="l"/>
            </a:pPr>
            <a:r>
              <a:rPr lang="zh-CN" altLang="en-US" sz="2400" dirty="0">
                <a:latin typeface="+mn-ea"/>
                <a:ea typeface="+mn-ea"/>
              </a:rPr>
              <a:t>案例实现：</a:t>
            </a:r>
          </a:p>
          <a:p>
            <a:pPr>
              <a:spcBef>
                <a:spcPct val="20000"/>
              </a:spcBef>
              <a:spcAft>
                <a:spcPct val="20000"/>
              </a:spcAft>
              <a:buClr>
                <a:schemeClr val="hlink"/>
              </a:buClr>
              <a:buFont typeface="Wingdings" panose="05000000000000000000" pitchFamily="2" charset="2"/>
              <a:buNone/>
            </a:pPr>
            <a:r>
              <a:rPr lang="zh-CN" altLang="en-US" sz="2000" dirty="0">
                <a:latin typeface="+mn-ea"/>
                <a:ea typeface="+mn-ea"/>
                <a:sym typeface="Arial" panose="020B0604020202020204" pitchFamily="34" charset="0"/>
              </a:rPr>
              <a:t>    采用K-Means聚类算法，将客户聚类</a:t>
            </a:r>
            <a:r>
              <a:rPr lang="en-US" altLang="zh-CN" sz="2000" dirty="0">
                <a:latin typeface="+mn-ea"/>
                <a:ea typeface="+mn-ea"/>
                <a:sym typeface="Arial" panose="020B0604020202020204" pitchFamily="34" charset="0"/>
              </a:rPr>
              <a:t>3</a:t>
            </a:r>
            <a:r>
              <a:rPr lang="zh-CN" altLang="en-US" sz="2000" dirty="0">
                <a:latin typeface="+mn-ea"/>
                <a:ea typeface="+mn-ea"/>
                <a:sym typeface="Arial" panose="020B0604020202020204" pitchFamily="34" charset="0"/>
              </a:rPr>
              <a:t>组。输出结果如下表：</a:t>
            </a:r>
          </a:p>
        </p:txBody>
      </p:sp>
      <p:sp>
        <p:nvSpPr>
          <p:cNvPr id="32772" name="标题 3">
            <a:extLst>
              <a:ext uri="{FF2B5EF4-FFF2-40B4-BE49-F238E27FC236}">
                <a16:creationId xmlns:a16="http://schemas.microsoft.com/office/drawing/2014/main" id="{5B11FBBE-03DC-46F8-B3FF-25859F6A7F97}"/>
              </a:ext>
            </a:extLst>
          </p:cNvPr>
          <p:cNvSpPr>
            <a:spLocks noGrp="1"/>
          </p:cNvSpPr>
          <p:nvPr>
            <p:ph type="title" idx="4294967295"/>
          </p:nvPr>
        </p:nvSpPr>
        <p:spPr>
          <a:xfrm>
            <a:off x="179388" y="188913"/>
            <a:ext cx="8316912" cy="431800"/>
          </a:xfrm>
        </p:spPr>
        <p:txBody>
          <a:bodyPr/>
          <a:lstStyle/>
          <a:p>
            <a:pPr algn="l"/>
            <a:r>
              <a:rPr lang="zh-CN" altLang="en-US" sz="2400" b="1" dirty="0">
                <a:latin typeface="微软雅黑" panose="020B0503020204020204" pitchFamily="34" charset="-122"/>
                <a:ea typeface="微软雅黑" panose="020B0503020204020204" pitchFamily="34" charset="-122"/>
              </a:rPr>
              <a:t>聚类分析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K-Means聚类算法</a:t>
            </a:r>
            <a:endParaRPr lang="zh-CN" altLang="en-US" sz="2400" b="1" dirty="0">
              <a:latin typeface="Arial" panose="020B0604020202020204" pitchFamily="34" charset="0"/>
              <a:ea typeface="微软雅黑" panose="020B0503020204020204" pitchFamily="34" charset="-122"/>
            </a:endParaRPr>
          </a:p>
        </p:txBody>
      </p:sp>
      <p:graphicFrame>
        <p:nvGraphicFramePr>
          <p:cNvPr id="32773" name="Group 5">
            <a:extLst>
              <a:ext uri="{FF2B5EF4-FFF2-40B4-BE49-F238E27FC236}">
                <a16:creationId xmlns:a16="http://schemas.microsoft.com/office/drawing/2014/main" id="{C4C69D3D-D228-4199-B139-66AF8DB3F909}"/>
              </a:ext>
            </a:extLst>
          </p:cNvPr>
          <p:cNvGraphicFramePr>
            <a:graphicFrameLocks noGrp="1"/>
          </p:cNvGraphicFramePr>
          <p:nvPr>
            <p:extLst>
              <p:ext uri="{D42A27DB-BD31-4B8C-83A1-F6EECF244321}">
                <p14:modId xmlns:p14="http://schemas.microsoft.com/office/powerpoint/2010/main" val="1590573464"/>
              </p:ext>
            </p:extLst>
          </p:nvPr>
        </p:nvGraphicFramePr>
        <p:xfrm>
          <a:off x="863600" y="2617978"/>
          <a:ext cx="7416800" cy="2198688"/>
        </p:xfrm>
        <a:graphic>
          <a:graphicData uri="http://schemas.openxmlformats.org/drawingml/2006/table">
            <a:tbl>
              <a:tblPr/>
              <a:tblGrid>
                <a:gridCol w="2574925">
                  <a:extLst>
                    <a:ext uri="{9D8B030D-6E8A-4147-A177-3AD203B41FA5}">
                      <a16:colId xmlns:a16="http://schemas.microsoft.com/office/drawing/2014/main" val="20000"/>
                    </a:ext>
                  </a:extLst>
                </a:gridCol>
                <a:gridCol w="1435100">
                  <a:extLst>
                    <a:ext uri="{9D8B030D-6E8A-4147-A177-3AD203B41FA5}">
                      <a16:colId xmlns:a16="http://schemas.microsoft.com/office/drawing/2014/main" val="20001"/>
                    </a:ext>
                  </a:extLst>
                </a:gridCol>
                <a:gridCol w="1741488">
                  <a:extLst>
                    <a:ext uri="{9D8B030D-6E8A-4147-A177-3AD203B41FA5}">
                      <a16:colId xmlns:a16="http://schemas.microsoft.com/office/drawing/2014/main" val="20002"/>
                    </a:ext>
                  </a:extLst>
                </a:gridCol>
                <a:gridCol w="1665287">
                  <a:extLst>
                    <a:ext uri="{9D8B030D-6E8A-4147-A177-3AD203B41FA5}">
                      <a16:colId xmlns:a16="http://schemas.microsoft.com/office/drawing/2014/main" val="20003"/>
                    </a:ext>
                  </a:extLst>
                </a:gridCol>
              </a:tblGrid>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分群类别</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分群</a:t>
                      </a:r>
                      <a:r>
                        <a:rPr kumimoji="0" lang="zh-CN" altLang="zh-CN" sz="1800" b="1" i="0" u="none" strike="noStrike" cap="none" normalizeH="0" baseline="0">
                          <a:ln>
                            <a:noFill/>
                          </a:ln>
                          <a:solidFill>
                            <a:srgbClr val="FFFFFF"/>
                          </a:solidFill>
                          <a:effectLst/>
                          <a:latin typeface="Calibri" pitchFamily="34" charset="0"/>
                          <a:ea typeface="宋体" pitchFamily="2" charset="-122"/>
                        </a:rPr>
                        <a:t>1</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分群</a:t>
                      </a:r>
                      <a:r>
                        <a:rPr kumimoji="0" lang="zh-CN" altLang="zh-CN" sz="1800" b="1" i="0" u="none" strike="noStrike" cap="none" normalizeH="0" baseline="0">
                          <a:ln>
                            <a:noFill/>
                          </a:ln>
                          <a:solidFill>
                            <a:srgbClr val="FFFFFF"/>
                          </a:solidFill>
                          <a:effectLst/>
                          <a:latin typeface="Calibri" pitchFamily="34" charset="0"/>
                          <a:ea typeface="宋体" pitchFamily="2" charset="-122"/>
                        </a:rPr>
                        <a:t>2</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分群</a:t>
                      </a:r>
                      <a:r>
                        <a:rPr kumimoji="0" lang="zh-CN" altLang="zh-CN" sz="1800" b="1" i="0" u="none" strike="noStrike" cap="none" normalizeH="0" baseline="0">
                          <a:ln>
                            <a:noFill/>
                          </a:ln>
                          <a:solidFill>
                            <a:srgbClr val="FFFFFF"/>
                          </a:solidFill>
                          <a:effectLst/>
                          <a:latin typeface="Calibri" pitchFamily="34" charset="0"/>
                          <a:ea typeface="宋体" pitchFamily="2" charset="-122"/>
                        </a:rPr>
                        <a:t>3</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821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样本个数</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340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560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样本个数占比</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12.77%</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65.53%</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21.70%</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R</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-0.16295092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-0.14785515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3.45505486</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聚类中心              F</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1.11672177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-0.65689153</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-0.29565357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M</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0.39557542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-0.27225103</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0.44912342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92476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4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4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7_Office 主题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7_Office 主题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9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5099</TotalTime>
  <Pages>0</Pages>
  <Words>6164</Words>
  <Characters>0</Characters>
  <Application>Microsoft Macintosh PowerPoint</Application>
  <DocSecurity>0</DocSecurity>
  <PresentationFormat>全屏显示(4:3)</PresentationFormat>
  <Lines>0</Lines>
  <Paragraphs>632</Paragraphs>
  <Slides>49</Slides>
  <Notes>2</Notes>
  <HiddenSlides>0</HiddenSlides>
  <MMClips>0</MMClips>
  <ScaleCrop>false</ScaleCrop>
  <HeadingPairs>
    <vt:vector size="8" baseType="variant">
      <vt:variant>
        <vt:lpstr>已用的字体</vt:lpstr>
      </vt:variant>
      <vt:variant>
        <vt:i4>14</vt:i4>
      </vt:variant>
      <vt:variant>
        <vt:lpstr>主题</vt:lpstr>
      </vt:variant>
      <vt:variant>
        <vt:i4>16</vt:i4>
      </vt:variant>
      <vt:variant>
        <vt:lpstr>嵌入 OLE 服务器</vt:lpstr>
      </vt:variant>
      <vt:variant>
        <vt:i4>3</vt:i4>
      </vt:variant>
      <vt:variant>
        <vt:lpstr>幻灯片标题</vt:lpstr>
      </vt:variant>
      <vt:variant>
        <vt:i4>49</vt:i4>
      </vt:variant>
    </vt:vector>
  </HeadingPairs>
  <TitlesOfParts>
    <vt:vector size="82" baseType="lpstr">
      <vt:lpstr>-apple-system</vt:lpstr>
      <vt:lpstr>宋体</vt:lpstr>
      <vt:lpstr>微软雅黑</vt:lpstr>
      <vt:lpstr>微软雅黑</vt:lpstr>
      <vt:lpstr>Arial</vt:lpstr>
      <vt:lpstr>Calibri</vt:lpstr>
      <vt:lpstr>Cambria Math</vt:lpstr>
      <vt:lpstr>Monotype Sorts</vt:lpstr>
      <vt:lpstr>Perpetua</vt:lpstr>
      <vt:lpstr>Tahoma</vt:lpstr>
      <vt:lpstr>Times New Roman</vt:lpstr>
      <vt:lpstr>Verdana</vt:lpstr>
      <vt:lpstr>Wingdings</vt:lpstr>
      <vt:lpstr>Wingdings 2</vt:lpstr>
      <vt:lpstr>Office 主题</vt:lpstr>
      <vt:lpstr>自定义设计方案</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LC.BRev.FY97</vt:lpstr>
      <vt:lpstr>Word.Document.12</vt:lpstr>
      <vt:lpstr>VISIO</vt:lpstr>
      <vt:lpstr>BMP 图像</vt:lpstr>
      <vt:lpstr>Data Mining</vt:lpstr>
      <vt:lpstr>目录-无监督学习</vt:lpstr>
      <vt:lpstr>无监督学习——概念</vt:lpstr>
      <vt:lpstr>PowerPoint 演示文稿</vt:lpstr>
      <vt:lpstr>PowerPoint 演示文稿</vt:lpstr>
      <vt:lpstr>PowerPoint 演示文稿</vt:lpstr>
      <vt:lpstr>PowerPoint 演示文稿</vt:lpstr>
      <vt:lpstr>聚类分析——客户分群案例</vt:lpstr>
      <vt:lpstr>聚类分析——K-Means聚类算法</vt:lpstr>
      <vt:lpstr>聚类分析——客户分群案例</vt:lpstr>
      <vt:lpstr>聚类分析——客户分群案例</vt:lpstr>
      <vt:lpstr>聚类分析——客户分群案例</vt:lpstr>
      <vt:lpstr>聚类分析——客户分群案例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目录-聚类分析</vt:lpstr>
      <vt:lpstr>PowerPoint 演示文稿</vt:lpstr>
      <vt:lpstr>K-Means聚类算法</vt:lpstr>
      <vt:lpstr>K-Means聚类算法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tiptech</dc:creator>
  <cp:keywords/>
  <dc:description/>
  <cp:lastModifiedBy>Microsoft Office User</cp:lastModifiedBy>
  <cp:revision>7261</cp:revision>
  <dcterms:created xsi:type="dcterms:W3CDTF">2009-09-22T14:48:25Z</dcterms:created>
  <dcterms:modified xsi:type="dcterms:W3CDTF">2024-11-06T10:12:10Z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NXTAG2">
    <vt:lpwstr>000800a840000000000001024120</vt:lpwstr>
  </property>
  <property fmtid="{D5CDD505-2E9C-101B-9397-08002B2CF9AE}" pid="4" name="KSOProductBuildVer">
    <vt:lpwstr>2052-9.1.0.5060</vt:lpwstr>
  </property>
</Properties>
</file>