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  <p:sldMasterId id="2147483686" r:id="rId2"/>
  </p:sldMasterIdLst>
  <p:notesMasterIdLst>
    <p:notesMasterId r:id="rId31"/>
  </p:notesMasterIdLst>
  <p:sldIdLst>
    <p:sldId id="569" r:id="rId3"/>
    <p:sldId id="5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5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5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4" autoAdjust="0"/>
    <p:restoredTop sz="94670"/>
  </p:normalViewPr>
  <p:slideViewPr>
    <p:cSldViewPr>
      <p:cViewPr varScale="1">
        <p:scale>
          <a:sx n="237" d="100"/>
          <a:sy n="237" d="100"/>
        </p:scale>
        <p:origin x="208" y="36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E96D4-1082-4BE2-96F4-78AD80BB35D6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681BC-924A-4345-B478-B82F819C1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4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F3E539-DE29-4AF1-8E03-F068D4C32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2863" cy="3597275"/>
          </a:xfrm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FEE5EC7-C6FF-446F-AAAA-CDE2F4A2F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7" tIns="47499" rIns="95007" bIns="47499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81BC-924A-4345-B478-B82F819C1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2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41772"/>
            <a:ext cx="851535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2701528"/>
            <a:ext cx="851535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00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8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3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5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41772"/>
            <a:ext cx="851535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2701528"/>
            <a:ext cx="851535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00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57150"/>
            <a:ext cx="8515350" cy="4536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371600"/>
            <a:ext cx="851535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3700" y="4743450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8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82304"/>
            <a:ext cx="851535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442098"/>
            <a:ext cx="851535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2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114" y="4764747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7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5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69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94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57150"/>
            <a:ext cx="8515350" cy="4536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371600"/>
            <a:ext cx="85153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3700" y="4743450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01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4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7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24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86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82304"/>
            <a:ext cx="851535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442098"/>
            <a:ext cx="851535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4767262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114" y="4764747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3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0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1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88107"/>
            <a:ext cx="8534400" cy="49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143001"/>
            <a:ext cx="8534400" cy="3489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202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69947D0C-7992-428A-83B3-AE444663DDA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28650"/>
            <a:ext cx="8534400" cy="114300"/>
            <a:chOff x="264" y="788"/>
            <a:chExt cx="5232" cy="124"/>
          </a:xfrm>
        </p:grpSpPr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E88C684A-5939-4CE1-BAE6-34975EF3F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 sz="1050">
                <a:ea typeface="宋体" panose="02010600030101010101" pitchFamily="2" charset="-122"/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FB6CF1A4-7972-42A9-8E86-E0F9C4F3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 sz="105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0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88107"/>
            <a:ext cx="8534400" cy="49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143001"/>
            <a:ext cx="8534400" cy="3489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202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69947D0C-7992-428A-83B3-AE444663DDA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28650"/>
            <a:ext cx="8534400" cy="114300"/>
            <a:chOff x="264" y="788"/>
            <a:chExt cx="5232" cy="124"/>
          </a:xfrm>
        </p:grpSpPr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E88C684A-5939-4CE1-BAE6-34975EF3F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 sz="1050">
                <a:ea typeface="宋体" panose="02010600030101010101" pitchFamily="2" charset="-122"/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FB6CF1A4-7972-42A9-8E86-E0F9C4F3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en-US" sz="105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8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11" Type="http://schemas.openxmlformats.org/officeDocument/2006/relationships/slide" Target="slide6.xml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6F3780D-5E77-478F-A5B2-49ACFD101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4450" y="57150"/>
            <a:ext cx="6572250" cy="628650"/>
          </a:xfrm>
        </p:spPr>
        <p:txBody>
          <a:bodyPr/>
          <a:lstStyle/>
          <a:p>
            <a:pPr algn="ctr"/>
            <a:r>
              <a:rPr lang="en-US" altLang="zh-CN" sz="2700" dirty="0">
                <a:ea typeface="宋体" panose="02010600030101010101" pitchFamily="2" charset="-122"/>
              </a:rPr>
              <a:t>Data Mining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19FF8-8B85-4B13-A325-658D7533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1621507"/>
            <a:ext cx="6115050" cy="254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3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 Validation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模型验证</a:t>
            </a:r>
            <a:endParaRPr lang="en-US" altLang="zh-CN" sz="32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Qin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qinzhang@szu.edu.cn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1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E7993-55A7-4F72-B409-79E1AAFE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58DDD1-BDDE-454E-AC24-691FA42E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080E2DA-69CF-4959-991A-6C857BAD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Underfiting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Overfitting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CF118-0B4B-424B-A916-15658A43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7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4515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Who</a:t>
            </a:r>
            <a:r>
              <a:rPr spc="-25" dirty="0"/>
              <a:t> will</a:t>
            </a:r>
            <a:r>
              <a:rPr spc="-20" dirty="0"/>
              <a:t> </a:t>
            </a:r>
            <a:r>
              <a:rPr spc="-40" dirty="0"/>
              <a:t>Repay</a:t>
            </a:r>
            <a:r>
              <a:rPr spc="-75" dirty="0"/>
              <a:t> </a:t>
            </a:r>
            <a:r>
              <a:rPr spc="-20" dirty="0"/>
              <a:t>Their </a:t>
            </a:r>
            <a:r>
              <a:rPr spc="-25" dirty="0"/>
              <a:t>Loans?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608" y="778084"/>
            <a:ext cx="8084592" cy="335280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639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lender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hires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you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to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investigate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who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will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repay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their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loans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9235">
              <a:lnSpc>
                <a:spcPct val="100000"/>
              </a:lnSpc>
              <a:spcBef>
                <a:spcPts val="1335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spc="-3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You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are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given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all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information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about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100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applicants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8600">
              <a:lnSpc>
                <a:spcPct val="100000"/>
              </a:lnSpc>
              <a:spcBef>
                <a:spcPts val="825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5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defaulted</a:t>
            </a:r>
            <a:r>
              <a:rPr lang="en-US" altLang="zh-CN"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(</a:t>
            </a:r>
            <a:r>
              <a:rPr lang="zh-CN" altLang="en-US"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违约</a:t>
            </a:r>
            <a:r>
              <a:rPr lang="en-US" altLang="zh-CN"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)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within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3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years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88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Surprising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Finding?!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469900" marR="3425825" lvl="1" indent="-228600">
              <a:lnSpc>
                <a:spcPct val="111000"/>
              </a:lnSpc>
              <a:spcBef>
                <a:spcPts val="1080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All 5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people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who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defaulted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wore </a:t>
            </a:r>
            <a:r>
              <a:rPr sz="1900" spc="-45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blue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shirts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during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interviews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469900" marR="4068445" lvl="1" indent="-228600">
              <a:lnSpc>
                <a:spcPct val="111000"/>
              </a:lnSpc>
              <a:spcBef>
                <a:spcPts val="575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spc="-3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Your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leverages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this </a:t>
            </a:r>
            <a:r>
              <a:rPr sz="1900" spc="-45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strong signal as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well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9723" y="2222712"/>
            <a:ext cx="3761676" cy="187211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E73F2-C105-4D67-AB1C-761A039E3C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4304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Underfitting</a:t>
            </a:r>
            <a:r>
              <a:rPr spc="-15" dirty="0"/>
              <a:t> </a:t>
            </a:r>
            <a:r>
              <a:rPr spc="-30" dirty="0"/>
              <a:t>and</a:t>
            </a:r>
            <a:r>
              <a:rPr spc="-15" dirty="0"/>
              <a:t> </a:t>
            </a:r>
            <a:r>
              <a:rPr spc="-20" dirty="0"/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8183" y="2415120"/>
            <a:ext cx="130810" cy="79946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80"/>
              </a:spcBef>
            </a:pPr>
            <a:r>
              <a:rPr sz="2200" spc="-20" dirty="0">
                <a:solidFill>
                  <a:srgbClr val="474746"/>
                </a:solidFill>
                <a:latin typeface="Malgun Gothic Semilight"/>
                <a:cs typeface="Malgun Gothic Semilight"/>
              </a:rPr>
              <a:t>v</a:t>
            </a:r>
            <a:endParaRPr sz="2200">
              <a:latin typeface="Malgun Gothic Semilight"/>
              <a:cs typeface="Malgun Gothic Semi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6750" y="2508250"/>
          <a:ext cx="4284345" cy="204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15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Low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10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99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15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Low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Good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DE19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10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Bug?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9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10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5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Overfitting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073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5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Underfitting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B8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73608" y="826820"/>
            <a:ext cx="6560592" cy="14585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260"/>
              </a:spcBef>
              <a:buClr>
                <a:srgbClr val="1D1D1D"/>
              </a:buClr>
              <a:buFont typeface="Roboto Lt"/>
              <a:buChar char="•"/>
              <a:tabLst>
                <a:tab pos="233045" algn="l"/>
                <a:tab pos="233679" algn="l"/>
              </a:tabLst>
            </a:pPr>
            <a:r>
              <a:rPr sz="2200" spc="-40" dirty="0">
                <a:solidFill>
                  <a:srgbClr val="C68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5" dirty="0">
                <a:solidFill>
                  <a:srgbClr val="C68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rgbClr val="C68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2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: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error</a:t>
            </a:r>
            <a:r>
              <a:rPr sz="22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on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training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data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1160"/>
              </a:spcBef>
              <a:buClr>
                <a:srgbClr val="1D1D1D"/>
              </a:buClr>
              <a:buFont typeface="Roboto Lt"/>
              <a:buChar char="•"/>
              <a:tabLst>
                <a:tab pos="233045" algn="l"/>
                <a:tab pos="233679" algn="l"/>
              </a:tabLst>
            </a:pPr>
            <a:r>
              <a:rPr sz="2200" spc="-20" dirty="0">
                <a:solidFill>
                  <a:srgbClr val="C68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sz="2200" spc="-5" dirty="0">
                <a:solidFill>
                  <a:srgbClr val="C68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rgbClr val="C68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2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: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error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on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new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data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3032760">
              <a:lnSpc>
                <a:spcPct val="100000"/>
              </a:lnSpc>
              <a:spcBef>
                <a:spcPts val="1520"/>
              </a:spcBef>
            </a:pPr>
            <a:r>
              <a:rPr sz="1800" spc="-25" dirty="0">
                <a:latin typeface="Times New Roman" panose="02020603050405020304" pitchFamily="18" charset="0"/>
                <a:cs typeface="Roboto Lt"/>
              </a:rPr>
              <a:t>Training</a:t>
            </a:r>
            <a:r>
              <a:rPr sz="1800" spc="-3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error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050" y="3238231"/>
            <a:ext cx="165015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88950" marR="5080" indent="-476884">
              <a:lnSpc>
                <a:spcPts val="2100"/>
              </a:lnSpc>
              <a:spcBef>
                <a:spcPts val="219"/>
              </a:spcBef>
            </a:pPr>
            <a:r>
              <a:rPr sz="1800" spc="-10" dirty="0">
                <a:latin typeface="Times New Roman" panose="02020603050405020304" pitchFamily="18" charset="0"/>
                <a:cs typeface="Roboto Lt"/>
              </a:rPr>
              <a:t>Gen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e</a:t>
            </a:r>
            <a:r>
              <a:rPr sz="1800" spc="-40" dirty="0">
                <a:latin typeface="Times New Roman" panose="02020603050405020304" pitchFamily="18" charset="0"/>
                <a:cs typeface="Roboto Lt"/>
              </a:rPr>
              <a:t>r</a:t>
            </a:r>
            <a:r>
              <a:rPr sz="1800" spc="-15" dirty="0">
                <a:latin typeface="Times New Roman" panose="02020603050405020304" pitchFamily="18" charset="0"/>
                <a:cs typeface="Roboto Lt"/>
              </a:rPr>
              <a:t>a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l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iza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t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i</a:t>
            </a:r>
            <a:r>
              <a:rPr sz="1800" spc="5" dirty="0">
                <a:latin typeface="Times New Roman" panose="02020603050405020304" pitchFamily="18" charset="0"/>
                <a:cs typeface="Roboto Lt"/>
              </a:rPr>
              <a:t>o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n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error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D2E31-CE5C-452A-B32E-2F55DED193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4371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Data</a:t>
            </a:r>
            <a:r>
              <a:rPr spc="-25" dirty="0"/>
              <a:t> </a:t>
            </a:r>
            <a:r>
              <a:rPr spc="-30" dirty="0"/>
              <a:t>and</a:t>
            </a:r>
            <a:r>
              <a:rPr spc="-20" dirty="0"/>
              <a:t> </a:t>
            </a:r>
            <a:r>
              <a:rPr spc="-5" dirty="0"/>
              <a:t>Model</a:t>
            </a:r>
            <a:r>
              <a:rPr spc="-20" dirty="0"/>
              <a:t> </a:t>
            </a:r>
            <a:r>
              <a:rPr spc="-1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6131" y="2029332"/>
            <a:ext cx="130810" cy="79946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80"/>
              </a:spcBef>
            </a:pPr>
            <a:r>
              <a:rPr sz="2200" spc="-20" dirty="0">
                <a:solidFill>
                  <a:srgbClr val="474746"/>
                </a:solidFill>
                <a:latin typeface="Malgun Gothic Semilight"/>
                <a:cs typeface="Malgun Gothic Semilight"/>
              </a:rPr>
              <a:t>v</a:t>
            </a:r>
            <a:endParaRPr sz="2200">
              <a:latin typeface="Malgun Gothic Semilight"/>
              <a:cs typeface="Malgun Gothic Semi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71650" y="1784350"/>
          <a:ext cx="4284345" cy="2045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15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Low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10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15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Low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5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Normal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DE19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5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Underfitting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B8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0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10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5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Overfitting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073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800" spc="-5" dirty="0">
                          <a:solidFill>
                            <a:srgbClr val="474746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Normal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917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DE1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3766" y="1169558"/>
            <a:ext cx="1298241" cy="800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92284" y="1164856"/>
            <a:ext cx="163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 panose="02020603050405020304" pitchFamily="18" charset="0"/>
                <a:cs typeface="Roboto Lt"/>
              </a:rPr>
              <a:t>Data</a:t>
            </a:r>
            <a:r>
              <a:rPr sz="1800" spc="-45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complexity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144" y="2443251"/>
            <a:ext cx="111379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33045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Times New Roman" panose="02020603050405020304" pitchFamily="18" charset="0"/>
                <a:cs typeface="Roboto Lt"/>
              </a:rPr>
              <a:t>Model </a:t>
            </a:r>
            <a:r>
              <a:rPr sz="180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comple</a:t>
            </a:r>
            <a:r>
              <a:rPr sz="1800" spc="-15" dirty="0">
                <a:latin typeface="Times New Roman" panose="02020603050405020304" pitchFamily="18" charset="0"/>
                <a:cs typeface="Roboto Lt"/>
              </a:rPr>
              <a:t>xity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8941" y="2419321"/>
            <a:ext cx="1530070" cy="104165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9130" y="3799378"/>
            <a:ext cx="1530070" cy="107019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15757" y="741851"/>
            <a:ext cx="120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 panose="02020603050405020304" pitchFamily="18" charset="0"/>
                <a:cs typeface="Roboto Lt"/>
              </a:rPr>
              <a:t>Un</a:t>
            </a:r>
            <a:r>
              <a:rPr sz="1800" spc="-20" dirty="0">
                <a:latin typeface="Times New Roman" panose="02020603050405020304" pitchFamily="18" charset="0"/>
                <a:cs typeface="Roboto Lt"/>
              </a:rPr>
              <a:t>d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e</a:t>
            </a:r>
            <a:r>
              <a:rPr sz="1800" dirty="0">
                <a:latin typeface="Times New Roman" panose="02020603050405020304" pitchFamily="18" charset="0"/>
                <a:cs typeface="Roboto Lt"/>
              </a:rPr>
              <a:t>r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fitting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5549" y="4886989"/>
            <a:ext cx="2047875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solidFill>
                  <a:srgbClr val="474746"/>
                </a:solidFill>
                <a:latin typeface="Times New Roman" panose="02020603050405020304" pitchFamily="18" charset="0"/>
                <a:cs typeface="Roboto Lt"/>
              </a:rPr>
              <a:t>Image</a:t>
            </a:r>
            <a:r>
              <a:rPr sz="1200" spc="-20" dirty="0">
                <a:solidFill>
                  <a:srgbClr val="474746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200" spc="-5" dirty="0">
                <a:solidFill>
                  <a:srgbClr val="474746"/>
                </a:solidFill>
                <a:latin typeface="Times New Roman" panose="02020603050405020304" pitchFamily="18" charset="0"/>
                <a:cs typeface="Roboto Lt"/>
              </a:rPr>
              <a:t>credit:</a:t>
            </a:r>
            <a:r>
              <a:rPr sz="1200" spc="-20" dirty="0">
                <a:solidFill>
                  <a:srgbClr val="474746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200" spc="-5" dirty="0">
                <a:solidFill>
                  <a:srgbClr val="474746"/>
                </a:solidFill>
                <a:latin typeface="Times New Roman" panose="02020603050405020304" pitchFamily="18" charset="0"/>
                <a:cs typeface="Roboto Lt"/>
              </a:rPr>
              <a:t>hackernoon.com</a:t>
            </a:r>
            <a:endParaRPr sz="1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6474" y="2124033"/>
            <a:ext cx="76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 panose="02020603050405020304" pitchFamily="18" charset="0"/>
                <a:cs typeface="Roboto Lt"/>
              </a:rPr>
              <a:t>No</a:t>
            </a:r>
            <a:r>
              <a:rPr sz="1800" spc="-15" dirty="0">
                <a:latin typeface="Times New Roman" panose="02020603050405020304" pitchFamily="18" charset="0"/>
                <a:cs typeface="Roboto Lt"/>
              </a:rPr>
              <a:t>r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m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al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4822" y="3531044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 pitchFamily="18" charset="0"/>
                <a:cs typeface="Roboto Lt"/>
              </a:rPr>
              <a:t>O</a:t>
            </a:r>
            <a:r>
              <a:rPr sz="1800" spc="-20" dirty="0">
                <a:latin typeface="Times New Roman" panose="02020603050405020304" pitchFamily="18" charset="0"/>
                <a:cs typeface="Roboto Lt"/>
              </a:rPr>
              <a:t>v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e</a:t>
            </a:r>
            <a:r>
              <a:rPr sz="1800" spc="5" dirty="0">
                <a:latin typeface="Times New Roman" panose="02020603050405020304" pitchFamily="18" charset="0"/>
                <a:cs typeface="Roboto Lt"/>
              </a:rPr>
              <a:t>r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fi</a:t>
            </a:r>
            <a:r>
              <a:rPr sz="1800" dirty="0">
                <a:latin typeface="Times New Roman" panose="02020603050405020304" pitchFamily="18" charset="0"/>
                <a:cs typeface="Roboto Lt"/>
              </a:rPr>
              <a:t>t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t</a:t>
            </a:r>
            <a:r>
              <a:rPr sz="1800" spc="-15" dirty="0">
                <a:latin typeface="Times New Roman" panose="02020603050405020304" pitchFamily="18" charset="0"/>
                <a:cs typeface="Roboto Lt"/>
              </a:rPr>
              <a:t>in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g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3A34DEA1-3A4A-46E1-8CE2-8F01D22FBC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2869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70" dirty="0"/>
              <a:t> </a:t>
            </a:r>
            <a:r>
              <a:rPr spc="-1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404" y="742950"/>
            <a:ext cx="8313191" cy="3460563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65"/>
              </a:spcBef>
              <a:buChar char="•"/>
              <a:tabLst>
                <a:tab pos="218440" algn="l"/>
              </a:tabLst>
            </a:pP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capacity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set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function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to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fit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data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points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217804" indent="-205740">
              <a:lnSpc>
                <a:spcPct val="100000"/>
              </a:lnSpc>
              <a:spcBef>
                <a:spcPts val="1160"/>
              </a:spcBef>
              <a:buChar char="•"/>
              <a:tabLst>
                <a:tab pos="218440" algn="l"/>
              </a:tabLst>
            </a:pPr>
            <a:r>
              <a:rPr sz="19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In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ML,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complexity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usually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refers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to: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453390" lvl="1" indent="-213360">
              <a:lnSpc>
                <a:spcPct val="100000"/>
              </a:lnSpc>
              <a:spcBef>
                <a:spcPts val="1135"/>
              </a:spcBef>
              <a:buChar char="•"/>
              <a:tabLst>
                <a:tab pos="453390" algn="l"/>
                <a:tab pos="454025" algn="l"/>
              </a:tabLst>
            </a:pPr>
            <a:r>
              <a:rPr sz="16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</a:t>
            </a:r>
            <a:r>
              <a:rPr sz="16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number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16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learnable </a:t>
            </a:r>
            <a:r>
              <a:rPr sz="16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parameters</a:t>
            </a:r>
            <a:endParaRPr sz="1600" dirty="0">
              <a:latin typeface="Times New Roman" panose="02020603050405020304" pitchFamily="18" charset="0"/>
              <a:cs typeface="Roboto Lt"/>
            </a:endParaRPr>
          </a:p>
          <a:p>
            <a:pPr marL="453390" lvl="1" indent="-213360">
              <a:lnSpc>
                <a:spcPct val="100000"/>
              </a:lnSpc>
              <a:spcBef>
                <a:spcPts val="635"/>
              </a:spcBef>
              <a:buChar char="•"/>
              <a:tabLst>
                <a:tab pos="453390" algn="l"/>
                <a:tab pos="454025" algn="l"/>
              </a:tabLst>
            </a:pPr>
            <a:r>
              <a:rPr sz="16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</a:t>
            </a:r>
            <a:r>
              <a:rPr sz="16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value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range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for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those </a:t>
            </a:r>
            <a:r>
              <a:rPr sz="16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parameters</a:t>
            </a:r>
            <a:endParaRPr sz="1600" dirty="0">
              <a:latin typeface="Times New Roman" panose="02020603050405020304" pitchFamily="18" charset="0"/>
              <a:cs typeface="Roboto Lt"/>
            </a:endParaRPr>
          </a:p>
          <a:p>
            <a:pPr marL="217804" indent="-205740">
              <a:lnSpc>
                <a:spcPct val="100000"/>
              </a:lnSpc>
              <a:spcBef>
                <a:spcPts val="875"/>
              </a:spcBef>
              <a:buChar char="•"/>
              <a:tabLst>
                <a:tab pos="218440" algn="l"/>
              </a:tabLst>
            </a:pPr>
            <a:r>
              <a:rPr sz="1900" spc="-6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It’s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hard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to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compare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between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different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types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3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ML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493395" lvl="1" indent="-252729">
              <a:lnSpc>
                <a:spcPct val="100000"/>
              </a:lnSpc>
              <a:spcBef>
                <a:spcPts val="1135"/>
              </a:spcBef>
              <a:buChar char="•"/>
              <a:tabLst>
                <a:tab pos="493395" algn="l"/>
                <a:tab pos="494030" algn="l"/>
              </a:tabLst>
            </a:pPr>
            <a:r>
              <a:rPr sz="16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E.g.</a:t>
            </a:r>
            <a:r>
              <a:rPr sz="16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trees</a:t>
            </a:r>
            <a:r>
              <a:rPr sz="16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vs </a:t>
            </a:r>
            <a:r>
              <a:rPr sz="16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neural</a:t>
            </a:r>
            <a:r>
              <a:rPr sz="16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network</a:t>
            </a:r>
            <a:endParaRPr sz="1600" dirty="0">
              <a:latin typeface="Times New Roman" panose="02020603050405020304" pitchFamily="18" charset="0"/>
              <a:cs typeface="Roboto Lt"/>
            </a:endParaRPr>
          </a:p>
          <a:p>
            <a:pPr marL="217804" indent="-205740">
              <a:lnSpc>
                <a:spcPct val="100000"/>
              </a:lnSpc>
              <a:spcBef>
                <a:spcPts val="875"/>
              </a:spcBef>
              <a:buChar char="•"/>
              <a:tabLst>
                <a:tab pos="218440" algn="l"/>
              </a:tabLst>
            </a:pP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More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precisely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measure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complexity: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VC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dimension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453390" lvl="1" indent="-212725">
              <a:lnSpc>
                <a:spcPct val="100000"/>
              </a:lnSpc>
              <a:spcBef>
                <a:spcPts val="1130"/>
              </a:spcBef>
              <a:buChar char="•"/>
              <a:tabLst>
                <a:tab pos="453390" algn="l"/>
                <a:tab pos="454025" algn="l"/>
              </a:tabLst>
            </a:pPr>
            <a:r>
              <a:rPr sz="16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VC</a:t>
            </a:r>
            <a:r>
              <a:rPr sz="16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dim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for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classification </a:t>
            </a:r>
            <a:r>
              <a:rPr sz="16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model:</a:t>
            </a:r>
            <a:endParaRPr sz="1600" dirty="0">
              <a:latin typeface="Times New Roman" panose="02020603050405020304" pitchFamily="18" charset="0"/>
              <a:cs typeface="Roboto Lt"/>
            </a:endParaRPr>
          </a:p>
          <a:p>
            <a:pPr marL="45339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 maximum number </a:t>
            </a:r>
            <a:r>
              <a:rPr sz="1600" spc="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examples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the</a:t>
            </a:r>
            <a:r>
              <a:rPr sz="16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model</a:t>
            </a:r>
            <a:r>
              <a:rPr sz="16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can shatter</a:t>
            </a:r>
            <a:endParaRPr sz="16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122F7-3F43-4C9C-A8AD-92E1B78A9B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2869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70" dirty="0"/>
              <a:t> </a:t>
            </a:r>
            <a:r>
              <a:rPr spc="-15" dirty="0"/>
              <a:t>Complexity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0107" y="1310589"/>
            <a:ext cx="5640070" cy="2579370"/>
            <a:chOff x="740107" y="1310589"/>
            <a:chExt cx="5640070" cy="2579370"/>
          </a:xfrm>
        </p:grpSpPr>
        <p:sp>
          <p:nvSpPr>
            <p:cNvPr id="4" name="object 4"/>
            <p:cNvSpPr/>
            <p:nvPr/>
          </p:nvSpPr>
          <p:spPr>
            <a:xfrm>
              <a:off x="1977631" y="3816146"/>
              <a:ext cx="4300855" cy="0"/>
            </a:xfrm>
            <a:custGeom>
              <a:avLst/>
              <a:gdLst/>
              <a:ahLst/>
              <a:cxnLst/>
              <a:rect l="l" t="t" r="r" b="b"/>
              <a:pathLst>
                <a:path w="4300855">
                  <a:moveTo>
                    <a:pt x="0" y="0"/>
                  </a:moveTo>
                  <a:lnTo>
                    <a:pt x="4300639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5570" y="3755186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0" y="121920"/>
                  </a:moveTo>
                  <a:lnTo>
                    <a:pt x="101600" y="60960"/>
                  </a:lnTo>
                  <a:lnTo>
                    <a:pt x="0" y="0"/>
                  </a:lnTo>
                </a:path>
                <a:path w="101600" h="121920">
                  <a:moveTo>
                    <a:pt x="0" y="60960"/>
                  </a:moveTo>
                  <a:lnTo>
                    <a:pt x="101600" y="6096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8261" y="1412189"/>
              <a:ext cx="0" cy="2410460"/>
            </a:xfrm>
            <a:custGeom>
              <a:avLst/>
              <a:gdLst/>
              <a:ahLst/>
              <a:cxnLst/>
              <a:rect l="l" t="t" r="r" b="b"/>
              <a:pathLst>
                <a:path h="2410460">
                  <a:moveTo>
                    <a:pt x="0" y="240985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7301" y="1323289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19" h="101600">
                  <a:moveTo>
                    <a:pt x="121920" y="101600"/>
                  </a:moveTo>
                  <a:lnTo>
                    <a:pt x="60960" y="0"/>
                  </a:lnTo>
                  <a:lnTo>
                    <a:pt x="0" y="101600"/>
                  </a:lnTo>
                </a:path>
                <a:path w="121919" h="101600">
                  <a:moveTo>
                    <a:pt x="60960" y="101600"/>
                  </a:moveTo>
                  <a:lnTo>
                    <a:pt x="60960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0030" y="1525536"/>
              <a:ext cx="3685540" cy="701040"/>
            </a:xfrm>
            <a:custGeom>
              <a:avLst/>
              <a:gdLst/>
              <a:ahLst/>
              <a:cxnLst/>
              <a:rect l="l" t="t" r="r" b="b"/>
              <a:pathLst>
                <a:path w="3685540" h="701039">
                  <a:moveTo>
                    <a:pt x="0" y="0"/>
                  </a:moveTo>
                  <a:lnTo>
                    <a:pt x="37962" y="59088"/>
                  </a:lnTo>
                  <a:lnTo>
                    <a:pt x="78274" y="115575"/>
                  </a:lnTo>
                  <a:lnTo>
                    <a:pt x="120935" y="169460"/>
                  </a:lnTo>
                  <a:lnTo>
                    <a:pt x="165946" y="220743"/>
                  </a:lnTo>
                  <a:lnTo>
                    <a:pt x="213306" y="269424"/>
                  </a:lnTo>
                  <a:lnTo>
                    <a:pt x="263016" y="315503"/>
                  </a:lnTo>
                  <a:lnTo>
                    <a:pt x="315076" y="358980"/>
                  </a:lnTo>
                  <a:lnTo>
                    <a:pt x="369485" y="399856"/>
                  </a:lnTo>
                  <a:lnTo>
                    <a:pt x="426243" y="438129"/>
                  </a:lnTo>
                  <a:lnTo>
                    <a:pt x="485351" y="473800"/>
                  </a:lnTo>
                  <a:lnTo>
                    <a:pt x="546808" y="506869"/>
                  </a:lnTo>
                  <a:lnTo>
                    <a:pt x="610615" y="537336"/>
                  </a:lnTo>
                  <a:lnTo>
                    <a:pt x="676772" y="565202"/>
                  </a:lnTo>
                  <a:lnTo>
                    <a:pt x="745278" y="590465"/>
                  </a:lnTo>
                  <a:lnTo>
                    <a:pt x="816134" y="613126"/>
                  </a:lnTo>
                  <a:lnTo>
                    <a:pt x="889339" y="633186"/>
                  </a:lnTo>
                  <a:lnTo>
                    <a:pt x="926822" y="642240"/>
                  </a:lnTo>
                  <a:lnTo>
                    <a:pt x="964893" y="650643"/>
                  </a:lnTo>
                  <a:lnTo>
                    <a:pt x="1003552" y="658396"/>
                  </a:lnTo>
                  <a:lnTo>
                    <a:pt x="1042798" y="665498"/>
                  </a:lnTo>
                  <a:lnTo>
                    <a:pt x="1082631" y="671950"/>
                  </a:lnTo>
                  <a:lnTo>
                    <a:pt x="1123051" y="677752"/>
                  </a:lnTo>
                  <a:lnTo>
                    <a:pt x="1164059" y="682903"/>
                  </a:lnTo>
                  <a:lnTo>
                    <a:pt x="1205655" y="687403"/>
                  </a:lnTo>
                  <a:lnTo>
                    <a:pt x="1247837" y="691253"/>
                  </a:lnTo>
                  <a:lnTo>
                    <a:pt x="1290607" y="694453"/>
                  </a:lnTo>
                  <a:lnTo>
                    <a:pt x="1333965" y="697002"/>
                  </a:lnTo>
                  <a:lnTo>
                    <a:pt x="1377910" y="698900"/>
                  </a:lnTo>
                  <a:lnTo>
                    <a:pt x="1422442" y="700148"/>
                  </a:lnTo>
                  <a:lnTo>
                    <a:pt x="1467562" y="700746"/>
                  </a:lnTo>
                  <a:lnTo>
                    <a:pt x="1513269" y="700693"/>
                  </a:lnTo>
                  <a:lnTo>
                    <a:pt x="1559563" y="699989"/>
                  </a:lnTo>
                  <a:lnTo>
                    <a:pt x="1606445" y="698636"/>
                  </a:lnTo>
                  <a:lnTo>
                    <a:pt x="1653914" y="696631"/>
                  </a:lnTo>
                  <a:lnTo>
                    <a:pt x="1701970" y="693976"/>
                  </a:lnTo>
                  <a:lnTo>
                    <a:pt x="1750614" y="690671"/>
                  </a:lnTo>
                  <a:lnTo>
                    <a:pt x="1799846" y="686715"/>
                  </a:lnTo>
                  <a:lnTo>
                    <a:pt x="1849664" y="682108"/>
                  </a:lnTo>
                  <a:lnTo>
                    <a:pt x="1900070" y="676851"/>
                  </a:lnTo>
                  <a:lnTo>
                    <a:pt x="1951064" y="670944"/>
                  </a:lnTo>
                  <a:lnTo>
                    <a:pt x="2002645" y="664386"/>
                  </a:lnTo>
                  <a:lnTo>
                    <a:pt x="2054813" y="657177"/>
                  </a:lnTo>
                  <a:lnTo>
                    <a:pt x="2107569" y="649319"/>
                  </a:lnTo>
                  <a:lnTo>
                    <a:pt x="2160912" y="640809"/>
                  </a:lnTo>
                  <a:lnTo>
                    <a:pt x="2214842" y="631649"/>
                  </a:lnTo>
                  <a:lnTo>
                    <a:pt x="2269360" y="621839"/>
                  </a:lnTo>
                  <a:lnTo>
                    <a:pt x="2324465" y="611378"/>
                  </a:lnTo>
                  <a:lnTo>
                    <a:pt x="2380157" y="600266"/>
                  </a:lnTo>
                  <a:lnTo>
                    <a:pt x="2436437" y="588504"/>
                  </a:lnTo>
                  <a:lnTo>
                    <a:pt x="2493305" y="576092"/>
                  </a:lnTo>
                  <a:lnTo>
                    <a:pt x="2550759" y="563029"/>
                  </a:lnTo>
                  <a:lnTo>
                    <a:pt x="2608801" y="549316"/>
                  </a:lnTo>
                  <a:lnTo>
                    <a:pt x="2667431" y="534952"/>
                  </a:lnTo>
                  <a:lnTo>
                    <a:pt x="2726648" y="519937"/>
                  </a:lnTo>
                  <a:lnTo>
                    <a:pt x="2786452" y="504273"/>
                  </a:lnTo>
                  <a:lnTo>
                    <a:pt x="2846844" y="487957"/>
                  </a:lnTo>
                  <a:lnTo>
                    <a:pt x="2907823" y="470991"/>
                  </a:lnTo>
                  <a:lnTo>
                    <a:pt x="2969389" y="453375"/>
                  </a:lnTo>
                  <a:lnTo>
                    <a:pt x="3031543" y="435108"/>
                  </a:lnTo>
                  <a:lnTo>
                    <a:pt x="3094284" y="416191"/>
                  </a:lnTo>
                  <a:lnTo>
                    <a:pt x="3157613" y="396623"/>
                  </a:lnTo>
                  <a:lnTo>
                    <a:pt x="3221529" y="376404"/>
                  </a:lnTo>
                  <a:lnTo>
                    <a:pt x="3286032" y="355535"/>
                  </a:lnTo>
                  <a:lnTo>
                    <a:pt x="3351123" y="334016"/>
                  </a:lnTo>
                  <a:lnTo>
                    <a:pt x="3416801" y="311846"/>
                  </a:lnTo>
                  <a:lnTo>
                    <a:pt x="3483066" y="289026"/>
                  </a:lnTo>
                  <a:lnTo>
                    <a:pt x="3549919" y="265555"/>
                  </a:lnTo>
                  <a:lnTo>
                    <a:pt x="3617359" y="241433"/>
                  </a:lnTo>
                  <a:lnTo>
                    <a:pt x="3685387" y="216662"/>
                  </a:lnTo>
                </a:path>
              </a:pathLst>
            </a:custGeom>
            <a:ln w="25400">
              <a:solidFill>
                <a:srgbClr val="0C67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0030" y="1673809"/>
              <a:ext cx="3707765" cy="1778635"/>
            </a:xfrm>
            <a:custGeom>
              <a:avLst/>
              <a:gdLst/>
              <a:ahLst/>
              <a:cxnLst/>
              <a:rect l="l" t="t" r="r" b="b"/>
              <a:pathLst>
                <a:path w="3707765" h="1778635">
                  <a:moveTo>
                    <a:pt x="0" y="0"/>
                  </a:moveTo>
                  <a:lnTo>
                    <a:pt x="21898" y="38362"/>
                  </a:lnTo>
                  <a:lnTo>
                    <a:pt x="44245" y="76307"/>
                  </a:lnTo>
                  <a:lnTo>
                    <a:pt x="67041" y="113834"/>
                  </a:lnTo>
                  <a:lnTo>
                    <a:pt x="90286" y="150943"/>
                  </a:lnTo>
                  <a:lnTo>
                    <a:pt x="113981" y="187635"/>
                  </a:lnTo>
                  <a:lnTo>
                    <a:pt x="138124" y="223909"/>
                  </a:lnTo>
                  <a:lnTo>
                    <a:pt x="162716" y="259765"/>
                  </a:lnTo>
                  <a:lnTo>
                    <a:pt x="187757" y="295204"/>
                  </a:lnTo>
                  <a:lnTo>
                    <a:pt x="213247" y="330225"/>
                  </a:lnTo>
                  <a:lnTo>
                    <a:pt x="239186" y="364828"/>
                  </a:lnTo>
                  <a:lnTo>
                    <a:pt x="265574" y="399013"/>
                  </a:lnTo>
                  <a:lnTo>
                    <a:pt x="292411" y="432781"/>
                  </a:lnTo>
                  <a:lnTo>
                    <a:pt x="319697" y="466131"/>
                  </a:lnTo>
                  <a:lnTo>
                    <a:pt x="347432" y="499063"/>
                  </a:lnTo>
                  <a:lnTo>
                    <a:pt x="375616" y="531578"/>
                  </a:lnTo>
                  <a:lnTo>
                    <a:pt x="404249" y="563675"/>
                  </a:lnTo>
                  <a:lnTo>
                    <a:pt x="433331" y="595354"/>
                  </a:lnTo>
                  <a:lnTo>
                    <a:pt x="462861" y="626616"/>
                  </a:lnTo>
                  <a:lnTo>
                    <a:pt x="492841" y="657460"/>
                  </a:lnTo>
                  <a:lnTo>
                    <a:pt x="523270" y="687886"/>
                  </a:lnTo>
                  <a:lnTo>
                    <a:pt x="554148" y="717894"/>
                  </a:lnTo>
                  <a:lnTo>
                    <a:pt x="585475" y="747485"/>
                  </a:lnTo>
                  <a:lnTo>
                    <a:pt x="617250" y="776658"/>
                  </a:lnTo>
                  <a:lnTo>
                    <a:pt x="649475" y="805413"/>
                  </a:lnTo>
                  <a:lnTo>
                    <a:pt x="682149" y="833751"/>
                  </a:lnTo>
                  <a:lnTo>
                    <a:pt x="715271" y="861671"/>
                  </a:lnTo>
                  <a:lnTo>
                    <a:pt x="748843" y="889173"/>
                  </a:lnTo>
                  <a:lnTo>
                    <a:pt x="782864" y="916257"/>
                  </a:lnTo>
                  <a:lnTo>
                    <a:pt x="817333" y="942924"/>
                  </a:lnTo>
                  <a:lnTo>
                    <a:pt x="852252" y="969173"/>
                  </a:lnTo>
                  <a:lnTo>
                    <a:pt x="887620" y="995005"/>
                  </a:lnTo>
                  <a:lnTo>
                    <a:pt x="923436" y="1020418"/>
                  </a:lnTo>
                  <a:lnTo>
                    <a:pt x="959702" y="1045414"/>
                  </a:lnTo>
                  <a:lnTo>
                    <a:pt x="996416" y="1069992"/>
                  </a:lnTo>
                  <a:lnTo>
                    <a:pt x="1033580" y="1094153"/>
                  </a:lnTo>
                  <a:lnTo>
                    <a:pt x="1071192" y="1117896"/>
                  </a:lnTo>
                  <a:lnTo>
                    <a:pt x="1109254" y="1141221"/>
                  </a:lnTo>
                  <a:lnTo>
                    <a:pt x="1147764" y="1164128"/>
                  </a:lnTo>
                  <a:lnTo>
                    <a:pt x="1186724" y="1186618"/>
                  </a:lnTo>
                  <a:lnTo>
                    <a:pt x="1226132" y="1208690"/>
                  </a:lnTo>
                  <a:lnTo>
                    <a:pt x="1265990" y="1230344"/>
                  </a:lnTo>
                  <a:lnTo>
                    <a:pt x="1306296" y="1251581"/>
                  </a:lnTo>
                  <a:lnTo>
                    <a:pt x="1347051" y="1272400"/>
                  </a:lnTo>
                  <a:lnTo>
                    <a:pt x="1388256" y="1292801"/>
                  </a:lnTo>
                  <a:lnTo>
                    <a:pt x="1429909" y="1312784"/>
                  </a:lnTo>
                  <a:lnTo>
                    <a:pt x="1472012" y="1332350"/>
                  </a:lnTo>
                  <a:lnTo>
                    <a:pt x="1514563" y="1351498"/>
                  </a:lnTo>
                  <a:lnTo>
                    <a:pt x="1557563" y="1370228"/>
                  </a:lnTo>
                  <a:lnTo>
                    <a:pt x="1601013" y="1388541"/>
                  </a:lnTo>
                  <a:lnTo>
                    <a:pt x="1644911" y="1406436"/>
                  </a:lnTo>
                  <a:lnTo>
                    <a:pt x="1689258" y="1423913"/>
                  </a:lnTo>
                  <a:lnTo>
                    <a:pt x="1734054" y="1440973"/>
                  </a:lnTo>
                  <a:lnTo>
                    <a:pt x="1779300" y="1457614"/>
                  </a:lnTo>
                  <a:lnTo>
                    <a:pt x="1824994" y="1473838"/>
                  </a:lnTo>
                  <a:lnTo>
                    <a:pt x="1871137" y="1489645"/>
                  </a:lnTo>
                  <a:lnTo>
                    <a:pt x="1917729" y="1505033"/>
                  </a:lnTo>
                  <a:lnTo>
                    <a:pt x="1964770" y="1520004"/>
                  </a:lnTo>
                  <a:lnTo>
                    <a:pt x="2012261" y="1534558"/>
                  </a:lnTo>
                  <a:lnTo>
                    <a:pt x="2060200" y="1548693"/>
                  </a:lnTo>
                  <a:lnTo>
                    <a:pt x="2108588" y="1562411"/>
                  </a:lnTo>
                  <a:lnTo>
                    <a:pt x="2157425" y="1575711"/>
                  </a:lnTo>
                  <a:lnTo>
                    <a:pt x="2206711" y="1588593"/>
                  </a:lnTo>
                  <a:lnTo>
                    <a:pt x="2256446" y="1601058"/>
                  </a:lnTo>
                  <a:lnTo>
                    <a:pt x="2306630" y="1613105"/>
                  </a:lnTo>
                  <a:lnTo>
                    <a:pt x="2357264" y="1624734"/>
                  </a:lnTo>
                  <a:lnTo>
                    <a:pt x="2408346" y="1635946"/>
                  </a:lnTo>
                  <a:lnTo>
                    <a:pt x="2459877" y="1646739"/>
                  </a:lnTo>
                  <a:lnTo>
                    <a:pt x="2511857" y="1657115"/>
                  </a:lnTo>
                  <a:lnTo>
                    <a:pt x="2564286" y="1667074"/>
                  </a:lnTo>
                  <a:lnTo>
                    <a:pt x="2617164" y="1676614"/>
                  </a:lnTo>
                  <a:lnTo>
                    <a:pt x="2670491" y="1685737"/>
                  </a:lnTo>
                  <a:lnTo>
                    <a:pt x="2724267" y="1694442"/>
                  </a:lnTo>
                  <a:lnTo>
                    <a:pt x="2778492" y="1702730"/>
                  </a:lnTo>
                  <a:lnTo>
                    <a:pt x="2833166" y="1710600"/>
                  </a:lnTo>
                  <a:lnTo>
                    <a:pt x="2888289" y="1718052"/>
                  </a:lnTo>
                  <a:lnTo>
                    <a:pt x="2943861" y="1725086"/>
                  </a:lnTo>
                  <a:lnTo>
                    <a:pt x="2999882" y="1731703"/>
                  </a:lnTo>
                  <a:lnTo>
                    <a:pt x="3056352" y="1737902"/>
                  </a:lnTo>
                  <a:lnTo>
                    <a:pt x="3113271" y="1743683"/>
                  </a:lnTo>
                  <a:lnTo>
                    <a:pt x="3170639" y="1749046"/>
                  </a:lnTo>
                  <a:lnTo>
                    <a:pt x="3228456" y="1753992"/>
                  </a:lnTo>
                  <a:lnTo>
                    <a:pt x="3286722" y="1758520"/>
                  </a:lnTo>
                  <a:lnTo>
                    <a:pt x="3345437" y="1762630"/>
                  </a:lnTo>
                  <a:lnTo>
                    <a:pt x="3404600" y="1766323"/>
                  </a:lnTo>
                  <a:lnTo>
                    <a:pt x="3464213" y="1769598"/>
                  </a:lnTo>
                  <a:lnTo>
                    <a:pt x="3524275" y="1772455"/>
                  </a:lnTo>
                  <a:lnTo>
                    <a:pt x="3584786" y="1774894"/>
                  </a:lnTo>
                  <a:lnTo>
                    <a:pt x="3645746" y="1776916"/>
                  </a:lnTo>
                  <a:lnTo>
                    <a:pt x="3707155" y="1778520"/>
                  </a:lnTo>
                </a:path>
              </a:pathLst>
            </a:custGeom>
            <a:ln w="25400">
              <a:solidFill>
                <a:srgbClr val="629B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9375" y="2062416"/>
              <a:ext cx="0" cy="1519555"/>
            </a:xfrm>
            <a:custGeom>
              <a:avLst/>
              <a:gdLst/>
              <a:ahLst/>
              <a:cxnLst/>
              <a:rect l="l" t="t" r="r" b="b"/>
              <a:pathLst>
                <a:path h="1519554">
                  <a:moveTo>
                    <a:pt x="0" y="151900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CB64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8415" y="1973516"/>
              <a:ext cx="121920" cy="1697355"/>
            </a:xfrm>
            <a:custGeom>
              <a:avLst/>
              <a:gdLst/>
              <a:ahLst/>
              <a:cxnLst/>
              <a:rect l="l" t="t" r="r" b="b"/>
              <a:pathLst>
                <a:path w="121919" h="1697354">
                  <a:moveTo>
                    <a:pt x="121920" y="101600"/>
                  </a:moveTo>
                  <a:lnTo>
                    <a:pt x="60960" y="0"/>
                  </a:lnTo>
                  <a:lnTo>
                    <a:pt x="0" y="101600"/>
                  </a:lnTo>
                </a:path>
                <a:path w="121919" h="1697354">
                  <a:moveTo>
                    <a:pt x="60960" y="101600"/>
                  </a:moveTo>
                  <a:lnTo>
                    <a:pt x="60960" y="0"/>
                  </a:lnTo>
                </a:path>
                <a:path w="121919" h="1697354">
                  <a:moveTo>
                    <a:pt x="0" y="1595208"/>
                  </a:moveTo>
                  <a:lnTo>
                    <a:pt x="60960" y="1696808"/>
                  </a:lnTo>
                  <a:lnTo>
                    <a:pt x="121920" y="1595208"/>
                  </a:lnTo>
                </a:path>
                <a:path w="121919" h="1697354">
                  <a:moveTo>
                    <a:pt x="60960" y="1595208"/>
                  </a:moveTo>
                  <a:lnTo>
                    <a:pt x="60960" y="1696808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2807" y="2959354"/>
              <a:ext cx="1457960" cy="828675"/>
            </a:xfrm>
            <a:custGeom>
              <a:avLst/>
              <a:gdLst/>
              <a:ahLst/>
              <a:cxnLst/>
              <a:rect l="l" t="t" r="r" b="b"/>
              <a:pathLst>
                <a:path w="1457960" h="828675">
                  <a:moveTo>
                    <a:pt x="977897" y="0"/>
                  </a:moveTo>
                  <a:lnTo>
                    <a:pt x="51593" y="0"/>
                  </a:lnTo>
                  <a:lnTo>
                    <a:pt x="31537" y="4063"/>
                  </a:lnTo>
                  <a:lnTo>
                    <a:pt x="15135" y="15136"/>
                  </a:lnTo>
                  <a:lnTo>
                    <a:pt x="4063" y="31541"/>
                  </a:lnTo>
                  <a:lnTo>
                    <a:pt x="0" y="51600"/>
                  </a:lnTo>
                  <a:lnTo>
                    <a:pt x="0" y="777087"/>
                  </a:lnTo>
                  <a:lnTo>
                    <a:pt x="4063" y="797077"/>
                  </a:lnTo>
                  <a:lnTo>
                    <a:pt x="15135" y="813342"/>
                  </a:lnTo>
                  <a:lnTo>
                    <a:pt x="31537" y="824279"/>
                  </a:lnTo>
                  <a:lnTo>
                    <a:pt x="51593" y="828281"/>
                  </a:lnTo>
                  <a:lnTo>
                    <a:pt x="977897" y="828281"/>
                  </a:lnTo>
                  <a:lnTo>
                    <a:pt x="997950" y="824279"/>
                  </a:lnTo>
                  <a:lnTo>
                    <a:pt x="1014356" y="813342"/>
                  </a:lnTo>
                  <a:lnTo>
                    <a:pt x="1025432" y="797077"/>
                  </a:lnTo>
                  <a:lnTo>
                    <a:pt x="1029497" y="777087"/>
                  </a:lnTo>
                  <a:lnTo>
                    <a:pt x="1029497" y="255993"/>
                  </a:lnTo>
                  <a:lnTo>
                    <a:pt x="1457716" y="152806"/>
                  </a:lnTo>
                  <a:lnTo>
                    <a:pt x="1029091" y="49618"/>
                  </a:lnTo>
                  <a:lnTo>
                    <a:pt x="1024531" y="30276"/>
                  </a:lnTo>
                  <a:lnTo>
                    <a:pt x="1013486" y="14508"/>
                  </a:lnTo>
                  <a:lnTo>
                    <a:pt x="997444" y="3889"/>
                  </a:lnTo>
                  <a:lnTo>
                    <a:pt x="9778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2807" y="2959354"/>
              <a:ext cx="1457960" cy="828675"/>
            </a:xfrm>
            <a:custGeom>
              <a:avLst/>
              <a:gdLst/>
              <a:ahLst/>
              <a:cxnLst/>
              <a:rect l="l" t="t" r="r" b="b"/>
              <a:pathLst>
                <a:path w="1457960" h="828675">
                  <a:moveTo>
                    <a:pt x="51593" y="0"/>
                  </a:moveTo>
                  <a:lnTo>
                    <a:pt x="31537" y="4063"/>
                  </a:lnTo>
                  <a:lnTo>
                    <a:pt x="15135" y="15136"/>
                  </a:lnTo>
                  <a:lnTo>
                    <a:pt x="4063" y="31541"/>
                  </a:lnTo>
                  <a:lnTo>
                    <a:pt x="0" y="51600"/>
                  </a:lnTo>
                  <a:lnTo>
                    <a:pt x="0" y="777087"/>
                  </a:lnTo>
                  <a:lnTo>
                    <a:pt x="4063" y="797077"/>
                  </a:lnTo>
                  <a:lnTo>
                    <a:pt x="15135" y="813342"/>
                  </a:lnTo>
                  <a:lnTo>
                    <a:pt x="31537" y="824279"/>
                  </a:lnTo>
                  <a:lnTo>
                    <a:pt x="51593" y="828281"/>
                  </a:lnTo>
                  <a:lnTo>
                    <a:pt x="977897" y="828281"/>
                  </a:lnTo>
                  <a:lnTo>
                    <a:pt x="997950" y="824279"/>
                  </a:lnTo>
                  <a:lnTo>
                    <a:pt x="1014356" y="813342"/>
                  </a:lnTo>
                  <a:lnTo>
                    <a:pt x="1025431" y="797077"/>
                  </a:lnTo>
                  <a:lnTo>
                    <a:pt x="1029497" y="777087"/>
                  </a:lnTo>
                  <a:lnTo>
                    <a:pt x="1029497" y="255993"/>
                  </a:lnTo>
                  <a:lnTo>
                    <a:pt x="1457716" y="152806"/>
                  </a:lnTo>
                  <a:lnTo>
                    <a:pt x="1029091" y="49618"/>
                  </a:lnTo>
                  <a:lnTo>
                    <a:pt x="1024531" y="30276"/>
                  </a:lnTo>
                  <a:lnTo>
                    <a:pt x="1013486" y="14508"/>
                  </a:lnTo>
                  <a:lnTo>
                    <a:pt x="997444" y="3889"/>
                  </a:lnTo>
                  <a:lnTo>
                    <a:pt x="977897" y="0"/>
                  </a:lnTo>
                  <a:lnTo>
                    <a:pt x="51593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19338" y="2402547"/>
            <a:ext cx="555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 panose="02020603050405020304" pitchFamily="18" charset="0"/>
                <a:cs typeface="Roboto Lt"/>
              </a:rPr>
              <a:t>Er</a:t>
            </a:r>
            <a:r>
              <a:rPr sz="1800" spc="-30" dirty="0">
                <a:latin typeface="Times New Roman" panose="02020603050405020304" pitchFamily="18" charset="0"/>
                <a:cs typeface="Roboto Lt"/>
              </a:rPr>
              <a:t>r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or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1355" y="4007599"/>
            <a:ext cx="179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 pitchFamily="18" charset="0"/>
                <a:cs typeface="Roboto Lt"/>
              </a:rPr>
              <a:t>Model</a:t>
            </a:r>
            <a:r>
              <a:rPr sz="1800" spc="-4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complexity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6216" y="1497609"/>
            <a:ext cx="206338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 panose="02020603050405020304" pitchFamily="18" charset="0"/>
                <a:cs typeface="Roboto Lt"/>
              </a:rPr>
              <a:t>Generalization</a:t>
            </a:r>
            <a:r>
              <a:rPr sz="1800" spc="-45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error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10718" y="3307511"/>
            <a:ext cx="135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 panose="02020603050405020304" pitchFamily="18" charset="0"/>
                <a:cs typeface="Roboto Lt"/>
              </a:rPr>
              <a:t>Training</a:t>
            </a:r>
            <a:r>
              <a:rPr sz="1800" spc="-5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error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932" y="3070796"/>
            <a:ext cx="786952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2860" marR="5080" indent="-10795">
              <a:lnSpc>
                <a:spcPts val="2100"/>
              </a:lnSpc>
              <a:spcBef>
                <a:spcPts val="219"/>
              </a:spcBef>
            </a:pPr>
            <a:r>
              <a:rPr sz="1800" spc="-1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Un</a:t>
            </a:r>
            <a:r>
              <a:rPr sz="1800" spc="-2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d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e</a:t>
            </a:r>
            <a:r>
              <a:rPr sz="18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r </a:t>
            </a:r>
            <a:r>
              <a:rPr sz="1800" spc="-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fitting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14567" y="2139467"/>
            <a:ext cx="1214120" cy="854075"/>
            <a:chOff x="6014567" y="2139467"/>
            <a:chExt cx="1214120" cy="854075"/>
          </a:xfrm>
        </p:grpSpPr>
        <p:sp>
          <p:nvSpPr>
            <p:cNvPr id="20" name="object 20"/>
            <p:cNvSpPr/>
            <p:nvPr/>
          </p:nvSpPr>
          <p:spPr>
            <a:xfrm>
              <a:off x="6027267" y="2152167"/>
              <a:ext cx="1188720" cy="828675"/>
            </a:xfrm>
            <a:custGeom>
              <a:avLst/>
              <a:gdLst/>
              <a:ahLst/>
              <a:cxnLst/>
              <a:rect l="l" t="t" r="r" b="b"/>
              <a:pathLst>
                <a:path w="1188720" h="828675">
                  <a:moveTo>
                    <a:pt x="1137056" y="0"/>
                  </a:moveTo>
                  <a:lnTo>
                    <a:pt x="210743" y="0"/>
                  </a:lnTo>
                  <a:lnTo>
                    <a:pt x="190692" y="4063"/>
                  </a:lnTo>
                  <a:lnTo>
                    <a:pt x="174291" y="15136"/>
                  </a:lnTo>
                  <a:lnTo>
                    <a:pt x="163220" y="31541"/>
                  </a:lnTo>
                  <a:lnTo>
                    <a:pt x="159156" y="51600"/>
                  </a:lnTo>
                  <a:lnTo>
                    <a:pt x="159156" y="205981"/>
                  </a:lnTo>
                  <a:lnTo>
                    <a:pt x="0" y="309168"/>
                  </a:lnTo>
                  <a:lnTo>
                    <a:pt x="159156" y="412356"/>
                  </a:lnTo>
                  <a:lnTo>
                    <a:pt x="159156" y="777087"/>
                  </a:lnTo>
                  <a:lnTo>
                    <a:pt x="163220" y="797077"/>
                  </a:lnTo>
                  <a:lnTo>
                    <a:pt x="174291" y="813342"/>
                  </a:lnTo>
                  <a:lnTo>
                    <a:pt x="190692" y="824279"/>
                  </a:lnTo>
                  <a:lnTo>
                    <a:pt x="210743" y="828281"/>
                  </a:lnTo>
                  <a:lnTo>
                    <a:pt x="1137056" y="828281"/>
                  </a:lnTo>
                  <a:lnTo>
                    <a:pt x="1157107" y="824279"/>
                  </a:lnTo>
                  <a:lnTo>
                    <a:pt x="1173508" y="813342"/>
                  </a:lnTo>
                  <a:lnTo>
                    <a:pt x="1184580" y="797077"/>
                  </a:lnTo>
                  <a:lnTo>
                    <a:pt x="1188643" y="777087"/>
                  </a:lnTo>
                  <a:lnTo>
                    <a:pt x="1188643" y="51600"/>
                  </a:lnTo>
                  <a:lnTo>
                    <a:pt x="1184580" y="31541"/>
                  </a:lnTo>
                  <a:lnTo>
                    <a:pt x="1173508" y="15136"/>
                  </a:lnTo>
                  <a:lnTo>
                    <a:pt x="1157107" y="4063"/>
                  </a:lnTo>
                  <a:lnTo>
                    <a:pt x="1137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27267" y="2152167"/>
              <a:ext cx="1188720" cy="828675"/>
            </a:xfrm>
            <a:custGeom>
              <a:avLst/>
              <a:gdLst/>
              <a:ahLst/>
              <a:cxnLst/>
              <a:rect l="l" t="t" r="r" b="b"/>
              <a:pathLst>
                <a:path w="1188720" h="828675">
                  <a:moveTo>
                    <a:pt x="210743" y="0"/>
                  </a:moveTo>
                  <a:lnTo>
                    <a:pt x="190692" y="4063"/>
                  </a:lnTo>
                  <a:lnTo>
                    <a:pt x="174291" y="15136"/>
                  </a:lnTo>
                  <a:lnTo>
                    <a:pt x="163220" y="31541"/>
                  </a:lnTo>
                  <a:lnTo>
                    <a:pt x="159156" y="51600"/>
                  </a:lnTo>
                  <a:lnTo>
                    <a:pt x="159156" y="205981"/>
                  </a:lnTo>
                  <a:lnTo>
                    <a:pt x="0" y="309168"/>
                  </a:lnTo>
                  <a:lnTo>
                    <a:pt x="159156" y="412356"/>
                  </a:lnTo>
                  <a:lnTo>
                    <a:pt x="159156" y="777087"/>
                  </a:lnTo>
                  <a:lnTo>
                    <a:pt x="163220" y="797077"/>
                  </a:lnTo>
                  <a:lnTo>
                    <a:pt x="174291" y="813342"/>
                  </a:lnTo>
                  <a:lnTo>
                    <a:pt x="190692" y="824279"/>
                  </a:lnTo>
                  <a:lnTo>
                    <a:pt x="210743" y="828281"/>
                  </a:lnTo>
                  <a:lnTo>
                    <a:pt x="1137056" y="828281"/>
                  </a:lnTo>
                  <a:lnTo>
                    <a:pt x="1157107" y="824279"/>
                  </a:lnTo>
                  <a:lnTo>
                    <a:pt x="1173508" y="813342"/>
                  </a:lnTo>
                  <a:lnTo>
                    <a:pt x="1184580" y="797077"/>
                  </a:lnTo>
                  <a:lnTo>
                    <a:pt x="1188643" y="777087"/>
                  </a:lnTo>
                  <a:lnTo>
                    <a:pt x="1188643" y="51600"/>
                  </a:lnTo>
                  <a:lnTo>
                    <a:pt x="1184580" y="31541"/>
                  </a:lnTo>
                  <a:lnTo>
                    <a:pt x="1173508" y="15136"/>
                  </a:lnTo>
                  <a:lnTo>
                    <a:pt x="1157107" y="4063"/>
                  </a:lnTo>
                  <a:lnTo>
                    <a:pt x="1137056" y="0"/>
                  </a:lnTo>
                  <a:lnTo>
                    <a:pt x="210743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99753" y="2263597"/>
            <a:ext cx="60325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9055">
              <a:lnSpc>
                <a:spcPts val="2100"/>
              </a:lnSpc>
              <a:spcBef>
                <a:spcPts val="219"/>
              </a:spcBef>
            </a:pPr>
            <a:r>
              <a:rPr sz="18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Over </a:t>
            </a:r>
            <a:r>
              <a:rPr sz="1800" spc="-42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fitting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63012" y="806919"/>
            <a:ext cx="3329304" cy="2407920"/>
            <a:chOff x="2663012" y="806919"/>
            <a:chExt cx="3329304" cy="2407920"/>
          </a:xfrm>
        </p:grpSpPr>
        <p:sp>
          <p:nvSpPr>
            <p:cNvPr id="24" name="object 24"/>
            <p:cNvSpPr/>
            <p:nvPr/>
          </p:nvSpPr>
          <p:spPr>
            <a:xfrm>
              <a:off x="5918124" y="2019401"/>
              <a:ext cx="0" cy="1094105"/>
            </a:xfrm>
            <a:custGeom>
              <a:avLst/>
              <a:gdLst/>
              <a:ahLst/>
              <a:cxnLst/>
              <a:rect l="l" t="t" r="r" b="b"/>
              <a:pathLst>
                <a:path h="1094105">
                  <a:moveTo>
                    <a:pt x="0" y="10938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CB64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57163" y="1930501"/>
              <a:ext cx="121920" cy="1271905"/>
            </a:xfrm>
            <a:custGeom>
              <a:avLst/>
              <a:gdLst/>
              <a:ahLst/>
              <a:cxnLst/>
              <a:rect l="l" t="t" r="r" b="b"/>
              <a:pathLst>
                <a:path w="121920" h="1271905">
                  <a:moveTo>
                    <a:pt x="121920" y="101600"/>
                  </a:moveTo>
                  <a:lnTo>
                    <a:pt x="60960" y="0"/>
                  </a:lnTo>
                  <a:lnTo>
                    <a:pt x="0" y="101600"/>
                  </a:lnTo>
                </a:path>
                <a:path w="121920" h="1271905">
                  <a:moveTo>
                    <a:pt x="60960" y="101600"/>
                  </a:moveTo>
                  <a:lnTo>
                    <a:pt x="60960" y="0"/>
                  </a:lnTo>
                </a:path>
                <a:path w="121920" h="1271905">
                  <a:moveTo>
                    <a:pt x="0" y="1170012"/>
                  </a:moveTo>
                  <a:lnTo>
                    <a:pt x="60960" y="1271612"/>
                  </a:lnTo>
                  <a:lnTo>
                    <a:pt x="121920" y="1170012"/>
                  </a:lnTo>
                </a:path>
                <a:path w="121920" h="1271905">
                  <a:moveTo>
                    <a:pt x="60960" y="1170012"/>
                  </a:moveTo>
                  <a:lnTo>
                    <a:pt x="60960" y="1271612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0374" y="2171185"/>
              <a:ext cx="143694" cy="1437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0374" y="2863002"/>
              <a:ext cx="143694" cy="14369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675712" y="819619"/>
              <a:ext cx="1891664" cy="1189355"/>
            </a:xfrm>
            <a:custGeom>
              <a:avLst/>
              <a:gdLst/>
              <a:ahLst/>
              <a:cxnLst/>
              <a:rect l="l" t="t" r="r" b="b"/>
              <a:pathLst>
                <a:path w="1891664" h="1189355">
                  <a:moveTo>
                    <a:pt x="1137843" y="455218"/>
                  </a:moveTo>
                  <a:lnTo>
                    <a:pt x="960043" y="455218"/>
                  </a:lnTo>
                  <a:lnTo>
                    <a:pt x="1048943" y="1189037"/>
                  </a:lnTo>
                  <a:lnTo>
                    <a:pt x="1137843" y="455218"/>
                  </a:lnTo>
                  <a:close/>
                </a:path>
                <a:path w="1891664" h="1189355">
                  <a:moveTo>
                    <a:pt x="1846262" y="0"/>
                  </a:moveTo>
                  <a:lnTo>
                    <a:pt x="44450" y="0"/>
                  </a:lnTo>
                  <a:lnTo>
                    <a:pt x="27131" y="3485"/>
                  </a:lnTo>
                  <a:lnTo>
                    <a:pt x="13004" y="13000"/>
                  </a:lnTo>
                  <a:lnTo>
                    <a:pt x="3487" y="27126"/>
                  </a:lnTo>
                  <a:lnTo>
                    <a:pt x="0" y="44450"/>
                  </a:lnTo>
                  <a:lnTo>
                    <a:pt x="0" y="410768"/>
                  </a:lnTo>
                  <a:lnTo>
                    <a:pt x="3487" y="428086"/>
                  </a:lnTo>
                  <a:lnTo>
                    <a:pt x="13004" y="442214"/>
                  </a:lnTo>
                  <a:lnTo>
                    <a:pt x="27131" y="451731"/>
                  </a:lnTo>
                  <a:lnTo>
                    <a:pt x="44450" y="455218"/>
                  </a:lnTo>
                  <a:lnTo>
                    <a:pt x="1846262" y="455218"/>
                  </a:lnTo>
                  <a:lnTo>
                    <a:pt x="1863649" y="451731"/>
                  </a:lnTo>
                  <a:lnTo>
                    <a:pt x="1877915" y="442214"/>
                  </a:lnTo>
                  <a:lnTo>
                    <a:pt x="1887569" y="428086"/>
                  </a:lnTo>
                  <a:lnTo>
                    <a:pt x="1891118" y="410768"/>
                  </a:lnTo>
                  <a:lnTo>
                    <a:pt x="1891118" y="44450"/>
                  </a:lnTo>
                  <a:lnTo>
                    <a:pt x="1887569" y="27126"/>
                  </a:lnTo>
                  <a:lnTo>
                    <a:pt x="1877915" y="13000"/>
                  </a:lnTo>
                  <a:lnTo>
                    <a:pt x="1863649" y="3485"/>
                  </a:lnTo>
                  <a:lnTo>
                    <a:pt x="1846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5712" y="819619"/>
              <a:ext cx="1891664" cy="1189355"/>
            </a:xfrm>
            <a:custGeom>
              <a:avLst/>
              <a:gdLst/>
              <a:ahLst/>
              <a:cxnLst/>
              <a:rect l="l" t="t" r="r" b="b"/>
              <a:pathLst>
                <a:path w="1891664" h="1189355">
                  <a:moveTo>
                    <a:pt x="44450" y="0"/>
                  </a:moveTo>
                  <a:lnTo>
                    <a:pt x="27131" y="3485"/>
                  </a:lnTo>
                  <a:lnTo>
                    <a:pt x="13004" y="13000"/>
                  </a:lnTo>
                  <a:lnTo>
                    <a:pt x="3487" y="27126"/>
                  </a:lnTo>
                  <a:lnTo>
                    <a:pt x="0" y="44450"/>
                  </a:lnTo>
                  <a:lnTo>
                    <a:pt x="0" y="410768"/>
                  </a:lnTo>
                  <a:lnTo>
                    <a:pt x="3487" y="428086"/>
                  </a:lnTo>
                  <a:lnTo>
                    <a:pt x="13004" y="442214"/>
                  </a:lnTo>
                  <a:lnTo>
                    <a:pt x="27131" y="451731"/>
                  </a:lnTo>
                  <a:lnTo>
                    <a:pt x="44450" y="455218"/>
                  </a:lnTo>
                  <a:lnTo>
                    <a:pt x="960043" y="455218"/>
                  </a:lnTo>
                  <a:lnTo>
                    <a:pt x="1048943" y="1189037"/>
                  </a:lnTo>
                  <a:lnTo>
                    <a:pt x="1137843" y="455218"/>
                  </a:lnTo>
                  <a:lnTo>
                    <a:pt x="1846262" y="455218"/>
                  </a:lnTo>
                  <a:lnTo>
                    <a:pt x="1863649" y="451731"/>
                  </a:lnTo>
                  <a:lnTo>
                    <a:pt x="1877915" y="442214"/>
                  </a:lnTo>
                  <a:lnTo>
                    <a:pt x="1887569" y="428086"/>
                  </a:lnTo>
                  <a:lnTo>
                    <a:pt x="1891118" y="410768"/>
                  </a:lnTo>
                  <a:lnTo>
                    <a:pt x="1891118" y="44450"/>
                  </a:lnTo>
                  <a:lnTo>
                    <a:pt x="1887569" y="27126"/>
                  </a:lnTo>
                  <a:lnTo>
                    <a:pt x="1877915" y="13000"/>
                  </a:lnTo>
                  <a:lnTo>
                    <a:pt x="1863649" y="3485"/>
                  </a:lnTo>
                  <a:lnTo>
                    <a:pt x="1846262" y="0"/>
                  </a:lnTo>
                  <a:lnTo>
                    <a:pt x="44450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75914" y="885329"/>
            <a:ext cx="148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Optimal</a:t>
            </a:r>
            <a:r>
              <a:rPr sz="1800" spc="-7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model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74A58135-CB72-4FB0-B809-31EDFDE1E4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75289" y="868527"/>
            <a:ext cx="4168775" cy="3229610"/>
            <a:chOff x="4675289" y="868527"/>
            <a:chExt cx="4168775" cy="3229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5289" y="1436576"/>
              <a:ext cx="4168178" cy="26613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92433" y="881227"/>
              <a:ext cx="1487805" cy="634365"/>
            </a:xfrm>
            <a:custGeom>
              <a:avLst/>
              <a:gdLst/>
              <a:ahLst/>
              <a:cxnLst/>
              <a:rect l="l" t="t" r="r" b="b"/>
              <a:pathLst>
                <a:path w="1487804" h="634365">
                  <a:moveTo>
                    <a:pt x="677456" y="518718"/>
                  </a:moveTo>
                  <a:lnTo>
                    <a:pt x="501243" y="518718"/>
                  </a:lnTo>
                  <a:lnTo>
                    <a:pt x="589356" y="634212"/>
                  </a:lnTo>
                  <a:lnTo>
                    <a:pt x="677456" y="518718"/>
                  </a:lnTo>
                  <a:close/>
                </a:path>
                <a:path w="1487804" h="634365">
                  <a:moveTo>
                    <a:pt x="1443431" y="0"/>
                  </a:moveTo>
                  <a:lnTo>
                    <a:pt x="44043" y="0"/>
                  </a:lnTo>
                  <a:lnTo>
                    <a:pt x="26917" y="3469"/>
                  </a:lnTo>
                  <a:lnTo>
                    <a:pt x="12915" y="12922"/>
                  </a:lnTo>
                  <a:lnTo>
                    <a:pt x="3467" y="26928"/>
                  </a:lnTo>
                  <a:lnTo>
                    <a:pt x="0" y="44056"/>
                  </a:lnTo>
                  <a:lnTo>
                    <a:pt x="0" y="475068"/>
                  </a:lnTo>
                  <a:lnTo>
                    <a:pt x="3467" y="492133"/>
                  </a:lnTo>
                  <a:lnTo>
                    <a:pt x="12915" y="505999"/>
                  </a:lnTo>
                  <a:lnTo>
                    <a:pt x="26917" y="515313"/>
                  </a:lnTo>
                  <a:lnTo>
                    <a:pt x="44043" y="518718"/>
                  </a:lnTo>
                  <a:lnTo>
                    <a:pt x="1443431" y="518718"/>
                  </a:lnTo>
                  <a:lnTo>
                    <a:pt x="1460559" y="515313"/>
                  </a:lnTo>
                  <a:lnTo>
                    <a:pt x="1474565" y="505999"/>
                  </a:lnTo>
                  <a:lnTo>
                    <a:pt x="1484018" y="492133"/>
                  </a:lnTo>
                  <a:lnTo>
                    <a:pt x="1487487" y="475068"/>
                  </a:lnTo>
                  <a:lnTo>
                    <a:pt x="1487487" y="44056"/>
                  </a:lnTo>
                  <a:lnTo>
                    <a:pt x="1484018" y="26928"/>
                  </a:lnTo>
                  <a:lnTo>
                    <a:pt x="1474565" y="12922"/>
                  </a:lnTo>
                  <a:lnTo>
                    <a:pt x="1460559" y="3469"/>
                  </a:lnTo>
                  <a:lnTo>
                    <a:pt x="14434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2433" y="881227"/>
              <a:ext cx="1487805" cy="634365"/>
            </a:xfrm>
            <a:custGeom>
              <a:avLst/>
              <a:gdLst/>
              <a:ahLst/>
              <a:cxnLst/>
              <a:rect l="l" t="t" r="r" b="b"/>
              <a:pathLst>
                <a:path w="1487804" h="634365">
                  <a:moveTo>
                    <a:pt x="44043" y="0"/>
                  </a:moveTo>
                  <a:lnTo>
                    <a:pt x="26917" y="3469"/>
                  </a:lnTo>
                  <a:lnTo>
                    <a:pt x="12915" y="12922"/>
                  </a:lnTo>
                  <a:lnTo>
                    <a:pt x="3467" y="26928"/>
                  </a:lnTo>
                  <a:lnTo>
                    <a:pt x="0" y="44056"/>
                  </a:lnTo>
                  <a:lnTo>
                    <a:pt x="0" y="475068"/>
                  </a:lnTo>
                  <a:lnTo>
                    <a:pt x="3467" y="492133"/>
                  </a:lnTo>
                  <a:lnTo>
                    <a:pt x="12915" y="505999"/>
                  </a:lnTo>
                  <a:lnTo>
                    <a:pt x="26917" y="515313"/>
                  </a:lnTo>
                  <a:lnTo>
                    <a:pt x="44043" y="518718"/>
                  </a:lnTo>
                  <a:lnTo>
                    <a:pt x="501243" y="518718"/>
                  </a:lnTo>
                  <a:lnTo>
                    <a:pt x="589356" y="634212"/>
                  </a:lnTo>
                  <a:lnTo>
                    <a:pt x="677456" y="518718"/>
                  </a:lnTo>
                  <a:lnTo>
                    <a:pt x="1443431" y="518718"/>
                  </a:lnTo>
                  <a:lnTo>
                    <a:pt x="1460559" y="515313"/>
                  </a:lnTo>
                  <a:lnTo>
                    <a:pt x="1474565" y="505999"/>
                  </a:lnTo>
                  <a:lnTo>
                    <a:pt x="1484018" y="492133"/>
                  </a:lnTo>
                  <a:lnTo>
                    <a:pt x="1487487" y="475068"/>
                  </a:lnTo>
                  <a:lnTo>
                    <a:pt x="1487487" y="44056"/>
                  </a:lnTo>
                  <a:lnTo>
                    <a:pt x="1484018" y="26928"/>
                  </a:lnTo>
                  <a:lnTo>
                    <a:pt x="1474565" y="12922"/>
                  </a:lnTo>
                  <a:lnTo>
                    <a:pt x="1460559" y="3469"/>
                  </a:lnTo>
                  <a:lnTo>
                    <a:pt x="1443431" y="0"/>
                  </a:lnTo>
                  <a:lnTo>
                    <a:pt x="44043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6625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10" dirty="0"/>
              <a:t> </a:t>
            </a:r>
            <a:r>
              <a:rPr spc="-15" dirty="0"/>
              <a:t>Complexity</a:t>
            </a:r>
            <a:r>
              <a:rPr spc="-10" dirty="0"/>
              <a:t> Example: </a:t>
            </a:r>
            <a:r>
              <a:rPr spc="-25" dirty="0"/>
              <a:t>Decision</a:t>
            </a:r>
            <a:r>
              <a:rPr spc="-60" dirty="0"/>
              <a:t> </a:t>
            </a:r>
            <a:r>
              <a:rPr spc="-35" dirty="0"/>
              <a:t>Tree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3613" y="1150836"/>
            <a:ext cx="4418820" cy="197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67945" indent="-220979">
              <a:lnSpc>
                <a:spcPct val="113599"/>
              </a:lnSpc>
              <a:spcBef>
                <a:spcPts val="10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tree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size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can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be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controlled </a:t>
            </a:r>
            <a:r>
              <a:rPr sz="2200" spc="-5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3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by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the number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levels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116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Use</a:t>
            </a:r>
            <a:r>
              <a:rPr sz="2200" spc="-3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scikit-learn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233045">
              <a:lnSpc>
                <a:spcPct val="100000"/>
              </a:lnSpc>
              <a:spcBef>
                <a:spcPts val="665"/>
              </a:spcBef>
            </a:pPr>
            <a:r>
              <a:rPr sz="1600" dirty="0">
                <a:solidFill>
                  <a:srgbClr val="1D1D1D"/>
                </a:solidFill>
                <a:latin typeface="Courier New"/>
                <a:cs typeface="Courier New"/>
              </a:rPr>
              <a:t>DecisionTreeRegressor(max_depth</a:t>
            </a:r>
            <a:endParaRPr sz="1600" dirty="0">
              <a:latin typeface="Courier New"/>
              <a:cs typeface="Courier New"/>
            </a:endParaRPr>
          </a:p>
          <a:p>
            <a:pPr marL="233045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1D1D1D"/>
                </a:solidFill>
                <a:latin typeface="Courier New"/>
                <a:cs typeface="Courier New"/>
              </a:rPr>
              <a:t>=n)</a:t>
            </a:r>
            <a:r>
              <a:rPr sz="1600" spc="-15" dirty="0">
                <a:solidFill>
                  <a:srgbClr val="1D1D1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on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house sales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data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5004" y="978611"/>
            <a:ext cx="120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Un</a:t>
            </a:r>
            <a:r>
              <a:rPr sz="1800" spc="-2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d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e</a:t>
            </a:r>
            <a:r>
              <a:rPr sz="180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r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fitting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38504" y="3896389"/>
            <a:ext cx="1268095" cy="800100"/>
            <a:chOff x="7438504" y="3896389"/>
            <a:chExt cx="1268095" cy="800100"/>
          </a:xfrm>
        </p:grpSpPr>
        <p:sp>
          <p:nvSpPr>
            <p:cNvPr id="10" name="object 10"/>
            <p:cNvSpPr/>
            <p:nvPr/>
          </p:nvSpPr>
          <p:spPr>
            <a:xfrm>
              <a:off x="7451204" y="3909089"/>
              <a:ext cx="1242695" cy="774700"/>
            </a:xfrm>
            <a:custGeom>
              <a:avLst/>
              <a:gdLst/>
              <a:ahLst/>
              <a:cxnLst/>
              <a:rect l="l" t="t" r="r" b="b"/>
              <a:pathLst>
                <a:path w="1242695" h="774700">
                  <a:moveTo>
                    <a:pt x="1199349" y="190897"/>
                  </a:moveTo>
                  <a:lnTo>
                    <a:pt x="43256" y="190897"/>
                  </a:lnTo>
                  <a:lnTo>
                    <a:pt x="26446" y="194306"/>
                  </a:lnTo>
                  <a:lnTo>
                    <a:pt x="12693" y="203591"/>
                  </a:lnTo>
                  <a:lnTo>
                    <a:pt x="3408" y="217345"/>
                  </a:lnTo>
                  <a:lnTo>
                    <a:pt x="0" y="234156"/>
                  </a:lnTo>
                  <a:lnTo>
                    <a:pt x="0" y="731441"/>
                  </a:lnTo>
                  <a:lnTo>
                    <a:pt x="3408" y="748250"/>
                  </a:lnTo>
                  <a:lnTo>
                    <a:pt x="12693" y="762004"/>
                  </a:lnTo>
                  <a:lnTo>
                    <a:pt x="26446" y="771290"/>
                  </a:lnTo>
                  <a:lnTo>
                    <a:pt x="43256" y="774700"/>
                  </a:lnTo>
                  <a:lnTo>
                    <a:pt x="1199349" y="774700"/>
                  </a:lnTo>
                  <a:lnTo>
                    <a:pt x="1216159" y="771290"/>
                  </a:lnTo>
                  <a:lnTo>
                    <a:pt x="1229912" y="762004"/>
                  </a:lnTo>
                  <a:lnTo>
                    <a:pt x="1239197" y="748250"/>
                  </a:lnTo>
                  <a:lnTo>
                    <a:pt x="1242606" y="731441"/>
                  </a:lnTo>
                  <a:lnTo>
                    <a:pt x="1242606" y="234156"/>
                  </a:lnTo>
                  <a:lnTo>
                    <a:pt x="1239197" y="217345"/>
                  </a:lnTo>
                  <a:lnTo>
                    <a:pt x="1229912" y="203591"/>
                  </a:lnTo>
                  <a:lnTo>
                    <a:pt x="1216159" y="194306"/>
                  </a:lnTo>
                  <a:lnTo>
                    <a:pt x="1199349" y="190897"/>
                  </a:lnTo>
                  <a:close/>
                </a:path>
                <a:path w="1242695" h="774700">
                  <a:moveTo>
                    <a:pt x="1092593" y="0"/>
                  </a:moveTo>
                  <a:lnTo>
                    <a:pt x="1006068" y="190897"/>
                  </a:lnTo>
                  <a:lnTo>
                    <a:pt x="1178712" y="190897"/>
                  </a:lnTo>
                  <a:lnTo>
                    <a:pt x="1092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51204" y="3909089"/>
              <a:ext cx="1242695" cy="774700"/>
            </a:xfrm>
            <a:custGeom>
              <a:avLst/>
              <a:gdLst/>
              <a:ahLst/>
              <a:cxnLst/>
              <a:rect l="l" t="t" r="r" b="b"/>
              <a:pathLst>
                <a:path w="1242695" h="774700">
                  <a:moveTo>
                    <a:pt x="1092593" y="0"/>
                  </a:moveTo>
                  <a:lnTo>
                    <a:pt x="1006068" y="190897"/>
                  </a:lnTo>
                  <a:lnTo>
                    <a:pt x="43256" y="190897"/>
                  </a:lnTo>
                  <a:lnTo>
                    <a:pt x="26446" y="194306"/>
                  </a:lnTo>
                  <a:lnTo>
                    <a:pt x="12693" y="203593"/>
                  </a:lnTo>
                  <a:lnTo>
                    <a:pt x="3408" y="217347"/>
                  </a:lnTo>
                  <a:lnTo>
                    <a:pt x="0" y="234156"/>
                  </a:lnTo>
                  <a:lnTo>
                    <a:pt x="0" y="731441"/>
                  </a:lnTo>
                  <a:lnTo>
                    <a:pt x="3408" y="748250"/>
                  </a:lnTo>
                  <a:lnTo>
                    <a:pt x="12693" y="762004"/>
                  </a:lnTo>
                  <a:lnTo>
                    <a:pt x="26446" y="771290"/>
                  </a:lnTo>
                  <a:lnTo>
                    <a:pt x="43256" y="774700"/>
                  </a:lnTo>
                  <a:lnTo>
                    <a:pt x="1199349" y="774700"/>
                  </a:lnTo>
                  <a:lnTo>
                    <a:pt x="1216159" y="771290"/>
                  </a:lnTo>
                  <a:lnTo>
                    <a:pt x="1229912" y="762004"/>
                  </a:lnTo>
                  <a:lnTo>
                    <a:pt x="1239197" y="748250"/>
                  </a:lnTo>
                  <a:lnTo>
                    <a:pt x="1242606" y="731441"/>
                  </a:lnTo>
                  <a:lnTo>
                    <a:pt x="1242606" y="234156"/>
                  </a:lnTo>
                  <a:lnTo>
                    <a:pt x="1239197" y="217347"/>
                  </a:lnTo>
                  <a:lnTo>
                    <a:pt x="1229912" y="203593"/>
                  </a:lnTo>
                  <a:lnTo>
                    <a:pt x="1216159" y="194306"/>
                  </a:lnTo>
                  <a:lnTo>
                    <a:pt x="1199349" y="190897"/>
                  </a:lnTo>
                  <a:lnTo>
                    <a:pt x="1178712" y="190897"/>
                  </a:lnTo>
                  <a:lnTo>
                    <a:pt x="1092593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40955" y="4222135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O</a:t>
            </a:r>
            <a:r>
              <a:rPr sz="1800" spc="-2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v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e</a:t>
            </a:r>
            <a:r>
              <a:rPr sz="1800" spc="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r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fi</a:t>
            </a:r>
            <a:r>
              <a:rPr sz="180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t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t</a:t>
            </a:r>
            <a:r>
              <a:rPr sz="1800" spc="-1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in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g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AFD7D2A-D562-47B2-94DC-AA52653D77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26168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Data</a:t>
            </a:r>
            <a:r>
              <a:rPr spc="-70" dirty="0"/>
              <a:t> </a:t>
            </a:r>
            <a:r>
              <a:rPr spc="-1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606" y="778084"/>
            <a:ext cx="6941594" cy="3624068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639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Multiple</a:t>
            </a:r>
            <a:r>
              <a:rPr sz="2200" spc="-2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factors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matters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9235">
              <a:lnSpc>
                <a:spcPct val="100000"/>
              </a:lnSpc>
              <a:spcBef>
                <a:spcPts val="1335"/>
              </a:spcBef>
              <a:buChar char="•"/>
              <a:tabLst>
                <a:tab pos="469265" algn="l"/>
                <a:tab pos="470534" algn="l"/>
              </a:tabLst>
            </a:pPr>
            <a:r>
              <a:rPr sz="1900" spc="-7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#</a:t>
            </a:r>
            <a:r>
              <a:rPr sz="1900" spc="-3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1900" spc="-3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examples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9235">
              <a:lnSpc>
                <a:spcPct val="100000"/>
              </a:lnSpc>
              <a:spcBef>
                <a:spcPts val="825"/>
              </a:spcBef>
              <a:buChar char="•"/>
              <a:tabLst>
                <a:tab pos="469265" algn="l"/>
                <a:tab pos="470534" algn="l"/>
              </a:tabLst>
            </a:pPr>
            <a:r>
              <a:rPr sz="1900" spc="-7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#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features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in each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example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9235">
              <a:lnSpc>
                <a:spcPct val="100000"/>
              </a:lnSpc>
              <a:spcBef>
                <a:spcPts val="825"/>
              </a:spcBef>
              <a:buChar char="•"/>
              <a:tabLst>
                <a:tab pos="469265" algn="l"/>
                <a:tab pos="470534" algn="l"/>
              </a:tabLst>
            </a:pP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separability</a:t>
            </a:r>
            <a:r>
              <a:rPr lang="zh-CN" altLang="en-US" sz="11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（可分离性）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 classes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88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Again,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hard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to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compare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among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very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different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data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8600">
              <a:lnSpc>
                <a:spcPct val="100000"/>
              </a:lnSpc>
              <a:spcBef>
                <a:spcPts val="1330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E.g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char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vs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pixel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88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More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2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precisely,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Kolmogorov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complexity</a:t>
            </a:r>
            <a:r>
              <a:rPr lang="en-US" altLang="zh-CN" sz="14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(</a:t>
            </a:r>
            <a:r>
              <a:rPr lang="zh-CN" altLang="en-US" sz="14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柯尔莫哥洛夫复杂度</a:t>
            </a:r>
            <a:r>
              <a:rPr lang="en-US" altLang="zh-CN" sz="14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)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8600">
              <a:lnSpc>
                <a:spcPct val="100000"/>
              </a:lnSpc>
              <a:spcBef>
                <a:spcPts val="1330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spc="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data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is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simple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if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it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can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be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generated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2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by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a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short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program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666" y="1373881"/>
            <a:ext cx="1770506" cy="11065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2647950"/>
            <a:ext cx="2168779" cy="104931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1269-8AA4-4C7C-A5C8-7116E46563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5991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15" dirty="0"/>
              <a:t> Complexity </a:t>
            </a:r>
            <a:r>
              <a:rPr spc="-40" dirty="0"/>
              <a:t>vs</a:t>
            </a:r>
            <a:r>
              <a:rPr spc="-15" dirty="0"/>
              <a:t> </a:t>
            </a:r>
            <a:r>
              <a:rPr spc="-35" dirty="0"/>
              <a:t>Data</a:t>
            </a:r>
            <a:r>
              <a:rPr spc="-15" dirty="0"/>
              <a:t> Complexity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8101" y="952169"/>
            <a:ext cx="4465320" cy="2861945"/>
            <a:chOff x="1978101" y="952169"/>
            <a:chExt cx="4465320" cy="2861945"/>
          </a:xfrm>
        </p:grpSpPr>
        <p:sp>
          <p:nvSpPr>
            <p:cNvPr id="4" name="object 4"/>
            <p:cNvSpPr/>
            <p:nvPr/>
          </p:nvSpPr>
          <p:spPr>
            <a:xfrm>
              <a:off x="2041131" y="3739946"/>
              <a:ext cx="4300855" cy="0"/>
            </a:xfrm>
            <a:custGeom>
              <a:avLst/>
              <a:gdLst/>
              <a:ahLst/>
              <a:cxnLst/>
              <a:rect l="l" t="t" r="r" b="b"/>
              <a:pathLst>
                <a:path w="4300855">
                  <a:moveTo>
                    <a:pt x="0" y="0"/>
                  </a:moveTo>
                  <a:lnTo>
                    <a:pt x="4300639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9070" y="3678986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0" y="121920"/>
                  </a:moveTo>
                  <a:lnTo>
                    <a:pt x="101600" y="60960"/>
                  </a:lnTo>
                  <a:lnTo>
                    <a:pt x="0" y="0"/>
                  </a:lnTo>
                </a:path>
                <a:path w="101600" h="121920">
                  <a:moveTo>
                    <a:pt x="0" y="60960"/>
                  </a:moveTo>
                  <a:lnTo>
                    <a:pt x="101600" y="6096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1761" y="1335989"/>
              <a:ext cx="0" cy="2410460"/>
            </a:xfrm>
            <a:custGeom>
              <a:avLst/>
              <a:gdLst/>
              <a:ahLst/>
              <a:cxnLst/>
              <a:rect l="l" t="t" r="r" b="b"/>
              <a:pathLst>
                <a:path h="2410460">
                  <a:moveTo>
                    <a:pt x="0" y="240985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0801" y="1247089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19" h="101600">
                  <a:moveTo>
                    <a:pt x="121920" y="101600"/>
                  </a:moveTo>
                  <a:lnTo>
                    <a:pt x="60960" y="0"/>
                  </a:lnTo>
                  <a:lnTo>
                    <a:pt x="0" y="101600"/>
                  </a:lnTo>
                </a:path>
                <a:path w="121919" h="101600">
                  <a:moveTo>
                    <a:pt x="60960" y="101600"/>
                  </a:moveTo>
                  <a:lnTo>
                    <a:pt x="60960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19654" y="1839366"/>
              <a:ext cx="3600450" cy="696595"/>
            </a:xfrm>
            <a:custGeom>
              <a:avLst/>
              <a:gdLst/>
              <a:ahLst/>
              <a:cxnLst/>
              <a:rect l="l" t="t" r="r" b="b"/>
              <a:pathLst>
                <a:path w="3600450" h="696594">
                  <a:moveTo>
                    <a:pt x="0" y="0"/>
                  </a:moveTo>
                  <a:lnTo>
                    <a:pt x="40173" y="37490"/>
                  </a:lnTo>
                  <a:lnTo>
                    <a:pt x="83405" y="73943"/>
                  </a:lnTo>
                  <a:lnTo>
                    <a:pt x="129698" y="109358"/>
                  </a:lnTo>
                  <a:lnTo>
                    <a:pt x="179049" y="143736"/>
                  </a:lnTo>
                  <a:lnTo>
                    <a:pt x="231460" y="177075"/>
                  </a:lnTo>
                  <a:lnTo>
                    <a:pt x="286931" y="209377"/>
                  </a:lnTo>
                  <a:lnTo>
                    <a:pt x="345461" y="240641"/>
                  </a:lnTo>
                  <a:lnTo>
                    <a:pt x="407050" y="270867"/>
                  </a:lnTo>
                  <a:lnTo>
                    <a:pt x="471699" y="300055"/>
                  </a:lnTo>
                  <a:lnTo>
                    <a:pt x="539407" y="328206"/>
                  </a:lnTo>
                  <a:lnTo>
                    <a:pt x="610175" y="355319"/>
                  </a:lnTo>
                  <a:lnTo>
                    <a:pt x="646706" y="368486"/>
                  </a:lnTo>
                  <a:lnTo>
                    <a:pt x="684002" y="381394"/>
                  </a:lnTo>
                  <a:lnTo>
                    <a:pt x="722063" y="394042"/>
                  </a:lnTo>
                  <a:lnTo>
                    <a:pt x="760889" y="406431"/>
                  </a:lnTo>
                  <a:lnTo>
                    <a:pt x="800480" y="418561"/>
                  </a:lnTo>
                  <a:lnTo>
                    <a:pt x="840835" y="430431"/>
                  </a:lnTo>
                  <a:lnTo>
                    <a:pt x="881956" y="442041"/>
                  </a:lnTo>
                  <a:lnTo>
                    <a:pt x="923841" y="453393"/>
                  </a:lnTo>
                  <a:lnTo>
                    <a:pt x="966491" y="464484"/>
                  </a:lnTo>
                  <a:lnTo>
                    <a:pt x="1009906" y="475316"/>
                  </a:lnTo>
                  <a:lnTo>
                    <a:pt x="1054086" y="485889"/>
                  </a:lnTo>
                  <a:lnTo>
                    <a:pt x="1099031" y="496203"/>
                  </a:lnTo>
                  <a:lnTo>
                    <a:pt x="1144740" y="506257"/>
                  </a:lnTo>
                  <a:lnTo>
                    <a:pt x="1191215" y="516051"/>
                  </a:lnTo>
                  <a:lnTo>
                    <a:pt x="1238454" y="525586"/>
                  </a:lnTo>
                  <a:lnTo>
                    <a:pt x="1286458" y="534862"/>
                  </a:lnTo>
                  <a:lnTo>
                    <a:pt x="1335227" y="543878"/>
                  </a:lnTo>
                  <a:lnTo>
                    <a:pt x="1384761" y="552634"/>
                  </a:lnTo>
                  <a:lnTo>
                    <a:pt x="1435060" y="561132"/>
                  </a:lnTo>
                  <a:lnTo>
                    <a:pt x="1486124" y="569369"/>
                  </a:lnTo>
                  <a:lnTo>
                    <a:pt x="1537952" y="577348"/>
                  </a:lnTo>
                  <a:lnTo>
                    <a:pt x="1590546" y="585067"/>
                  </a:lnTo>
                  <a:lnTo>
                    <a:pt x="1643904" y="592526"/>
                  </a:lnTo>
                  <a:lnTo>
                    <a:pt x="1698027" y="599726"/>
                  </a:lnTo>
                  <a:lnTo>
                    <a:pt x="1752915" y="606667"/>
                  </a:lnTo>
                  <a:lnTo>
                    <a:pt x="1808568" y="613348"/>
                  </a:lnTo>
                  <a:lnTo>
                    <a:pt x="1864986" y="619769"/>
                  </a:lnTo>
                  <a:lnTo>
                    <a:pt x="1922169" y="625932"/>
                  </a:lnTo>
                  <a:lnTo>
                    <a:pt x="1980117" y="631834"/>
                  </a:lnTo>
                  <a:lnTo>
                    <a:pt x="2038829" y="637478"/>
                  </a:lnTo>
                  <a:lnTo>
                    <a:pt x="2098306" y="642862"/>
                  </a:lnTo>
                  <a:lnTo>
                    <a:pt x="2158549" y="647986"/>
                  </a:lnTo>
                  <a:lnTo>
                    <a:pt x="2219556" y="652851"/>
                  </a:lnTo>
                  <a:lnTo>
                    <a:pt x="2281328" y="657457"/>
                  </a:lnTo>
                  <a:lnTo>
                    <a:pt x="2343865" y="661803"/>
                  </a:lnTo>
                  <a:lnTo>
                    <a:pt x="2407166" y="665889"/>
                  </a:lnTo>
                  <a:lnTo>
                    <a:pt x="2471233" y="669717"/>
                  </a:lnTo>
                  <a:lnTo>
                    <a:pt x="2536064" y="673284"/>
                  </a:lnTo>
                  <a:lnTo>
                    <a:pt x="2601661" y="676593"/>
                  </a:lnTo>
                  <a:lnTo>
                    <a:pt x="2668022" y="679642"/>
                  </a:lnTo>
                  <a:lnTo>
                    <a:pt x="2735148" y="682431"/>
                  </a:lnTo>
                  <a:lnTo>
                    <a:pt x="2803039" y="684961"/>
                  </a:lnTo>
                  <a:lnTo>
                    <a:pt x="2871695" y="687232"/>
                  </a:lnTo>
                  <a:lnTo>
                    <a:pt x="2941116" y="689243"/>
                  </a:lnTo>
                  <a:lnTo>
                    <a:pt x="3011301" y="690994"/>
                  </a:lnTo>
                  <a:lnTo>
                    <a:pt x="3082252" y="692486"/>
                  </a:lnTo>
                  <a:lnTo>
                    <a:pt x="3153967" y="693719"/>
                  </a:lnTo>
                  <a:lnTo>
                    <a:pt x="3226448" y="694693"/>
                  </a:lnTo>
                  <a:lnTo>
                    <a:pt x="3299693" y="695406"/>
                  </a:lnTo>
                  <a:lnTo>
                    <a:pt x="3373703" y="695861"/>
                  </a:lnTo>
                  <a:lnTo>
                    <a:pt x="3448478" y="696056"/>
                  </a:lnTo>
                  <a:lnTo>
                    <a:pt x="3524018" y="695991"/>
                  </a:lnTo>
                  <a:lnTo>
                    <a:pt x="3600323" y="695667"/>
                  </a:lnTo>
                </a:path>
              </a:pathLst>
            </a:custGeom>
            <a:ln w="25400">
              <a:solidFill>
                <a:srgbClr val="0C67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7538" y="1473009"/>
              <a:ext cx="3672840" cy="1707514"/>
            </a:xfrm>
            <a:custGeom>
              <a:avLst/>
              <a:gdLst/>
              <a:ahLst/>
              <a:cxnLst/>
              <a:rect l="l" t="t" r="r" b="b"/>
              <a:pathLst>
                <a:path w="3672840" h="1707514">
                  <a:moveTo>
                    <a:pt x="0" y="0"/>
                  </a:moveTo>
                  <a:lnTo>
                    <a:pt x="31931" y="41966"/>
                  </a:lnTo>
                  <a:lnTo>
                    <a:pt x="64102" y="83411"/>
                  </a:lnTo>
                  <a:lnTo>
                    <a:pt x="96512" y="124333"/>
                  </a:lnTo>
                  <a:lnTo>
                    <a:pt x="129161" y="164733"/>
                  </a:lnTo>
                  <a:lnTo>
                    <a:pt x="162049" y="204611"/>
                  </a:lnTo>
                  <a:lnTo>
                    <a:pt x="195177" y="243967"/>
                  </a:lnTo>
                  <a:lnTo>
                    <a:pt x="228543" y="282801"/>
                  </a:lnTo>
                  <a:lnTo>
                    <a:pt x="262149" y="321112"/>
                  </a:lnTo>
                  <a:lnTo>
                    <a:pt x="295994" y="358901"/>
                  </a:lnTo>
                  <a:lnTo>
                    <a:pt x="330077" y="396168"/>
                  </a:lnTo>
                  <a:lnTo>
                    <a:pt x="364400" y="432912"/>
                  </a:lnTo>
                  <a:lnTo>
                    <a:pt x="398962" y="469135"/>
                  </a:lnTo>
                  <a:lnTo>
                    <a:pt x="433764" y="504835"/>
                  </a:lnTo>
                  <a:lnTo>
                    <a:pt x="468804" y="540013"/>
                  </a:lnTo>
                  <a:lnTo>
                    <a:pt x="504083" y="574668"/>
                  </a:lnTo>
                  <a:lnTo>
                    <a:pt x="539602" y="608802"/>
                  </a:lnTo>
                  <a:lnTo>
                    <a:pt x="575360" y="642413"/>
                  </a:lnTo>
                  <a:lnTo>
                    <a:pt x="611356" y="675502"/>
                  </a:lnTo>
                  <a:lnTo>
                    <a:pt x="647592" y="708069"/>
                  </a:lnTo>
                  <a:lnTo>
                    <a:pt x="684067" y="740113"/>
                  </a:lnTo>
                  <a:lnTo>
                    <a:pt x="720781" y="771636"/>
                  </a:lnTo>
                  <a:lnTo>
                    <a:pt x="757735" y="802636"/>
                  </a:lnTo>
                  <a:lnTo>
                    <a:pt x="794927" y="833114"/>
                  </a:lnTo>
                  <a:lnTo>
                    <a:pt x="832359" y="863069"/>
                  </a:lnTo>
                  <a:lnTo>
                    <a:pt x="870029" y="892503"/>
                  </a:lnTo>
                  <a:lnTo>
                    <a:pt x="907939" y="921414"/>
                  </a:lnTo>
                  <a:lnTo>
                    <a:pt x="946088" y="949803"/>
                  </a:lnTo>
                  <a:lnTo>
                    <a:pt x="984476" y="977669"/>
                  </a:lnTo>
                  <a:lnTo>
                    <a:pt x="1023103" y="1005014"/>
                  </a:lnTo>
                  <a:lnTo>
                    <a:pt x="1061969" y="1031836"/>
                  </a:lnTo>
                  <a:lnTo>
                    <a:pt x="1101075" y="1058136"/>
                  </a:lnTo>
                  <a:lnTo>
                    <a:pt x="1140419" y="1083914"/>
                  </a:lnTo>
                  <a:lnTo>
                    <a:pt x="1180003" y="1109170"/>
                  </a:lnTo>
                  <a:lnTo>
                    <a:pt x="1219825" y="1133903"/>
                  </a:lnTo>
                  <a:lnTo>
                    <a:pt x="1259887" y="1158114"/>
                  </a:lnTo>
                  <a:lnTo>
                    <a:pt x="1300188" y="1181803"/>
                  </a:lnTo>
                  <a:lnTo>
                    <a:pt x="1340728" y="1204970"/>
                  </a:lnTo>
                  <a:lnTo>
                    <a:pt x="1381508" y="1227615"/>
                  </a:lnTo>
                  <a:lnTo>
                    <a:pt x="1422526" y="1249737"/>
                  </a:lnTo>
                  <a:lnTo>
                    <a:pt x="1463783" y="1271337"/>
                  </a:lnTo>
                  <a:lnTo>
                    <a:pt x="1505280" y="1292415"/>
                  </a:lnTo>
                  <a:lnTo>
                    <a:pt x="1547016" y="1312970"/>
                  </a:lnTo>
                  <a:lnTo>
                    <a:pt x="1588990" y="1333004"/>
                  </a:lnTo>
                  <a:lnTo>
                    <a:pt x="1631204" y="1352515"/>
                  </a:lnTo>
                  <a:lnTo>
                    <a:pt x="1673657" y="1371504"/>
                  </a:lnTo>
                  <a:lnTo>
                    <a:pt x="1716349" y="1389970"/>
                  </a:lnTo>
                  <a:lnTo>
                    <a:pt x="1759281" y="1407915"/>
                  </a:lnTo>
                  <a:lnTo>
                    <a:pt x="1802451" y="1425337"/>
                  </a:lnTo>
                  <a:lnTo>
                    <a:pt x="1845861" y="1442237"/>
                  </a:lnTo>
                  <a:lnTo>
                    <a:pt x="1889509" y="1458615"/>
                  </a:lnTo>
                  <a:lnTo>
                    <a:pt x="1933397" y="1474470"/>
                  </a:lnTo>
                  <a:lnTo>
                    <a:pt x="1977524" y="1489804"/>
                  </a:lnTo>
                  <a:lnTo>
                    <a:pt x="2021890" y="1504615"/>
                  </a:lnTo>
                  <a:lnTo>
                    <a:pt x="2066495" y="1518904"/>
                  </a:lnTo>
                  <a:lnTo>
                    <a:pt x="2111339" y="1532670"/>
                  </a:lnTo>
                  <a:lnTo>
                    <a:pt x="2156423" y="1545915"/>
                  </a:lnTo>
                  <a:lnTo>
                    <a:pt x="2201745" y="1558637"/>
                  </a:lnTo>
                  <a:lnTo>
                    <a:pt x="2247307" y="1570837"/>
                  </a:lnTo>
                  <a:lnTo>
                    <a:pt x="2293108" y="1582515"/>
                  </a:lnTo>
                  <a:lnTo>
                    <a:pt x="2339147" y="1593670"/>
                  </a:lnTo>
                  <a:lnTo>
                    <a:pt x="2385426" y="1604304"/>
                  </a:lnTo>
                  <a:lnTo>
                    <a:pt x="2431945" y="1614415"/>
                  </a:lnTo>
                  <a:lnTo>
                    <a:pt x="2478702" y="1624004"/>
                  </a:lnTo>
                  <a:lnTo>
                    <a:pt x="2525698" y="1633070"/>
                  </a:lnTo>
                  <a:lnTo>
                    <a:pt x="2572934" y="1641615"/>
                  </a:lnTo>
                  <a:lnTo>
                    <a:pt x="2620408" y="1649637"/>
                  </a:lnTo>
                  <a:lnTo>
                    <a:pt x="2668122" y="1657137"/>
                  </a:lnTo>
                  <a:lnTo>
                    <a:pt x="2716075" y="1664115"/>
                  </a:lnTo>
                  <a:lnTo>
                    <a:pt x="2764267" y="1670570"/>
                  </a:lnTo>
                  <a:lnTo>
                    <a:pt x="2812698" y="1676503"/>
                  </a:lnTo>
                  <a:lnTo>
                    <a:pt x="2861368" y="1681914"/>
                  </a:lnTo>
                  <a:lnTo>
                    <a:pt x="2910277" y="1686803"/>
                  </a:lnTo>
                  <a:lnTo>
                    <a:pt x="2959425" y="1691170"/>
                  </a:lnTo>
                  <a:lnTo>
                    <a:pt x="3008813" y="1695014"/>
                  </a:lnTo>
                  <a:lnTo>
                    <a:pt x="3058440" y="1698336"/>
                  </a:lnTo>
                  <a:lnTo>
                    <a:pt x="3108305" y="1701136"/>
                  </a:lnTo>
                  <a:lnTo>
                    <a:pt x="3158410" y="1703414"/>
                  </a:lnTo>
                  <a:lnTo>
                    <a:pt x="3208754" y="1705170"/>
                  </a:lnTo>
                  <a:lnTo>
                    <a:pt x="3259338" y="1706403"/>
                  </a:lnTo>
                  <a:lnTo>
                    <a:pt x="3310160" y="1707114"/>
                  </a:lnTo>
                  <a:lnTo>
                    <a:pt x="3361221" y="1707303"/>
                  </a:lnTo>
                  <a:lnTo>
                    <a:pt x="3412522" y="1706969"/>
                  </a:lnTo>
                  <a:lnTo>
                    <a:pt x="3464061" y="1706114"/>
                  </a:lnTo>
                  <a:lnTo>
                    <a:pt x="3515840" y="1704736"/>
                  </a:lnTo>
                  <a:lnTo>
                    <a:pt x="3567858" y="1702836"/>
                  </a:lnTo>
                  <a:lnTo>
                    <a:pt x="3620115" y="1700413"/>
                  </a:lnTo>
                  <a:lnTo>
                    <a:pt x="3672611" y="1697469"/>
                  </a:lnTo>
                </a:path>
              </a:pathLst>
            </a:custGeom>
            <a:ln w="25400">
              <a:solidFill>
                <a:srgbClr val="7BC2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2894" y="964869"/>
              <a:ext cx="2199005" cy="1130300"/>
            </a:xfrm>
            <a:custGeom>
              <a:avLst/>
              <a:gdLst/>
              <a:ahLst/>
              <a:cxnLst/>
              <a:rect l="l" t="t" r="r" b="b"/>
              <a:pathLst>
                <a:path w="2199004" h="1130300">
                  <a:moveTo>
                    <a:pt x="2146706" y="0"/>
                  </a:moveTo>
                  <a:lnTo>
                    <a:pt x="51993" y="0"/>
                  </a:lnTo>
                  <a:lnTo>
                    <a:pt x="31757" y="4086"/>
                  </a:lnTo>
                  <a:lnTo>
                    <a:pt x="15235" y="15228"/>
                  </a:lnTo>
                  <a:lnTo>
                    <a:pt x="4096" y="31755"/>
                  </a:lnTo>
                  <a:lnTo>
                    <a:pt x="12" y="51993"/>
                  </a:lnTo>
                  <a:lnTo>
                    <a:pt x="0" y="785406"/>
                  </a:lnTo>
                  <a:lnTo>
                    <a:pt x="13893" y="1130300"/>
                  </a:lnTo>
                  <a:lnTo>
                    <a:pt x="111531" y="836612"/>
                  </a:lnTo>
                  <a:lnTo>
                    <a:pt x="2146706" y="836612"/>
                  </a:lnTo>
                  <a:lnTo>
                    <a:pt x="2166944" y="832526"/>
                  </a:lnTo>
                  <a:lnTo>
                    <a:pt x="2183471" y="821383"/>
                  </a:lnTo>
                  <a:lnTo>
                    <a:pt x="2194614" y="804856"/>
                  </a:lnTo>
                  <a:lnTo>
                    <a:pt x="2198700" y="784618"/>
                  </a:lnTo>
                  <a:lnTo>
                    <a:pt x="2198700" y="51993"/>
                  </a:lnTo>
                  <a:lnTo>
                    <a:pt x="2194614" y="31755"/>
                  </a:lnTo>
                  <a:lnTo>
                    <a:pt x="2183471" y="15228"/>
                  </a:lnTo>
                  <a:lnTo>
                    <a:pt x="2166944" y="4086"/>
                  </a:lnTo>
                  <a:lnTo>
                    <a:pt x="2146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42894" y="964869"/>
              <a:ext cx="2199005" cy="1130300"/>
            </a:xfrm>
            <a:custGeom>
              <a:avLst/>
              <a:gdLst/>
              <a:ahLst/>
              <a:cxnLst/>
              <a:rect l="l" t="t" r="r" b="b"/>
              <a:pathLst>
                <a:path w="2199004" h="1130300">
                  <a:moveTo>
                    <a:pt x="51993" y="0"/>
                  </a:moveTo>
                  <a:lnTo>
                    <a:pt x="31757" y="4086"/>
                  </a:lnTo>
                  <a:lnTo>
                    <a:pt x="15235" y="15228"/>
                  </a:lnTo>
                  <a:lnTo>
                    <a:pt x="4096" y="31755"/>
                  </a:lnTo>
                  <a:lnTo>
                    <a:pt x="12" y="51993"/>
                  </a:lnTo>
                  <a:lnTo>
                    <a:pt x="12" y="784618"/>
                  </a:lnTo>
                  <a:lnTo>
                    <a:pt x="12" y="785025"/>
                  </a:lnTo>
                  <a:lnTo>
                    <a:pt x="0" y="785406"/>
                  </a:lnTo>
                  <a:lnTo>
                    <a:pt x="12" y="785812"/>
                  </a:lnTo>
                  <a:lnTo>
                    <a:pt x="13893" y="1130300"/>
                  </a:lnTo>
                  <a:lnTo>
                    <a:pt x="111531" y="836612"/>
                  </a:lnTo>
                  <a:lnTo>
                    <a:pt x="2146706" y="836612"/>
                  </a:lnTo>
                  <a:lnTo>
                    <a:pt x="2166944" y="832526"/>
                  </a:lnTo>
                  <a:lnTo>
                    <a:pt x="2183471" y="821383"/>
                  </a:lnTo>
                  <a:lnTo>
                    <a:pt x="2194614" y="804856"/>
                  </a:lnTo>
                  <a:lnTo>
                    <a:pt x="2198700" y="784618"/>
                  </a:lnTo>
                  <a:lnTo>
                    <a:pt x="2198700" y="51993"/>
                  </a:lnTo>
                  <a:lnTo>
                    <a:pt x="2194614" y="31755"/>
                  </a:lnTo>
                  <a:lnTo>
                    <a:pt x="2183471" y="15228"/>
                  </a:lnTo>
                  <a:lnTo>
                    <a:pt x="2166944" y="4086"/>
                  </a:lnTo>
                  <a:lnTo>
                    <a:pt x="2146706" y="0"/>
                  </a:lnTo>
                  <a:lnTo>
                    <a:pt x="51993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7302" y="2187663"/>
            <a:ext cx="1596571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30"/>
              </a:lnSpc>
              <a:spcBef>
                <a:spcPts val="100"/>
              </a:spcBef>
            </a:pPr>
            <a:r>
              <a:rPr sz="1800" spc="-10" dirty="0">
                <a:latin typeface="Times New Roman" panose="02020603050405020304" pitchFamily="18" charset="0"/>
                <a:cs typeface="Roboto Lt"/>
              </a:rPr>
              <a:t>Generalization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  <a:p>
            <a:pPr marR="5715" algn="r">
              <a:lnSpc>
                <a:spcPts val="2130"/>
              </a:lnSpc>
            </a:pPr>
            <a:r>
              <a:rPr sz="1800" spc="-10" dirty="0">
                <a:latin typeface="Times New Roman" panose="02020603050405020304" pitchFamily="18" charset="0"/>
                <a:cs typeface="Roboto Lt"/>
              </a:rPr>
              <a:t>error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3582" y="2211133"/>
            <a:ext cx="2122217" cy="54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spc="-10" dirty="0">
                <a:latin typeface="Times New Roman" panose="02020603050405020304" pitchFamily="18" charset="0"/>
                <a:cs typeface="Roboto Lt"/>
              </a:rPr>
              <a:t>Simple</a:t>
            </a:r>
            <a:r>
              <a:rPr sz="1800" spc="-5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model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  <a:p>
            <a:pPr marL="12700">
              <a:lnSpc>
                <a:spcPts val="1914"/>
              </a:lnSpc>
            </a:pPr>
            <a:r>
              <a:rPr sz="1600" dirty="0">
                <a:latin typeface="Times New Roman" panose="02020603050405020304" pitchFamily="18" charset="0"/>
                <a:cs typeface="Roboto Lt"/>
              </a:rPr>
              <a:t>(e.g.</a:t>
            </a:r>
            <a:r>
              <a:rPr sz="1600" spc="-4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Roboto Lt"/>
              </a:rPr>
              <a:t>linear)</a:t>
            </a:r>
            <a:endParaRPr sz="16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7255" y="1089088"/>
            <a:ext cx="171005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0485" marR="5080" indent="-58419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Complex</a:t>
            </a:r>
            <a:r>
              <a:rPr sz="1800" spc="-8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models </a:t>
            </a:r>
            <a:r>
              <a:rPr sz="1800" spc="-42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need</a:t>
            </a:r>
            <a:r>
              <a:rPr sz="1800" spc="-3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more</a:t>
            </a:r>
            <a:r>
              <a:rPr sz="1800" spc="-3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data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4860" y="2947276"/>
            <a:ext cx="5231940" cy="128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1615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Roboto Lt"/>
              </a:rPr>
              <a:t>Complex</a:t>
            </a:r>
            <a:r>
              <a:rPr sz="1800" spc="-4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model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  <a:p>
            <a:pPr marL="2761615">
              <a:lnSpc>
                <a:spcPts val="1914"/>
              </a:lnSpc>
            </a:pPr>
            <a:r>
              <a:rPr sz="1600" dirty="0">
                <a:latin typeface="Times New Roman" panose="02020603050405020304" pitchFamily="18" charset="0"/>
                <a:cs typeface="Roboto Lt"/>
              </a:rPr>
              <a:t>(e.g.</a:t>
            </a:r>
            <a:r>
              <a:rPr sz="1600" spc="-2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600" dirty="0">
                <a:latin typeface="Times New Roman" panose="02020603050405020304" pitchFamily="18" charset="0"/>
                <a:cs typeface="Roboto Lt"/>
              </a:rPr>
              <a:t>deep</a:t>
            </a:r>
            <a:r>
              <a:rPr sz="1600" spc="-2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Roboto Lt"/>
              </a:rPr>
              <a:t>neural </a:t>
            </a:r>
            <a:r>
              <a:rPr sz="1600" spc="-5" dirty="0">
                <a:latin typeface="Times New Roman" panose="02020603050405020304" pitchFamily="18" charset="0"/>
                <a:cs typeface="Roboto Lt"/>
              </a:rPr>
              <a:t>networks)</a:t>
            </a:r>
            <a:endParaRPr sz="1600" dirty="0">
              <a:latin typeface="Times New Roman" panose="02020603050405020304" pitchFamily="18" charset="0"/>
              <a:cs typeface="Roboto Lt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800" spc="-15" dirty="0">
                <a:latin typeface="Times New Roman" panose="02020603050405020304" pitchFamily="18" charset="0"/>
                <a:cs typeface="Roboto Lt"/>
              </a:rPr>
              <a:t>Data</a:t>
            </a:r>
            <a:r>
              <a:rPr sz="1800" spc="-25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complexity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87FDEAF3-7773-4DAD-AB71-A992F664A9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2564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50" dirty="0"/>
              <a:t> </a:t>
            </a:r>
            <a:r>
              <a:rPr spc="-2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612" y="778084"/>
            <a:ext cx="8008387" cy="303149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639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Pick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with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proper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complexity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for </a:t>
            </a:r>
            <a:r>
              <a:rPr sz="22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your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data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8600">
              <a:lnSpc>
                <a:spcPct val="100000"/>
              </a:lnSpc>
              <a:spcBef>
                <a:spcPts val="1335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Minimize the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generalization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error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8600">
              <a:lnSpc>
                <a:spcPct val="100000"/>
              </a:lnSpc>
              <a:spcBef>
                <a:spcPts val="825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Also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consider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business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metrics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88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Pick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up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2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family,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then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select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proper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3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hyper-parameters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9235">
              <a:lnSpc>
                <a:spcPct val="100000"/>
              </a:lnSpc>
              <a:spcBef>
                <a:spcPts val="1330"/>
              </a:spcBef>
              <a:buChar char="•"/>
              <a:tabLst>
                <a:tab pos="469265" algn="l"/>
                <a:tab pos="470534" algn="l"/>
              </a:tabLst>
            </a:pPr>
            <a:r>
              <a:rPr sz="19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Trees: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#trees,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maximal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depths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469900" marR="5080" lvl="1" indent="-228600">
              <a:lnSpc>
                <a:spcPct val="111000"/>
              </a:lnSpc>
              <a:spcBef>
                <a:spcPts val="575"/>
              </a:spcBef>
              <a:buChar char="•"/>
              <a:tabLst>
                <a:tab pos="469265" algn="l"/>
                <a:tab pos="470534" algn="l"/>
              </a:tabLst>
            </a:pP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Neural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networks: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architecture,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depth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(#layers),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width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(#hidden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units), </a:t>
            </a:r>
            <a:r>
              <a:rPr sz="1900" spc="-45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regularizations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D52B9-B5DB-4618-BB0C-AB1D5B2B3B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58DDD1-BDDE-454E-AC24-691FA42E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080E2DA-69CF-4959-991A-6C857BAD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Underfiting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Overfitting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CF118-0B4B-424B-A916-15658A43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8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72602" y="2245220"/>
            <a:ext cx="1245870" cy="2898775"/>
          </a:xfrm>
          <a:custGeom>
            <a:avLst/>
            <a:gdLst/>
            <a:ahLst/>
            <a:cxnLst/>
            <a:rect l="l" t="t" r="r" b="b"/>
            <a:pathLst>
              <a:path w="1245870" h="2898775">
                <a:moveTo>
                  <a:pt x="0" y="2898279"/>
                </a:moveTo>
                <a:lnTo>
                  <a:pt x="1245621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1541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Summa</a:t>
            </a:r>
            <a:r>
              <a:rPr spc="10" dirty="0"/>
              <a:t>r</a:t>
            </a:r>
            <a:r>
              <a:rPr spc="-85"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606" y="826820"/>
            <a:ext cx="6865394" cy="197746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26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We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care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about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generalization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error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116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complexity: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ability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to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fit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various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functions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116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Data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complexity: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richness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of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information</a:t>
            </a:r>
            <a:endParaRPr lang="en-US" sz="2200" spc="-5" dirty="0">
              <a:solidFill>
                <a:srgbClr val="1D1D1D"/>
              </a:solidFill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1160"/>
              </a:spcBef>
              <a:buChar char="•"/>
              <a:tabLst>
                <a:tab pos="233045" algn="l"/>
                <a:tab pos="233679" algn="l"/>
              </a:tabLst>
            </a:pPr>
            <a:r>
              <a:rPr lang="en-US" sz="2200" dirty="0">
                <a:latin typeface="Times New Roman" panose="02020603050405020304" pitchFamily="18" charset="0"/>
                <a:cs typeface="Roboto Lt"/>
              </a:rPr>
              <a:t>Model selection: match model and data complexities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96100" y="1939340"/>
            <a:ext cx="2327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3940" algn="l"/>
              </a:tabLst>
            </a:pPr>
            <a:r>
              <a:rPr sz="2200" u="sng" dirty="0">
                <a:solidFill>
                  <a:srgbClr val="1D1D1D"/>
                </a:solidFill>
                <a:uFill>
                  <a:solidFill>
                    <a:srgbClr val="EEEEEE"/>
                  </a:solidFill>
                </a:uFill>
                <a:latin typeface="Times New Roman"/>
                <a:cs typeface="Times New Roman"/>
              </a:rPr>
              <a:t> 	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3CD91-3BC6-420B-AC24-EE1BD8B1D8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58DDD1-BDDE-454E-AC24-691FA42E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080E2DA-69CF-4959-991A-6C857BAD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Underfiting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Overfitting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CF118-0B4B-424B-A916-15658A43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79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8800" y="2243251"/>
            <a:ext cx="2235200" cy="3175"/>
          </a:xfrm>
          <a:custGeom>
            <a:avLst/>
            <a:gdLst/>
            <a:ahLst/>
            <a:cxnLst/>
            <a:rect l="l" t="t" r="r" b="b"/>
            <a:pathLst>
              <a:path w="2235200" h="3175">
                <a:moveTo>
                  <a:pt x="0" y="3175"/>
                </a:moveTo>
                <a:lnTo>
                  <a:pt x="2235199" y="3175"/>
                </a:lnTo>
                <a:lnTo>
                  <a:pt x="223519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EEEEEE">
              <a:alpha val="37998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3140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Generalization</a:t>
            </a:r>
            <a:r>
              <a:rPr spc="-60" dirty="0"/>
              <a:t> </a:t>
            </a:r>
            <a:r>
              <a:rPr spc="-20" dirty="0"/>
              <a:t>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613" y="928788"/>
            <a:ext cx="7677150" cy="354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060" marR="5080" lvl="0" indent="-213995" algn="l" defTabSz="914400" rtl="0" eaLnBrk="1" fontAlgn="auto" latinLnBrk="0" hangingPunct="1">
              <a:lnSpc>
                <a:spcPct val="119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26695" algn="l"/>
              </a:tabLst>
              <a:defRPr/>
            </a:pP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Approximated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by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error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on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 holdout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C6802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C6802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C6802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,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which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has </a:t>
            </a:r>
            <a:r>
              <a:rPr kumimoji="0" sz="2100" b="0" i="0" u="none" strike="noStrike" kern="1200" cap="none" spc="-49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never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been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seen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by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the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model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and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can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be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only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used</a:t>
            </a:r>
            <a:r>
              <a:rPr kumimoji="0" sz="2100" b="0" i="0" u="none" strike="noStrike" kern="1200" cap="none" spc="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1" i="0" u="none" strike="noStrike" kern="1200" cap="none" spc="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once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2915" marR="0" lvl="1" indent="-222885" algn="l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2915" algn="l"/>
                <a:tab pos="463550" algn="l"/>
              </a:tabLst>
              <a:defRPr/>
            </a:pPr>
            <a:r>
              <a:rPr kumimoji="0" sz="1850" b="0" i="0" u="none" strike="noStrike" kern="1200" cap="none" spc="-3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Your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midterm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exam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score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62915" marR="0" lvl="1" indent="-222250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2915" algn="l"/>
                <a:tab pos="463550" algn="l"/>
              </a:tabLst>
              <a:defRPr/>
            </a:pP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 final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price 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pending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house sale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62915" marR="0" lvl="1" indent="-222250" algn="l" defTabSz="914400" rtl="0" eaLnBrk="1" fontAlgn="auto" latinLnBrk="0" hangingPunct="1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2915" algn="l"/>
                <a:tab pos="463550" algn="l"/>
              </a:tabLst>
              <a:defRPr/>
            </a:pP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Dataset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used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in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private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leaderboard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in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Kaggle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226060" marR="0" lvl="0" indent="-213995" algn="l" defTabSz="914400" rtl="0" eaLnBrk="1" fontAlgn="auto" latinLnBrk="0" hangingPunct="1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Clr>
                <a:srgbClr val="1D1D1D"/>
              </a:buClr>
              <a:buSzTx/>
              <a:buFont typeface="Roboto Lt"/>
              <a:buChar char="•"/>
              <a:tabLst>
                <a:tab pos="226695" algn="l"/>
              </a:tabLst>
              <a:defRPr/>
            </a:pP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C6802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Validation</a:t>
            </a:r>
            <a:r>
              <a:rPr kumimoji="0" sz="2100" b="0" i="0" u="none" strike="noStrike" kern="1200" cap="none" spc="-30" normalizeH="0" baseline="0" noProof="0" dirty="0">
                <a:ln>
                  <a:noFill/>
                </a:ln>
                <a:solidFill>
                  <a:srgbClr val="C6802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C6802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: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62915" marR="0" lvl="1" indent="-22288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2915" algn="l"/>
                <a:tab pos="463550" algn="l"/>
              </a:tabLst>
              <a:defRPr/>
            </a:pP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Often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subset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dataset,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not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used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for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model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training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62915" marR="0" lvl="1" indent="-222885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2915" algn="l"/>
                <a:tab pos="463550" algn="l"/>
              </a:tabLst>
              <a:defRPr/>
            </a:pP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Can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be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used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multiple</a:t>
            </a:r>
            <a:r>
              <a:rPr kumimoji="0" sz="185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times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for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hyper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param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tuning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62915" marR="0" lvl="1" indent="-222885" algn="l" defTabSz="914400" rtl="0" eaLnBrk="1" fontAlgn="auto" latinLnBrk="0" hangingPunct="1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2915" algn="l"/>
                <a:tab pos="463550" algn="l"/>
              </a:tabLst>
              <a:defRPr/>
            </a:pPr>
            <a:r>
              <a:rPr kumimoji="0" sz="1850" b="0" i="0" u="none" strike="noStrike" kern="1200" cap="none" spc="-3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“test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error”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usually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refers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to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error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on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3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“validation”</a:t>
            </a:r>
            <a:r>
              <a:rPr kumimoji="0" sz="185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dataset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FD162B-545F-49DD-B00A-E530F94FEE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4474" y="1652904"/>
            <a:ext cx="2350135" cy="593725"/>
            <a:chOff x="6794474" y="1652904"/>
            <a:chExt cx="2350135" cy="593725"/>
          </a:xfrm>
        </p:grpSpPr>
        <p:sp>
          <p:nvSpPr>
            <p:cNvPr id="3" name="object 3"/>
            <p:cNvSpPr/>
            <p:nvPr/>
          </p:nvSpPr>
          <p:spPr>
            <a:xfrm>
              <a:off x="6908799" y="2243251"/>
              <a:ext cx="2235200" cy="3175"/>
            </a:xfrm>
            <a:custGeom>
              <a:avLst/>
              <a:gdLst/>
              <a:ahLst/>
              <a:cxnLst/>
              <a:rect l="l" t="t" r="r" b="b"/>
              <a:pathLst>
                <a:path w="2235200" h="3175">
                  <a:moveTo>
                    <a:pt x="0" y="3175"/>
                  </a:moveTo>
                  <a:lnTo>
                    <a:pt x="2235199" y="3175"/>
                  </a:lnTo>
                  <a:lnTo>
                    <a:pt x="2235199" y="0"/>
                  </a:lnTo>
                  <a:lnTo>
                    <a:pt x="0" y="0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EEEEEE">
                <a:alpha val="37998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3659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BD09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3659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4835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DC87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4835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2041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9B85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2041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0865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CB6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0865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8071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7A02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8071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9247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CA913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9247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976630" y="1665604"/>
              <a:ext cx="227329" cy="298450"/>
            </a:xfrm>
            <a:custGeom>
              <a:avLst/>
              <a:gdLst/>
              <a:ahLst/>
              <a:cxnLst/>
              <a:rect l="l" t="t" r="r" b="b"/>
              <a:pathLst>
                <a:path w="227329" h="298450">
                  <a:moveTo>
                    <a:pt x="34302" y="137947"/>
                  </a:moveTo>
                  <a:lnTo>
                    <a:pt x="0" y="116243"/>
                  </a:lnTo>
                  <a:lnTo>
                    <a:pt x="6718" y="297992"/>
                  </a:lnTo>
                  <a:lnTo>
                    <a:pt x="173850" y="226263"/>
                  </a:lnTo>
                  <a:lnTo>
                    <a:pt x="139560" y="204558"/>
                  </a:lnTo>
                  <a:lnTo>
                    <a:pt x="226860" y="66624"/>
                  </a:lnTo>
                  <a:lnTo>
                    <a:pt x="121602" y="0"/>
                  </a:lnTo>
                  <a:lnTo>
                    <a:pt x="34302" y="137947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3081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Hold</a:t>
            </a:r>
            <a:r>
              <a:rPr spc="-30" dirty="0"/>
              <a:t> </a:t>
            </a:r>
            <a:r>
              <a:rPr spc="-20" dirty="0"/>
              <a:t>Out</a:t>
            </a:r>
            <a:r>
              <a:rPr spc="-25" dirty="0"/>
              <a:t> </a:t>
            </a:r>
            <a:r>
              <a:rPr spc="-30" dirty="0"/>
              <a:t>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373613" y="928420"/>
                <a:ext cx="5094815" cy="326576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33045" marR="128905" lvl="0" indent="-220979" algn="l" defTabSz="914400" rtl="0" eaLnBrk="1" fontAlgn="auto" latinLnBrk="0" hangingPunct="1">
                  <a:lnSpc>
                    <a:spcPct val="113599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233045" algn="l"/>
                    <a:tab pos="233679" algn="l"/>
                  </a:tabLst>
                  <a:defRPr/>
                </a:pPr>
                <a:r>
                  <a:rPr kumimoji="0" lang="en-US" sz="22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Split</a:t>
                </a:r>
                <a:r>
                  <a:rPr kumimoji="0" lang="en-US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2200" b="0" i="0" u="none" strike="noStrike" kern="1200" cap="none" spc="-2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your</a:t>
                </a:r>
                <a:r>
                  <a:rPr kumimoji="0" lang="en-US" sz="2200" b="0" i="0" u="none" strike="noStrike" kern="1200" cap="none" spc="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data</a:t>
                </a:r>
                <a:r>
                  <a:rPr kumimoji="0" lang="en-US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22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into</a:t>
                </a:r>
                <a:r>
                  <a:rPr kumimoji="0" lang="en-US" sz="2200" b="0" i="0" u="none" strike="noStrike" kern="1200" cap="none" spc="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2200" b="0" i="0" u="none" strike="noStrike" kern="1200" cap="none" spc="-6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“train”</a:t>
                </a:r>
                <a:r>
                  <a:rPr kumimoji="0" lang="en-US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and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2200" b="0" i="0" u="none" strike="noStrike" kern="1200" cap="none" spc="-4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“valid”</a:t>
                </a:r>
                <a:r>
                  <a:rPr kumimoji="0" lang="en-US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sets </a:t>
                </a:r>
                <a:r>
                  <a:rPr kumimoji="0" lang="en-US" sz="2200" b="0" i="0" u="none" strike="noStrike" kern="1200" cap="none" spc="-52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(often</a:t>
                </a:r>
                <a:r>
                  <a:rPr kumimoji="0" lang="en-US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calls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2200" b="0" i="0" u="none" strike="noStrike" kern="1200" cap="none" spc="-3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“test”)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Roboto Lt"/>
                </a:endParaRPr>
              </a:p>
              <a:p>
                <a:pPr marL="469900" marR="5080" lvl="1" indent="-228600" algn="l" defTabSz="914400" rtl="0" eaLnBrk="1" fontAlgn="auto" latinLnBrk="0" hangingPunct="1">
                  <a:lnSpc>
                    <a:spcPct val="111000"/>
                  </a:lnSpc>
                  <a:spcBef>
                    <a:spcPts val="108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469265" algn="l"/>
                    <a:tab pos="469900" algn="l"/>
                  </a:tabLst>
                  <a:defRPr/>
                </a:pPr>
                <a:r>
                  <a:rPr kumimoji="0" lang="en-US" sz="1900" b="0" i="0" u="none" strike="noStrike" kern="1200" cap="none" spc="-3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Train</a:t>
                </a:r>
                <a:r>
                  <a:rPr kumimoji="0" lang="en-US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your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model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on </a:t>
                </a:r>
                <a:r>
                  <a:rPr kumimoji="0" lang="en-US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the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2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train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set, </a:t>
                </a:r>
                <a:r>
                  <a:rPr kumimoji="0" lang="en-US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use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the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error </a:t>
                </a:r>
                <a:r>
                  <a:rPr kumimoji="0" lang="en-US" sz="1900" b="0" i="0" u="none" strike="noStrike" kern="1200" cap="none" spc="-45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on </a:t>
                </a:r>
                <a:r>
                  <a:rPr kumimoji="0" lang="en-US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the </a:t>
                </a:r>
                <a:r>
                  <a:rPr kumimoji="0" lang="en-US" sz="19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valid</a:t>
                </a:r>
                <a:r>
                  <a:rPr kumimoji="0" lang="en-US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set </a:t>
                </a:r>
                <a:r>
                  <a:rPr kumimoji="0" lang="en-US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to</a:t>
                </a:r>
                <a:r>
                  <a:rPr kumimoji="0" lang="en-US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approximate the </a:t>
                </a:r>
                <a:r>
                  <a:rPr kumimoji="0" lang="en-US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generalization</a:t>
                </a:r>
                <a:r>
                  <a:rPr kumimoji="0" lang="en-US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lang="en-US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error</a:t>
                </a:r>
                <a:endParaRPr kumimoji="0" lang="en-US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Roboto Lt"/>
                </a:endParaRPr>
              </a:p>
              <a:p>
                <a:pPr marL="233045" marR="297180" lvl="0" indent="-220979" algn="l" defTabSz="914400" rtl="0" eaLnBrk="1" fontAlgn="auto" latinLnBrk="0" hangingPunct="1">
                  <a:lnSpc>
                    <a:spcPct val="113799"/>
                  </a:lnSpc>
                  <a:spcBef>
                    <a:spcPts val="55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233045" algn="l"/>
                    <a:tab pos="233679" algn="l"/>
                  </a:tabLst>
                  <a:defRPr/>
                </a:pPr>
                <a:r>
                  <a:rPr kumimoji="0" lang="en-US" sz="2200" b="0" i="0" u="none" strike="noStrike" kern="1200" cap="none" spc="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Oft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en</a:t>
                </a:r>
                <a:r>
                  <a:rPr kumimoji="0" lang="en-US" sz="22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US" sz="2200" b="0" i="0" u="none" strike="noStrike" kern="1200" cap="none" spc="-6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r</a:t>
                </a:r>
                <a:r>
                  <a:rPr kumimoji="0" lang="en-US" sz="22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an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domly</a:t>
                </a:r>
                <a:r>
                  <a:rPr kumimoji="0" lang="en-US" sz="22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s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elect</a:t>
                </a:r>
                <a:r>
                  <a:rPr kumimoji="0" lang="en-US" sz="2200" b="0" i="0" u="none" strike="noStrike" kern="1200" cap="none" spc="-3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2450" b="0" i="1" u="none" strike="noStrike" kern="1200" cap="none" spc="5" normalizeH="0" baseline="0" noProof="0" dirty="0" smtClean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𝑛</m:t>
                    </m:r>
                    <m:r>
                      <a:rPr kumimoji="0" lang="en-US" altLang="zh-CN" sz="2450" b="0" i="1" u="none" strike="noStrike" kern="1200" cap="none" spc="-204" normalizeH="0" baseline="0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 </m:t>
                    </m:r>
                    <m:r>
                      <a:rPr kumimoji="0" lang="en-US" altLang="zh-CN" sz="2450" b="0" i="1" u="none" strike="noStrike" kern="1200" cap="none" spc="-200" normalizeH="0" baseline="0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%</m:t>
                    </m:r>
                  </m:oMath>
                </a14:m>
                <a:r>
                  <a:rPr kumimoji="0" lang="en-US" sz="2450" b="0" i="0" u="none" strike="noStrike" kern="1200" cap="none" spc="-204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US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ex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a</a:t>
                </a:r>
                <a:r>
                  <a:rPr kumimoji="0" lang="en-US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m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pl</a:t>
                </a:r>
                <a:r>
                  <a:rPr kumimoji="0" lang="en-US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es</a:t>
                </a:r>
                <a:r>
                  <a:rPr kumimoji="0" lang="en-US" sz="22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as 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US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the </a:t>
                </a:r>
                <a:r>
                  <a:rPr kumimoji="0" lang="en-US" sz="22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valid</a:t>
                </a:r>
                <a:r>
                  <a:rPr kumimoji="0" lang="en-US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set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Roboto Lt"/>
                </a:endParaRPr>
              </a:p>
              <a:p>
                <a:pPr marL="469900" marR="0" lvl="1" indent="-229235" algn="l" defTabSz="914400" rtl="0" eaLnBrk="1" fontAlgn="auto" latinLnBrk="0" hangingPunct="1">
                  <a:lnSpc>
                    <a:spcPct val="100000"/>
                  </a:lnSpc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469265" algn="l"/>
                    <a:tab pos="469900" algn="l"/>
                  </a:tabLst>
                  <a:defRPr/>
                </a:pP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Typical choices </a:t>
                </a:r>
                <a14:m>
                  <m:oMath xmlns:m="http://schemas.openxmlformats.org/officeDocument/2006/math">
                    <m:r>
                      <a:rPr kumimoji="0" lang="zh-CN" altLang="en-US" sz="3150" b="0" i="1" u="none" strike="noStrike" kern="1200" cap="none" spc="-7" normalizeH="0" baseline="1322" noProof="0" dirty="0" smtClean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𝑛</m:t>
                    </m:r>
                    <m:r>
                      <a:rPr kumimoji="0" lang="en-US" altLang="zh-CN" sz="3150" b="0" i="1" u="none" strike="noStrike" kern="1200" cap="none" spc="-7" normalizeH="0" baseline="1322" noProof="0" dirty="0" smtClean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=</m:t>
                    </m:r>
                    <m:r>
                      <a:rPr kumimoji="0" lang="en-US" altLang="zh-CN" sz="3150" b="0" i="1" u="none" strike="noStrike" kern="1200" cap="none" spc="-7" normalizeH="0" baseline="1322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50, 40, 30, 20, 10</m:t>
                    </m:r>
                  </m:oMath>
                </a14:m>
                <a:endParaRPr kumimoji="0" sz="3150" b="0" i="0" u="none" strike="noStrike" kern="1200" cap="none" spc="0" normalizeH="0" baseline="1322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3" y="928420"/>
                <a:ext cx="5094815" cy="3265766"/>
              </a:xfrm>
              <a:prstGeom prst="rect">
                <a:avLst/>
              </a:prstGeom>
              <a:blipFill>
                <a:blip r:embed="rId2"/>
                <a:stretch>
                  <a:fillRect l="-2871" t="-1679" r="-1077" b="-2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object 19"/>
          <p:cNvGrpSpPr/>
          <p:nvPr/>
        </p:nvGrpSpPr>
        <p:grpSpPr>
          <a:xfrm>
            <a:off x="6451574" y="1324381"/>
            <a:ext cx="231140" cy="231140"/>
            <a:chOff x="6451574" y="1324381"/>
            <a:chExt cx="231140" cy="231140"/>
          </a:xfrm>
        </p:grpSpPr>
        <p:sp>
          <p:nvSpPr>
            <p:cNvPr id="20" name="object 20"/>
            <p:cNvSpPr/>
            <p:nvPr/>
          </p:nvSpPr>
          <p:spPr>
            <a:xfrm>
              <a:off x="64642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EDBA5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4642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730974" y="1324381"/>
            <a:ext cx="231140" cy="231140"/>
            <a:chOff x="6730974" y="1324381"/>
            <a:chExt cx="231140" cy="231140"/>
          </a:xfrm>
        </p:grpSpPr>
        <p:sp>
          <p:nvSpPr>
            <p:cNvPr id="23" name="object 23"/>
            <p:cNvSpPr/>
            <p:nvPr/>
          </p:nvSpPr>
          <p:spPr>
            <a:xfrm>
              <a:off x="67436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BD09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7436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010374" y="1324381"/>
            <a:ext cx="231140" cy="231140"/>
            <a:chOff x="7010374" y="1324381"/>
            <a:chExt cx="231140" cy="231140"/>
          </a:xfrm>
        </p:grpSpPr>
        <p:sp>
          <p:nvSpPr>
            <p:cNvPr id="26" name="object 26"/>
            <p:cNvSpPr/>
            <p:nvPr/>
          </p:nvSpPr>
          <p:spPr>
            <a:xfrm>
              <a:off x="70230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DC87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0230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289774" y="1324381"/>
            <a:ext cx="231140" cy="231140"/>
            <a:chOff x="7289774" y="1324381"/>
            <a:chExt cx="231140" cy="231140"/>
          </a:xfrm>
        </p:grpSpPr>
        <p:sp>
          <p:nvSpPr>
            <p:cNvPr id="29" name="object 29"/>
            <p:cNvSpPr/>
            <p:nvPr/>
          </p:nvSpPr>
          <p:spPr>
            <a:xfrm>
              <a:off x="73024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9B85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3024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569174" y="1324381"/>
            <a:ext cx="231140" cy="231140"/>
            <a:chOff x="7569174" y="1324381"/>
            <a:chExt cx="231140" cy="231140"/>
          </a:xfrm>
        </p:grpSpPr>
        <p:sp>
          <p:nvSpPr>
            <p:cNvPr id="32" name="object 32"/>
            <p:cNvSpPr/>
            <p:nvPr/>
          </p:nvSpPr>
          <p:spPr>
            <a:xfrm>
              <a:off x="75818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CB6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5818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848574" y="1324381"/>
            <a:ext cx="231140" cy="231140"/>
            <a:chOff x="7848574" y="1324381"/>
            <a:chExt cx="231140" cy="231140"/>
          </a:xfrm>
        </p:grpSpPr>
        <p:sp>
          <p:nvSpPr>
            <p:cNvPr id="35" name="object 35"/>
            <p:cNvSpPr/>
            <p:nvPr/>
          </p:nvSpPr>
          <p:spPr>
            <a:xfrm>
              <a:off x="78612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7A02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8612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127974" y="1324381"/>
            <a:ext cx="231140" cy="231140"/>
            <a:chOff x="8127974" y="1324381"/>
            <a:chExt cx="231140" cy="231140"/>
          </a:xfrm>
        </p:grpSpPr>
        <p:sp>
          <p:nvSpPr>
            <p:cNvPr id="38" name="object 38"/>
            <p:cNvSpPr/>
            <p:nvPr/>
          </p:nvSpPr>
          <p:spPr>
            <a:xfrm>
              <a:off x="81406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CA913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1406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407374" y="1324381"/>
            <a:ext cx="231140" cy="231140"/>
            <a:chOff x="8407374" y="1324381"/>
            <a:chExt cx="231140" cy="231140"/>
          </a:xfrm>
        </p:grpSpPr>
        <p:sp>
          <p:nvSpPr>
            <p:cNvPr id="41" name="object 41"/>
            <p:cNvSpPr/>
            <p:nvPr/>
          </p:nvSpPr>
          <p:spPr>
            <a:xfrm>
              <a:off x="84200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C6802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420074" y="13370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235674" y="2010181"/>
            <a:ext cx="231140" cy="231140"/>
            <a:chOff x="6235674" y="2010181"/>
            <a:chExt cx="231140" cy="231140"/>
          </a:xfrm>
        </p:grpSpPr>
        <p:sp>
          <p:nvSpPr>
            <p:cNvPr id="44" name="object 44"/>
            <p:cNvSpPr/>
            <p:nvPr/>
          </p:nvSpPr>
          <p:spPr>
            <a:xfrm>
              <a:off x="62483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39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EDBA5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2483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39" h="205739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515074" y="2010181"/>
            <a:ext cx="231140" cy="231140"/>
            <a:chOff x="6515074" y="2010181"/>
            <a:chExt cx="231140" cy="231140"/>
          </a:xfrm>
        </p:grpSpPr>
        <p:sp>
          <p:nvSpPr>
            <p:cNvPr id="47" name="object 47"/>
            <p:cNvSpPr/>
            <p:nvPr/>
          </p:nvSpPr>
          <p:spPr>
            <a:xfrm>
              <a:off x="65277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205740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205740" y="205740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C6802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527774" y="202288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0" y="205740"/>
                  </a:moveTo>
                  <a:lnTo>
                    <a:pt x="205740" y="205740"/>
                  </a:lnTo>
                  <a:lnTo>
                    <a:pt x="205740" y="0"/>
                  </a:lnTo>
                  <a:lnTo>
                    <a:pt x="0" y="0"/>
                  </a:lnTo>
                  <a:lnTo>
                    <a:pt x="0" y="20574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653783" y="2306383"/>
            <a:ext cx="52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r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ai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38083" y="2306383"/>
            <a:ext cx="5137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li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983905" y="1661160"/>
            <a:ext cx="240029" cy="287020"/>
          </a:xfrm>
          <a:custGeom>
            <a:avLst/>
            <a:gdLst/>
            <a:ahLst/>
            <a:cxnLst/>
            <a:rect l="l" t="t" r="r" b="b"/>
            <a:pathLst>
              <a:path w="240029" h="287019">
                <a:moveTo>
                  <a:pt x="99250" y="205346"/>
                </a:moveTo>
                <a:lnTo>
                  <a:pt x="67017" y="230022"/>
                </a:lnTo>
                <a:lnTo>
                  <a:pt x="239890" y="286575"/>
                </a:lnTo>
                <a:lnTo>
                  <a:pt x="230378" y="104940"/>
                </a:lnTo>
                <a:lnTo>
                  <a:pt x="198145" y="129616"/>
                </a:lnTo>
                <a:lnTo>
                  <a:pt x="98907" y="0"/>
                </a:lnTo>
                <a:lnTo>
                  <a:pt x="0" y="75730"/>
                </a:lnTo>
                <a:lnTo>
                  <a:pt x="99250" y="205346"/>
                </a:lnTo>
              </a:path>
            </a:pathLst>
          </a:custGeom>
          <a:ln w="25400">
            <a:solidFill>
              <a:srgbClr val="FCB64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灯片编号占位符 51">
            <a:extLst>
              <a:ext uri="{FF2B5EF4-FFF2-40B4-BE49-F238E27FC236}">
                <a16:creationId xmlns:a16="http://schemas.microsoft.com/office/drawing/2014/main" id="{B54BE068-FD98-432C-BC57-B14908BD18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8800" y="2243251"/>
            <a:ext cx="2235200" cy="3175"/>
          </a:xfrm>
          <a:custGeom>
            <a:avLst/>
            <a:gdLst/>
            <a:ahLst/>
            <a:cxnLst/>
            <a:rect l="l" t="t" r="r" b="b"/>
            <a:pathLst>
              <a:path w="2235200" h="3175">
                <a:moveTo>
                  <a:pt x="0" y="3175"/>
                </a:moveTo>
                <a:lnTo>
                  <a:pt x="2235199" y="3175"/>
                </a:lnTo>
                <a:lnTo>
                  <a:pt x="223519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EEEEEE">
              <a:alpha val="37998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2977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Split </a:t>
            </a:r>
            <a:r>
              <a:rPr spc="-30" dirty="0"/>
              <a:t>non </a:t>
            </a:r>
            <a:r>
              <a:rPr spc="-50" dirty="0"/>
              <a:t>I.I.D.</a:t>
            </a:r>
            <a:r>
              <a:rPr spc="-30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612" y="847850"/>
            <a:ext cx="8389387" cy="35280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01930" marR="0" lvl="0" indent="-189865" algn="l" defTabSz="914400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02565" algn="l"/>
              </a:tabLst>
              <a:defRPr/>
            </a:pP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Random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data</a:t>
            </a:r>
            <a:r>
              <a:rPr kumimoji="0" sz="19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splitting</a:t>
            </a:r>
            <a:r>
              <a:rPr kumimoji="0" sz="19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may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lead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to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underestimate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generalization</a:t>
            </a:r>
            <a:r>
              <a:rPr kumimoji="0" sz="19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error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201930" marR="0" lvl="0" indent="-189865" algn="l" defTabSz="914400" rtl="0" eaLnBrk="1" fontAlgn="auto" latinLnBrk="0" hangingPunct="1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02565" algn="l"/>
              </a:tabLst>
              <a:defRPr/>
            </a:pP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Sequential</a:t>
            </a:r>
            <a:r>
              <a:rPr kumimoji="0" sz="1900" b="0" i="0" u="none" strike="noStrike" kern="1200" cap="none" spc="-3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data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37515" marR="0" lvl="1" indent="-19685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37515" algn="l"/>
                <a:tab pos="438150" algn="l"/>
              </a:tabLst>
              <a:defRPr/>
            </a:pP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e.g.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house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sales,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stock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prices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37515" marR="0" lvl="1" indent="-196850" algn="l" defTabSz="914400" rtl="0" eaLnBrk="1" fontAlgn="auto" latinLnBrk="0" hangingPunct="1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37515" algn="l"/>
                <a:tab pos="43815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Valid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set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should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not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overlap with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train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set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in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time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201930" marR="0" lvl="0" indent="-189865" algn="l" defTabSz="914400" rtl="0" eaLnBrk="1" fontAlgn="auto" latinLnBrk="0" hangingPunct="1">
              <a:lnSpc>
                <a:spcPct val="100000"/>
              </a:lnSpc>
              <a:spcBef>
                <a:spcPts val="89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02565" algn="l"/>
              </a:tabLst>
              <a:defRPr/>
            </a:pP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Examples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are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highly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clustered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37515" marR="0" lvl="1" indent="-196850" algn="l" defTabSz="914400" rtl="0" eaLnBrk="1" fontAlgn="auto" latinLnBrk="0" hangingPunct="1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37515" algn="l"/>
                <a:tab pos="438150" algn="l"/>
              </a:tabLst>
              <a:defRPr/>
            </a:pP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e.g.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photos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 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same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person,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clips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the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same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video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37515" marR="0" lvl="1" indent="-196850" algn="l" defTabSz="914400" rtl="0" eaLnBrk="1" fontAlgn="auto" latinLnBrk="0" hangingPunct="1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37515" algn="l"/>
                <a:tab pos="43815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Split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clusters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instead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examples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201930" marR="0" lvl="0" indent="-189865" algn="l" defTabSz="914400" rtl="0" eaLnBrk="1" fontAlgn="auto" latinLnBrk="0" hangingPunct="1">
              <a:lnSpc>
                <a:spcPct val="100000"/>
              </a:lnSpc>
              <a:spcBef>
                <a:spcPts val="894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02565" algn="l"/>
              </a:tabLst>
              <a:defRPr/>
            </a:pP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Highly</a:t>
            </a:r>
            <a:r>
              <a:rPr kumimoji="0" sz="190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imbalanced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label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classes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37515" marR="0" lvl="1" indent="-19685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37515" algn="l"/>
                <a:tab pos="438150" algn="l"/>
              </a:tabLst>
              <a:defRPr/>
            </a:pP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Sample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more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from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minor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classes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C472AA-E60B-4E55-84F3-F42F23B177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8800" y="2243251"/>
            <a:ext cx="2235200" cy="3175"/>
          </a:xfrm>
          <a:custGeom>
            <a:avLst/>
            <a:gdLst/>
            <a:ahLst/>
            <a:cxnLst/>
            <a:rect l="l" t="t" r="r" b="b"/>
            <a:pathLst>
              <a:path w="2235200" h="3175">
                <a:moveTo>
                  <a:pt x="0" y="3175"/>
                </a:moveTo>
                <a:lnTo>
                  <a:pt x="2235199" y="3175"/>
                </a:lnTo>
                <a:lnTo>
                  <a:pt x="223519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EEEEEE">
              <a:alpha val="37998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5176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Case</a:t>
            </a:r>
            <a:r>
              <a:rPr spc="-20" dirty="0"/>
              <a:t> </a:t>
            </a:r>
            <a:r>
              <a:rPr spc="-45" dirty="0"/>
              <a:t>Study</a:t>
            </a:r>
            <a:r>
              <a:rPr spc="-15" dirty="0"/>
              <a:t> </a:t>
            </a:r>
            <a:r>
              <a:rPr spc="-25" dirty="0"/>
              <a:t>on</a:t>
            </a:r>
            <a:r>
              <a:rPr spc="-15" dirty="0"/>
              <a:t> </a:t>
            </a:r>
            <a:r>
              <a:rPr spc="-5" dirty="0"/>
              <a:t>House</a:t>
            </a:r>
            <a:r>
              <a:rPr spc="-15" dirty="0"/>
              <a:t> </a:t>
            </a:r>
            <a:r>
              <a:rPr spc="-25" dirty="0"/>
              <a:t>Sales</a:t>
            </a:r>
            <a:r>
              <a:rPr spc="-15" dirty="0"/>
              <a:t> </a:t>
            </a:r>
            <a:r>
              <a:rPr spc="-35" dirty="0"/>
              <a:t>Data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22950" y="2597150"/>
          <a:ext cx="3183889" cy="122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004">
                <a:tc>
                  <a:txBody>
                    <a:bodyPr/>
                    <a:lstStyle/>
                    <a:p>
                      <a:pPr marL="31115">
                        <a:lnSpc>
                          <a:spcPts val="207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Split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CB64C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070"/>
                        </a:lnSpc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Train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CB64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Valid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CB6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Random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B64C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23232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0.126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23232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0.136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E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45">
                <a:tc>
                  <a:txBody>
                    <a:bodyPr/>
                    <a:lstStyle/>
                    <a:p>
                      <a:pPr marL="31115">
                        <a:lnSpc>
                          <a:spcPts val="207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Sequential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B64C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070"/>
                        </a:lnSpc>
                      </a:pPr>
                      <a:r>
                        <a:rPr sz="1800" dirty="0">
                          <a:solidFill>
                            <a:srgbClr val="23232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0.109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3E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070"/>
                        </a:lnSpc>
                      </a:pPr>
                      <a:r>
                        <a:rPr sz="1800" dirty="0">
                          <a:solidFill>
                            <a:srgbClr val="23232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995901.7</a:t>
                      </a:r>
                      <a:endParaRPr sz="18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2028" y="2148115"/>
            <a:ext cx="2365375" cy="2351405"/>
            <a:chOff x="422028" y="2148115"/>
            <a:chExt cx="2365375" cy="23514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028" y="2982314"/>
              <a:ext cx="2364827" cy="15166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1589" y="2160815"/>
              <a:ext cx="1457325" cy="1139190"/>
            </a:xfrm>
            <a:custGeom>
              <a:avLst/>
              <a:gdLst/>
              <a:ahLst/>
              <a:cxnLst/>
              <a:rect l="l" t="t" r="r" b="b"/>
              <a:pathLst>
                <a:path w="1457325" h="1139189">
                  <a:moveTo>
                    <a:pt x="1397803" y="0"/>
                  </a:moveTo>
                  <a:lnTo>
                    <a:pt x="59531" y="0"/>
                  </a:lnTo>
                  <a:lnTo>
                    <a:pt x="36395" y="4691"/>
                  </a:lnTo>
                  <a:lnTo>
                    <a:pt x="17468" y="17472"/>
                  </a:lnTo>
                  <a:lnTo>
                    <a:pt x="4690" y="36400"/>
                  </a:lnTo>
                  <a:lnTo>
                    <a:pt x="0" y="59537"/>
                  </a:lnTo>
                  <a:lnTo>
                    <a:pt x="0" y="751293"/>
                  </a:lnTo>
                  <a:lnTo>
                    <a:pt x="2646" y="768955"/>
                  </a:lnTo>
                  <a:lnTo>
                    <a:pt x="10067" y="784513"/>
                  </a:lnTo>
                  <a:lnTo>
                    <a:pt x="21483" y="797153"/>
                  </a:lnTo>
                  <a:lnTo>
                    <a:pt x="36114" y="806056"/>
                  </a:lnTo>
                  <a:lnTo>
                    <a:pt x="156368" y="1138643"/>
                  </a:lnTo>
                  <a:lnTo>
                    <a:pt x="275033" y="810425"/>
                  </a:lnTo>
                  <a:lnTo>
                    <a:pt x="1397803" y="810425"/>
                  </a:lnTo>
                  <a:lnTo>
                    <a:pt x="1420938" y="805797"/>
                  </a:lnTo>
                  <a:lnTo>
                    <a:pt x="1439863" y="793156"/>
                  </a:lnTo>
                  <a:lnTo>
                    <a:pt x="1452639" y="774367"/>
                  </a:lnTo>
                  <a:lnTo>
                    <a:pt x="1457328" y="751293"/>
                  </a:lnTo>
                  <a:lnTo>
                    <a:pt x="1457328" y="59537"/>
                  </a:lnTo>
                  <a:lnTo>
                    <a:pt x="1452639" y="36400"/>
                  </a:lnTo>
                  <a:lnTo>
                    <a:pt x="1439863" y="17472"/>
                  </a:lnTo>
                  <a:lnTo>
                    <a:pt x="1420938" y="4691"/>
                  </a:lnTo>
                  <a:lnTo>
                    <a:pt x="1397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11589" y="2160815"/>
              <a:ext cx="1457325" cy="1139190"/>
            </a:xfrm>
            <a:custGeom>
              <a:avLst/>
              <a:gdLst/>
              <a:ahLst/>
              <a:cxnLst/>
              <a:rect l="l" t="t" r="r" b="b"/>
              <a:pathLst>
                <a:path w="1457325" h="1139189">
                  <a:moveTo>
                    <a:pt x="59531" y="0"/>
                  </a:moveTo>
                  <a:lnTo>
                    <a:pt x="36395" y="4689"/>
                  </a:lnTo>
                  <a:lnTo>
                    <a:pt x="17468" y="17467"/>
                  </a:lnTo>
                  <a:lnTo>
                    <a:pt x="4690" y="36395"/>
                  </a:lnTo>
                  <a:lnTo>
                    <a:pt x="0" y="59537"/>
                  </a:lnTo>
                  <a:lnTo>
                    <a:pt x="0" y="751293"/>
                  </a:lnTo>
                  <a:lnTo>
                    <a:pt x="2646" y="768955"/>
                  </a:lnTo>
                  <a:lnTo>
                    <a:pt x="10067" y="784513"/>
                  </a:lnTo>
                  <a:lnTo>
                    <a:pt x="21483" y="797153"/>
                  </a:lnTo>
                  <a:lnTo>
                    <a:pt x="36114" y="806056"/>
                  </a:lnTo>
                  <a:lnTo>
                    <a:pt x="156368" y="1138643"/>
                  </a:lnTo>
                  <a:lnTo>
                    <a:pt x="275033" y="810425"/>
                  </a:lnTo>
                  <a:lnTo>
                    <a:pt x="1397791" y="810425"/>
                  </a:lnTo>
                  <a:lnTo>
                    <a:pt x="1420933" y="805797"/>
                  </a:lnTo>
                  <a:lnTo>
                    <a:pt x="1439861" y="793156"/>
                  </a:lnTo>
                  <a:lnTo>
                    <a:pt x="1452639" y="774367"/>
                  </a:lnTo>
                  <a:lnTo>
                    <a:pt x="1457328" y="751293"/>
                  </a:lnTo>
                  <a:lnTo>
                    <a:pt x="1457328" y="59537"/>
                  </a:lnTo>
                  <a:lnTo>
                    <a:pt x="1452639" y="36395"/>
                  </a:lnTo>
                  <a:lnTo>
                    <a:pt x="1439861" y="17467"/>
                  </a:lnTo>
                  <a:lnTo>
                    <a:pt x="1420933" y="4689"/>
                  </a:lnTo>
                  <a:lnTo>
                    <a:pt x="1397791" y="0"/>
                  </a:lnTo>
                  <a:lnTo>
                    <a:pt x="59531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73379" y="2140775"/>
            <a:ext cx="2386965" cy="2365375"/>
            <a:chOff x="2973379" y="2140775"/>
            <a:chExt cx="2386965" cy="23653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3379" y="2975288"/>
              <a:ext cx="2386483" cy="15305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13912" y="2153475"/>
              <a:ext cx="1473200" cy="1153795"/>
            </a:xfrm>
            <a:custGeom>
              <a:avLst/>
              <a:gdLst/>
              <a:ahLst/>
              <a:cxnLst/>
              <a:rect l="l" t="t" r="r" b="b"/>
              <a:pathLst>
                <a:path w="1473200" h="1153795">
                  <a:moveTo>
                    <a:pt x="569912" y="803275"/>
                  </a:moveTo>
                  <a:lnTo>
                    <a:pt x="334556" y="803275"/>
                  </a:lnTo>
                  <a:lnTo>
                    <a:pt x="452031" y="1153325"/>
                  </a:lnTo>
                  <a:lnTo>
                    <a:pt x="569912" y="803275"/>
                  </a:lnTo>
                  <a:close/>
                </a:path>
                <a:path w="1473200" h="1153795">
                  <a:moveTo>
                    <a:pt x="1414462" y="0"/>
                  </a:moveTo>
                  <a:lnTo>
                    <a:pt x="58737" y="0"/>
                  </a:lnTo>
                  <a:lnTo>
                    <a:pt x="35849" y="4609"/>
                  </a:lnTo>
                  <a:lnTo>
                    <a:pt x="17181" y="17186"/>
                  </a:lnTo>
                  <a:lnTo>
                    <a:pt x="4607" y="35854"/>
                  </a:lnTo>
                  <a:lnTo>
                    <a:pt x="0" y="58737"/>
                  </a:lnTo>
                  <a:lnTo>
                    <a:pt x="0" y="744143"/>
                  </a:lnTo>
                  <a:lnTo>
                    <a:pt x="4607" y="767093"/>
                  </a:lnTo>
                  <a:lnTo>
                    <a:pt x="17181" y="785896"/>
                  </a:lnTo>
                  <a:lnTo>
                    <a:pt x="35849" y="798605"/>
                  </a:lnTo>
                  <a:lnTo>
                    <a:pt x="58737" y="803275"/>
                  </a:lnTo>
                  <a:lnTo>
                    <a:pt x="1414462" y="803275"/>
                  </a:lnTo>
                  <a:lnTo>
                    <a:pt x="1437345" y="798605"/>
                  </a:lnTo>
                  <a:lnTo>
                    <a:pt x="1456013" y="785896"/>
                  </a:lnTo>
                  <a:lnTo>
                    <a:pt x="1468590" y="767093"/>
                  </a:lnTo>
                  <a:lnTo>
                    <a:pt x="1473200" y="744143"/>
                  </a:lnTo>
                  <a:lnTo>
                    <a:pt x="1473200" y="58737"/>
                  </a:lnTo>
                  <a:lnTo>
                    <a:pt x="1468590" y="35854"/>
                  </a:lnTo>
                  <a:lnTo>
                    <a:pt x="1456013" y="17186"/>
                  </a:lnTo>
                  <a:lnTo>
                    <a:pt x="1437345" y="4609"/>
                  </a:lnTo>
                  <a:lnTo>
                    <a:pt x="1414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313912" y="2153475"/>
              <a:ext cx="1473200" cy="1153795"/>
            </a:xfrm>
            <a:custGeom>
              <a:avLst/>
              <a:gdLst/>
              <a:ahLst/>
              <a:cxnLst/>
              <a:rect l="l" t="t" r="r" b="b"/>
              <a:pathLst>
                <a:path w="1473200" h="1153795">
                  <a:moveTo>
                    <a:pt x="58737" y="0"/>
                  </a:moveTo>
                  <a:lnTo>
                    <a:pt x="35849" y="4609"/>
                  </a:lnTo>
                  <a:lnTo>
                    <a:pt x="17181" y="17186"/>
                  </a:lnTo>
                  <a:lnTo>
                    <a:pt x="4607" y="35854"/>
                  </a:lnTo>
                  <a:lnTo>
                    <a:pt x="0" y="58737"/>
                  </a:lnTo>
                  <a:lnTo>
                    <a:pt x="0" y="744143"/>
                  </a:lnTo>
                  <a:lnTo>
                    <a:pt x="4607" y="767093"/>
                  </a:lnTo>
                  <a:lnTo>
                    <a:pt x="17181" y="785896"/>
                  </a:lnTo>
                  <a:lnTo>
                    <a:pt x="35849" y="798605"/>
                  </a:lnTo>
                  <a:lnTo>
                    <a:pt x="58737" y="803275"/>
                  </a:lnTo>
                  <a:lnTo>
                    <a:pt x="334556" y="803275"/>
                  </a:lnTo>
                  <a:lnTo>
                    <a:pt x="452031" y="1153325"/>
                  </a:lnTo>
                  <a:lnTo>
                    <a:pt x="569912" y="803275"/>
                  </a:lnTo>
                  <a:lnTo>
                    <a:pt x="1414462" y="803275"/>
                  </a:lnTo>
                  <a:lnTo>
                    <a:pt x="1437345" y="798605"/>
                  </a:lnTo>
                  <a:lnTo>
                    <a:pt x="1456013" y="785896"/>
                  </a:lnTo>
                  <a:lnTo>
                    <a:pt x="1468590" y="767093"/>
                  </a:lnTo>
                  <a:lnTo>
                    <a:pt x="1473200" y="744143"/>
                  </a:lnTo>
                  <a:lnTo>
                    <a:pt x="1473200" y="58737"/>
                  </a:lnTo>
                  <a:lnTo>
                    <a:pt x="1468590" y="35854"/>
                  </a:lnTo>
                  <a:lnTo>
                    <a:pt x="1456013" y="17186"/>
                  </a:lnTo>
                  <a:lnTo>
                    <a:pt x="1437345" y="4609"/>
                  </a:lnTo>
                  <a:lnTo>
                    <a:pt x="1414462" y="0"/>
                  </a:lnTo>
                  <a:lnTo>
                    <a:pt x="58737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81194" y="2259876"/>
            <a:ext cx="1228606" cy="586058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46355" marR="5080" lvl="0" indent="-34290" algn="l" defTabSz="914400" rtl="0" eaLnBrk="1" fontAlgn="auto" latinLnBrk="0" hangingPunct="1">
              <a:lnSpc>
                <a:spcPts val="216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qu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enti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l,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best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1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850" b="0" i="1" u="none" strike="noStrike" kern="1200" cap="none" spc="8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2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1850" b="0" i="0" u="none" strike="noStrike" kern="1200" cap="none" spc="2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6689" y="2251341"/>
            <a:ext cx="1167765" cy="586058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lvl="0" indent="123825" algn="l" defTabSz="914400" rtl="0" eaLnBrk="1" fontAlgn="auto" latinLnBrk="0" hangingPunct="1">
              <a:lnSpc>
                <a:spcPts val="216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Random,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best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50" b="0" i="1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1850" b="0" i="1" u="none" strike="noStrike" kern="1200" cap="none" spc="8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22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1850" b="0" i="0" u="none" strike="noStrike" kern="1200" cap="none" spc="15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5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13</a:t>
            </a: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13" y="974140"/>
            <a:ext cx="7910830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0" lvl="0" indent="-220979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33045" algn="l"/>
                <a:tab pos="233679" algn="l"/>
              </a:tabLst>
              <a:defRPr/>
            </a:pP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Split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3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by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50%, test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both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random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and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sequential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splittings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1600200" marR="0" lvl="0" indent="0" algn="l" defTabSz="914400" rtl="0" eaLnBrk="1" fontAlgn="auto" latinLnBrk="0" hangingPunct="1">
              <a:lnSpc>
                <a:spcPct val="100000"/>
              </a:lnSpc>
              <a:spcBef>
                <a:spcPts val="2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Decision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tree</a:t>
            </a:r>
            <a:endParaRPr kumimoji="0" lang="zh-CN" altLang="en-US" sz="18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Roboto Lt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1CD6AD80-06C3-4062-B2E4-1671BF78147F}"/>
              </a:ext>
            </a:extLst>
          </p:cNvPr>
          <p:cNvSpPr txBox="1"/>
          <p:nvPr/>
        </p:nvSpPr>
        <p:spPr>
          <a:xfrm>
            <a:off x="6629400" y="1983356"/>
            <a:ext cx="2111651" cy="28597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lvl="0" indent="123825" algn="l" defTabSz="914400" rtl="0" eaLnBrk="1" fontAlgn="auto" latinLnBrk="0" hangingPunct="1">
              <a:lnSpc>
                <a:spcPts val="216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Linear regression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DA28A54E-EF00-4701-BEA9-6F2626D4D0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3622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K-fold</a:t>
            </a:r>
            <a:r>
              <a:rPr spc="-20" dirty="0"/>
              <a:t> </a:t>
            </a:r>
            <a:r>
              <a:rPr spc="-15" dirty="0"/>
              <a:t>Cross </a:t>
            </a:r>
            <a:r>
              <a:rPr spc="-30" dirty="0"/>
              <a:t>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73606" y="826820"/>
                <a:ext cx="4913721" cy="3562350"/>
              </a:xfrm>
              <a:prstGeom prst="rect">
                <a:avLst/>
              </a:prstGeom>
            </p:spPr>
            <p:txBody>
              <a:bodyPr vert="horz" wrap="square" lIns="0" tIns="160020" rIns="0" bIns="0" rtlCol="0">
                <a:spAutoFit/>
              </a:bodyPr>
              <a:lstStyle/>
              <a:p>
                <a:pPr marL="233045" marR="0" lvl="0" indent="-220979" algn="l" defTabSz="914400" rtl="0" eaLnBrk="1" fontAlgn="auto" latinLnBrk="0" hangingPunct="1">
                  <a:lnSpc>
                    <a:spcPct val="100000"/>
                  </a:lnSpc>
                  <a:spcBef>
                    <a:spcPts val="126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233045" algn="l"/>
                    <a:tab pos="233679" algn="l"/>
                  </a:tabLst>
                  <a:defRPr/>
                </a:pPr>
                <a:r>
                  <a:rPr kumimoji="0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Useful </a:t>
                </a:r>
                <a:r>
                  <a:rPr kumimoji="0" sz="22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when </a:t>
                </a:r>
                <a:r>
                  <a:rPr kumimoji="0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not</a:t>
                </a:r>
                <a:r>
                  <a:rPr kumimoji="0" sz="22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sufficient</a:t>
                </a:r>
                <a:r>
                  <a:rPr kumimoji="0" sz="22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data</a:t>
                </a:r>
                <a:endParaRPr kumimoji="0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Roboto Lt"/>
                </a:endParaRPr>
              </a:p>
              <a:p>
                <a:pPr marL="233045" marR="0" lvl="0" indent="-220979" algn="l" defTabSz="914400" rtl="0" eaLnBrk="1" fontAlgn="auto" latinLnBrk="0" hangingPunct="1">
                  <a:lnSpc>
                    <a:spcPct val="100000"/>
                  </a:lnSpc>
                  <a:spcBef>
                    <a:spcPts val="116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233045" algn="l"/>
                    <a:tab pos="233679" algn="l"/>
                  </a:tabLst>
                  <a:defRPr/>
                </a:pPr>
                <a:r>
                  <a:rPr kumimoji="0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Algorithm:</a:t>
                </a:r>
                <a:endParaRPr kumimoji="0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Roboto Lt"/>
                </a:endParaRPr>
              </a:p>
              <a:p>
                <a:pPr marL="4699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33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469265" algn="l"/>
                    <a:tab pos="469900" algn="l"/>
                  </a:tabLst>
                  <a:defRPr/>
                </a:pPr>
                <a:r>
                  <a:rPr kumimoji="0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Partition </a:t>
                </a:r>
                <a:r>
                  <a:rPr kumimoji="0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the</a:t>
                </a:r>
                <a:r>
                  <a:rPr kumimoji="0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9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training</a:t>
                </a:r>
                <a:r>
                  <a:rPr kumimoji="0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data </a:t>
                </a:r>
                <a:r>
                  <a:rPr kumimoji="0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into</a:t>
                </a:r>
                <a:r>
                  <a:rPr kumimoji="0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1900" b="0" i="1" u="none" strike="noStrike" kern="1200" cap="none" spc="60" normalizeH="0" baseline="0" noProof="0" dirty="0" smtClean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𝐾</m:t>
                    </m:r>
                  </m:oMath>
                </a14:m>
                <a:r>
                  <a:rPr kumimoji="0" sz="1900" b="0" i="1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parts</a:t>
                </a:r>
                <a:endParaRPr kumimoji="0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Roboto Lt"/>
                </a:endParaRPr>
              </a:p>
              <a:p>
                <a:pPr marL="4699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83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469265" algn="l"/>
                    <a:tab pos="469900" algn="l"/>
                  </a:tabLst>
                  <a:defRPr/>
                </a:pPr>
                <a:r>
                  <a:rPr kumimoji="0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For</a:t>
                </a:r>
                <a:r>
                  <a:rPr kumimoji="0" sz="19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1900" b="0" i="1" u="none" strike="noStrike" kern="1200" cap="none" spc="-10" normalizeH="0" baseline="0" noProof="0" dirty="0" smtClean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𝑖</m:t>
                    </m:r>
                    <m:r>
                      <a:rPr kumimoji="0" lang="en-US" altLang="zh-CN" sz="1900" b="0" i="1" u="none" strike="noStrike" kern="1200" cap="none" spc="-40" normalizeH="0" baseline="0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=</m:t>
                    </m:r>
                    <m:r>
                      <a:rPr kumimoji="0" lang="en-US" altLang="zh-CN" sz="1900" b="0" i="1" u="none" strike="noStrike" kern="1200" cap="none" spc="-15" normalizeH="0" baseline="0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1, …, </m:t>
                    </m:r>
                    <m:r>
                      <a:rPr kumimoji="0" lang="zh-CN" altLang="en-US" sz="1900" b="0" i="1" u="none" strike="noStrike" kern="1200" cap="none" spc="60" normalizeH="0" baseline="0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𝐾</m:t>
                    </m:r>
                  </m:oMath>
                </a14:m>
                <a:endParaRPr kumimoji="0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Roboto Lt"/>
                </a:endParaRPr>
              </a:p>
              <a:p>
                <a:pPr marL="698500" marR="65405" lvl="2" indent="-228600" algn="l" defTabSz="914400" rtl="0" eaLnBrk="1" fontAlgn="auto" latinLnBrk="0" hangingPunct="1">
                  <a:lnSpc>
                    <a:spcPts val="1900"/>
                  </a:lnSpc>
                  <a:spcBef>
                    <a:spcPts val="875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697865" algn="l"/>
                    <a:tab pos="699135" algn="l"/>
                  </a:tabLst>
                  <a:defRPr/>
                </a:pPr>
                <a:r>
                  <a:rPr kumimoji="0" sz="16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Use the</a:t>
                </a: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1600" b="0" i="1" u="none" strike="noStrike" kern="1200" cap="none" spc="-65" normalizeH="0" baseline="0" noProof="0" dirty="0" smtClean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𝑖</m:t>
                    </m:r>
                  </m:oMath>
                </a14:m>
                <a:r>
                  <a:rPr kumimoji="0" sz="1600" b="0" i="0" u="none" strike="noStrike" kern="1200" cap="none" spc="-6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-th</a:t>
                </a:r>
                <a:r>
                  <a:rPr kumimoji="0" sz="16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part</a:t>
                </a:r>
                <a:r>
                  <a:rPr kumimoji="0" sz="16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6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as</a:t>
                </a:r>
                <a:r>
                  <a:rPr kumimoji="0" sz="16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6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the</a:t>
                </a:r>
                <a:r>
                  <a:rPr kumimoji="0" sz="16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6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validation</a:t>
                </a:r>
                <a:r>
                  <a:rPr kumimoji="0" sz="16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set, </a:t>
                </a:r>
                <a:r>
                  <a:rPr kumimoji="0" sz="16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the</a:t>
                </a:r>
                <a:r>
                  <a:rPr kumimoji="0" sz="16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6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rest </a:t>
                </a:r>
                <a:r>
                  <a:rPr kumimoji="0" sz="1600" b="0" i="0" u="none" strike="noStrike" kern="1200" cap="none" spc="-37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for</a:t>
                </a:r>
                <a:r>
                  <a:rPr kumimoji="0" sz="16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6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training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Roboto Lt"/>
                </a:endParaRPr>
              </a:p>
              <a:p>
                <a:pPr marL="469900" marR="5080" lvl="1" indent="-228600" algn="l" defTabSz="914400" rtl="0" eaLnBrk="1" fontAlgn="auto" latinLnBrk="0" hangingPunct="1">
                  <a:lnSpc>
                    <a:spcPct val="111000"/>
                  </a:lnSpc>
                  <a:spcBef>
                    <a:spcPts val="275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469265" algn="l"/>
                    <a:tab pos="469900" algn="l"/>
                  </a:tabLst>
                  <a:defRPr/>
                </a:pPr>
                <a:r>
                  <a:rPr kumimoji="0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Report</a:t>
                </a:r>
                <a:r>
                  <a:rPr kumimoji="0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the </a:t>
                </a:r>
                <a:r>
                  <a:rPr kumimoji="0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validation</a:t>
                </a:r>
                <a:r>
                  <a:rPr kumimoji="0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9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error </a:t>
                </a:r>
                <a:r>
                  <a:rPr kumimoji="0" sz="19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averaged</a:t>
                </a:r>
                <a:r>
                  <a:rPr kumimoji="0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9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over </a:t>
                </a:r>
                <a:r>
                  <a:rPr kumimoji="0" sz="1900" b="0" i="0" u="none" strike="noStrike" kern="1200" cap="none" spc="-44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1900" b="0" i="1" u="none" strike="noStrike" kern="1200" cap="none" spc="25" normalizeH="0" baseline="0" noProof="0" dirty="0" smtClean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𝐾</m:t>
                    </m:r>
                  </m:oMath>
                </a14:m>
                <a:r>
                  <a:rPr kumimoji="0" sz="19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1900" b="0" i="0" u="none" strike="noStrike" kern="1200" cap="none" spc="-1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rounds</a:t>
                </a:r>
                <a:endParaRPr kumimoji="0" sz="1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Roboto Lt"/>
                </a:endParaRPr>
              </a:p>
              <a:p>
                <a:pPr marL="233045" marR="0" lvl="0" indent="-220979" algn="l" defTabSz="914400" rtl="0" eaLnBrk="1" fontAlgn="auto" latinLnBrk="0" hangingPunct="1">
                  <a:lnSpc>
                    <a:spcPct val="100000"/>
                  </a:lnSpc>
                  <a:spcBef>
                    <a:spcPts val="875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>
                    <a:tab pos="233045" algn="l"/>
                    <a:tab pos="233679" algn="l"/>
                  </a:tabLst>
                  <a:defRPr/>
                </a:pPr>
                <a:r>
                  <a:rPr kumimoji="0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Popular</a:t>
                </a:r>
                <a:r>
                  <a:rPr kumimoji="0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:r>
                  <a:rPr kumimoji="0" sz="2200" b="0" i="0" u="none" strike="noStrike" kern="1200" cap="none" spc="-10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choices:</a:t>
                </a:r>
                <a:r>
                  <a:rPr kumimoji="0" sz="2200" b="0" i="0" u="none" strike="noStrike" kern="1200" cap="none" spc="-5" normalizeH="0" baseline="0" noProof="0" dirty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Roboto 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2200" b="0" i="1" u="none" strike="noStrike" kern="1200" cap="none" spc="65" normalizeH="0" baseline="0" noProof="0" dirty="0" smtClean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𝐾</m:t>
                    </m:r>
                    <m:r>
                      <a:rPr kumimoji="0" lang="en-US" altLang="zh-CN" sz="2200" b="0" i="1" u="none" strike="noStrike" kern="1200" cap="none" spc="-45" normalizeH="0" baseline="0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=</m:t>
                    </m:r>
                    <m:r>
                      <a:rPr kumimoji="0" lang="en-US" altLang="zh-CN" sz="2200" b="0" i="1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5</m:t>
                    </m:r>
                    <m:r>
                      <a:rPr kumimoji="0" lang="zh-CN" altLang="en-US" sz="2200" b="0" i="1" u="none" strike="noStrike" kern="1200" cap="none" spc="-10" normalizeH="0" baseline="0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 </m:t>
                    </m:r>
                    <m:r>
                      <m:rPr>
                        <m:sty m:val="p"/>
                      </m:rPr>
                      <a:rPr kumimoji="0" lang="zh-CN" altLang="en-US" sz="2200" b="0" i="0" u="none" strike="noStrike" kern="1200" cap="none" spc="-25" normalizeH="0" baseline="0" noProof="0" dirty="0" smtClean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or</m:t>
                    </m:r>
                    <m:r>
                      <a:rPr kumimoji="0" lang="zh-CN" altLang="en-US" sz="2200" b="0" i="1" u="none" strike="noStrike" kern="1200" cap="none" spc="-15" normalizeH="0" baseline="0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 </m:t>
                    </m:r>
                    <m:r>
                      <a:rPr kumimoji="0" lang="en-US" altLang="zh-CN" sz="2200" b="0" i="1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rgbClr val="1D1D1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Roboto Lt"/>
                      </a:rPr>
                      <m:t>10</m:t>
                    </m:r>
                  </m:oMath>
                </a14:m>
                <a:endParaRPr kumimoji="0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Roboto Lt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06" y="826820"/>
                <a:ext cx="4913721" cy="3562350"/>
              </a:xfrm>
              <a:prstGeom prst="rect">
                <a:avLst/>
              </a:prstGeom>
              <a:blipFill>
                <a:blip r:embed="rId2"/>
                <a:stretch>
                  <a:fillRect l="-2978" b="-4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80544" y="971232"/>
          <a:ext cx="1904999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75921" y="2738348"/>
          <a:ext cx="18986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30" dirty="0">
                          <a:solidFill>
                            <a:srgbClr val="53535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Train</a:t>
                      </a:r>
                      <a:endParaRPr sz="16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30" dirty="0">
                          <a:solidFill>
                            <a:srgbClr val="53535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Train</a:t>
                      </a:r>
                      <a:endParaRPr sz="16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38100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15" dirty="0">
                          <a:solidFill>
                            <a:srgbClr val="53535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Valid</a:t>
                      </a:r>
                      <a:endParaRPr sz="16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59690" marB="0">
                    <a:lnL w="38100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  <a:solidFill>
                      <a:srgbClr val="FDC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75921" y="2154148"/>
          <a:ext cx="2955925" cy="388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30" dirty="0">
                          <a:solidFill>
                            <a:srgbClr val="53535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Train</a:t>
                      </a:r>
                      <a:endParaRPr sz="16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15" dirty="0">
                          <a:solidFill>
                            <a:srgbClr val="53535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Valid</a:t>
                      </a:r>
                      <a:endParaRPr sz="16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38100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  <a:solidFill>
                      <a:srgbClr val="FDC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6350">
                      <a:solidFill>
                        <a:srgbClr val="EEEEE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CB64C"/>
                      </a:solidFill>
                      <a:prstDash val="solid"/>
                    </a:lnL>
                    <a:lnB w="6350">
                      <a:solidFill>
                        <a:srgbClr val="EEEEE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69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69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38100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  <a:solidFill>
                      <a:srgbClr val="FDC8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75"/>
                        </a:lnSpc>
                      </a:pPr>
                      <a:r>
                        <a:rPr sz="1600" spc="-30" dirty="0">
                          <a:solidFill>
                            <a:srgbClr val="53535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Train</a:t>
                      </a:r>
                      <a:endParaRPr sz="16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0" marB="0">
                    <a:lnL w="38100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6350">
                      <a:solidFill>
                        <a:srgbClr val="EEEEEE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CB64C"/>
                      </a:solidFill>
                      <a:prstDash val="solid"/>
                    </a:lnL>
                    <a:lnT w="6350">
                      <a:solidFill>
                        <a:srgbClr val="EEEEE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73063" y="1574164"/>
          <a:ext cx="189865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15" dirty="0">
                          <a:solidFill>
                            <a:srgbClr val="53535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Valid</a:t>
                      </a:r>
                      <a:endParaRPr sz="16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  <a:solidFill>
                      <a:srgbClr val="FDC879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30" dirty="0">
                          <a:solidFill>
                            <a:srgbClr val="53535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Train</a:t>
                      </a:r>
                      <a:endParaRPr sz="16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CB64C"/>
                      </a:solidFill>
                      <a:prstDash val="solid"/>
                    </a:lnL>
                    <a:lnR w="38100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-30" dirty="0">
                          <a:solidFill>
                            <a:srgbClr val="535353"/>
                          </a:solidFill>
                          <a:latin typeface="Times New Roman" panose="02020603050405020304" pitchFamily="18" charset="0"/>
                          <a:cs typeface="Roboto Lt"/>
                        </a:rPr>
                        <a:t>Train</a:t>
                      </a:r>
                      <a:endParaRPr sz="1600" dirty="0">
                        <a:latin typeface="Times New Roman" panose="02020603050405020304" pitchFamily="18" charset="0"/>
                        <a:cs typeface="Roboto Lt"/>
                      </a:endParaRPr>
                    </a:p>
                  </a:txBody>
                  <a:tcPr marL="0" marR="0" marT="59690" marB="0">
                    <a:lnL w="38100">
                      <a:solidFill>
                        <a:srgbClr val="FCB64C"/>
                      </a:solidFill>
                      <a:prstDash val="solid"/>
                    </a:lnL>
                    <a:lnR w="28575">
                      <a:solidFill>
                        <a:srgbClr val="FCB64C"/>
                      </a:solidFill>
                      <a:prstDash val="solid"/>
                    </a:lnR>
                    <a:lnT w="28575">
                      <a:solidFill>
                        <a:srgbClr val="FCB64C"/>
                      </a:solidFill>
                      <a:prstDash val="solid"/>
                    </a:lnT>
                    <a:lnB w="28575">
                      <a:solidFill>
                        <a:srgbClr val="FCB6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639841" y="1010665"/>
            <a:ext cx="49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Dat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0" y="1634781"/>
            <a:ext cx="79580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Fold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1: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5321" y="2180291"/>
            <a:ext cx="79580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Fold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2: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001" y="2779984"/>
            <a:ext cx="79720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Fold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3: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C0CCC21-DA39-4BE4-B402-3D3C34C9BD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8800" y="2243251"/>
            <a:ext cx="2235200" cy="3175"/>
          </a:xfrm>
          <a:custGeom>
            <a:avLst/>
            <a:gdLst/>
            <a:ahLst/>
            <a:cxnLst/>
            <a:rect l="l" t="t" r="r" b="b"/>
            <a:pathLst>
              <a:path w="2235200" h="3175">
                <a:moveTo>
                  <a:pt x="0" y="3175"/>
                </a:moveTo>
                <a:lnTo>
                  <a:pt x="2235199" y="3175"/>
                </a:lnTo>
                <a:lnTo>
                  <a:pt x="223519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EEEEEE">
              <a:alpha val="37998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3008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60" dirty="0"/>
              <a:t> </a:t>
            </a:r>
            <a:r>
              <a:rPr spc="-20" dirty="0"/>
              <a:t>Mistakes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613" y="931569"/>
            <a:ext cx="7779787" cy="164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lvl="0" indent="-209550" algn="l" defTabSz="914400" rtl="0" eaLnBrk="1" fontAlgn="auto" latinLnBrk="0" hangingPunct="1">
              <a:lnSpc>
                <a:spcPct val="1143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22250" algn="l"/>
              </a:tabLst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If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your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3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ML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model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performance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is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too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good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to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be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true,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very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likely </a:t>
            </a:r>
            <a:r>
              <a:rPr kumimoji="0" sz="2100" b="0" i="0" u="none" strike="noStrike" kern="1200" cap="none" spc="-49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there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is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bug,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and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contaminated</a:t>
            </a:r>
            <a:r>
              <a:rPr kumimoji="0" lang="zh-CN" altLang="en-US" sz="14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（受污染的）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valid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set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is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5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#1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reason.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222250" marR="0" lvl="0" indent="-209550" algn="l" defTabSz="914400" rtl="0" eaLnBrk="1" fontAlgn="auto" latinLnBrk="0" hangingPunct="1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22250" algn="l"/>
              </a:tabLst>
              <a:defRPr/>
            </a:pP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Valid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set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has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duplicated</a:t>
            </a:r>
            <a:r>
              <a:rPr kumimoji="0" lang="en-US" altLang="zh-CN" sz="14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(</a:t>
            </a:r>
            <a:r>
              <a:rPr kumimoji="0" lang="zh-CN" altLang="en-US" sz="14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重复的</a:t>
            </a:r>
            <a:r>
              <a:rPr kumimoji="0" lang="en-US" altLang="zh-CN" sz="14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)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examples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from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train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set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58470" marR="0" lvl="1" indent="-217170" algn="l" defTabSz="914400" rtl="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57834" algn="l"/>
                <a:tab pos="458470" algn="l"/>
              </a:tabLst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Often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happens when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integrating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multiple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datasets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813" y="2645863"/>
            <a:ext cx="7551186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9870" marR="0" lvl="0" indent="-21717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29235" algn="l"/>
                <a:tab pos="22987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Scrape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images from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search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engine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to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evaluate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models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trained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on ImageNet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13" y="2897075"/>
            <a:ext cx="5419725" cy="944244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22250" marR="0" lvl="0" indent="-209550" algn="l" defTabSz="914400" rtl="0" eaLnBrk="1" fontAlgn="auto" latinLnBrk="0" hangingPunct="1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22250" algn="l"/>
              </a:tabLst>
              <a:defRPr/>
            </a:pP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Information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leaking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from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train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set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to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valid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set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58470" marR="0" lvl="1" indent="-217170" algn="l" defTabSz="914400" rtl="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57834" algn="l"/>
                <a:tab pos="458470" algn="l"/>
              </a:tabLst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Often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happens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for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non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I.I.D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data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12" y="3852677"/>
            <a:ext cx="8008387" cy="72006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87070" marR="0" lvl="0" indent="-217804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686435" algn="l"/>
                <a:tab pos="687070" algn="l"/>
              </a:tabLst>
              <a:defRPr/>
            </a:pP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use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future to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predict past,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see 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person’s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face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before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222250" marR="0" lvl="0" indent="-209550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22250" algn="l"/>
              </a:tabLst>
              <a:defRPr/>
            </a:pP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Excessive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use</a:t>
            </a:r>
            <a:r>
              <a:rPr kumimoji="0" lang="en-US" altLang="zh-CN" sz="14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(</a:t>
            </a:r>
            <a:r>
              <a:rPr kumimoji="0" lang="zh-CN" altLang="en-US" sz="14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过度使用</a:t>
            </a:r>
            <a:r>
              <a:rPr kumimoji="0" lang="en-US" altLang="zh-CN" sz="14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)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valid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set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for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hyper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2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param</a:t>
            </a:r>
            <a:r>
              <a:rPr kumimoji="0" sz="21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tuning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is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1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cheating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5B36CF9-80E4-47BD-8D05-24C9172F05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8800" y="2243251"/>
            <a:ext cx="2235200" cy="3175"/>
          </a:xfrm>
          <a:custGeom>
            <a:avLst/>
            <a:gdLst/>
            <a:ahLst/>
            <a:cxnLst/>
            <a:rect l="l" t="t" r="r" b="b"/>
            <a:pathLst>
              <a:path w="2235200" h="3175">
                <a:moveTo>
                  <a:pt x="0" y="3175"/>
                </a:moveTo>
                <a:lnTo>
                  <a:pt x="2235199" y="3175"/>
                </a:lnTo>
                <a:lnTo>
                  <a:pt x="2235199" y="0"/>
                </a:lnTo>
                <a:lnTo>
                  <a:pt x="0" y="0"/>
                </a:lnTo>
                <a:lnTo>
                  <a:pt x="0" y="3175"/>
                </a:lnTo>
                <a:close/>
              </a:path>
            </a:pathLst>
          </a:custGeom>
          <a:solidFill>
            <a:srgbClr val="EEEEEE">
              <a:alpha val="37998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1541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Summa</a:t>
            </a:r>
            <a:r>
              <a:rPr spc="10" dirty="0"/>
              <a:t>r</a:t>
            </a:r>
            <a:r>
              <a:rPr spc="-8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613" y="826820"/>
            <a:ext cx="9075187" cy="2937343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33045" marR="0" lvl="0" indent="-220979" algn="l" defTabSz="914400" rtl="0" eaLnBrk="1" fontAlgn="auto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33045" algn="l"/>
                <a:tab pos="233679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test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data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is used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once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evaluate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your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model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233045" marR="879475" lvl="0" indent="-220979" algn="l" defTabSz="914400" rtl="0" eaLnBrk="1" fontAlgn="auto" latinLnBrk="0" hangingPunct="1">
              <a:lnSpc>
                <a:spcPct val="113599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33045" algn="l"/>
                <a:tab pos="233679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One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can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hold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out a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validation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set from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 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training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data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to </a:t>
            </a:r>
            <a:r>
              <a:rPr kumimoji="0" sz="2200" b="0" i="0" u="none" strike="noStrike" kern="1200" cap="none" spc="-52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estimate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test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data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69900" marR="560705" lvl="1" indent="-228600" algn="l" defTabSz="914400" rtl="0" eaLnBrk="1" fontAlgn="auto" latinLnBrk="0" hangingPunct="1">
              <a:lnSpc>
                <a:spcPct val="111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9265" algn="l"/>
                <a:tab pos="470534" algn="l"/>
              </a:tabLst>
              <a:defRPr/>
            </a:pPr>
            <a:r>
              <a:rPr kumimoji="0" sz="1900" b="0" i="0" u="none" strike="noStrike" kern="1200" cap="none" spc="-3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You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can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use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valid</a:t>
            </a:r>
            <a:r>
              <a:rPr kumimoji="0" sz="19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set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multiple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times</a:t>
            </a:r>
            <a:r>
              <a:rPr kumimoji="0" sz="19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for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model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selections</a:t>
            </a:r>
            <a:r>
              <a:rPr kumimoji="0" sz="1900" b="0" i="0" u="none" strike="noStrike" kern="1200" cap="none" spc="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and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hyper </a:t>
            </a:r>
            <a:r>
              <a:rPr kumimoji="0" sz="1900" b="0" i="0" u="none" strike="noStrike" kern="1200" cap="none" spc="-44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param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tuning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69900" marR="0" lvl="1" indent="-229235" algn="l" defTabSz="914400" rtl="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9265" algn="l"/>
                <a:tab pos="470534" algn="l"/>
              </a:tabLst>
              <a:defRPr/>
            </a:pP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Validation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data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should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be close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to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test data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  <a:p>
            <a:pPr marL="469900" marR="5080" lvl="1" indent="-228600" algn="l" defTabSz="914400" rtl="0" eaLnBrk="1" fontAlgn="auto" latinLnBrk="0" hangingPunct="1">
              <a:lnSpc>
                <a:spcPct val="111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469265" algn="l"/>
                <a:tab pos="470534" algn="l"/>
              </a:tabLst>
              <a:defRPr/>
            </a:pP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Improper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valid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set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is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a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common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mistake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that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lead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to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over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estimate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of</a:t>
            </a:r>
            <a:r>
              <a: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1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the </a:t>
            </a:r>
            <a:r>
              <a:rPr kumimoji="0" sz="1900" b="0" i="0" u="none" strike="noStrike" kern="1200" cap="none" spc="-44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 </a:t>
            </a:r>
            <a:r>
              <a:rPr kumimoji="0" sz="1900" b="0" i="0" u="none" strike="noStrike" kern="1200" cap="none" spc="-5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Roboto Lt"/>
              </a:rPr>
              <a:t>model performance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Roboto 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6B19D5-8303-4F41-A529-C506368C0E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2293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Model</a:t>
            </a:r>
            <a:r>
              <a:rPr spc="-70" dirty="0"/>
              <a:t> </a:t>
            </a:r>
            <a:r>
              <a:rPr spc="-15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613" y="928420"/>
            <a:ext cx="8617987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184785" indent="-220979">
              <a:lnSpc>
                <a:spcPct val="113599"/>
              </a:lnSpc>
              <a:spcBef>
                <a:spcPts val="10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Loss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measures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how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good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model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in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predicting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outcome </a:t>
            </a:r>
            <a:r>
              <a:rPr sz="2200" spc="-5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in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supervised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learning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116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Other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metrics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to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evaluate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the model performance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8600">
              <a:lnSpc>
                <a:spcPct val="100000"/>
              </a:lnSpc>
              <a:spcBef>
                <a:spcPts val="1335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specific: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e.g.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accuracy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for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classification, </a:t>
            </a:r>
            <a:r>
              <a:rPr lang="en-US" altLang="zh-CN"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AP 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for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object detection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8600">
              <a:lnSpc>
                <a:spcPct val="100000"/>
              </a:lnSpc>
              <a:spcBef>
                <a:spcPts val="825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Business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specific: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e.g. 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revenue</a:t>
            </a:r>
            <a:r>
              <a:rPr lang="en-US" altLang="zh-CN"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(</a:t>
            </a:r>
            <a:r>
              <a:rPr lang="zh-CN" altLang="en-US"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收益</a:t>
            </a:r>
            <a:r>
              <a:rPr lang="en-US" altLang="zh-CN"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)</a:t>
            </a:r>
            <a:r>
              <a:rPr sz="19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,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inference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latency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875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We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select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models </a:t>
            </a:r>
            <a:r>
              <a:rPr sz="2200" spc="-3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by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multiple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metrics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9235">
              <a:lnSpc>
                <a:spcPct val="100000"/>
              </a:lnSpc>
              <a:spcBef>
                <a:spcPts val="1335"/>
              </a:spcBef>
              <a:buChar char="•"/>
              <a:tabLst>
                <a:tab pos="469265" algn="l"/>
                <a:tab pos="470534" algn="l"/>
              </a:tabLst>
            </a:pP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Just like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how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you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choose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cars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922" y="4516373"/>
            <a:ext cx="1631963" cy="3007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1930" y="4494615"/>
            <a:ext cx="1631964" cy="315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52950" y="4441195"/>
            <a:ext cx="3348202" cy="408781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CECBAD-F3B9-486A-81DD-7B7DCE03FE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5071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Metrics </a:t>
            </a:r>
            <a:r>
              <a:rPr spc="5" dirty="0"/>
              <a:t>for</a:t>
            </a:r>
            <a:r>
              <a:rPr spc="-15" dirty="0"/>
              <a:t> </a:t>
            </a:r>
            <a:r>
              <a:rPr spc="-40" dirty="0"/>
              <a:t>Binary</a:t>
            </a:r>
            <a:r>
              <a:rPr spc="-15" dirty="0"/>
              <a:t>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85554" y="780048"/>
                <a:ext cx="8758446" cy="40235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33045" indent="-220979">
                  <a:lnSpc>
                    <a:spcPct val="100000"/>
                  </a:lnSpc>
                  <a:spcBef>
                    <a:spcPts val="100"/>
                  </a:spcBef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Accuracy: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8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#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correct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predictions 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/ </a:t>
                </a:r>
                <a:r>
                  <a:rPr lang="en-US" sz="2200" spc="-8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#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examples</a:t>
                </a:r>
                <a:endParaRPr lang="en-US" sz="2200" dirty="0">
                  <a:latin typeface="Times New Roman" panose="02020603050405020304" pitchFamily="18" charset="0"/>
                  <a:cs typeface="Roboto Lt"/>
                </a:endParaRPr>
              </a:p>
              <a:p>
                <a:pPr>
                  <a:lnSpc>
                    <a:spcPct val="100000"/>
                  </a:lnSpc>
                  <a:spcBef>
                    <a:spcPts val="15"/>
                  </a:spcBef>
                  <a:buClr>
                    <a:srgbClr val="1D1D1D"/>
                  </a:buClr>
                  <a:buFont typeface="Roboto Lt"/>
                  <a:buChar char="•"/>
                </a:pPr>
                <a:endParaRPr lang="en-US" sz="3450" dirty="0">
                  <a:latin typeface="Times New Roman" panose="02020603050405020304" pitchFamily="18" charset="0"/>
                  <a:cs typeface="Roboto Lt"/>
                </a:endParaRPr>
              </a:p>
              <a:p>
                <a:pPr marL="233045" indent="-220979">
                  <a:lnSpc>
                    <a:spcPct val="100000"/>
                  </a:lnSpc>
                  <a:spcBef>
                    <a:spcPts val="5"/>
                  </a:spcBef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Precision: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8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#</a:t>
                </a:r>
                <a:r>
                  <a:rPr lang="en-US" sz="2200" spc="-4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3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True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positive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/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8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#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2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(True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positive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+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False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positive)</a:t>
                </a:r>
                <a:endParaRPr lang="en-US" sz="2200" dirty="0">
                  <a:latin typeface="Times New Roman" panose="02020603050405020304" pitchFamily="18" charset="0"/>
                  <a:cs typeface="Roboto Lt"/>
                </a:endParaRPr>
              </a:p>
              <a:p>
                <a:pPr>
                  <a:lnSpc>
                    <a:spcPct val="100000"/>
                  </a:lnSpc>
                  <a:spcBef>
                    <a:spcPts val="15"/>
                  </a:spcBef>
                  <a:buClr>
                    <a:srgbClr val="1D1D1D"/>
                  </a:buClr>
                  <a:buFont typeface="Roboto Lt"/>
                  <a:buChar char="•"/>
                </a:pPr>
                <a:endParaRPr lang="en-US" sz="3250" dirty="0">
                  <a:latin typeface="Times New Roman" panose="02020603050405020304" pitchFamily="18" charset="0"/>
                  <a:cs typeface="Roboto Lt"/>
                </a:endParaRPr>
              </a:p>
              <a:p>
                <a:pPr marL="233045" indent="-220979">
                  <a:lnSpc>
                    <a:spcPct val="100000"/>
                  </a:lnSpc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spc="-4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R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c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ll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: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spc="-8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#</a:t>
                </a:r>
                <a:r>
                  <a:rPr lang="en-US" sz="2200" spc="-60" dirty="0">
                    <a:solidFill>
                      <a:srgbClr val="1D1D1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spc="-9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</a:t>
                </a:r>
                <a:r>
                  <a:rPr lang="en-US" sz="2200" spc="-2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ru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o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si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i</a:t>
                </a:r>
                <a:r>
                  <a:rPr lang="en-US" sz="2200" spc="-3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v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</a:t>
                </a:r>
                <a:r>
                  <a:rPr lang="en-US" sz="2200" spc="-95" dirty="0">
                    <a:solidFill>
                      <a:srgbClr val="1D1D1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/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spc="-8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#</a:t>
                </a:r>
                <a:r>
                  <a:rPr lang="en-US" sz="2200" spc="-20" dirty="0">
                    <a:solidFill>
                      <a:srgbClr val="1D1D1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spc="-2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o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si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i</a:t>
                </a:r>
                <a:r>
                  <a:rPr lang="en-US" sz="2200" spc="-3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v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x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m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l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s</a:t>
                </a:r>
                <a:endParaRPr lang="en-US" sz="2200" dirty="0">
                  <a:latin typeface="Times New Roman" panose="02020603050405020304" pitchFamily="18" charset="0"/>
                  <a:cs typeface="Roboto Lt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  <a:buClr>
                    <a:srgbClr val="1D1D1D"/>
                  </a:buClr>
                  <a:buFont typeface="Roboto Lt"/>
                  <a:buChar char="•"/>
                </a:pPr>
                <a:endParaRPr lang="en-US" sz="3450" dirty="0">
                  <a:latin typeface="Times New Roman" panose="02020603050405020304" pitchFamily="18" charset="0"/>
                  <a:cs typeface="Roboto Lt"/>
                </a:endParaRPr>
              </a:p>
              <a:p>
                <a:pPr marL="233045" indent="-220979">
                  <a:lnSpc>
                    <a:spcPct val="100000"/>
                  </a:lnSpc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Be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careful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of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division </a:t>
                </a:r>
                <a:r>
                  <a:rPr lang="en-US" sz="2200" spc="-3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by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0</a:t>
                </a:r>
                <a:endParaRPr lang="en-US" sz="2200" dirty="0">
                  <a:latin typeface="Times New Roman" panose="02020603050405020304" pitchFamily="18" charset="0"/>
                  <a:cs typeface="Roboto Lt"/>
                </a:endParaRPr>
              </a:p>
              <a:p>
                <a:pPr marL="233045" indent="-220979">
                  <a:lnSpc>
                    <a:spcPct val="100000"/>
                  </a:lnSpc>
                  <a:spcBef>
                    <a:spcPts val="1160"/>
                  </a:spcBef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One metric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that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balances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precision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and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recall</a:t>
                </a:r>
                <a:endParaRPr lang="en-US" sz="2200" dirty="0">
                  <a:latin typeface="Times New Roman" panose="02020603050405020304" pitchFamily="18" charset="0"/>
                  <a:cs typeface="Roboto Lt"/>
                </a:endParaRPr>
              </a:p>
              <a:p>
                <a:pPr marL="469900" lvl="1" indent="-228600">
                  <a:lnSpc>
                    <a:spcPct val="100000"/>
                  </a:lnSpc>
                  <a:spcBef>
                    <a:spcPts val="1335"/>
                  </a:spcBef>
                  <a:buChar char="•"/>
                  <a:tabLst>
                    <a:tab pos="469265" algn="l"/>
                    <a:tab pos="469900" algn="l"/>
                  </a:tabLst>
                </a:pPr>
                <a:r>
                  <a:rPr lang="en-US" sz="19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F1: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the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harmonic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mean </a:t>
                </a:r>
                <a:r>
                  <a:rPr lang="en-US" sz="1900" spc="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of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precision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and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recall: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altLang="zh-CN" sz="2000" i="1" spc="30" dirty="0">
                            <a:solidFill>
                              <a:srgbClr val="1D1D1D"/>
                            </a:solidFill>
                            <a:latin typeface="Cambria Math" panose="02040503050406030204" pitchFamily="18" charset="0"/>
                            <a:cs typeface="Microsoft Sans Serif"/>
                          </a:rPr>
                        </m:ctrlPr>
                      </m:fPr>
                      <m:num>
                        <m:r>
                          <a:rPr lang="ar-AE" altLang="zh-CN" sz="2000" i="1" spc="30" dirty="0" smtClean="0">
                            <a:solidFill>
                              <a:srgbClr val="1D1D1D"/>
                            </a:solidFill>
                            <a:latin typeface="Cambria Math" panose="02040503050406030204" pitchFamily="18" charset="0"/>
                            <a:cs typeface="Microsoft Sans Serif"/>
                          </a:rPr>
                          <m:t>2</m:t>
                        </m:r>
                        <m:r>
                          <a:rPr lang="zh-CN" altLang="ar-AE" sz="2000" i="1" spc="30" dirty="0">
                            <a:solidFill>
                              <a:srgbClr val="1D1D1D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𝑝𝑟</m:t>
                        </m:r>
                      </m:num>
                      <m:den>
                        <m:r>
                          <a:rPr lang="ar-AE" altLang="zh-CN" sz="2000" i="1" spc="-325" dirty="0">
                            <a:solidFill>
                              <a:srgbClr val="1D1D1D"/>
                            </a:solidFill>
                            <a:latin typeface="Cambria Math" panose="02040503050406030204" pitchFamily="18" charset="0"/>
                            <a:cs typeface="Microsoft Sans Serif"/>
                          </a:rPr>
                          <m:t> </m:t>
                        </m:r>
                        <m:r>
                          <a:rPr lang="zh-CN" altLang="ar-AE" sz="2000" i="1" spc="5" dirty="0">
                            <a:solidFill>
                              <a:srgbClr val="1D1D1D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  <m:r>
                          <a:rPr lang="ar-AE" altLang="zh-CN" sz="2000" i="1" spc="-5" dirty="0">
                            <a:solidFill>
                              <a:srgbClr val="1D1D1D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ar-AE" altLang="zh-CN" sz="2000" i="1" spc="185" dirty="0">
                            <a:solidFill>
                              <a:srgbClr val="1D1D1D"/>
                            </a:solidFill>
                            <a:latin typeface="Cambria Math" panose="02040503050406030204" pitchFamily="18" charset="0"/>
                            <a:cs typeface="Microsoft Sans Serif"/>
                          </a:rPr>
                          <m:t>+</m:t>
                        </m:r>
                        <m:r>
                          <a:rPr lang="ar-AE" altLang="zh-CN" sz="2000" i="1" spc="-80" dirty="0">
                            <a:solidFill>
                              <a:srgbClr val="1D1D1D"/>
                            </a:solidFill>
                            <a:latin typeface="Cambria Math" panose="02040503050406030204" pitchFamily="18" charset="0"/>
                            <a:cs typeface="Microsoft Sans Serif"/>
                          </a:rPr>
                          <m:t> </m:t>
                        </m:r>
                        <m:r>
                          <a:rPr lang="zh-CN" altLang="ar-AE" sz="2000" i="1" dirty="0">
                            <a:solidFill>
                              <a:srgbClr val="1D1D1D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den>
                    </m:f>
                  </m:oMath>
                </a14:m>
                <a:endParaRPr sz="1850" dirty="0">
                  <a:latin typeface="Microsoft Sans Serif"/>
                  <a:cs typeface="Microsoft Sans Serif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54" y="780048"/>
                <a:ext cx="8758446" cy="4023537"/>
              </a:xfrm>
              <a:prstGeom prst="rect">
                <a:avLst/>
              </a:prstGeom>
              <a:blipFill>
                <a:blip r:embed="rId2"/>
                <a:stretch>
                  <a:fillRect l="-1670" t="-1818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431" y="1123950"/>
            <a:ext cx="2635097" cy="5034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198" y="1971273"/>
            <a:ext cx="5566791" cy="5850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429" y="2773187"/>
            <a:ext cx="5294198" cy="595596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400EB-F2B5-4B5D-8BF0-C691DF7372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79" y="128841"/>
            <a:ext cx="558882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</a:t>
            </a:r>
            <a:r>
              <a:rPr spc="-20" dirty="0"/>
              <a:t>U</a:t>
            </a:r>
            <a:r>
              <a:rPr lang="en-US" altLang="zh-CN" spc="-20" dirty="0"/>
              <a:t>C</a:t>
            </a:r>
            <a:r>
              <a:rPr lang="en-US" spc="-490" dirty="0"/>
              <a:t>—</a:t>
            </a:r>
            <a:r>
              <a:rPr spc="-60" dirty="0"/>
              <a:t>R</a:t>
            </a:r>
            <a:r>
              <a:rPr spc="15" dirty="0"/>
              <a:t>O</a:t>
            </a:r>
            <a:r>
              <a:rPr spc="45" dirty="0"/>
              <a:t>C</a:t>
            </a:r>
            <a:r>
              <a:rPr lang="en-US" altLang="zh-CN" sz="1600" spc="45" dirty="0"/>
              <a:t>(Receiver Operating Characteristics)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354779" y="974140"/>
            <a:ext cx="8302631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15" dirty="0">
                <a:latin typeface="Times New Roman" panose="02020603050405020304" pitchFamily="18" charset="0"/>
                <a:cs typeface="Roboto Lt"/>
              </a:rPr>
              <a:t>Measures</a:t>
            </a:r>
            <a:r>
              <a:rPr sz="220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Roboto Lt"/>
              </a:rPr>
              <a:t>how</a:t>
            </a:r>
            <a:r>
              <a:rPr sz="2200" spc="5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Roboto Lt"/>
              </a:rPr>
              <a:t>well</a:t>
            </a:r>
            <a:r>
              <a:rPr sz="220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Roboto Lt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Roboto Lt"/>
              </a:rPr>
              <a:t>model</a:t>
            </a:r>
            <a:r>
              <a:rPr sz="220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Roboto Lt"/>
              </a:rPr>
              <a:t>can</a:t>
            </a:r>
            <a:r>
              <a:rPr sz="220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Roboto Lt"/>
              </a:rPr>
              <a:t>separate</a:t>
            </a:r>
            <a:r>
              <a:rPr sz="220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Roboto Lt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Roboto Lt"/>
              </a:rPr>
              <a:t>two</a:t>
            </a:r>
            <a:r>
              <a:rPr sz="220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Roboto Lt"/>
              </a:rPr>
              <a:t>classes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54783" y="1411021"/>
                <a:ext cx="4980777" cy="1270000"/>
              </a:xfrm>
              <a:prstGeom prst="rect">
                <a:avLst/>
              </a:prstGeom>
            </p:spPr>
            <p:txBody>
              <a:bodyPr vert="horz" wrap="square" lIns="0" tIns="58419" rIns="0" bIns="0" rtlCol="0">
                <a:spAutoFit/>
              </a:bodyPr>
              <a:lstStyle/>
              <a:p>
                <a:pPr marL="233045" indent="-220979">
                  <a:lnSpc>
                    <a:spcPct val="100000"/>
                  </a:lnSpc>
                  <a:spcBef>
                    <a:spcPts val="459"/>
                  </a:spcBef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dirty="0">
                    <a:latin typeface="Times New Roman" panose="02020603050405020304" pitchFamily="18" charset="0"/>
                    <a:cs typeface="Roboto Lt"/>
                  </a:rPr>
                  <a:t>Choose</a:t>
                </a:r>
                <a:r>
                  <a:rPr lang="en-US" sz="2200" spc="-25" dirty="0"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latin typeface="Times New Roman" panose="02020603050405020304" pitchFamily="18" charset="0"/>
                    <a:cs typeface="Roboto Lt"/>
                  </a:rPr>
                  <a:t>decision</a:t>
                </a:r>
                <a:r>
                  <a:rPr lang="en-US" sz="2200" spc="-20" dirty="0"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latin typeface="Times New Roman" panose="02020603050405020304" pitchFamily="18" charset="0"/>
                    <a:cs typeface="Roboto Lt"/>
                  </a:rPr>
                  <a:t>threshold</a:t>
                </a:r>
                <a:r>
                  <a:rPr lang="en-US" sz="2200" spc="-15" dirty="0">
                    <a:latin typeface="Times New Roman" panose="02020603050405020304" pitchFamily="18" charset="0"/>
                    <a:cs typeface="Roboto 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950" i="1" spc="-55" dirty="0" smtClean="0">
                        <a:latin typeface="Cambria Math" panose="02040503050406030204" pitchFamily="18" charset="0"/>
                        <a:cs typeface="Arial"/>
                      </a:rPr>
                      <m:t>𝜃</m:t>
                    </m:r>
                  </m:oMath>
                </a14:m>
                <a:r>
                  <a:rPr lang="en-US" sz="1600" spc="-55" dirty="0">
                    <a:latin typeface="Times New Roman" panose="02020603050405020304" pitchFamily="18" charset="0"/>
                    <a:cs typeface="Roboto Lt"/>
                  </a:rPr>
                  <a:t>,</a:t>
                </a:r>
                <a:endParaRPr lang="en-US" sz="1600" dirty="0">
                  <a:latin typeface="Times New Roman" panose="02020603050405020304" pitchFamily="18" charset="0"/>
                  <a:cs typeface="Roboto Lt"/>
                </a:endParaRPr>
              </a:p>
              <a:p>
                <a:pPr marL="233045">
                  <a:lnSpc>
                    <a:spcPct val="100000"/>
                  </a:lnSpc>
                  <a:spcBef>
                    <a:spcPts val="359"/>
                  </a:spcBef>
                </a:pPr>
                <a:r>
                  <a:rPr lang="en-US" sz="2200" spc="-10" dirty="0">
                    <a:latin typeface="Times New Roman" panose="02020603050405020304" pitchFamily="18" charset="0"/>
                    <a:cs typeface="Roboto Lt"/>
                  </a:rPr>
                  <a:t>p</a:t>
                </a:r>
                <a:r>
                  <a:rPr lang="en-US" sz="2200" spc="-30" dirty="0">
                    <a:latin typeface="Times New Roman" panose="02020603050405020304" pitchFamily="18" charset="0"/>
                    <a:cs typeface="Roboto Lt"/>
                  </a:rPr>
                  <a:t>r</a:t>
                </a:r>
                <a:r>
                  <a:rPr lang="en-US" sz="2200" spc="-5" dirty="0">
                    <a:latin typeface="Times New Roman" panose="02020603050405020304" pitchFamily="18" charset="0"/>
                    <a:cs typeface="Roboto Lt"/>
                  </a:rPr>
                  <a:t>e</a:t>
                </a:r>
                <a:r>
                  <a:rPr lang="en-US" sz="2200" spc="-10" dirty="0">
                    <a:latin typeface="Times New Roman" panose="02020603050405020304" pitchFamily="18" charset="0"/>
                    <a:cs typeface="Roboto Lt"/>
                  </a:rPr>
                  <a:t>dic</a:t>
                </a:r>
                <a:r>
                  <a:rPr lang="en-US" sz="2200" spc="-5" dirty="0">
                    <a:latin typeface="Times New Roman" panose="02020603050405020304" pitchFamily="18" charset="0"/>
                    <a:cs typeface="Roboto Lt"/>
                  </a:rPr>
                  <a:t>t</a:t>
                </a:r>
                <a:r>
                  <a:rPr lang="en-US" sz="22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200" spc="-10" dirty="0">
                    <a:latin typeface="Times New Roman" panose="02020603050405020304" pitchFamily="18" charset="0"/>
                    <a:cs typeface="Roboto Lt"/>
                  </a:rPr>
                  <a:t>positi</a:t>
                </a:r>
                <a:r>
                  <a:rPr lang="en-US" sz="2200" spc="-30" dirty="0">
                    <a:latin typeface="Times New Roman" panose="02020603050405020304" pitchFamily="18" charset="0"/>
                    <a:cs typeface="Roboto Lt"/>
                  </a:rPr>
                  <a:t>v</a:t>
                </a:r>
                <a:r>
                  <a:rPr lang="en-US" sz="2200" dirty="0">
                    <a:latin typeface="Times New Roman" panose="02020603050405020304" pitchFamily="18" charset="0"/>
                    <a:cs typeface="Roboto Lt"/>
                  </a:rPr>
                  <a:t>e</a:t>
                </a:r>
                <a:r>
                  <a:rPr lang="en-US" sz="22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Roboto Lt"/>
                  </a:rPr>
                  <a:t>i</a:t>
                </a:r>
                <a:r>
                  <a:rPr lang="en-US" sz="2200" spc="5" dirty="0">
                    <a:latin typeface="Times New Roman" panose="02020603050405020304" pitchFamily="18" charset="0"/>
                    <a:cs typeface="Roboto Lt"/>
                  </a:rPr>
                  <a:t>f</a:t>
                </a:r>
                <a:r>
                  <a:rPr lang="en-US" sz="2200" spc="-1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950" b="0" i="1" spc="-200" dirty="0" smtClean="0">
                        <a:latin typeface="Cambria Math" panose="02040503050406030204" pitchFamily="18" charset="0"/>
                        <a:cs typeface="Lucida Sans Unicode"/>
                      </a:rPr>
                      <m:t>𝑜</m:t>
                    </m:r>
                    <m:r>
                      <a:rPr lang="en-US" altLang="zh-CN" sz="1950" i="1" spc="-200" dirty="0">
                        <a:latin typeface="Cambria Math" panose="02040503050406030204" pitchFamily="18" charset="0"/>
                        <a:cs typeface="Lucida Sans Unicode"/>
                      </a:rPr>
                      <m:t>≥</m:t>
                    </m:r>
                    <m:r>
                      <a:rPr lang="en-US" altLang="zh-CN" sz="1950" i="1" spc="-70" dirty="0">
                        <a:latin typeface="Cambria Math" panose="02040503050406030204" pitchFamily="18" charset="0"/>
                        <a:cs typeface="Lucida Sans Unicode"/>
                      </a:rPr>
                      <m:t> </m:t>
                    </m:r>
                    <m:r>
                      <a:rPr lang="zh-CN" altLang="en-US" sz="1950" i="1" spc="-110" dirty="0">
                        <a:latin typeface="Cambria Math" panose="02040503050406030204" pitchFamily="18" charset="0"/>
                        <a:cs typeface="Arial"/>
                      </a:rPr>
                      <m:t>𝜃</m:t>
                    </m:r>
                    <m:r>
                      <a:rPr lang="en-US" altLang="zh-CN" sz="1950" i="1" spc="-10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200" spc="-5" dirty="0">
                    <a:latin typeface="Times New Roman" panose="02020603050405020304" pitchFamily="18" charset="0"/>
                    <a:cs typeface="Roboto Lt"/>
                  </a:rPr>
                  <a:t>else</a:t>
                </a:r>
                <a:r>
                  <a:rPr lang="en-US" sz="22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200" spc="-15" dirty="0">
                    <a:latin typeface="Times New Roman" panose="02020603050405020304" pitchFamily="18" charset="0"/>
                    <a:cs typeface="Roboto Lt"/>
                  </a:rPr>
                  <a:t>ne</a:t>
                </a:r>
                <a:r>
                  <a:rPr lang="en-US" sz="2200" spc="-5" dirty="0">
                    <a:latin typeface="Times New Roman" panose="02020603050405020304" pitchFamily="18" charset="0"/>
                    <a:cs typeface="Roboto Lt"/>
                  </a:rPr>
                  <a:t>g</a:t>
                </a:r>
                <a:endParaRPr lang="en-US" sz="2200" dirty="0">
                  <a:latin typeface="Times New Roman" panose="02020603050405020304" pitchFamily="18" charset="0"/>
                  <a:cs typeface="Roboto Lt"/>
                </a:endParaRPr>
              </a:p>
              <a:p>
                <a:pPr marL="233045" indent="-220979">
                  <a:lnSpc>
                    <a:spcPct val="100000"/>
                  </a:lnSpc>
                  <a:spcBef>
                    <a:spcPts val="1160"/>
                  </a:spcBef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spc="-20" dirty="0">
                    <a:latin typeface="Times New Roman" panose="02020603050405020304" pitchFamily="18" charset="0"/>
                    <a:cs typeface="Roboto Lt"/>
                  </a:rPr>
                  <a:t>In </a:t>
                </a:r>
                <a:r>
                  <a:rPr lang="en-US" sz="2200" spc="-10" dirty="0">
                    <a:latin typeface="Times New Roman" panose="02020603050405020304" pitchFamily="18" charset="0"/>
                    <a:cs typeface="Roboto Lt"/>
                  </a:rPr>
                  <a:t>the</a:t>
                </a:r>
                <a:r>
                  <a:rPr lang="en-US" sz="2200" spc="-20" dirty="0">
                    <a:latin typeface="Times New Roman" panose="02020603050405020304" pitchFamily="18" charset="0"/>
                    <a:cs typeface="Roboto Lt"/>
                  </a:rPr>
                  <a:t> range </a:t>
                </a:r>
                <a:r>
                  <a:rPr lang="en-US" sz="2200" dirty="0">
                    <a:latin typeface="Times New Roman" panose="02020603050405020304" pitchFamily="18" charset="0"/>
                    <a:cs typeface="Roboto Lt"/>
                  </a:rPr>
                  <a:t>[0.5,</a:t>
                </a:r>
                <a:r>
                  <a:rPr lang="en-US" sz="2200" spc="-15" dirty="0"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latin typeface="Times New Roman" panose="02020603050405020304" pitchFamily="18" charset="0"/>
                    <a:cs typeface="Roboto Lt"/>
                  </a:rPr>
                  <a:t>1]</a:t>
                </a:r>
                <a:endParaRPr sz="2200" dirty="0">
                  <a:latin typeface="Times New Roman" panose="02020603050405020304" pitchFamily="18" charset="0"/>
                  <a:cs typeface="Roboto Lt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3" y="1411021"/>
                <a:ext cx="4980777" cy="1270000"/>
              </a:xfrm>
              <a:prstGeom prst="rect">
                <a:avLst/>
              </a:prstGeom>
              <a:blipFill>
                <a:blip r:embed="rId2"/>
                <a:stretch>
                  <a:fillRect l="-2938" t="-1914" b="-13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5"/>
          <p:cNvGrpSpPr/>
          <p:nvPr/>
        </p:nvGrpSpPr>
        <p:grpSpPr>
          <a:xfrm>
            <a:off x="2385047" y="2716110"/>
            <a:ext cx="1860550" cy="1524000"/>
            <a:chOff x="2385047" y="2716110"/>
            <a:chExt cx="1860550" cy="1524000"/>
          </a:xfrm>
        </p:grpSpPr>
        <p:sp>
          <p:nvSpPr>
            <p:cNvPr id="6" name="object 6"/>
            <p:cNvSpPr/>
            <p:nvPr/>
          </p:nvSpPr>
          <p:spPr>
            <a:xfrm>
              <a:off x="2447963" y="4165951"/>
              <a:ext cx="1696085" cy="0"/>
            </a:xfrm>
            <a:custGeom>
              <a:avLst/>
              <a:gdLst/>
              <a:ahLst/>
              <a:cxnLst/>
              <a:rect l="l" t="t" r="r" b="b"/>
              <a:pathLst>
                <a:path w="1696085">
                  <a:moveTo>
                    <a:pt x="0" y="0"/>
                  </a:moveTo>
                  <a:lnTo>
                    <a:pt x="1696008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1271" y="4104991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0" y="121920"/>
                  </a:moveTo>
                  <a:lnTo>
                    <a:pt x="101600" y="60960"/>
                  </a:lnTo>
                  <a:lnTo>
                    <a:pt x="0" y="0"/>
                  </a:lnTo>
                </a:path>
                <a:path w="101600" h="121920">
                  <a:moveTo>
                    <a:pt x="0" y="60960"/>
                  </a:moveTo>
                  <a:lnTo>
                    <a:pt x="101600" y="6096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8707" y="2817710"/>
              <a:ext cx="0" cy="1344930"/>
            </a:xfrm>
            <a:custGeom>
              <a:avLst/>
              <a:gdLst/>
              <a:ahLst/>
              <a:cxnLst/>
              <a:rect l="l" t="t" r="r" b="b"/>
              <a:pathLst>
                <a:path h="1344929">
                  <a:moveTo>
                    <a:pt x="0" y="134465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7747" y="2728810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19" h="101600">
                  <a:moveTo>
                    <a:pt x="121920" y="101600"/>
                  </a:moveTo>
                  <a:lnTo>
                    <a:pt x="60960" y="0"/>
                  </a:lnTo>
                  <a:lnTo>
                    <a:pt x="0" y="101600"/>
                  </a:lnTo>
                </a:path>
                <a:path w="121919" h="101600">
                  <a:moveTo>
                    <a:pt x="60960" y="101600"/>
                  </a:moveTo>
                  <a:lnTo>
                    <a:pt x="60960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6446" y="2845092"/>
              <a:ext cx="1673860" cy="1311275"/>
            </a:xfrm>
            <a:custGeom>
              <a:avLst/>
              <a:gdLst/>
              <a:ahLst/>
              <a:cxnLst/>
              <a:rect l="l" t="t" r="r" b="b"/>
              <a:pathLst>
                <a:path w="1673860" h="1311275">
                  <a:moveTo>
                    <a:pt x="0" y="1310709"/>
                  </a:moveTo>
                  <a:lnTo>
                    <a:pt x="7614" y="1259731"/>
                  </a:lnTo>
                  <a:lnTo>
                    <a:pt x="16237" y="1209764"/>
                  </a:lnTo>
                  <a:lnTo>
                    <a:pt x="25867" y="1160808"/>
                  </a:lnTo>
                  <a:lnTo>
                    <a:pt x="36506" y="1112863"/>
                  </a:lnTo>
                  <a:lnTo>
                    <a:pt x="48152" y="1065929"/>
                  </a:lnTo>
                  <a:lnTo>
                    <a:pt x="60807" y="1020006"/>
                  </a:lnTo>
                  <a:lnTo>
                    <a:pt x="74469" y="975094"/>
                  </a:lnTo>
                  <a:lnTo>
                    <a:pt x="89140" y="931194"/>
                  </a:lnTo>
                  <a:lnTo>
                    <a:pt x="104818" y="888304"/>
                  </a:lnTo>
                  <a:lnTo>
                    <a:pt x="121505" y="846426"/>
                  </a:lnTo>
                  <a:lnTo>
                    <a:pt x="139199" y="805559"/>
                  </a:lnTo>
                  <a:lnTo>
                    <a:pt x="157902" y="765703"/>
                  </a:lnTo>
                  <a:lnTo>
                    <a:pt x="177612" y="726858"/>
                  </a:lnTo>
                  <a:lnTo>
                    <a:pt x="198331" y="689024"/>
                  </a:lnTo>
                  <a:lnTo>
                    <a:pt x="220057" y="652202"/>
                  </a:lnTo>
                  <a:lnTo>
                    <a:pt x="242792" y="616390"/>
                  </a:lnTo>
                  <a:lnTo>
                    <a:pt x="266534" y="581590"/>
                  </a:lnTo>
                  <a:lnTo>
                    <a:pt x="291285" y="547801"/>
                  </a:lnTo>
                  <a:lnTo>
                    <a:pt x="317043" y="515023"/>
                  </a:lnTo>
                  <a:lnTo>
                    <a:pt x="343810" y="483256"/>
                  </a:lnTo>
                  <a:lnTo>
                    <a:pt x="371585" y="452500"/>
                  </a:lnTo>
                  <a:lnTo>
                    <a:pt x="400367" y="422755"/>
                  </a:lnTo>
                  <a:lnTo>
                    <a:pt x="430158" y="394021"/>
                  </a:lnTo>
                  <a:lnTo>
                    <a:pt x="460956" y="366299"/>
                  </a:lnTo>
                  <a:lnTo>
                    <a:pt x="492763" y="339587"/>
                  </a:lnTo>
                  <a:lnTo>
                    <a:pt x="525577" y="313887"/>
                  </a:lnTo>
                  <a:lnTo>
                    <a:pt x="559400" y="289198"/>
                  </a:lnTo>
                  <a:lnTo>
                    <a:pt x="594230" y="265520"/>
                  </a:lnTo>
                  <a:lnTo>
                    <a:pt x="630069" y="242853"/>
                  </a:lnTo>
                  <a:lnTo>
                    <a:pt x="666916" y="221198"/>
                  </a:lnTo>
                  <a:lnTo>
                    <a:pt x="704770" y="200553"/>
                  </a:lnTo>
                  <a:lnTo>
                    <a:pt x="743633" y="180920"/>
                  </a:lnTo>
                  <a:lnTo>
                    <a:pt x="783503" y="162297"/>
                  </a:lnTo>
                  <a:lnTo>
                    <a:pt x="824382" y="144686"/>
                  </a:lnTo>
                  <a:lnTo>
                    <a:pt x="866268" y="128086"/>
                  </a:lnTo>
                  <a:lnTo>
                    <a:pt x="909163" y="112497"/>
                  </a:lnTo>
                  <a:lnTo>
                    <a:pt x="953066" y="97919"/>
                  </a:lnTo>
                  <a:lnTo>
                    <a:pt x="997976" y="84353"/>
                  </a:lnTo>
                  <a:lnTo>
                    <a:pt x="1043895" y="71797"/>
                  </a:lnTo>
                  <a:lnTo>
                    <a:pt x="1090821" y="60253"/>
                  </a:lnTo>
                  <a:lnTo>
                    <a:pt x="1138756" y="49720"/>
                  </a:lnTo>
                  <a:lnTo>
                    <a:pt x="1187699" y="40197"/>
                  </a:lnTo>
                  <a:lnTo>
                    <a:pt x="1237649" y="31686"/>
                  </a:lnTo>
                  <a:lnTo>
                    <a:pt x="1288608" y="24187"/>
                  </a:lnTo>
                  <a:lnTo>
                    <a:pt x="1340574" y="17698"/>
                  </a:lnTo>
                  <a:lnTo>
                    <a:pt x="1393549" y="12220"/>
                  </a:lnTo>
                  <a:lnTo>
                    <a:pt x="1447532" y="7754"/>
                  </a:lnTo>
                  <a:lnTo>
                    <a:pt x="1502522" y="4299"/>
                  </a:lnTo>
                  <a:lnTo>
                    <a:pt x="1558521" y="1854"/>
                  </a:lnTo>
                  <a:lnTo>
                    <a:pt x="1615527" y="421"/>
                  </a:lnTo>
                  <a:lnTo>
                    <a:pt x="1673542" y="0"/>
                  </a:lnTo>
                </a:path>
                <a:path w="1673860" h="1311275">
                  <a:moveTo>
                    <a:pt x="785177" y="218503"/>
                  </a:moveTo>
                  <a:lnTo>
                    <a:pt x="717715" y="380034"/>
                  </a:lnTo>
                  <a:lnTo>
                    <a:pt x="711063" y="386704"/>
                  </a:lnTo>
                  <a:lnTo>
                    <a:pt x="705927" y="394608"/>
                  </a:lnTo>
                  <a:lnTo>
                    <a:pt x="702618" y="403559"/>
                  </a:lnTo>
                  <a:lnTo>
                    <a:pt x="701446" y="413372"/>
                  </a:lnTo>
                  <a:lnTo>
                    <a:pt x="701446" y="695553"/>
                  </a:lnTo>
                  <a:lnTo>
                    <a:pt x="704884" y="712516"/>
                  </a:lnTo>
                  <a:lnTo>
                    <a:pt x="714251" y="726393"/>
                  </a:lnTo>
                  <a:lnTo>
                    <a:pt x="728128" y="735763"/>
                  </a:lnTo>
                  <a:lnTo>
                    <a:pt x="745096" y="739203"/>
                  </a:lnTo>
                  <a:lnTo>
                    <a:pt x="1513052" y="739203"/>
                  </a:lnTo>
                  <a:lnTo>
                    <a:pt x="1530020" y="735763"/>
                  </a:lnTo>
                  <a:lnTo>
                    <a:pt x="1543897" y="726393"/>
                  </a:lnTo>
                  <a:lnTo>
                    <a:pt x="1553264" y="712516"/>
                  </a:lnTo>
                  <a:lnTo>
                    <a:pt x="1556702" y="695553"/>
                  </a:lnTo>
                  <a:lnTo>
                    <a:pt x="1556702" y="413372"/>
                  </a:lnTo>
                  <a:lnTo>
                    <a:pt x="1553264" y="396402"/>
                  </a:lnTo>
                  <a:lnTo>
                    <a:pt x="1543897" y="382520"/>
                  </a:lnTo>
                  <a:lnTo>
                    <a:pt x="1530020" y="373149"/>
                  </a:lnTo>
                  <a:lnTo>
                    <a:pt x="1513052" y="369709"/>
                  </a:lnTo>
                  <a:lnTo>
                    <a:pt x="848677" y="369709"/>
                  </a:lnTo>
                  <a:lnTo>
                    <a:pt x="785177" y="218503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1548" y="3043097"/>
            <a:ext cx="77152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415" marR="5080" indent="-6350">
              <a:lnSpc>
                <a:spcPts val="1400"/>
              </a:lnSpc>
              <a:spcBef>
                <a:spcPts val="180"/>
              </a:spcBef>
            </a:pPr>
            <a:r>
              <a:rPr sz="1200" spc="-50" dirty="0">
                <a:latin typeface="Times New Roman" panose="02020603050405020304" pitchFamily="18" charset="0"/>
                <a:cs typeface="Roboto Lt"/>
              </a:rPr>
              <a:t>#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Roboto Lt"/>
              </a:rPr>
              <a:t>T</a:t>
            </a:r>
            <a:r>
              <a:rPr sz="1200" spc="-10" dirty="0">
                <a:latin typeface="Times New Roman" panose="02020603050405020304" pitchFamily="18" charset="0"/>
                <a:cs typeface="Roboto Lt"/>
              </a:rPr>
              <a:t>ru</a:t>
            </a:r>
            <a:r>
              <a:rPr sz="1200" dirty="0">
                <a:latin typeface="Times New Roman" panose="02020603050405020304" pitchFamily="18" charset="0"/>
                <a:cs typeface="Roboto Lt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Roboto Lt"/>
              </a:rPr>
              <a:t>P</a:t>
            </a:r>
            <a:r>
              <a:rPr sz="1200" dirty="0">
                <a:latin typeface="Times New Roman" panose="02020603050405020304" pitchFamily="18" charset="0"/>
                <a:cs typeface="Roboto Lt"/>
              </a:rPr>
              <a:t>o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Roboto Lt"/>
              </a:rPr>
              <a:t>p</a:t>
            </a:r>
            <a:r>
              <a:rPr sz="1200" spc="-20" dirty="0">
                <a:latin typeface="Times New Roman" panose="02020603050405020304" pitchFamily="18" charset="0"/>
                <a:cs typeface="Roboto Lt"/>
              </a:rPr>
              <a:t>r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e</a:t>
            </a:r>
            <a:r>
              <a:rPr sz="1200" spc="-10" dirty="0">
                <a:latin typeface="Times New Roman" panose="02020603050405020304" pitchFamily="18" charset="0"/>
                <a:cs typeface="Roboto Lt"/>
              </a:rPr>
              <a:t>d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ictions</a:t>
            </a:r>
            <a:endParaRPr sz="1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9166" y="3476955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>
                <a:moveTo>
                  <a:pt x="86447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38536" y="3491813"/>
            <a:ext cx="66992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5255">
              <a:lnSpc>
                <a:spcPts val="1400"/>
              </a:lnSpc>
              <a:spcBef>
                <a:spcPts val="180"/>
              </a:spcBef>
            </a:pPr>
            <a:r>
              <a:rPr sz="1200" spc="-50" dirty="0">
                <a:latin typeface="Times New Roman" panose="02020603050405020304" pitchFamily="18" charset="0"/>
                <a:cs typeface="Roboto Lt"/>
              </a:rPr>
              <a:t>#</a:t>
            </a:r>
            <a:r>
              <a:rPr sz="1200" spc="-2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pos </a:t>
            </a:r>
            <a:r>
              <a:rPr sz="120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ex</a:t>
            </a:r>
            <a:r>
              <a:rPr sz="1200" spc="-10" dirty="0">
                <a:latin typeface="Times New Roman" panose="02020603050405020304" pitchFamily="18" charset="0"/>
                <a:cs typeface="Roboto Lt"/>
              </a:rPr>
              <a:t>a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mples</a:t>
            </a:r>
            <a:endParaRPr sz="1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0546" y="4464023"/>
            <a:ext cx="1163254" cy="20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latin typeface="Times New Roman" panose="02020603050405020304" pitchFamily="18" charset="0"/>
                <a:cs typeface="Roboto Lt"/>
              </a:rPr>
              <a:t>p</a:t>
            </a:r>
            <a:r>
              <a:rPr lang="en-US" sz="1200" spc="-20" dirty="0">
                <a:latin typeface="Times New Roman" panose="02020603050405020304" pitchFamily="18" charset="0"/>
                <a:cs typeface="Roboto Lt"/>
              </a:rPr>
              <a:t>r</a:t>
            </a:r>
            <a:r>
              <a:rPr lang="en-US" sz="1200" spc="-5" dirty="0">
                <a:latin typeface="Times New Roman" panose="02020603050405020304" pitchFamily="18" charset="0"/>
                <a:cs typeface="Roboto Lt"/>
              </a:rPr>
              <a:t>e</a:t>
            </a:r>
            <a:r>
              <a:rPr lang="en-US" sz="1200" spc="-10" dirty="0">
                <a:latin typeface="Times New Roman" panose="02020603050405020304" pitchFamily="18" charset="0"/>
                <a:cs typeface="Roboto Lt"/>
              </a:rPr>
              <a:t>d</a:t>
            </a:r>
            <a:r>
              <a:rPr lang="en-US" sz="1200" spc="-5" dirty="0">
                <a:latin typeface="Times New Roman" panose="02020603050405020304" pitchFamily="18" charset="0"/>
                <a:cs typeface="Roboto Lt"/>
              </a:rPr>
              <a:t>ictions</a:t>
            </a:r>
            <a:endParaRPr lang="en-US" sz="1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1349" y="4280565"/>
            <a:ext cx="190105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7" baseline="-32407" dirty="0">
                <a:latin typeface="Times New Roman" panose="02020603050405020304" pitchFamily="18" charset="0"/>
                <a:cs typeface="Roboto Lt"/>
              </a:rPr>
              <a:t>FPR=</a:t>
            </a:r>
            <a:r>
              <a:rPr sz="1800" spc="540" baseline="-32407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200" spc="-50" dirty="0">
                <a:latin typeface="Times New Roman" panose="02020603050405020304" pitchFamily="18" charset="0"/>
                <a:cs typeface="Roboto Lt"/>
              </a:rPr>
              <a:t>#</a:t>
            </a:r>
            <a:r>
              <a:rPr sz="1200" spc="-2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False</a:t>
            </a:r>
            <a:r>
              <a:rPr sz="1200" spc="-15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Pos</a:t>
            </a:r>
            <a:endParaRPr sz="1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03282" y="4348003"/>
            <a:ext cx="116839" cy="294640"/>
          </a:xfrm>
          <a:custGeom>
            <a:avLst/>
            <a:gdLst/>
            <a:ahLst/>
            <a:cxnLst/>
            <a:rect l="l" t="t" r="r" b="b"/>
            <a:pathLst>
              <a:path w="116839" h="294639">
                <a:moveTo>
                  <a:pt x="116827" y="0"/>
                </a:moveTo>
                <a:lnTo>
                  <a:pt x="0" y="2940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16200" y="4281711"/>
            <a:ext cx="948736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5255">
              <a:lnSpc>
                <a:spcPts val="1400"/>
              </a:lnSpc>
              <a:spcBef>
                <a:spcPts val="180"/>
              </a:spcBef>
            </a:pPr>
            <a:r>
              <a:rPr sz="1200" spc="-50" dirty="0">
                <a:latin typeface="Times New Roman" panose="02020603050405020304" pitchFamily="18" charset="0"/>
                <a:cs typeface="Roboto Lt"/>
              </a:rPr>
              <a:t>#</a:t>
            </a:r>
            <a:r>
              <a:rPr sz="1200" spc="-25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neg ex</a:t>
            </a:r>
            <a:r>
              <a:rPr sz="1200" spc="-10" dirty="0">
                <a:latin typeface="Times New Roman" panose="02020603050405020304" pitchFamily="18" charset="0"/>
                <a:cs typeface="Roboto Lt"/>
              </a:rPr>
              <a:t>a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mples</a:t>
            </a:r>
            <a:endParaRPr sz="1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0802" y="3267831"/>
            <a:ext cx="8625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ROC</a:t>
            </a:r>
            <a:r>
              <a:rPr sz="1200" spc="-5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2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curve</a:t>
            </a:r>
            <a:endParaRPr sz="1200" dirty="0">
              <a:latin typeface="Times New Roman" panose="02020603050405020304" pitchFamily="18" charset="0"/>
              <a:cs typeface="Roboto L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73368" y="1597253"/>
            <a:ext cx="2554605" cy="820419"/>
            <a:chOff x="6173368" y="1597253"/>
            <a:chExt cx="2554605" cy="820419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3368" y="1655521"/>
              <a:ext cx="1756930" cy="762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0017" y="1597253"/>
              <a:ext cx="767929" cy="69850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5031" y="2589072"/>
            <a:ext cx="1630095" cy="7620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9255" y="3413373"/>
            <a:ext cx="1475943" cy="76200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5963362" y="4219912"/>
            <a:ext cx="2750855" cy="801032"/>
            <a:chOff x="5963362" y="4219912"/>
            <a:chExt cx="2750855" cy="801032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3362" y="4258945"/>
              <a:ext cx="1961438" cy="7619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6288" y="4219912"/>
              <a:ext cx="767929" cy="69850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1535" y="2599751"/>
            <a:ext cx="685876" cy="61434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71535" y="3425691"/>
            <a:ext cx="685876" cy="61434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999401" y="3378210"/>
            <a:ext cx="582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pitchFamily="18" charset="0"/>
                <a:cs typeface="Roboto Lt"/>
              </a:rPr>
              <a:t>T</a:t>
            </a:r>
            <a:r>
              <a:rPr sz="1200" spc="-10" dirty="0">
                <a:latin typeface="Times New Roman" panose="02020603050405020304" pitchFamily="18" charset="0"/>
                <a:cs typeface="Roboto Lt"/>
              </a:rPr>
              <a:t>P</a:t>
            </a:r>
            <a:r>
              <a:rPr sz="1200" spc="-15" dirty="0">
                <a:latin typeface="Times New Roman" panose="02020603050405020304" pitchFamily="18" charset="0"/>
                <a:cs typeface="Roboto Lt"/>
              </a:rPr>
              <a:t>R=</a:t>
            </a:r>
            <a:endParaRPr sz="1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73706" y="1871198"/>
            <a:ext cx="1085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 pitchFamily="18" charset="0"/>
                <a:cs typeface="Roboto 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Ideal</a:t>
            </a:r>
            <a:r>
              <a:rPr sz="1200" spc="-60" dirty="0">
                <a:latin typeface="Times New Roman" panose="02020603050405020304" pitchFamily="18" charset="0"/>
                <a:cs typeface="Roboto 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spc="-10" dirty="0">
                <a:latin typeface="Times New Roman" panose="02020603050405020304" pitchFamily="18" charset="0"/>
                <a:cs typeface="Roboto 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separation</a:t>
            </a:r>
            <a:endParaRPr sz="1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8644" y="3503148"/>
            <a:ext cx="9893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 pitchFamily="18" charset="0"/>
                <a:cs typeface="Roboto Lt"/>
              </a:rPr>
              <a:t>No</a:t>
            </a:r>
            <a:r>
              <a:rPr sz="1200" spc="-10" dirty="0">
                <a:latin typeface="Times New Roman" panose="02020603050405020304" pitchFamily="18" charset="0"/>
                <a:cs typeface="Roboto Lt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s</a:t>
            </a:r>
            <a:r>
              <a:rPr sz="1200" dirty="0">
                <a:latin typeface="Times New Roman" panose="02020603050405020304" pitchFamily="18" charset="0"/>
                <a:cs typeface="Roboto Lt"/>
              </a:rPr>
              <a:t>e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pa</a:t>
            </a:r>
            <a:r>
              <a:rPr sz="1200" spc="-35" dirty="0">
                <a:latin typeface="Times New Roman" panose="02020603050405020304" pitchFamily="18" charset="0"/>
                <a:cs typeface="Roboto Lt"/>
              </a:rPr>
              <a:t>r</a:t>
            </a:r>
            <a:r>
              <a:rPr sz="1200" spc="-5" dirty="0">
                <a:latin typeface="Times New Roman" panose="02020603050405020304" pitchFamily="18" charset="0"/>
                <a:cs typeface="Roboto Lt"/>
              </a:rPr>
              <a:t>abl</a:t>
            </a:r>
            <a:r>
              <a:rPr sz="1200" dirty="0">
                <a:latin typeface="Times New Roman" panose="02020603050405020304" pitchFamily="18" charset="0"/>
                <a:cs typeface="Roboto Lt"/>
              </a:rPr>
              <a:t>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65280" y="1371803"/>
            <a:ext cx="1581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 panose="02020603050405020304" pitchFamily="18" charset="0"/>
                <a:cs typeface="Roboto 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Distribution</a:t>
            </a:r>
            <a:r>
              <a:rPr sz="1200" spc="-20" dirty="0">
                <a:latin typeface="Times New Roman" panose="02020603050405020304" pitchFamily="18" charset="0"/>
                <a:cs typeface="Roboto 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spc="5" dirty="0">
                <a:latin typeface="Times New Roman" panose="02020603050405020304" pitchFamily="18" charset="0"/>
                <a:cs typeface="Roboto 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sz="1200" spc="-15" dirty="0">
                <a:latin typeface="Times New Roman" panose="02020603050405020304" pitchFamily="18" charset="0"/>
                <a:cs typeface="Roboto 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Roboto 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output</a:t>
            </a:r>
            <a:r>
              <a:rPr sz="1200" spc="25" dirty="0">
                <a:latin typeface="Times New Roman" panose="02020603050405020304" pitchFamily="18" charset="0"/>
                <a:cs typeface="Roboto 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600" i="1" dirty="0">
                <a:latin typeface="Times New Roman"/>
                <a:cs typeface="Times New Roman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97DBB2BB-9577-4001-A8C0-993255CE25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1180" y="55651"/>
            <a:ext cx="7532370" cy="5088255"/>
            <a:chOff x="1521180" y="55651"/>
            <a:chExt cx="7532370" cy="5088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4859" y="114688"/>
              <a:ext cx="424172" cy="4882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8917" y="55651"/>
              <a:ext cx="2542171" cy="25730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8917" y="2335232"/>
              <a:ext cx="2542171" cy="28082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3880" y="713079"/>
              <a:ext cx="7506970" cy="4318000"/>
            </a:xfrm>
            <a:custGeom>
              <a:avLst/>
              <a:gdLst/>
              <a:ahLst/>
              <a:cxnLst/>
              <a:rect l="l" t="t" r="r" b="b"/>
              <a:pathLst>
                <a:path w="7506970" h="4318000">
                  <a:moveTo>
                    <a:pt x="5019636" y="0"/>
                  </a:moveTo>
                  <a:lnTo>
                    <a:pt x="5148656" y="0"/>
                  </a:lnTo>
                  <a:lnTo>
                    <a:pt x="5159531" y="41"/>
                  </a:lnTo>
                  <a:lnTo>
                    <a:pt x="5197397" y="16043"/>
                  </a:lnTo>
                  <a:lnTo>
                    <a:pt x="5203304" y="54648"/>
                  </a:lnTo>
                  <a:lnTo>
                    <a:pt x="5203304" y="151104"/>
                  </a:lnTo>
                  <a:lnTo>
                    <a:pt x="5197397" y="189708"/>
                  </a:lnTo>
                  <a:lnTo>
                    <a:pt x="5159531" y="205698"/>
                  </a:lnTo>
                  <a:lnTo>
                    <a:pt x="5148656" y="205740"/>
                  </a:lnTo>
                  <a:lnTo>
                    <a:pt x="5019636" y="205740"/>
                  </a:lnTo>
                  <a:lnTo>
                    <a:pt x="4981027" y="199838"/>
                  </a:lnTo>
                  <a:lnTo>
                    <a:pt x="4965030" y="161974"/>
                  </a:lnTo>
                  <a:lnTo>
                    <a:pt x="4964988" y="151104"/>
                  </a:lnTo>
                  <a:lnTo>
                    <a:pt x="4964988" y="54648"/>
                  </a:lnTo>
                  <a:lnTo>
                    <a:pt x="4970895" y="16043"/>
                  </a:lnTo>
                  <a:lnTo>
                    <a:pt x="5008761" y="41"/>
                  </a:lnTo>
                  <a:lnTo>
                    <a:pt x="5019636" y="0"/>
                  </a:lnTo>
                  <a:close/>
                </a:path>
                <a:path w="7506970" h="4318000">
                  <a:moveTo>
                    <a:pt x="5019636" y="1069149"/>
                  </a:moveTo>
                  <a:lnTo>
                    <a:pt x="5148656" y="1069149"/>
                  </a:lnTo>
                  <a:lnTo>
                    <a:pt x="5159531" y="1069191"/>
                  </a:lnTo>
                  <a:lnTo>
                    <a:pt x="5197397" y="1085193"/>
                  </a:lnTo>
                  <a:lnTo>
                    <a:pt x="5203304" y="1123797"/>
                  </a:lnTo>
                  <a:lnTo>
                    <a:pt x="5203304" y="1220241"/>
                  </a:lnTo>
                  <a:lnTo>
                    <a:pt x="5197397" y="1258856"/>
                  </a:lnTo>
                  <a:lnTo>
                    <a:pt x="5159531" y="1274847"/>
                  </a:lnTo>
                  <a:lnTo>
                    <a:pt x="5148656" y="1274889"/>
                  </a:lnTo>
                  <a:lnTo>
                    <a:pt x="5019636" y="1274889"/>
                  </a:lnTo>
                  <a:lnTo>
                    <a:pt x="4981027" y="1268982"/>
                  </a:lnTo>
                  <a:lnTo>
                    <a:pt x="4965030" y="1231118"/>
                  </a:lnTo>
                  <a:lnTo>
                    <a:pt x="4964988" y="1220241"/>
                  </a:lnTo>
                  <a:lnTo>
                    <a:pt x="4964988" y="1123797"/>
                  </a:lnTo>
                  <a:lnTo>
                    <a:pt x="4970895" y="1085193"/>
                  </a:lnTo>
                  <a:lnTo>
                    <a:pt x="5008761" y="1069191"/>
                  </a:lnTo>
                  <a:lnTo>
                    <a:pt x="5019636" y="1069149"/>
                  </a:lnTo>
                  <a:close/>
                </a:path>
                <a:path w="7506970" h="4318000">
                  <a:moveTo>
                    <a:pt x="7198703" y="2751340"/>
                  </a:moveTo>
                  <a:lnTo>
                    <a:pt x="7451826" y="2751340"/>
                  </a:lnTo>
                  <a:lnTo>
                    <a:pt x="7462704" y="2751382"/>
                  </a:lnTo>
                  <a:lnTo>
                    <a:pt x="7500565" y="2767384"/>
                  </a:lnTo>
                  <a:lnTo>
                    <a:pt x="7506474" y="2805988"/>
                  </a:lnTo>
                  <a:lnTo>
                    <a:pt x="7506474" y="2902432"/>
                  </a:lnTo>
                  <a:lnTo>
                    <a:pt x="7500565" y="2941047"/>
                  </a:lnTo>
                  <a:lnTo>
                    <a:pt x="7462704" y="2957039"/>
                  </a:lnTo>
                  <a:lnTo>
                    <a:pt x="7451826" y="2957080"/>
                  </a:lnTo>
                  <a:lnTo>
                    <a:pt x="7198703" y="2957080"/>
                  </a:lnTo>
                  <a:lnTo>
                    <a:pt x="7160100" y="2951179"/>
                  </a:lnTo>
                  <a:lnTo>
                    <a:pt x="7144109" y="2913310"/>
                  </a:lnTo>
                  <a:lnTo>
                    <a:pt x="7144067" y="2902432"/>
                  </a:lnTo>
                  <a:lnTo>
                    <a:pt x="7144067" y="2805988"/>
                  </a:lnTo>
                  <a:lnTo>
                    <a:pt x="7149974" y="2767384"/>
                  </a:lnTo>
                  <a:lnTo>
                    <a:pt x="7187832" y="2751382"/>
                  </a:lnTo>
                  <a:lnTo>
                    <a:pt x="7198703" y="2751340"/>
                  </a:lnTo>
                  <a:close/>
                </a:path>
                <a:path w="7506970" h="4318000">
                  <a:moveTo>
                    <a:pt x="4957584" y="4112152"/>
                  </a:moveTo>
                  <a:lnTo>
                    <a:pt x="6912356" y="4112152"/>
                  </a:lnTo>
                  <a:lnTo>
                    <a:pt x="6923226" y="4112193"/>
                  </a:lnTo>
                  <a:lnTo>
                    <a:pt x="6961089" y="4128192"/>
                  </a:lnTo>
                  <a:lnTo>
                    <a:pt x="6967004" y="4166801"/>
                  </a:lnTo>
                  <a:lnTo>
                    <a:pt x="6967004" y="4263246"/>
                  </a:lnTo>
                  <a:lnTo>
                    <a:pt x="6961089" y="4301855"/>
                  </a:lnTo>
                  <a:lnTo>
                    <a:pt x="6923226" y="4317849"/>
                  </a:lnTo>
                  <a:lnTo>
                    <a:pt x="6912356" y="4317891"/>
                  </a:lnTo>
                  <a:lnTo>
                    <a:pt x="4957584" y="4317891"/>
                  </a:lnTo>
                  <a:lnTo>
                    <a:pt x="4918980" y="4311987"/>
                  </a:lnTo>
                  <a:lnTo>
                    <a:pt x="4902978" y="4274122"/>
                  </a:lnTo>
                  <a:lnTo>
                    <a:pt x="4902936" y="4263246"/>
                  </a:lnTo>
                  <a:lnTo>
                    <a:pt x="4902936" y="4166801"/>
                  </a:lnTo>
                  <a:lnTo>
                    <a:pt x="4908845" y="4128192"/>
                  </a:lnTo>
                  <a:lnTo>
                    <a:pt x="4946714" y="4112193"/>
                  </a:lnTo>
                  <a:lnTo>
                    <a:pt x="4957584" y="4112152"/>
                  </a:lnTo>
                  <a:close/>
                </a:path>
                <a:path w="7506970" h="4318000">
                  <a:moveTo>
                    <a:pt x="291211" y="1292161"/>
                  </a:moveTo>
                  <a:lnTo>
                    <a:pt x="978789" y="1292161"/>
                  </a:lnTo>
                  <a:lnTo>
                    <a:pt x="1036739" y="1292384"/>
                  </a:lnTo>
                  <a:lnTo>
                    <a:pt x="1083471" y="1293945"/>
                  </a:lnTo>
                  <a:lnTo>
                    <a:pt x="1149692" y="1306436"/>
                  </a:lnTo>
                  <a:lnTo>
                    <a:pt x="1184532" y="1323639"/>
                  </a:lnTo>
                  <a:lnTo>
                    <a:pt x="1214467" y="1347698"/>
                  </a:lnTo>
                  <a:lnTo>
                    <a:pt x="1238523" y="1377634"/>
                  </a:lnTo>
                  <a:lnTo>
                    <a:pt x="1255725" y="1412468"/>
                  </a:lnTo>
                  <a:lnTo>
                    <a:pt x="1268215" y="1478694"/>
                  </a:lnTo>
                  <a:lnTo>
                    <a:pt x="1269776" y="1525427"/>
                  </a:lnTo>
                  <a:lnTo>
                    <a:pt x="1270000" y="1583372"/>
                  </a:lnTo>
                  <a:lnTo>
                    <a:pt x="1270000" y="2270950"/>
                  </a:lnTo>
                  <a:lnTo>
                    <a:pt x="1269776" y="2328901"/>
                  </a:lnTo>
                  <a:lnTo>
                    <a:pt x="1268215" y="2375635"/>
                  </a:lnTo>
                  <a:lnTo>
                    <a:pt x="1255725" y="2441867"/>
                  </a:lnTo>
                  <a:lnTo>
                    <a:pt x="1238523" y="2476699"/>
                  </a:lnTo>
                  <a:lnTo>
                    <a:pt x="1214467" y="2506632"/>
                  </a:lnTo>
                  <a:lnTo>
                    <a:pt x="1184532" y="2530690"/>
                  </a:lnTo>
                  <a:lnTo>
                    <a:pt x="1149692" y="2547899"/>
                  </a:lnTo>
                  <a:lnTo>
                    <a:pt x="1083471" y="2560378"/>
                  </a:lnTo>
                  <a:lnTo>
                    <a:pt x="1036739" y="2561938"/>
                  </a:lnTo>
                  <a:lnTo>
                    <a:pt x="978789" y="2562161"/>
                  </a:lnTo>
                  <a:lnTo>
                    <a:pt x="291211" y="2562161"/>
                  </a:lnTo>
                  <a:lnTo>
                    <a:pt x="233260" y="2561938"/>
                  </a:lnTo>
                  <a:lnTo>
                    <a:pt x="186526" y="2560378"/>
                  </a:lnTo>
                  <a:lnTo>
                    <a:pt x="120294" y="2547899"/>
                  </a:lnTo>
                  <a:lnTo>
                    <a:pt x="85462" y="2530690"/>
                  </a:lnTo>
                  <a:lnTo>
                    <a:pt x="55530" y="2506632"/>
                  </a:lnTo>
                  <a:lnTo>
                    <a:pt x="31476" y="2476699"/>
                  </a:lnTo>
                  <a:lnTo>
                    <a:pt x="14274" y="2441867"/>
                  </a:lnTo>
                  <a:lnTo>
                    <a:pt x="1784" y="2375635"/>
                  </a:lnTo>
                  <a:lnTo>
                    <a:pt x="223" y="2328901"/>
                  </a:lnTo>
                  <a:lnTo>
                    <a:pt x="0" y="2270950"/>
                  </a:lnTo>
                  <a:lnTo>
                    <a:pt x="0" y="1583372"/>
                  </a:lnTo>
                  <a:lnTo>
                    <a:pt x="223" y="1525427"/>
                  </a:lnTo>
                  <a:lnTo>
                    <a:pt x="1784" y="1478694"/>
                  </a:lnTo>
                  <a:lnTo>
                    <a:pt x="14274" y="1412468"/>
                  </a:lnTo>
                  <a:lnTo>
                    <a:pt x="31476" y="1377634"/>
                  </a:lnTo>
                  <a:lnTo>
                    <a:pt x="55530" y="1347698"/>
                  </a:lnTo>
                  <a:lnTo>
                    <a:pt x="85462" y="1323639"/>
                  </a:lnTo>
                  <a:lnTo>
                    <a:pt x="120294" y="1306436"/>
                  </a:lnTo>
                  <a:lnTo>
                    <a:pt x="186526" y="1293945"/>
                  </a:lnTo>
                  <a:lnTo>
                    <a:pt x="233260" y="1292384"/>
                  </a:lnTo>
                  <a:lnTo>
                    <a:pt x="291211" y="1292161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71014" y="2243251"/>
            <a:ext cx="3473450" cy="2901950"/>
            <a:chOff x="5671014" y="2243251"/>
            <a:chExt cx="3473450" cy="2901950"/>
          </a:xfrm>
        </p:grpSpPr>
        <p:sp>
          <p:nvSpPr>
            <p:cNvPr id="8" name="object 8"/>
            <p:cNvSpPr/>
            <p:nvPr/>
          </p:nvSpPr>
          <p:spPr>
            <a:xfrm>
              <a:off x="5672602" y="2245220"/>
              <a:ext cx="1245870" cy="2898775"/>
            </a:xfrm>
            <a:custGeom>
              <a:avLst/>
              <a:gdLst/>
              <a:ahLst/>
              <a:cxnLst/>
              <a:rect l="l" t="t" r="r" b="b"/>
              <a:pathLst>
                <a:path w="1245870" h="2898775">
                  <a:moveTo>
                    <a:pt x="0" y="2898279"/>
                  </a:moveTo>
                  <a:lnTo>
                    <a:pt x="1245621" y="0"/>
                  </a:lnTo>
                </a:path>
              </a:pathLst>
            </a:custGeom>
            <a:ln w="3175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08800" y="2243251"/>
              <a:ext cx="2235200" cy="3175"/>
            </a:xfrm>
            <a:custGeom>
              <a:avLst/>
              <a:gdLst/>
              <a:ahLst/>
              <a:cxnLst/>
              <a:rect l="l" t="t" r="r" b="b"/>
              <a:pathLst>
                <a:path w="2235200" h="3175">
                  <a:moveTo>
                    <a:pt x="0" y="3175"/>
                  </a:moveTo>
                  <a:lnTo>
                    <a:pt x="2235199" y="3175"/>
                  </a:lnTo>
                  <a:lnTo>
                    <a:pt x="2235199" y="0"/>
                  </a:lnTo>
                  <a:lnTo>
                    <a:pt x="0" y="0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EEEEEE">
                <a:alpha val="3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4310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Case</a:t>
            </a:r>
            <a:r>
              <a:rPr spc="-30" dirty="0"/>
              <a:t> </a:t>
            </a:r>
            <a:r>
              <a:rPr spc="-45" dirty="0"/>
              <a:t>Study:</a:t>
            </a:r>
            <a:r>
              <a:rPr spc="-30" dirty="0"/>
              <a:t> </a:t>
            </a:r>
            <a:r>
              <a:rPr spc="-40" dirty="0"/>
              <a:t>Displaying</a:t>
            </a:r>
            <a:r>
              <a:rPr spc="-30" dirty="0"/>
              <a:t> </a:t>
            </a:r>
            <a:r>
              <a:rPr spc="5" dirty="0"/>
              <a:t>Ads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613" y="928420"/>
            <a:ext cx="5642610" cy="75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5080" indent="-220979">
              <a:lnSpc>
                <a:spcPct val="113599"/>
              </a:lnSpc>
              <a:spcBef>
                <a:spcPts val="10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Ads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is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one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major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revenue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source 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for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Internet </a:t>
            </a:r>
            <a:r>
              <a:rPr sz="2200" spc="-52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companies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5574" y="2371001"/>
            <a:ext cx="100901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017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Retrieve </a:t>
            </a:r>
            <a:r>
              <a:rPr sz="16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related</a:t>
            </a:r>
            <a:r>
              <a:rPr sz="1600" spc="-6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ads</a:t>
            </a:r>
            <a:endParaRPr sz="1600" dirty="0">
              <a:latin typeface="Times New Roman" panose="02020603050405020304" pitchFamily="18" charset="0"/>
              <a:cs typeface="Roboto L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22891" y="1995754"/>
            <a:ext cx="1295400" cy="1295400"/>
            <a:chOff x="3122891" y="1995754"/>
            <a:chExt cx="1295400" cy="1295400"/>
          </a:xfrm>
        </p:grpSpPr>
        <p:sp>
          <p:nvSpPr>
            <p:cNvPr id="14" name="object 14"/>
            <p:cNvSpPr/>
            <p:nvPr/>
          </p:nvSpPr>
          <p:spPr>
            <a:xfrm>
              <a:off x="3135591" y="2008454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978789" y="0"/>
                  </a:moveTo>
                  <a:lnTo>
                    <a:pt x="291211" y="0"/>
                  </a:lnTo>
                  <a:lnTo>
                    <a:pt x="233260" y="223"/>
                  </a:lnTo>
                  <a:lnTo>
                    <a:pt x="186528" y="1784"/>
                  </a:lnTo>
                  <a:lnTo>
                    <a:pt x="120307" y="14274"/>
                  </a:lnTo>
                  <a:lnTo>
                    <a:pt x="85467" y="31478"/>
                  </a:lnTo>
                  <a:lnTo>
                    <a:pt x="55532" y="55537"/>
                  </a:lnTo>
                  <a:lnTo>
                    <a:pt x="31476" y="85472"/>
                  </a:lnTo>
                  <a:lnTo>
                    <a:pt x="14274" y="120307"/>
                  </a:lnTo>
                  <a:lnTo>
                    <a:pt x="1784" y="186532"/>
                  </a:lnTo>
                  <a:lnTo>
                    <a:pt x="223" y="233265"/>
                  </a:lnTo>
                  <a:lnTo>
                    <a:pt x="0" y="291211"/>
                  </a:lnTo>
                  <a:lnTo>
                    <a:pt x="0" y="978789"/>
                  </a:lnTo>
                  <a:lnTo>
                    <a:pt x="223" y="1036739"/>
                  </a:lnTo>
                  <a:lnTo>
                    <a:pt x="1784" y="1083473"/>
                  </a:lnTo>
                  <a:lnTo>
                    <a:pt x="14274" y="1149705"/>
                  </a:lnTo>
                  <a:lnTo>
                    <a:pt x="31476" y="1184539"/>
                  </a:lnTo>
                  <a:lnTo>
                    <a:pt x="55532" y="1214475"/>
                  </a:lnTo>
                  <a:lnTo>
                    <a:pt x="85467" y="1238534"/>
                  </a:lnTo>
                  <a:lnTo>
                    <a:pt x="120307" y="1255737"/>
                  </a:lnTo>
                  <a:lnTo>
                    <a:pt x="186528" y="1268217"/>
                  </a:lnTo>
                  <a:lnTo>
                    <a:pt x="233260" y="1269777"/>
                  </a:lnTo>
                  <a:lnTo>
                    <a:pt x="291211" y="1270000"/>
                  </a:lnTo>
                  <a:lnTo>
                    <a:pt x="978789" y="1270000"/>
                  </a:lnTo>
                  <a:lnTo>
                    <a:pt x="1036739" y="1269777"/>
                  </a:lnTo>
                  <a:lnTo>
                    <a:pt x="1083473" y="1268217"/>
                  </a:lnTo>
                  <a:lnTo>
                    <a:pt x="1149705" y="1255737"/>
                  </a:lnTo>
                  <a:lnTo>
                    <a:pt x="1184537" y="1238534"/>
                  </a:lnTo>
                  <a:lnTo>
                    <a:pt x="1214469" y="1214475"/>
                  </a:lnTo>
                  <a:lnTo>
                    <a:pt x="1238523" y="1184539"/>
                  </a:lnTo>
                  <a:lnTo>
                    <a:pt x="1255725" y="1149705"/>
                  </a:lnTo>
                  <a:lnTo>
                    <a:pt x="1268215" y="1083473"/>
                  </a:lnTo>
                  <a:lnTo>
                    <a:pt x="1269776" y="1036739"/>
                  </a:lnTo>
                  <a:lnTo>
                    <a:pt x="1270000" y="978789"/>
                  </a:lnTo>
                  <a:lnTo>
                    <a:pt x="1270000" y="291211"/>
                  </a:lnTo>
                  <a:lnTo>
                    <a:pt x="1269776" y="233265"/>
                  </a:lnTo>
                  <a:lnTo>
                    <a:pt x="1268215" y="186532"/>
                  </a:lnTo>
                  <a:lnTo>
                    <a:pt x="1255725" y="120307"/>
                  </a:lnTo>
                  <a:lnTo>
                    <a:pt x="1238523" y="85472"/>
                  </a:lnTo>
                  <a:lnTo>
                    <a:pt x="1214469" y="55537"/>
                  </a:lnTo>
                  <a:lnTo>
                    <a:pt x="1184537" y="31478"/>
                  </a:lnTo>
                  <a:lnTo>
                    <a:pt x="1149705" y="14274"/>
                  </a:lnTo>
                  <a:lnTo>
                    <a:pt x="1083473" y="1784"/>
                  </a:lnTo>
                  <a:lnTo>
                    <a:pt x="1036739" y="223"/>
                  </a:lnTo>
                  <a:lnTo>
                    <a:pt x="978789" y="0"/>
                  </a:lnTo>
                  <a:close/>
                </a:path>
              </a:pathLst>
            </a:custGeom>
            <a:solidFill>
              <a:srgbClr val="FBD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5591" y="2008454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291211" y="0"/>
                  </a:moveTo>
                  <a:lnTo>
                    <a:pt x="978789" y="0"/>
                  </a:lnTo>
                  <a:lnTo>
                    <a:pt x="1036739" y="223"/>
                  </a:lnTo>
                  <a:lnTo>
                    <a:pt x="1083473" y="1784"/>
                  </a:lnTo>
                  <a:lnTo>
                    <a:pt x="1149705" y="14274"/>
                  </a:lnTo>
                  <a:lnTo>
                    <a:pt x="1184537" y="31478"/>
                  </a:lnTo>
                  <a:lnTo>
                    <a:pt x="1214469" y="55537"/>
                  </a:lnTo>
                  <a:lnTo>
                    <a:pt x="1238523" y="85472"/>
                  </a:lnTo>
                  <a:lnTo>
                    <a:pt x="1255725" y="120307"/>
                  </a:lnTo>
                  <a:lnTo>
                    <a:pt x="1268215" y="186532"/>
                  </a:lnTo>
                  <a:lnTo>
                    <a:pt x="1269776" y="233265"/>
                  </a:lnTo>
                  <a:lnTo>
                    <a:pt x="1270000" y="291211"/>
                  </a:lnTo>
                  <a:lnTo>
                    <a:pt x="1270000" y="978789"/>
                  </a:lnTo>
                  <a:lnTo>
                    <a:pt x="1269776" y="1036739"/>
                  </a:lnTo>
                  <a:lnTo>
                    <a:pt x="1268215" y="1083473"/>
                  </a:lnTo>
                  <a:lnTo>
                    <a:pt x="1255725" y="1149705"/>
                  </a:lnTo>
                  <a:lnTo>
                    <a:pt x="1238523" y="1184539"/>
                  </a:lnTo>
                  <a:lnTo>
                    <a:pt x="1214469" y="1214475"/>
                  </a:lnTo>
                  <a:lnTo>
                    <a:pt x="1184537" y="1238534"/>
                  </a:lnTo>
                  <a:lnTo>
                    <a:pt x="1149705" y="1255737"/>
                  </a:lnTo>
                  <a:lnTo>
                    <a:pt x="1083473" y="1268217"/>
                  </a:lnTo>
                  <a:lnTo>
                    <a:pt x="1036739" y="1269777"/>
                  </a:lnTo>
                  <a:lnTo>
                    <a:pt x="978789" y="1270000"/>
                  </a:lnTo>
                  <a:lnTo>
                    <a:pt x="291211" y="1270000"/>
                  </a:lnTo>
                  <a:lnTo>
                    <a:pt x="233260" y="1269777"/>
                  </a:lnTo>
                  <a:lnTo>
                    <a:pt x="186528" y="1268217"/>
                  </a:lnTo>
                  <a:lnTo>
                    <a:pt x="120307" y="1255737"/>
                  </a:lnTo>
                  <a:lnTo>
                    <a:pt x="85467" y="1238534"/>
                  </a:lnTo>
                  <a:lnTo>
                    <a:pt x="55532" y="1214475"/>
                  </a:lnTo>
                  <a:lnTo>
                    <a:pt x="31476" y="1184539"/>
                  </a:lnTo>
                  <a:lnTo>
                    <a:pt x="14274" y="1149705"/>
                  </a:lnTo>
                  <a:lnTo>
                    <a:pt x="1784" y="1083473"/>
                  </a:lnTo>
                  <a:lnTo>
                    <a:pt x="223" y="1036739"/>
                  </a:lnTo>
                  <a:lnTo>
                    <a:pt x="0" y="978789"/>
                  </a:lnTo>
                  <a:lnTo>
                    <a:pt x="0" y="291211"/>
                  </a:lnTo>
                  <a:lnTo>
                    <a:pt x="223" y="233265"/>
                  </a:lnTo>
                  <a:lnTo>
                    <a:pt x="1784" y="186532"/>
                  </a:lnTo>
                  <a:lnTo>
                    <a:pt x="14274" y="120307"/>
                  </a:lnTo>
                  <a:lnTo>
                    <a:pt x="31476" y="85472"/>
                  </a:lnTo>
                  <a:lnTo>
                    <a:pt x="55532" y="55537"/>
                  </a:lnTo>
                  <a:lnTo>
                    <a:pt x="85467" y="31478"/>
                  </a:lnTo>
                  <a:lnTo>
                    <a:pt x="120307" y="14274"/>
                  </a:lnTo>
                  <a:lnTo>
                    <a:pt x="186528" y="1784"/>
                  </a:lnTo>
                  <a:lnTo>
                    <a:pt x="233260" y="223"/>
                  </a:lnTo>
                  <a:lnTo>
                    <a:pt x="291211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86766" y="2256332"/>
            <a:ext cx="116776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540" algn="ctr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Estimate </a:t>
            </a:r>
            <a:r>
              <a:rPr sz="160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click</a:t>
            </a:r>
            <a:r>
              <a:rPr sz="1600" spc="-7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through </a:t>
            </a:r>
            <a:r>
              <a:rPr sz="1600" spc="-37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-1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rate</a:t>
            </a:r>
            <a:r>
              <a:rPr sz="1600" spc="-2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(CTR)</a:t>
            </a:r>
            <a:endParaRPr sz="1600" dirty="0">
              <a:latin typeface="Times New Roman" panose="02020603050405020304" pitchFamily="18" charset="0"/>
              <a:cs typeface="Roboto L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32337" y="2005240"/>
            <a:ext cx="1383030" cy="1295400"/>
            <a:chOff x="4732337" y="2005240"/>
            <a:chExt cx="1383030" cy="1295400"/>
          </a:xfrm>
        </p:grpSpPr>
        <p:sp>
          <p:nvSpPr>
            <p:cNvPr id="18" name="object 18"/>
            <p:cNvSpPr/>
            <p:nvPr/>
          </p:nvSpPr>
          <p:spPr>
            <a:xfrm>
              <a:off x="4745037" y="2017940"/>
              <a:ext cx="1357630" cy="1270000"/>
            </a:xfrm>
            <a:custGeom>
              <a:avLst/>
              <a:gdLst/>
              <a:ahLst/>
              <a:cxnLst/>
              <a:rect l="l" t="t" r="r" b="b"/>
              <a:pathLst>
                <a:path w="1357629" h="1270000">
                  <a:moveTo>
                    <a:pt x="1065923" y="0"/>
                  </a:moveTo>
                  <a:lnTo>
                    <a:pt x="291211" y="0"/>
                  </a:lnTo>
                  <a:lnTo>
                    <a:pt x="233260" y="223"/>
                  </a:lnTo>
                  <a:lnTo>
                    <a:pt x="186526" y="1784"/>
                  </a:lnTo>
                  <a:lnTo>
                    <a:pt x="120294" y="14274"/>
                  </a:lnTo>
                  <a:lnTo>
                    <a:pt x="85462" y="31478"/>
                  </a:lnTo>
                  <a:lnTo>
                    <a:pt x="55529" y="55537"/>
                  </a:lnTo>
                  <a:lnTo>
                    <a:pt x="31470" y="85472"/>
                  </a:lnTo>
                  <a:lnTo>
                    <a:pt x="14262" y="120307"/>
                  </a:lnTo>
                  <a:lnTo>
                    <a:pt x="1782" y="186532"/>
                  </a:lnTo>
                  <a:lnTo>
                    <a:pt x="222" y="233265"/>
                  </a:lnTo>
                  <a:lnTo>
                    <a:pt x="0" y="291211"/>
                  </a:lnTo>
                  <a:lnTo>
                    <a:pt x="0" y="978789"/>
                  </a:lnTo>
                  <a:lnTo>
                    <a:pt x="222" y="1036739"/>
                  </a:lnTo>
                  <a:lnTo>
                    <a:pt x="1782" y="1083473"/>
                  </a:lnTo>
                  <a:lnTo>
                    <a:pt x="14262" y="1149705"/>
                  </a:lnTo>
                  <a:lnTo>
                    <a:pt x="31470" y="1184537"/>
                  </a:lnTo>
                  <a:lnTo>
                    <a:pt x="55529" y="1214470"/>
                  </a:lnTo>
                  <a:lnTo>
                    <a:pt x="85462" y="1238529"/>
                  </a:lnTo>
                  <a:lnTo>
                    <a:pt x="120294" y="1255737"/>
                  </a:lnTo>
                  <a:lnTo>
                    <a:pt x="186526" y="1268217"/>
                  </a:lnTo>
                  <a:lnTo>
                    <a:pt x="233260" y="1269777"/>
                  </a:lnTo>
                  <a:lnTo>
                    <a:pt x="291211" y="1270000"/>
                  </a:lnTo>
                  <a:lnTo>
                    <a:pt x="1065923" y="1270000"/>
                  </a:lnTo>
                  <a:lnTo>
                    <a:pt x="1123876" y="1269777"/>
                  </a:lnTo>
                  <a:lnTo>
                    <a:pt x="1170613" y="1268217"/>
                  </a:lnTo>
                  <a:lnTo>
                    <a:pt x="1236840" y="1255737"/>
                  </a:lnTo>
                  <a:lnTo>
                    <a:pt x="1271672" y="1238529"/>
                  </a:lnTo>
                  <a:lnTo>
                    <a:pt x="1301605" y="1214470"/>
                  </a:lnTo>
                  <a:lnTo>
                    <a:pt x="1325663" y="1184537"/>
                  </a:lnTo>
                  <a:lnTo>
                    <a:pt x="1342872" y="1149705"/>
                  </a:lnTo>
                  <a:lnTo>
                    <a:pt x="1355351" y="1083473"/>
                  </a:lnTo>
                  <a:lnTo>
                    <a:pt x="1356911" y="1036739"/>
                  </a:lnTo>
                  <a:lnTo>
                    <a:pt x="1357134" y="978789"/>
                  </a:lnTo>
                  <a:lnTo>
                    <a:pt x="1357134" y="291211"/>
                  </a:lnTo>
                  <a:lnTo>
                    <a:pt x="1356911" y="233265"/>
                  </a:lnTo>
                  <a:lnTo>
                    <a:pt x="1355351" y="186532"/>
                  </a:lnTo>
                  <a:lnTo>
                    <a:pt x="1342872" y="120307"/>
                  </a:lnTo>
                  <a:lnTo>
                    <a:pt x="1325663" y="85472"/>
                  </a:lnTo>
                  <a:lnTo>
                    <a:pt x="1301605" y="55537"/>
                  </a:lnTo>
                  <a:lnTo>
                    <a:pt x="1271672" y="31478"/>
                  </a:lnTo>
                  <a:lnTo>
                    <a:pt x="1236840" y="14274"/>
                  </a:lnTo>
                  <a:lnTo>
                    <a:pt x="1170613" y="1784"/>
                  </a:lnTo>
                  <a:lnTo>
                    <a:pt x="1123876" y="223"/>
                  </a:lnTo>
                  <a:lnTo>
                    <a:pt x="1065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45037" y="2017940"/>
              <a:ext cx="1357630" cy="1270000"/>
            </a:xfrm>
            <a:custGeom>
              <a:avLst/>
              <a:gdLst/>
              <a:ahLst/>
              <a:cxnLst/>
              <a:rect l="l" t="t" r="r" b="b"/>
              <a:pathLst>
                <a:path w="1357629" h="1270000">
                  <a:moveTo>
                    <a:pt x="291211" y="0"/>
                  </a:moveTo>
                  <a:lnTo>
                    <a:pt x="1065923" y="0"/>
                  </a:lnTo>
                  <a:lnTo>
                    <a:pt x="1123874" y="223"/>
                  </a:lnTo>
                  <a:lnTo>
                    <a:pt x="1170608" y="1784"/>
                  </a:lnTo>
                  <a:lnTo>
                    <a:pt x="1236840" y="14274"/>
                  </a:lnTo>
                  <a:lnTo>
                    <a:pt x="1271672" y="31478"/>
                  </a:lnTo>
                  <a:lnTo>
                    <a:pt x="1301605" y="55537"/>
                  </a:lnTo>
                  <a:lnTo>
                    <a:pt x="1325663" y="85472"/>
                  </a:lnTo>
                  <a:lnTo>
                    <a:pt x="1342872" y="120307"/>
                  </a:lnTo>
                  <a:lnTo>
                    <a:pt x="1355351" y="186532"/>
                  </a:lnTo>
                  <a:lnTo>
                    <a:pt x="1356911" y="233265"/>
                  </a:lnTo>
                  <a:lnTo>
                    <a:pt x="1357134" y="291211"/>
                  </a:lnTo>
                  <a:lnTo>
                    <a:pt x="1357134" y="978789"/>
                  </a:lnTo>
                  <a:lnTo>
                    <a:pt x="1356911" y="1036739"/>
                  </a:lnTo>
                  <a:lnTo>
                    <a:pt x="1355351" y="1083473"/>
                  </a:lnTo>
                  <a:lnTo>
                    <a:pt x="1342872" y="1149705"/>
                  </a:lnTo>
                  <a:lnTo>
                    <a:pt x="1325663" y="1184537"/>
                  </a:lnTo>
                  <a:lnTo>
                    <a:pt x="1301605" y="1214470"/>
                  </a:lnTo>
                  <a:lnTo>
                    <a:pt x="1271672" y="1238529"/>
                  </a:lnTo>
                  <a:lnTo>
                    <a:pt x="1236840" y="1255737"/>
                  </a:lnTo>
                  <a:lnTo>
                    <a:pt x="1170608" y="1268217"/>
                  </a:lnTo>
                  <a:lnTo>
                    <a:pt x="1123874" y="1269777"/>
                  </a:lnTo>
                  <a:lnTo>
                    <a:pt x="1065923" y="1270000"/>
                  </a:lnTo>
                  <a:lnTo>
                    <a:pt x="291211" y="1270000"/>
                  </a:lnTo>
                  <a:lnTo>
                    <a:pt x="233260" y="1269777"/>
                  </a:lnTo>
                  <a:lnTo>
                    <a:pt x="186526" y="1268217"/>
                  </a:lnTo>
                  <a:lnTo>
                    <a:pt x="120294" y="1255737"/>
                  </a:lnTo>
                  <a:lnTo>
                    <a:pt x="85462" y="1238529"/>
                  </a:lnTo>
                  <a:lnTo>
                    <a:pt x="55529" y="1214470"/>
                  </a:lnTo>
                  <a:lnTo>
                    <a:pt x="31470" y="1184537"/>
                  </a:lnTo>
                  <a:lnTo>
                    <a:pt x="14262" y="1149705"/>
                  </a:lnTo>
                  <a:lnTo>
                    <a:pt x="1782" y="1083473"/>
                  </a:lnTo>
                  <a:lnTo>
                    <a:pt x="222" y="1036739"/>
                  </a:lnTo>
                  <a:lnTo>
                    <a:pt x="0" y="978789"/>
                  </a:lnTo>
                  <a:lnTo>
                    <a:pt x="0" y="291211"/>
                  </a:lnTo>
                  <a:lnTo>
                    <a:pt x="222" y="233265"/>
                  </a:lnTo>
                  <a:lnTo>
                    <a:pt x="1782" y="186532"/>
                  </a:lnTo>
                  <a:lnTo>
                    <a:pt x="14262" y="120307"/>
                  </a:lnTo>
                  <a:lnTo>
                    <a:pt x="31470" y="85472"/>
                  </a:lnTo>
                  <a:lnTo>
                    <a:pt x="55529" y="55537"/>
                  </a:lnTo>
                  <a:lnTo>
                    <a:pt x="85462" y="31478"/>
                  </a:lnTo>
                  <a:lnTo>
                    <a:pt x="120294" y="14274"/>
                  </a:lnTo>
                  <a:lnTo>
                    <a:pt x="186526" y="1784"/>
                  </a:lnTo>
                  <a:lnTo>
                    <a:pt x="233260" y="223"/>
                  </a:lnTo>
                  <a:lnTo>
                    <a:pt x="291211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4794629" y="2238603"/>
                <a:ext cx="1414298" cy="782265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indent="127000">
                  <a:lnSpc>
                    <a:spcPts val="1900"/>
                  </a:lnSpc>
                  <a:spcBef>
                    <a:spcPts val="180"/>
                  </a:spcBef>
                </a:pPr>
                <a:r>
                  <a:rPr sz="1600" spc="-15" dirty="0">
                    <a:solidFill>
                      <a:srgbClr val="181818"/>
                    </a:solidFill>
                    <a:latin typeface="Times New Roman" panose="02020603050405020304" pitchFamily="18" charset="0"/>
                    <a:cs typeface="Roboto Lt"/>
                  </a:rPr>
                  <a:t>Display </a:t>
                </a:r>
                <a:r>
                  <a:rPr sz="1600" spc="-10" dirty="0">
                    <a:solidFill>
                      <a:srgbClr val="181818"/>
                    </a:solidFill>
                    <a:latin typeface="Times New Roman" panose="02020603050405020304" pitchFamily="18" charset="0"/>
                    <a:cs typeface="Roboto Lt"/>
                  </a:rPr>
                  <a:t>top </a:t>
                </a:r>
                <a:r>
                  <a:rPr sz="1600" spc="-5" dirty="0">
                    <a:solidFill>
                      <a:srgbClr val="181818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sz="1600" spc="-10" dirty="0">
                    <a:solidFill>
                      <a:srgbClr val="181818"/>
                    </a:solidFill>
                    <a:latin typeface="Times New Roman" panose="02020603050405020304" pitchFamily="18" charset="0"/>
                    <a:cs typeface="Roboto Lt"/>
                  </a:rPr>
                  <a:t>ads</a:t>
                </a:r>
                <a:r>
                  <a:rPr sz="1600" spc="-40" dirty="0">
                    <a:solidFill>
                      <a:srgbClr val="181818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sz="1600" spc="-15" dirty="0">
                    <a:solidFill>
                      <a:srgbClr val="181818"/>
                    </a:solidFill>
                    <a:latin typeface="Times New Roman" panose="02020603050405020304" pitchFamily="18" charset="0"/>
                    <a:cs typeface="Roboto Lt"/>
                  </a:rPr>
                  <a:t>ranked</a:t>
                </a:r>
                <a:r>
                  <a:rPr sz="1600" spc="-35" dirty="0">
                    <a:solidFill>
                      <a:srgbClr val="181818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sz="1600" spc="-20" dirty="0">
                    <a:solidFill>
                      <a:srgbClr val="181818"/>
                    </a:solidFill>
                    <a:latin typeface="Times New Roman" panose="02020603050405020304" pitchFamily="18" charset="0"/>
                    <a:cs typeface="Roboto Lt"/>
                  </a:rPr>
                  <a:t>by</a:t>
                </a:r>
                <a:endParaRPr sz="1600" dirty="0">
                  <a:latin typeface="Times New Roman" panose="02020603050405020304" pitchFamily="18" charset="0"/>
                  <a:cs typeface="Roboto Lt"/>
                </a:endParaRPr>
              </a:p>
              <a:p>
                <a:pPr marL="88900">
                  <a:lnSpc>
                    <a:spcPct val="100000"/>
                  </a:lnSpc>
                  <a:spcBef>
                    <a:spcPts val="240"/>
                  </a:spcBef>
                  <a:tabLst>
                    <a:tab pos="727710" algn="l"/>
                  </a:tabLst>
                </a:pPr>
                <a:r>
                  <a:rPr sz="1600" spc="-20" dirty="0">
                    <a:solidFill>
                      <a:srgbClr val="181818"/>
                    </a:solidFill>
                    <a:latin typeface="Times New Roman" panose="02020603050405020304" pitchFamily="18" charset="0"/>
                    <a:cs typeface="Roboto Lt"/>
                  </a:rPr>
                  <a:t>CTR</a:t>
                </a:r>
                <a14:m>
                  <m:oMath xmlns:m="http://schemas.openxmlformats.org/officeDocument/2006/math">
                    <m:r>
                      <a:rPr lang="en-US" altLang="zh-CN" sz="1600" i="1" spc="-2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 Lt"/>
                      </a:rPr>
                      <m:t>×</m:t>
                    </m:r>
                  </m:oMath>
                </a14:m>
                <a:r>
                  <a:rPr sz="1600" spc="-5" dirty="0">
                    <a:solidFill>
                      <a:srgbClr val="181818"/>
                    </a:solidFill>
                    <a:latin typeface="Times New Roman" panose="02020603050405020304" pitchFamily="18" charset="0"/>
                    <a:cs typeface="Roboto Lt"/>
                  </a:rPr>
                  <a:t>price</a:t>
                </a:r>
                <a:endParaRPr sz="1600" dirty="0">
                  <a:latin typeface="Times New Roman" panose="02020603050405020304" pitchFamily="18" charset="0"/>
                  <a:cs typeface="Roboto Lt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29" y="2238603"/>
                <a:ext cx="1414298" cy="782265"/>
              </a:xfrm>
              <a:prstGeom prst="rect">
                <a:avLst/>
              </a:prstGeom>
              <a:blipFill>
                <a:blip r:embed="rId5"/>
                <a:stretch>
                  <a:fillRect l="-8190" t="-5426" b="-14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 txBox="1"/>
          <p:nvPr/>
        </p:nvSpPr>
        <p:spPr>
          <a:xfrm>
            <a:off x="1378953" y="2359634"/>
            <a:ext cx="20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181818"/>
                </a:solidFill>
                <a:uFill>
                  <a:solidFill>
                    <a:srgbClr val="FCB64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70" dirty="0">
                <a:solidFill>
                  <a:srgbClr val="181818"/>
                </a:solidFill>
                <a:uFill>
                  <a:solidFill>
                    <a:srgbClr val="FCB64C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3922" y="2052220"/>
            <a:ext cx="960755" cy="1203940"/>
          </a:xfrm>
          <a:custGeom>
            <a:avLst/>
            <a:gdLst>
              <a:gd name="connsiteX0" fmla="*/ 0 w 960755"/>
              <a:gd name="connsiteY0" fmla="*/ 0 h 891270"/>
              <a:gd name="connsiteX1" fmla="*/ 960755 w 960755"/>
              <a:gd name="connsiteY1" fmla="*/ 0 h 891270"/>
              <a:gd name="connsiteX2" fmla="*/ 960755 w 960755"/>
              <a:gd name="connsiteY2" fmla="*/ 891270 h 891270"/>
              <a:gd name="connsiteX3" fmla="*/ 0 w 960755"/>
              <a:gd name="connsiteY3" fmla="*/ 891270 h 891270"/>
              <a:gd name="connsiteX4" fmla="*/ 0 w 960755"/>
              <a:gd name="connsiteY4" fmla="*/ 0 h 891270"/>
              <a:gd name="connsiteX0" fmla="*/ 0 w 960755"/>
              <a:gd name="connsiteY0" fmla="*/ 0 h 1199278"/>
              <a:gd name="connsiteX1" fmla="*/ 960755 w 960755"/>
              <a:gd name="connsiteY1" fmla="*/ 0 h 1199278"/>
              <a:gd name="connsiteX2" fmla="*/ 960755 w 960755"/>
              <a:gd name="connsiteY2" fmla="*/ 1199278 h 1199278"/>
              <a:gd name="connsiteX3" fmla="*/ 0 w 960755"/>
              <a:gd name="connsiteY3" fmla="*/ 891270 h 1199278"/>
              <a:gd name="connsiteX4" fmla="*/ 0 w 960755"/>
              <a:gd name="connsiteY4" fmla="*/ 0 h 1199278"/>
              <a:gd name="connsiteX0" fmla="*/ 0 w 960755"/>
              <a:gd name="connsiteY0" fmla="*/ 0 h 1199278"/>
              <a:gd name="connsiteX1" fmla="*/ 960755 w 960755"/>
              <a:gd name="connsiteY1" fmla="*/ 0 h 1199278"/>
              <a:gd name="connsiteX2" fmla="*/ 960755 w 960755"/>
              <a:gd name="connsiteY2" fmla="*/ 1199278 h 1199278"/>
              <a:gd name="connsiteX3" fmla="*/ 19251 w 960755"/>
              <a:gd name="connsiteY3" fmla="*/ 1199278 h 1199278"/>
              <a:gd name="connsiteX4" fmla="*/ 0 w 960755"/>
              <a:gd name="connsiteY4" fmla="*/ 0 h 1199278"/>
              <a:gd name="connsiteX0" fmla="*/ 0 w 960755"/>
              <a:gd name="connsiteY0" fmla="*/ 0 h 1208903"/>
              <a:gd name="connsiteX1" fmla="*/ 960755 w 960755"/>
              <a:gd name="connsiteY1" fmla="*/ 0 h 1208903"/>
              <a:gd name="connsiteX2" fmla="*/ 960755 w 960755"/>
              <a:gd name="connsiteY2" fmla="*/ 1199278 h 1208903"/>
              <a:gd name="connsiteX3" fmla="*/ 9626 w 960755"/>
              <a:gd name="connsiteY3" fmla="*/ 1208903 h 1208903"/>
              <a:gd name="connsiteX4" fmla="*/ 0 w 960755"/>
              <a:gd name="connsiteY4" fmla="*/ 0 h 1208903"/>
              <a:gd name="connsiteX0" fmla="*/ 0 w 960755"/>
              <a:gd name="connsiteY0" fmla="*/ 0 h 1199278"/>
              <a:gd name="connsiteX1" fmla="*/ 960755 w 960755"/>
              <a:gd name="connsiteY1" fmla="*/ 0 h 1199278"/>
              <a:gd name="connsiteX2" fmla="*/ 960755 w 960755"/>
              <a:gd name="connsiteY2" fmla="*/ 1199278 h 1199278"/>
              <a:gd name="connsiteX3" fmla="*/ 9626 w 960755"/>
              <a:gd name="connsiteY3" fmla="*/ 1189652 h 1199278"/>
              <a:gd name="connsiteX4" fmla="*/ 0 w 960755"/>
              <a:gd name="connsiteY4" fmla="*/ 0 h 1199278"/>
              <a:gd name="connsiteX0" fmla="*/ 0 w 960755"/>
              <a:gd name="connsiteY0" fmla="*/ 0 h 1203940"/>
              <a:gd name="connsiteX1" fmla="*/ 960755 w 960755"/>
              <a:gd name="connsiteY1" fmla="*/ 0 h 1203940"/>
              <a:gd name="connsiteX2" fmla="*/ 960755 w 960755"/>
              <a:gd name="connsiteY2" fmla="*/ 1199278 h 1203940"/>
              <a:gd name="connsiteX3" fmla="*/ 4863 w 960755"/>
              <a:gd name="connsiteY3" fmla="*/ 1203940 h 1203940"/>
              <a:gd name="connsiteX4" fmla="*/ 0 w 960755"/>
              <a:gd name="connsiteY4" fmla="*/ 0 h 120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755" h="1203940">
                <a:moveTo>
                  <a:pt x="0" y="0"/>
                </a:moveTo>
                <a:lnTo>
                  <a:pt x="960755" y="0"/>
                </a:lnTo>
                <a:lnTo>
                  <a:pt x="960755" y="1199278"/>
                </a:lnTo>
                <a:lnTo>
                  <a:pt x="4863" y="1203940"/>
                </a:lnTo>
                <a:cubicBezTo>
                  <a:pt x="1654" y="800972"/>
                  <a:pt x="3209" y="402968"/>
                  <a:pt x="0" y="0"/>
                </a:cubicBezTo>
                <a:close/>
              </a:path>
            </a:pathLst>
          </a:custGeom>
          <a:ln w="25400">
            <a:solidFill>
              <a:srgbClr val="FCB64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33045" marR="106045" indent="-119380">
              <a:lnSpc>
                <a:spcPts val="2100"/>
              </a:lnSpc>
            </a:pPr>
            <a:r>
              <a:rPr sz="18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Query</a:t>
            </a:r>
            <a:r>
              <a:rPr sz="1800" spc="-8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80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/ </a:t>
            </a:r>
            <a:r>
              <a:rPr sz="1800" spc="-42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page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77061" y="2580957"/>
            <a:ext cx="5136616" cy="2025624"/>
            <a:chOff x="1277061" y="2580957"/>
            <a:chExt cx="5136616" cy="2025624"/>
          </a:xfrm>
        </p:grpSpPr>
        <p:sp>
          <p:nvSpPr>
            <p:cNvPr id="24" name="object 24"/>
            <p:cNvSpPr/>
            <p:nvPr/>
          </p:nvSpPr>
          <p:spPr>
            <a:xfrm>
              <a:off x="6115050" y="2652890"/>
              <a:ext cx="210185" cy="635"/>
            </a:xfrm>
            <a:custGeom>
              <a:avLst/>
              <a:gdLst/>
              <a:ahLst/>
              <a:cxnLst/>
              <a:rect l="l" t="t" r="r" b="b"/>
              <a:pathLst>
                <a:path w="210185" h="635">
                  <a:moveTo>
                    <a:pt x="0" y="12"/>
                  </a:moveTo>
                  <a:lnTo>
                    <a:pt x="197027" y="0"/>
                  </a:lnTo>
                  <a:lnTo>
                    <a:pt x="209727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12077" y="2591930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19">
                  <a:moveTo>
                    <a:pt x="0" y="121920"/>
                  </a:moveTo>
                  <a:lnTo>
                    <a:pt x="101600" y="60947"/>
                  </a:lnTo>
                  <a:lnTo>
                    <a:pt x="0" y="0"/>
                  </a:lnTo>
                </a:path>
                <a:path w="101600" h="121919">
                  <a:moveTo>
                    <a:pt x="0" y="60960"/>
                  </a:moveTo>
                  <a:lnTo>
                    <a:pt x="101600" y="60947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7061" y="2650921"/>
              <a:ext cx="140335" cy="2540"/>
            </a:xfrm>
            <a:custGeom>
              <a:avLst/>
              <a:gdLst/>
              <a:ahLst/>
              <a:cxnLst/>
              <a:rect l="l" t="t" r="r" b="b"/>
              <a:pathLst>
                <a:path w="140334" h="2539">
                  <a:moveTo>
                    <a:pt x="0" y="1993"/>
                  </a:moveTo>
                  <a:lnTo>
                    <a:pt x="127292" y="177"/>
                  </a:lnTo>
                  <a:lnTo>
                    <a:pt x="139992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5131" y="2597378"/>
              <a:ext cx="102870" cy="121920"/>
            </a:xfrm>
            <a:custGeom>
              <a:avLst/>
              <a:gdLst/>
              <a:ahLst/>
              <a:cxnLst/>
              <a:rect l="l" t="t" r="r" b="b"/>
              <a:pathLst>
                <a:path w="102869" h="121919">
                  <a:moveTo>
                    <a:pt x="1727" y="121907"/>
                  </a:moveTo>
                  <a:lnTo>
                    <a:pt x="102450" y="5951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16580" y="2641549"/>
              <a:ext cx="202565" cy="635"/>
            </a:xfrm>
            <a:custGeom>
              <a:avLst/>
              <a:gdLst/>
              <a:ahLst/>
              <a:cxnLst/>
              <a:rect l="l" t="t" r="r" b="b"/>
              <a:pathLst>
                <a:path w="202564" h="635">
                  <a:moveTo>
                    <a:pt x="0" y="0"/>
                  </a:moveTo>
                  <a:lnTo>
                    <a:pt x="189471" y="368"/>
                  </a:lnTo>
                  <a:lnTo>
                    <a:pt x="202171" y="393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05937" y="2580957"/>
              <a:ext cx="102235" cy="121920"/>
            </a:xfrm>
            <a:custGeom>
              <a:avLst/>
              <a:gdLst/>
              <a:ahLst/>
              <a:cxnLst/>
              <a:rect l="l" t="t" r="r" b="b"/>
              <a:pathLst>
                <a:path w="102235" h="121919">
                  <a:moveTo>
                    <a:pt x="0" y="121920"/>
                  </a:moveTo>
                  <a:lnTo>
                    <a:pt x="101714" y="61163"/>
                  </a:lnTo>
                  <a:lnTo>
                    <a:pt x="241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6051" y="2641917"/>
              <a:ext cx="101600" cy="635"/>
            </a:xfrm>
            <a:custGeom>
              <a:avLst/>
              <a:gdLst/>
              <a:ahLst/>
              <a:cxnLst/>
              <a:rect l="l" t="t" r="r" b="b"/>
              <a:pathLst>
                <a:path w="101600" h="635">
                  <a:moveTo>
                    <a:pt x="-12700" y="101"/>
                  </a:moveTo>
                  <a:lnTo>
                    <a:pt x="114300" y="101"/>
                  </a:lnTo>
                </a:path>
              </a:pathLst>
            </a:custGeom>
            <a:ln w="25603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18291" y="2647175"/>
              <a:ext cx="210185" cy="1270"/>
            </a:xfrm>
            <a:custGeom>
              <a:avLst/>
              <a:gdLst/>
              <a:ahLst/>
              <a:cxnLst/>
              <a:rect l="l" t="t" r="r" b="b"/>
              <a:pathLst>
                <a:path w="210185" h="1269">
                  <a:moveTo>
                    <a:pt x="0" y="0"/>
                  </a:moveTo>
                  <a:lnTo>
                    <a:pt x="197205" y="1130"/>
                  </a:lnTo>
                  <a:lnTo>
                    <a:pt x="209905" y="1206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15154" y="2587345"/>
              <a:ext cx="102235" cy="121920"/>
            </a:xfrm>
            <a:custGeom>
              <a:avLst/>
              <a:gdLst/>
              <a:ahLst/>
              <a:cxnLst/>
              <a:rect l="l" t="t" r="r" b="b"/>
              <a:pathLst>
                <a:path w="102235" h="121919">
                  <a:moveTo>
                    <a:pt x="0" y="121920"/>
                  </a:moveTo>
                  <a:lnTo>
                    <a:pt x="101942" y="61544"/>
                  </a:lnTo>
                  <a:lnTo>
                    <a:pt x="698" y="0"/>
                  </a:lnTo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15497" y="2648305"/>
              <a:ext cx="101600" cy="635"/>
            </a:xfrm>
            <a:custGeom>
              <a:avLst/>
              <a:gdLst/>
              <a:ahLst/>
              <a:cxnLst/>
              <a:rect l="l" t="t" r="r" b="b"/>
              <a:pathLst>
                <a:path w="101600" h="635">
                  <a:moveTo>
                    <a:pt x="-12700" y="292"/>
                  </a:moveTo>
                  <a:lnTo>
                    <a:pt x="114300" y="292"/>
                  </a:lnTo>
                </a:path>
              </a:pathLst>
            </a:custGeom>
            <a:ln w="25984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29432" y="3399446"/>
              <a:ext cx="1482725" cy="1207135"/>
            </a:xfrm>
            <a:custGeom>
              <a:avLst/>
              <a:gdLst/>
              <a:ahLst/>
              <a:cxnLst/>
              <a:rect l="l" t="t" r="r" b="b"/>
              <a:pathLst>
                <a:path w="1482725" h="1207135">
                  <a:moveTo>
                    <a:pt x="716356" y="0"/>
                  </a:moveTo>
                  <a:lnTo>
                    <a:pt x="589356" y="270268"/>
                  </a:lnTo>
                  <a:lnTo>
                    <a:pt x="63500" y="270268"/>
                  </a:lnTo>
                  <a:lnTo>
                    <a:pt x="38779" y="275259"/>
                  </a:lnTo>
                  <a:lnTo>
                    <a:pt x="18595" y="288869"/>
                  </a:lnTo>
                  <a:lnTo>
                    <a:pt x="4989" y="309053"/>
                  </a:lnTo>
                  <a:lnTo>
                    <a:pt x="0" y="333768"/>
                  </a:lnTo>
                  <a:lnTo>
                    <a:pt x="0" y="1143397"/>
                  </a:lnTo>
                  <a:lnTo>
                    <a:pt x="4989" y="1168113"/>
                  </a:lnTo>
                  <a:lnTo>
                    <a:pt x="18595" y="1188298"/>
                  </a:lnTo>
                  <a:lnTo>
                    <a:pt x="38779" y="1201907"/>
                  </a:lnTo>
                  <a:lnTo>
                    <a:pt x="63500" y="1206897"/>
                  </a:lnTo>
                  <a:lnTo>
                    <a:pt x="1418818" y="1206897"/>
                  </a:lnTo>
                  <a:lnTo>
                    <a:pt x="1443538" y="1201907"/>
                  </a:lnTo>
                  <a:lnTo>
                    <a:pt x="1463722" y="1188298"/>
                  </a:lnTo>
                  <a:lnTo>
                    <a:pt x="1477329" y="1168113"/>
                  </a:lnTo>
                  <a:lnTo>
                    <a:pt x="1482318" y="1143397"/>
                  </a:lnTo>
                  <a:lnTo>
                    <a:pt x="1482318" y="333768"/>
                  </a:lnTo>
                  <a:lnTo>
                    <a:pt x="1477329" y="309053"/>
                  </a:lnTo>
                  <a:lnTo>
                    <a:pt x="1463722" y="288869"/>
                  </a:lnTo>
                  <a:lnTo>
                    <a:pt x="1443538" y="275259"/>
                  </a:lnTo>
                  <a:lnTo>
                    <a:pt x="1418818" y="270268"/>
                  </a:lnTo>
                  <a:lnTo>
                    <a:pt x="842962" y="270268"/>
                  </a:lnTo>
                  <a:lnTo>
                    <a:pt x="716356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98106" y="3702809"/>
            <a:ext cx="134429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270" algn="ctr">
              <a:lnSpc>
                <a:spcPts val="2100"/>
              </a:lnSpc>
              <a:spcBef>
                <a:spcPts val="220"/>
              </a:spcBef>
            </a:pPr>
            <a:r>
              <a:rPr sz="1800" spc="2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A </a:t>
            </a:r>
            <a:r>
              <a:rPr sz="18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binary </a:t>
            </a: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classification </a:t>
            </a:r>
            <a:r>
              <a:rPr sz="1800" spc="-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problem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36" name="灯片编号占位符 35">
            <a:extLst>
              <a:ext uri="{FF2B5EF4-FFF2-40B4-BE49-F238E27FC236}">
                <a16:creationId xmlns:a16="http://schemas.microsoft.com/office/drawing/2014/main" id="{9B211B75-4E4E-4534-9E5A-3579653447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3032" y="3602354"/>
            <a:ext cx="1437005" cy="1014094"/>
            <a:chOff x="843032" y="3602354"/>
            <a:chExt cx="1437005" cy="1014094"/>
          </a:xfrm>
        </p:grpSpPr>
        <p:sp>
          <p:nvSpPr>
            <p:cNvPr id="3" name="object 3"/>
            <p:cNvSpPr/>
            <p:nvPr/>
          </p:nvSpPr>
          <p:spPr>
            <a:xfrm>
              <a:off x="855732" y="3615855"/>
              <a:ext cx="1411605" cy="987425"/>
            </a:xfrm>
            <a:custGeom>
              <a:avLst/>
              <a:gdLst/>
              <a:ahLst/>
              <a:cxnLst/>
              <a:rect l="l" t="t" r="r" b="b"/>
              <a:pathLst>
                <a:path w="1411605" h="987425">
                  <a:moveTo>
                    <a:pt x="1411281" y="0"/>
                  </a:moveTo>
                  <a:lnTo>
                    <a:pt x="964406" y="161531"/>
                  </a:lnTo>
                  <a:lnTo>
                    <a:pt x="63500" y="161531"/>
                  </a:lnTo>
                  <a:lnTo>
                    <a:pt x="38783" y="166520"/>
                  </a:lnTo>
                  <a:lnTo>
                    <a:pt x="18598" y="180127"/>
                  </a:lnTo>
                  <a:lnTo>
                    <a:pt x="4990" y="200311"/>
                  </a:lnTo>
                  <a:lnTo>
                    <a:pt x="0" y="225031"/>
                  </a:lnTo>
                  <a:lnTo>
                    <a:pt x="0" y="923923"/>
                  </a:lnTo>
                  <a:lnTo>
                    <a:pt x="4990" y="948640"/>
                  </a:lnTo>
                  <a:lnTo>
                    <a:pt x="18598" y="968824"/>
                  </a:lnTo>
                  <a:lnTo>
                    <a:pt x="38783" y="982433"/>
                  </a:lnTo>
                  <a:lnTo>
                    <a:pt x="63500" y="987423"/>
                  </a:lnTo>
                  <a:lnTo>
                    <a:pt x="1206493" y="987423"/>
                  </a:lnTo>
                  <a:lnTo>
                    <a:pt x="1231213" y="982433"/>
                  </a:lnTo>
                  <a:lnTo>
                    <a:pt x="1251397" y="968824"/>
                  </a:lnTo>
                  <a:lnTo>
                    <a:pt x="1265004" y="948640"/>
                  </a:lnTo>
                  <a:lnTo>
                    <a:pt x="1269993" y="923923"/>
                  </a:lnTo>
                  <a:lnTo>
                    <a:pt x="1269993" y="545701"/>
                  </a:lnTo>
                  <a:lnTo>
                    <a:pt x="1411281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5732" y="3615054"/>
              <a:ext cx="1270000" cy="988694"/>
            </a:xfrm>
            <a:custGeom>
              <a:avLst/>
              <a:gdLst/>
              <a:ahLst/>
              <a:cxnLst/>
              <a:rect l="l" t="t" r="r" b="b"/>
              <a:pathLst>
                <a:path w="1270000" h="988695">
                  <a:moveTo>
                    <a:pt x="109537" y="0"/>
                  </a:moveTo>
                  <a:lnTo>
                    <a:pt x="31750" y="172250"/>
                  </a:lnTo>
                  <a:lnTo>
                    <a:pt x="18948" y="182029"/>
                  </a:lnTo>
                  <a:lnTo>
                    <a:pt x="8906" y="194487"/>
                  </a:lnTo>
                  <a:lnTo>
                    <a:pt x="2347" y="209222"/>
                  </a:lnTo>
                  <a:lnTo>
                    <a:pt x="0" y="225831"/>
                  </a:lnTo>
                  <a:lnTo>
                    <a:pt x="0" y="924723"/>
                  </a:lnTo>
                  <a:lnTo>
                    <a:pt x="4990" y="949440"/>
                  </a:lnTo>
                  <a:lnTo>
                    <a:pt x="18598" y="969624"/>
                  </a:lnTo>
                  <a:lnTo>
                    <a:pt x="38783" y="983233"/>
                  </a:lnTo>
                  <a:lnTo>
                    <a:pt x="63500" y="988223"/>
                  </a:lnTo>
                  <a:lnTo>
                    <a:pt x="1206493" y="988223"/>
                  </a:lnTo>
                  <a:lnTo>
                    <a:pt x="1231213" y="983233"/>
                  </a:lnTo>
                  <a:lnTo>
                    <a:pt x="1251397" y="969624"/>
                  </a:lnTo>
                  <a:lnTo>
                    <a:pt x="1265004" y="949440"/>
                  </a:lnTo>
                  <a:lnTo>
                    <a:pt x="1269993" y="924723"/>
                  </a:lnTo>
                  <a:lnTo>
                    <a:pt x="1269993" y="225831"/>
                  </a:lnTo>
                  <a:lnTo>
                    <a:pt x="1265004" y="201111"/>
                  </a:lnTo>
                  <a:lnTo>
                    <a:pt x="1251397" y="180927"/>
                  </a:lnTo>
                  <a:lnTo>
                    <a:pt x="1231213" y="167320"/>
                  </a:lnTo>
                  <a:lnTo>
                    <a:pt x="1206493" y="162331"/>
                  </a:lnTo>
                  <a:lnTo>
                    <a:pt x="183356" y="162331"/>
                  </a:lnTo>
                  <a:lnTo>
                    <a:pt x="1095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5732" y="3615054"/>
              <a:ext cx="1270000" cy="988694"/>
            </a:xfrm>
            <a:custGeom>
              <a:avLst/>
              <a:gdLst/>
              <a:ahLst/>
              <a:cxnLst/>
              <a:rect l="l" t="t" r="r" b="b"/>
              <a:pathLst>
                <a:path w="1270000" h="988695">
                  <a:moveTo>
                    <a:pt x="109537" y="0"/>
                  </a:moveTo>
                  <a:lnTo>
                    <a:pt x="31750" y="172250"/>
                  </a:lnTo>
                  <a:lnTo>
                    <a:pt x="18946" y="182029"/>
                  </a:lnTo>
                  <a:lnTo>
                    <a:pt x="8904" y="194487"/>
                  </a:lnTo>
                  <a:lnTo>
                    <a:pt x="2346" y="209222"/>
                  </a:lnTo>
                  <a:lnTo>
                    <a:pt x="0" y="225831"/>
                  </a:lnTo>
                  <a:lnTo>
                    <a:pt x="0" y="924723"/>
                  </a:lnTo>
                  <a:lnTo>
                    <a:pt x="4990" y="949440"/>
                  </a:lnTo>
                  <a:lnTo>
                    <a:pt x="18598" y="969624"/>
                  </a:lnTo>
                  <a:lnTo>
                    <a:pt x="38783" y="983233"/>
                  </a:lnTo>
                  <a:lnTo>
                    <a:pt x="63500" y="988223"/>
                  </a:lnTo>
                  <a:lnTo>
                    <a:pt x="1206493" y="988223"/>
                  </a:lnTo>
                  <a:lnTo>
                    <a:pt x="1231213" y="983233"/>
                  </a:lnTo>
                  <a:lnTo>
                    <a:pt x="1251397" y="969624"/>
                  </a:lnTo>
                  <a:lnTo>
                    <a:pt x="1265004" y="949440"/>
                  </a:lnTo>
                  <a:lnTo>
                    <a:pt x="1269993" y="924723"/>
                  </a:lnTo>
                  <a:lnTo>
                    <a:pt x="1269993" y="225831"/>
                  </a:lnTo>
                  <a:lnTo>
                    <a:pt x="1265004" y="201111"/>
                  </a:lnTo>
                  <a:lnTo>
                    <a:pt x="1251397" y="180927"/>
                  </a:lnTo>
                  <a:lnTo>
                    <a:pt x="1231213" y="167320"/>
                  </a:lnTo>
                  <a:lnTo>
                    <a:pt x="1206493" y="162331"/>
                  </a:lnTo>
                  <a:lnTo>
                    <a:pt x="183356" y="162331"/>
                  </a:lnTo>
                  <a:lnTo>
                    <a:pt x="109537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37661" y="3581056"/>
            <a:ext cx="1295400" cy="1030605"/>
            <a:chOff x="3437661" y="3581056"/>
            <a:chExt cx="1295400" cy="1030605"/>
          </a:xfrm>
        </p:grpSpPr>
        <p:sp>
          <p:nvSpPr>
            <p:cNvPr id="7" name="object 7"/>
            <p:cNvSpPr/>
            <p:nvPr/>
          </p:nvSpPr>
          <p:spPr>
            <a:xfrm>
              <a:off x="3450361" y="3593756"/>
              <a:ext cx="1270000" cy="1005205"/>
            </a:xfrm>
            <a:custGeom>
              <a:avLst/>
              <a:gdLst/>
              <a:ahLst/>
              <a:cxnLst/>
              <a:rect l="l" t="t" r="r" b="b"/>
              <a:pathLst>
                <a:path w="1270000" h="1005204">
                  <a:moveTo>
                    <a:pt x="1168006" y="0"/>
                  </a:moveTo>
                  <a:lnTo>
                    <a:pt x="1100137" y="178993"/>
                  </a:lnTo>
                  <a:lnTo>
                    <a:pt x="63500" y="178993"/>
                  </a:lnTo>
                  <a:lnTo>
                    <a:pt x="38785" y="183984"/>
                  </a:lnTo>
                  <a:lnTo>
                    <a:pt x="18600" y="197594"/>
                  </a:lnTo>
                  <a:lnTo>
                    <a:pt x="4990" y="217779"/>
                  </a:lnTo>
                  <a:lnTo>
                    <a:pt x="0" y="242493"/>
                  </a:lnTo>
                  <a:lnTo>
                    <a:pt x="0" y="941392"/>
                  </a:lnTo>
                  <a:lnTo>
                    <a:pt x="4990" y="966109"/>
                  </a:lnTo>
                  <a:lnTo>
                    <a:pt x="18600" y="986293"/>
                  </a:lnTo>
                  <a:lnTo>
                    <a:pt x="38785" y="999902"/>
                  </a:lnTo>
                  <a:lnTo>
                    <a:pt x="63500" y="1004892"/>
                  </a:lnTo>
                  <a:lnTo>
                    <a:pt x="1206500" y="1004892"/>
                  </a:lnTo>
                  <a:lnTo>
                    <a:pt x="1231214" y="999902"/>
                  </a:lnTo>
                  <a:lnTo>
                    <a:pt x="1251399" y="986293"/>
                  </a:lnTo>
                  <a:lnTo>
                    <a:pt x="1265009" y="966109"/>
                  </a:lnTo>
                  <a:lnTo>
                    <a:pt x="1270000" y="941392"/>
                  </a:lnTo>
                  <a:lnTo>
                    <a:pt x="1270000" y="242493"/>
                  </a:lnTo>
                  <a:lnTo>
                    <a:pt x="1267807" y="226459"/>
                  </a:lnTo>
                  <a:lnTo>
                    <a:pt x="1261673" y="212151"/>
                  </a:lnTo>
                  <a:lnTo>
                    <a:pt x="1252260" y="199918"/>
                  </a:lnTo>
                  <a:lnTo>
                    <a:pt x="1240231" y="190106"/>
                  </a:lnTo>
                  <a:lnTo>
                    <a:pt x="1168006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50361" y="3594315"/>
              <a:ext cx="1270000" cy="1002665"/>
            </a:xfrm>
            <a:custGeom>
              <a:avLst/>
              <a:gdLst/>
              <a:ahLst/>
              <a:cxnLst/>
              <a:rect l="l" t="t" r="r" b="b"/>
              <a:pathLst>
                <a:path w="1270000" h="1002664">
                  <a:moveTo>
                    <a:pt x="1206500" y="176606"/>
                  </a:moveTo>
                  <a:lnTo>
                    <a:pt x="63500" y="176606"/>
                  </a:lnTo>
                  <a:lnTo>
                    <a:pt x="38785" y="181597"/>
                  </a:lnTo>
                  <a:lnTo>
                    <a:pt x="18600" y="195206"/>
                  </a:lnTo>
                  <a:lnTo>
                    <a:pt x="4990" y="215391"/>
                  </a:lnTo>
                  <a:lnTo>
                    <a:pt x="0" y="240106"/>
                  </a:lnTo>
                  <a:lnTo>
                    <a:pt x="0" y="939008"/>
                  </a:lnTo>
                  <a:lnTo>
                    <a:pt x="4990" y="963725"/>
                  </a:lnTo>
                  <a:lnTo>
                    <a:pt x="18600" y="983909"/>
                  </a:lnTo>
                  <a:lnTo>
                    <a:pt x="38785" y="997518"/>
                  </a:lnTo>
                  <a:lnTo>
                    <a:pt x="63500" y="1002508"/>
                  </a:lnTo>
                  <a:lnTo>
                    <a:pt x="1206500" y="1002508"/>
                  </a:lnTo>
                  <a:lnTo>
                    <a:pt x="1231214" y="997518"/>
                  </a:lnTo>
                  <a:lnTo>
                    <a:pt x="1251399" y="983909"/>
                  </a:lnTo>
                  <a:lnTo>
                    <a:pt x="1265009" y="963725"/>
                  </a:lnTo>
                  <a:lnTo>
                    <a:pt x="1270000" y="939008"/>
                  </a:lnTo>
                  <a:lnTo>
                    <a:pt x="1270000" y="240106"/>
                  </a:lnTo>
                  <a:lnTo>
                    <a:pt x="1265009" y="215391"/>
                  </a:lnTo>
                  <a:lnTo>
                    <a:pt x="1251399" y="195206"/>
                  </a:lnTo>
                  <a:lnTo>
                    <a:pt x="1231214" y="181597"/>
                  </a:lnTo>
                  <a:lnTo>
                    <a:pt x="1206500" y="176606"/>
                  </a:lnTo>
                  <a:close/>
                </a:path>
                <a:path w="1270000" h="1002664">
                  <a:moveTo>
                    <a:pt x="381000" y="0"/>
                  </a:moveTo>
                  <a:lnTo>
                    <a:pt x="254393" y="176606"/>
                  </a:lnTo>
                  <a:lnTo>
                    <a:pt x="508000" y="176606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50361" y="3594315"/>
              <a:ext cx="1270000" cy="1002665"/>
            </a:xfrm>
            <a:custGeom>
              <a:avLst/>
              <a:gdLst/>
              <a:ahLst/>
              <a:cxnLst/>
              <a:rect l="l" t="t" r="r" b="b"/>
              <a:pathLst>
                <a:path w="1270000" h="1002664">
                  <a:moveTo>
                    <a:pt x="381000" y="0"/>
                  </a:moveTo>
                  <a:lnTo>
                    <a:pt x="254393" y="176606"/>
                  </a:lnTo>
                  <a:lnTo>
                    <a:pt x="63500" y="176606"/>
                  </a:lnTo>
                  <a:lnTo>
                    <a:pt x="38785" y="181597"/>
                  </a:lnTo>
                  <a:lnTo>
                    <a:pt x="18600" y="195206"/>
                  </a:lnTo>
                  <a:lnTo>
                    <a:pt x="4990" y="215391"/>
                  </a:lnTo>
                  <a:lnTo>
                    <a:pt x="0" y="240106"/>
                  </a:lnTo>
                  <a:lnTo>
                    <a:pt x="0" y="939008"/>
                  </a:lnTo>
                  <a:lnTo>
                    <a:pt x="4990" y="963725"/>
                  </a:lnTo>
                  <a:lnTo>
                    <a:pt x="18600" y="983909"/>
                  </a:lnTo>
                  <a:lnTo>
                    <a:pt x="38785" y="997518"/>
                  </a:lnTo>
                  <a:lnTo>
                    <a:pt x="63500" y="1002508"/>
                  </a:lnTo>
                  <a:lnTo>
                    <a:pt x="1206500" y="1002508"/>
                  </a:lnTo>
                  <a:lnTo>
                    <a:pt x="1231214" y="997518"/>
                  </a:lnTo>
                  <a:lnTo>
                    <a:pt x="1251399" y="983909"/>
                  </a:lnTo>
                  <a:lnTo>
                    <a:pt x="1265009" y="963725"/>
                  </a:lnTo>
                  <a:lnTo>
                    <a:pt x="1270000" y="939008"/>
                  </a:lnTo>
                  <a:lnTo>
                    <a:pt x="1270000" y="240106"/>
                  </a:lnTo>
                  <a:lnTo>
                    <a:pt x="1265009" y="215391"/>
                  </a:lnTo>
                  <a:lnTo>
                    <a:pt x="1251399" y="195206"/>
                  </a:lnTo>
                  <a:lnTo>
                    <a:pt x="1231214" y="181597"/>
                  </a:lnTo>
                  <a:lnTo>
                    <a:pt x="1206500" y="176606"/>
                  </a:lnTo>
                  <a:lnTo>
                    <a:pt x="508000" y="176606"/>
                  </a:lnTo>
                  <a:lnTo>
                    <a:pt x="381000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348213" y="778084"/>
                <a:ext cx="7728987" cy="2646877"/>
              </a:xfrm>
              <a:prstGeom prst="rect">
                <a:avLst/>
              </a:prstGeom>
            </p:spPr>
            <p:txBody>
              <a:bodyPr vert="horz" wrap="square" lIns="0" tIns="208279" rIns="0" bIns="0" rtlCol="0">
                <a:spAutoFit/>
              </a:bodyPr>
              <a:lstStyle/>
              <a:p>
                <a:pPr marL="233045" indent="-220979">
                  <a:lnSpc>
                    <a:spcPct val="100000"/>
                  </a:lnSpc>
                  <a:spcBef>
                    <a:spcPts val="1639"/>
                  </a:spcBef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Optimize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both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revenue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and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customer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experience</a:t>
                </a:r>
                <a:endParaRPr lang="en-US" sz="2200" dirty="0">
                  <a:latin typeface="Times New Roman" panose="02020603050405020304" pitchFamily="18" charset="0"/>
                  <a:cs typeface="Roboto Lt"/>
                </a:endParaRPr>
              </a:p>
              <a:p>
                <a:pPr marL="469900" lvl="1" indent="-228600">
                  <a:lnSpc>
                    <a:spcPct val="100000"/>
                  </a:lnSpc>
                  <a:spcBef>
                    <a:spcPts val="1335"/>
                  </a:spcBef>
                  <a:buChar char="•"/>
                  <a:tabLst>
                    <a:tab pos="469265" algn="l"/>
                    <a:tab pos="469900" algn="l"/>
                  </a:tabLst>
                </a:pPr>
                <a:r>
                  <a:rPr lang="en-US" sz="19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Latency: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ads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should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be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shown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to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users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at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the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same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time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as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others</a:t>
                </a:r>
                <a:endParaRPr lang="en-US" sz="1900" dirty="0">
                  <a:latin typeface="Times New Roman" panose="02020603050405020304" pitchFamily="18" charset="0"/>
                  <a:cs typeface="Roboto Lt"/>
                </a:endParaRPr>
              </a:p>
              <a:p>
                <a:pPr marL="469900" lvl="1" indent="-228600">
                  <a:lnSpc>
                    <a:spcPct val="100000"/>
                  </a:lnSpc>
                  <a:spcBef>
                    <a:spcPts val="825"/>
                  </a:spcBef>
                  <a:buChar char="•"/>
                  <a:tabLst>
                    <a:tab pos="469265" algn="l"/>
                    <a:tab pos="469900" algn="l"/>
                  </a:tabLst>
                </a:pP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ASN:</a:t>
                </a:r>
                <a:r>
                  <a:rPr lang="en-US" sz="19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average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2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#ads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shown</a:t>
                </a:r>
                <a:r>
                  <a:rPr lang="en-US" sz="19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in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page</a:t>
                </a:r>
                <a:endParaRPr lang="en-US" sz="1900" dirty="0">
                  <a:latin typeface="Times New Roman" panose="02020603050405020304" pitchFamily="18" charset="0"/>
                  <a:cs typeface="Roboto Lt"/>
                </a:endParaRPr>
              </a:p>
              <a:p>
                <a:pPr marL="469900" lvl="1" indent="-228600">
                  <a:lnSpc>
                    <a:spcPct val="100000"/>
                  </a:lnSpc>
                  <a:spcBef>
                    <a:spcPts val="825"/>
                  </a:spcBef>
                  <a:buChar char="•"/>
                  <a:tabLst>
                    <a:tab pos="469265" algn="l"/>
                    <a:tab pos="469900" algn="l"/>
                  </a:tabLst>
                </a:pPr>
                <a:r>
                  <a:rPr lang="en-US" sz="19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CTR: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actual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user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click </a:t>
                </a:r>
                <a:r>
                  <a:rPr lang="en-US" sz="19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through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rate</a:t>
                </a:r>
                <a:endParaRPr lang="en-US" sz="1900" dirty="0">
                  <a:latin typeface="Times New Roman" panose="02020603050405020304" pitchFamily="18" charset="0"/>
                  <a:cs typeface="Roboto Lt"/>
                </a:endParaRPr>
              </a:p>
              <a:p>
                <a:pPr marL="469900" lvl="1" indent="-228600">
                  <a:lnSpc>
                    <a:spcPct val="100000"/>
                  </a:lnSpc>
                  <a:spcBef>
                    <a:spcPts val="830"/>
                  </a:spcBef>
                  <a:buChar char="•"/>
                  <a:tabLst>
                    <a:tab pos="469265" algn="l"/>
                    <a:tab pos="469900" algn="l"/>
                  </a:tabLst>
                </a:pP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ACP: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average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price advertiser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pays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per click</a:t>
                </a:r>
                <a:endParaRPr lang="en-US" sz="1900" dirty="0">
                  <a:latin typeface="Times New Roman" panose="02020603050405020304" pitchFamily="18" charset="0"/>
                  <a:cs typeface="Roboto Lt"/>
                </a:endParaRPr>
              </a:p>
              <a:p>
                <a:pPr marL="233045" indent="-220979">
                  <a:lnSpc>
                    <a:spcPct val="100000"/>
                  </a:lnSpc>
                  <a:spcBef>
                    <a:spcPts val="875"/>
                  </a:spcBef>
                  <a:buChar char="•"/>
                  <a:tabLst>
                    <a:tab pos="233045" algn="l"/>
                    <a:tab pos="233679" algn="l"/>
                    <a:tab pos="3249930" algn="l"/>
                    <a:tab pos="4094479" algn="l"/>
                    <a:tab pos="4922520" algn="l"/>
                  </a:tabLst>
                </a:pP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revenue</a:t>
                </a:r>
                <a:r>
                  <a:rPr lang="en-US" sz="2200" spc="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=</a:t>
                </a:r>
                <a:r>
                  <a:rPr lang="en-US" sz="2200" spc="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2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#pageviews </a:t>
                </a:r>
                <a14:m>
                  <m:oMath xmlns:m="http://schemas.openxmlformats.org/officeDocument/2006/math">
                    <m:r>
                      <a:rPr lang="en-US" altLang="zh-CN" sz="2200" b="0" i="1" spc="-20" smtClean="0">
                        <a:solidFill>
                          <a:srgbClr val="1D1D1D"/>
                        </a:solidFill>
                        <a:latin typeface="Cambria Math" panose="02040503050406030204" pitchFamily="18" charset="0"/>
                        <a:cs typeface="Roboto Lt"/>
                      </a:rPr>
                      <m:t>×</m:t>
                    </m:r>
                  </m:oMath>
                </a14:m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ASN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1D1D1D"/>
                        </a:solidFill>
                        <a:latin typeface="Cambria Math" panose="02040503050406030204" pitchFamily="18" charset="0"/>
                        <a:cs typeface="Roboto Lt"/>
                      </a:rPr>
                      <m:t>×</m:t>
                    </m:r>
                  </m:oMath>
                </a14:m>
                <a:r>
                  <a:rPr lang="en-US" sz="2200" spc="-2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CTR </a:t>
                </a:r>
                <a14:m>
                  <m:oMath xmlns:m="http://schemas.openxmlformats.org/officeDocument/2006/math">
                    <m:r>
                      <a:rPr lang="en-US" sz="2200" b="0" i="1" spc="-25" dirty="0" smtClean="0">
                        <a:solidFill>
                          <a:srgbClr val="1D1D1D"/>
                        </a:solidFill>
                        <a:latin typeface="Cambria Math" panose="02040503050406030204" pitchFamily="18" charset="0"/>
                        <a:cs typeface="Roboto Lt"/>
                      </a:rPr>
                      <m:t>×</m:t>
                    </m:r>
                  </m:oMath>
                </a14:m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ACP</a:t>
                </a:r>
                <a:endParaRPr sz="2200" dirty="0">
                  <a:latin typeface="Times New Roman" panose="02020603050405020304" pitchFamily="18" charset="0"/>
                  <a:cs typeface="Roboto Lt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3" y="778084"/>
                <a:ext cx="7728987" cy="2646877"/>
              </a:xfrm>
              <a:prstGeom prst="rect">
                <a:avLst/>
              </a:prstGeom>
              <a:blipFill>
                <a:blip r:embed="rId2"/>
                <a:stretch>
                  <a:fillRect l="-1893" b="-5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 txBox="1"/>
          <p:nvPr/>
        </p:nvSpPr>
        <p:spPr>
          <a:xfrm>
            <a:off x="1012179" y="3888814"/>
            <a:ext cx="956944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9845">
              <a:lnSpc>
                <a:spcPts val="2100"/>
              </a:lnSpc>
              <a:spcBef>
                <a:spcPts val="220"/>
              </a:spcBef>
            </a:pP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Platform </a:t>
            </a:r>
            <a:r>
              <a:rPr sz="1800" spc="-42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compa</a:t>
            </a:r>
            <a:r>
              <a:rPr sz="1800" spc="-2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ny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0063" y="3893700"/>
            <a:ext cx="995579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10" dirty="0">
                <a:latin typeface="Times New Roman" panose="02020603050405020304" pitchFamily="18" charset="0"/>
                <a:cs typeface="Roboto Lt"/>
              </a:rPr>
              <a:t>Matters </a:t>
            </a:r>
            <a:r>
              <a:rPr sz="1800" spc="-5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to</a:t>
            </a:r>
            <a:r>
              <a:rPr sz="1800" spc="-80" dirty="0">
                <a:latin typeface="Times New Roman" panose="02020603050405020304" pitchFamily="18" charset="0"/>
                <a:cs typeface="Roboto Lt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Roboto Lt"/>
              </a:rPr>
              <a:t>whom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2168" y="4016663"/>
            <a:ext cx="59023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Us</a:t>
            </a:r>
            <a:r>
              <a:rPr sz="1800" spc="-1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e</a:t>
            </a:r>
            <a:r>
              <a:rPr sz="1800" spc="-10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r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04155" y="3541369"/>
            <a:ext cx="1350010" cy="1053465"/>
            <a:chOff x="4904155" y="3541369"/>
            <a:chExt cx="1350010" cy="1053465"/>
          </a:xfrm>
        </p:grpSpPr>
        <p:sp>
          <p:nvSpPr>
            <p:cNvPr id="15" name="object 15"/>
            <p:cNvSpPr/>
            <p:nvPr/>
          </p:nvSpPr>
          <p:spPr>
            <a:xfrm>
              <a:off x="4916855" y="3576294"/>
              <a:ext cx="1324610" cy="1005840"/>
            </a:xfrm>
            <a:custGeom>
              <a:avLst/>
              <a:gdLst/>
              <a:ahLst/>
              <a:cxnLst/>
              <a:rect l="l" t="t" r="r" b="b"/>
              <a:pathLst>
                <a:path w="1324610" h="1005839">
                  <a:moveTo>
                    <a:pt x="0" y="0"/>
                  </a:moveTo>
                  <a:lnTo>
                    <a:pt x="54368" y="579046"/>
                  </a:lnTo>
                  <a:lnTo>
                    <a:pt x="54368" y="942186"/>
                  </a:lnTo>
                  <a:lnTo>
                    <a:pt x="59359" y="966903"/>
                  </a:lnTo>
                  <a:lnTo>
                    <a:pt x="72969" y="987087"/>
                  </a:lnTo>
                  <a:lnTo>
                    <a:pt x="93153" y="1000696"/>
                  </a:lnTo>
                  <a:lnTo>
                    <a:pt x="117868" y="1005686"/>
                  </a:lnTo>
                  <a:lnTo>
                    <a:pt x="1260868" y="1005686"/>
                  </a:lnTo>
                  <a:lnTo>
                    <a:pt x="1285583" y="1000696"/>
                  </a:lnTo>
                  <a:lnTo>
                    <a:pt x="1305768" y="987087"/>
                  </a:lnTo>
                  <a:lnTo>
                    <a:pt x="1319377" y="966903"/>
                  </a:lnTo>
                  <a:lnTo>
                    <a:pt x="1324368" y="942186"/>
                  </a:lnTo>
                  <a:lnTo>
                    <a:pt x="1324368" y="243293"/>
                  </a:lnTo>
                  <a:lnTo>
                    <a:pt x="1319377" y="218573"/>
                  </a:lnTo>
                  <a:lnTo>
                    <a:pt x="1305768" y="198389"/>
                  </a:lnTo>
                  <a:lnTo>
                    <a:pt x="1285583" y="184783"/>
                  </a:lnTo>
                  <a:lnTo>
                    <a:pt x="1260868" y="179793"/>
                  </a:lnTo>
                  <a:lnTo>
                    <a:pt x="188112" y="179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16855" y="3576294"/>
              <a:ext cx="1324610" cy="1005840"/>
            </a:xfrm>
            <a:custGeom>
              <a:avLst/>
              <a:gdLst/>
              <a:ahLst/>
              <a:cxnLst/>
              <a:rect l="l" t="t" r="r" b="b"/>
              <a:pathLst>
                <a:path w="1324610" h="1005839">
                  <a:moveTo>
                    <a:pt x="0" y="0"/>
                  </a:moveTo>
                  <a:lnTo>
                    <a:pt x="54368" y="579046"/>
                  </a:lnTo>
                  <a:lnTo>
                    <a:pt x="54368" y="942186"/>
                  </a:lnTo>
                  <a:lnTo>
                    <a:pt x="59359" y="966903"/>
                  </a:lnTo>
                  <a:lnTo>
                    <a:pt x="72969" y="987087"/>
                  </a:lnTo>
                  <a:lnTo>
                    <a:pt x="93153" y="1000696"/>
                  </a:lnTo>
                  <a:lnTo>
                    <a:pt x="117868" y="1005686"/>
                  </a:lnTo>
                  <a:lnTo>
                    <a:pt x="1260868" y="1005686"/>
                  </a:lnTo>
                  <a:lnTo>
                    <a:pt x="1285583" y="1000696"/>
                  </a:lnTo>
                  <a:lnTo>
                    <a:pt x="1305767" y="987087"/>
                  </a:lnTo>
                  <a:lnTo>
                    <a:pt x="1319377" y="966903"/>
                  </a:lnTo>
                  <a:lnTo>
                    <a:pt x="1324368" y="942186"/>
                  </a:lnTo>
                  <a:lnTo>
                    <a:pt x="1324368" y="243293"/>
                  </a:lnTo>
                  <a:lnTo>
                    <a:pt x="1319377" y="218573"/>
                  </a:lnTo>
                  <a:lnTo>
                    <a:pt x="1305767" y="198389"/>
                  </a:lnTo>
                  <a:lnTo>
                    <a:pt x="1285583" y="184783"/>
                  </a:lnTo>
                  <a:lnTo>
                    <a:pt x="1260868" y="179793"/>
                  </a:lnTo>
                  <a:lnTo>
                    <a:pt x="188112" y="17979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71224" y="3554069"/>
              <a:ext cx="1270000" cy="1028065"/>
            </a:xfrm>
            <a:custGeom>
              <a:avLst/>
              <a:gdLst/>
              <a:ahLst/>
              <a:cxnLst/>
              <a:rect l="l" t="t" r="r" b="b"/>
              <a:pathLst>
                <a:path w="1270000" h="1028064">
                  <a:moveTo>
                    <a:pt x="1206500" y="202018"/>
                  </a:moveTo>
                  <a:lnTo>
                    <a:pt x="63500" y="202018"/>
                  </a:lnTo>
                  <a:lnTo>
                    <a:pt x="38785" y="207008"/>
                  </a:lnTo>
                  <a:lnTo>
                    <a:pt x="18600" y="220614"/>
                  </a:lnTo>
                  <a:lnTo>
                    <a:pt x="4990" y="240798"/>
                  </a:lnTo>
                  <a:lnTo>
                    <a:pt x="0" y="265518"/>
                  </a:lnTo>
                  <a:lnTo>
                    <a:pt x="0" y="964411"/>
                  </a:lnTo>
                  <a:lnTo>
                    <a:pt x="4990" y="989128"/>
                  </a:lnTo>
                  <a:lnTo>
                    <a:pt x="18600" y="1009312"/>
                  </a:lnTo>
                  <a:lnTo>
                    <a:pt x="38785" y="1022921"/>
                  </a:lnTo>
                  <a:lnTo>
                    <a:pt x="63500" y="1027911"/>
                  </a:lnTo>
                  <a:lnTo>
                    <a:pt x="1206500" y="1027911"/>
                  </a:lnTo>
                  <a:lnTo>
                    <a:pt x="1231214" y="1022921"/>
                  </a:lnTo>
                  <a:lnTo>
                    <a:pt x="1251399" y="1009312"/>
                  </a:lnTo>
                  <a:lnTo>
                    <a:pt x="1265009" y="989128"/>
                  </a:lnTo>
                  <a:lnTo>
                    <a:pt x="1270000" y="964411"/>
                  </a:lnTo>
                  <a:lnTo>
                    <a:pt x="1270000" y="265518"/>
                  </a:lnTo>
                  <a:lnTo>
                    <a:pt x="1265009" y="240798"/>
                  </a:lnTo>
                  <a:lnTo>
                    <a:pt x="1251399" y="220614"/>
                  </a:lnTo>
                  <a:lnTo>
                    <a:pt x="1231214" y="207008"/>
                  </a:lnTo>
                  <a:lnTo>
                    <a:pt x="1206500" y="202018"/>
                  </a:lnTo>
                  <a:close/>
                </a:path>
                <a:path w="1270000" h="1028064">
                  <a:moveTo>
                    <a:pt x="552450" y="0"/>
                  </a:moveTo>
                  <a:lnTo>
                    <a:pt x="425450" y="202018"/>
                  </a:lnTo>
                  <a:lnTo>
                    <a:pt x="679450" y="202018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1224" y="3554069"/>
              <a:ext cx="1270000" cy="1028065"/>
            </a:xfrm>
            <a:custGeom>
              <a:avLst/>
              <a:gdLst/>
              <a:ahLst/>
              <a:cxnLst/>
              <a:rect l="l" t="t" r="r" b="b"/>
              <a:pathLst>
                <a:path w="1270000" h="1028064">
                  <a:moveTo>
                    <a:pt x="552450" y="0"/>
                  </a:moveTo>
                  <a:lnTo>
                    <a:pt x="425450" y="202018"/>
                  </a:lnTo>
                  <a:lnTo>
                    <a:pt x="63500" y="202018"/>
                  </a:lnTo>
                  <a:lnTo>
                    <a:pt x="38785" y="207008"/>
                  </a:lnTo>
                  <a:lnTo>
                    <a:pt x="18600" y="220614"/>
                  </a:lnTo>
                  <a:lnTo>
                    <a:pt x="4990" y="240798"/>
                  </a:lnTo>
                  <a:lnTo>
                    <a:pt x="0" y="265518"/>
                  </a:lnTo>
                  <a:lnTo>
                    <a:pt x="0" y="964411"/>
                  </a:lnTo>
                  <a:lnTo>
                    <a:pt x="4990" y="989128"/>
                  </a:lnTo>
                  <a:lnTo>
                    <a:pt x="18600" y="1009312"/>
                  </a:lnTo>
                  <a:lnTo>
                    <a:pt x="38785" y="1022921"/>
                  </a:lnTo>
                  <a:lnTo>
                    <a:pt x="63500" y="1027911"/>
                  </a:lnTo>
                  <a:lnTo>
                    <a:pt x="1206500" y="1027911"/>
                  </a:lnTo>
                  <a:lnTo>
                    <a:pt x="1231214" y="1022921"/>
                  </a:lnTo>
                  <a:lnTo>
                    <a:pt x="1251399" y="1009312"/>
                  </a:lnTo>
                  <a:lnTo>
                    <a:pt x="1265009" y="989128"/>
                  </a:lnTo>
                  <a:lnTo>
                    <a:pt x="1270000" y="964411"/>
                  </a:lnTo>
                  <a:lnTo>
                    <a:pt x="1270000" y="265518"/>
                  </a:lnTo>
                  <a:lnTo>
                    <a:pt x="1265009" y="240798"/>
                  </a:lnTo>
                  <a:lnTo>
                    <a:pt x="1251399" y="220614"/>
                  </a:lnTo>
                  <a:lnTo>
                    <a:pt x="1231214" y="207008"/>
                  </a:lnTo>
                  <a:lnTo>
                    <a:pt x="1206500" y="202018"/>
                  </a:lnTo>
                  <a:lnTo>
                    <a:pt x="679450" y="202018"/>
                  </a:lnTo>
                  <a:lnTo>
                    <a:pt x="552450" y="0"/>
                  </a:lnTo>
                  <a:close/>
                </a:path>
              </a:pathLst>
            </a:custGeom>
            <a:ln w="25400">
              <a:solidFill>
                <a:srgbClr val="FCB6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6375" y="4001819"/>
            <a:ext cx="1040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81818"/>
                </a:solidFill>
                <a:latin typeface="Times New Roman" panose="02020603050405020304" pitchFamily="18" charset="0"/>
                <a:cs typeface="Roboto Lt"/>
              </a:rPr>
              <a:t>Advertiser</a:t>
            </a:r>
            <a:endParaRPr sz="18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5699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Business</a:t>
            </a:r>
            <a:r>
              <a:rPr spc="-15" dirty="0"/>
              <a:t> Metrics </a:t>
            </a:r>
            <a:r>
              <a:rPr spc="5" dirty="0"/>
              <a:t>for</a:t>
            </a:r>
            <a:r>
              <a:rPr spc="-15" dirty="0"/>
              <a:t> </a:t>
            </a:r>
            <a:r>
              <a:rPr spc="-40" dirty="0"/>
              <a:t>Displaying</a:t>
            </a:r>
            <a:r>
              <a:rPr spc="-15" dirty="0"/>
              <a:t> </a:t>
            </a:r>
            <a:r>
              <a:rPr spc="5" dirty="0"/>
              <a:t>Ads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0D20C0D-6688-4520-81E2-84FABEB7FC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54780" y="156502"/>
                <a:ext cx="6774815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043679" algn="l"/>
                  </a:tabLst>
                </a:pPr>
                <a:r>
                  <a:rPr lang="en-US" spc="-40" dirty="0"/>
                  <a:t>Displaying</a:t>
                </a:r>
                <a:r>
                  <a:rPr lang="en-US" spc="-5" dirty="0"/>
                  <a:t> Ads:</a:t>
                </a:r>
                <a:r>
                  <a:rPr lang="en-US" dirty="0"/>
                  <a:t> </a:t>
                </a:r>
                <a:r>
                  <a:rPr lang="en-US" spc="-5" dirty="0"/>
                  <a:t>Model </a:t>
                </a:r>
                <a14:m>
                  <m:oMath xmlns:m="http://schemas.openxmlformats.org/officeDocument/2006/math">
                    <m:r>
                      <a:rPr lang="en-US" altLang="zh-CN" b="0" i="1" spc="-5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pc="-30" dirty="0"/>
                  <a:t> Business</a:t>
                </a:r>
                <a:r>
                  <a:rPr lang="en-US" spc="-55" dirty="0"/>
                  <a:t> </a:t>
                </a:r>
                <a:r>
                  <a:rPr lang="en-US" spc="-15" dirty="0"/>
                  <a:t>Metrics</a:t>
                </a:r>
                <a:endParaRPr spc="-15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4780" y="156502"/>
                <a:ext cx="6774815" cy="443711"/>
              </a:xfrm>
              <a:prstGeom prst="rect">
                <a:avLst/>
              </a:prstGeom>
              <a:blipFill>
                <a:blip r:embed="rId2"/>
                <a:stretch>
                  <a:fillRect l="-2968" t="-2222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73613" y="826820"/>
                <a:ext cx="8694187" cy="3015249"/>
              </a:xfrm>
              <a:prstGeom prst="rect">
                <a:avLst/>
              </a:prstGeom>
            </p:spPr>
            <p:txBody>
              <a:bodyPr vert="horz" wrap="square" lIns="0" tIns="160020" rIns="0" bIns="0" rtlCol="0">
                <a:spAutoFit/>
              </a:bodyPr>
              <a:lstStyle/>
              <a:p>
                <a:pPr marL="233045" indent="-220979">
                  <a:lnSpc>
                    <a:spcPct val="100000"/>
                  </a:lnSpc>
                  <a:spcBef>
                    <a:spcPts val="1260"/>
                  </a:spcBef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The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2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key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model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metric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is AUC</a:t>
                </a:r>
                <a:endParaRPr lang="en-US" sz="2200" dirty="0">
                  <a:latin typeface="Times New Roman" panose="02020603050405020304" pitchFamily="18" charset="0"/>
                  <a:cs typeface="Roboto Lt"/>
                </a:endParaRPr>
              </a:p>
              <a:p>
                <a:pPr marL="233045" marR="265430" indent="-220979">
                  <a:lnSpc>
                    <a:spcPct val="113599"/>
                  </a:lnSpc>
                  <a:spcBef>
                    <a:spcPts val="800"/>
                  </a:spcBef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spc="2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new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model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with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increased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AUC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2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may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harm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business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metrics, </a:t>
                </a:r>
                <a:r>
                  <a:rPr lang="en-US" sz="2200" spc="-52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possible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reasons:</a:t>
                </a:r>
                <a:endParaRPr lang="en-US" sz="2200" dirty="0">
                  <a:latin typeface="Times New Roman" panose="02020603050405020304" pitchFamily="18" charset="0"/>
                  <a:cs typeface="Roboto Lt"/>
                </a:endParaRPr>
              </a:p>
              <a:p>
                <a:pPr marL="698500" lvl="1" indent="-229235">
                  <a:lnSpc>
                    <a:spcPct val="100000"/>
                  </a:lnSpc>
                  <a:spcBef>
                    <a:spcPts val="1685"/>
                  </a:spcBef>
                  <a:buChar char="•"/>
                  <a:tabLst>
                    <a:tab pos="697865" algn="l"/>
                    <a:tab pos="699135" algn="l"/>
                    <a:tab pos="2945765" algn="l"/>
                  </a:tabLst>
                </a:pP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Lower estimated CTR </a:t>
                </a:r>
                <a14:m>
                  <m:oMath xmlns:m="http://schemas.openxmlformats.org/officeDocument/2006/math">
                    <m:r>
                      <a:rPr lang="en-US" altLang="zh-CN" sz="1900" spc="-10">
                        <a:solidFill>
                          <a:srgbClr val="1D1D1D"/>
                        </a:solidFill>
                        <a:latin typeface="Cambria Math" panose="02040503050406030204" pitchFamily="18" charset="0"/>
                        <a:cs typeface="Roboto Lt"/>
                      </a:rPr>
                      <m:t>→</m:t>
                    </m:r>
                  </m:oMath>
                </a14:m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less ads displayed</a:t>
                </a:r>
              </a:p>
              <a:p>
                <a:pPr marL="698500" lvl="1" indent="-229235">
                  <a:lnSpc>
                    <a:spcPct val="100000"/>
                  </a:lnSpc>
                  <a:spcBef>
                    <a:spcPts val="590"/>
                  </a:spcBef>
                  <a:buChar char="•"/>
                  <a:tabLst>
                    <a:tab pos="697865" algn="l"/>
                    <a:tab pos="699135" algn="l"/>
                  </a:tabLst>
                </a:pP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Lower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real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2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CTR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because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we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trained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and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evaluated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on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past</a:t>
                </a:r>
                <a:r>
                  <a:rPr lang="en-US" sz="19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data</a:t>
                </a:r>
                <a:endParaRPr lang="en-US" sz="1900" dirty="0">
                  <a:latin typeface="Times New Roman" panose="02020603050405020304" pitchFamily="18" charset="0"/>
                  <a:cs typeface="Roboto Lt"/>
                </a:endParaRPr>
              </a:p>
              <a:p>
                <a:pPr marL="698500" lvl="1" indent="-229235">
                  <a:lnSpc>
                    <a:spcPct val="100000"/>
                  </a:lnSpc>
                  <a:spcBef>
                    <a:spcPts val="555"/>
                  </a:spcBef>
                  <a:buChar char="•"/>
                  <a:tabLst>
                    <a:tab pos="697865" algn="l"/>
                    <a:tab pos="699135" algn="l"/>
                  </a:tabLst>
                </a:pP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Lower</a:t>
                </a:r>
                <a:r>
                  <a:rPr lang="en-US" sz="1900" spc="-3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19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prices</a:t>
                </a:r>
                <a:endParaRPr lang="en-US" sz="1900" dirty="0">
                  <a:latin typeface="Times New Roman" panose="02020603050405020304" pitchFamily="18" charset="0"/>
                  <a:cs typeface="Roboto Lt"/>
                </a:endParaRPr>
              </a:p>
              <a:p>
                <a:pPr marL="233045" indent="-220979">
                  <a:lnSpc>
                    <a:spcPct val="100000"/>
                  </a:lnSpc>
                  <a:spcBef>
                    <a:spcPts val="635"/>
                  </a:spcBef>
                  <a:buChar char="•"/>
                  <a:tabLst>
                    <a:tab pos="233045" algn="l"/>
                    <a:tab pos="233679" algn="l"/>
                  </a:tabLst>
                </a:pP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Online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experiment: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deploy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models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to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evaluate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on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1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real</a:t>
                </a:r>
                <a:r>
                  <a:rPr lang="en-US" sz="2200" spc="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traffic</a:t>
                </a:r>
                <a:r>
                  <a:rPr lang="en-US" sz="2200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 </a:t>
                </a:r>
                <a:r>
                  <a:rPr lang="en-US" sz="2200" spc="-5" dirty="0">
                    <a:solidFill>
                      <a:srgbClr val="1D1D1D"/>
                    </a:solidFill>
                    <a:latin typeface="Times New Roman" panose="02020603050405020304" pitchFamily="18" charset="0"/>
                    <a:cs typeface="Roboto Lt"/>
                  </a:rPr>
                  <a:t>data</a:t>
                </a:r>
                <a:endParaRPr sz="2200" dirty="0">
                  <a:latin typeface="Times New Roman" panose="02020603050405020304" pitchFamily="18" charset="0"/>
                  <a:cs typeface="Roboto Lt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3" y="826820"/>
                <a:ext cx="8694187" cy="3015249"/>
              </a:xfrm>
              <a:prstGeom prst="rect">
                <a:avLst/>
              </a:prstGeom>
              <a:blipFill>
                <a:blip r:embed="rId3"/>
                <a:stretch>
                  <a:fillRect l="-1682" b="-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78CF6-2C45-48A2-BC57-16C4C818F5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80" y="124637"/>
            <a:ext cx="1541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Summa</a:t>
            </a:r>
            <a:r>
              <a:rPr spc="10" dirty="0"/>
              <a:t>r</a:t>
            </a:r>
            <a:r>
              <a:rPr spc="-8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612" y="826820"/>
            <a:ext cx="8084587" cy="18961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26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We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evaluate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models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with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multiple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metrics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116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metrics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evaluate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performance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on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examples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  <a:p>
            <a:pPr marL="469900" lvl="1" indent="-229235">
              <a:lnSpc>
                <a:spcPct val="100000"/>
              </a:lnSpc>
              <a:spcBef>
                <a:spcPts val="1330"/>
              </a:spcBef>
              <a:buChar char="•"/>
              <a:tabLst>
                <a:tab pos="469265" algn="l"/>
                <a:tab pos="470534" algn="l"/>
              </a:tabLst>
            </a:pP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E.g. </a:t>
            </a:r>
            <a:r>
              <a:rPr sz="1900" spc="-2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accuracy,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precision,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recall,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F1,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AUC</a:t>
            </a:r>
            <a:r>
              <a:rPr sz="19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for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classification</a:t>
            </a:r>
            <a:r>
              <a:rPr sz="1900" spc="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19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models</a:t>
            </a:r>
            <a:endParaRPr sz="1900" dirty="0">
              <a:latin typeface="Times New Roman" panose="02020603050405020304" pitchFamily="18" charset="0"/>
              <a:cs typeface="Roboto Lt"/>
            </a:endParaRPr>
          </a:p>
          <a:p>
            <a:pPr marL="233045" indent="-220979">
              <a:lnSpc>
                <a:spcPct val="100000"/>
              </a:lnSpc>
              <a:spcBef>
                <a:spcPts val="880"/>
              </a:spcBef>
              <a:buChar char="•"/>
              <a:tabLst>
                <a:tab pos="233045" algn="l"/>
                <a:tab pos="233679" algn="l"/>
              </a:tabLst>
            </a:pP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Business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metrics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measure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how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models</a:t>
            </a:r>
            <a:r>
              <a:rPr sz="2200" spc="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1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impact</a:t>
            </a:r>
            <a:r>
              <a:rPr sz="2200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 </a:t>
            </a:r>
            <a:r>
              <a:rPr sz="2200" spc="-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the </a:t>
            </a:r>
            <a:r>
              <a:rPr sz="2200" spc="-15" dirty="0">
                <a:solidFill>
                  <a:srgbClr val="1D1D1D"/>
                </a:solidFill>
                <a:latin typeface="Times New Roman" panose="02020603050405020304" pitchFamily="18" charset="0"/>
                <a:cs typeface="Roboto Lt"/>
              </a:rPr>
              <a:t>product</a:t>
            </a:r>
            <a:endParaRPr sz="2200" dirty="0">
              <a:latin typeface="Times New Roman" panose="02020603050405020304" pitchFamily="18" charset="0"/>
              <a:cs typeface="Roboto 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110AB2-63C4-4BFF-9F5B-973CA680CC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C.BRev.FY97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1397</Words>
  <Application>Microsoft Macintosh PowerPoint</Application>
  <PresentationFormat>全屏显示(16:9)</PresentationFormat>
  <Paragraphs>283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等线</vt:lpstr>
      <vt:lpstr>宋体</vt:lpstr>
      <vt:lpstr>Malgun Gothic Semilight</vt:lpstr>
      <vt:lpstr>Roboto Lt</vt:lpstr>
      <vt:lpstr>Arial</vt:lpstr>
      <vt:lpstr>Calibri</vt:lpstr>
      <vt:lpstr>Calibri Light</vt:lpstr>
      <vt:lpstr>Cambria Math</vt:lpstr>
      <vt:lpstr>Courier New</vt:lpstr>
      <vt:lpstr>Microsoft Sans Serif</vt:lpstr>
      <vt:lpstr>Times New Roman</vt:lpstr>
      <vt:lpstr>Wingdings</vt:lpstr>
      <vt:lpstr>LC.BRev.FY97</vt:lpstr>
      <vt:lpstr>1_LC.BRev.FY97</vt:lpstr>
      <vt:lpstr>Data Mining</vt:lpstr>
      <vt:lpstr>Outline</vt:lpstr>
      <vt:lpstr>Model Metrics</vt:lpstr>
      <vt:lpstr>Metrics for Binary Classification</vt:lpstr>
      <vt:lpstr>AUC—ROC(Receiver Operating Characteristics)</vt:lpstr>
      <vt:lpstr>Case Study: Displaying Ads</vt:lpstr>
      <vt:lpstr>Business Metrics for Displaying Ads</vt:lpstr>
      <vt:lpstr>Displaying Ads: Model → Business Metrics</vt:lpstr>
      <vt:lpstr>Summary</vt:lpstr>
      <vt:lpstr>Outline</vt:lpstr>
      <vt:lpstr>Who will Repay Their Loans?</vt:lpstr>
      <vt:lpstr>Underfitting and Overfitting</vt:lpstr>
      <vt:lpstr>Data and Model Complexity</vt:lpstr>
      <vt:lpstr>Model Complexity</vt:lpstr>
      <vt:lpstr>Model Complexity</vt:lpstr>
      <vt:lpstr>Model Complexity Example: Decision Tree</vt:lpstr>
      <vt:lpstr>Data Complexity</vt:lpstr>
      <vt:lpstr>Model Complexity vs Data Complexity</vt:lpstr>
      <vt:lpstr>Model Selection</vt:lpstr>
      <vt:lpstr>Summary</vt:lpstr>
      <vt:lpstr>Outline</vt:lpstr>
      <vt:lpstr>Generalization Error</vt:lpstr>
      <vt:lpstr>Hold Out Validation</vt:lpstr>
      <vt:lpstr>Split non I.I.D. data</vt:lpstr>
      <vt:lpstr>Case Study on House Sales Data</vt:lpstr>
      <vt:lpstr>K-fold Cross Validation</vt:lpstr>
      <vt:lpstr>Common Mistakes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dlp</dc:creator>
  <cp:lastModifiedBy>Microsoft Office User</cp:lastModifiedBy>
  <cp:revision>23</cp:revision>
  <dcterms:created xsi:type="dcterms:W3CDTF">2023-02-17T08:26:17Z</dcterms:created>
  <dcterms:modified xsi:type="dcterms:W3CDTF">2024-10-30T10:04:49Z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2021-11-11T00:00:00Z</vt:filetime>
  </property>
  <property fmtid="{D5CDD505-2E9C-101B-9397-08002B2CF9AE}" pid="3" name="LastSaved">
    <vt:filetime>2023-02-17T00:00:00Z</vt:filetime>
  </property>
</Properties>
</file>