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31"/>
  </p:notesMasterIdLst>
  <p:handoutMasterIdLst>
    <p:handoutMasterId r:id="rId32"/>
  </p:handoutMasterIdLst>
  <p:sldIdLst>
    <p:sldId id="311" r:id="rId2"/>
    <p:sldId id="321" r:id="rId3"/>
    <p:sldId id="312" r:id="rId4"/>
    <p:sldId id="313" r:id="rId5"/>
    <p:sldId id="314" r:id="rId6"/>
    <p:sldId id="315" r:id="rId7"/>
    <p:sldId id="316" r:id="rId8"/>
    <p:sldId id="322" r:id="rId9"/>
    <p:sldId id="323" r:id="rId10"/>
    <p:sldId id="318" r:id="rId11"/>
    <p:sldId id="319" r:id="rId12"/>
    <p:sldId id="324" r:id="rId13"/>
    <p:sldId id="325" r:id="rId14"/>
    <p:sldId id="326" r:id="rId15"/>
    <p:sldId id="320" r:id="rId16"/>
    <p:sldId id="376" r:id="rId17"/>
    <p:sldId id="327" r:id="rId18"/>
    <p:sldId id="328" r:id="rId19"/>
    <p:sldId id="329" r:id="rId20"/>
    <p:sldId id="330" r:id="rId21"/>
    <p:sldId id="377" r:id="rId22"/>
    <p:sldId id="379" r:id="rId23"/>
    <p:sldId id="380" r:id="rId24"/>
    <p:sldId id="378" r:id="rId25"/>
    <p:sldId id="381" r:id="rId26"/>
    <p:sldId id="382" r:id="rId27"/>
    <p:sldId id="383" r:id="rId28"/>
    <p:sldId id="384" r:id="rId29"/>
    <p:sldId id="385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9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4" y="285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C9A86529-D9AC-4554-8E28-24DB51AC9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3363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5013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22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94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66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38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CN" sz="1800" b="1" i="1" smtClean="0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3363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5013" algn="l" defTabSz="10033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22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94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66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38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n-US" altLang="zh-CN" sz="1800" b="1" i="1" smtClean="0"/>
              <a:t>Chapter 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11412CBD-9FE0-4C3B-97D4-2D5163934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an_Turin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063F-A614-48F0-9E8A-30EFCE0188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9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 smtClean="0">
                <a:solidFill>
                  <a:srgbClr val="252525"/>
                </a:solidFill>
                <a:effectLst/>
                <a:latin typeface="Arial"/>
              </a:rPr>
              <a:t>Alan </a:t>
            </a:r>
            <a:r>
              <a:rPr lang="en-US" b="1" i="0" dirty="0" err="1" smtClean="0">
                <a:solidFill>
                  <a:srgbClr val="252525"/>
                </a:solidFill>
                <a:effectLst/>
                <a:latin typeface="Arial"/>
              </a:rPr>
              <a:t>Mathison</a:t>
            </a:r>
            <a:r>
              <a:rPr lang="en-US" b="1" i="0" dirty="0" smtClean="0">
                <a:solidFill>
                  <a:srgbClr val="252525"/>
                </a:solidFill>
                <a:effectLst/>
                <a:latin typeface="Arial"/>
              </a:rPr>
              <a:t> Turing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(23 June 1912 – 7 June 1954) was a British pioneering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computer scientist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mathematician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logician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cryptanalyst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 philosopher, mathematical biologist, and marathon and ultra distance runner. He was highly influential in the development of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computer science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 providing a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Arial"/>
              </a:rPr>
              <a:t>formalisation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 of the concepts of "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algorithm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" and "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computation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" with the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Turing machine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 which can be considered a model of a general purpose computer. Turing is widely considered to be the father of theoretical computer science and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artificial intelligence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.</a:t>
            </a:r>
          </a:p>
          <a:p>
            <a:pPr algn="l"/>
            <a:endParaRPr lang="en-US" b="0" i="0" dirty="0" smtClean="0">
              <a:solidFill>
                <a:srgbClr val="252525"/>
              </a:solidFill>
              <a:effectLst/>
              <a:latin typeface="Arial"/>
            </a:endParaRPr>
          </a:p>
          <a:p>
            <a:pPr algn="l"/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Turing was prosecuted in 1952 for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homosexual acts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. Turing died in 1954, 16 days before his 42nd birthday, from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cyanide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poisoning. An inquest determined his death a suicide, but it has since been noted that the known evidence is equally consistent with accidental poisoning. In 2009, 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British Prime Minister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Gordon Brown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made an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official public apology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on behalf of the British government for "the appalling way he was treated".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Queen Elizabeth II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granted him a posthumous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pardon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in 2013.</a:t>
            </a:r>
          </a:p>
          <a:p>
            <a:pPr algn="l"/>
            <a:endParaRPr lang="en-US" b="0" i="0" dirty="0" smtClean="0">
              <a:solidFill>
                <a:srgbClr val="252525"/>
              </a:solidFill>
              <a:effectLst/>
              <a:latin typeface="Arial"/>
            </a:endParaRPr>
          </a:p>
          <a:p>
            <a:pPr algn="l"/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Since 1966, the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Turing Award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has been given annually by the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/>
              </a:rPr>
              <a:t>Association for Computing Machinery (ACM)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 for technical or theoretical contributions to the computing community. It is widely considered to be the computing world's highest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Arial"/>
              </a:rPr>
              <a:t>honour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/>
              </a:rPr>
              <a:t>, equivalent to the Nobel Prize.</a:t>
            </a:r>
            <a:r>
              <a:rPr lang="en-US" b="0" i="0" u="none" strike="noStrike" baseline="30000" dirty="0" smtClean="0">
                <a:solidFill>
                  <a:srgbClr val="0B0080"/>
                </a:solidFill>
                <a:effectLst/>
                <a:latin typeface="Arial"/>
                <a:hlinkClick r:id="rId3"/>
              </a:rPr>
              <a:t>[119]</a:t>
            </a:r>
            <a:endParaRPr lang="en-US" b="0" i="0" dirty="0">
              <a:solidFill>
                <a:srgbClr val="252525"/>
              </a:solidFill>
              <a:effectLst/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063F-A614-48F0-9E8A-30EFCE0188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51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063F-A614-48F0-9E8A-30EFCE0188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51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063F-A614-48F0-9E8A-30EFCE0188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60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92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92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92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92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38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30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081A47-F46D-43B8-A55D-3960FE927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7969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86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84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28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210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83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043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388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1"/>
          <p:cNvSpPr>
            <a:spLocks noGrp="1" noChangeArrowheads="1"/>
          </p:cNvSpPr>
          <p:nvPr userDrawn="1"/>
        </p:nvSpPr>
        <p:spPr bwMode="auto">
          <a:xfrm>
            <a:off x="611560" y="6309320"/>
            <a:ext cx="5256584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Thomas H. </a:t>
            </a:r>
            <a:r>
              <a:rPr lang="en-US" altLang="zh-CN" sz="1000" dirty="0" err="1" smtClean="0">
                <a:latin typeface="Arial Narrow" pitchFamily="34" charset="0"/>
                <a:ea typeface="ヒラギノ角ゴ Pro W3" pitchFamily="84" charset="-128"/>
              </a:rPr>
              <a:t>Cormen</a:t>
            </a: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, Charles E. </a:t>
            </a:r>
            <a:r>
              <a:rPr lang="en-US" altLang="zh-CN" sz="1000" dirty="0" err="1" smtClean="0">
                <a:latin typeface="Arial Narrow" pitchFamily="34" charset="0"/>
                <a:ea typeface="ヒラギノ角ゴ Pro W3" pitchFamily="84" charset="-128"/>
              </a:rPr>
              <a:t>Leiserson</a:t>
            </a: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, Ronald L. </a:t>
            </a:r>
            <a:r>
              <a:rPr lang="en-US" altLang="zh-CN" sz="1000" dirty="0" err="1" smtClean="0">
                <a:latin typeface="Arial Narrow" pitchFamily="34" charset="0"/>
                <a:ea typeface="ヒラギノ角ゴ Pro W3" pitchFamily="84" charset="-128"/>
              </a:rPr>
              <a:t>Rivest</a:t>
            </a: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 </a:t>
            </a:r>
            <a:r>
              <a:rPr lang="en-US" altLang="zh-CN" sz="1000" dirty="0" err="1" smtClean="0">
                <a:latin typeface="Arial Narrow" pitchFamily="34" charset="0"/>
                <a:ea typeface="ヒラギノ角ゴ Pro W3" pitchFamily="84" charset="-128"/>
              </a:rPr>
              <a:t>Dlifford</a:t>
            </a: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 Stein, Introduction to Algorithms,</a:t>
            </a:r>
            <a:r>
              <a:rPr lang="en-US" altLang="zh-CN" sz="1000" dirty="0" smtClean="0">
                <a:latin typeface="Arial" charset="0"/>
                <a:ea typeface="ヒラギノ角ゴ Pro W3" pitchFamily="84" charset="-128"/>
              </a:rPr>
              <a:t>”</a:t>
            </a: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 3</a:t>
            </a:r>
            <a:r>
              <a:rPr lang="en-US" altLang="zh-CN" sz="1000" baseline="30000" dirty="0" smtClean="0">
                <a:latin typeface="Arial Narrow" pitchFamily="34" charset="0"/>
                <a:ea typeface="ヒラギノ角ゴ Pro W3" pitchFamily="84" charset="-128"/>
              </a:rPr>
              <a:t>rd</a:t>
            </a:r>
            <a:r>
              <a:rPr lang="en-US" altLang="zh-CN" sz="1000" dirty="0" smtClean="0">
                <a:latin typeface="Arial Narrow" pitchFamily="34" charset="0"/>
                <a:ea typeface="ヒラギノ角ゴ Pro W3" pitchFamily="84" charset="-128"/>
              </a:rPr>
              <a:t> 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autoUpdateAnimBg="0" advAuto="0"/>
      <p:bldP spid="1027" grpId="0" build="p" bldLvl="4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hihujingxuan.com/ting-ji-wen-t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E:\yx\&#35838;&#31243;\&#31639;&#27861;&#20998;&#26512;&#19982;&#35774;&#35745;\&#31639;&#27861;&#23548;&#35770;&#36164;&#26009;\&#22522;&#26412;&#28436;&#32462;&#27861;%20&#31532;&#20108;&#23395;%2002_&#26631;&#28165;_2.wm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 descr="Pink tissue paper"/>
          <p:cNvSpPr>
            <a:spLocks noChangeArrowheads="1"/>
          </p:cNvSpPr>
          <p:nvPr/>
        </p:nvSpPr>
        <p:spPr bwMode="auto">
          <a:xfrm>
            <a:off x="457200" y="1066800"/>
            <a:ext cx="3657600" cy="990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altLang="zh-CN" sz="4400" b="1" dirty="0" smtClean="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rPr>
              <a:t>NP</a:t>
            </a:r>
            <a:r>
              <a:rPr lang="zh-CN" altLang="en-US" sz="4400" b="1" dirty="0" smtClean="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rPr>
              <a:t>问题</a:t>
            </a:r>
            <a:endParaRPr lang="en-US" altLang="zh-CN" sz="4400" b="1" dirty="0">
              <a:solidFill>
                <a:schemeClr val="tx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4358" name="Rectangle 6" descr="Pink tissue paper"/>
          <p:cNvSpPr>
            <a:spLocks noChangeArrowheads="1"/>
          </p:cNvSpPr>
          <p:nvPr/>
        </p:nvSpPr>
        <p:spPr bwMode="auto">
          <a:xfrm>
            <a:off x="395536" y="2852936"/>
            <a:ext cx="3505200" cy="2227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Ins="0"/>
          <a:lstStyle/>
          <a:p>
            <a:pPr algn="l">
              <a:defRPr/>
            </a:pPr>
            <a:r>
              <a:rPr lang="en-US" altLang="zh-CN" sz="4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 vs. NP</a:t>
            </a:r>
            <a:r>
              <a:rPr lang="zh-CN" altLang="en-US" sz="4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：从一则数学家谋杀案说起</a:t>
            </a:r>
            <a:endParaRPr lang="en-US" altLang="zh-CN" sz="40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7" name="Picture 7" descr="levitin2e_hires"/>
          <p:cNvSpPr>
            <a:spLocks noChangeAspect="1" noChangeArrowheads="1"/>
          </p:cNvSpPr>
          <p:nvPr/>
        </p:nvSpPr>
        <p:spPr bwMode="auto">
          <a:xfrm>
            <a:off x="4038600" y="457200"/>
            <a:ext cx="46894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196752"/>
            <a:ext cx="3915147" cy="501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P=NP</a:t>
            </a:r>
            <a:r>
              <a:rPr lang="zh-CN" altLang="en-US" dirty="0" smtClean="0">
                <a:ea typeface="宋体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NP </a:t>
            </a:r>
            <a:r>
              <a:rPr lang="zh-CN" altLang="en-US" sz="2800" dirty="0" smtClean="0">
                <a:ea typeface="宋体" charset="-122"/>
              </a:rPr>
              <a:t>问题能在多项式时间内“解决”，只不过需要好运气。显然，</a:t>
            </a:r>
            <a:r>
              <a:rPr lang="en-US" altLang="zh-CN" sz="2800" dirty="0" smtClean="0">
                <a:ea typeface="宋体" charset="-122"/>
              </a:rPr>
              <a:t>P </a:t>
            </a:r>
            <a:r>
              <a:rPr lang="zh-CN" altLang="en-US" sz="2800" dirty="0" smtClean="0">
                <a:ea typeface="宋体" charset="-122"/>
              </a:rPr>
              <a:t>类问题肯定属于 </a:t>
            </a:r>
            <a:r>
              <a:rPr lang="en-US" altLang="zh-CN" sz="2800" dirty="0" smtClean="0">
                <a:ea typeface="宋体" charset="-122"/>
              </a:rPr>
              <a:t>NP </a:t>
            </a:r>
            <a:r>
              <a:rPr lang="zh-CN" altLang="en-US" sz="2800" dirty="0" smtClean="0">
                <a:ea typeface="宋体" charset="-122"/>
              </a:rPr>
              <a:t>类问题。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所谓“</a:t>
            </a:r>
            <a:r>
              <a:rPr lang="en-US" altLang="zh-CN" sz="2800" dirty="0" smtClean="0">
                <a:ea typeface="宋体" charset="-122"/>
              </a:rPr>
              <a:t>P=NP”</a:t>
            </a:r>
            <a:r>
              <a:rPr lang="zh-CN" altLang="en-US" sz="2800" dirty="0" smtClean="0">
                <a:ea typeface="宋体" charset="-122"/>
              </a:rPr>
              <a:t>，就是问</a:t>
            </a:r>
            <a:r>
              <a:rPr lang="en-US" altLang="zh-CN" sz="2800" dirty="0" smtClean="0">
                <a:ea typeface="宋体" charset="-122"/>
              </a:rPr>
              <a:t>——</a:t>
            </a:r>
            <a:r>
              <a:rPr lang="zh-CN" altLang="en-US" sz="2800" dirty="0" smtClean="0">
                <a:ea typeface="宋体" charset="-122"/>
              </a:rPr>
              <a:t>是不是所有的 </a:t>
            </a:r>
            <a:r>
              <a:rPr lang="en-US" altLang="zh-CN" sz="2800" dirty="0" smtClean="0">
                <a:ea typeface="宋体" charset="-122"/>
              </a:rPr>
              <a:t>NP </a:t>
            </a:r>
            <a:r>
              <a:rPr lang="zh-CN" altLang="en-US" sz="2800" dirty="0" smtClean="0">
                <a:ea typeface="宋体" charset="-122"/>
              </a:rPr>
              <a:t>问题，都能找到多项式时间的确定性算法？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究竟是否有</a:t>
            </a:r>
            <a:r>
              <a:rPr lang="en-US" altLang="zh-CN" sz="2800" dirty="0" smtClean="0">
                <a:ea typeface="宋体" charset="-122"/>
              </a:rPr>
              <a:t>P=NP</a:t>
            </a:r>
            <a:r>
              <a:rPr lang="zh-CN" altLang="en-US" sz="2800" dirty="0" smtClean="0">
                <a:ea typeface="宋体" charset="-122"/>
              </a:rPr>
              <a:t>？通常所谓的“</a:t>
            </a:r>
            <a:r>
              <a:rPr lang="en-US" altLang="zh-CN" sz="2800" dirty="0" smtClean="0">
                <a:ea typeface="宋体" charset="-122"/>
              </a:rPr>
              <a:t>NP</a:t>
            </a:r>
            <a:r>
              <a:rPr lang="zh-CN" altLang="en-US" sz="2800" dirty="0" smtClean="0">
                <a:ea typeface="宋体" charset="-122"/>
              </a:rPr>
              <a:t>问题”，其实就一句话：证明或推翻</a:t>
            </a:r>
            <a:r>
              <a:rPr lang="en-US" altLang="zh-CN" sz="2800" dirty="0" smtClean="0">
                <a:ea typeface="宋体" charset="-122"/>
              </a:rPr>
              <a:t>P=NP</a:t>
            </a:r>
            <a:r>
              <a:rPr lang="zh-CN" altLang="en-US" sz="2800" dirty="0" smtClean="0">
                <a:ea typeface="宋体" charset="-122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ea typeface="宋体" charset="-122"/>
              </a:rPr>
              <a:t>P</a:t>
            </a:r>
            <a:r>
              <a:rPr lang="zh-CN" altLang="en-US" sz="4000" dirty="0" smtClean="0">
                <a:ea typeface="宋体" charset="-122"/>
              </a:rPr>
              <a:t>会不会等于</a:t>
            </a:r>
            <a:r>
              <a:rPr lang="en-US" altLang="zh-CN" sz="4000" dirty="0" smtClean="0">
                <a:ea typeface="宋体" charset="-122"/>
              </a:rPr>
              <a:t>NP</a:t>
            </a:r>
            <a:r>
              <a:rPr lang="zh-CN" altLang="en-US" sz="4000" dirty="0" smtClean="0">
                <a:ea typeface="宋体" charset="-122"/>
              </a:rPr>
              <a:t>？</a:t>
            </a:r>
            <a:endParaRPr lang="zh-CN" altLang="en-US" sz="4000" dirty="0" smtClean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4896544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归约</a:t>
            </a:r>
            <a:r>
              <a:rPr lang="en-US" altLang="zh-CN" sz="2800" dirty="0" smtClean="0">
                <a:ea typeface="宋体" charset="-122"/>
              </a:rPr>
              <a:t>(Reducibility)</a:t>
            </a:r>
            <a:r>
              <a:rPr lang="zh-CN" altLang="en-US" sz="2800" dirty="0" smtClean="0">
                <a:ea typeface="宋体" charset="-122"/>
              </a:rPr>
              <a:t>：可以用问题</a:t>
            </a:r>
            <a:r>
              <a:rPr lang="en-US" altLang="zh-CN" sz="2800" dirty="0" smtClean="0">
                <a:ea typeface="宋体" charset="-122"/>
              </a:rPr>
              <a:t>B</a:t>
            </a:r>
            <a:r>
              <a:rPr lang="zh-CN" altLang="en-US" sz="2800" dirty="0" smtClean="0">
                <a:ea typeface="宋体" charset="-122"/>
              </a:rPr>
              <a:t>的解法解决问题</a:t>
            </a:r>
            <a:r>
              <a:rPr lang="en-US" altLang="zh-CN" sz="2800" dirty="0" smtClean="0">
                <a:ea typeface="宋体" charset="-122"/>
              </a:rPr>
              <a:t>A</a:t>
            </a:r>
            <a:r>
              <a:rPr lang="zh-CN" altLang="en-US" sz="2800" dirty="0" smtClean="0">
                <a:ea typeface="宋体" charset="-122"/>
              </a:rPr>
              <a:t>，或者说，问题</a:t>
            </a:r>
            <a:r>
              <a:rPr lang="en-US" altLang="zh-CN" sz="2800" dirty="0" smtClean="0">
                <a:ea typeface="宋体" charset="-122"/>
              </a:rPr>
              <a:t>A</a:t>
            </a:r>
            <a:r>
              <a:rPr lang="zh-CN" altLang="en-US" sz="2800" dirty="0" smtClean="0">
                <a:ea typeface="宋体" charset="-122"/>
              </a:rPr>
              <a:t>可以“变成”问题</a:t>
            </a:r>
            <a:r>
              <a:rPr lang="en-US" altLang="zh-CN" sz="2800" dirty="0" smtClean="0">
                <a:ea typeface="宋体" charset="-122"/>
              </a:rPr>
              <a:t>B</a:t>
            </a:r>
            <a:r>
              <a:rPr lang="zh-CN" altLang="en-US" sz="2800" dirty="0" smtClean="0">
                <a:ea typeface="宋体" charset="-122"/>
              </a:rPr>
              <a:t>。称问题</a:t>
            </a:r>
            <a:r>
              <a:rPr lang="en-US" altLang="zh-CN" sz="2800" dirty="0" smtClean="0">
                <a:ea typeface="宋体" charset="-122"/>
              </a:rPr>
              <a:t>A</a:t>
            </a:r>
            <a:r>
              <a:rPr lang="zh-CN" altLang="en-US" sz="2800" dirty="0" smtClean="0">
                <a:ea typeface="宋体" charset="-122"/>
              </a:rPr>
              <a:t>可以归约为问题</a:t>
            </a:r>
            <a:r>
              <a:rPr lang="en-US" altLang="zh-CN" sz="2800" dirty="0" smtClean="0">
                <a:ea typeface="宋体" charset="-122"/>
              </a:rPr>
              <a:t>B</a:t>
            </a: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例：求解一个一元一次方程可以规约为求解一个一元二次方程。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如果能找到这样一个变化法则，对任意一个程序</a:t>
            </a:r>
            <a:r>
              <a:rPr lang="en-US" altLang="zh-CN" sz="2800" dirty="0" smtClean="0">
                <a:ea typeface="宋体" charset="-122"/>
              </a:rPr>
              <a:t>A</a:t>
            </a:r>
            <a:r>
              <a:rPr lang="zh-CN" altLang="en-US" sz="2800" dirty="0" smtClean="0">
                <a:ea typeface="宋体" charset="-122"/>
              </a:rPr>
              <a:t>的输入，都能按这个法则变换成程序</a:t>
            </a:r>
            <a:r>
              <a:rPr lang="en-US" altLang="zh-CN" sz="2800" dirty="0" smtClean="0">
                <a:ea typeface="宋体" charset="-122"/>
              </a:rPr>
              <a:t>B</a:t>
            </a:r>
            <a:r>
              <a:rPr lang="zh-CN" altLang="en-US" sz="2800" dirty="0" smtClean="0">
                <a:ea typeface="宋体" charset="-122"/>
              </a:rPr>
              <a:t>的输入，使两程序的输出相同，那么我们说，问题</a:t>
            </a:r>
            <a:r>
              <a:rPr lang="en-US" altLang="zh-CN" sz="2800" dirty="0" smtClean="0">
                <a:ea typeface="宋体" charset="-122"/>
              </a:rPr>
              <a:t>A</a:t>
            </a:r>
            <a:r>
              <a:rPr lang="zh-CN" altLang="en-US" sz="2800" dirty="0" smtClean="0">
                <a:ea typeface="宋体" charset="-122"/>
              </a:rPr>
              <a:t>可约化为问题</a:t>
            </a:r>
            <a:r>
              <a:rPr lang="en-US" altLang="zh-CN" sz="2800" dirty="0" smtClean="0">
                <a:ea typeface="宋体" charset="-122"/>
              </a:rPr>
              <a:t>B</a:t>
            </a:r>
            <a:r>
              <a:rPr lang="zh-CN" altLang="en-US" sz="2800" dirty="0" smtClean="0">
                <a:ea typeface="宋体" charset="-122"/>
              </a:rPr>
              <a:t>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存在这样一个</a:t>
            </a:r>
            <a:r>
              <a:rPr lang="en-US" altLang="zh-CN" sz="2800" dirty="0" smtClean="0">
                <a:ea typeface="宋体" charset="-122"/>
              </a:rPr>
              <a:t>NP</a:t>
            </a:r>
            <a:r>
              <a:rPr lang="zh-CN" altLang="en-US" sz="2800" dirty="0" smtClean="0">
                <a:ea typeface="宋体" charset="-122"/>
              </a:rPr>
              <a:t>问题，所有的</a:t>
            </a:r>
            <a:r>
              <a:rPr lang="en-US" altLang="zh-CN" sz="2800" dirty="0" smtClean="0">
                <a:ea typeface="宋体" charset="-122"/>
              </a:rPr>
              <a:t>NP</a:t>
            </a:r>
            <a:r>
              <a:rPr lang="zh-CN" altLang="en-US" sz="2800" dirty="0" smtClean="0">
                <a:ea typeface="宋体" charset="-122"/>
              </a:rPr>
              <a:t>问题都可以约化成它</a:t>
            </a:r>
            <a:r>
              <a:rPr lang="en-US" altLang="zh-CN" sz="2800" dirty="0" smtClean="0">
                <a:ea typeface="宋体" charset="-122"/>
              </a:rPr>
              <a:t>——NPC</a:t>
            </a:r>
            <a:r>
              <a:rPr lang="zh-CN" altLang="en-US" sz="2800" dirty="0" smtClean="0">
                <a:ea typeface="宋体" charset="-122"/>
              </a:rPr>
              <a:t>问题，也就是</a:t>
            </a:r>
            <a:r>
              <a:rPr lang="en-US" altLang="zh-CN" sz="2800" dirty="0" smtClean="0">
                <a:ea typeface="宋体" charset="-122"/>
              </a:rPr>
              <a:t>NP-</a:t>
            </a:r>
            <a:r>
              <a:rPr lang="zh-CN" altLang="en-US" sz="2800" dirty="0" smtClean="0">
                <a:ea typeface="宋体" charset="-122"/>
              </a:rPr>
              <a:t>完全问题。</a:t>
            </a:r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</a:t>
            </a:r>
            <a:r>
              <a:rPr lang="zh-CN" altLang="en-US" dirty="0" smtClean="0">
                <a:ea typeface="宋体" charset="-122"/>
              </a:rPr>
              <a:t>会不会等于</a:t>
            </a: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NPC</a:t>
            </a:r>
            <a:r>
              <a:rPr lang="zh-CN" altLang="en-US" sz="2800" dirty="0" smtClean="0">
                <a:ea typeface="宋体" charset="-122"/>
              </a:rPr>
              <a:t>指的是</a:t>
            </a:r>
            <a:r>
              <a:rPr lang="en-US" altLang="zh-CN" sz="2800" dirty="0" smtClean="0">
                <a:ea typeface="宋体" charset="-122"/>
              </a:rPr>
              <a:t>NP</a:t>
            </a:r>
            <a:r>
              <a:rPr lang="zh-CN" altLang="en-US" sz="2800" dirty="0" smtClean="0">
                <a:ea typeface="宋体" charset="-122"/>
              </a:rPr>
              <a:t>问题中最难的一部分问题，所有的</a:t>
            </a:r>
            <a:r>
              <a:rPr lang="en-US" altLang="zh-CN" sz="2800" dirty="0" smtClean="0">
                <a:ea typeface="宋体" charset="-122"/>
              </a:rPr>
              <a:t>NP</a:t>
            </a:r>
            <a:r>
              <a:rPr lang="zh-CN" altLang="en-US" sz="2800" dirty="0" smtClean="0">
                <a:ea typeface="宋体" charset="-122"/>
              </a:rPr>
              <a:t>问题都能在多项式时间内归约到</a:t>
            </a:r>
            <a:r>
              <a:rPr lang="en-US" altLang="zh-CN" sz="2800" dirty="0" smtClean="0">
                <a:ea typeface="宋体" charset="-122"/>
              </a:rPr>
              <a:t>NPC</a:t>
            </a:r>
            <a:r>
              <a:rPr lang="zh-CN" altLang="en-US" sz="2800" dirty="0" smtClean="0">
                <a:ea typeface="宋体" charset="-122"/>
              </a:rPr>
              <a:t>上。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目前人们已经发现了成千上万的</a:t>
            </a:r>
            <a:r>
              <a:rPr lang="en-US" altLang="zh-CN" sz="2800" dirty="0" smtClean="0">
                <a:ea typeface="宋体" charset="-122"/>
              </a:rPr>
              <a:t>NPC</a:t>
            </a:r>
            <a:r>
              <a:rPr lang="zh-CN" altLang="en-US" sz="2800" dirty="0" smtClean="0">
                <a:ea typeface="宋体" charset="-122"/>
              </a:rPr>
              <a:t>问题，解决一个，</a:t>
            </a:r>
            <a:r>
              <a:rPr lang="en-US" altLang="zh-CN" sz="2800" dirty="0" smtClean="0">
                <a:ea typeface="宋体" charset="-122"/>
              </a:rPr>
              <a:t>NP=P</a:t>
            </a:r>
            <a:r>
              <a:rPr lang="zh-CN" altLang="en-US" sz="2800" dirty="0" smtClean="0">
                <a:ea typeface="宋体" charset="-122"/>
              </a:rPr>
              <a:t>就得证，可以得千年大奖。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图染色、哈密尔顿环都是 </a:t>
            </a:r>
            <a:r>
              <a:rPr lang="en-US" altLang="zh-CN" sz="2800" dirty="0" smtClean="0">
                <a:ea typeface="宋体" charset="-122"/>
              </a:rPr>
              <a:t>NP C</a:t>
            </a:r>
            <a:r>
              <a:rPr lang="zh-CN" altLang="en-US" sz="2800" dirty="0" smtClean="0">
                <a:ea typeface="宋体" charset="-122"/>
              </a:rPr>
              <a:t>问题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NPC</a:t>
            </a:r>
            <a:r>
              <a:rPr lang="zh-CN" altLang="en-US" sz="2800" dirty="0" smtClean="0">
                <a:ea typeface="宋体" charset="-122"/>
              </a:rPr>
              <a:t>问题目前没有多项式的有效算法，只能用指数级甚至阶乘级复杂度的搜索。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正是</a:t>
            </a:r>
            <a:r>
              <a:rPr lang="en-US" altLang="zh-CN" sz="2800" dirty="0" smtClean="0">
                <a:ea typeface="宋体" charset="-122"/>
              </a:rPr>
              <a:t>NPC</a:t>
            </a:r>
            <a:r>
              <a:rPr lang="zh-CN" altLang="en-US" sz="2800" dirty="0" smtClean="0">
                <a:ea typeface="宋体" charset="-122"/>
              </a:rPr>
              <a:t>问题的存在，使人们相信</a:t>
            </a:r>
            <a:r>
              <a:rPr lang="en-US" altLang="zh-CN" sz="2800" dirty="0" smtClean="0">
                <a:ea typeface="宋体" charset="-122"/>
              </a:rPr>
              <a:t>P≠NP</a:t>
            </a: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NP-hard</a:t>
            </a:r>
            <a:r>
              <a:rPr lang="zh-CN" altLang="en-US" dirty="0" smtClean="0">
                <a:ea typeface="宋体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NP-hard Problem</a:t>
            </a:r>
            <a:r>
              <a:rPr lang="zh-CN" altLang="en-US" smtClean="0">
                <a:ea typeface="宋体" charset="-122"/>
              </a:rPr>
              <a:t>：对于这一类问题，用一句话概括他们的特征就是“</a:t>
            </a:r>
            <a:r>
              <a:rPr lang="en-US" altLang="zh-CN" smtClean="0">
                <a:ea typeface="宋体" charset="-122"/>
              </a:rPr>
              <a:t>at least as hard as the hardest problems in NP Problem”</a:t>
            </a:r>
            <a:r>
              <a:rPr lang="zh-CN" altLang="en-US" smtClean="0">
                <a:ea typeface="宋体" charset="-122"/>
              </a:rPr>
              <a:t>， 就是</a:t>
            </a:r>
            <a:r>
              <a:rPr lang="en-US" altLang="zh-CN" smtClean="0">
                <a:ea typeface="宋体" charset="-122"/>
              </a:rPr>
              <a:t>NP-hard</a:t>
            </a:r>
            <a:r>
              <a:rPr lang="zh-CN" altLang="en-US" smtClean="0">
                <a:ea typeface="宋体" charset="-122"/>
              </a:rPr>
              <a:t>问题至少和</a:t>
            </a:r>
            <a:r>
              <a:rPr lang="en-US" altLang="zh-CN" smtClean="0">
                <a:ea typeface="宋体" charset="-122"/>
              </a:rPr>
              <a:t>NP</a:t>
            </a:r>
            <a:r>
              <a:rPr lang="zh-CN" altLang="en-US" smtClean="0">
                <a:ea typeface="宋体" charset="-122"/>
              </a:rPr>
              <a:t>问题一样难。</a:t>
            </a:r>
            <a:endParaRPr lang="en-US" altLang="zh-CN" smtClean="0">
              <a:ea typeface="宋体" charset="-122"/>
            </a:endParaRPr>
          </a:p>
          <a:p>
            <a:pPr>
              <a:defRPr/>
            </a:pPr>
            <a:endParaRPr lang="en-US" altLang="zh-CN" smtClean="0">
              <a:ea typeface="宋体" charset="-122"/>
            </a:endParaRPr>
          </a:p>
          <a:p>
            <a:pPr>
              <a:defRPr/>
            </a:pPr>
            <a:r>
              <a:rPr lang="zh-CN" altLang="en-US" smtClean="0">
                <a:ea typeface="宋体" charset="-122"/>
              </a:rPr>
              <a:t>所有的</a:t>
            </a:r>
            <a:r>
              <a:rPr lang="en-US" altLang="zh-CN" smtClean="0">
                <a:ea typeface="宋体" charset="-122"/>
              </a:rPr>
              <a:t>NP</a:t>
            </a:r>
            <a:r>
              <a:rPr lang="zh-CN" altLang="en-US" smtClean="0">
                <a:ea typeface="宋体" charset="-122"/>
              </a:rPr>
              <a:t>问题都能规约到它，但它不一定是</a:t>
            </a:r>
            <a:r>
              <a:rPr lang="en-US" altLang="zh-CN" smtClean="0">
                <a:ea typeface="宋体" charset="-122"/>
              </a:rPr>
              <a:t>NP</a:t>
            </a:r>
            <a:r>
              <a:rPr lang="zh-CN" altLang="en-US" smtClean="0">
                <a:ea typeface="宋体" charset="-122"/>
              </a:rPr>
              <a:t>问题。</a:t>
            </a:r>
            <a:endParaRPr lang="en-US" altLang="zh-CN" smtClean="0">
              <a:ea typeface="宋体" charset="-122"/>
            </a:endParaRPr>
          </a:p>
          <a:p>
            <a:pPr>
              <a:defRPr/>
            </a:pPr>
            <a:endParaRPr lang="en-US" altLang="zh-CN" smtClean="0">
              <a:ea typeface="宋体" charset="-122"/>
            </a:endParaRPr>
          </a:p>
          <a:p>
            <a:pPr>
              <a:defRPr/>
            </a:pPr>
            <a:r>
              <a:rPr lang="zh-CN" altLang="en-US" smtClean="0">
                <a:ea typeface="宋体" charset="-122"/>
              </a:rPr>
              <a:t>存在一些连验证解都不能多项式解决的问题，这些就是</a:t>
            </a:r>
            <a:r>
              <a:rPr lang="en-US" altLang="zh-CN" smtClean="0">
                <a:ea typeface="宋体" charset="-122"/>
              </a:rPr>
              <a:t>NP-hard</a:t>
            </a:r>
            <a:r>
              <a:rPr lang="zh-CN" altLang="en-US" smtClean="0">
                <a:ea typeface="宋体" charset="-122"/>
              </a:rPr>
              <a:t>问题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从直觉上说，</a:t>
            </a:r>
            <a:r>
              <a:rPr lang="en-US" altLang="zh-CN" dirty="0" smtClean="0">
                <a:ea typeface="宋体" charset="-122"/>
              </a:rPr>
              <a:t>P&lt;=NP&lt;=NP-Complete&lt;=NP-Hard</a:t>
            </a:r>
            <a:r>
              <a:rPr lang="zh-CN" altLang="en-US" dirty="0" smtClean="0">
                <a:ea typeface="宋体" charset="-122"/>
              </a:rPr>
              <a:t>，问题的难度递增。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52936"/>
            <a:ext cx="6480720" cy="32665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如果</a:t>
            </a:r>
            <a:r>
              <a:rPr lang="en-US" altLang="zh-CN" dirty="0" smtClean="0">
                <a:ea typeface="宋体" charset="-122"/>
              </a:rPr>
              <a:t>P=NP</a:t>
            </a:r>
            <a:r>
              <a:rPr lang="zh-CN" altLang="en-US" dirty="0" smtClean="0">
                <a:ea typeface="宋体" charset="-122"/>
              </a:rPr>
              <a:t>，世界会怎样？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12862"/>
            <a:ext cx="8738493" cy="554513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ea typeface="宋体" charset="-122"/>
              </a:rPr>
              <a:t>假设人类的运气好到 </a:t>
            </a:r>
            <a:r>
              <a:rPr lang="en-US" altLang="zh-CN" sz="2400" dirty="0" smtClean="0">
                <a:ea typeface="宋体" charset="-122"/>
              </a:rPr>
              <a:t>P=NP </a:t>
            </a:r>
            <a:r>
              <a:rPr lang="zh-CN" altLang="en-US" sz="2400" dirty="0" smtClean="0">
                <a:ea typeface="宋体" charset="-122"/>
              </a:rPr>
              <a:t>是真的，并且找到了复杂度不超过 </a:t>
            </a:r>
            <a:r>
              <a:rPr lang="en-US" altLang="zh-CN" sz="2400" dirty="0" smtClean="0">
                <a:ea typeface="宋体" charset="-122"/>
              </a:rPr>
              <a:t>O(n</a:t>
            </a:r>
            <a:r>
              <a:rPr lang="en-US" altLang="zh-CN" sz="2400" baseline="300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) </a:t>
            </a:r>
            <a:r>
              <a:rPr lang="zh-CN" altLang="en-US" sz="2400" dirty="0" smtClean="0">
                <a:ea typeface="宋体" charset="-122"/>
              </a:rPr>
              <a:t>的算法。如果到了这一步，我们就会有一个算法，能够很快算出某个帐号的密码。所有的加密系统都会失去效果</a:t>
            </a:r>
            <a:r>
              <a:rPr lang="en-US" altLang="zh-CN" sz="2400" dirty="0" smtClean="0">
                <a:ea typeface="宋体" charset="-122"/>
              </a:rPr>
              <a:t>——</a:t>
            </a:r>
            <a:r>
              <a:rPr lang="zh-CN" altLang="en-US" sz="2400" dirty="0" smtClean="0">
                <a:ea typeface="宋体" charset="-122"/>
              </a:rPr>
              <a:t>应该说，所有会把密码变成数字信息的系统都会失去效果，因为这个数字串很容易被“金钥匙”计算出来。</a:t>
            </a:r>
          </a:p>
          <a:p>
            <a:pPr>
              <a:defRPr/>
            </a:pPr>
            <a:r>
              <a:rPr lang="zh-CN" altLang="en-US" sz="2400" dirty="0" smtClean="0">
                <a:ea typeface="宋体" charset="-122"/>
              </a:rPr>
              <a:t>除此之外，我们需要担心或期许的事情还有很多：</a:t>
            </a:r>
          </a:p>
          <a:p>
            <a:pPr>
              <a:buFont typeface="Times New Roman" pitchFamily="18" charset="0"/>
              <a:buAutoNum type="arabicPeriod"/>
              <a:defRPr/>
            </a:pPr>
            <a:r>
              <a:rPr lang="zh-CN" altLang="en-US" sz="2400" dirty="0" smtClean="0">
                <a:ea typeface="宋体" charset="-122"/>
              </a:rPr>
              <a:t>一大批耳熟能详的游戏，如扫雷、俄罗斯方块、超级玛丽等，人们将为它们编写出高效的</a:t>
            </a:r>
            <a:r>
              <a:rPr lang="en-US" altLang="zh-CN" sz="2400" dirty="0" smtClean="0">
                <a:ea typeface="宋体" charset="-122"/>
              </a:rPr>
              <a:t>AI</a:t>
            </a:r>
            <a:r>
              <a:rPr lang="zh-CN" altLang="en-US" sz="2400" dirty="0" smtClean="0">
                <a:ea typeface="宋体" charset="-122"/>
              </a:rPr>
              <a:t>，使得电脑玩游戏的水平无人能及。</a:t>
            </a:r>
          </a:p>
          <a:p>
            <a:pPr>
              <a:buFont typeface="Times New Roman" pitchFamily="18" charset="0"/>
              <a:buAutoNum type="arabicPeriod"/>
              <a:defRPr/>
            </a:pPr>
            <a:r>
              <a:rPr lang="zh-CN" altLang="en-US" sz="2400" dirty="0" smtClean="0">
                <a:ea typeface="宋体" charset="-122"/>
              </a:rPr>
              <a:t>整数规划、旅行商问题等许多运筹学中的难题会被高效地解决，这个方向的研究将提升到前所未有的高度。</a:t>
            </a:r>
          </a:p>
          <a:p>
            <a:pPr>
              <a:buFont typeface="Times New Roman" pitchFamily="18" charset="0"/>
              <a:buAutoNum type="arabicPeriod"/>
              <a:defRPr/>
            </a:pPr>
            <a:r>
              <a:rPr lang="zh-CN" altLang="en-US" sz="2400" dirty="0" smtClean="0">
                <a:ea typeface="宋体" charset="-122"/>
              </a:rPr>
              <a:t>蛋白质的折叠问题也是一个 </a:t>
            </a:r>
            <a:r>
              <a:rPr lang="en-US" altLang="zh-CN" sz="2400" dirty="0" smtClean="0">
                <a:ea typeface="宋体" charset="-122"/>
              </a:rPr>
              <a:t>NPC </a:t>
            </a:r>
            <a:r>
              <a:rPr lang="zh-CN" altLang="en-US" sz="2400" dirty="0" smtClean="0">
                <a:ea typeface="宋体" charset="-122"/>
              </a:rPr>
              <a:t>问题，新的算法无疑是生物与医学界的一个福音。</a:t>
            </a:r>
          </a:p>
          <a:p>
            <a:pPr>
              <a:defRPr/>
            </a:pPr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停机问题简述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445224"/>
          </a:xfrm>
        </p:spPr>
        <p:txBody>
          <a:bodyPr/>
          <a:lstStyle/>
          <a:p>
            <a:r>
              <a:rPr lang="zh-CN" altLang="en-US" sz="2400" dirty="0" smtClean="0"/>
              <a:t>通俗地说，图灵当年想要证明希尔伯特的可判定性</a:t>
            </a:r>
            <a:r>
              <a:rPr lang="zh-CN" altLang="en-US" sz="2400" dirty="0" smtClean="0"/>
              <a:t>问题：是否</a:t>
            </a:r>
            <a:r>
              <a:rPr lang="zh-CN" altLang="en-US" sz="2400" dirty="0" smtClean="0"/>
              <a:t>存在一种通用的机械过程，能够判定任何数学命题的真假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图</a:t>
            </a:r>
            <a:r>
              <a:rPr lang="zh-CN" altLang="en-US" sz="2400" dirty="0" smtClean="0"/>
              <a:t>灵就设计了一种假想的</a:t>
            </a:r>
            <a:r>
              <a:rPr lang="zh-CN" altLang="en-US" sz="2400" dirty="0" smtClean="0"/>
              <a:t>机器（图灵机）。</a:t>
            </a:r>
            <a:r>
              <a:rPr lang="zh-CN" altLang="en-US" sz="2400" dirty="0" smtClean="0"/>
              <a:t>他首先证明，图灵机就覆盖了所有的“机械过程”，如果存在一个问题，图灵机判定不了，那么就说明，不存在这种“通用的”过程，这样就证明了原问题。</a:t>
            </a:r>
          </a:p>
          <a:p>
            <a:r>
              <a:rPr lang="zh-CN" altLang="en-US" sz="2400" dirty="0" smtClean="0"/>
              <a:t>然后，图灵就设计了一个问题，确实是图灵机判定不了的，这个问题就是：对于一个输入，让图灵机判定自己是否能够在有限的时间内停下来。</a:t>
            </a:r>
          </a:p>
          <a:p>
            <a:r>
              <a:rPr lang="zh-CN" altLang="en-US" sz="2400" dirty="0" smtClean="0"/>
              <a:t>图灵证明，这个问题是图灵机回答不了的，所以原问题得以证否</a:t>
            </a:r>
            <a:r>
              <a:rPr lang="zh-CN" altLang="en-US" sz="2400" dirty="0" smtClean="0"/>
              <a:t>。因为</a:t>
            </a:r>
            <a:r>
              <a:rPr lang="zh-CN" altLang="en-US" sz="2400" dirty="0" smtClean="0"/>
              <a:t>这个问题设计得非常巧妙，所以在历史上留下了名字，叫“</a:t>
            </a:r>
            <a:r>
              <a:rPr lang="zh-CN" altLang="en-US" sz="2400" dirty="0" smtClean="0">
                <a:hlinkClick r:id="rId2" tooltip="查看 停机问题 中的全部文章"/>
              </a:rPr>
              <a:t>停机问题</a:t>
            </a:r>
            <a:r>
              <a:rPr lang="zh-CN" altLang="en-US" sz="2400" dirty="0" smtClean="0"/>
              <a:t>”。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停机问题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smtClean="0">
                <a:ea typeface="宋体" charset="-122"/>
              </a:rPr>
              <a:t>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114800"/>
          </a:xfrm>
        </p:spPr>
        <p:txBody>
          <a:bodyPr/>
          <a:lstStyle/>
          <a:p>
            <a:pPr eaLnBrk="1" hangingPunct="1"/>
            <a:r>
              <a:rPr lang="zh-CN" altLang="en-US" sz="2400" b="1" i="1" dirty="0" smtClean="0">
                <a:solidFill>
                  <a:srgbClr val="C00000"/>
                </a:solidFill>
              </a:rPr>
              <a:t>问题定义：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给定一个计算机程序和一个输入，判定这个程序是继续工作还是停机</a:t>
            </a:r>
            <a:endParaRPr lang="en-US" sz="2400" b="1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u="sng" dirty="0" smtClean="0"/>
              <a:t>     试探解</a:t>
            </a:r>
            <a:r>
              <a:rPr lang="en-US" sz="2400" b="1" dirty="0" smtClean="0"/>
              <a:t>:  </a:t>
            </a:r>
            <a:r>
              <a:rPr lang="zh-CN" altLang="en-US" sz="2400" b="1" dirty="0" smtClean="0"/>
              <a:t>就</a:t>
            </a:r>
            <a:r>
              <a:rPr lang="zh-CN" altLang="en-US" sz="2400" b="1" dirty="0" smtClean="0"/>
              <a:t>用这个给定的输入运行程序呗。如果程序结束，我们就知道程序可以结束，但是如果程序不能在优先时间内而结束，我们也不能下结论说程序不会结束。也可能我们等得不够久？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5420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停机问题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smtClean="0">
                <a:ea typeface="宋体" charset="-122"/>
              </a:rPr>
              <a:t>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5987008" cy="4724400"/>
          </a:xfrm>
        </p:spPr>
        <p:txBody>
          <a:bodyPr/>
          <a:lstStyle/>
          <a:p>
            <a:pPr marL="347472" indent="-347472" eaLnBrk="1" hangingPunct="1">
              <a:lnSpc>
                <a:spcPct val="90000"/>
              </a:lnSpc>
            </a:pPr>
            <a:r>
              <a:rPr lang="en-US" sz="2400" b="1" dirty="0"/>
              <a:t>Alan </a:t>
            </a:r>
            <a:r>
              <a:rPr lang="en-US" sz="2400" b="1" dirty="0" smtClean="0"/>
              <a:t>Turing </a:t>
            </a:r>
            <a:r>
              <a:rPr lang="zh-CN" altLang="en-US" sz="2400" b="1" dirty="0" smtClean="0"/>
              <a:t>证明了停机问题是不可解的</a:t>
            </a:r>
            <a:endParaRPr lang="en-US" sz="2400" b="1" dirty="0" smtClean="0"/>
          </a:p>
          <a:p>
            <a:pPr marL="347472" indent="-347472" eaLnBrk="1" hangingPunct="1"/>
            <a:endParaRPr lang="en-US" sz="2400" b="1" dirty="0"/>
          </a:p>
          <a:p>
            <a:pPr marL="347472" indent="-347472"/>
            <a:r>
              <a:rPr lang="zh-CN" altLang="en-US" sz="2400" b="1" dirty="0" smtClean="0"/>
              <a:t>也就是，不存在一个算法能正确地判定</a:t>
            </a:r>
            <a:r>
              <a:rPr lang="zh-CN" altLang="en-US" sz="2400" b="1" dirty="0" smtClean="0"/>
              <a:t>一个任意的程序</a:t>
            </a:r>
            <a:r>
              <a:rPr lang="zh-CN" altLang="en-US" sz="2400" b="1" dirty="0" smtClean="0"/>
              <a:t>对于一个给定的输入是否会停机</a:t>
            </a:r>
            <a:endParaRPr lang="en-US" altLang="zh-CN" sz="2400" b="1" dirty="0" smtClean="0"/>
          </a:p>
          <a:p>
            <a:pPr marL="347472" indent="-347472"/>
            <a:endParaRPr lang="en-US" sz="2400" b="1" dirty="0" smtClean="0"/>
          </a:p>
          <a:p>
            <a:pPr marL="347472" indent="-347472" eaLnBrk="1" hangingPunct="1"/>
            <a:r>
              <a:rPr lang="en-US" sz="2400" b="1" dirty="0" smtClean="0"/>
              <a:t>Turing</a:t>
            </a:r>
            <a:r>
              <a:rPr lang="zh-CN" altLang="en-US" sz="2400" b="1" dirty="0" smtClean="0"/>
              <a:t>的证明思想是构造了一个反例</a:t>
            </a:r>
            <a:r>
              <a:rPr lang="zh-CN" altLang="en-US" sz="2400" b="1" dirty="0" smtClean="0"/>
              <a:t>：如果这样的算法存在，它就会与自己矛盾，所以这种算法不存在</a:t>
            </a:r>
            <a:endParaRPr lang="en-US" sz="2400" b="1" dirty="0" smtClean="0"/>
          </a:p>
        </p:txBody>
      </p:sp>
      <p:pic>
        <p:nvPicPr>
          <p:cNvPr id="2050" name="Picture 2" descr="Tur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28"/>
          <a:stretch/>
        </p:blipFill>
        <p:spPr bwMode="auto">
          <a:xfrm>
            <a:off x="6444208" y="1484784"/>
            <a:ext cx="245431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03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停机问题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smtClean="0">
                <a:ea typeface="宋体" charset="-122"/>
              </a:rPr>
              <a:t>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8305800" cy="2557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假设</a:t>
            </a:r>
            <a:r>
              <a:rPr lang="en-US" altLang="zh-CN" sz="2400" b="1" dirty="0" smtClean="0"/>
              <a:t>H</a:t>
            </a:r>
            <a:r>
              <a:rPr lang="zh-CN" altLang="en-US" sz="2400" b="1" dirty="0" smtClean="0"/>
              <a:t>是停机问题的解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endParaRPr lang="en-US" sz="2400" b="1" dirty="0" smtClean="0"/>
          </a:p>
          <a:p>
            <a:pPr eaLnBrk="1" hangingPunct="1"/>
            <a:r>
              <a:rPr lang="en-US" sz="2400" b="1" i="1" dirty="0" smtClean="0"/>
              <a:t>H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有两个输入</a:t>
            </a:r>
            <a:r>
              <a:rPr lang="zh-CN" altLang="en-US" sz="2400" b="1" dirty="0" smtClean="0"/>
              <a:t>：一个程序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，还有一个输入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I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产生一个输出：停机，当</a:t>
            </a:r>
            <a:r>
              <a:rPr lang="en-US" altLang="zh-CN" sz="2400" b="1" dirty="0" smtClean="0"/>
              <a:t>H</a:t>
            </a:r>
            <a:r>
              <a:rPr lang="zh-CN" altLang="en-US" sz="2400" b="1" dirty="0" smtClean="0"/>
              <a:t>认为程序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输入</a:t>
            </a:r>
            <a:r>
              <a:rPr lang="en-US" altLang="zh-CN" sz="2400" b="1" dirty="0" smtClean="0"/>
              <a:t>I</a:t>
            </a:r>
            <a:r>
              <a:rPr lang="zh-CN" altLang="en-US" sz="2400" b="1" dirty="0" smtClean="0"/>
              <a:t>时会停止；否则输出循环</a:t>
            </a:r>
            <a:endParaRPr lang="en-US" sz="2400" b="1" dirty="0" smtClean="0"/>
          </a:p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657600" y="4869631"/>
            <a:ext cx="1371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1" dirty="0" smtClean="0"/>
              <a:t>H</a:t>
            </a:r>
            <a:endParaRPr lang="en-US" sz="2800" i="1" dirty="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483768" y="5229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514600" y="5707831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029200" y="5403031"/>
            <a:ext cx="9144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600200" y="4682306"/>
            <a:ext cx="162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Program </a:t>
            </a:r>
            <a:r>
              <a:rPr lang="en-US" i="1" dirty="0"/>
              <a:t>P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05000" y="5631631"/>
            <a:ext cx="1119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Input </a:t>
            </a:r>
            <a:r>
              <a:rPr lang="en-US" i="1" dirty="0"/>
              <a:t>I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105400" y="4869631"/>
            <a:ext cx="1700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</a:t>
            </a:r>
            <a:r>
              <a:rPr lang="en-US" dirty="0" smtClean="0"/>
              <a:t>alt </a:t>
            </a:r>
            <a:r>
              <a:rPr lang="en-US" dirty="0"/>
              <a:t>or loop</a:t>
            </a:r>
          </a:p>
        </p:txBody>
      </p:sp>
    </p:spTree>
    <p:extLst>
      <p:ext uri="{BB962C8B-B14F-4D97-AF65-F5344CB8AC3E}">
        <p14:creationId xmlns:p14="http://schemas.microsoft.com/office/powerpoint/2010/main" xmlns="" val="17017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基本演绎法 第二季 02_标清_2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5477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停机问题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smtClean="0">
                <a:ea typeface="宋体" charset="-122"/>
              </a:rPr>
              <a:t>4)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32766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为了简单，我们把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认为是输入和程序，再设计另一个程序</a:t>
            </a:r>
            <a:r>
              <a:rPr lang="en-US" altLang="zh-CN" sz="2400" b="1" dirty="0" smtClean="0"/>
              <a:t>K</a:t>
            </a:r>
            <a:endParaRPr lang="en-US" sz="2400" b="1" dirty="0" smtClean="0"/>
          </a:p>
          <a:p>
            <a:pPr lvl="1" eaLnBrk="1" hangingPunct="1"/>
            <a:r>
              <a:rPr lang="zh-CN" altLang="en-US" sz="2200" b="1" dirty="0" smtClean="0"/>
              <a:t>如果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H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输出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循环</a:t>
            </a:r>
            <a:r>
              <a:rPr lang="zh-CN" altLang="en-US" sz="2200" b="1" dirty="0" smtClean="0"/>
              <a:t>，则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停机</a:t>
            </a:r>
            <a:r>
              <a:rPr lang="en-US" sz="2200" b="1" dirty="0" smtClean="0"/>
              <a:t>. 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dirty="0" smtClean="0"/>
              <a:t>如果</a:t>
            </a:r>
            <a:r>
              <a:rPr lang="en-US" sz="2200" b="1" i="1" dirty="0" smtClean="0"/>
              <a:t>H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输出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停机</a:t>
            </a:r>
            <a:r>
              <a:rPr lang="zh-CN" altLang="en-US" sz="2200" b="1" dirty="0" smtClean="0"/>
              <a:t>，则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永久输出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循环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dirty="0" smtClean="0"/>
              <a:t>也就是，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总是和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H</a:t>
            </a:r>
            <a:r>
              <a:rPr lang="zh-CN" altLang="en-US" sz="2200" b="1" dirty="0" smtClean="0"/>
              <a:t>的输出相反</a:t>
            </a:r>
            <a:r>
              <a:rPr lang="en-US" sz="2200" b="1" dirty="0" smtClean="0"/>
              <a:t>. </a:t>
            </a:r>
            <a:endParaRPr lang="en-US" sz="2200" b="1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200" b="1" dirty="0" smtClean="0"/>
              <a:t>           function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( )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     if </a:t>
            </a:r>
            <a:r>
              <a:rPr lang="en-US" sz="2200" b="1" i="1" dirty="0" smtClean="0"/>
              <a:t>H</a:t>
            </a:r>
            <a:r>
              <a:rPr lang="en-US" sz="2200" b="1" dirty="0" smtClean="0"/>
              <a:t>( ) == “loop”  return “Halt”;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200" b="1" dirty="0" smtClean="0"/>
              <a:t>                else  while(true); // loop forever 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4724400"/>
            <a:ext cx="8269288" cy="1752600"/>
            <a:chOff x="192" y="144"/>
            <a:chExt cx="5209" cy="1104"/>
          </a:xfrm>
        </p:grpSpPr>
        <p:sp>
          <p:nvSpPr>
            <p:cNvPr id="8197" name="AutoShape 24"/>
            <p:cNvSpPr>
              <a:spLocks noChangeArrowheads="1"/>
            </p:cNvSpPr>
            <p:nvPr/>
          </p:nvSpPr>
          <p:spPr bwMode="auto">
            <a:xfrm>
              <a:off x="3360" y="576"/>
              <a:ext cx="720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Rectangle 12"/>
            <p:cNvSpPr>
              <a:spLocks noChangeArrowheads="1"/>
            </p:cNvSpPr>
            <p:nvPr/>
          </p:nvSpPr>
          <p:spPr bwMode="auto">
            <a:xfrm>
              <a:off x="2160" y="432"/>
              <a:ext cx="86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i="1" dirty="0" smtClean="0"/>
                <a:t>       </a:t>
              </a:r>
              <a:r>
                <a:rPr lang="en-US" sz="2800" i="1" dirty="0" smtClean="0"/>
                <a:t>H</a:t>
              </a:r>
              <a:endParaRPr lang="en-US" sz="2800" i="1" dirty="0"/>
            </a:p>
          </p:txBody>
        </p:sp>
        <p:sp>
          <p:nvSpPr>
            <p:cNvPr id="8199" name="Line 13"/>
            <p:cNvSpPr>
              <a:spLocks noChangeShapeType="1"/>
            </p:cNvSpPr>
            <p:nvPr/>
          </p:nvSpPr>
          <p:spPr bwMode="auto">
            <a:xfrm>
              <a:off x="1632" y="62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0" name="Line 14"/>
            <p:cNvSpPr>
              <a:spLocks noChangeShapeType="1"/>
            </p:cNvSpPr>
            <p:nvPr/>
          </p:nvSpPr>
          <p:spPr bwMode="auto">
            <a:xfrm>
              <a:off x="1632" y="96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1" name="Line 15"/>
            <p:cNvSpPr>
              <a:spLocks noChangeShapeType="1"/>
            </p:cNvSpPr>
            <p:nvPr/>
          </p:nvSpPr>
          <p:spPr bwMode="auto">
            <a:xfrm>
              <a:off x="3024" y="7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Text Box 16"/>
            <p:cNvSpPr txBox="1">
              <a:spLocks noChangeArrowheads="1"/>
            </p:cNvSpPr>
            <p:nvPr/>
          </p:nvSpPr>
          <p:spPr bwMode="auto">
            <a:xfrm>
              <a:off x="192" y="689"/>
              <a:ext cx="9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200" dirty="0" smtClean="0"/>
                <a:t>Program </a:t>
              </a:r>
              <a:r>
                <a:rPr lang="en-US" sz="2200" i="1" dirty="0"/>
                <a:t>P</a:t>
              </a:r>
            </a:p>
          </p:txBody>
        </p:sp>
        <p:sp>
          <p:nvSpPr>
            <p:cNvPr id="8203" name="Text Box 18"/>
            <p:cNvSpPr txBox="1">
              <a:spLocks noChangeArrowheads="1"/>
            </p:cNvSpPr>
            <p:nvPr/>
          </p:nvSpPr>
          <p:spPr bwMode="auto">
            <a:xfrm>
              <a:off x="3408" y="624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Loop?</a:t>
              </a:r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>
              <a:off x="1632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>
              <a:off x="1248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Text Box 21"/>
            <p:cNvSpPr txBox="1">
              <a:spLocks noChangeArrowheads="1"/>
            </p:cNvSpPr>
            <p:nvPr/>
          </p:nvSpPr>
          <p:spPr bwMode="auto">
            <a:xfrm>
              <a:off x="4416" y="14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Halt</a:t>
              </a:r>
            </a:p>
          </p:txBody>
        </p:sp>
        <p:sp>
          <p:nvSpPr>
            <p:cNvPr id="8207" name="Text Box 22"/>
            <p:cNvSpPr txBox="1">
              <a:spLocks noChangeArrowheads="1"/>
            </p:cNvSpPr>
            <p:nvPr/>
          </p:nvSpPr>
          <p:spPr bwMode="auto">
            <a:xfrm>
              <a:off x="4032" y="5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8208" name="Line 26"/>
            <p:cNvSpPr>
              <a:spLocks noChangeShapeType="1"/>
            </p:cNvSpPr>
            <p:nvPr/>
          </p:nvSpPr>
          <p:spPr bwMode="auto">
            <a:xfrm>
              <a:off x="4080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Oval 27"/>
            <p:cNvSpPr>
              <a:spLocks noChangeArrowheads="1"/>
            </p:cNvSpPr>
            <p:nvPr/>
          </p:nvSpPr>
          <p:spPr bwMode="auto">
            <a:xfrm>
              <a:off x="4464" y="67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28"/>
            <p:cNvSpPr>
              <a:spLocks noChangeShapeType="1"/>
            </p:cNvSpPr>
            <p:nvPr/>
          </p:nvSpPr>
          <p:spPr bwMode="auto">
            <a:xfrm>
              <a:off x="4512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Line 29"/>
            <p:cNvSpPr>
              <a:spLocks noChangeShapeType="1"/>
            </p:cNvSpPr>
            <p:nvPr/>
          </p:nvSpPr>
          <p:spPr bwMode="auto">
            <a:xfrm>
              <a:off x="4512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2" name="Line 30"/>
            <p:cNvSpPr>
              <a:spLocks noChangeShapeType="1"/>
            </p:cNvSpPr>
            <p:nvPr/>
          </p:nvSpPr>
          <p:spPr bwMode="auto">
            <a:xfrm flipV="1">
              <a:off x="4848" y="8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 flipH="1">
              <a:off x="4656" y="8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4" name="Line 32"/>
            <p:cNvSpPr>
              <a:spLocks noChangeShapeType="1"/>
            </p:cNvSpPr>
            <p:nvPr/>
          </p:nvSpPr>
          <p:spPr bwMode="auto">
            <a:xfrm flipV="1">
              <a:off x="3744" y="4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5" name="Line 33"/>
            <p:cNvSpPr>
              <a:spLocks noChangeShapeType="1"/>
            </p:cNvSpPr>
            <p:nvPr/>
          </p:nvSpPr>
          <p:spPr bwMode="auto">
            <a:xfrm>
              <a:off x="3744" y="48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6" name="Text Box 34"/>
            <p:cNvSpPr txBox="1">
              <a:spLocks noChangeArrowheads="1"/>
            </p:cNvSpPr>
            <p:nvPr/>
          </p:nvSpPr>
          <p:spPr bwMode="auto">
            <a:xfrm>
              <a:off x="4944" y="720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loop</a:t>
              </a:r>
            </a:p>
          </p:txBody>
        </p:sp>
        <p:sp>
          <p:nvSpPr>
            <p:cNvPr id="8217" name="Rectangle 36"/>
            <p:cNvSpPr>
              <a:spLocks noChangeArrowheads="1"/>
            </p:cNvSpPr>
            <p:nvPr/>
          </p:nvSpPr>
          <p:spPr bwMode="auto">
            <a:xfrm>
              <a:off x="1488" y="144"/>
              <a:ext cx="284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18" name="Text Box 37"/>
            <p:cNvSpPr txBox="1">
              <a:spLocks noChangeArrowheads="1"/>
            </p:cNvSpPr>
            <p:nvPr/>
          </p:nvSpPr>
          <p:spPr bwMode="auto">
            <a:xfrm>
              <a:off x="3696" y="1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14600" y="4724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301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来看两个代码（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918648" cy="4611216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God_algo</a:t>
            </a:r>
            <a:r>
              <a:rPr lang="en-US" altLang="zh-CN" dirty="0" smtClean="0"/>
              <a:t>(char * program, char * input) </a:t>
            </a:r>
          </a:p>
          <a:p>
            <a:pPr>
              <a:buNone/>
            </a:pPr>
            <a:r>
              <a:rPr lang="en-US" altLang="zh-CN" dirty="0" smtClean="0"/>
              <a:t>{ </a:t>
            </a:r>
          </a:p>
          <a:p>
            <a:pPr>
              <a:buNone/>
            </a:pPr>
            <a:r>
              <a:rPr lang="en-US" altLang="zh-CN" dirty="0" smtClean="0"/>
              <a:t>    if(&lt;program&gt; halts on &lt;input&gt;) </a:t>
            </a:r>
          </a:p>
          <a:p>
            <a:pPr>
              <a:buNone/>
            </a:pPr>
            <a:r>
              <a:rPr lang="en-US" altLang="zh-CN" dirty="0" smtClean="0"/>
              <a:t>        return true; </a:t>
            </a:r>
          </a:p>
          <a:p>
            <a:pPr>
              <a:buNone/>
            </a:pPr>
            <a:r>
              <a:rPr lang="en-US" altLang="zh-CN" dirty="0" smtClean="0"/>
              <a:t>    else </a:t>
            </a:r>
          </a:p>
          <a:p>
            <a:pPr>
              <a:buNone/>
            </a:pPr>
            <a:r>
              <a:rPr lang="en-US" altLang="zh-CN" dirty="0" smtClean="0"/>
              <a:t>        return false; </a:t>
            </a:r>
          </a:p>
          <a:p>
            <a:pPr>
              <a:buNone/>
            </a:pPr>
            <a:r>
              <a:rPr lang="en-US" altLang="zh-CN" dirty="0" smtClean="0"/>
              <a:t>} </a:t>
            </a:r>
          </a:p>
          <a:p>
            <a:pPr>
              <a:buNone/>
            </a:pPr>
            <a:r>
              <a:rPr lang="en-US" altLang="zh-CN" dirty="0" smtClean="0"/>
              <a:t>  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7944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 smtClean="0"/>
              <a:t>这里假设</a:t>
            </a:r>
            <a:r>
              <a:rPr lang="en-US" altLang="zh-CN" dirty="0" smtClean="0"/>
              <a:t>if</a:t>
            </a:r>
            <a:r>
              <a:rPr lang="zh-CN" altLang="en-US" dirty="0" smtClean="0"/>
              <a:t>的判断语句是人类天才思考的结晶，它能像上帝一样洞察所有程序的宿命，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来看两个代码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5616624" cy="4611216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Satan_algo</a:t>
            </a:r>
            <a:r>
              <a:rPr lang="en-US" altLang="zh-CN" dirty="0" smtClean="0"/>
              <a:t>(char * program) </a:t>
            </a:r>
          </a:p>
          <a:p>
            <a:pPr>
              <a:buNone/>
            </a:pPr>
            <a:r>
              <a:rPr lang="en-US" altLang="zh-CN" dirty="0" smtClean="0"/>
              <a:t>{ </a:t>
            </a:r>
          </a:p>
          <a:p>
            <a:pPr>
              <a:buNone/>
            </a:pPr>
            <a:r>
              <a:rPr lang="en-US" altLang="zh-CN" dirty="0" smtClean="0"/>
              <a:t>    if(</a:t>
            </a:r>
            <a:r>
              <a:rPr lang="en-US" altLang="zh-CN" dirty="0" err="1" smtClean="0"/>
              <a:t>God_algo</a:t>
            </a:r>
            <a:r>
              <a:rPr lang="en-US" altLang="zh-CN" dirty="0" smtClean="0"/>
              <a:t>(program, program)) </a:t>
            </a:r>
          </a:p>
          <a:p>
            <a:pPr>
              <a:buNone/>
            </a:pPr>
            <a:r>
              <a:rPr lang="en-US" altLang="zh-CN" dirty="0" smtClean="0"/>
              <a:t>    { </a:t>
            </a:r>
          </a:p>
          <a:p>
            <a:pPr>
              <a:buNone/>
            </a:pPr>
            <a:r>
              <a:rPr lang="en-US" altLang="zh-CN" dirty="0" smtClean="0"/>
              <a:t>        while(true); // loop forever! </a:t>
            </a:r>
          </a:p>
          <a:p>
            <a:pPr>
              <a:buNone/>
            </a:pPr>
            <a:r>
              <a:rPr lang="en-US" altLang="zh-CN" dirty="0" smtClean="0"/>
              <a:t>        return false; // can never get here! </a:t>
            </a:r>
          </a:p>
          <a:p>
            <a:pPr>
              <a:buNone/>
            </a:pPr>
            <a:r>
              <a:rPr lang="en-US" altLang="zh-CN" dirty="0" smtClean="0"/>
              <a:t>    } </a:t>
            </a:r>
          </a:p>
          <a:p>
            <a:pPr>
              <a:buNone/>
            </a:pPr>
            <a:r>
              <a:rPr lang="en-US" altLang="zh-CN" dirty="0" smtClean="0"/>
              <a:t>    else </a:t>
            </a:r>
          </a:p>
          <a:p>
            <a:pPr>
              <a:buNone/>
            </a:pPr>
            <a:r>
              <a:rPr lang="en-US" altLang="zh-CN" dirty="0" smtClean="0"/>
              <a:t>        return true; </a:t>
            </a:r>
          </a:p>
          <a:p>
            <a:pPr>
              <a:buNone/>
            </a:pP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   </a:t>
            </a:r>
            <a:r>
              <a:rPr lang="zh-CN" altLang="en-US" dirty="0" smtClean="0"/>
              <a:t>  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2160" y="1556792"/>
            <a:ext cx="2915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dirty="0" smtClean="0"/>
              <a:t>和这个程序的名字一样，它太邪恶了。</a:t>
            </a:r>
          </a:p>
          <a:p>
            <a:pPr algn="l">
              <a:buFont typeface="Arial" pitchFamily="34" charset="0"/>
              <a:buChar char="•"/>
            </a:pPr>
            <a:r>
              <a:rPr lang="zh-CN" altLang="en-US" dirty="0" smtClean="0"/>
              <a:t>   当这个算法运用到自身时： </a:t>
            </a:r>
            <a:r>
              <a:rPr lang="en-US" altLang="zh-CN" dirty="0" err="1" smtClean="0"/>
              <a:t>Satan_algo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Satan_algo</a:t>
            </a:r>
            <a:r>
              <a:rPr lang="en-US" altLang="zh-CN" dirty="0" smtClean="0"/>
              <a:t>);</a:t>
            </a:r>
            <a:r>
              <a:rPr lang="en-US" altLang="zh-CN" dirty="0" smtClean="0"/>
              <a:t>   </a:t>
            </a:r>
            <a:r>
              <a:rPr lang="zh-CN" altLang="en-US" dirty="0" smtClean="0"/>
              <a:t>它肯定和所有的程序一样，要么停止，要么永不结束。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来看两个代码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08912" cy="4896544"/>
          </a:xfrm>
        </p:spPr>
        <p:txBody>
          <a:bodyPr/>
          <a:lstStyle/>
          <a:p>
            <a:r>
              <a:rPr lang="zh-CN" altLang="en-US" sz="2400" dirty="0" smtClean="0"/>
              <a:t>那我们先假设这个程序能停机，那上图代码块中的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条件判断肯定为真（因为</a:t>
            </a:r>
            <a:r>
              <a:rPr lang="en-US" altLang="zh-CN" sz="2400" dirty="0" err="1" smtClean="0"/>
              <a:t>God_algo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Satan_algo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Satan_algo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这个函数返回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），从而程序进入那个包含</a:t>
            </a:r>
            <a:r>
              <a:rPr lang="en-US" altLang="zh-CN" sz="2400" dirty="0" smtClean="0"/>
              <a:t>while(true);</a:t>
            </a:r>
            <a:r>
              <a:rPr lang="zh-CN" altLang="en-US" sz="2400" dirty="0" smtClean="0"/>
              <a:t>语句的分支，那我们就可以得出这个程序不能停机。</a:t>
            </a:r>
          </a:p>
          <a:p>
            <a:r>
              <a:rPr lang="zh-CN" altLang="en-US" sz="2400" dirty="0" smtClean="0"/>
              <a:t>   我们再假设这个程序不能停机，类似的，我们可以得出这个程序能停机。</a:t>
            </a:r>
          </a:p>
          <a:p>
            <a:r>
              <a:rPr lang="zh-CN" altLang="en-US" sz="2400" dirty="0" smtClean="0"/>
              <a:t>   总之，我们有：</a:t>
            </a:r>
          </a:p>
          <a:p>
            <a:r>
              <a:rPr lang="zh-CN" altLang="en-US" sz="2400" dirty="0" smtClean="0"/>
              <a:t>   </a:t>
            </a:r>
            <a:r>
              <a:rPr lang="en-US" altLang="zh-CN" sz="2400" dirty="0" err="1" smtClean="0"/>
              <a:t>Satan_algo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Satan_algo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能停机 </a:t>
            </a:r>
            <a:r>
              <a:rPr lang="en-US" altLang="zh-CN" sz="2400" dirty="0" smtClean="0"/>
              <a:t>=&gt; </a:t>
            </a:r>
            <a:r>
              <a:rPr lang="zh-CN" altLang="en-US" sz="2400" dirty="0" smtClean="0"/>
              <a:t>它不能停机</a:t>
            </a:r>
          </a:p>
          <a:p>
            <a:r>
              <a:rPr lang="zh-CN" altLang="en-US" sz="2400" dirty="0" smtClean="0"/>
              <a:t>   </a:t>
            </a:r>
            <a:r>
              <a:rPr lang="en-US" altLang="zh-CN" sz="2400" dirty="0" err="1" smtClean="0"/>
              <a:t>Satan_algo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Satan_algo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不能停机 </a:t>
            </a:r>
            <a:r>
              <a:rPr lang="en-US" altLang="zh-CN" sz="2400" dirty="0" smtClean="0"/>
              <a:t>=&gt; </a:t>
            </a:r>
            <a:r>
              <a:rPr lang="zh-CN" altLang="en-US" sz="2400" dirty="0" smtClean="0"/>
              <a:t>它能停机</a:t>
            </a:r>
          </a:p>
          <a:p>
            <a:r>
              <a:rPr lang="zh-CN" altLang="en-US" sz="2400" dirty="0" smtClean="0"/>
              <a:t>   那么，我们得出了一个悖论。从而我们可以推翻我们最初的假设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不存在一个程序（或算法），它能够计算任何程序在给定输入上是否会结束（停机）。</a:t>
            </a:r>
            <a:endParaRPr lang="zh-CN" altLang="en-US" sz="24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停机问题是</a:t>
            </a:r>
            <a:r>
              <a:rPr lang="en-US" altLang="zh-CN" dirty="0" smtClean="0"/>
              <a:t>NP-hard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83224"/>
          </a:xfrm>
        </p:spPr>
        <p:txBody>
          <a:bodyPr/>
          <a:lstStyle/>
          <a:p>
            <a:r>
              <a:rPr lang="en-US" altLang="zh-CN" sz="2000" dirty="0" smtClean="0"/>
              <a:t>NP-Hard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NP-Complete</a:t>
            </a:r>
            <a:r>
              <a:rPr lang="zh-CN" altLang="en-US" sz="2000" dirty="0" smtClean="0"/>
              <a:t>有什么不同？简单的回答是根据定义，如果所有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问题都可以多项式归约到问题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，那么问题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就是 </a:t>
            </a:r>
            <a:r>
              <a:rPr lang="en-US" altLang="zh-CN" sz="2000" dirty="0" smtClean="0"/>
              <a:t>NP-Hard</a:t>
            </a:r>
            <a:r>
              <a:rPr lang="zh-CN" altLang="en-US" sz="2000" dirty="0" smtClean="0"/>
              <a:t>；如果问题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既是</a:t>
            </a:r>
            <a:r>
              <a:rPr lang="en-US" altLang="zh-CN" sz="2000" dirty="0" smtClean="0"/>
              <a:t>NP-Hard</a:t>
            </a:r>
            <a:r>
              <a:rPr lang="zh-CN" altLang="en-US" sz="2000" dirty="0" smtClean="0"/>
              <a:t>又是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，那么它就是</a:t>
            </a:r>
            <a:r>
              <a:rPr lang="en-US" altLang="zh-CN" sz="2000" dirty="0" smtClean="0"/>
              <a:t>NP-Complete</a:t>
            </a:r>
            <a:r>
              <a:rPr lang="zh-CN" altLang="en-US" sz="2000" dirty="0" smtClean="0"/>
              <a:t>。从定义我们很容易看出，</a:t>
            </a:r>
            <a:r>
              <a:rPr lang="en-US" altLang="zh-CN" sz="2000" dirty="0" smtClean="0"/>
              <a:t>NP-Hard</a:t>
            </a:r>
            <a:r>
              <a:rPr lang="zh-CN" altLang="en-US" sz="2000" dirty="0" smtClean="0"/>
              <a:t>问题类包含了</a:t>
            </a:r>
            <a:r>
              <a:rPr lang="en-US" altLang="zh-CN" sz="2000" dirty="0" smtClean="0"/>
              <a:t>NP- Complete</a:t>
            </a:r>
            <a:r>
              <a:rPr lang="zh-CN" altLang="en-US" sz="2000" dirty="0" smtClean="0"/>
              <a:t>类。但进一步的我们会问，是否有属于</a:t>
            </a:r>
            <a:r>
              <a:rPr lang="en-US" altLang="zh-CN" sz="2000" dirty="0" smtClean="0"/>
              <a:t>NP-Hard</a:t>
            </a:r>
            <a:r>
              <a:rPr lang="zh-CN" altLang="en-US" sz="2000" dirty="0" smtClean="0"/>
              <a:t>但不属于</a:t>
            </a:r>
            <a:r>
              <a:rPr lang="en-US" altLang="zh-CN" sz="2000" dirty="0" smtClean="0"/>
              <a:t>NP-Complete</a:t>
            </a:r>
            <a:r>
              <a:rPr lang="zh-CN" altLang="en-US" sz="2000" dirty="0" smtClean="0"/>
              <a:t>的问题呢？答案是肯定的。例如停机问题，也即给出一个程序和输入，判定它的运行是否会终止。停机问题是不可判的，那它当然也不是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问题。但对于</a:t>
            </a:r>
            <a:r>
              <a:rPr lang="en-US" altLang="zh-CN" sz="2000" dirty="0" smtClean="0"/>
              <a:t>SAT</a:t>
            </a:r>
            <a:r>
              <a:rPr lang="zh-CN" altLang="en-US" sz="2000" dirty="0" smtClean="0"/>
              <a:t>这样的</a:t>
            </a:r>
            <a:r>
              <a:rPr lang="en-US" altLang="zh-CN" sz="2000" dirty="0" smtClean="0"/>
              <a:t>NP-Complete</a:t>
            </a:r>
            <a:r>
              <a:rPr lang="zh-CN" altLang="en-US" sz="2000" dirty="0" smtClean="0"/>
              <a:t>问题，却可以多项式归约到停机问题。因为我们可以构造程序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，该程序对输入的公式穷举其变量的所有赋值，如果存在赋值使其为真，则停机，否则进入无限循环。这样，判断公式是否可满足便转化为判断以公式为输入的程序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是否停机。所以，停机问题是</a:t>
            </a:r>
            <a:r>
              <a:rPr lang="en-US" altLang="zh-CN" sz="2000" dirty="0" smtClean="0"/>
              <a:t>NP-Hard</a:t>
            </a:r>
            <a:r>
              <a:rPr lang="zh-CN" altLang="en-US" sz="2000" dirty="0" smtClean="0"/>
              <a:t>而不是</a:t>
            </a:r>
            <a:r>
              <a:rPr lang="en-US" altLang="zh-CN" sz="2000" dirty="0" smtClean="0"/>
              <a:t>NP-Complete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NPC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问题：一个故事</a:t>
            </a:r>
            <a:r>
              <a:rPr lang="en-US" sz="3600" b="1" dirty="0" smtClean="0">
                <a:solidFill>
                  <a:srgbClr val="0000CC"/>
                </a:solidFill>
              </a:rPr>
              <a:t> (</a:t>
            </a:r>
            <a:r>
              <a:rPr lang="en-US" sz="3600" b="1" dirty="0" smtClean="0">
                <a:solidFill>
                  <a:srgbClr val="0000CC"/>
                </a:solidFill>
              </a:rPr>
              <a:t>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zh-CN" altLang="en-US" sz="2400" b="1" dirty="0" smtClean="0"/>
              <a:t>你老板给你了一个</a:t>
            </a:r>
            <a:r>
              <a:rPr lang="en-US" altLang="zh-CN" sz="2400" b="1" dirty="0" smtClean="0"/>
              <a:t>NPC</a:t>
            </a:r>
            <a:r>
              <a:rPr lang="zh-CN" altLang="en-US" sz="2400" b="1" dirty="0" smtClean="0"/>
              <a:t>的问题，让你给出一个有效的解，这对你的公式很重要</a:t>
            </a:r>
            <a:endParaRPr lang="en-US" sz="2400" b="1" dirty="0" smtClean="0"/>
          </a:p>
          <a:p>
            <a:r>
              <a:rPr lang="zh-CN" altLang="en-US" sz="2400" b="1" dirty="0" smtClean="0"/>
              <a:t>最初你和你老板都不知道这是</a:t>
            </a:r>
            <a:r>
              <a:rPr lang="en-US" altLang="zh-CN" sz="2400" b="1" dirty="0" smtClean="0"/>
              <a:t>NPC</a:t>
            </a:r>
            <a:r>
              <a:rPr lang="zh-CN" altLang="en-US" sz="2400" b="1" dirty="0" smtClean="0"/>
              <a:t>问题</a:t>
            </a:r>
            <a:endParaRPr lang="en-US" sz="2400" b="1" dirty="0" smtClean="0"/>
          </a:p>
          <a:p>
            <a:r>
              <a:rPr lang="zh-CN" altLang="en-US" sz="2400" b="1" dirty="0" smtClean="0"/>
              <a:t>你花了大量时间，不眠不休，还是没找到答案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zh-CN" altLang="en-US" sz="2400" b="1" dirty="0" smtClean="0"/>
              <a:t>你怎么办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pic>
        <p:nvPicPr>
          <p:cNvPr id="4098" name="Picture 2" descr="http://www.wordwizardsinc.com/wp-content/uploads/2012/12/work_har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237"/>
          <a:stretch/>
        </p:blipFill>
        <p:spPr bwMode="auto">
          <a:xfrm>
            <a:off x="1403648" y="3284984"/>
            <a:ext cx="2895599" cy="15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roblogger.net/wp-content/hard%20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2059068" cy="15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61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CC"/>
                </a:solidFill>
              </a:rPr>
              <a:t>NPC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问题：一个故事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8640"/>
          </a:xfrm>
        </p:spPr>
        <p:txBody>
          <a:bodyPr/>
          <a:lstStyle/>
          <a:p>
            <a:r>
              <a:rPr lang="zh-CN" altLang="en-US" sz="2400" b="1" dirty="0" smtClean="0"/>
              <a:t>选择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：鼓起勇气告诉老板这事搞不定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166" t="31482" r="28125" b="27036"/>
          <a:stretch/>
        </p:blipFill>
        <p:spPr bwMode="auto">
          <a:xfrm>
            <a:off x="1295400" y="1996440"/>
            <a:ext cx="6248400" cy="341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5394960"/>
            <a:ext cx="82296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你完了，老板对你失去了信任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CC"/>
                </a:solidFill>
              </a:rPr>
              <a:t>NPC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问题：一个故事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3)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r>
              <a:rPr lang="zh-CN" altLang="en-US" sz="2200" b="1" dirty="0" smtClean="0"/>
              <a:t>选择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：你向老板证明这个问题是不可解的</a:t>
            </a:r>
            <a:endParaRPr lang="en-US" sz="2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236" t="32099" r="28750" b="27530"/>
          <a:stretch/>
        </p:blipFill>
        <p:spPr bwMode="auto">
          <a:xfrm>
            <a:off x="1453223" y="2133600"/>
            <a:ext cx="6090577" cy="329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5410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200" b="1" kern="0" dirty="0" smtClean="0"/>
              <a:t>杯具了！证明这个问题不可解就如同解这个问题一样难！</a:t>
            </a:r>
            <a:endParaRPr lang="en-US" sz="2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3557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CC"/>
                </a:solidFill>
              </a:rPr>
              <a:t>NPC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问题：一个故事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4)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914400"/>
          </a:xfrm>
        </p:spPr>
        <p:txBody>
          <a:bodyPr/>
          <a:lstStyle/>
          <a:p>
            <a:r>
              <a:rPr lang="zh-CN" altLang="en-US" sz="2200" b="1" dirty="0" smtClean="0"/>
              <a:t>选择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：你向老板证明这个问题是一个</a:t>
            </a:r>
            <a:r>
              <a:rPr lang="en-US" altLang="zh-CN" sz="2200" b="1" dirty="0" smtClean="0"/>
              <a:t>NPC</a:t>
            </a:r>
            <a:r>
              <a:rPr lang="zh-CN" altLang="en-US" sz="2200" b="1" dirty="0" smtClean="0"/>
              <a:t>问题，那么多牛人都解不出</a:t>
            </a:r>
            <a:r>
              <a:rPr lang="en-US" altLang="zh-CN" sz="2200" b="1" dirty="0" smtClean="0"/>
              <a:t>NPC</a:t>
            </a:r>
            <a:r>
              <a:rPr lang="zh-CN" altLang="en-US" sz="2200" b="1" dirty="0" smtClean="0"/>
              <a:t>问题，我解不出来正常啊！</a:t>
            </a:r>
            <a:endParaRPr lang="en-US" sz="2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100" b="1" kern="0" dirty="0" smtClean="0"/>
              <a:t>证明一个问题是</a:t>
            </a:r>
            <a:r>
              <a:rPr lang="en-US" altLang="zh-CN" sz="2100" b="1" kern="0" dirty="0" smtClean="0"/>
              <a:t>NPC</a:t>
            </a:r>
            <a:r>
              <a:rPr lang="zh-CN" altLang="en-US" sz="2100" b="1" kern="0" dirty="0" smtClean="0"/>
              <a:t>问题，相对比较容易。</a:t>
            </a:r>
            <a:endParaRPr lang="en-US" sz="2100" b="1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903" t="46419" r="22014" b="20124"/>
          <a:stretch/>
        </p:blipFill>
        <p:spPr bwMode="auto">
          <a:xfrm>
            <a:off x="1828800" y="2103903"/>
            <a:ext cx="5334000" cy="338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2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怎么证明一个问题是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31776"/>
          </a:xfrm>
        </p:spPr>
        <p:txBody>
          <a:bodyPr/>
          <a:lstStyle/>
          <a:p>
            <a:r>
              <a:rPr lang="zh-CN" altLang="en-US" dirty="0" smtClean="0"/>
              <a:t>如果你有足够的兴趣和时间，请参看课本第</a:t>
            </a:r>
            <a:r>
              <a:rPr lang="en-US" altLang="zh-CN" dirty="0" smtClean="0"/>
              <a:t>34</a:t>
            </a:r>
            <a:r>
              <a:rPr lang="zh-CN" altLang="en-US" dirty="0" smtClean="0"/>
              <a:t>章，加油啊！</a:t>
            </a:r>
            <a:endParaRPr lang="zh-CN" altLang="en-US" dirty="0"/>
          </a:p>
        </p:txBody>
      </p:sp>
      <p:pic>
        <p:nvPicPr>
          <p:cNvPr id="146437" name="Picture 5" descr="C:\Users\Lenovo\AppData\Local\Microsoft\Windows\Temporary Internet Files\Content.IE5\D6EFVGL3\543e1fff615a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068960"/>
            <a:ext cx="4161309" cy="3077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《</a:t>
            </a:r>
            <a:r>
              <a:rPr lang="zh-CN" altLang="en-US" dirty="0" smtClean="0">
                <a:ea typeface="宋体" charset="-122"/>
              </a:rPr>
              <a:t>基本演绎法</a:t>
            </a:r>
            <a:r>
              <a:rPr lang="en-US" altLang="zh-CN" dirty="0" smtClean="0">
                <a:ea typeface="宋体" charset="-122"/>
              </a:rPr>
              <a:t>》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美剧</a:t>
            </a:r>
            <a:r>
              <a:rPr lang="en-US" altLang="zh-CN" sz="2800" dirty="0" smtClean="0">
                <a:ea typeface="宋体" charset="-122"/>
              </a:rPr>
              <a:t>《</a:t>
            </a:r>
            <a:r>
              <a:rPr lang="zh-CN" altLang="en-US" sz="2800" dirty="0" smtClean="0">
                <a:ea typeface="宋体" charset="-122"/>
              </a:rPr>
              <a:t>基本演绎法</a:t>
            </a:r>
            <a:r>
              <a:rPr lang="en-US" altLang="zh-CN" sz="2800" dirty="0" smtClean="0">
                <a:ea typeface="宋体" charset="-122"/>
              </a:rPr>
              <a:t>》</a:t>
            </a:r>
            <a:r>
              <a:rPr lang="zh-CN" altLang="en-US" sz="2800" dirty="0" smtClean="0">
                <a:ea typeface="宋体" charset="-122"/>
              </a:rPr>
              <a:t>（也就是美版“</a:t>
            </a:r>
            <a:r>
              <a:rPr lang="zh-CN" altLang="en-US" sz="2800" dirty="0" smtClean="0">
                <a:effectLst/>
                <a:ea typeface="宋体" charset="-122"/>
              </a:rPr>
              <a:t>福尔摩斯</a:t>
            </a:r>
            <a:r>
              <a:rPr lang="zh-CN" altLang="en-US" sz="2800" dirty="0" smtClean="0">
                <a:ea typeface="宋体" charset="-122"/>
              </a:rPr>
              <a:t>”）第 </a:t>
            </a:r>
            <a:r>
              <a:rPr lang="en-US" altLang="zh-CN" sz="2800" dirty="0" smtClean="0">
                <a:ea typeface="宋体" charset="-122"/>
              </a:rPr>
              <a:t>2 </a:t>
            </a:r>
            <a:r>
              <a:rPr lang="zh-CN" altLang="en-US" sz="2800" dirty="0" smtClean="0">
                <a:ea typeface="宋体" charset="-122"/>
              </a:rPr>
              <a:t>季第 </a:t>
            </a:r>
            <a:r>
              <a:rPr lang="en-US" altLang="zh-CN" sz="2800" dirty="0" smtClean="0">
                <a:ea typeface="宋体" charset="-122"/>
              </a:rPr>
              <a:t>2 </a:t>
            </a:r>
            <a:r>
              <a:rPr lang="zh-CN" altLang="en-US" sz="2800" dirty="0" smtClean="0">
                <a:ea typeface="宋体" charset="-122"/>
              </a:rPr>
              <a:t>集中，两位研究 </a:t>
            </a:r>
            <a:r>
              <a:rPr lang="en-US" altLang="zh-CN" sz="2800" dirty="0" smtClean="0">
                <a:ea typeface="宋体" charset="-122"/>
              </a:rPr>
              <a:t>NP </a:t>
            </a:r>
            <a:r>
              <a:rPr lang="zh-CN" altLang="en-US" sz="2800" dirty="0" smtClean="0">
                <a:ea typeface="宋体" charset="-122"/>
              </a:rPr>
              <a:t>问题的数学家被谋杀了，凶手是同行，因为被害者即将证明“</a:t>
            </a:r>
            <a:r>
              <a:rPr lang="en-US" altLang="zh-CN" sz="2800" dirty="0" smtClean="0">
                <a:ea typeface="宋体" charset="-122"/>
              </a:rPr>
              <a:t>P=NP </a:t>
            </a:r>
            <a:r>
              <a:rPr lang="zh-CN" altLang="en-US" sz="2800" dirty="0" smtClean="0">
                <a:ea typeface="宋体" charset="-122"/>
              </a:rPr>
              <a:t>问题”，她为独吞成果而下了毒手。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凶手的动机，并不是千禧年大奖难题那</a:t>
            </a:r>
            <a:r>
              <a:rPr lang="en-US" altLang="zh-CN" sz="2800" dirty="0" smtClean="0">
                <a:ea typeface="宋体" charset="-122"/>
              </a:rPr>
              <a:t>100</a:t>
            </a:r>
            <a:r>
              <a:rPr lang="zh-CN" altLang="en-US" sz="2800" dirty="0" smtClean="0">
                <a:ea typeface="宋体" charset="-122"/>
              </a:rPr>
              <a:t>万美元的奖金</a:t>
            </a:r>
            <a:r>
              <a:rPr lang="en-US" altLang="zh-CN" sz="2800" dirty="0" smtClean="0">
                <a:ea typeface="宋体" charset="-122"/>
              </a:rPr>
              <a:t>——</a:t>
            </a:r>
            <a:r>
              <a:rPr lang="zh-CN" altLang="en-US" sz="2800" dirty="0" smtClean="0">
                <a:ea typeface="宋体" charset="-122"/>
              </a:rPr>
              <a:t>解决了 </a:t>
            </a:r>
            <a:r>
              <a:rPr lang="en-US" altLang="zh-CN" sz="2800" dirty="0" smtClean="0">
                <a:ea typeface="宋体" charset="-122"/>
              </a:rPr>
              <a:t>P=NP </a:t>
            </a:r>
            <a:r>
              <a:rPr lang="zh-CN" altLang="en-US" sz="2800" dirty="0" smtClean="0">
                <a:ea typeface="宋体" charset="-122"/>
              </a:rPr>
              <a:t>问题，就能够破译世界上所有的密码系统，这里面的利益比</a:t>
            </a:r>
            <a:r>
              <a:rPr lang="en-US" altLang="zh-CN" sz="2800" dirty="0" smtClean="0">
                <a:ea typeface="宋体" charset="-122"/>
              </a:rPr>
              <a:t>100</a:t>
            </a:r>
            <a:r>
              <a:rPr lang="zh-CN" altLang="en-US" sz="2800" dirty="0" smtClean="0">
                <a:ea typeface="宋体" charset="-122"/>
              </a:rPr>
              <a:t>万美元多多了。</a:t>
            </a:r>
          </a:p>
          <a:p>
            <a:pPr>
              <a:buFont typeface="Monotype Sorts" pitchFamily="2" charset="2"/>
              <a:buNone/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 vs. NP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剧中只用了一句话来介绍 </a:t>
            </a:r>
            <a:r>
              <a:rPr lang="en-US" altLang="zh-CN" sz="2800" dirty="0" smtClean="0">
                <a:ea typeface="宋体" charset="-122"/>
              </a:rPr>
              <a:t>P=NP </a:t>
            </a:r>
            <a:r>
              <a:rPr lang="zh-CN" altLang="en-US" sz="2800" dirty="0" smtClean="0">
                <a:ea typeface="宋体" charset="-122"/>
              </a:rPr>
              <a:t>的意义：“能用电脑快速验证一个解的问题，也能够用电脑快速地求出解”。这句过于简单的话可能让大家一头雾水，今天我们就来讲一讲 </a:t>
            </a:r>
            <a:r>
              <a:rPr lang="en-US" altLang="zh-CN" sz="2800" dirty="0" smtClean="0">
                <a:ea typeface="宋体" charset="-122"/>
              </a:rPr>
              <a:t>P vs. NP</a:t>
            </a:r>
            <a:r>
              <a:rPr lang="zh-CN" altLang="en-US" sz="2800" dirty="0" smtClean="0">
                <a:ea typeface="宋体" charset="-122"/>
              </a:rPr>
              <a:t>。</a:t>
            </a: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从排序说起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复杂度</a:t>
            </a:r>
            <a:r>
              <a:rPr lang="en-US" altLang="zh-CN" dirty="0" smtClean="0">
                <a:ea typeface="宋体" charset="-122"/>
              </a:rPr>
              <a:t>: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O(n</a:t>
            </a:r>
            <a:r>
              <a:rPr lang="en-US" altLang="zh-CN" baseline="30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O(</a:t>
            </a:r>
            <a:r>
              <a:rPr lang="en-US" altLang="zh-CN" dirty="0" err="1" smtClean="0">
                <a:ea typeface="宋体" charset="-122"/>
              </a:rPr>
              <a:t>nlogn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zh-CN" altLang="en-US" dirty="0" smtClean="0">
                <a:ea typeface="宋体" charset="-122"/>
              </a:rPr>
              <a:t>和 </a:t>
            </a:r>
            <a:r>
              <a:rPr lang="en-US" altLang="zh-CN" dirty="0" smtClean="0">
                <a:ea typeface="宋体" charset="-122"/>
              </a:rPr>
              <a:t>O(n)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zh-CN" altLang="en-US" dirty="0" smtClean="0">
                <a:ea typeface="宋体" charset="-122"/>
              </a:rPr>
              <a:t>大家会对多项式级别的算法抱有好感，希望对每一个问题都能找到多项式级别的算法。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zh-CN" altLang="en-US" dirty="0" smtClean="0">
                <a:ea typeface="宋体" charset="-122"/>
              </a:rPr>
              <a:t>问题是</a:t>
            </a:r>
            <a:r>
              <a:rPr lang="en-US" altLang="zh-CN" dirty="0" smtClean="0">
                <a:ea typeface="宋体" charset="-122"/>
              </a:rPr>
              <a:t>——</a:t>
            </a:r>
            <a:r>
              <a:rPr lang="zh-CN" altLang="en-US" dirty="0" smtClean="0">
                <a:ea typeface="宋体" charset="-122"/>
              </a:rPr>
              <a:t>每个问题都能找到想要的多项式级别的算法吗？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</a:t>
            </a:r>
            <a:r>
              <a:rPr lang="zh-CN" altLang="en-US" dirty="0" smtClean="0">
                <a:ea typeface="宋体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在一个由问题构成的集合中，如果每个问题都存在多项式级复杂度的算法，这个集合就是 </a:t>
            </a:r>
            <a:r>
              <a:rPr lang="en-US" altLang="zh-CN" sz="2800" dirty="0" smtClean="0">
                <a:ea typeface="宋体" charset="-122"/>
              </a:rPr>
              <a:t>P </a:t>
            </a:r>
            <a:r>
              <a:rPr lang="zh-CN" altLang="en-US" sz="2800" dirty="0" smtClean="0">
                <a:ea typeface="宋体" charset="-122"/>
              </a:rPr>
              <a:t>类问题（</a:t>
            </a:r>
            <a:r>
              <a:rPr lang="en-US" altLang="zh-CN" sz="2800" dirty="0" smtClean="0">
                <a:ea typeface="宋体" charset="-122"/>
              </a:rPr>
              <a:t>Polynomial</a:t>
            </a:r>
            <a:r>
              <a:rPr lang="zh-CN" altLang="en-US" sz="2800" dirty="0" smtClean="0">
                <a:ea typeface="宋体" charset="-122"/>
              </a:rPr>
              <a:t>）。</a:t>
            </a: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endParaRPr lang="en-US" altLang="zh-CN" sz="2800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这意味着，即使面对大规模数据，人们也能相对容易地得到一个解，比如将一组数排序。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“</a:t>
            </a:r>
            <a:r>
              <a:rPr lang="en-US" altLang="zh-CN" dirty="0" smtClean="0">
                <a:ea typeface="宋体" charset="-122"/>
              </a:rPr>
              <a:t>NP”</a:t>
            </a:r>
            <a:r>
              <a:rPr lang="zh-CN" altLang="en-US" dirty="0" smtClean="0">
                <a:ea typeface="宋体" charset="-122"/>
              </a:rPr>
              <a:t>的全称为“</a:t>
            </a:r>
            <a:r>
              <a:rPr lang="en-US" altLang="zh-CN" dirty="0" smtClean="0">
                <a:ea typeface="宋体" charset="-122"/>
              </a:rPr>
              <a:t>Nondeterministic Polynomial”</a:t>
            </a:r>
            <a:r>
              <a:rPr lang="zh-CN" altLang="en-US" dirty="0" smtClean="0">
                <a:ea typeface="宋体" charset="-122"/>
              </a:rPr>
              <a:t>，而不是“</a:t>
            </a:r>
            <a:r>
              <a:rPr lang="en-US" altLang="zh-CN" dirty="0" smtClean="0">
                <a:ea typeface="宋体" charset="-122"/>
              </a:rPr>
              <a:t>Non-Polynomial”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NP </a:t>
            </a:r>
            <a:r>
              <a:rPr lang="zh-CN" altLang="en-US" dirty="0" smtClean="0">
                <a:ea typeface="宋体" charset="-122"/>
              </a:rPr>
              <a:t>类问题指的是，能在多项式时间内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检验</a:t>
            </a:r>
            <a:r>
              <a:rPr lang="zh-CN" altLang="en-US" dirty="0" smtClean="0">
                <a:ea typeface="宋体" charset="-122"/>
              </a:rPr>
              <a:t>一个解是否正确的问题。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zh-CN" altLang="en-US" dirty="0" smtClean="0">
                <a:ea typeface="宋体" charset="-122"/>
              </a:rPr>
              <a:t>至于求解本身所花的时间是否是多项式我不管，可能有多项式算法，可能没有，也可能是不知道，这类问题称为</a:t>
            </a: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概念的奥妙在于，它躲开了求解到底需要多少时间这样的问题，而仅仅只是强调验证需要多少时间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a typeface="宋体" charset="-122"/>
              </a:rPr>
              <a:t>比如我的机器上存有一个密码文件，于是就能在多项式时间内验证另一个字符串文件是否等于这个密码，所以“破译密码”是一个 </a:t>
            </a:r>
            <a:r>
              <a:rPr lang="en-US" altLang="zh-CN" smtClean="0">
                <a:ea typeface="宋体" charset="-122"/>
              </a:rPr>
              <a:t>NP </a:t>
            </a:r>
            <a:r>
              <a:rPr lang="zh-CN" altLang="en-US" smtClean="0">
                <a:ea typeface="宋体" charset="-122"/>
              </a:rPr>
              <a:t>类问题。</a:t>
            </a:r>
            <a:endParaRPr lang="en-US" altLang="zh-CN" smtClean="0">
              <a:ea typeface="宋体" charset="-122"/>
            </a:endParaRPr>
          </a:p>
          <a:p>
            <a:pPr>
              <a:defRPr/>
            </a:pPr>
            <a:r>
              <a:rPr lang="en-US" altLang="zh-CN" smtClean="0">
                <a:ea typeface="宋体" charset="-122"/>
              </a:rPr>
              <a:t>NP </a:t>
            </a:r>
            <a:r>
              <a:rPr lang="zh-CN" altLang="en-US" smtClean="0">
                <a:ea typeface="宋体" charset="-122"/>
              </a:rPr>
              <a:t>类问题也等价为能在多项式时间内猜出一个解的问题。这里的“猜”指的是如果有解，那每次都能在很多种可能的选择中运气极佳地选择正确的一步。</a:t>
            </a:r>
          </a:p>
          <a:p>
            <a:pPr>
              <a:defRPr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有不是</a:t>
            </a: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问题的问题，如果你不能在多项式的时间里去验证它。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Hamilton</a:t>
            </a:r>
            <a:r>
              <a:rPr lang="zh-CN" altLang="en-US" dirty="0" smtClean="0">
                <a:ea typeface="宋体" charset="-122"/>
              </a:rPr>
              <a:t>回路</a:t>
            </a:r>
            <a:r>
              <a:rPr lang="en-US" altLang="zh-CN" dirty="0" smtClean="0">
                <a:ea typeface="宋体" charset="-122"/>
              </a:rPr>
              <a:t>——</a:t>
            </a:r>
            <a:r>
              <a:rPr lang="zh-CN" altLang="en-US" dirty="0" smtClean="0">
                <a:ea typeface="宋体" charset="-122"/>
              </a:rPr>
              <a:t>给你一个图，问你能否找到一条经过每个顶点一次且恰好一次（不遗漏也不重复）最后又走回来的路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问题：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存在</a:t>
            </a:r>
            <a:r>
              <a:rPr lang="en-US" altLang="zh-CN" dirty="0" smtClean="0">
                <a:ea typeface="宋体" charset="-122"/>
              </a:rPr>
              <a:t>Hamilton</a:t>
            </a:r>
            <a:r>
              <a:rPr lang="zh-CN" altLang="en-US" dirty="0" smtClean="0">
                <a:ea typeface="宋体" charset="-122"/>
              </a:rPr>
              <a:t>回路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zh-CN" altLang="en-US" dirty="0" smtClean="0">
                <a:ea typeface="宋体" charset="-122"/>
              </a:rPr>
              <a:t>非</a:t>
            </a:r>
            <a:r>
              <a:rPr lang="en-US" altLang="zh-CN" dirty="0" smtClean="0">
                <a:ea typeface="宋体" charset="-122"/>
              </a:rPr>
              <a:t>NP</a:t>
            </a:r>
            <a:r>
              <a:rPr lang="zh-CN" altLang="en-US" dirty="0" smtClean="0">
                <a:ea typeface="宋体" charset="-122"/>
              </a:rPr>
              <a:t>问题：不存在</a:t>
            </a:r>
            <a:r>
              <a:rPr lang="en-US" altLang="zh-CN" dirty="0" smtClean="0">
                <a:ea typeface="宋体" charset="-122"/>
              </a:rPr>
              <a:t>Hamilton</a:t>
            </a:r>
            <a:r>
              <a:rPr lang="zh-CN" altLang="en-US" dirty="0" smtClean="0">
                <a:ea typeface="宋体" charset="-122"/>
              </a:rPr>
              <a:t>回路。</a:t>
            </a: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original</Template>
  <TotalTime>4620</TotalTime>
  <Words>2113</Words>
  <Application>Microsoft Office PowerPoint</Application>
  <PresentationFormat>全屏显示(4:3)</PresentationFormat>
  <Paragraphs>167</Paragraphs>
  <Slides>29</Slides>
  <Notes>8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original</vt:lpstr>
      <vt:lpstr>幻灯片 1</vt:lpstr>
      <vt:lpstr>幻灯片 2</vt:lpstr>
      <vt:lpstr>《基本演绎法》</vt:lpstr>
      <vt:lpstr>P vs. NP</vt:lpstr>
      <vt:lpstr>从排序说起</vt:lpstr>
      <vt:lpstr>P问题</vt:lpstr>
      <vt:lpstr>NP问题</vt:lpstr>
      <vt:lpstr>NP问题</vt:lpstr>
      <vt:lpstr>NP问题</vt:lpstr>
      <vt:lpstr>P=NP？</vt:lpstr>
      <vt:lpstr>P会不会等于NP？</vt:lpstr>
      <vt:lpstr>P会不会等于NP？</vt:lpstr>
      <vt:lpstr>NP-hard问题</vt:lpstr>
      <vt:lpstr>幻灯片 14</vt:lpstr>
      <vt:lpstr>如果P=NP，世界会怎样？</vt:lpstr>
      <vt:lpstr>停机问题简述</vt:lpstr>
      <vt:lpstr>停机问题(1)</vt:lpstr>
      <vt:lpstr>停机问题(2)</vt:lpstr>
      <vt:lpstr>停机问题(3)</vt:lpstr>
      <vt:lpstr>停机问题(4)</vt:lpstr>
      <vt:lpstr>来看两个代码（1）</vt:lpstr>
      <vt:lpstr>来看两个代码（2）</vt:lpstr>
      <vt:lpstr>来看两个代码（3）</vt:lpstr>
      <vt:lpstr>停机问题是NP-hard</vt:lpstr>
      <vt:lpstr>NPC问题：一个故事 (1)</vt:lpstr>
      <vt:lpstr>NPC问题：一个故事(2)</vt:lpstr>
      <vt:lpstr>NPC问题：一个故事(3)</vt:lpstr>
      <vt:lpstr>NPC问题：一个故事(4)</vt:lpstr>
      <vt:lpstr>怎么证明一个问题是NPC问题？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 Limitations of Algorithm Power</dc:title>
  <dc:creator>Anany Levitin</dc:creator>
  <cp:lastModifiedBy>Lenovo</cp:lastModifiedBy>
  <cp:revision>174</cp:revision>
  <dcterms:created xsi:type="dcterms:W3CDTF">1999-08-23T17:38:43Z</dcterms:created>
  <dcterms:modified xsi:type="dcterms:W3CDTF">2016-09-01T02:47:36Z</dcterms:modified>
</cp:coreProperties>
</file>