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398" r:id="rId2"/>
    <p:sldId id="399" r:id="rId3"/>
    <p:sldId id="400" r:id="rId4"/>
    <p:sldId id="401" r:id="rId5"/>
    <p:sldId id="402" r:id="rId6"/>
    <p:sldId id="403" r:id="rId7"/>
    <p:sldId id="404" r:id="rId8"/>
    <p:sldId id="405" r:id="rId9"/>
    <p:sldId id="406" r:id="rId10"/>
    <p:sldId id="408" r:id="rId11"/>
    <p:sldId id="409" r:id="rId12"/>
    <p:sldId id="410" r:id="rId13"/>
    <p:sldId id="411" r:id="rId14"/>
    <p:sldId id="418" r:id="rId15"/>
    <p:sldId id="412" r:id="rId16"/>
    <p:sldId id="413" r:id="rId17"/>
    <p:sldId id="419" r:id="rId18"/>
    <p:sldId id="414" r:id="rId19"/>
    <p:sldId id="415" r:id="rId20"/>
    <p:sldId id="416" r:id="rId21"/>
    <p:sldId id="417" r:id="rId22"/>
    <p:sldId id="372" r:id="rId23"/>
    <p:sldId id="373" r:id="rId24"/>
    <p:sldId id="374" r:id="rId25"/>
    <p:sldId id="375" r:id="rId26"/>
    <p:sldId id="379" r:id="rId27"/>
    <p:sldId id="382" r:id="rId28"/>
    <p:sldId id="383" r:id="rId29"/>
    <p:sldId id="384" r:id="rId30"/>
    <p:sldId id="385" r:id="rId31"/>
    <p:sldId id="386" r:id="rId32"/>
    <p:sldId id="387" r:id="rId33"/>
    <p:sldId id="388" r:id="rId34"/>
    <p:sldId id="389" r:id="rId35"/>
    <p:sldId id="420" r:id="rId36"/>
    <p:sldId id="421" r:id="rId37"/>
    <p:sldId id="422" r:id="rId38"/>
    <p:sldId id="423" r:id="rId39"/>
    <p:sldId id="429" r:id="rId40"/>
    <p:sldId id="430" r:id="rId41"/>
    <p:sldId id="431" r:id="rId42"/>
    <p:sldId id="432" r:id="rId43"/>
    <p:sldId id="433" r:id="rId44"/>
    <p:sldId id="434" r:id="rId45"/>
    <p:sldId id="436" r:id="rId46"/>
    <p:sldId id="437" r:id="rId47"/>
    <p:sldId id="438" r:id="rId48"/>
    <p:sldId id="439" r:id="rId49"/>
    <p:sldId id="440" r:id="rId50"/>
    <p:sldId id="442" r:id="rId51"/>
    <p:sldId id="444" r:id="rId52"/>
    <p:sldId id="443" r:id="rId53"/>
    <p:sldId id="445" r:id="rId54"/>
    <p:sldId id="446" r:id="rId55"/>
    <p:sldId id="458" r:id="rId56"/>
    <p:sldId id="459" r:id="rId57"/>
    <p:sldId id="447" r:id="rId58"/>
    <p:sldId id="448" r:id="rId59"/>
    <p:sldId id="449" r:id="rId60"/>
    <p:sldId id="450" r:id="rId61"/>
    <p:sldId id="451" r:id="rId62"/>
    <p:sldId id="453" r:id="rId63"/>
    <p:sldId id="452" r:id="rId64"/>
    <p:sldId id="454" r:id="rId65"/>
    <p:sldId id="455" r:id="rId66"/>
    <p:sldId id="456" r:id="rId67"/>
    <p:sldId id="464" r:id="rId68"/>
    <p:sldId id="465" r:id="rId69"/>
    <p:sldId id="466" r:id="rId70"/>
    <p:sldId id="467" r:id="rId71"/>
    <p:sldId id="468" r:id="rId72"/>
    <p:sldId id="469" r:id="rId73"/>
    <p:sldId id="460" r:id="rId74"/>
    <p:sldId id="463" r:id="rId75"/>
    <p:sldId id="462" r:id="rId76"/>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691" y="31"/>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10</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871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58CA849C-7027-48AD-9D5F-4BE5FFD0BDA7}" type="slidenum">
              <a:rPr lang="en-US" altLang="zh-CN"/>
              <a:pPr/>
              <a:t>11</a:t>
            </a:fld>
            <a:endParaRPr lang="en-US" altLang="zh-CN"/>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97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420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90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1.bin"/><Relationship Id="rId1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8.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9.bin"/><Relationship Id="rId14" Type="http://schemas.openxmlformats.org/officeDocument/2006/relationships/image" Target="../media/image19.wmf"/></Relationships>
</file>

<file path=ppt/slides/_rels/slide1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5.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png"/><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1.bin"/><Relationship Id="rId5" Type="http://schemas.openxmlformats.org/officeDocument/2006/relationships/image" Target="../media/image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2.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image" Target="../media/image4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6.bin"/><Relationship Id="rId5" Type="http://schemas.openxmlformats.org/officeDocument/2006/relationships/image" Target="../media/image45.png"/><Relationship Id="rId4" Type="http://schemas.openxmlformats.org/officeDocument/2006/relationships/image" Target="../media/image4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9.wmf"/><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2.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oleObject" Target="../embeddings/oleObject10.bin"/><Relationship Id="rId15" Type="http://schemas.openxmlformats.org/officeDocument/2006/relationships/image" Target="../media/image13.emf"/><Relationship Id="rId10" Type="http://schemas.openxmlformats.org/officeDocument/2006/relationships/oleObject" Target="../embeddings/oleObject13.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br>
              <a:rPr lang="en-US" altLang="zh-CN" sz="4700" b="1" dirty="0"/>
            </a:br>
            <a:br>
              <a:rPr lang="en-US" sz="4700" b="1" dirty="0"/>
            </a:br>
            <a:r>
              <a:rPr sz="4700" b="1" dirty="0" err="1"/>
              <a:t>回溯法</a:t>
            </a:r>
            <a:endParaRPr sz="4700" b="1" dirty="0"/>
          </a:p>
        </p:txBody>
      </p:sp>
    </p:spTree>
    <p:extLst>
      <p:ext uri="{BB962C8B-B14F-4D97-AF65-F5344CB8AC3E}">
        <p14:creationId xmlns:p14="http://schemas.microsoft.com/office/powerpoint/2010/main" val="6386441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10</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回溯法术语</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0"/>
          </p:nvPr>
        </p:nvSpPr>
        <p:spPr/>
        <p:txBody>
          <a:bodyPr/>
          <a:lstStyle/>
          <a:p>
            <a:fld id="{60922723-1F62-457C-AB1D-1073FA77174F}" type="slidenum">
              <a:rPr lang="en-US" altLang="zh-CN"/>
              <a:pPr/>
              <a:t>11</a:t>
            </a:fld>
            <a:endParaRPr lang="en-US" altLang="zh-CN"/>
          </a:p>
        </p:txBody>
      </p:sp>
      <p:sp>
        <p:nvSpPr>
          <p:cNvPr id="19458" name="Rectangle 2"/>
          <p:cNvSpPr>
            <a:spLocks noGrp="1" noChangeArrowheads="1"/>
          </p:cNvSpPr>
          <p:nvPr>
            <p:ph type="title"/>
          </p:nvPr>
        </p:nvSpPr>
        <p:spPr>
          <a:xfrm>
            <a:off x="743552" y="128337"/>
            <a:ext cx="7772400" cy="1143000"/>
          </a:xfrm>
        </p:spPr>
        <p:txBody>
          <a:bodyPr/>
          <a:lstStyle/>
          <a:p>
            <a:r>
              <a:rPr lang="zh-CN" altLang="en-US" dirty="0">
                <a:ea typeface="宋体" charset="-122"/>
              </a:rPr>
              <a:t>术语</a:t>
            </a:r>
            <a:endParaRPr lang="en-US" altLang="zh-CN" dirty="0">
              <a:ea typeface="宋体" charset="-122"/>
            </a:endParaRPr>
          </a:p>
        </p:txBody>
      </p:sp>
      <p:sp>
        <p:nvSpPr>
          <p:cNvPr id="19460" name="Rectangle 4"/>
          <p:cNvSpPr>
            <a:spLocks noGrp="1" noChangeArrowheads="1"/>
          </p:cNvSpPr>
          <p:nvPr>
            <p:ph type="body" idx="1"/>
          </p:nvPr>
        </p:nvSpPr>
        <p:spPr>
          <a:xfrm>
            <a:off x="381000" y="1371600"/>
            <a:ext cx="8574088" cy="2220913"/>
          </a:xfrm>
        </p:spPr>
        <p:txBody>
          <a:bodyPr/>
          <a:lstStyle/>
          <a:p>
            <a:r>
              <a:rPr lang="zh-CN" altLang="en-US" dirty="0">
                <a:ea typeface="宋体" charset="-122"/>
              </a:rPr>
              <a:t>树中每个非叶子节点都是一个或是多个其他节点的父节点</a:t>
            </a:r>
            <a:endParaRPr lang="en-US" altLang="zh-CN" dirty="0">
              <a:ea typeface="宋体" charset="-122"/>
            </a:endParaRPr>
          </a:p>
          <a:p>
            <a:r>
              <a:rPr lang="zh-CN" altLang="en-US" dirty="0">
                <a:ea typeface="宋体" charset="-122"/>
              </a:rPr>
              <a:t>树中节点（除了根节点）都只有一个父节点</a:t>
            </a:r>
            <a:endParaRPr lang="en-US" altLang="zh-CN" dirty="0">
              <a:ea typeface="宋体" charset="-122"/>
            </a:endParaRPr>
          </a:p>
        </p:txBody>
      </p:sp>
      <p:grpSp>
        <p:nvGrpSpPr>
          <p:cNvPr id="19482" name="Group 26"/>
          <p:cNvGrpSpPr>
            <a:grpSpLocks/>
          </p:cNvGrpSpPr>
          <p:nvPr/>
        </p:nvGrpSpPr>
        <p:grpSpPr bwMode="auto">
          <a:xfrm>
            <a:off x="1066799" y="3482231"/>
            <a:ext cx="3235693" cy="2385169"/>
            <a:chOff x="1104" y="2448"/>
            <a:chExt cx="1680" cy="1152"/>
          </a:xfrm>
        </p:grpSpPr>
        <p:sp>
          <p:nvSpPr>
            <p:cNvPr id="19462" name="Oval 6"/>
            <p:cNvSpPr>
              <a:spLocks noChangeArrowheads="1"/>
            </p:cNvSpPr>
            <p:nvPr/>
          </p:nvSpPr>
          <p:spPr bwMode="auto">
            <a:xfrm>
              <a:off x="1344" y="278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Oval 8"/>
            <p:cNvSpPr>
              <a:spLocks noChangeArrowheads="1"/>
            </p:cNvSpPr>
            <p:nvPr/>
          </p:nvSpPr>
          <p:spPr bwMode="auto">
            <a:xfrm>
              <a:off x="2208" y="2448"/>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Oval 9"/>
            <p:cNvSpPr>
              <a:spLocks noChangeArrowheads="1"/>
            </p:cNvSpPr>
            <p:nvPr/>
          </p:nvSpPr>
          <p:spPr bwMode="auto">
            <a:xfrm>
              <a:off x="2208" y="278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Oval 10"/>
            <p:cNvSpPr>
              <a:spLocks noChangeArrowheads="1"/>
            </p:cNvSpPr>
            <p:nvPr/>
          </p:nvSpPr>
          <p:spPr bwMode="auto">
            <a:xfrm>
              <a:off x="2208" y="312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Line 11"/>
            <p:cNvSpPr>
              <a:spLocks noChangeShapeType="1"/>
            </p:cNvSpPr>
            <p:nvPr/>
          </p:nvSpPr>
          <p:spPr bwMode="auto">
            <a:xfrm>
              <a:off x="1536" y="2880"/>
              <a:ext cx="672"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2"/>
            <p:cNvSpPr>
              <a:spLocks noChangeShapeType="1"/>
            </p:cNvSpPr>
            <p:nvPr/>
          </p:nvSpPr>
          <p:spPr bwMode="auto">
            <a:xfrm flipV="1">
              <a:off x="1488" y="2592"/>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3"/>
            <p:cNvSpPr>
              <a:spLocks noChangeShapeType="1"/>
            </p:cNvSpPr>
            <p:nvPr/>
          </p:nvSpPr>
          <p:spPr bwMode="auto">
            <a:xfrm>
              <a:off x="1488" y="2928"/>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Text Box 14"/>
            <p:cNvSpPr txBox="1">
              <a:spLocks noChangeArrowheads="1"/>
            </p:cNvSpPr>
            <p:nvPr/>
          </p:nvSpPr>
          <p:spPr bwMode="auto">
            <a:xfrm>
              <a:off x="1104" y="292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parent</a:t>
              </a:r>
            </a:p>
          </p:txBody>
        </p:sp>
        <p:sp>
          <p:nvSpPr>
            <p:cNvPr id="19471" name="Text Box 15"/>
            <p:cNvSpPr txBox="1">
              <a:spLocks noChangeArrowheads="1"/>
            </p:cNvSpPr>
            <p:nvPr/>
          </p:nvSpPr>
          <p:spPr bwMode="auto">
            <a:xfrm>
              <a:off x="1968" y="331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children</a:t>
              </a:r>
            </a:p>
          </p:txBody>
        </p:sp>
      </p:grpSp>
      <p:grpSp>
        <p:nvGrpSpPr>
          <p:cNvPr id="19483" name="Group 27"/>
          <p:cNvGrpSpPr>
            <a:grpSpLocks/>
          </p:cNvGrpSpPr>
          <p:nvPr/>
        </p:nvGrpSpPr>
        <p:grpSpPr bwMode="auto">
          <a:xfrm>
            <a:off x="5794409" y="2926080"/>
            <a:ext cx="2130392" cy="3349592"/>
            <a:chOff x="3911" y="1920"/>
            <a:chExt cx="889" cy="1584"/>
          </a:xfrm>
        </p:grpSpPr>
        <p:sp>
          <p:nvSpPr>
            <p:cNvPr id="19472" name="Oval 16"/>
            <p:cNvSpPr>
              <a:spLocks noChangeArrowheads="1"/>
            </p:cNvSpPr>
            <p:nvPr/>
          </p:nvSpPr>
          <p:spPr bwMode="auto">
            <a:xfrm rot="5400000">
              <a:off x="4247" y="2183"/>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3" name="Oval 17"/>
            <p:cNvSpPr>
              <a:spLocks noChangeArrowheads="1"/>
            </p:cNvSpPr>
            <p:nvPr/>
          </p:nvSpPr>
          <p:spPr bwMode="auto">
            <a:xfrm rot="5400000">
              <a:off x="4583"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4" name="Oval 18"/>
            <p:cNvSpPr>
              <a:spLocks noChangeArrowheads="1"/>
            </p:cNvSpPr>
            <p:nvPr/>
          </p:nvSpPr>
          <p:spPr bwMode="auto">
            <a:xfrm rot="5400000">
              <a:off x="4247"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5" name="Oval 19"/>
            <p:cNvSpPr>
              <a:spLocks noChangeArrowheads="1"/>
            </p:cNvSpPr>
            <p:nvPr/>
          </p:nvSpPr>
          <p:spPr bwMode="auto">
            <a:xfrm rot="5400000">
              <a:off x="3911" y="3047"/>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6" name="Line 20"/>
            <p:cNvSpPr>
              <a:spLocks noChangeShapeType="1"/>
            </p:cNvSpPr>
            <p:nvPr/>
          </p:nvSpPr>
          <p:spPr bwMode="auto">
            <a:xfrm rot="5400000">
              <a:off x="4007" y="2711"/>
              <a:ext cx="672"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7" name="Line 21"/>
            <p:cNvSpPr>
              <a:spLocks noChangeShapeType="1"/>
            </p:cNvSpPr>
            <p:nvPr/>
          </p:nvSpPr>
          <p:spPr bwMode="auto">
            <a:xfrm rot="5400000" flipV="1">
              <a:off x="4151" y="2567"/>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8" name="Line 22"/>
            <p:cNvSpPr>
              <a:spLocks noChangeShapeType="1"/>
            </p:cNvSpPr>
            <p:nvPr/>
          </p:nvSpPr>
          <p:spPr bwMode="auto">
            <a:xfrm rot="5400000">
              <a:off x="3815" y="2567"/>
              <a:ext cx="72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9" name="Text Box 23"/>
            <p:cNvSpPr txBox="1">
              <a:spLocks noChangeArrowheads="1"/>
            </p:cNvSpPr>
            <p:nvPr/>
          </p:nvSpPr>
          <p:spPr bwMode="auto">
            <a:xfrm>
              <a:off x="4032" y="19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parent</a:t>
              </a:r>
            </a:p>
          </p:txBody>
        </p:sp>
        <p:sp>
          <p:nvSpPr>
            <p:cNvPr id="19480" name="Text Box 24"/>
            <p:cNvSpPr txBox="1">
              <a:spLocks noChangeArrowheads="1"/>
            </p:cNvSpPr>
            <p:nvPr/>
          </p:nvSpPr>
          <p:spPr bwMode="auto">
            <a:xfrm>
              <a:off x="3984" y="321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latin typeface="Times New Roman" pitchFamily="18" charset="0"/>
                  <a:ea typeface="宋体" charset="-122"/>
                </a:rPr>
                <a:t>children</a:t>
              </a:r>
            </a:p>
          </p:txBody>
        </p:sp>
      </p:grpSp>
    </p:spTree>
    <p:extLst>
      <p:ext uri="{BB962C8B-B14F-4D97-AF65-F5344CB8AC3E}">
        <p14:creationId xmlns:p14="http://schemas.microsoft.com/office/powerpoint/2010/main" val="2305149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82"/>
                                        </p:tgtEl>
                                        <p:attrNameLst>
                                          <p:attrName>style.visibility</p:attrName>
                                        </p:attrNameLst>
                                      </p:cBhvr>
                                      <p:to>
                                        <p:strVal val="visible"/>
                                      </p:to>
                                    </p:set>
                                    <p:animEffect transition="in" filter="wipe(left)">
                                      <p:cBhvr>
                                        <p:cTn id="7" dur="500"/>
                                        <p:tgtEl>
                                          <p:spTgt spid="19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483"/>
                                        </p:tgtEl>
                                        <p:attrNameLst>
                                          <p:attrName>style.visibility</p:attrName>
                                        </p:attrNameLst>
                                      </p:cBhvr>
                                      <p:to>
                                        <p:strVal val="visible"/>
                                      </p:to>
                                    </p:set>
                                    <p:animEffect transition="in" filter="wipe(up)">
                                      <p:cBhvr>
                                        <p:cTn id="12" dur="500"/>
                                        <p:tgtEl>
                                          <p:spTgt spid="19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回溯法的</a:t>
            </a:r>
            <a:r>
              <a:rPr lang="zh-CN" altLang="en-US" sz="4400" dirty="0"/>
              <a:t>关键问题</a:t>
            </a:r>
            <a:endParaRPr sz="4400" dirty="0"/>
          </a:p>
        </p:txBody>
      </p:sp>
      <p:sp>
        <p:nvSpPr>
          <p:cNvPr id="35" name="Shape 35"/>
          <p:cNvSpPr>
            <a:spLocks noGrp="1"/>
          </p:cNvSpPr>
          <p:nvPr>
            <p:ph type="body" idx="4294967295"/>
          </p:nvPr>
        </p:nvSpPr>
        <p:spPr>
          <a:xfrm>
            <a:off x="565079" y="1672119"/>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98322" indent="-298322" defTabSz="795527">
              <a:spcBef>
                <a:spcPts val="600"/>
              </a:spcBef>
              <a:defRPr sz="1800"/>
            </a:pPr>
            <a:r>
              <a:rPr lang="zh-CN" altLang="en-US" sz="2784" dirty="0">
                <a:latin typeface="宋体"/>
                <a:ea typeface="宋体"/>
                <a:cs typeface="宋体"/>
                <a:sym typeface="宋体"/>
              </a:rPr>
              <a:t>节点的含义是什么？（根据问题确定）</a:t>
            </a:r>
            <a:endParaRPr lang="en-US" altLang="zh-CN" sz="2784" dirty="0">
              <a:latin typeface="宋体"/>
              <a:ea typeface="宋体"/>
              <a:cs typeface="宋体"/>
              <a:sym typeface="宋体"/>
            </a:endParaRPr>
          </a:p>
          <a:p>
            <a:pPr marL="298322" indent="-298322" defTabSz="795527">
              <a:spcBef>
                <a:spcPts val="600"/>
              </a:spcBef>
              <a:defRPr sz="1800"/>
            </a:pPr>
            <a:endParaRPr lang="en-US" altLang="zh-CN"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节点在树中的关系是什么？（根据问题确定）</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如何产生新的节点？（树的遍历算法）</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defRPr sz="1800"/>
            </a:pPr>
            <a:r>
              <a:rPr lang="zh-CN" altLang="en-US" sz="2784" dirty="0">
                <a:latin typeface="宋体"/>
                <a:ea typeface="宋体"/>
                <a:cs typeface="宋体"/>
                <a:sym typeface="宋体"/>
              </a:rPr>
              <a:t>如何判断节点是否是所求解？（</a:t>
            </a:r>
            <a:r>
              <a:rPr lang="en-US" altLang="zh-CN" sz="2784" dirty="0">
                <a:latin typeface="宋体"/>
                <a:ea typeface="宋体"/>
                <a:cs typeface="宋体"/>
                <a:sym typeface="宋体"/>
              </a:rPr>
              <a:t>easy</a:t>
            </a:r>
            <a:r>
              <a:rPr lang="zh-CN" altLang="en-US" sz="2784" dirty="0">
                <a:latin typeface="宋体"/>
                <a:ea typeface="宋体"/>
                <a:cs typeface="宋体"/>
                <a:sym typeface="宋体"/>
              </a:rPr>
              <a:t>！）</a:t>
            </a:r>
            <a:endParaRPr lang="en-US" altLang="zh-CN" sz="2784" dirty="0">
              <a:latin typeface="宋体"/>
              <a:ea typeface="宋体"/>
              <a:cs typeface="宋体"/>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Tree>
    <p:extLst>
      <p:ext uri="{BB962C8B-B14F-4D97-AF65-F5344CB8AC3E}">
        <p14:creationId xmlns:p14="http://schemas.microsoft.com/office/powerpoint/2010/main" val="4944688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13</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p14="http://schemas.microsoft.com/office/powerpoint/2010/main" val="92917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r>
              <a:rPr lang="zh-CN" altLang="en-US" dirty="0"/>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mc:AlternateContent xmlns:mc="http://schemas.openxmlformats.org/markup-compatibility/2006">
              <mc:Choice xmlns:v="urn:schemas-microsoft-com:vml" Requires="v">
                <p:oleObj spid="_x0000_s11762" name="公式" r:id="rId3" imgW="2743200" imgH="3048000" progId="">
                  <p:embed/>
                </p:oleObj>
              </mc:Choice>
              <mc:Fallback>
                <p:oleObj name="公式" r:id="rId3" imgW="2743200" imgH="3048000" progId="">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141" y="1334784"/>
                        <a:ext cx="403261" cy="435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mc:AlternateContent xmlns:mc="http://schemas.openxmlformats.org/markup-compatibility/2006">
              <mc:Choice xmlns:v="urn:schemas-microsoft-com:vml" Requires="v">
                <p:oleObj spid="_x0000_s11763" name="公式" r:id="rId5" imgW="12801600" imgH="4572000" progId="">
                  <p:embed/>
                </p:oleObj>
              </mc:Choice>
              <mc:Fallback>
                <p:oleObj name="公式" r:id="rId5" imgW="12801600" imgH="4572000" progId="">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6649" y="1868185"/>
                        <a:ext cx="1219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mc:AlternateContent xmlns:mc="http://schemas.openxmlformats.org/markup-compatibility/2006">
              <mc:Choice xmlns:v="urn:schemas-microsoft-com:vml" Requires="v">
                <p:oleObj spid="_x0000_s11764" name="公式" r:id="rId7" imgW="4572000" imgH="4572000" progId="">
                  <p:embed/>
                </p:oleObj>
              </mc:Choice>
              <mc:Fallback>
                <p:oleObj name="公式" r:id="rId7" imgW="4572000" imgH="4572000" progId="">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42" y="1833081"/>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mc:AlternateContent xmlns:mc="http://schemas.openxmlformats.org/markup-compatibility/2006">
              <mc:Choice xmlns:v="urn:schemas-microsoft-com:vml" Requires="v">
                <p:oleObj spid="_x0000_s11765" name="公式" r:id="rId9" imgW="12192000" imgH="4572000" progId="">
                  <p:embed/>
                </p:oleObj>
              </mc:Choice>
              <mc:Fallback>
                <p:oleObj name="公式" r:id="rId9" imgW="12192000" imgH="4572000" progId="">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5431" y="2315110"/>
                        <a:ext cx="1219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mc:AlternateContent xmlns:mc="http://schemas.openxmlformats.org/markup-compatibility/2006">
              <mc:Choice xmlns:v="urn:schemas-microsoft-com:vml" Requires="v">
                <p:oleObj spid="_x0000_s11766" name="公式" r:id="rId11" imgW="10668000" imgH="4572000" progId="">
                  <p:embed/>
                </p:oleObj>
              </mc:Choice>
              <mc:Fallback>
                <p:oleObj name="公式" r:id="rId11" imgW="10668000" imgH="4572000" progId="">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6553" y="2770331"/>
                        <a:ext cx="12192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mc:AlternateContent xmlns:mc="http://schemas.openxmlformats.org/markup-compatibility/2006">
              <mc:Choice xmlns:v="urn:schemas-microsoft-com:vml" Requires="v">
                <p:oleObj spid="_x0000_s11767" name="公式" r:id="rId13" imgW="10668000" imgH="4572000" progId="">
                  <p:embed/>
                </p:oleObj>
              </mc:Choice>
              <mc:Fallback>
                <p:oleObj name="公式" r:id="rId13" imgW="10668000" imgH="4572000" progId="">
                  <p:embed/>
                  <p:pic>
                    <p:nvPicPr>
                      <p:cNvPr id="0" name="Picture 2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4533" y="2766317"/>
                        <a:ext cx="1295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mc:AlternateContent xmlns:mc="http://schemas.openxmlformats.org/markup-compatibility/2006">
              <mc:Choice xmlns:v="urn:schemas-microsoft-com:vml" Requires="v">
                <p:oleObj spid="_x0000_s11768" name="公式" r:id="rId15" imgW="6400800" imgH="3657600" progId="">
                  <p:embed/>
                </p:oleObj>
              </mc:Choice>
              <mc:Fallback>
                <p:oleObj name="公式" r:id="rId15" imgW="6400800" imgH="3657600" progId="">
                  <p:embed/>
                  <p:pic>
                    <p:nvPicPr>
                      <p:cNvPr id="0" name="Picture 2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9132" y="3333964"/>
                        <a:ext cx="8382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mc:AlternateContent xmlns:mc="http://schemas.openxmlformats.org/markup-compatibility/2006">
              <mc:Choice xmlns:v="urn:schemas-microsoft-com:vml" Requires="v">
                <p:oleObj spid="_x0000_s11769" name="公式" r:id="rId17" imgW="21945600" imgH="4572000" progId="">
                  <p:embed/>
                </p:oleObj>
              </mc:Choice>
              <mc:Fallback>
                <p:oleObj name="公式" r:id="rId17" imgW="21945600" imgH="4572000" progId="">
                  <p:embed/>
                  <p:pic>
                    <p:nvPicPr>
                      <p:cNvPr id="0" name="Picture 2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3137" y="3331716"/>
                        <a:ext cx="2057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775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125527"/>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t>4</a:t>
            </a:r>
            <a:r>
              <a:rPr lang="zh-CN" altLang="en-US" sz="4000" dirty="0"/>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p:graphicFrame>
        <p:nvGraphicFramePr>
          <p:cNvPr id="8" name="Object 4"/>
          <p:cNvGraphicFramePr>
            <a:graphicFrameLocks noChangeAspect="1"/>
          </p:cNvGraphicFramePr>
          <p:nvPr>
            <p:extLst>
              <p:ext uri="{D42A27DB-BD31-4B8C-83A1-F6EECF244321}">
                <p14:modId xmlns:p14="http://schemas.microsoft.com/office/powerpoint/2010/main" val="2926806219"/>
              </p:ext>
            </p:extLst>
          </p:nvPr>
        </p:nvGraphicFramePr>
        <p:xfrm>
          <a:off x="2332180" y="3361817"/>
          <a:ext cx="1143000" cy="596900"/>
        </p:xfrm>
        <a:graphic>
          <a:graphicData uri="http://schemas.openxmlformats.org/presentationml/2006/ole">
            <mc:AlternateContent xmlns:mc="http://schemas.openxmlformats.org/markup-compatibility/2006">
              <mc:Choice xmlns:v="urn:schemas-microsoft-com:vml" Requires="v">
                <p:oleObj spid="_x0000_s12476" name="公式" r:id="rId3" imgW="10058400" imgH="5181600" progId="">
                  <p:embed/>
                </p:oleObj>
              </mc:Choice>
              <mc:Fallback>
                <p:oleObj name="公式" r:id="rId3" imgW="10058400" imgH="5181600" progId="">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180" y="3361817"/>
                        <a:ext cx="1143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914016455"/>
              </p:ext>
            </p:extLst>
          </p:nvPr>
        </p:nvGraphicFramePr>
        <p:xfrm>
          <a:off x="2578828" y="2066132"/>
          <a:ext cx="3581400" cy="525462"/>
        </p:xfrm>
        <a:graphic>
          <a:graphicData uri="http://schemas.openxmlformats.org/presentationml/2006/ole">
            <mc:AlternateContent xmlns:mc="http://schemas.openxmlformats.org/markup-compatibility/2006">
              <mc:Choice xmlns:v="urn:schemas-microsoft-com:vml" Requires="v">
                <p:oleObj spid="_x0000_s12477" name="公式" r:id="rId5" imgW="29565600" imgH="4267200" progId="">
                  <p:embed/>
                </p:oleObj>
              </mc:Choice>
              <mc:Fallback>
                <p:oleObj name="公式" r:id="rId5" imgW="29565600" imgH="4267200" progId="">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828" y="2066132"/>
                        <a:ext cx="35814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962818113"/>
              </p:ext>
            </p:extLst>
          </p:nvPr>
        </p:nvGraphicFramePr>
        <p:xfrm>
          <a:off x="3370943" y="4388657"/>
          <a:ext cx="2133600" cy="511175"/>
        </p:xfrm>
        <a:graphic>
          <a:graphicData uri="http://schemas.openxmlformats.org/presentationml/2006/ole">
            <mc:AlternateContent xmlns:mc="http://schemas.openxmlformats.org/markup-compatibility/2006">
              <mc:Choice xmlns:v="urn:schemas-microsoft-com:vml" Requires="v">
                <p:oleObj spid="_x0000_s12478" name="公式" r:id="rId7" imgW="21945600" imgH="5181600" progId="">
                  <p:embed/>
                </p:oleObj>
              </mc:Choice>
              <mc:Fallback>
                <p:oleObj name="公式" r:id="rId7" imgW="21945600" imgH="5181600" progId="">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943" y="4388657"/>
                        <a:ext cx="213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97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3" cstate="print"/>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p:graphicFrame>
        <p:nvGraphicFramePr>
          <p:cNvPr id="1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86310" name="公式" r:id="rId4" imgW="24688800" imgH="4572000" progId="">
                  <p:embed/>
                </p:oleObj>
              </mc:Choice>
              <mc:Fallback>
                <p:oleObj name="公式" r:id="rId4" imgW="24688800" imgH="4572000" progId="">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86311" name="公式" r:id="rId6" imgW="3352800" imgH="4572000" progId="">
                  <p:embed/>
                </p:oleObj>
              </mc:Choice>
              <mc:Fallback>
                <p:oleObj name="公式" r:id="rId6" imgW="3352800" imgH="4572000" progId="">
                  <p:embed/>
                  <p:pic>
                    <p:nvPicPr>
                      <p:cNvPr id="0"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86312" name="公式" r:id="rId8" imgW="2133600" imgH="3657600" progId="">
                  <p:embed/>
                </p:oleObj>
              </mc:Choice>
              <mc:Fallback>
                <p:oleObj name="公式" r:id="rId8" imgW="2133600" imgH="3657600" progId="">
                  <p:embed/>
                  <p:pic>
                    <p:nvPicPr>
                      <p:cNvPr id="0" name="Picture 1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86313" name="公式" r:id="rId10" imgW="3352800" imgH="4572000" progId="">
                  <p:embed/>
                </p:oleObj>
              </mc:Choice>
              <mc:Fallback>
                <p:oleObj name="公式" r:id="rId10" imgW="3352800" imgH="4572000" progId="">
                  <p:embed/>
                  <p:pic>
                    <p:nvPicPr>
                      <p:cNvPr id="0"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86314" name="公式" r:id="rId11" imgW="20726400" imgH="4572000" progId="">
                  <p:embed/>
                </p:oleObj>
              </mc:Choice>
              <mc:Fallback>
                <p:oleObj name="公式" r:id="rId11" imgW="20726400" imgH="4572000" progId="">
                  <p:embed/>
                  <p:pic>
                    <p:nvPicPr>
                      <p:cNvPr id="0" name="Picture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p14="http://schemas.microsoft.com/office/powerpoint/2010/main" val="7628290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18</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686476" y="1324231"/>
            <a:ext cx="54575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574158" y="4518837"/>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Tree>
    <p:extLst>
      <p:ext uri="{BB962C8B-B14F-4D97-AF65-F5344CB8AC3E}">
        <p14:creationId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02086"/>
                                        </p:tgtEl>
                                        <p:attrNameLst>
                                          <p:attrName>style.visibility</p:attrName>
                                        </p:attrNameLst>
                                      </p:cBhvr>
                                      <p:to>
                                        <p:strVal val="visible"/>
                                      </p:to>
                                    </p:set>
                                    <p:animEffect transition="in" filter="fade">
                                      <p:cBhvr>
                                        <p:cTn id="13" dur="1000"/>
                                        <p:tgtEl>
                                          <p:spTgt spid="302086"/>
                                        </p:tgtEl>
                                      </p:cBhvr>
                                    </p:animEffect>
                                    <p:anim calcmode="lin" valueType="num">
                                      <p:cBhvr>
                                        <p:cTn id="14" dur="1000" fill="hold"/>
                                        <p:tgtEl>
                                          <p:spTgt spid="302086"/>
                                        </p:tgtEl>
                                        <p:attrNameLst>
                                          <p:attrName>ppt_x</p:attrName>
                                        </p:attrNameLst>
                                      </p:cBhvr>
                                      <p:tavLst>
                                        <p:tav tm="0">
                                          <p:val>
                                            <p:strVal val="#ppt_x"/>
                                          </p:val>
                                        </p:tav>
                                        <p:tav tm="100000">
                                          <p:val>
                                            <p:strVal val="#ppt_x"/>
                                          </p:val>
                                        </p:tav>
                                      </p:tavLst>
                                    </p:anim>
                                    <p:anim calcmode="lin" valueType="num">
                                      <p:cBhvr>
                                        <p:cTn id="15"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19</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p14="http://schemas.microsoft.com/office/powerpoint/2010/main" val="107597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ln>
        </p:spPr>
      </p:pic>
    </p:spTree>
    <p:extLst>
      <p:ext uri="{BB962C8B-B14F-4D97-AF65-F5344CB8AC3E}">
        <p14:creationId xmlns:p14="http://schemas.microsoft.com/office/powerpoint/2010/main" val="26936980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21</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22986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p14="http://schemas.microsoft.com/office/powerpoint/2010/main" val="29240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p14="http://schemas.microsoft.com/office/powerpoint/2010/main" val="39855205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p14="http://schemas.microsoft.com/office/powerpoint/2010/main" val="3538820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p14="http://schemas.microsoft.com/office/powerpoint/2010/main" val="202650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p:graphicFrame>
        <p:nvGraphicFramePr>
          <p:cNvPr id="5" name="Object 4"/>
          <p:cNvGraphicFramePr>
            <a:graphicFrameLocks noChangeAspect="1"/>
          </p:cNvGraphicFramePr>
          <p:nvPr>
            <p:extLst>
              <p:ext uri="{D42A27DB-BD31-4B8C-83A1-F6EECF244321}">
                <p14:modId xmlns:p14="http://schemas.microsoft.com/office/powerpoint/2010/main" val="2918649374"/>
              </p:ext>
            </p:extLst>
          </p:nvPr>
        </p:nvGraphicFramePr>
        <p:xfrm>
          <a:off x="5000530" y="5554321"/>
          <a:ext cx="762000" cy="893379"/>
        </p:xfrm>
        <a:graphic>
          <a:graphicData uri="http://schemas.openxmlformats.org/presentationml/2006/ole">
            <mc:AlternateContent xmlns:mc="http://schemas.openxmlformats.org/markup-compatibility/2006">
              <mc:Choice xmlns:v="urn:schemas-microsoft-com:vml" Requires="v">
                <p:oleObj spid="_x0000_s8263" name="Equation" r:id="rId4" imgW="8839200" imgH="10363200" progId="">
                  <p:embed/>
                </p:oleObj>
              </mc:Choice>
              <mc:Fallback>
                <p:oleObj name="Equation" r:id="rId4" imgW="8839200" imgH="1036320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530" y="5554321"/>
                        <a:ext cx="762000" cy="893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p14="http://schemas.microsoft.com/office/powerpoint/2010/main" val="3247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stretch>
            <a:fillRect/>
          </a:stretch>
        </p:blipFill>
        <p:spPr>
          <a:xfrm>
            <a:off x="990600" y="4216692"/>
            <a:ext cx="3352800" cy="1457325"/>
          </a:xfrm>
          <a:prstGeom prst="rect">
            <a:avLst/>
          </a:prstGeom>
          <a:ln w="12700">
            <a:miter lim="400000"/>
          </a:ln>
        </p:spPr>
      </p:pic>
    </p:spTree>
    <p:extLst>
      <p:ext uri="{BB962C8B-B14F-4D97-AF65-F5344CB8AC3E}">
        <p14:creationId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65217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506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0201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35</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36</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37</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38</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39</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40</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41</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42</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43</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44</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833673"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45</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排除使剩下的变量可选值最小的赋值</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46</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47</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48</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50</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extLst/>
          </p:nvPr>
        </p:nvGraphicFramePr>
        <p:xfrm>
          <a:off x="3924300" y="1960563"/>
          <a:ext cx="2035175" cy="939800"/>
        </p:xfrm>
        <a:graphic>
          <a:graphicData uri="http://schemas.openxmlformats.org/presentationml/2006/ole">
            <mc:AlternateContent xmlns:mc="http://schemas.openxmlformats.org/markup-compatibility/2006">
              <mc:Choice xmlns:v="urn:schemas-microsoft-com:vml" Requires="v">
                <p:oleObj spid="_x0000_s109589" name="公式" r:id="rId3" imgW="22250400" imgH="10363200" progId="Equation.3">
                  <p:embed/>
                </p:oleObj>
              </mc:Choice>
              <mc:Fallback>
                <p:oleObj name="公式" r:id="rId3" imgW="22250400" imgH="10363200" progId="Equation.3">
                  <p:embed/>
                  <p:pic>
                    <p:nvPicPr>
                      <p:cNvPr id="2897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960563"/>
                        <a:ext cx="2035175" cy="939800"/>
                      </a:xfrm>
                      <a:prstGeom prst="rect">
                        <a:avLst/>
                      </a:prstGeom>
                      <a:noFill/>
                    </p:spPr>
                  </p:pic>
                </p:oleObj>
              </mc:Fallback>
            </mc:AlternateContent>
          </a:graphicData>
        </a:graphic>
      </p:graphicFrame>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973288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p:graphicFrame>
        <p:nvGraphicFramePr>
          <p:cNvPr id="107522" name="Object 2"/>
          <p:cNvGraphicFramePr>
            <a:graphicFrameLocks noChangeAspect="1"/>
          </p:cNvGraphicFramePr>
          <p:nvPr/>
        </p:nvGraphicFramePr>
        <p:xfrm>
          <a:off x="620202" y="4160101"/>
          <a:ext cx="2444916" cy="2411652"/>
        </p:xfrm>
        <a:graphic>
          <a:graphicData uri="http://schemas.openxmlformats.org/presentationml/2006/ole">
            <mc:AlternateContent xmlns:mc="http://schemas.openxmlformats.org/markup-compatibility/2006">
              <mc:Choice xmlns:v="urn:schemas-microsoft-com:vml" Requires="v">
                <p:oleObj spid="_x0000_s110613" name="公式" r:id="rId3" imgW="26517600" imgH="26517600" progId="">
                  <p:embed/>
                </p:oleObj>
              </mc:Choice>
              <mc:Fallback>
                <p:oleObj name="公式" r:id="rId3" imgW="26517600" imgH="26517600" progId="">
                  <p:embed/>
                  <p:pic>
                    <p:nvPicPr>
                      <p:cNvPr id="1075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02" y="4160101"/>
                        <a:ext cx="2444916" cy="2411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96240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52</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450948" y="1566918"/>
            <a:ext cx="83534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buFontTx/>
              <a:buChar char="•"/>
            </a:pPr>
            <a:r>
              <a:rPr lang="zh-CN" altLang="en-US" sz="2400" dirty="0">
                <a:ea typeface="楷体_GB2312" pitchFamily="49" charset="-122"/>
              </a:rPr>
              <a:t>剪枝：</a:t>
            </a:r>
          </a:p>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a:t>
            </a:r>
            <a:r>
              <a:rPr lang="en-US" altLang="zh-CN" dirty="0"/>
              <a:t>1</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 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graphicFrame>
        <p:nvGraphicFramePr>
          <p:cNvPr id="291847" name="Object 7"/>
          <p:cNvGraphicFramePr>
            <a:graphicFrameLocks noChangeAspect="1"/>
          </p:cNvGraphicFramePr>
          <p:nvPr/>
        </p:nvGraphicFramePr>
        <p:xfrm>
          <a:off x="5046745" y="2570301"/>
          <a:ext cx="866775" cy="768350"/>
        </p:xfrm>
        <a:graphic>
          <a:graphicData uri="http://schemas.openxmlformats.org/presentationml/2006/ole">
            <mc:AlternateContent xmlns:mc="http://schemas.openxmlformats.org/markup-compatibility/2006">
              <mc:Choice xmlns:v="urn:schemas-microsoft-com:vml" Requires="v">
                <p:oleObj spid="_x0000_s108586" name="Equation" r:id="rId3" imgW="11582400" imgH="10363200" progId="Equation.DSMT4">
                  <p:embed/>
                </p:oleObj>
              </mc:Choice>
              <mc:Fallback>
                <p:oleObj name="Equation" r:id="rId3" imgW="11582400" imgH="10363200" progId="Equation.DSMT4">
                  <p:embed/>
                  <p:pic>
                    <p:nvPicPr>
                      <p:cNvPr id="29184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6745" y="2570301"/>
                        <a:ext cx="866775"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91849" name="Picture 9" descr="t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21852" y="0"/>
            <a:ext cx="3671888"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6499" name="Object 3"/>
          <p:cNvGraphicFramePr>
            <a:graphicFrameLocks noChangeAspect="1"/>
          </p:cNvGraphicFramePr>
          <p:nvPr/>
        </p:nvGraphicFramePr>
        <p:xfrm>
          <a:off x="4346050" y="4737348"/>
          <a:ext cx="1143000" cy="790575"/>
        </p:xfrm>
        <a:graphic>
          <a:graphicData uri="http://schemas.openxmlformats.org/presentationml/2006/ole">
            <mc:AlternateContent xmlns:mc="http://schemas.openxmlformats.org/markup-compatibility/2006">
              <mc:Choice xmlns:v="urn:schemas-microsoft-com:vml" Requires="v">
                <p:oleObj spid="_x0000_s108587" name="Equation" r:id="rId6" imgW="15240000" imgH="10668000" progId="Equation.DSMT4">
                  <p:embed/>
                </p:oleObj>
              </mc:Choice>
              <mc:Fallback>
                <p:oleObj name="Equation" r:id="rId6" imgW="15240000" imgH="10668000" progId="Equation.DSMT4">
                  <p:embed/>
                  <p:pic>
                    <p:nvPicPr>
                      <p:cNvPr id="10649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6050" y="4737348"/>
                        <a:ext cx="11430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6904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579" y="227937"/>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252184" y="1645285"/>
            <a:ext cx="4437062" cy="466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ea typeface="楷体_GB2312" pitchFamily="49" charset="-122"/>
              </a:rPr>
              <a:t>void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int</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 </a:t>
            </a:r>
            <a:r>
              <a:rPr lang="zh-CN" altLang="en-US" sz="2000" dirty="0">
                <a:latin typeface="Arial" panose="020B0604020202020204" pitchFamily="34" charset="0"/>
                <a:ea typeface="楷体_GB2312" pitchFamily="49" charset="-122"/>
              </a:rPr>
              <a:t>搜索第</a:t>
            </a:r>
            <a:r>
              <a:rPr lang="en-US" altLang="zh-CN" sz="2000" dirty="0" err="1">
                <a:latin typeface="Arial" panose="020B0604020202020204" pitchFamily="34" charset="0"/>
                <a:ea typeface="楷体_GB2312" pitchFamily="49" charset="-122"/>
              </a:rPr>
              <a:t>i</a:t>
            </a:r>
            <a:r>
              <a:rPr lang="zh-CN" altLang="en-US" sz="2000" dirty="0">
                <a:latin typeface="Arial" panose="020B0604020202020204" pitchFamily="34" charset="0"/>
                <a:ea typeface="楷体_GB2312" pitchFamily="49" charset="-122"/>
              </a:rPr>
              <a:t>层结点</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a:t>
            </a:r>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&gt; n)  // </a:t>
            </a:r>
            <a:r>
              <a:rPr lang="zh-CN" altLang="en-US" sz="2000" dirty="0">
                <a:latin typeface="Arial" panose="020B0604020202020204" pitchFamily="34" charset="0"/>
                <a:ea typeface="楷体_GB2312" pitchFamily="49" charset="-122"/>
              </a:rPr>
              <a:t>到达叶结点</a:t>
            </a:r>
          </a:p>
          <a:p>
            <a:r>
              <a:rPr lang="zh-CN" altLang="en-US" sz="2000" dirty="0">
                <a:latin typeface="Arial" panose="020B0604020202020204" pitchFamily="34" charset="0"/>
                <a:ea typeface="楷体_GB2312" pitchFamily="49" charset="-122"/>
              </a:rPr>
              <a:t>      更新最优解</a:t>
            </a:r>
            <a:r>
              <a:rPr lang="en-US" altLang="zh-CN" sz="2000" dirty="0" err="1">
                <a:latin typeface="Arial" panose="020B0604020202020204" pitchFamily="34" charset="0"/>
                <a:ea typeface="楷体_GB2312" pitchFamily="49" charset="-122"/>
              </a:rPr>
              <a:t>bestx,bestw;return</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&lt;= c) {// </a:t>
            </a:r>
            <a:r>
              <a:rPr lang="zh-CN" altLang="en-US" sz="2000" dirty="0">
                <a:latin typeface="Arial" panose="020B0604020202020204" pitchFamily="34" charset="0"/>
                <a:ea typeface="楷体_GB2312" pitchFamily="49" charset="-122"/>
              </a:rPr>
              <a:t>搜索左子树</a:t>
            </a:r>
          </a:p>
          <a:p>
            <a:r>
              <a:rPr lang="zh-CN" altLang="en-US" sz="2000" dirty="0">
                <a:latin typeface="Arial" panose="020B0604020202020204" pitchFamily="34" charset="0"/>
                <a:ea typeface="楷体_GB2312" pitchFamily="49" charset="-122"/>
              </a:rPr>
              <a:t>         </a:t>
            </a:r>
            <a:r>
              <a:rPr lang="en-US" altLang="zh-CN" sz="2000" dirty="0">
                <a:latin typeface="Arial" panose="020B0604020202020204" pitchFamily="34" charset="0"/>
                <a:ea typeface="楷体_GB2312" pitchFamily="49" charset="-122"/>
              </a:rPr>
              <a:t>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a:t>
            </a:r>
          </a:p>
          <a:p>
            <a:r>
              <a:rPr lang="en-US" altLang="zh-CN" sz="2000" dirty="0">
                <a:latin typeface="Arial" panose="020B0604020202020204" pitchFamily="34" charset="0"/>
                <a:ea typeface="楷体_GB2312" pitchFamily="49" charset="-122"/>
              </a:rPr>
              <a:t>         </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if </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cw</a:t>
            </a:r>
            <a:r>
              <a:rPr lang="en-US" altLang="zh-CN" sz="2000" dirty="0">
                <a:latin typeface="Arial" panose="020B0604020202020204" pitchFamily="34" charset="0"/>
                <a:ea typeface="楷体_GB2312" pitchFamily="49" charset="-122"/>
              </a:rPr>
              <a:t> + r &gt; </a:t>
            </a:r>
            <a:r>
              <a:rPr lang="en-US" altLang="zh-CN" sz="2000" dirty="0" err="1">
                <a:latin typeface="Arial" panose="020B0604020202020204" pitchFamily="34" charset="0"/>
                <a:ea typeface="楷体_GB2312" pitchFamily="49" charset="-122"/>
              </a:rPr>
              <a:t>bestw</a:t>
            </a:r>
            <a:r>
              <a:rPr lang="en-US" altLang="zh-CN" sz="2000" dirty="0">
                <a:latin typeface="Arial" panose="020B0604020202020204" pitchFamily="34" charset="0"/>
                <a:ea typeface="楷体_GB2312" pitchFamily="49" charset="-122"/>
              </a:rPr>
              <a:t>)  {</a:t>
            </a:r>
          </a:p>
          <a:p>
            <a:r>
              <a:rPr lang="en-US" altLang="zh-CN" sz="2000" dirty="0">
                <a:latin typeface="Arial" panose="020B0604020202020204" pitchFamily="34" charset="0"/>
                <a:ea typeface="楷体_GB2312" pitchFamily="49" charset="-122"/>
              </a:rPr>
              <a:t>         x[</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0;  // </a:t>
            </a:r>
            <a:r>
              <a:rPr lang="zh-CN" altLang="en-US" sz="2000" dirty="0">
                <a:latin typeface="Arial" panose="020B0604020202020204" pitchFamily="34" charset="0"/>
                <a:ea typeface="楷体_GB2312" pitchFamily="49" charset="-122"/>
              </a:rPr>
              <a:t>搜索右子树</a:t>
            </a:r>
          </a:p>
          <a:p>
            <a:r>
              <a:rPr lang="zh-CN" altLang="en-US" sz="2000" dirty="0">
                <a:latin typeface="Arial" panose="020B0604020202020204" pitchFamily="34" charset="0"/>
                <a:ea typeface="楷体_GB2312" pitchFamily="49" charset="-122"/>
              </a:rPr>
              <a:t>         </a:t>
            </a:r>
            <a:r>
              <a:rPr lang="en-US" altLang="zh-CN" sz="2000" b="1" dirty="0">
                <a:latin typeface="Arial" panose="020B0604020202020204" pitchFamily="34" charset="0"/>
                <a:ea typeface="楷体_GB2312" pitchFamily="49" charset="-122"/>
              </a:rPr>
              <a:t>backtrack</a:t>
            </a:r>
            <a:r>
              <a:rPr lang="en-US" altLang="zh-CN" sz="2000" dirty="0">
                <a:latin typeface="Arial" panose="020B0604020202020204" pitchFamily="34" charset="0"/>
                <a:ea typeface="楷体_GB2312" pitchFamily="49" charset="-122"/>
              </a:rPr>
              <a:t>(</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 + 1);      }</a:t>
            </a:r>
          </a:p>
          <a:p>
            <a:r>
              <a:rPr lang="en-US" altLang="zh-CN" sz="2000" dirty="0">
                <a:latin typeface="Arial" panose="020B0604020202020204" pitchFamily="34" charset="0"/>
                <a:ea typeface="楷体_GB2312" pitchFamily="49" charset="-122"/>
              </a:rPr>
              <a:t>      r += w[</a:t>
            </a:r>
            <a:r>
              <a:rPr lang="en-US" altLang="zh-CN" sz="2000" dirty="0" err="1">
                <a:latin typeface="Arial" panose="020B0604020202020204" pitchFamily="34" charset="0"/>
                <a:ea typeface="楷体_GB2312" pitchFamily="49" charset="-122"/>
              </a:rPr>
              <a:t>i</a:t>
            </a:r>
            <a:r>
              <a:rPr lang="en-US" altLang="zh-CN" sz="2000" dirty="0">
                <a:latin typeface="Arial" panose="020B0604020202020204" pitchFamily="34" charset="0"/>
                <a:ea typeface="楷体_GB2312" pitchFamily="49" charset="-122"/>
              </a:rPr>
              <a:t>];</a:t>
            </a:r>
          </a:p>
          <a:p>
            <a:r>
              <a:rPr lang="en-US" altLang="zh-CN" sz="2000"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4802588" y="2350853"/>
            <a:ext cx="4341412" cy="1238250"/>
          </a:xfrm>
          <a:prstGeom prst="rect">
            <a:avLst/>
          </a:prstGeom>
          <a:solidFill>
            <a:schemeClr val="hlink"/>
          </a:solidFill>
          <a:ln w="50800">
            <a:solidFill>
              <a:srgbClr val="FF66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Tree>
    <p:extLst>
      <p:ext uri="{BB962C8B-B14F-4D97-AF65-F5344CB8AC3E}">
        <p14:creationId xmlns:p14="http://schemas.microsoft.com/office/powerpoint/2010/main" val="207496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559" y="108488"/>
            <a:ext cx="7772400" cy="1143000"/>
          </a:xfrm>
        </p:spPr>
        <p:txBody>
          <a:bodyPr/>
          <a:lstStyle/>
          <a:p>
            <a:r>
              <a:rPr lang="zh-CN" altLang="en-US" dirty="0"/>
              <a:t>界限函数</a:t>
            </a:r>
          </a:p>
        </p:txBody>
      </p:sp>
      <p:sp>
        <p:nvSpPr>
          <p:cNvPr id="3" name="内容占位符 2"/>
          <p:cNvSpPr>
            <a:spLocks noGrp="1"/>
          </p:cNvSpPr>
          <p:nvPr>
            <p:ph idx="1"/>
          </p:nvPr>
        </p:nvSpPr>
        <p:spPr>
          <a:xfrm>
            <a:off x="623806" y="1717729"/>
            <a:ext cx="7772400" cy="4114800"/>
          </a:xfrm>
        </p:spPr>
        <p:txBody>
          <a:bodyPr/>
          <a:lstStyle/>
          <a:p>
            <a:r>
              <a:rPr lang="zh-CN" altLang="en-US" dirty="0"/>
              <a:t>有效剪枝的一种方法</a:t>
            </a:r>
            <a:endParaRPr lang="en-US" altLang="zh-CN" dirty="0"/>
          </a:p>
          <a:p>
            <a:r>
              <a:rPr lang="zh-CN" altLang="en-US" dirty="0"/>
              <a:t>对状态的可行性定义一个界限（量化指标），利用该指标决定是否剪枝</a:t>
            </a:r>
            <a:endParaRPr lang="en-US" altLang="zh-CN" dirty="0"/>
          </a:p>
          <a:p>
            <a:r>
              <a:rPr lang="zh-CN" altLang="en-US" dirty="0"/>
              <a:t>适用于</a:t>
            </a:r>
            <a:r>
              <a:rPr lang="zh-CN" altLang="en-US" dirty="0">
                <a:solidFill>
                  <a:srgbClr val="C00000"/>
                </a:solidFill>
                <a:latin typeface="黑体" pitchFamily="49" charset="-122"/>
                <a:ea typeface="黑体" pitchFamily="49" charset="-122"/>
              </a:rPr>
              <a:t>最优问题</a:t>
            </a:r>
            <a:r>
              <a:rPr lang="zh-CN" altLang="en-US" dirty="0"/>
              <a:t>求解（以最大值问题为例）</a:t>
            </a:r>
            <a:endParaRPr lang="en-US" altLang="zh-CN" dirty="0"/>
          </a:p>
          <a:p>
            <a:r>
              <a:rPr lang="zh-CN" altLang="en-US" dirty="0"/>
              <a:t>例如：若干集装箱装船，在船装载能力有限的情况下，尽可能多的装集装箱</a:t>
            </a:r>
            <a:endParaRPr lang="en-US" altLang="zh-CN" dirty="0"/>
          </a:p>
          <a:p>
            <a:pPr>
              <a:buNone/>
            </a:pP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F6869-AA4F-4604-B658-FFD8ED5D79AE}"/>
              </a:ext>
            </a:extLst>
          </p:cNvPr>
          <p:cNvSpPr>
            <a:spLocks noGrp="1"/>
          </p:cNvSpPr>
          <p:nvPr>
            <p:ph type="title"/>
          </p:nvPr>
        </p:nvSpPr>
        <p:spPr>
          <a:xfrm>
            <a:off x="571499" y="190500"/>
            <a:ext cx="7772400" cy="1143000"/>
          </a:xfrm>
        </p:spPr>
        <p:txBody>
          <a:bodyPr/>
          <a:lstStyle/>
          <a:p>
            <a:r>
              <a:rPr lang="zh-CN" altLang="en-US" b="1" dirty="0"/>
              <a:t>分支限界法</a:t>
            </a:r>
            <a:endParaRPr lang="zh-CN" altLang="en-US" dirty="0"/>
          </a:p>
        </p:txBody>
      </p:sp>
      <p:sp>
        <p:nvSpPr>
          <p:cNvPr id="3" name="内容占位符 2">
            <a:extLst>
              <a:ext uri="{FF2B5EF4-FFF2-40B4-BE49-F238E27FC236}">
                <a16:creationId xmlns:a16="http://schemas.microsoft.com/office/drawing/2014/main" id="{1CA7BEC2-C295-4AC2-8BFC-23DA76F25574}"/>
              </a:ext>
            </a:extLst>
          </p:cNvPr>
          <p:cNvSpPr>
            <a:spLocks noGrp="1"/>
          </p:cNvSpPr>
          <p:nvPr>
            <p:ph idx="1"/>
          </p:nvPr>
        </p:nvSpPr>
        <p:spPr>
          <a:xfrm>
            <a:off x="448408" y="1471246"/>
            <a:ext cx="7772400" cy="4114800"/>
          </a:xfrm>
        </p:spPr>
        <p:txBody>
          <a:bodyPr/>
          <a:lstStyle/>
          <a:p>
            <a:r>
              <a:rPr lang="zh-CN" altLang="en-US" b="1" dirty="0"/>
              <a:t>分支限界法与回溯法：</a:t>
            </a:r>
          </a:p>
          <a:p>
            <a:r>
              <a:rPr lang="zh-CN" altLang="en-US" dirty="0"/>
              <a:t>求解目标：回溯法的求解目标是找出解空间树中满足约束条件的</a:t>
            </a:r>
            <a:r>
              <a:rPr lang="zh-CN" altLang="en-US" b="1" dirty="0">
                <a:solidFill>
                  <a:srgbClr val="C00000"/>
                </a:solidFill>
              </a:rPr>
              <a:t>所有解</a:t>
            </a:r>
            <a:r>
              <a:rPr lang="zh-CN" altLang="en-US" dirty="0"/>
              <a:t>，而分支限界法的求解目标则是找出满足约束条件的</a:t>
            </a:r>
            <a:r>
              <a:rPr lang="zh-CN" altLang="en-US" b="1" dirty="0">
                <a:solidFill>
                  <a:srgbClr val="C00000"/>
                </a:solidFill>
              </a:rPr>
              <a:t>一个解</a:t>
            </a:r>
            <a:r>
              <a:rPr lang="zh-CN" altLang="en-US" dirty="0"/>
              <a:t>，或是在满足约束条件的解中找出在某种意义下的</a:t>
            </a:r>
            <a:r>
              <a:rPr lang="zh-CN" altLang="en-US" b="1" dirty="0">
                <a:solidFill>
                  <a:srgbClr val="C00000"/>
                </a:solidFill>
              </a:rPr>
              <a:t>最优解</a:t>
            </a:r>
            <a:r>
              <a:rPr lang="zh-CN" altLang="en-US" dirty="0"/>
              <a:t>。</a:t>
            </a:r>
          </a:p>
          <a:p>
            <a:r>
              <a:rPr lang="zh-CN" altLang="en-US" dirty="0"/>
              <a:t>搜索方式的不同：回溯法以</a:t>
            </a:r>
            <a:r>
              <a:rPr lang="zh-CN" altLang="en-US" dirty="0">
                <a:solidFill>
                  <a:srgbClr val="7030A0"/>
                </a:solidFill>
                <a:effectLst>
                  <a:outerShdw blurRad="38100" dist="38100" dir="2700000" algn="tl">
                    <a:srgbClr val="000000">
                      <a:alpha val="43137"/>
                    </a:srgbClr>
                  </a:outerShdw>
                </a:effectLst>
              </a:rPr>
              <a:t>深度优先</a:t>
            </a:r>
            <a:r>
              <a:rPr lang="zh-CN" altLang="en-US" dirty="0"/>
              <a:t>的方式搜索解空间树，而分支限界法则以</a:t>
            </a:r>
            <a:r>
              <a:rPr lang="zh-CN" altLang="en-US" dirty="0">
                <a:solidFill>
                  <a:srgbClr val="7030A0"/>
                </a:solidFill>
                <a:effectLst>
                  <a:outerShdw blurRad="38100" dist="38100" dir="2700000" algn="tl">
                    <a:srgbClr val="000000">
                      <a:alpha val="43137"/>
                    </a:srgbClr>
                  </a:outerShdw>
                </a:effectLst>
              </a:rPr>
              <a:t>广度优先</a:t>
            </a:r>
            <a:r>
              <a:rPr lang="zh-CN" altLang="en-US" dirty="0"/>
              <a:t>或以最小耗费优先的方式搜索解空间树。</a:t>
            </a:r>
          </a:p>
          <a:p>
            <a:endParaRPr lang="zh-CN" altLang="en-US" dirty="0"/>
          </a:p>
        </p:txBody>
      </p:sp>
    </p:spTree>
    <p:extLst>
      <p:ext uri="{BB962C8B-B14F-4D97-AF65-F5344CB8AC3E}">
        <p14:creationId xmlns:p14="http://schemas.microsoft.com/office/powerpoint/2010/main" val="3452654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04263-59F7-451D-89EF-11AE3F6B12B1}"/>
              </a:ext>
            </a:extLst>
          </p:cNvPr>
          <p:cNvSpPr>
            <a:spLocks noGrp="1"/>
          </p:cNvSpPr>
          <p:nvPr>
            <p:ph type="title"/>
          </p:nvPr>
        </p:nvSpPr>
        <p:spPr>
          <a:xfrm>
            <a:off x="606669" y="190500"/>
            <a:ext cx="7772400" cy="1143000"/>
          </a:xfrm>
        </p:spPr>
        <p:txBody>
          <a:bodyPr/>
          <a:lstStyle/>
          <a:p>
            <a:r>
              <a:rPr lang="zh-CN" altLang="en-US" b="1" dirty="0"/>
              <a:t>分支限界法思想</a:t>
            </a:r>
            <a:endParaRPr lang="zh-CN" altLang="en-US" dirty="0"/>
          </a:p>
        </p:txBody>
      </p:sp>
      <p:sp>
        <p:nvSpPr>
          <p:cNvPr id="3" name="内容占位符 2">
            <a:extLst>
              <a:ext uri="{FF2B5EF4-FFF2-40B4-BE49-F238E27FC236}">
                <a16:creationId xmlns:a16="http://schemas.microsoft.com/office/drawing/2014/main" id="{DFCB8C89-7F42-4A96-AB63-1FB82D8AE9AB}"/>
              </a:ext>
            </a:extLst>
          </p:cNvPr>
          <p:cNvSpPr>
            <a:spLocks noGrp="1"/>
          </p:cNvSpPr>
          <p:nvPr>
            <p:ph idx="1"/>
          </p:nvPr>
        </p:nvSpPr>
        <p:spPr>
          <a:xfrm>
            <a:off x="685800" y="1611923"/>
            <a:ext cx="7772400" cy="4114800"/>
          </a:xfrm>
        </p:spPr>
        <p:txBody>
          <a:bodyPr/>
          <a:lstStyle/>
          <a:p>
            <a:pPr marL="0" indent="0">
              <a:buNone/>
            </a:pPr>
            <a:r>
              <a:rPr lang="zh-CN" altLang="en-US" dirty="0"/>
              <a:t>分支限界法首先要确定一个合理的限界函数（</a:t>
            </a:r>
            <a:r>
              <a:rPr lang="en-US" altLang="zh-CN" dirty="0"/>
              <a:t>bound </a:t>
            </a:r>
            <a:r>
              <a:rPr lang="en-US" altLang="zh-CN" dirty="0" err="1"/>
              <a:t>funciton</a:t>
            </a:r>
            <a:r>
              <a:rPr lang="zh-CN" altLang="en-US" dirty="0"/>
              <a:t>），并根据限界函数确定目标函数的界</a:t>
            </a:r>
            <a:r>
              <a:rPr lang="en-US" altLang="zh-CN" dirty="0"/>
              <a:t>[down ,up]</a:t>
            </a:r>
            <a:r>
              <a:rPr lang="zh-CN" altLang="en-US" dirty="0"/>
              <a:t>，按照广度优先策略搜索问题的解空间树，在分直结点上依次扩展该结点的孩子结点，分别估算孩子结点的目标函数可能值，如果某孩子结点的目标函数可能超出目标函数的界，则将其丢弃；否则将其加入待处理结点表（简称</a:t>
            </a:r>
            <a:r>
              <a:rPr lang="en-US" altLang="zh-CN" dirty="0"/>
              <a:t>PT</a:t>
            </a:r>
            <a:r>
              <a:rPr lang="zh-CN" altLang="en-US" dirty="0"/>
              <a:t>表），依次从表</a:t>
            </a:r>
            <a:r>
              <a:rPr lang="en-US" altLang="zh-CN" dirty="0"/>
              <a:t>PT</a:t>
            </a:r>
            <a:r>
              <a:rPr lang="zh-CN" altLang="en-US" dirty="0"/>
              <a:t>中选取使目标函数取得极值的结点成为当前扩展结点，重复上述过程，直到得到最优解。</a:t>
            </a:r>
          </a:p>
          <a:p>
            <a:endParaRPr lang="zh-CN" altLang="en-US" dirty="0"/>
          </a:p>
        </p:txBody>
      </p:sp>
    </p:spTree>
    <p:extLst>
      <p:ext uri="{BB962C8B-B14F-4D97-AF65-F5344CB8AC3E}">
        <p14:creationId xmlns:p14="http://schemas.microsoft.com/office/powerpoint/2010/main" val="22903886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13654"/>
            <a:ext cx="7772400" cy="1143000"/>
          </a:xfrm>
        </p:spPr>
        <p:txBody>
          <a:bodyPr/>
          <a:lstStyle/>
          <a:p>
            <a:r>
              <a:rPr lang="zh-CN" altLang="en-US" dirty="0"/>
              <a:t>界限函数的一些定义</a:t>
            </a:r>
          </a:p>
        </p:txBody>
      </p:sp>
      <p:sp>
        <p:nvSpPr>
          <p:cNvPr id="3" name="内容占位符 2"/>
          <p:cNvSpPr>
            <a:spLocks noGrp="1"/>
          </p:cNvSpPr>
          <p:nvPr>
            <p:ph idx="1"/>
          </p:nvPr>
        </p:nvSpPr>
        <p:spPr>
          <a:xfrm>
            <a:off x="631556" y="1585993"/>
            <a:ext cx="7772400" cy="4114800"/>
          </a:xfrm>
        </p:spPr>
        <p:txBody>
          <a:bodyPr/>
          <a:lstStyle/>
          <a:p>
            <a:r>
              <a:rPr lang="zh-CN" altLang="en-US" dirty="0"/>
              <a:t>假设状态空间树种的一个节点对应的解是</a:t>
            </a:r>
            <a:endParaRPr lang="en-US" altLang="zh-CN" dirty="0"/>
          </a:p>
          <a:p>
            <a:pPr>
              <a:buNone/>
            </a:pPr>
            <a:r>
              <a:rPr lang="en-US" altLang="zh-CN" i="1" dirty="0"/>
              <a:t>    X= </a:t>
            </a:r>
            <a:r>
              <a:rPr lang="en-US" altLang="zh-CN" dirty="0"/>
              <a:t>(</a:t>
            </a:r>
            <a:r>
              <a:rPr lang="en-US" altLang="zh-CN" i="1" dirty="0"/>
              <a:t>x</a:t>
            </a:r>
            <a:r>
              <a:rPr lang="en-US" altLang="zh-CN" sz="1600" i="1" dirty="0"/>
              <a:t>1</a:t>
            </a:r>
            <a:r>
              <a:rPr lang="en-US" altLang="zh-CN" i="1" dirty="0"/>
              <a:t>,….,</a:t>
            </a:r>
            <a:r>
              <a:rPr lang="en-US" altLang="zh-CN" i="1" dirty="0" err="1"/>
              <a:t>x</a:t>
            </a:r>
            <a:r>
              <a:rPr lang="en-US" altLang="zh-CN" sz="1400" i="1" dirty="0" err="1"/>
              <a:t>lev</a:t>
            </a:r>
            <a:r>
              <a:rPr lang="en-US" altLang="zh-CN" i="1" dirty="0"/>
              <a:t>,-,..,-</a:t>
            </a:r>
            <a:r>
              <a:rPr lang="en-US" altLang="zh-CN" dirty="0"/>
              <a:t>)</a:t>
            </a:r>
            <a:r>
              <a:rPr lang="zh-CN" altLang="en-US" dirty="0"/>
              <a:t>，</a:t>
            </a:r>
            <a:r>
              <a:rPr lang="en-US" altLang="zh-CN" i="1" dirty="0" err="1"/>
              <a:t>lev</a:t>
            </a:r>
            <a:r>
              <a:rPr lang="en-US" altLang="zh-CN" dirty="0"/>
              <a:t> </a:t>
            </a:r>
            <a:r>
              <a:rPr lang="zh-CN" altLang="en-US" dirty="0"/>
              <a:t>是该节点所处的层数</a:t>
            </a:r>
            <a:endParaRPr lang="en-US" altLang="zh-CN" dirty="0"/>
          </a:p>
          <a:p>
            <a:pPr>
              <a:buNone/>
            </a:pPr>
            <a:endParaRPr lang="en-US" altLang="zh-CN" dirty="0"/>
          </a:p>
          <a:p>
            <a:r>
              <a:rPr lang="zh-CN" altLang="en-US" dirty="0"/>
              <a:t>定义</a:t>
            </a:r>
            <a:r>
              <a:rPr lang="en-US" altLang="zh-CN" dirty="0"/>
              <a:t>C(X) </a:t>
            </a:r>
            <a:r>
              <a:rPr lang="zh-CN" altLang="en-US" dirty="0"/>
              <a:t>是</a:t>
            </a:r>
            <a:r>
              <a:rPr lang="en-US" altLang="zh-CN" dirty="0"/>
              <a:t>X</a:t>
            </a:r>
            <a:r>
              <a:rPr lang="zh-CN" altLang="en-US" dirty="0"/>
              <a:t>的后代中可行解的最大获益，如果</a:t>
            </a:r>
            <a:r>
              <a:rPr lang="en-US" altLang="zh-CN" dirty="0"/>
              <a:t>X</a:t>
            </a:r>
            <a:r>
              <a:rPr lang="zh-CN" altLang="en-US" dirty="0"/>
              <a:t>本身就是可行解（</a:t>
            </a:r>
            <a:r>
              <a:rPr lang="en-US" altLang="zh-CN" i="1" dirty="0" err="1"/>
              <a:t>lev</a:t>
            </a:r>
            <a:r>
              <a:rPr lang="en-US" altLang="zh-CN" dirty="0"/>
              <a:t> = </a:t>
            </a:r>
            <a:r>
              <a:rPr lang="en-US" altLang="zh-CN" i="1" dirty="0"/>
              <a:t>n</a:t>
            </a:r>
            <a:r>
              <a:rPr lang="zh-CN" altLang="en-US" dirty="0"/>
              <a:t>），则</a:t>
            </a:r>
            <a:r>
              <a:rPr lang="en-US" altLang="zh-CN" dirty="0"/>
              <a:t>C(X)=X</a:t>
            </a:r>
            <a:r>
              <a:rPr lang="zh-CN" altLang="en-US" dirty="0"/>
              <a:t>的获益；如果</a:t>
            </a:r>
            <a:r>
              <a:rPr lang="en-US" altLang="zh-CN" dirty="0"/>
              <a:t>X= (-, …,-) </a:t>
            </a:r>
            <a:r>
              <a:rPr lang="zh-CN" altLang="en-US" dirty="0"/>
              <a:t>（</a:t>
            </a:r>
            <a:r>
              <a:rPr lang="en-US" altLang="zh-CN" i="1" dirty="0" err="1"/>
              <a:t>lev</a:t>
            </a:r>
            <a:r>
              <a:rPr lang="en-US" altLang="zh-CN" dirty="0"/>
              <a:t> = </a:t>
            </a:r>
            <a:r>
              <a:rPr lang="en-US" altLang="zh-CN" i="1" dirty="0"/>
              <a:t>0</a:t>
            </a:r>
            <a:r>
              <a:rPr lang="zh-CN" altLang="en-US" dirty="0"/>
              <a:t>），则</a:t>
            </a:r>
            <a:r>
              <a:rPr lang="en-US" altLang="zh-CN" dirty="0"/>
              <a:t>C(X)= </a:t>
            </a:r>
            <a:r>
              <a:rPr lang="zh-CN" altLang="en-US" dirty="0"/>
              <a:t>问题的最佳获益</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36902"/>
            <a:ext cx="7772400" cy="1143000"/>
          </a:xfrm>
        </p:spPr>
        <p:txBody>
          <a:bodyPr/>
          <a:lstStyle/>
          <a:p>
            <a:endParaRPr lang="zh-CN" altLang="en-US" dirty="0"/>
          </a:p>
        </p:txBody>
      </p:sp>
      <p:sp>
        <p:nvSpPr>
          <p:cNvPr id="3" name="内容占位符 2"/>
          <p:cNvSpPr>
            <a:spLocks noGrp="1"/>
          </p:cNvSpPr>
          <p:nvPr>
            <p:ph idx="1"/>
          </p:nvPr>
        </p:nvSpPr>
        <p:spPr>
          <a:xfrm>
            <a:off x="678051" y="1539498"/>
            <a:ext cx="7772400" cy="2505560"/>
          </a:xfrm>
        </p:spPr>
        <p:txBody>
          <a:bodyPr/>
          <a:lstStyle/>
          <a:p>
            <a:r>
              <a:rPr lang="zh-CN" altLang="en-US" dirty="0"/>
              <a:t>一般情况下，只能通过遍历具有根节点</a:t>
            </a:r>
            <a:r>
              <a:rPr lang="en-US" altLang="zh-CN" dirty="0"/>
              <a:t>X</a:t>
            </a:r>
            <a:r>
              <a:rPr lang="zh-CN" altLang="en-US" dirty="0"/>
              <a:t>的子树来计算</a:t>
            </a:r>
            <a:r>
              <a:rPr lang="en-US" altLang="zh-CN" dirty="0"/>
              <a:t>C(X)</a:t>
            </a:r>
            <a:r>
              <a:rPr lang="zh-CN" altLang="en-US" dirty="0"/>
              <a:t>，但是这样做没有意义；</a:t>
            </a:r>
            <a:endParaRPr lang="en-US" altLang="zh-CN" dirty="0"/>
          </a:p>
          <a:p>
            <a:r>
              <a:rPr lang="zh-CN" altLang="en-US" dirty="0"/>
              <a:t>一个变通的做法就是定义一个界限函数</a:t>
            </a:r>
            <a:r>
              <a:rPr lang="en-US" altLang="zh-CN" dirty="0"/>
              <a:t>B(X)</a:t>
            </a:r>
            <a:r>
              <a:rPr lang="zh-CN" altLang="en-US" dirty="0"/>
              <a:t>；</a:t>
            </a:r>
            <a:endParaRPr lang="en-US" altLang="zh-CN" dirty="0"/>
          </a:p>
          <a:p>
            <a:r>
              <a:rPr lang="en-US" altLang="zh-CN" dirty="0"/>
              <a:t>B(X)</a:t>
            </a:r>
            <a:r>
              <a:rPr lang="zh-CN" altLang="en-US" dirty="0"/>
              <a:t>是任何可行解（该解是状态空间树中</a:t>
            </a:r>
            <a:r>
              <a:rPr lang="en-US" altLang="zh-CN" dirty="0"/>
              <a:t>X</a:t>
            </a:r>
            <a:r>
              <a:rPr lang="zh-CN" altLang="en-US" dirty="0"/>
              <a:t>的后代）的获益的上界；</a:t>
            </a:r>
            <a:endParaRPr lang="en-US" altLang="zh-CN" dirty="0"/>
          </a:p>
          <a:p>
            <a:endParaRPr lang="en-US" altLang="zh-CN" dirty="0"/>
          </a:p>
          <a:p>
            <a:r>
              <a:rPr lang="zh-CN" altLang="en-US" dirty="0"/>
              <a:t>如果</a:t>
            </a:r>
            <a:r>
              <a:rPr lang="en-US" altLang="zh-CN" dirty="0"/>
              <a:t>X</a:t>
            </a:r>
            <a:r>
              <a:rPr lang="zh-CN" altLang="en-US" dirty="0"/>
              <a:t>是可行解，则</a:t>
            </a:r>
            <a:endParaRPr lang="en-US" altLang="zh-CN" dirty="0"/>
          </a:p>
        </p:txBody>
      </p:sp>
      <p:pic>
        <p:nvPicPr>
          <p:cNvPr id="135172" name="Picture 4"/>
          <p:cNvPicPr>
            <a:picLocks noChangeAspect="1" noChangeArrowheads="1"/>
          </p:cNvPicPr>
          <p:nvPr/>
        </p:nvPicPr>
        <p:blipFill>
          <a:blip r:embed="rId2" cstate="print"/>
          <a:srcRect/>
          <a:stretch>
            <a:fillRect/>
          </a:stretch>
        </p:blipFill>
        <p:spPr bwMode="auto">
          <a:xfrm>
            <a:off x="2831913" y="3929628"/>
            <a:ext cx="2453009" cy="548083"/>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3" cstate="print"/>
          <a:srcRect/>
          <a:stretch>
            <a:fillRect/>
          </a:stretch>
        </p:blipFill>
        <p:spPr bwMode="auto">
          <a:xfrm>
            <a:off x="2843860" y="5057491"/>
            <a:ext cx="2743280" cy="606331"/>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21403"/>
            <a:ext cx="7772400" cy="1143000"/>
          </a:xfrm>
        </p:spPr>
        <p:txBody>
          <a:bodyPr/>
          <a:lstStyle/>
          <a:p>
            <a:r>
              <a:rPr lang="zh-CN" altLang="en-US" dirty="0"/>
              <a:t>界限函数</a:t>
            </a:r>
          </a:p>
        </p:txBody>
      </p:sp>
      <p:sp>
        <p:nvSpPr>
          <p:cNvPr id="3" name="内容占位符 2"/>
          <p:cNvSpPr>
            <a:spLocks noGrp="1"/>
          </p:cNvSpPr>
          <p:nvPr>
            <p:ph idx="1"/>
          </p:nvPr>
        </p:nvSpPr>
        <p:spPr>
          <a:xfrm>
            <a:off x="577311" y="1609242"/>
            <a:ext cx="7822769" cy="1668650"/>
          </a:xfrm>
        </p:spPr>
        <p:txBody>
          <a:bodyPr/>
          <a:lstStyle/>
          <a:p>
            <a:r>
              <a:rPr lang="en-US" altLang="zh-CN" dirty="0"/>
              <a:t>B(X)</a:t>
            </a:r>
            <a:r>
              <a:rPr lang="zh-CN" altLang="en-US" dirty="0"/>
              <a:t>可用于对状态树进行剪枝，当</a:t>
            </a:r>
            <a:endParaRPr lang="en-US" altLang="zh-CN" dirty="0"/>
          </a:p>
          <a:p>
            <a:endParaRPr lang="en-US" altLang="zh-CN" dirty="0"/>
          </a:p>
          <a:p>
            <a:pPr>
              <a:buNone/>
            </a:pPr>
            <a:r>
              <a:rPr lang="en-US" altLang="zh-CN" i="1" dirty="0"/>
              <a:t>    OPTP</a:t>
            </a:r>
            <a:r>
              <a:rPr lang="zh-CN" altLang="en-US" dirty="0"/>
              <a:t>是搜索过程中获得的当前最优解的获益</a:t>
            </a:r>
            <a:endParaRPr lang="en-US" altLang="zh-CN" dirty="0"/>
          </a:p>
          <a:p>
            <a:pPr>
              <a:buNone/>
            </a:pPr>
            <a:r>
              <a:rPr lang="zh-CN" altLang="en-US" dirty="0"/>
              <a:t>   则</a:t>
            </a:r>
            <a:endParaRPr lang="en-US" altLang="zh-CN" dirty="0"/>
          </a:p>
          <a:p>
            <a:pPr>
              <a:buNone/>
            </a:pPr>
            <a:endParaRPr lang="en-US" altLang="zh-CN" dirty="0"/>
          </a:p>
          <a:p>
            <a:pPr>
              <a:buNone/>
            </a:pPr>
            <a:r>
              <a:rPr lang="zh-CN" altLang="en-US" dirty="0"/>
              <a:t>   </a:t>
            </a:r>
          </a:p>
        </p:txBody>
      </p:sp>
      <p:pic>
        <p:nvPicPr>
          <p:cNvPr id="136194" name="Picture 2"/>
          <p:cNvPicPr>
            <a:picLocks noChangeAspect="1" noChangeArrowheads="1"/>
          </p:cNvPicPr>
          <p:nvPr/>
        </p:nvPicPr>
        <p:blipFill>
          <a:blip r:embed="rId2" cstate="print"/>
          <a:srcRect/>
          <a:stretch>
            <a:fillRect/>
          </a:stretch>
        </p:blipFill>
        <p:spPr bwMode="auto">
          <a:xfrm>
            <a:off x="1958920" y="2140327"/>
            <a:ext cx="2620828" cy="502537"/>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1999040" y="3173572"/>
            <a:ext cx="4502499" cy="561923"/>
          </a:xfrm>
          <a:prstGeom prst="rect">
            <a:avLst/>
          </a:prstGeom>
          <a:noFill/>
          <a:ln w="9525">
            <a:noFill/>
            <a:miter lim="800000"/>
            <a:headEnd/>
            <a:tailEnd/>
          </a:ln>
          <a:effectLst/>
        </p:spPr>
      </p:pic>
      <p:sp>
        <p:nvSpPr>
          <p:cNvPr id="6" name="矩形 5"/>
          <p:cNvSpPr/>
          <p:nvPr/>
        </p:nvSpPr>
        <p:spPr>
          <a:xfrm>
            <a:off x="934871" y="4286366"/>
            <a:ext cx="6516805" cy="954107"/>
          </a:xfrm>
          <a:prstGeom prst="rect">
            <a:avLst/>
          </a:prstGeom>
        </p:spPr>
        <p:txBody>
          <a:bodyPr wrap="square">
            <a:spAutoFit/>
          </a:bodyPr>
          <a:lstStyle/>
          <a:p>
            <a:r>
              <a:rPr lang="zh-CN" altLang="en-US" sz="2800" dirty="0">
                <a:solidFill>
                  <a:srgbClr val="C00000"/>
                </a:solidFill>
                <a:latin typeface="微软雅黑" pitchFamily="34" charset="-122"/>
                <a:ea typeface="微软雅黑" pitchFamily="34" charset="-122"/>
              </a:rPr>
              <a:t>说明</a:t>
            </a:r>
            <a:r>
              <a:rPr lang="en-US" altLang="zh-CN" sz="2800" dirty="0">
                <a:solidFill>
                  <a:srgbClr val="C00000"/>
                </a:solidFill>
                <a:latin typeface="微软雅黑" pitchFamily="34" charset="-122"/>
                <a:ea typeface="微软雅黑" pitchFamily="34" charset="-122"/>
              </a:rPr>
              <a:t>X</a:t>
            </a:r>
            <a:r>
              <a:rPr lang="zh-CN" altLang="en-US" sz="2800" dirty="0">
                <a:solidFill>
                  <a:srgbClr val="C00000"/>
                </a:solidFill>
                <a:latin typeface="微软雅黑" pitchFamily="34" charset="-122"/>
                <a:ea typeface="微软雅黑" pitchFamily="34" charset="-122"/>
              </a:rPr>
              <a:t>的后代都可以被剪枝，因为其获益的上界不会比当前最大获益大；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p14="http://schemas.microsoft.com/office/powerpoint/2010/main" val="2275934612"/>
              </p:ext>
            </p:extLst>
          </p:nvPr>
        </p:nvGraphicFramePr>
        <p:xfrm>
          <a:off x="2804160" y="2645231"/>
          <a:ext cx="2438400" cy="406400"/>
        </p:xfrm>
        <a:graphic>
          <a:graphicData uri="http://schemas.openxmlformats.org/presentationml/2006/ole">
            <mc:AlternateContent xmlns:mc="http://schemas.openxmlformats.org/markup-compatibility/2006">
              <mc:Choice xmlns:v="urn:schemas-microsoft-com:vml" Requires="v">
                <p:oleObj spid="_x0000_s9714" name="公式" r:id="rId3" imgW="27432000" imgH="4572000" progId="">
                  <p:embed/>
                </p:oleObj>
              </mc:Choice>
              <mc:Fallback>
                <p:oleObj name="公式" r:id="rId3" imgW="27432000" imgH="4572000" progId="">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160" y="2645231"/>
                        <a:ext cx="243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extLst>
              <p:ext uri="{D42A27DB-BD31-4B8C-83A1-F6EECF244321}">
                <p14:modId xmlns:p14="http://schemas.microsoft.com/office/powerpoint/2010/main" val="2021911580"/>
              </p:ext>
            </p:extLst>
          </p:nvPr>
        </p:nvGraphicFramePr>
        <p:xfrm>
          <a:off x="517558" y="3084897"/>
          <a:ext cx="400050" cy="533400"/>
        </p:xfrm>
        <a:graphic>
          <a:graphicData uri="http://schemas.openxmlformats.org/presentationml/2006/ole">
            <mc:AlternateContent xmlns:mc="http://schemas.openxmlformats.org/markup-compatibility/2006">
              <mc:Choice xmlns:v="urn:schemas-microsoft-com:vml" Requires="v">
                <p:oleObj spid="_x0000_s9715" name="公式" r:id="rId5" imgW="3352800" imgH="4572000" progId="">
                  <p:embed/>
                </p:oleObj>
              </mc:Choice>
              <mc:Fallback>
                <p:oleObj name="公式" r:id="rId5" imgW="3352800" imgH="4572000" progId="">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58" y="3084897"/>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extLst>
              <p:ext uri="{D42A27DB-BD31-4B8C-83A1-F6EECF244321}">
                <p14:modId xmlns:p14="http://schemas.microsoft.com/office/powerpoint/2010/main" val="2653662615"/>
              </p:ext>
            </p:extLst>
          </p:nvPr>
        </p:nvGraphicFramePr>
        <p:xfrm>
          <a:off x="2743127" y="3099334"/>
          <a:ext cx="427037" cy="522748"/>
        </p:xfrm>
        <a:graphic>
          <a:graphicData uri="http://schemas.openxmlformats.org/presentationml/2006/ole">
            <mc:AlternateContent xmlns:mc="http://schemas.openxmlformats.org/markup-compatibility/2006">
              <mc:Choice xmlns:v="urn:schemas-microsoft-com:vml" Requires="v">
                <p:oleObj spid="_x0000_s9716" name="公式" r:id="rId7" imgW="3657600" imgH="4572000" progId="">
                  <p:embed/>
                </p:oleObj>
              </mc:Choice>
              <mc:Fallback>
                <p:oleObj name="公式" r:id="rId7" imgW="3657600" imgH="4572000" progId="">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127" y="3099334"/>
                        <a:ext cx="427037" cy="522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957663204"/>
              </p:ext>
            </p:extLst>
          </p:nvPr>
        </p:nvGraphicFramePr>
        <p:xfrm>
          <a:off x="3435136" y="3136438"/>
          <a:ext cx="2743200" cy="466725"/>
        </p:xfrm>
        <a:graphic>
          <a:graphicData uri="http://schemas.openxmlformats.org/presentationml/2006/ole">
            <mc:AlternateContent xmlns:mc="http://schemas.openxmlformats.org/markup-compatibility/2006">
              <mc:Choice xmlns:v="urn:schemas-microsoft-com:vml" Requires="v">
                <p:oleObj spid="_x0000_s9717" name="公式" r:id="rId9" imgW="30784800" imgH="5181600" progId="">
                  <p:embed/>
                </p:oleObj>
              </mc:Choice>
              <mc:Fallback>
                <p:oleObj name="公式" r:id="rId9" imgW="30784800" imgH="5181600" progId="">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5136" y="3136438"/>
                        <a:ext cx="27432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extLst>
              <p:ext uri="{D42A27DB-BD31-4B8C-83A1-F6EECF244321}">
                <p14:modId xmlns:p14="http://schemas.microsoft.com/office/powerpoint/2010/main" val="3286401970"/>
              </p:ext>
            </p:extLst>
          </p:nvPr>
        </p:nvGraphicFramePr>
        <p:xfrm>
          <a:off x="4647072" y="3628488"/>
          <a:ext cx="2667000" cy="441325"/>
        </p:xfrm>
        <a:graphic>
          <a:graphicData uri="http://schemas.openxmlformats.org/presentationml/2006/ole">
            <mc:AlternateContent xmlns:mc="http://schemas.openxmlformats.org/markup-compatibility/2006">
              <mc:Choice xmlns:v="urn:schemas-microsoft-com:vml" Requires="v">
                <p:oleObj spid="_x0000_s9718" name="公式" r:id="rId11" imgW="27736800" imgH="4572000" progId="">
                  <p:embed/>
                </p:oleObj>
              </mc:Choice>
              <mc:Fallback>
                <p:oleObj name="公式" r:id="rId11" imgW="27736800" imgH="4572000" progId="">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7072" y="3628488"/>
                        <a:ext cx="2667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82389111"/>
              </p:ext>
            </p:extLst>
          </p:nvPr>
        </p:nvGraphicFramePr>
        <p:xfrm>
          <a:off x="265697" y="5139890"/>
          <a:ext cx="400050" cy="508434"/>
        </p:xfrm>
        <a:graphic>
          <a:graphicData uri="http://schemas.openxmlformats.org/presentationml/2006/ole">
            <mc:AlternateContent xmlns:mc="http://schemas.openxmlformats.org/markup-compatibility/2006">
              <mc:Choice xmlns:v="urn:schemas-microsoft-com:vml" Requires="v">
                <p:oleObj spid="_x0000_s9719" name="公式" r:id="rId13" imgW="3352800" imgH="4572000" progId="">
                  <p:embed/>
                </p:oleObj>
              </mc:Choice>
              <mc:Fallback>
                <p:oleObj name="公式" r:id="rId13" imgW="3352800" imgH="4572000" progId="">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97" y="5139890"/>
                        <a:ext cx="400050" cy="508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0653637"/>
              </p:ext>
            </p:extLst>
          </p:nvPr>
        </p:nvGraphicFramePr>
        <p:xfrm>
          <a:off x="1324275" y="4650541"/>
          <a:ext cx="2286000" cy="423863"/>
        </p:xfrm>
        <a:graphic>
          <a:graphicData uri="http://schemas.openxmlformats.org/presentationml/2006/ole">
            <mc:AlternateContent xmlns:mc="http://schemas.openxmlformats.org/markup-compatibility/2006">
              <mc:Choice xmlns:v="urn:schemas-microsoft-com:vml" Requires="v">
                <p:oleObj spid="_x0000_s9720" name="公式" r:id="rId14" imgW="24688800" imgH="4572000" progId="">
                  <p:embed/>
                </p:oleObj>
              </mc:Choice>
              <mc:Fallback>
                <p:oleObj name="公式" r:id="rId14" imgW="24688800" imgH="4572000" progId="">
                  <p:embed/>
                  <p:pic>
                    <p:nvPicPr>
                      <p:cNvPr id="0" name="Picture 2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4275" y="4650541"/>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38614183"/>
              </p:ext>
            </p:extLst>
          </p:nvPr>
        </p:nvGraphicFramePr>
        <p:xfrm>
          <a:off x="6515801" y="5156619"/>
          <a:ext cx="2071367" cy="454909"/>
        </p:xfrm>
        <a:graphic>
          <a:graphicData uri="http://schemas.openxmlformats.org/presentationml/2006/ole">
            <mc:AlternateContent xmlns:mc="http://schemas.openxmlformats.org/markup-compatibility/2006">
              <mc:Choice xmlns:v="urn:schemas-microsoft-com:vml" Requires="v">
                <p:oleObj spid="_x0000_s9721" name="公式" r:id="rId16" imgW="20726400" imgH="4572000" progId="">
                  <p:embed/>
                </p:oleObj>
              </mc:Choice>
              <mc:Fallback>
                <p:oleObj name="公式" r:id="rId16" imgW="20726400" imgH="4572000" progId="">
                  <p:embed/>
                  <p:pic>
                    <p:nvPicPr>
                      <p:cNvPr id="0" name="Picture 2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15801" y="5156619"/>
                        <a:ext cx="2071367" cy="454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5772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05905"/>
            <a:ext cx="7772400" cy="1143000"/>
          </a:xfrm>
        </p:spPr>
        <p:txBody>
          <a:bodyPr/>
          <a:lstStyle/>
          <a:p>
            <a:r>
              <a:rPr lang="zh-CN" altLang="en-US" dirty="0"/>
              <a:t>对界限函数的要求</a:t>
            </a:r>
          </a:p>
        </p:txBody>
      </p:sp>
      <p:sp>
        <p:nvSpPr>
          <p:cNvPr id="3" name="内容占位符 2"/>
          <p:cNvSpPr>
            <a:spLocks noGrp="1"/>
          </p:cNvSpPr>
          <p:nvPr>
            <p:ph idx="1"/>
          </p:nvPr>
        </p:nvSpPr>
        <p:spPr>
          <a:xfrm>
            <a:off x="662553" y="1554996"/>
            <a:ext cx="7772400" cy="4114800"/>
          </a:xfrm>
        </p:spPr>
        <p:txBody>
          <a:bodyPr/>
          <a:lstStyle/>
          <a:p>
            <a:r>
              <a:rPr lang="zh-CN" altLang="en-US" dirty="0"/>
              <a:t>容易算</a:t>
            </a:r>
            <a:endParaRPr lang="en-US" altLang="zh-CN" dirty="0"/>
          </a:p>
          <a:p>
            <a:r>
              <a:rPr lang="zh-CN" altLang="en-US" dirty="0"/>
              <a:t>与</a:t>
            </a:r>
            <a:r>
              <a:rPr lang="en-US" altLang="zh-CN" dirty="0"/>
              <a:t>C(X) </a:t>
            </a:r>
            <a:r>
              <a:rPr lang="zh-CN" altLang="en-US" dirty="0"/>
              <a:t>接近</a:t>
            </a:r>
            <a:endParaRPr lang="en-US" altLang="zh-CN" dirty="0"/>
          </a:p>
          <a:p>
            <a:r>
              <a:rPr lang="zh-CN" altLang="en-US" dirty="0"/>
              <a:t>寻找</a:t>
            </a:r>
            <a:r>
              <a:rPr lang="en-US" altLang="zh-CN" dirty="0"/>
              <a:t>B(X)</a:t>
            </a:r>
            <a:r>
              <a:rPr lang="zh-CN" altLang="en-US" dirty="0"/>
              <a:t>是很困难的事情</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45" y="129152"/>
            <a:ext cx="7772400" cy="1143000"/>
          </a:xfrm>
        </p:spPr>
        <p:txBody>
          <a:bodyPr/>
          <a:lstStyle/>
          <a:p>
            <a:r>
              <a:rPr lang="zh-CN" altLang="en-US" dirty="0"/>
              <a:t>举个栗子</a:t>
            </a:r>
            <a:r>
              <a:rPr lang="en-US" altLang="zh-CN" dirty="0"/>
              <a:t>——0-1</a:t>
            </a:r>
            <a:r>
              <a:rPr lang="zh-CN" altLang="en-US" dirty="0"/>
              <a:t>背包问题</a:t>
            </a:r>
          </a:p>
        </p:txBody>
      </p:sp>
      <p:pic>
        <p:nvPicPr>
          <p:cNvPr id="4" name="Picture 3"/>
          <p:cNvPicPr>
            <a:picLocks noChangeAspect="1" noChangeArrowheads="1"/>
          </p:cNvPicPr>
          <p:nvPr/>
        </p:nvPicPr>
        <p:blipFill>
          <a:blip r:embed="rId2" cstate="print"/>
          <a:srcRect/>
          <a:stretch>
            <a:fillRect/>
          </a:stretch>
        </p:blipFill>
        <p:spPr bwMode="auto">
          <a:xfrm>
            <a:off x="264629" y="1491416"/>
            <a:ext cx="4392612" cy="4872037"/>
          </a:xfrm>
          <a:prstGeom prst="rect">
            <a:avLst/>
          </a:prstGeom>
          <a:noFill/>
          <a:ln w="38100">
            <a:solidFill>
              <a:schemeClr val="hlink"/>
            </a:solidFill>
            <a:miter lim="800000"/>
            <a:headEnd/>
            <a:tailEnd/>
          </a:ln>
        </p:spPr>
      </p:pic>
      <p:sp>
        <p:nvSpPr>
          <p:cNvPr id="5" name="Text Box 4"/>
          <p:cNvSpPr txBox="1">
            <a:spLocks noChangeArrowheads="1"/>
          </p:cNvSpPr>
          <p:nvPr/>
        </p:nvSpPr>
        <p:spPr bwMode="auto">
          <a:xfrm>
            <a:off x="4716463" y="1476564"/>
            <a:ext cx="4103687" cy="1893916"/>
          </a:xfrm>
          <a:prstGeom prst="rect">
            <a:avLst/>
          </a:prstGeom>
          <a:noFill/>
          <a:ln w="38100">
            <a:solidFill>
              <a:schemeClr val="tx1"/>
            </a:solidFill>
            <a:miter lim="800000"/>
            <a:headEnd/>
            <a:tailEnd/>
          </a:ln>
        </p:spPr>
        <p:txBody>
          <a:bodyPr lIns="180000" tIns="252000" rIns="180000" bIns="252000">
            <a:spAutoFit/>
          </a:bodyPr>
          <a:lstStyle/>
          <a:p>
            <a:pPr algn="just">
              <a:spcBef>
                <a:spcPct val="50000"/>
              </a:spcBef>
              <a:defRPr/>
            </a:pPr>
            <a:r>
              <a:rPr lang="zh-CN" altLang="zh-CN" dirty="0">
                <a:effectLst/>
                <a:latin typeface="+mj-lt"/>
                <a:ea typeface="Arial Unicode MS" pitchFamily="34" charset="-122"/>
                <a:cs typeface="Arial Unicode MS" pitchFamily="34" charset="-122"/>
              </a:rPr>
              <a:t>给定n种物品和一个背包，物品</a:t>
            </a:r>
            <a:r>
              <a:rPr lang="zh-CN" altLang="zh-CN" i="1"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的重量是w</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，其价值为</a:t>
            </a:r>
            <a:r>
              <a:rPr lang="en-US" altLang="zh-CN" dirty="0">
                <a:effectLst/>
                <a:latin typeface="+mj-lt"/>
                <a:ea typeface="Arial Unicode MS" pitchFamily="34" charset="-122"/>
                <a:cs typeface="Arial Unicode MS" pitchFamily="34" charset="-122"/>
              </a:rPr>
              <a:t>p</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，背包的容量为</a:t>
            </a:r>
            <a:r>
              <a:rPr lang="zh-CN" altLang="zh-CN" i="1" dirty="0">
                <a:effectLst/>
                <a:latin typeface="+mj-lt"/>
                <a:ea typeface="Arial Unicode MS" pitchFamily="34" charset="-122"/>
                <a:cs typeface="Arial Unicode MS" pitchFamily="34" charset="-122"/>
              </a:rPr>
              <a:t>C</a:t>
            </a:r>
            <a:r>
              <a:rPr lang="zh-CN" altLang="zh-CN" dirty="0">
                <a:effectLst/>
                <a:latin typeface="+mj-lt"/>
                <a:ea typeface="Arial Unicode MS" pitchFamily="34" charset="-122"/>
                <a:cs typeface="Arial Unicode MS" pitchFamily="34" charset="-122"/>
              </a:rPr>
              <a:t>。如何选择装入背包的物品，使得装入背包中物品的总价值最大? 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cstate="print"/>
          <a:srcRect/>
          <a:stretch>
            <a:fillRect/>
          </a:stretch>
        </p:blipFill>
        <p:spPr bwMode="auto">
          <a:xfrm>
            <a:off x="327402" y="1581311"/>
            <a:ext cx="8458200" cy="3943350"/>
          </a:xfrm>
          <a:prstGeom prst="rect">
            <a:avLst/>
          </a:prstGeom>
          <a:noFill/>
          <a:ln w="9525">
            <a:noFill/>
            <a:miter lim="800000"/>
            <a:headEnd/>
            <a:tailEnd/>
          </a:ln>
          <a:effectLst/>
        </p:spPr>
      </p:pic>
      <p:sp>
        <p:nvSpPr>
          <p:cNvPr id="3" name="标题 1"/>
          <p:cNvSpPr txBox="1">
            <a:spLocks/>
          </p:cNvSpPr>
          <p:nvPr/>
        </p:nvSpPr>
        <p:spPr>
          <a:xfrm>
            <a:off x="724545" y="129152"/>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chemeClr val="tx2"/>
                </a:solidFill>
                <a:effectLst/>
                <a:uLnTx/>
                <a:uFillTx/>
                <a:latin typeface="+mj-lt"/>
                <a:ea typeface="+mj-ea"/>
                <a:cs typeface="+mj-cs"/>
              </a:rPr>
              <a:t>状态树</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5" y="129152"/>
            <a:ext cx="7772400" cy="1143000"/>
          </a:xfrm>
        </p:spPr>
        <p:txBody>
          <a:bodyPr/>
          <a:lstStyle/>
          <a:p>
            <a:r>
              <a:rPr lang="en-US" altLang="zh-CN" dirty="0"/>
              <a:t>0-1</a:t>
            </a:r>
            <a:r>
              <a:rPr lang="zh-CN" altLang="en-US" dirty="0"/>
              <a:t>背包问题的界限函数</a:t>
            </a:r>
          </a:p>
        </p:txBody>
      </p:sp>
      <p:sp>
        <p:nvSpPr>
          <p:cNvPr id="3" name="内容占位符 2"/>
          <p:cNvSpPr>
            <a:spLocks noGrp="1"/>
          </p:cNvSpPr>
          <p:nvPr>
            <p:ph idx="1"/>
          </p:nvPr>
        </p:nvSpPr>
        <p:spPr>
          <a:xfrm>
            <a:off x="631555" y="1438758"/>
            <a:ext cx="8341963" cy="5419241"/>
          </a:xfrm>
        </p:spPr>
        <p:txBody>
          <a:bodyPr/>
          <a:lstStyle/>
          <a:p>
            <a:r>
              <a:rPr lang="zh-CN" altLang="en-US" dirty="0"/>
              <a:t>利用分数背包问题的解作为</a:t>
            </a:r>
            <a:r>
              <a:rPr lang="en-US" altLang="zh-CN" dirty="0"/>
              <a:t>B(X)</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sz="2400" dirty="0"/>
              <a:t>是利用物品                       和剩余</a:t>
            </a:r>
            <a:r>
              <a:rPr lang="en-US" altLang="zh-CN" sz="2400" dirty="0"/>
              <a:t>       </a:t>
            </a:r>
            <a:r>
              <a:rPr lang="zh-CN" altLang="en-US" sz="2400" dirty="0"/>
              <a:t>空间得到的分数背包问题的解</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41317" name="Picture 5"/>
          <p:cNvPicPr>
            <a:picLocks noChangeAspect="1" noChangeArrowheads="1"/>
          </p:cNvPicPr>
          <p:nvPr/>
        </p:nvPicPr>
        <p:blipFill>
          <a:blip r:embed="rId2" cstate="print"/>
          <a:srcRect/>
          <a:stretch>
            <a:fillRect/>
          </a:stretch>
        </p:blipFill>
        <p:spPr bwMode="auto">
          <a:xfrm>
            <a:off x="984142" y="1905844"/>
            <a:ext cx="6350321" cy="3604446"/>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cstate="print"/>
          <a:srcRect/>
          <a:stretch>
            <a:fillRect/>
          </a:stretch>
        </p:blipFill>
        <p:spPr bwMode="auto">
          <a:xfrm>
            <a:off x="984142" y="5593593"/>
            <a:ext cx="1713773" cy="432953"/>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237173" y="5653434"/>
            <a:ext cx="1753564" cy="34405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956801" y="5548036"/>
            <a:ext cx="515421" cy="54405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50" y="136902"/>
            <a:ext cx="7772400" cy="1143000"/>
          </a:xfrm>
        </p:spPr>
        <p:txBody>
          <a:bodyPr/>
          <a:lstStyle/>
          <a:p>
            <a:r>
              <a:rPr lang="zh-CN" altLang="en-US" dirty="0"/>
              <a:t>分数背包问题求解</a:t>
            </a:r>
          </a:p>
        </p:txBody>
      </p:sp>
      <p:sp>
        <p:nvSpPr>
          <p:cNvPr id="3" name="内容占位符 2"/>
          <p:cNvSpPr>
            <a:spLocks noGrp="1"/>
          </p:cNvSpPr>
          <p:nvPr>
            <p:ph idx="1"/>
          </p:nvPr>
        </p:nvSpPr>
        <p:spPr>
          <a:xfrm>
            <a:off x="608308" y="1462007"/>
            <a:ext cx="7772400" cy="1994115"/>
          </a:xfrm>
        </p:spPr>
        <p:txBody>
          <a:bodyPr/>
          <a:lstStyle/>
          <a:p>
            <a:r>
              <a:rPr lang="zh-CN" altLang="en-US" sz="2400" b="1" dirty="0"/>
              <a:t>分数背包问题求解算法过程</a:t>
            </a:r>
            <a:r>
              <a:rPr lang="en-US" altLang="zh-CN" sz="2400" b="1" dirty="0"/>
              <a:t>: </a:t>
            </a:r>
          </a:p>
          <a:p>
            <a:pPr lvl="1"/>
            <a:r>
              <a:rPr lang="zh-CN" altLang="en-US" sz="2200" b="1" dirty="0"/>
              <a:t>降序排序</a:t>
            </a:r>
            <a:r>
              <a:rPr lang="en-US" altLang="zh-CN" sz="2200" b="1" i="1" dirty="0"/>
              <a:t>p</a:t>
            </a:r>
            <a:r>
              <a:rPr lang="en-US" altLang="zh-CN" sz="2200" b="1" i="1" baseline="-25000" dirty="0"/>
              <a:t>i</a:t>
            </a:r>
            <a:r>
              <a:rPr lang="en-US" altLang="zh-CN" sz="2200" b="1" baseline="-25000" dirty="0"/>
              <a:t> </a:t>
            </a:r>
            <a:r>
              <a:rPr lang="en-US" altLang="zh-CN" sz="2200" b="1" dirty="0"/>
              <a:t>/ </a:t>
            </a:r>
            <a:r>
              <a:rPr lang="en-US" altLang="zh-CN" sz="2200" b="1" i="1" dirty="0" err="1"/>
              <a:t>w</a:t>
            </a:r>
            <a:r>
              <a:rPr lang="en-US" altLang="zh-CN" sz="2200" b="1" i="1" baseline="-25000" dirty="0" err="1"/>
              <a:t>i</a:t>
            </a:r>
            <a:r>
              <a:rPr lang="en-US" altLang="zh-CN"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altLang="zh-CN" sz="2200" b="1" dirty="0"/>
          </a:p>
          <a:p>
            <a:endParaRPr lang="zh-CN" altLang="en-US" dirty="0"/>
          </a:p>
        </p:txBody>
      </p:sp>
      <p:pic>
        <p:nvPicPr>
          <p:cNvPr id="143363" name="Picture 3"/>
          <p:cNvPicPr>
            <a:picLocks noChangeAspect="1" noChangeArrowheads="1"/>
          </p:cNvPicPr>
          <p:nvPr/>
        </p:nvPicPr>
        <p:blipFill>
          <a:blip r:embed="rId2" cstate="print"/>
          <a:srcRect/>
          <a:stretch>
            <a:fillRect/>
          </a:stretch>
        </p:blipFill>
        <p:spPr bwMode="auto">
          <a:xfrm>
            <a:off x="2580772" y="3440021"/>
            <a:ext cx="6078922" cy="3308565"/>
          </a:xfrm>
          <a:prstGeom prst="rect">
            <a:avLst/>
          </a:prstGeom>
          <a:noFill/>
          <a:ln w="9525">
            <a:noFill/>
            <a:miter lim="800000"/>
            <a:headEnd/>
            <a:tailEnd/>
          </a:ln>
          <a:effectLst/>
        </p:spPr>
      </p:pic>
      <p:pic>
        <p:nvPicPr>
          <p:cNvPr id="5" name="Picture 1"/>
          <p:cNvPicPr>
            <a:picLocks noChangeAspect="1" noChangeArrowheads="1"/>
          </p:cNvPicPr>
          <p:nvPr/>
        </p:nvPicPr>
        <p:blipFill>
          <a:blip r:embed="rId3" cstate="print"/>
          <a:srcRect/>
          <a:stretch>
            <a:fillRect/>
          </a:stretch>
        </p:blipFill>
        <p:spPr bwMode="auto">
          <a:xfrm>
            <a:off x="314909" y="3520502"/>
            <a:ext cx="2929904" cy="421293"/>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80" y="97809"/>
            <a:ext cx="7772400" cy="1143000"/>
          </a:xfrm>
        </p:spPr>
        <p:txBody>
          <a:bodyPr/>
          <a:lstStyle/>
          <a:p>
            <a:r>
              <a:rPr lang="zh-CN" altLang="en-US" dirty="0"/>
              <a:t>一个栗子</a:t>
            </a:r>
          </a:p>
        </p:txBody>
      </p:sp>
      <p:pic>
        <p:nvPicPr>
          <p:cNvPr id="144386" name="Picture 2"/>
          <p:cNvPicPr>
            <a:picLocks noChangeAspect="1" noChangeArrowheads="1"/>
          </p:cNvPicPr>
          <p:nvPr/>
        </p:nvPicPr>
        <p:blipFill>
          <a:blip r:embed="rId2" cstate="print"/>
          <a:srcRect/>
          <a:stretch>
            <a:fillRect/>
          </a:stretch>
        </p:blipFill>
        <p:spPr bwMode="auto">
          <a:xfrm>
            <a:off x="446964" y="1480522"/>
            <a:ext cx="7066546" cy="2327203"/>
          </a:xfrm>
          <a:prstGeom prst="rect">
            <a:avLst/>
          </a:prstGeom>
          <a:noFill/>
          <a:ln w="9525">
            <a:noFill/>
            <a:miter lim="800000"/>
            <a:headEnd/>
            <a:tailEnd/>
          </a:ln>
        </p:spPr>
      </p:pic>
      <p:pic>
        <p:nvPicPr>
          <p:cNvPr id="144387" name="Picture 3"/>
          <p:cNvPicPr>
            <a:picLocks noChangeAspect="1" noChangeArrowheads="1"/>
          </p:cNvPicPr>
          <p:nvPr/>
        </p:nvPicPr>
        <p:blipFill>
          <a:blip r:embed="rId3" cstate="print"/>
          <a:srcRect/>
          <a:stretch>
            <a:fillRect/>
          </a:stretch>
        </p:blipFill>
        <p:spPr bwMode="auto">
          <a:xfrm>
            <a:off x="6182223" y="281485"/>
            <a:ext cx="2143125" cy="685800"/>
          </a:xfrm>
          <a:prstGeom prst="rect">
            <a:avLst/>
          </a:prstGeom>
          <a:noFill/>
          <a:ln w="9525">
            <a:noFill/>
            <a:miter lim="800000"/>
            <a:headEnd/>
            <a:tailEnd/>
          </a:ln>
        </p:spPr>
      </p:pic>
      <p:pic>
        <p:nvPicPr>
          <p:cNvPr id="144388" name="Picture 4"/>
          <p:cNvPicPr>
            <a:picLocks noChangeAspect="1" noChangeArrowheads="1"/>
          </p:cNvPicPr>
          <p:nvPr/>
        </p:nvPicPr>
        <p:blipFill>
          <a:blip r:embed="rId4" cstate="print"/>
          <a:srcRect/>
          <a:stretch>
            <a:fillRect/>
          </a:stretch>
        </p:blipFill>
        <p:spPr bwMode="auto">
          <a:xfrm>
            <a:off x="72936" y="4102645"/>
            <a:ext cx="9071064" cy="2427808"/>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69435" y="40944"/>
            <a:ext cx="6190422" cy="6776112"/>
          </a:xfrm>
          <a:prstGeom prst="rect">
            <a:avLst/>
          </a:prstGeom>
          <a:noFill/>
          <a:ln w="9525">
            <a:noFill/>
            <a:miter lim="800000"/>
            <a:headEnd/>
            <a:tailEnd/>
          </a:ln>
        </p:spPr>
      </p:pic>
      <p:sp>
        <p:nvSpPr>
          <p:cNvPr id="3" name="TextBox 2"/>
          <p:cNvSpPr txBox="1"/>
          <p:nvPr/>
        </p:nvSpPr>
        <p:spPr>
          <a:xfrm>
            <a:off x="1782478" y="431085"/>
            <a:ext cx="846160" cy="369332"/>
          </a:xfrm>
          <a:prstGeom prst="rect">
            <a:avLst/>
          </a:prstGeom>
          <a:noFill/>
        </p:spPr>
        <p:txBody>
          <a:bodyPr wrap="square" rtlCol="0">
            <a:spAutoFit/>
          </a:bodyPr>
          <a:lstStyle/>
          <a:p>
            <a:r>
              <a:rPr lang="zh-CN" altLang="en-US" dirty="0">
                <a:latin typeface="楷体" pitchFamily="49" charset="-122"/>
                <a:ea typeface="楷体" pitchFamily="49" charset="-122"/>
              </a:rPr>
              <a:t>不选</a:t>
            </a:r>
            <a:r>
              <a:rPr lang="en-US" altLang="zh-CN" dirty="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sp>
        <p:nvSpPr>
          <p:cNvPr id="4" name="TextBox 3"/>
          <p:cNvSpPr txBox="1"/>
          <p:nvPr/>
        </p:nvSpPr>
        <p:spPr>
          <a:xfrm>
            <a:off x="4132168" y="296883"/>
            <a:ext cx="618697" cy="369332"/>
          </a:xfrm>
          <a:prstGeom prst="rect">
            <a:avLst/>
          </a:prstGeom>
          <a:noFill/>
        </p:spPr>
        <p:txBody>
          <a:bodyPr wrap="square" rtlCol="0">
            <a:spAutoFit/>
          </a:bodyPr>
          <a:lstStyle/>
          <a:p>
            <a:r>
              <a:rPr lang="zh-CN" altLang="en-US" dirty="0">
                <a:latin typeface="楷体" pitchFamily="49" charset="-122"/>
                <a:ea typeface="楷体" pitchFamily="49" charset="-122"/>
              </a:rPr>
              <a:t>选</a:t>
            </a:r>
            <a:r>
              <a:rPr lang="en-US" altLang="zh-CN" dirty="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pic>
        <p:nvPicPr>
          <p:cNvPr id="5" name="Picture 4">
            <a:extLst>
              <a:ext uri="{FF2B5EF4-FFF2-40B4-BE49-F238E27FC236}">
                <a16:creationId xmlns:a16="http://schemas.microsoft.com/office/drawing/2014/main" id="{8CDEF98C-ACA5-4FDF-A3FC-563A380665CD}"/>
              </a:ext>
            </a:extLst>
          </p:cNvPr>
          <p:cNvPicPr>
            <a:picLocks noChangeAspect="1" noChangeArrowheads="1"/>
          </p:cNvPicPr>
          <p:nvPr/>
        </p:nvPicPr>
        <p:blipFill>
          <a:blip r:embed="rId3" cstate="print"/>
          <a:srcRect/>
          <a:stretch>
            <a:fillRect/>
          </a:stretch>
        </p:blipFill>
        <p:spPr bwMode="auto">
          <a:xfrm>
            <a:off x="0" y="4389248"/>
            <a:ext cx="9071064" cy="2427808"/>
          </a:xfrm>
          <a:prstGeom prst="rect">
            <a:avLst/>
          </a:prstGeom>
          <a:noFill/>
          <a:ln w="9525">
            <a:noFill/>
            <a:miter lim="800000"/>
            <a:headEnd/>
            <a:tailEnd/>
          </a:ln>
        </p:spPr>
      </p:pic>
      <p:sp>
        <p:nvSpPr>
          <p:cNvPr id="6" name="TextBox 3">
            <a:extLst>
              <a:ext uri="{FF2B5EF4-FFF2-40B4-BE49-F238E27FC236}">
                <a16:creationId xmlns:a16="http://schemas.microsoft.com/office/drawing/2014/main" id="{ACB5011B-7AD9-425A-8AD2-1EBE07EDCA8C}"/>
              </a:ext>
            </a:extLst>
          </p:cNvPr>
          <p:cNvSpPr txBox="1"/>
          <p:nvPr/>
        </p:nvSpPr>
        <p:spPr>
          <a:xfrm>
            <a:off x="6992598" y="2541851"/>
            <a:ext cx="1799709" cy="646331"/>
          </a:xfrm>
          <a:prstGeom prst="rect">
            <a:avLst/>
          </a:prstGeom>
          <a:noFill/>
        </p:spPr>
        <p:txBody>
          <a:bodyPr wrap="square" rtlCol="0">
            <a:spAutoFit/>
          </a:bodyPr>
          <a:lstStyle/>
          <a:p>
            <a:r>
              <a:rPr lang="zh-CN" altLang="en-US">
                <a:latin typeface="楷体" pitchFamily="49" charset="-122"/>
                <a:ea typeface="楷体" pitchFamily="49" charset="-122"/>
              </a:rPr>
              <a:t>物品是重新</a:t>
            </a:r>
            <a:r>
              <a:rPr lang="zh-CN" altLang="en-US" dirty="0">
                <a:latin typeface="楷体" pitchFamily="49" charset="-122"/>
                <a:ea typeface="楷体" pitchFamily="49" charset="-122"/>
              </a:rPr>
              <a:t>排序</a:t>
            </a:r>
            <a:r>
              <a:rPr lang="zh-CN" altLang="en-US">
                <a:latin typeface="楷体" pitchFamily="49" charset="-122"/>
                <a:ea typeface="楷体" pitchFamily="49" charset="-122"/>
              </a:rPr>
              <a:t>后的物品</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B6BE2-A8EF-414A-9391-EDC88A3EA2E3}"/>
              </a:ext>
            </a:extLst>
          </p:cNvPr>
          <p:cNvSpPr>
            <a:spLocks noGrp="1"/>
          </p:cNvSpPr>
          <p:nvPr>
            <p:ph type="title"/>
          </p:nvPr>
        </p:nvSpPr>
        <p:spPr>
          <a:xfrm>
            <a:off x="685800" y="58056"/>
            <a:ext cx="7772400" cy="1143000"/>
          </a:xfrm>
        </p:spPr>
        <p:txBody>
          <a:bodyPr/>
          <a:lstStyle/>
          <a:p>
            <a:r>
              <a:rPr lang="zh-CN" altLang="en-US" dirty="0"/>
              <a:t>分支界限法求旅行商问题</a:t>
            </a:r>
            <a:endParaRPr lang="zh-CN" altLang="en-US" sz="2400" dirty="0"/>
          </a:p>
        </p:txBody>
      </p:sp>
      <p:sp>
        <p:nvSpPr>
          <p:cNvPr id="3" name="矩形 2">
            <a:extLst>
              <a:ext uri="{FF2B5EF4-FFF2-40B4-BE49-F238E27FC236}">
                <a16:creationId xmlns:a16="http://schemas.microsoft.com/office/drawing/2014/main" id="{5B7E39D7-BF48-4342-ABCD-9E3539988FEB}"/>
              </a:ext>
            </a:extLst>
          </p:cNvPr>
          <p:cNvSpPr/>
          <p:nvPr/>
        </p:nvSpPr>
        <p:spPr>
          <a:xfrm>
            <a:off x="431800" y="1446252"/>
            <a:ext cx="8280400" cy="1477328"/>
          </a:xfrm>
          <a:prstGeom prst="rect">
            <a:avLst/>
          </a:prstGeom>
        </p:spPr>
        <p:txBody>
          <a:bodyPr wrap="square">
            <a:spAutoFit/>
          </a:bodyPr>
          <a:lstStyle/>
          <a:p>
            <a:r>
              <a:rPr lang="zh-CN" altLang="en-US" dirty="0"/>
              <a:t>问题描述</a:t>
            </a:r>
            <a:br>
              <a:rPr lang="zh-CN" altLang="en-US" dirty="0"/>
            </a:br>
            <a:r>
              <a:rPr lang="zh-CN" altLang="en-US" dirty="0"/>
              <a:t>某售货员要到若干城市去推销商品，已知各城市之间的路线</a:t>
            </a:r>
            <a:r>
              <a:rPr lang="en-US" altLang="zh-CN" dirty="0"/>
              <a:t>(</a:t>
            </a:r>
            <a:r>
              <a:rPr lang="zh-CN" altLang="en-US" dirty="0"/>
              <a:t>或旅费</a:t>
            </a:r>
            <a:r>
              <a:rPr lang="en-US" altLang="zh-CN" dirty="0"/>
              <a:t>)</a:t>
            </a:r>
            <a:r>
              <a:rPr lang="zh-CN" altLang="en-US" dirty="0"/>
              <a:t>。要选定一条从驻地出发，经过每个城市一遍，最后回到驻地的路线，使总的路程</a:t>
            </a:r>
            <a:r>
              <a:rPr lang="en-US" altLang="zh-CN" dirty="0"/>
              <a:t>(</a:t>
            </a:r>
            <a:r>
              <a:rPr lang="zh-CN" altLang="en-US" dirty="0"/>
              <a:t>或总旅费</a:t>
            </a:r>
            <a:r>
              <a:rPr lang="en-US" altLang="zh-CN" dirty="0"/>
              <a:t>)</a:t>
            </a:r>
            <a:r>
              <a:rPr lang="zh-CN" altLang="en-US" dirty="0"/>
              <a:t>最小。只考虑</a:t>
            </a:r>
            <a:r>
              <a:rPr lang="en-US" altLang="zh-CN" dirty="0"/>
              <a:t>4</a:t>
            </a:r>
            <a:r>
              <a:rPr lang="zh-CN" altLang="en-US" dirty="0"/>
              <a:t>个城市的情况，下面这个带权图即为问题的转化。</a:t>
            </a:r>
            <a:br>
              <a:rPr lang="zh-CN" altLang="en-US" dirty="0"/>
            </a:br>
            <a:endParaRPr lang="zh-CN" altLang="en-US" dirty="0"/>
          </a:p>
        </p:txBody>
      </p:sp>
      <p:pic>
        <p:nvPicPr>
          <p:cNvPr id="111618" name="Picture 2" descr="https://segmentfault.com/img/remote/1460000022670395">
            <a:extLst>
              <a:ext uri="{FF2B5EF4-FFF2-40B4-BE49-F238E27FC236}">
                <a16:creationId xmlns:a16="http://schemas.microsoft.com/office/drawing/2014/main" id="{F38A21C2-158F-4958-8294-B70996316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7" y="2971347"/>
            <a:ext cx="35718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11620" name="Picture 4" descr="preview">
            <a:extLst>
              <a:ext uri="{FF2B5EF4-FFF2-40B4-BE49-F238E27FC236}">
                <a16:creationId xmlns:a16="http://schemas.microsoft.com/office/drawing/2014/main" id="{BDD376B6-E580-4276-BA8F-475F9354A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886" y="3643931"/>
            <a:ext cx="5604328" cy="247249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D9810B7-C4C0-41A1-B1A3-A322F1D56BB5}"/>
              </a:ext>
            </a:extLst>
          </p:cNvPr>
          <p:cNvSpPr/>
          <p:nvPr/>
        </p:nvSpPr>
        <p:spPr>
          <a:xfrm>
            <a:off x="3540387" y="2843831"/>
            <a:ext cx="5403325" cy="923330"/>
          </a:xfrm>
          <a:prstGeom prst="rect">
            <a:avLst/>
          </a:prstGeom>
        </p:spPr>
        <p:txBody>
          <a:bodyPr wrap="square">
            <a:spAutoFit/>
          </a:bodyPr>
          <a:lstStyle/>
          <a:p>
            <a:pPr algn="l"/>
            <a:r>
              <a:rPr lang="zh-CN" altLang="en-US" dirty="0">
                <a:solidFill>
                  <a:schemeClr val="tx1"/>
                </a:solidFill>
                <a:latin typeface="system-ui"/>
              </a:rPr>
              <a:t>解空间树：两个节点之间路径上的标识数组代表所走城市</a:t>
            </a:r>
          </a:p>
          <a:p>
            <a:endParaRPr lang="zh-CN" altLang="en-US" dirty="0">
              <a:solidFill>
                <a:schemeClr val="tx1"/>
              </a:solidFill>
            </a:endParaRPr>
          </a:p>
        </p:txBody>
      </p:sp>
    </p:spTree>
    <p:extLst>
      <p:ext uri="{BB962C8B-B14F-4D97-AF65-F5344CB8AC3E}">
        <p14:creationId xmlns:p14="http://schemas.microsoft.com/office/powerpoint/2010/main" val="974605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preview">
            <a:extLst>
              <a:ext uri="{FF2B5EF4-FFF2-40B4-BE49-F238E27FC236}">
                <a16:creationId xmlns:a16="http://schemas.microsoft.com/office/drawing/2014/main" id="{B01312F0-AD22-4E61-B836-2CE48913A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 y="4667695"/>
            <a:ext cx="7620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14E28A8-F6B5-41BE-BC24-069EE5FA2171}"/>
              </a:ext>
            </a:extLst>
          </p:cNvPr>
          <p:cNvSpPr/>
          <p:nvPr/>
        </p:nvSpPr>
        <p:spPr>
          <a:xfrm>
            <a:off x="235855" y="94805"/>
            <a:ext cx="8908145" cy="1200329"/>
          </a:xfrm>
          <a:prstGeom prst="rect">
            <a:avLst/>
          </a:prstGeom>
        </p:spPr>
        <p:txBody>
          <a:bodyPr wrap="square">
            <a:spAutoFit/>
          </a:bodyPr>
          <a:lstStyle/>
          <a:p>
            <a:pPr algn="l"/>
            <a:r>
              <a:rPr lang="en-US" altLang="zh-CN" sz="2400" dirty="0" err="1">
                <a:solidFill>
                  <a:schemeClr val="tx1"/>
                </a:solidFill>
                <a:latin typeface="system-ui"/>
              </a:rPr>
              <a:t>nl:now_length</a:t>
            </a:r>
            <a:r>
              <a:rPr lang="zh-CN" altLang="en-US" sz="2400" dirty="0">
                <a:solidFill>
                  <a:schemeClr val="tx1"/>
                </a:solidFill>
                <a:latin typeface="system-ui"/>
              </a:rPr>
              <a:t>，当前所走路程长度。</a:t>
            </a:r>
          </a:p>
          <a:p>
            <a:pPr algn="l"/>
            <a:r>
              <a:rPr lang="en-US" altLang="zh-CN" sz="2400" dirty="0" err="1">
                <a:solidFill>
                  <a:schemeClr val="tx1"/>
                </a:solidFill>
                <a:latin typeface="system-ui"/>
              </a:rPr>
              <a:t>Lb:lower</a:t>
            </a:r>
            <a:r>
              <a:rPr lang="en-US" altLang="zh-CN" sz="2400" dirty="0">
                <a:solidFill>
                  <a:schemeClr val="tx1"/>
                </a:solidFill>
                <a:latin typeface="system-ui"/>
              </a:rPr>
              <a:t> bound</a:t>
            </a:r>
            <a:r>
              <a:rPr lang="zh-CN" altLang="en-US" sz="2400" dirty="0">
                <a:solidFill>
                  <a:schemeClr val="tx1"/>
                </a:solidFill>
                <a:latin typeface="system-ui"/>
              </a:rPr>
              <a:t>，剩下的城市的可行解的下界，即每一个节点出边之和。</a:t>
            </a:r>
            <a:endParaRPr lang="zh-CN" altLang="en-US" sz="2400" b="0" i="0" dirty="0">
              <a:solidFill>
                <a:schemeClr val="tx1"/>
              </a:solidFill>
              <a:effectLst/>
              <a:latin typeface="system-ui"/>
            </a:endParaRPr>
          </a:p>
        </p:txBody>
      </p:sp>
      <p:sp>
        <p:nvSpPr>
          <p:cNvPr id="3" name="矩形 2">
            <a:extLst>
              <a:ext uri="{FF2B5EF4-FFF2-40B4-BE49-F238E27FC236}">
                <a16:creationId xmlns:a16="http://schemas.microsoft.com/office/drawing/2014/main" id="{E9B8788E-0503-478B-ACE2-EC7BEE9A19AC}"/>
              </a:ext>
            </a:extLst>
          </p:cNvPr>
          <p:cNvSpPr/>
          <p:nvPr/>
        </p:nvSpPr>
        <p:spPr>
          <a:xfrm>
            <a:off x="235855" y="1413704"/>
            <a:ext cx="8287658" cy="923330"/>
          </a:xfrm>
          <a:prstGeom prst="rect">
            <a:avLst/>
          </a:prstGeom>
        </p:spPr>
        <p:txBody>
          <a:bodyPr wrap="square">
            <a:spAutoFit/>
          </a:bodyPr>
          <a:lstStyle/>
          <a:p>
            <a:r>
              <a:rPr lang="zh-CN" altLang="en-US" dirty="0">
                <a:solidFill>
                  <a:schemeClr val="tx1"/>
                </a:solidFill>
                <a:latin typeface="system-ui"/>
              </a:rPr>
              <a:t>左上角为图的邻接矩阵，右上角为活节点表，当扩展节点为</a:t>
            </a:r>
            <a:r>
              <a:rPr lang="en-US" altLang="zh-CN" dirty="0">
                <a:solidFill>
                  <a:schemeClr val="tx1"/>
                </a:solidFill>
                <a:latin typeface="system-ui"/>
              </a:rPr>
              <a:t>B</a:t>
            </a:r>
            <a:r>
              <a:rPr lang="zh-CN" altLang="en-US" dirty="0">
                <a:solidFill>
                  <a:schemeClr val="tx1"/>
                </a:solidFill>
                <a:latin typeface="system-ui"/>
              </a:rPr>
              <a:t>时，他需要一次性产生自己的所有子节点。可以看到</a:t>
            </a:r>
            <a:r>
              <a:rPr lang="en-US" altLang="zh-CN" dirty="0">
                <a:solidFill>
                  <a:schemeClr val="tx1"/>
                </a:solidFill>
                <a:latin typeface="system-ui"/>
              </a:rPr>
              <a:t>B</a:t>
            </a:r>
            <a:r>
              <a:rPr lang="zh-CN" altLang="en-US" dirty="0">
                <a:solidFill>
                  <a:schemeClr val="tx1"/>
                </a:solidFill>
                <a:latin typeface="system-ui"/>
              </a:rPr>
              <a:t>出的</a:t>
            </a:r>
            <a:r>
              <a:rPr lang="en-US" altLang="zh-CN" dirty="0" err="1">
                <a:solidFill>
                  <a:schemeClr val="tx1"/>
                </a:solidFill>
                <a:latin typeface="system-ui"/>
              </a:rPr>
              <a:t>Lb</a:t>
            </a:r>
            <a:r>
              <a:rPr lang="zh-CN" altLang="en-US" dirty="0">
                <a:solidFill>
                  <a:schemeClr val="tx1"/>
                </a:solidFill>
                <a:latin typeface="system-ui"/>
              </a:rPr>
              <a:t>为</a:t>
            </a:r>
            <a:r>
              <a:rPr lang="en-US" altLang="zh-CN" dirty="0">
                <a:solidFill>
                  <a:schemeClr val="tx1"/>
                </a:solidFill>
                <a:latin typeface="system-ui"/>
              </a:rPr>
              <a:t>18</a:t>
            </a:r>
            <a:r>
              <a:rPr lang="zh-CN" altLang="en-US" dirty="0">
                <a:solidFill>
                  <a:schemeClr val="tx1"/>
                </a:solidFill>
                <a:latin typeface="system-ui"/>
              </a:rPr>
              <a:t>，这个</a:t>
            </a:r>
            <a:r>
              <a:rPr lang="en-US" altLang="zh-CN" dirty="0">
                <a:solidFill>
                  <a:schemeClr val="tx1"/>
                </a:solidFill>
                <a:latin typeface="system-ui"/>
              </a:rPr>
              <a:t>18</a:t>
            </a:r>
            <a:r>
              <a:rPr lang="zh-CN" altLang="en-US" dirty="0">
                <a:solidFill>
                  <a:schemeClr val="tx1"/>
                </a:solidFill>
                <a:latin typeface="system-ui"/>
              </a:rPr>
              <a:t>就是每一行或者每一列除</a:t>
            </a:r>
            <a:r>
              <a:rPr lang="en-US" altLang="zh-CN" dirty="0">
                <a:solidFill>
                  <a:schemeClr val="tx1"/>
                </a:solidFill>
                <a:latin typeface="system-ui"/>
              </a:rPr>
              <a:t>-1</a:t>
            </a:r>
            <a:r>
              <a:rPr lang="zh-CN" altLang="en-US" dirty="0">
                <a:solidFill>
                  <a:schemeClr val="tx1"/>
                </a:solidFill>
                <a:latin typeface="system-ui"/>
              </a:rPr>
              <a:t>之外最小权值相加，即</a:t>
            </a:r>
            <a:r>
              <a:rPr lang="en-US" altLang="zh-CN" dirty="0">
                <a:solidFill>
                  <a:schemeClr val="tx1"/>
                </a:solidFill>
                <a:latin typeface="system-ui"/>
              </a:rPr>
              <a:t>4+5+5+4=18</a:t>
            </a:r>
            <a:r>
              <a:rPr lang="zh-CN" altLang="en-US" dirty="0">
                <a:solidFill>
                  <a:schemeClr val="tx1"/>
                </a:solidFill>
                <a:latin typeface="system-ui"/>
              </a:rPr>
              <a:t>。这个就是下界。</a:t>
            </a:r>
            <a:endParaRPr lang="zh-CN" altLang="en-US" dirty="0">
              <a:solidFill>
                <a:schemeClr val="tx1"/>
              </a:solidFill>
            </a:endParaRPr>
          </a:p>
        </p:txBody>
      </p:sp>
      <p:pic>
        <p:nvPicPr>
          <p:cNvPr id="5" name="Picture 2" descr="https://segmentfault.com/img/remote/1460000022670395">
            <a:extLst>
              <a:ext uri="{FF2B5EF4-FFF2-40B4-BE49-F238E27FC236}">
                <a16:creationId xmlns:a16="http://schemas.microsoft.com/office/drawing/2014/main" id="{AF96CBFE-8642-4122-9857-385DE4DD9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432" y="2337034"/>
            <a:ext cx="35718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69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preview">
            <a:extLst>
              <a:ext uri="{FF2B5EF4-FFF2-40B4-BE49-F238E27FC236}">
                <a16:creationId xmlns:a16="http://schemas.microsoft.com/office/drawing/2014/main" id="{E003FBF5-9163-4B55-8C3F-DABF63C76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38" y="3207657"/>
            <a:ext cx="8461521" cy="29826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segmentfault.com/img/remote/1460000022670395">
            <a:extLst>
              <a:ext uri="{FF2B5EF4-FFF2-40B4-BE49-F238E27FC236}">
                <a16:creationId xmlns:a16="http://schemas.microsoft.com/office/drawing/2014/main" id="{2207BA00-143D-42C9-BEA1-95BFA5845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081" y="218394"/>
            <a:ext cx="3917837" cy="261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18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10676" name="公式" r:id="rId3" imgW="24688800" imgH="4572000" progId="">
                  <p:embed/>
                </p:oleObj>
              </mc:Choice>
              <mc:Fallback>
                <p:oleObj name="公式" r:id="rId3" imgW="24688800" imgH="4572000" progId="">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10677" name="公式" r:id="rId5" imgW="3352800" imgH="4572000" progId="">
                  <p:embed/>
                </p:oleObj>
              </mc:Choice>
              <mc:Fallback>
                <p:oleObj name="公式" r:id="rId5" imgW="3352800" imgH="4572000" progId="">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10678" name="公式" r:id="rId7" imgW="2133600" imgH="3657600" progId="">
                  <p:embed/>
                </p:oleObj>
              </mc:Choice>
              <mc:Fallback>
                <p:oleObj name="公式" r:id="rId7" imgW="2133600" imgH="3657600" progId="">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10679" name="公式" r:id="rId9" imgW="3352800" imgH="4572000" progId="">
                  <p:embed/>
                </p:oleObj>
              </mc:Choice>
              <mc:Fallback>
                <p:oleObj name="公式" r:id="rId9" imgW="3352800" imgH="4572000" progId="">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10680" name="公式" r:id="rId10" imgW="20726400" imgH="4572000" progId="">
                  <p:embed/>
                </p:oleObj>
              </mc:Choice>
              <mc:Fallback>
                <p:oleObj name="公式" r:id="rId10" imgW="20726400" imgH="4572000" progId="">
                  <p:embed/>
                  <p:pic>
                    <p:nvPicPr>
                      <p:cNvPr id="0" name="Picture 2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mc:AlternateContent xmlns:mc="http://schemas.openxmlformats.org/markup-compatibility/2006">
              <mc:Choice xmlns:v="urn:schemas-microsoft-com:vml" Requires="v">
                <p:oleObj spid="_x0000_s10681" name="图片" r:id="rId12" imgW="3222292" imgH="1399523" progId="Word.Picture.8">
                  <p:embed/>
                </p:oleObj>
              </mc:Choice>
              <mc:Fallback>
                <p:oleObj name="图片" r:id="rId12" imgW="3222292" imgH="1399523" progId="Word.Picture.8">
                  <p:embed/>
                  <p:pic>
                    <p:nvPicPr>
                      <p:cNvPr id="0" name="Picture 2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962400"/>
                        <a:ext cx="40386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539708761"/>
              </p:ext>
            </p:extLst>
          </p:nvPr>
        </p:nvGraphicFramePr>
        <p:xfrm>
          <a:off x="5619256" y="3975234"/>
          <a:ext cx="1695944" cy="1474654"/>
        </p:xfrm>
        <a:graphic>
          <a:graphicData uri="http://schemas.openxmlformats.org/presentationml/2006/ole">
            <mc:AlternateContent xmlns:mc="http://schemas.openxmlformats.org/markup-compatibility/2006">
              <mc:Choice xmlns:v="urn:schemas-microsoft-com:vml" Requires="v">
                <p:oleObj spid="_x0000_s10682" name="图片" r:id="rId14" imgW="1391690" imgH="1209105" progId="Word.Picture.8">
                  <p:embed/>
                </p:oleObj>
              </mc:Choice>
              <mc:Fallback>
                <p:oleObj name="图片" r:id="rId14" imgW="1391690" imgH="1209105" progId="Word.Picture.8">
                  <p:embed/>
                  <p:pic>
                    <p:nvPicPr>
                      <p:cNvPr id="0" name="Picture 2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9256" y="3975234"/>
                        <a:ext cx="1695944" cy="147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p14="http://schemas.microsoft.com/office/powerpoint/2010/main" val="41254452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https://segmentfault.com/img/remote/1460000022670401">
            <a:extLst>
              <a:ext uri="{FF2B5EF4-FFF2-40B4-BE49-F238E27FC236}">
                <a16:creationId xmlns:a16="http://schemas.microsoft.com/office/drawing/2014/main" id="{EFE6C013-174F-4E19-8046-3F3581F9B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22" y="3084286"/>
            <a:ext cx="7816492" cy="27549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segmentfault.com/img/remote/1460000022670395">
            <a:extLst>
              <a:ext uri="{FF2B5EF4-FFF2-40B4-BE49-F238E27FC236}">
                <a16:creationId xmlns:a16="http://schemas.microsoft.com/office/drawing/2014/main" id="{31B8CC45-0887-4C8A-8BEB-2EE987CC8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674" y="155121"/>
            <a:ext cx="3908652" cy="260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542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egmentfault.com/img/remote/1460000022670395">
            <a:extLst>
              <a:ext uri="{FF2B5EF4-FFF2-40B4-BE49-F238E27FC236}">
                <a16:creationId xmlns:a16="http://schemas.microsoft.com/office/drawing/2014/main" id="{31B8CC45-0887-4C8A-8BEB-2EE987CC8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892" y="103414"/>
            <a:ext cx="3908652" cy="2605768"/>
          </a:xfrm>
          <a:prstGeom prst="rect">
            <a:avLst/>
          </a:prstGeom>
          <a:noFill/>
          <a:extLst>
            <a:ext uri="{909E8E84-426E-40DD-AFC4-6F175D3DCCD1}">
              <a14:hiddenFill xmlns:a14="http://schemas.microsoft.com/office/drawing/2010/main">
                <a:solidFill>
                  <a:srgbClr val="FFFFFF"/>
                </a:solidFill>
              </a14:hiddenFill>
            </a:ext>
          </a:extLst>
        </p:spPr>
      </p:pic>
      <p:pic>
        <p:nvPicPr>
          <p:cNvPr id="115714" name="Picture 2" descr="preview">
            <a:extLst>
              <a:ext uri="{FF2B5EF4-FFF2-40B4-BE49-F238E27FC236}">
                <a16:creationId xmlns:a16="http://schemas.microsoft.com/office/drawing/2014/main" id="{4478E3DC-2A90-4BEF-9EF8-B2C4A9317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26443"/>
            <a:ext cx="7620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11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egmentfault.com/img/remote/1460000022670395">
            <a:extLst>
              <a:ext uri="{FF2B5EF4-FFF2-40B4-BE49-F238E27FC236}">
                <a16:creationId xmlns:a16="http://schemas.microsoft.com/office/drawing/2014/main" id="{31B8CC45-0887-4C8A-8BEB-2EE987CC8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90" y="0"/>
            <a:ext cx="3908652" cy="2605768"/>
          </a:xfrm>
          <a:prstGeom prst="rect">
            <a:avLst/>
          </a:prstGeom>
          <a:noFill/>
          <a:extLst>
            <a:ext uri="{909E8E84-426E-40DD-AFC4-6F175D3DCCD1}">
              <a14:hiddenFill xmlns:a14="http://schemas.microsoft.com/office/drawing/2010/main">
                <a:solidFill>
                  <a:srgbClr val="FFFFFF"/>
                </a:solidFill>
              </a14:hiddenFill>
            </a:ext>
          </a:extLst>
        </p:spPr>
      </p:pic>
      <p:pic>
        <p:nvPicPr>
          <p:cNvPr id="116738" name="Picture 2" descr="https://segmentfault.com/img/remote/1460000022670405">
            <a:extLst>
              <a:ext uri="{FF2B5EF4-FFF2-40B4-BE49-F238E27FC236}">
                <a16:creationId xmlns:a16="http://schemas.microsoft.com/office/drawing/2014/main" id="{86AA7D5B-FB1E-4082-A354-1FC14E7A5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93" y="2889477"/>
            <a:ext cx="6972300" cy="38004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18E3DFCD-226F-4EF1-B913-363EF2041E97}"/>
              </a:ext>
            </a:extLst>
          </p:cNvPr>
          <p:cNvSpPr/>
          <p:nvPr/>
        </p:nvSpPr>
        <p:spPr>
          <a:xfrm>
            <a:off x="5891186" y="1625991"/>
            <a:ext cx="2893741" cy="523220"/>
          </a:xfrm>
          <a:prstGeom prst="rect">
            <a:avLst/>
          </a:prstGeom>
        </p:spPr>
        <p:txBody>
          <a:bodyPr wrap="none">
            <a:spAutoFit/>
          </a:bodyPr>
          <a:lstStyle/>
          <a:p>
            <a:r>
              <a:rPr lang="zh-CN" altLang="en-US" sz="2800" dirty="0">
                <a:solidFill>
                  <a:srgbClr val="C00000"/>
                </a:solidFill>
                <a:latin typeface="system-ui"/>
              </a:rPr>
              <a:t>最优路径：</a:t>
            </a:r>
            <a:r>
              <a:rPr lang="en-US" altLang="zh-CN" sz="2800" dirty="0">
                <a:solidFill>
                  <a:srgbClr val="C00000"/>
                </a:solidFill>
                <a:latin typeface="system-ui"/>
              </a:rPr>
              <a:t>13241</a:t>
            </a:r>
            <a:endParaRPr lang="zh-CN" altLang="en-US" sz="2800" dirty="0">
              <a:solidFill>
                <a:srgbClr val="C00000"/>
              </a:solidFill>
            </a:endParaRPr>
          </a:p>
        </p:txBody>
      </p:sp>
    </p:spTree>
    <p:extLst>
      <p:ext uri="{BB962C8B-B14F-4D97-AF65-F5344CB8AC3E}">
        <p14:creationId xmlns:p14="http://schemas.microsoft.com/office/powerpoint/2010/main" val="1075769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7B551-4695-48C2-B920-101868927CBA}"/>
              </a:ext>
            </a:extLst>
          </p:cNvPr>
          <p:cNvSpPr>
            <a:spLocks noGrp="1"/>
          </p:cNvSpPr>
          <p:nvPr>
            <p:ph type="title"/>
          </p:nvPr>
        </p:nvSpPr>
        <p:spPr>
          <a:xfrm>
            <a:off x="685800" y="30480"/>
            <a:ext cx="7772400" cy="1143000"/>
          </a:xfrm>
        </p:spPr>
        <p:txBody>
          <a:bodyPr/>
          <a:lstStyle/>
          <a:p>
            <a:r>
              <a:rPr lang="zh-CN" altLang="en-US" dirty="0"/>
              <a:t>回溯法实例</a:t>
            </a:r>
          </a:p>
        </p:txBody>
      </p:sp>
      <p:sp>
        <p:nvSpPr>
          <p:cNvPr id="4" name="Rectangle 1">
            <a:extLst>
              <a:ext uri="{FF2B5EF4-FFF2-40B4-BE49-F238E27FC236}">
                <a16:creationId xmlns:a16="http://schemas.microsoft.com/office/drawing/2014/main" id="{6F784277-C0F0-4119-8C8E-C44FB889470F}"/>
              </a:ext>
            </a:extLst>
          </p:cNvPr>
          <p:cNvSpPr>
            <a:spLocks noGrp="1" noChangeArrowheads="1"/>
          </p:cNvSpPr>
          <p:nvPr>
            <p:ph idx="1"/>
          </p:nvPr>
        </p:nvSpPr>
        <p:spPr bwMode="auto">
          <a:xfrm>
            <a:off x="254000" y="1486157"/>
            <a:ext cx="8519885" cy="2215991"/>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dirty="0">
                <a:latin typeface="Arial"/>
                <a:cs typeface="Arial"/>
                <a:sym typeface="Arial"/>
              </a:rPr>
              <a:t>Given an M × N boggle board, find a list of all possible words that can be formed by a sequence of adjacent characters on the board.</a:t>
            </a:r>
            <a:r>
              <a:rPr lang="en-US" altLang="zh-CN" sz="2400" dirty="0">
                <a:latin typeface="Arial"/>
                <a:cs typeface="Arial"/>
                <a:sym typeface="Arial"/>
              </a:rPr>
              <a:t> </a:t>
            </a:r>
            <a:r>
              <a:rPr lang="zh-CN" altLang="zh-CN" sz="2400" dirty="0">
                <a:latin typeface="Arial"/>
                <a:cs typeface="Arial"/>
                <a:sym typeface="Arial"/>
              </a:rPr>
              <a:t>We are allowed to search a word in all eight possible directions, i.e., North, West, South, East, North-East, North-West, South-East, South-West, but a word should not have multiple instances of the same cell.</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Picture 2" descr="Boggle Board">
            <a:extLst>
              <a:ext uri="{FF2B5EF4-FFF2-40B4-BE49-F238E27FC236}">
                <a16:creationId xmlns:a16="http://schemas.microsoft.com/office/drawing/2014/main" id="{92E87676-BC19-4426-BC65-3F4E5D27B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377" y="3702148"/>
            <a:ext cx="3023508" cy="311633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2CEFB1E9-919B-4B88-A155-18C394CCC9CB}"/>
              </a:ext>
            </a:extLst>
          </p:cNvPr>
          <p:cNvSpPr/>
          <p:nvPr/>
        </p:nvSpPr>
        <p:spPr>
          <a:xfrm>
            <a:off x="203198" y="3957658"/>
            <a:ext cx="5036459" cy="1938992"/>
          </a:xfrm>
          <a:prstGeom prst="rect">
            <a:avLst/>
          </a:prstGeom>
        </p:spPr>
        <p:txBody>
          <a:bodyPr wrap="square">
            <a:spAutoFit/>
          </a:bodyPr>
          <a:lstStyle/>
          <a:p>
            <a:r>
              <a:rPr lang="zh-CN" altLang="zh-CN" sz="2400" dirty="0"/>
              <a:t>Consider the following the traditional 4 × 4 boggle board. If the input dictionary is [START, NOTE, SAND, STONED], the valid words are [NOTE, SAND, STONED].</a:t>
            </a:r>
            <a:endParaRPr lang="zh-CN" altLang="en-US" sz="2400" dirty="0"/>
          </a:p>
        </p:txBody>
      </p:sp>
    </p:spTree>
    <p:extLst>
      <p:ext uri="{BB962C8B-B14F-4D97-AF65-F5344CB8AC3E}">
        <p14:creationId xmlns:p14="http://schemas.microsoft.com/office/powerpoint/2010/main" val="31128445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FDA26F-9D1D-4A6C-AB4B-ADDC73C19F04}"/>
              </a:ext>
            </a:extLst>
          </p:cNvPr>
          <p:cNvSpPr/>
          <p:nvPr/>
        </p:nvSpPr>
        <p:spPr>
          <a:xfrm>
            <a:off x="72568" y="0"/>
            <a:ext cx="9543145" cy="7355860"/>
          </a:xfrm>
          <a:prstGeom prst="rect">
            <a:avLst/>
          </a:prstGeom>
        </p:spPr>
        <p:txBody>
          <a:bodyPr wrap="square">
            <a:spAutoFit/>
          </a:bodyPr>
          <a:lstStyle/>
          <a:p>
            <a:pPr algn="l" fontAlgn="base"/>
            <a:r>
              <a:rPr lang="en-US" altLang="zh-CN" sz="2800" dirty="0" err="1">
                <a:solidFill>
                  <a:schemeClr val="tx1"/>
                </a:solidFill>
                <a:latin typeface="inherit"/>
              </a:rPr>
              <a:t>searchBoggle</a:t>
            </a:r>
            <a:r>
              <a:rPr lang="en-US" altLang="zh-CN" sz="2800" dirty="0">
                <a:solidFill>
                  <a:schemeClr val="tx1"/>
                </a:solidFill>
                <a:latin typeface="inherit"/>
              </a:rPr>
              <a:t>(board, words)</a:t>
            </a:r>
          </a:p>
          <a:p>
            <a:pPr algn="l" fontAlgn="base"/>
            <a:r>
              <a:rPr lang="en-US" altLang="zh-CN" sz="2800" dirty="0">
                <a:solidFill>
                  <a:schemeClr val="tx1"/>
                </a:solidFill>
                <a:latin typeface="inherit"/>
              </a:rPr>
              <a:t>{</a:t>
            </a:r>
          </a:p>
          <a:p>
            <a:pPr algn="l" fontAlgn="base"/>
            <a:r>
              <a:rPr lang="en-US" altLang="zh-CN" sz="2800" dirty="0">
                <a:solidFill>
                  <a:schemeClr val="tx1"/>
                </a:solidFill>
                <a:latin typeface="inherit"/>
              </a:rPr>
              <a:t>    if (</a:t>
            </a:r>
            <a:r>
              <a:rPr lang="en-US" altLang="zh-CN" sz="2800" dirty="0" err="1">
                <a:solidFill>
                  <a:schemeClr val="tx1"/>
                </a:solidFill>
                <a:latin typeface="inherit"/>
              </a:rPr>
              <a:t>board.size</a:t>
            </a:r>
            <a:r>
              <a:rPr lang="en-US" altLang="zh-CN" sz="2800" dirty="0">
                <a:solidFill>
                  <a:schemeClr val="tx1"/>
                </a:solidFill>
                <a:latin typeface="inherit"/>
              </a:rPr>
              <a:t>() == 0)</a:t>
            </a:r>
          </a:p>
          <a:p>
            <a:pPr algn="l" fontAlgn="base"/>
            <a:r>
              <a:rPr lang="en-US" altLang="zh-CN" sz="2800" dirty="0">
                <a:solidFill>
                  <a:schemeClr val="tx1"/>
                </a:solidFill>
                <a:latin typeface="inherit"/>
              </a:rPr>
              <a:t>        return result;</a:t>
            </a:r>
          </a:p>
          <a:p>
            <a:pPr algn="l" fontAlgn="base"/>
            <a:r>
              <a:rPr lang="en-US" altLang="zh-CN" sz="2800" dirty="0">
                <a:solidFill>
                  <a:schemeClr val="tx1"/>
                </a:solidFill>
                <a:latin typeface="inherit"/>
              </a:rPr>
              <a:t> </a:t>
            </a:r>
          </a:p>
          <a:p>
            <a:pPr algn="l" fontAlgn="base"/>
            <a:r>
              <a:rPr lang="en-US" altLang="zh-CN" sz="2800" dirty="0">
                <a:solidFill>
                  <a:schemeClr val="tx1"/>
                </a:solidFill>
                <a:latin typeface="inherit"/>
              </a:rPr>
              <a:t>    // `M × N` board</a:t>
            </a:r>
          </a:p>
          <a:p>
            <a:pPr algn="l" fontAlgn="base"/>
            <a:r>
              <a:rPr lang="en-US" altLang="zh-CN" sz="2800" dirty="0">
                <a:solidFill>
                  <a:schemeClr val="tx1"/>
                </a:solidFill>
                <a:latin typeface="inherit"/>
              </a:rPr>
              <a:t>    int M = </a:t>
            </a:r>
            <a:r>
              <a:rPr lang="en-US" altLang="zh-CN" sz="2800" dirty="0" err="1">
                <a:solidFill>
                  <a:schemeClr val="tx1"/>
                </a:solidFill>
                <a:latin typeface="inherit"/>
              </a:rPr>
              <a:t>board.xsize</a:t>
            </a:r>
            <a:r>
              <a:rPr lang="en-US" altLang="zh-CN" sz="2800" dirty="0">
                <a:solidFill>
                  <a:schemeClr val="tx1"/>
                </a:solidFill>
                <a:latin typeface="inherit"/>
              </a:rPr>
              <a:t>();</a:t>
            </a:r>
          </a:p>
          <a:p>
            <a:pPr algn="l" fontAlgn="base"/>
            <a:r>
              <a:rPr lang="en-US" altLang="zh-CN" sz="2800" dirty="0">
                <a:solidFill>
                  <a:schemeClr val="tx1"/>
                </a:solidFill>
                <a:latin typeface="inherit"/>
              </a:rPr>
              <a:t>    int N  = </a:t>
            </a:r>
            <a:r>
              <a:rPr lang="en-US" altLang="zh-CN" sz="2800" dirty="0" err="1">
                <a:solidFill>
                  <a:schemeClr val="tx1"/>
                </a:solidFill>
                <a:latin typeface="inherit"/>
              </a:rPr>
              <a:t>board.ysize</a:t>
            </a:r>
            <a:r>
              <a:rPr lang="en-US" altLang="zh-CN" sz="2800" dirty="0">
                <a:solidFill>
                  <a:schemeClr val="tx1"/>
                </a:solidFill>
                <a:latin typeface="inherit"/>
              </a:rPr>
              <a:t>();</a:t>
            </a:r>
          </a:p>
          <a:p>
            <a:pPr algn="l" fontAlgn="base"/>
            <a:r>
              <a:rPr lang="en-US" altLang="zh-CN" sz="2800" dirty="0">
                <a:solidFill>
                  <a:schemeClr val="tx1"/>
                </a:solidFill>
                <a:latin typeface="inherit"/>
              </a:rPr>
              <a:t> </a:t>
            </a:r>
          </a:p>
          <a:p>
            <a:pPr algn="l" fontAlgn="base"/>
            <a:r>
              <a:rPr lang="en-US" altLang="zh-CN" sz="2800" dirty="0">
                <a:solidFill>
                  <a:schemeClr val="tx1"/>
                </a:solidFill>
                <a:latin typeface="inherit"/>
              </a:rPr>
              <a:t>     // generate all possible words in a boggle</a:t>
            </a:r>
          </a:p>
          <a:p>
            <a:pPr algn="l" fontAlgn="base"/>
            <a:r>
              <a:rPr lang="en-US" altLang="zh-CN" sz="2800" dirty="0">
                <a:solidFill>
                  <a:schemeClr val="tx1"/>
                </a:solidFill>
                <a:latin typeface="inherit"/>
              </a:rPr>
              <a:t>    for (int </a:t>
            </a:r>
            <a:r>
              <a:rPr lang="en-US" altLang="zh-CN" sz="2800" dirty="0" err="1">
                <a:solidFill>
                  <a:schemeClr val="tx1"/>
                </a:solidFill>
                <a:latin typeface="inherit"/>
              </a:rPr>
              <a:t>i</a:t>
            </a:r>
            <a:r>
              <a:rPr lang="en-US" altLang="zh-CN" sz="2800" dirty="0">
                <a:solidFill>
                  <a:schemeClr val="tx1"/>
                </a:solidFill>
                <a:latin typeface="inherit"/>
              </a:rPr>
              <a:t> = 0; </a:t>
            </a:r>
            <a:r>
              <a:rPr lang="en-US" altLang="zh-CN" sz="2800" dirty="0" err="1">
                <a:solidFill>
                  <a:schemeClr val="tx1"/>
                </a:solidFill>
                <a:latin typeface="inherit"/>
              </a:rPr>
              <a:t>i</a:t>
            </a:r>
            <a:r>
              <a:rPr lang="en-US" altLang="zh-CN" sz="2800" dirty="0">
                <a:solidFill>
                  <a:schemeClr val="tx1"/>
                </a:solidFill>
                <a:latin typeface="inherit"/>
              </a:rPr>
              <a:t> &lt; M; </a:t>
            </a:r>
            <a:r>
              <a:rPr lang="en-US" altLang="zh-CN" sz="2800" dirty="0" err="1">
                <a:solidFill>
                  <a:schemeClr val="tx1"/>
                </a:solidFill>
                <a:latin typeface="inherit"/>
              </a:rPr>
              <a:t>i</a:t>
            </a:r>
            <a:r>
              <a:rPr lang="en-US" altLang="zh-CN" sz="2800" dirty="0">
                <a:solidFill>
                  <a:schemeClr val="tx1"/>
                </a:solidFill>
                <a:latin typeface="inherit"/>
              </a:rPr>
              <a:t>++)</a:t>
            </a:r>
          </a:p>
          <a:p>
            <a:pPr algn="l" fontAlgn="base"/>
            <a:r>
              <a:rPr lang="en-US" altLang="zh-CN" sz="2800" dirty="0">
                <a:solidFill>
                  <a:schemeClr val="tx1"/>
                </a:solidFill>
                <a:latin typeface="inherit"/>
              </a:rPr>
              <a:t>        for (int j = 0; j &lt; N; </a:t>
            </a:r>
            <a:r>
              <a:rPr lang="en-US" altLang="zh-CN" sz="2800" dirty="0" err="1">
                <a:solidFill>
                  <a:schemeClr val="tx1"/>
                </a:solidFill>
                <a:latin typeface="inherit"/>
              </a:rPr>
              <a:t>j++</a:t>
            </a:r>
            <a:r>
              <a:rPr lang="en-US" altLang="zh-CN" sz="2800" dirty="0">
                <a:solidFill>
                  <a:schemeClr val="tx1"/>
                </a:solidFill>
                <a:latin typeface="inherit"/>
              </a:rPr>
              <a:t>)</a:t>
            </a:r>
          </a:p>
          <a:p>
            <a:pPr algn="l" fontAlgn="base"/>
            <a:r>
              <a:rPr lang="en-US" altLang="zh-CN" sz="2800" dirty="0">
                <a:solidFill>
                  <a:schemeClr val="tx1"/>
                </a:solidFill>
                <a:latin typeface="inherit"/>
              </a:rPr>
              <a:t>            search (board, words, result, processed, </a:t>
            </a:r>
            <a:r>
              <a:rPr lang="en-US" altLang="zh-CN" sz="2800" dirty="0" err="1">
                <a:solidFill>
                  <a:schemeClr val="tx1"/>
                </a:solidFill>
                <a:latin typeface="inherit"/>
              </a:rPr>
              <a:t>i</a:t>
            </a:r>
            <a:r>
              <a:rPr lang="en-US" altLang="zh-CN" sz="2800" dirty="0">
                <a:solidFill>
                  <a:schemeClr val="tx1"/>
                </a:solidFill>
                <a:latin typeface="inherit"/>
              </a:rPr>
              <a:t>, j, "");</a:t>
            </a:r>
          </a:p>
          <a:p>
            <a:pPr algn="l" fontAlgn="base"/>
            <a:r>
              <a:rPr lang="en-US" altLang="zh-CN" sz="2800" dirty="0">
                <a:solidFill>
                  <a:schemeClr val="tx1"/>
                </a:solidFill>
                <a:latin typeface="inherit"/>
              </a:rPr>
              <a:t>  </a:t>
            </a:r>
          </a:p>
          <a:p>
            <a:pPr algn="l" fontAlgn="base"/>
            <a:r>
              <a:rPr lang="en-US" altLang="zh-CN" sz="2800" dirty="0">
                <a:solidFill>
                  <a:schemeClr val="tx1"/>
                </a:solidFill>
                <a:latin typeface="inherit"/>
              </a:rPr>
              <a:t>    return result;</a:t>
            </a:r>
          </a:p>
          <a:p>
            <a:pPr algn="l" fontAlgn="base"/>
            <a:r>
              <a:rPr lang="en-US" altLang="zh-CN" sz="2800" dirty="0">
                <a:solidFill>
                  <a:schemeClr val="tx1"/>
                </a:solidFill>
                <a:latin typeface="inherit"/>
              </a:rPr>
              <a:t>}</a:t>
            </a:r>
          </a:p>
          <a:p>
            <a:pPr algn="l" fontAlgn="base"/>
            <a:r>
              <a:rPr lang="en-US" altLang="zh-CN" sz="2400" dirty="0">
                <a:solidFill>
                  <a:srgbClr val="E8E6E3"/>
                </a:solidFill>
                <a:latin typeface="inherit"/>
              </a:rPr>
              <a:t> </a:t>
            </a:r>
          </a:p>
        </p:txBody>
      </p:sp>
    </p:spTree>
    <p:extLst>
      <p:ext uri="{BB962C8B-B14F-4D97-AF65-F5344CB8AC3E}">
        <p14:creationId xmlns:p14="http://schemas.microsoft.com/office/powerpoint/2010/main" val="6039533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42DFC2F-D722-49EF-A8D8-33D07304ACC3}"/>
              </a:ext>
            </a:extLst>
          </p:cNvPr>
          <p:cNvGraphicFramePr>
            <a:graphicFrameLocks noGrp="1"/>
          </p:cNvGraphicFramePr>
          <p:nvPr>
            <p:extLst>
              <p:ext uri="{D42A27DB-BD31-4B8C-83A1-F6EECF244321}">
                <p14:modId xmlns:p14="http://schemas.microsoft.com/office/powerpoint/2010/main" val="3942690581"/>
              </p:ext>
            </p:extLst>
          </p:nvPr>
        </p:nvGraphicFramePr>
        <p:xfrm>
          <a:off x="159656" y="79829"/>
          <a:ext cx="8933543" cy="7020174"/>
        </p:xfrm>
        <a:graphic>
          <a:graphicData uri="http://schemas.openxmlformats.org/drawingml/2006/table">
            <a:tbl>
              <a:tblPr/>
              <a:tblGrid>
                <a:gridCol w="8933543">
                  <a:extLst>
                    <a:ext uri="{9D8B030D-6E8A-4147-A177-3AD203B41FA5}">
                      <a16:colId xmlns:a16="http://schemas.microsoft.com/office/drawing/2014/main" val="1653148457"/>
                    </a:ext>
                  </a:extLst>
                </a:gridCol>
              </a:tblGrid>
              <a:tr h="6047910">
                <a:tc>
                  <a:txBody>
                    <a:bodyPr/>
                    <a:lstStyle/>
                    <a:p>
                      <a:pPr algn="l" fontAlgn="base"/>
                      <a:r>
                        <a:rPr lang="en-US" sz="2000" u="none" strike="noStrike" dirty="0">
                          <a:solidFill>
                            <a:schemeClr val="tx1"/>
                          </a:solidFill>
                          <a:effectLst/>
                          <a:latin typeface="inherit"/>
                        </a:rPr>
                        <a:t>row= { -1, -1, -1, 0, 1, 0, 1, 1 };   col = { -1, 1, 0, -1, -1, 1, 0, 1 }; </a:t>
                      </a:r>
                    </a:p>
                    <a:p>
                      <a:pPr algn="l" fontAlgn="base"/>
                      <a:endParaRPr lang="en-US" sz="2000" u="none" strike="noStrike" dirty="0">
                        <a:solidFill>
                          <a:schemeClr val="tx1"/>
                        </a:solidFill>
                        <a:effectLst/>
                        <a:latin typeface="inherit"/>
                      </a:endParaRPr>
                    </a:p>
                    <a:p>
                      <a:pPr algn="l" fontAlgn="base"/>
                      <a:r>
                        <a:rPr lang="en-US" sz="2000" u="none" strike="noStrike" dirty="0">
                          <a:solidFill>
                            <a:schemeClr val="tx1"/>
                          </a:solidFill>
                          <a:effectLst/>
                          <a:latin typeface="inherit"/>
                        </a:rPr>
                        <a:t>bool </a:t>
                      </a:r>
                      <a:r>
                        <a:rPr lang="en-US" sz="2000" u="none" strike="noStrike" dirty="0" err="1">
                          <a:solidFill>
                            <a:schemeClr val="tx1"/>
                          </a:solidFill>
                          <a:effectLst/>
                          <a:latin typeface="inherit"/>
                        </a:rPr>
                        <a:t>isSafe</a:t>
                      </a:r>
                      <a:r>
                        <a:rPr lang="en-US" sz="2000" u="none" strike="noStrike" dirty="0">
                          <a:solidFill>
                            <a:schemeClr val="tx1"/>
                          </a:solidFill>
                          <a:effectLst/>
                          <a:latin typeface="inherit"/>
                        </a:rPr>
                        <a:t>(int x, int y, auto &amp;processed) </a:t>
                      </a:r>
                    </a:p>
                    <a:p>
                      <a:pPr algn="l" fontAlgn="base"/>
                      <a:r>
                        <a:rPr lang="en-US" sz="2000" u="none" strike="noStrike" dirty="0">
                          <a:solidFill>
                            <a:schemeClr val="tx1"/>
                          </a:solidFill>
                          <a:effectLst/>
                          <a:latin typeface="inherit"/>
                        </a:rPr>
                        <a:t>    return (x &gt;= 0 &amp;&amp; x &lt; </a:t>
                      </a:r>
                      <a:r>
                        <a:rPr lang="en-US" sz="2000" u="none" strike="noStrike" dirty="0" err="1">
                          <a:solidFill>
                            <a:schemeClr val="tx1"/>
                          </a:solidFill>
                          <a:effectLst/>
                          <a:latin typeface="inherit"/>
                        </a:rPr>
                        <a:t>processed.size</a:t>
                      </a:r>
                      <a:r>
                        <a:rPr lang="en-US" sz="2000" u="none" strike="noStrike" dirty="0">
                          <a:solidFill>
                            <a:schemeClr val="tx1"/>
                          </a:solidFill>
                          <a:effectLst/>
                          <a:latin typeface="inherit"/>
                        </a:rPr>
                        <a:t>()) &amp;&amp; (y &gt;= 0 &amp;&amp; y &lt; processed[0].size()) &amp;&amp;</a:t>
                      </a:r>
                    </a:p>
                    <a:p>
                      <a:pPr algn="l" fontAlgn="base"/>
                      <a:r>
                        <a:rPr lang="en-US" sz="2000" u="none" strike="noStrike" dirty="0">
                          <a:solidFill>
                            <a:schemeClr val="tx1"/>
                          </a:solidFill>
                          <a:effectLst/>
                          <a:latin typeface="inherit"/>
                        </a:rPr>
                        <a:t>        !processed[x][y];</a:t>
                      </a:r>
                    </a:p>
                    <a:p>
                      <a:pPr algn="l" fontAlgn="base"/>
                      <a:r>
                        <a:rPr lang="en-US" sz="2000" u="none" strike="noStrike" dirty="0">
                          <a:solidFill>
                            <a:schemeClr val="tx1"/>
                          </a:solidFill>
                          <a:effectLst/>
                          <a:latin typeface="inherit"/>
                        </a:rPr>
                        <a:t> </a:t>
                      </a:r>
                    </a:p>
                    <a:p>
                      <a:pPr algn="l" fontAlgn="base"/>
                      <a:r>
                        <a:rPr lang="en-US" sz="2000" u="none" strike="noStrike" dirty="0">
                          <a:solidFill>
                            <a:schemeClr val="tx1"/>
                          </a:solidFill>
                          <a:effectLst/>
                          <a:latin typeface="inherit"/>
                        </a:rPr>
                        <a:t>search (board, words, result, processed,   </a:t>
                      </a:r>
                      <a:r>
                        <a:rPr lang="en-US" altLang="zh-CN" sz="2000" u="none" strike="noStrike" dirty="0" err="1">
                          <a:solidFill>
                            <a:schemeClr val="tx1"/>
                          </a:solidFill>
                          <a:effectLst/>
                          <a:latin typeface="inherit"/>
                        </a:rPr>
                        <a:t>i</a:t>
                      </a:r>
                      <a:r>
                        <a:rPr lang="en-US" sz="2000" u="none" strike="noStrike" dirty="0">
                          <a:solidFill>
                            <a:schemeClr val="tx1"/>
                          </a:solidFill>
                          <a:effectLst/>
                          <a:latin typeface="inherit"/>
                        </a:rPr>
                        <a:t>, j, path)</a:t>
                      </a:r>
                    </a:p>
                    <a:p>
                      <a:pPr algn="l" fontAlgn="base"/>
                      <a:r>
                        <a:rPr lang="en-US" sz="2000" u="none" strike="noStrike" dirty="0">
                          <a:solidFill>
                            <a:schemeClr val="tx1"/>
                          </a:solidFill>
                          <a:effectLst/>
                          <a:latin typeface="inherit"/>
                        </a:rPr>
                        <a:t>{</a:t>
                      </a:r>
                    </a:p>
                    <a:p>
                      <a:pPr algn="l" fontAlgn="base"/>
                      <a:r>
                        <a:rPr lang="en-US" sz="2000" u="none" strike="noStrike" dirty="0">
                          <a:solidFill>
                            <a:schemeClr val="tx1"/>
                          </a:solidFill>
                          <a:effectLst/>
                          <a:latin typeface="inherit"/>
                        </a:rPr>
                        <a:t>     processed[</a:t>
                      </a:r>
                      <a:r>
                        <a:rPr lang="en-US" sz="2000" u="none" strike="noStrike" dirty="0" err="1">
                          <a:solidFill>
                            <a:schemeClr val="tx1"/>
                          </a:solidFill>
                          <a:effectLst/>
                          <a:latin typeface="inherit"/>
                        </a:rPr>
                        <a:t>i</a:t>
                      </a:r>
                      <a:r>
                        <a:rPr lang="en-US" sz="2000" u="none" strike="noStrike" dirty="0">
                          <a:solidFill>
                            <a:schemeClr val="tx1"/>
                          </a:solidFill>
                          <a:effectLst/>
                          <a:latin typeface="inherit"/>
                        </a:rPr>
                        <a:t>][j] = true;</a:t>
                      </a:r>
                    </a:p>
                    <a:p>
                      <a:pPr algn="l" fontAlgn="base"/>
                      <a:r>
                        <a:rPr lang="en-US" sz="2000" u="none" strike="noStrike" dirty="0">
                          <a:solidFill>
                            <a:schemeClr val="tx1"/>
                          </a:solidFill>
                          <a:effectLst/>
                          <a:latin typeface="inherit"/>
                        </a:rPr>
                        <a:t>     path += board[</a:t>
                      </a:r>
                      <a:r>
                        <a:rPr lang="en-US" sz="2000" u="none" strike="noStrike" dirty="0" err="1">
                          <a:solidFill>
                            <a:schemeClr val="tx1"/>
                          </a:solidFill>
                          <a:effectLst/>
                          <a:latin typeface="inherit"/>
                        </a:rPr>
                        <a:t>i</a:t>
                      </a:r>
                      <a:r>
                        <a:rPr lang="en-US" sz="2000" u="none" strike="noStrike" dirty="0">
                          <a:solidFill>
                            <a:schemeClr val="tx1"/>
                          </a:solidFill>
                          <a:effectLst/>
                          <a:latin typeface="inherit"/>
                        </a:rPr>
                        <a:t>][j];</a:t>
                      </a:r>
                    </a:p>
                    <a:p>
                      <a:pPr algn="l" fontAlgn="base"/>
                      <a:r>
                        <a:rPr lang="en-US" sz="2000" u="none" strike="noStrike" dirty="0">
                          <a:solidFill>
                            <a:schemeClr val="tx1"/>
                          </a:solidFill>
                          <a:effectLst/>
                          <a:latin typeface="inherit"/>
                        </a:rPr>
                        <a:t> </a:t>
                      </a:r>
                    </a:p>
                    <a:p>
                      <a:pPr algn="l" fontAlgn="base"/>
                      <a:r>
                        <a:rPr lang="en-US" sz="2000" u="none" strike="noStrike" dirty="0">
                          <a:solidFill>
                            <a:schemeClr val="tx1"/>
                          </a:solidFill>
                          <a:effectLst/>
                          <a:latin typeface="inherit"/>
                        </a:rPr>
                        <a:t>    // check whether the path is present in the input set</a:t>
                      </a:r>
                    </a:p>
                    <a:p>
                      <a:pPr algn="l" fontAlgn="base"/>
                      <a:r>
                        <a:rPr lang="en-US" sz="2000" u="none" strike="noStrike" dirty="0">
                          <a:solidFill>
                            <a:schemeClr val="tx1"/>
                          </a:solidFill>
                          <a:effectLst/>
                          <a:latin typeface="inherit"/>
                        </a:rPr>
                        <a:t>    if (</a:t>
                      </a:r>
                      <a:r>
                        <a:rPr lang="en-US" sz="2000" u="none" strike="noStrike" dirty="0" err="1">
                          <a:solidFill>
                            <a:schemeClr val="tx1"/>
                          </a:solidFill>
                          <a:effectLst/>
                          <a:latin typeface="inherit"/>
                        </a:rPr>
                        <a:t>words.find</a:t>
                      </a:r>
                      <a:r>
                        <a:rPr lang="en-US" sz="2000" u="none" strike="noStrike" dirty="0">
                          <a:solidFill>
                            <a:schemeClr val="tx1"/>
                          </a:solidFill>
                          <a:effectLst/>
                          <a:latin typeface="inherit"/>
                        </a:rPr>
                        <a:t>(path) != </a:t>
                      </a:r>
                      <a:r>
                        <a:rPr lang="en-US" sz="2000" u="none" strike="noStrike" dirty="0" err="1">
                          <a:solidFill>
                            <a:schemeClr val="tx1"/>
                          </a:solidFill>
                          <a:effectLst/>
                          <a:latin typeface="inherit"/>
                        </a:rPr>
                        <a:t>words.end</a:t>
                      </a:r>
                      <a:r>
                        <a:rPr lang="en-US" sz="2000" u="none" strike="noStrike" dirty="0">
                          <a:solidFill>
                            <a:schemeClr val="tx1"/>
                          </a:solidFill>
                          <a:effectLst/>
                          <a:latin typeface="inherit"/>
                        </a:rPr>
                        <a:t>())</a:t>
                      </a:r>
                    </a:p>
                    <a:p>
                      <a:pPr algn="l" fontAlgn="base"/>
                      <a:r>
                        <a:rPr lang="en-US" sz="2000" u="none" strike="noStrike" dirty="0">
                          <a:solidFill>
                            <a:schemeClr val="tx1"/>
                          </a:solidFill>
                          <a:effectLst/>
                          <a:latin typeface="inherit"/>
                        </a:rPr>
                        <a:t>        </a:t>
                      </a:r>
                      <a:r>
                        <a:rPr lang="en-US" sz="2000" u="none" strike="noStrike" dirty="0" err="1">
                          <a:solidFill>
                            <a:schemeClr val="tx1"/>
                          </a:solidFill>
                          <a:effectLst/>
                          <a:latin typeface="inherit"/>
                        </a:rPr>
                        <a:t>result.insert</a:t>
                      </a:r>
                      <a:r>
                        <a:rPr lang="en-US" sz="2000" u="none" strike="noStrike" dirty="0">
                          <a:solidFill>
                            <a:schemeClr val="tx1"/>
                          </a:solidFill>
                          <a:effectLst/>
                          <a:latin typeface="inherit"/>
                        </a:rPr>
                        <a:t>(path);</a:t>
                      </a:r>
                    </a:p>
                    <a:p>
                      <a:pPr algn="l" fontAlgn="base"/>
                      <a:endParaRPr lang="en-US" sz="2000" u="none" strike="noStrike" dirty="0">
                        <a:solidFill>
                          <a:schemeClr val="tx1"/>
                        </a:solidFill>
                        <a:effectLst/>
                        <a:latin typeface="inherit"/>
                      </a:endParaRPr>
                    </a:p>
                    <a:p>
                      <a:pPr algn="l" fontAlgn="base"/>
                      <a:r>
                        <a:rPr lang="en-US" sz="2000" u="none" strike="noStrike" dirty="0">
                          <a:solidFill>
                            <a:schemeClr val="tx1"/>
                          </a:solidFill>
                          <a:effectLst/>
                          <a:latin typeface="inherit"/>
                        </a:rPr>
                        <a:t>    // check for all eight possible movements from the current cell</a:t>
                      </a:r>
                    </a:p>
                    <a:p>
                      <a:pPr algn="l" fontAlgn="base"/>
                      <a:r>
                        <a:rPr lang="en-US" sz="2000" u="none" strike="noStrike" dirty="0">
                          <a:solidFill>
                            <a:schemeClr val="tx1"/>
                          </a:solidFill>
                          <a:effectLst/>
                          <a:latin typeface="inherit"/>
                        </a:rPr>
                        <a:t>    for (int k = 0; k &lt; 8; k++)</a:t>
                      </a:r>
                    </a:p>
                    <a:p>
                      <a:pPr algn="l" fontAlgn="base"/>
                      <a:r>
                        <a:rPr lang="en-US" sz="2000" u="none" strike="noStrike" dirty="0">
                          <a:solidFill>
                            <a:schemeClr val="tx1"/>
                          </a:solidFill>
                          <a:effectLst/>
                          <a:latin typeface="inherit"/>
                        </a:rPr>
                        <a:t>        // skip if a cell is invalid, or it is already processed</a:t>
                      </a:r>
                    </a:p>
                    <a:p>
                      <a:pPr algn="l" fontAlgn="base"/>
                      <a:r>
                        <a:rPr lang="en-US" sz="2000" u="none" strike="noStrike" dirty="0">
                          <a:solidFill>
                            <a:schemeClr val="tx1"/>
                          </a:solidFill>
                          <a:effectLst/>
                          <a:latin typeface="inherit"/>
                        </a:rPr>
                        <a:t>        if (</a:t>
                      </a:r>
                      <a:r>
                        <a:rPr lang="en-US" sz="2000" u="none" strike="noStrike" dirty="0" err="1">
                          <a:solidFill>
                            <a:schemeClr val="tx1"/>
                          </a:solidFill>
                          <a:effectLst/>
                          <a:latin typeface="inherit"/>
                        </a:rPr>
                        <a:t>isSafe</a:t>
                      </a:r>
                      <a:r>
                        <a:rPr lang="en-US" sz="2000" u="none" strike="noStrike" dirty="0">
                          <a:solidFill>
                            <a:schemeClr val="tx1"/>
                          </a:solidFill>
                          <a:effectLst/>
                          <a:latin typeface="inherit"/>
                        </a:rPr>
                        <a:t>(</a:t>
                      </a:r>
                      <a:r>
                        <a:rPr lang="en-US" sz="2000" u="none" strike="noStrike" dirty="0" err="1">
                          <a:solidFill>
                            <a:schemeClr val="tx1"/>
                          </a:solidFill>
                          <a:effectLst/>
                          <a:latin typeface="inherit"/>
                        </a:rPr>
                        <a:t>i</a:t>
                      </a:r>
                      <a:r>
                        <a:rPr lang="en-US" sz="2000" u="none" strike="noStrike" dirty="0">
                          <a:solidFill>
                            <a:schemeClr val="tx1"/>
                          </a:solidFill>
                          <a:effectLst/>
                          <a:latin typeface="inherit"/>
                        </a:rPr>
                        <a:t> + row[k], j + col[k], processed)) {</a:t>
                      </a:r>
                    </a:p>
                    <a:p>
                      <a:pPr algn="l" fontAlgn="base"/>
                      <a:r>
                        <a:rPr lang="en-US" sz="2000" u="none" strike="noStrike" dirty="0">
                          <a:solidFill>
                            <a:schemeClr val="tx1"/>
                          </a:solidFill>
                          <a:effectLst/>
                          <a:latin typeface="inherit"/>
                        </a:rPr>
                        <a:t>            search (board, words, result, processed, </a:t>
                      </a:r>
                      <a:r>
                        <a:rPr lang="en-US" sz="2000" u="none" strike="noStrike" dirty="0" err="1">
                          <a:solidFill>
                            <a:schemeClr val="tx1"/>
                          </a:solidFill>
                          <a:effectLst/>
                          <a:latin typeface="inherit"/>
                        </a:rPr>
                        <a:t>i</a:t>
                      </a:r>
                      <a:r>
                        <a:rPr lang="en-US" sz="2000" u="none" strike="noStrike" dirty="0">
                          <a:solidFill>
                            <a:schemeClr val="tx1"/>
                          </a:solidFill>
                          <a:effectLst/>
                          <a:latin typeface="inherit"/>
                        </a:rPr>
                        <a:t> + row[k], j + col[k], path);</a:t>
                      </a:r>
                    </a:p>
                    <a:p>
                      <a:pPr algn="l" fontAlgn="base"/>
                      <a:r>
                        <a:rPr lang="en-US" sz="2000" u="none" strike="noStrike" dirty="0">
                          <a:solidFill>
                            <a:schemeClr val="tx1"/>
                          </a:solidFill>
                          <a:effectLst/>
                          <a:latin typeface="inherit"/>
                        </a:rPr>
                        <a:t>     processed[</a:t>
                      </a:r>
                      <a:r>
                        <a:rPr lang="en-US" sz="2000" u="none" strike="noStrike" dirty="0" err="1">
                          <a:solidFill>
                            <a:schemeClr val="tx1"/>
                          </a:solidFill>
                          <a:effectLst/>
                          <a:latin typeface="inherit"/>
                        </a:rPr>
                        <a:t>i</a:t>
                      </a:r>
                      <a:r>
                        <a:rPr lang="en-US" sz="2000" u="none" strike="noStrike" dirty="0">
                          <a:solidFill>
                            <a:schemeClr val="tx1"/>
                          </a:solidFill>
                          <a:effectLst/>
                          <a:latin typeface="inherit"/>
                        </a:rPr>
                        <a:t>][j] = false;</a:t>
                      </a:r>
                    </a:p>
                    <a:p>
                      <a:pPr algn="l" fontAlgn="base"/>
                      <a:r>
                        <a:rPr lang="en-US" sz="2000" u="none" strike="noStrike" dirty="0">
                          <a:solidFill>
                            <a:schemeClr val="tx1"/>
                          </a:solidFill>
                          <a:effectLst/>
                          <a:latin typeface="inherit"/>
                        </a:rPr>
                        <a:t>}</a:t>
                      </a:r>
                    </a:p>
                    <a:p>
                      <a:pPr algn="l" fontAlgn="base"/>
                      <a:r>
                        <a:rPr lang="en-US" sz="2000" u="none" strike="noStrike" dirty="0">
                          <a:solidFill>
                            <a:srgbClr val="E8E6E3"/>
                          </a:solidFill>
                          <a:effectLst/>
                          <a:latin typeface="inherit"/>
                        </a:rPr>
                        <a:t> </a:t>
                      </a:r>
                    </a:p>
                  </a:txBody>
                  <a:tcPr marL="9774" marR="9774" marT="4887" marB="4887">
                    <a:lnL>
                      <a:noFill/>
                    </a:lnL>
                    <a:lnR>
                      <a:noFill/>
                    </a:lnR>
                    <a:lnT>
                      <a:noFill/>
                    </a:lnT>
                    <a:lnB>
                      <a:noFill/>
                    </a:lnB>
                  </a:tcPr>
                </a:tc>
                <a:extLst>
                  <a:ext uri="{0D108BD9-81ED-4DB2-BD59-A6C34878D82A}">
                    <a16:rowId xmlns:a16="http://schemas.microsoft.com/office/drawing/2014/main" val="1544228095"/>
                  </a:ext>
                </a:extLst>
              </a:tr>
            </a:tbl>
          </a:graphicData>
        </a:graphic>
      </p:graphicFrame>
    </p:spTree>
    <p:extLst>
      <p:ext uri="{BB962C8B-B14F-4D97-AF65-F5344CB8AC3E}">
        <p14:creationId xmlns:p14="http://schemas.microsoft.com/office/powerpoint/2010/main" val="354597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3019</TotalTime>
  <Words>4925</Words>
  <Application>Microsoft Office PowerPoint</Application>
  <PresentationFormat>全屏显示(4:3)</PresentationFormat>
  <Paragraphs>715</Paragraphs>
  <Slides>75</Slides>
  <Notes>15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75</vt:i4>
      </vt:variant>
    </vt:vector>
  </HeadingPairs>
  <TitlesOfParts>
    <vt:vector size="93" baseType="lpstr">
      <vt:lpstr>Arial Unicode MS</vt:lpstr>
      <vt:lpstr>Helvetica Neue</vt:lpstr>
      <vt:lpstr>inherit</vt:lpstr>
      <vt:lpstr>Monotype Sorts</vt:lpstr>
      <vt:lpstr>system-ui</vt:lpstr>
      <vt:lpstr>黑体</vt:lpstr>
      <vt:lpstr>楷体</vt:lpstr>
      <vt:lpstr>楷体_GB2312</vt:lpstr>
      <vt:lpstr>宋体</vt:lpstr>
      <vt:lpstr>微软雅黑</vt:lpstr>
      <vt:lpstr>Arial</vt:lpstr>
      <vt:lpstr>Symbol</vt:lpstr>
      <vt:lpstr>Times New Roman</vt:lpstr>
      <vt:lpstr>Wingdings</vt:lpstr>
      <vt:lpstr>original</vt:lpstr>
      <vt:lpstr>公式</vt:lpstr>
      <vt:lpstr>图片</vt:lpstr>
      <vt:lpstr>Equation</vt:lpstr>
      <vt:lpstr>算法设计与分析  回溯法</vt:lpstr>
      <vt:lpstr>主要内容</vt:lpstr>
      <vt:lpstr>N皇后问题</vt:lpstr>
      <vt:lpstr>求解过程图示</vt:lpstr>
      <vt:lpstr>基本概念</vt:lpstr>
      <vt:lpstr>解空间</vt:lpstr>
      <vt:lpstr>四后问题的解空间</vt:lpstr>
      <vt:lpstr>PowerPoint 演示文稿</vt:lpstr>
      <vt:lpstr>回溯法简介</vt:lpstr>
      <vt:lpstr>回溯法术语</vt:lpstr>
      <vt:lpstr>术语</vt:lpstr>
      <vt:lpstr>回溯法的关键问题</vt:lpstr>
      <vt:lpstr>PowerPoint 演示文稿</vt:lpstr>
      <vt:lpstr>回溯法的存储空间</vt:lpstr>
      <vt:lpstr>状态空间树</vt:lpstr>
      <vt:lpstr>PowerPoint 演示文稿</vt:lpstr>
      <vt:lpstr>求解过程图示</vt:lpstr>
      <vt:lpstr>PowerPoint 演示文稿</vt:lpstr>
      <vt:lpstr>PowerPoint 演示文稿</vt:lpstr>
      <vt:lpstr>PowerPoint 演示文稿</vt:lpstr>
      <vt:lpstr>PowerPoint 演示文稿</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PowerPoint 演示文稿</vt:lpstr>
      <vt:lpstr>PowerPoint 演示文稿</vt:lpstr>
      <vt:lpstr>装载问题</vt:lpstr>
      <vt:lpstr>PowerPoint 演示文稿</vt:lpstr>
      <vt:lpstr>装载问题</vt:lpstr>
      <vt:lpstr>界限函数</vt:lpstr>
      <vt:lpstr>分支限界法</vt:lpstr>
      <vt:lpstr>分支限界法思想</vt:lpstr>
      <vt:lpstr>界限函数的一些定义</vt:lpstr>
      <vt:lpstr>PowerPoint 演示文稿</vt:lpstr>
      <vt:lpstr>界限函数</vt:lpstr>
      <vt:lpstr>对界限函数的要求</vt:lpstr>
      <vt:lpstr>举个栗子——0-1背包问题</vt:lpstr>
      <vt:lpstr>PowerPoint 演示文稿</vt:lpstr>
      <vt:lpstr>0-1背包问题的界限函数</vt:lpstr>
      <vt:lpstr>分数背包问题求解</vt:lpstr>
      <vt:lpstr>一个栗子</vt:lpstr>
      <vt:lpstr>PowerPoint 演示文稿</vt:lpstr>
      <vt:lpstr>分支界限法求旅行商问题</vt:lpstr>
      <vt:lpstr>PowerPoint 演示文稿</vt:lpstr>
      <vt:lpstr>PowerPoint 演示文稿</vt:lpstr>
      <vt:lpstr>PowerPoint 演示文稿</vt:lpstr>
      <vt:lpstr>PowerPoint 演示文稿</vt:lpstr>
      <vt:lpstr>PowerPoint 演示文稿</vt:lpstr>
      <vt:lpstr>回溯法实例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dell</dc:creator>
  <cp:lastModifiedBy>Yang</cp:lastModifiedBy>
  <cp:revision>144</cp:revision>
  <dcterms:created xsi:type="dcterms:W3CDTF">2016-09-12T08:33:24Z</dcterms:created>
  <dcterms:modified xsi:type="dcterms:W3CDTF">2022-10-26T03:29:17Z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