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9" r:id="rId5"/>
    <p:sldId id="270" r:id="rId6"/>
    <p:sldId id="271" r:id="rId7"/>
    <p:sldId id="272" r:id="rId8"/>
    <p:sldId id="273" r:id="rId9"/>
    <p:sldId id="274" r:id="rId10"/>
    <p:sldId id="275" r:id="rId11"/>
    <p:sldId id="261" r:id="rId12"/>
    <p:sldId id="266" r:id="rId13"/>
    <p:sldId id="260" r:id="rId14"/>
    <p:sldId id="262" r:id="rId15"/>
    <p:sldId id="276"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2749"/>
    <a:srgbClr val="9E85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06A5E-044A-4A51-A533-59503BF54603}" type="datetimeFigureOut">
              <a:rPr lang="zh-CN" altLang="en-US" smtClean="0"/>
              <a:t>2024/12/5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6C1B11-CC51-4D72-A6B4-7293DE93C8A1}" type="slidenum">
              <a:rPr lang="zh-CN" altLang="en-US" smtClean="0"/>
              <a:t>‹#›</a:t>
            </a:fld>
            <a:endParaRPr lang="zh-CN" altLang="en-US"/>
          </a:p>
        </p:txBody>
      </p:sp>
    </p:spTree>
    <p:extLst>
      <p:ext uri="{BB962C8B-B14F-4D97-AF65-F5344CB8AC3E}">
        <p14:creationId xmlns:p14="http://schemas.microsoft.com/office/powerpoint/2010/main" val="61404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chemeClr val="bg1"/>
                </a:solidFill>
                <a:effectLst/>
                <a:latin typeface="-apple-system"/>
              </a:rPr>
              <a:t>预设时间稳定性（</a:t>
            </a:r>
            <a:r>
              <a:rPr lang="en-US" altLang="zh-CN" b="0" i="0" dirty="0">
                <a:solidFill>
                  <a:schemeClr val="bg1"/>
                </a:solidFill>
                <a:effectLst/>
                <a:latin typeface="-apple-system"/>
              </a:rPr>
              <a:t>prescribed-time stability</a:t>
            </a:r>
            <a:r>
              <a:rPr lang="zh-CN" altLang="en-US" b="0" i="0" dirty="0">
                <a:solidFill>
                  <a:schemeClr val="bg1"/>
                </a:solidFill>
                <a:effectLst/>
                <a:latin typeface="-apple-system"/>
              </a:rPr>
              <a:t>）的概念。这个定义是文章理论框架的核心，它明确了系统状态在预设时间内达到稳定状态的含义。</a:t>
            </a:r>
            <a:endParaRPr lang="zh-CN" altLang="en-US" dirty="0">
              <a:solidFill>
                <a:schemeClr val="bg1"/>
              </a:solidFill>
            </a:endParaRPr>
          </a:p>
          <a:p>
            <a:endParaRPr lang="zh-CN" altLang="en-US" dirty="0"/>
          </a:p>
        </p:txBody>
      </p:sp>
      <p:sp>
        <p:nvSpPr>
          <p:cNvPr id="4" name="灯片编号占位符 3"/>
          <p:cNvSpPr>
            <a:spLocks noGrp="1"/>
          </p:cNvSpPr>
          <p:nvPr>
            <p:ph type="sldNum" sz="quarter" idx="5"/>
          </p:nvPr>
        </p:nvSpPr>
        <p:spPr/>
        <p:txBody>
          <a:bodyPr/>
          <a:lstStyle/>
          <a:p>
            <a:fld id="{6F6C1B11-CC51-4D72-A6B4-7293DE93C8A1}" type="slidenum">
              <a:rPr lang="zh-CN" altLang="en-US" smtClean="0"/>
              <a:t>4</a:t>
            </a:fld>
            <a:endParaRPr lang="zh-CN" altLang="en-US"/>
          </a:p>
        </p:txBody>
      </p:sp>
    </p:spTree>
    <p:extLst>
      <p:ext uri="{BB962C8B-B14F-4D97-AF65-F5344CB8AC3E}">
        <p14:creationId xmlns:p14="http://schemas.microsoft.com/office/powerpoint/2010/main" val="1446345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6C1B11-CC51-4D72-A6B4-7293DE93C8A1}" type="slidenum">
              <a:rPr lang="zh-CN" altLang="en-US" smtClean="0"/>
              <a:t>6</a:t>
            </a:fld>
            <a:endParaRPr lang="zh-CN" altLang="en-US"/>
          </a:p>
        </p:txBody>
      </p:sp>
    </p:spTree>
    <p:extLst>
      <p:ext uri="{BB962C8B-B14F-4D97-AF65-F5344CB8AC3E}">
        <p14:creationId xmlns:p14="http://schemas.microsoft.com/office/powerpoint/2010/main" val="1487029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状态变化：</a:t>
            </a:r>
            <a:r>
              <a:rPr lang="zh-CN" altLang="en-US" b="0" i="0" dirty="0">
                <a:solidFill>
                  <a:srgbClr val="060607"/>
                </a:solidFill>
                <a:effectLst/>
                <a:latin typeface="-apple-system"/>
              </a:rPr>
              <a:t>对系统的原始状态变量进行转换，以便于设计控制器。它将原始的系统状态变量转换为新的状态变量，这种转换有助于简化控制器的设计过程，使得控制器的设计更加直观和易于实现。其中，</a:t>
            </a:r>
            <a:r>
              <a:rPr lang="en-US" altLang="zh-CN" b="0" i="0" dirty="0" err="1">
                <a:solidFill>
                  <a:srgbClr val="060607"/>
                </a:solidFill>
                <a:effectLst/>
                <a:latin typeface="KaTeX_Main"/>
              </a:rPr>
              <a:t>xi</a:t>
            </a:r>
            <a:r>
              <a:rPr lang="en-US" altLang="zh-CN" b="0" i="1" dirty="0" err="1">
                <a:solidFill>
                  <a:srgbClr val="060607"/>
                </a:solidFill>
                <a:effectLst/>
                <a:latin typeface="KaTeX_Math"/>
              </a:rPr>
              <a:t>xi</a:t>
            </a:r>
            <a:r>
              <a:rPr lang="zh-CN" altLang="en-US" b="0" i="0" dirty="0">
                <a:solidFill>
                  <a:srgbClr val="060607"/>
                </a:solidFill>
                <a:effectLst/>
                <a:latin typeface="KaTeX_Main"/>
              </a:rPr>
              <a:t>​</a:t>
            </a:r>
            <a:r>
              <a:rPr lang="zh-CN" altLang="en-US" b="0" i="0" dirty="0">
                <a:solidFill>
                  <a:srgbClr val="060607"/>
                </a:solidFill>
                <a:effectLst/>
                <a:latin typeface="-apple-system"/>
              </a:rPr>
              <a:t> 是原始的状态变量，</a:t>
            </a:r>
            <a:r>
              <a:rPr lang="en-US" altLang="zh-CN" b="0" i="0" dirty="0" err="1">
                <a:solidFill>
                  <a:srgbClr val="060607"/>
                </a:solidFill>
                <a:effectLst/>
                <a:latin typeface="KaTeX_Main"/>
              </a:rPr>
              <a:t>zi</a:t>
            </a:r>
            <a:r>
              <a:rPr lang="en-US" altLang="zh-CN" b="0" i="1" dirty="0" err="1">
                <a:solidFill>
                  <a:srgbClr val="060607"/>
                </a:solidFill>
                <a:effectLst/>
                <a:latin typeface="KaTeX_Math"/>
              </a:rPr>
              <a:t>zi</a:t>
            </a:r>
            <a:r>
              <a:rPr lang="zh-CN" altLang="en-US" b="0" i="0" dirty="0">
                <a:solidFill>
                  <a:srgbClr val="060607"/>
                </a:solidFill>
                <a:effectLst/>
                <a:latin typeface="KaTeX_Main"/>
              </a:rPr>
              <a:t>​</a:t>
            </a:r>
            <a:r>
              <a:rPr lang="zh-CN" altLang="en-US" b="0" i="0" dirty="0">
                <a:solidFill>
                  <a:srgbClr val="060607"/>
                </a:solidFill>
                <a:effectLst/>
                <a:latin typeface="-apple-system"/>
              </a:rPr>
              <a:t> 是转换后的状态变量，</a:t>
            </a:r>
            <a:r>
              <a:rPr lang="en-US" altLang="zh-CN" b="0" i="0" dirty="0">
                <a:solidFill>
                  <a:srgbClr val="060607"/>
                </a:solidFill>
                <a:effectLst/>
                <a:latin typeface="KaTeX_Main"/>
              </a:rPr>
              <a:t>αi−1</a:t>
            </a:r>
            <a:r>
              <a:rPr lang="en-US" altLang="zh-CN" b="0" i="1" dirty="0">
                <a:solidFill>
                  <a:srgbClr val="060607"/>
                </a:solidFill>
                <a:effectLst/>
                <a:latin typeface="KaTeX_Math"/>
              </a:rPr>
              <a:t>α</a:t>
            </a:r>
            <a:r>
              <a:rPr lang="en-US" altLang="zh-CN" b="0" i="1" dirty="0" err="1">
                <a:solidFill>
                  <a:srgbClr val="060607"/>
                </a:solidFill>
                <a:effectLst/>
                <a:latin typeface="KaTeX_Math"/>
              </a:rPr>
              <a:t>i</a:t>
            </a:r>
            <a:r>
              <a:rPr lang="zh-CN" altLang="en-US" b="0" i="0" dirty="0">
                <a:solidFill>
                  <a:srgbClr val="060607"/>
                </a:solidFill>
                <a:effectLst/>
                <a:latin typeface="KaTeX_Main"/>
              </a:rPr>
              <a:t>−</a:t>
            </a:r>
            <a:r>
              <a:rPr lang="en-US" altLang="zh-CN" b="0" i="0" dirty="0">
                <a:solidFill>
                  <a:srgbClr val="060607"/>
                </a:solidFill>
                <a:effectLst/>
                <a:latin typeface="KaTeX_Main"/>
              </a:rPr>
              <a:t>1​</a:t>
            </a:r>
            <a:r>
              <a:rPr lang="zh-CN" altLang="en-US" b="0" i="0" dirty="0">
                <a:solidFill>
                  <a:srgbClr val="060607"/>
                </a:solidFill>
                <a:effectLst/>
                <a:latin typeface="-apple-system"/>
              </a:rPr>
              <a:t> 是第 </a:t>
            </a:r>
            <a:r>
              <a:rPr lang="en-US" altLang="zh-CN" b="0" i="0" dirty="0">
                <a:solidFill>
                  <a:srgbClr val="060607"/>
                </a:solidFill>
                <a:effectLst/>
                <a:latin typeface="KaTeX_Main"/>
              </a:rPr>
              <a:t>i−1</a:t>
            </a:r>
            <a:r>
              <a:rPr lang="en-US" altLang="zh-CN" b="0" i="1" dirty="0">
                <a:solidFill>
                  <a:srgbClr val="060607"/>
                </a:solidFill>
                <a:effectLst/>
                <a:latin typeface="KaTeX_Math"/>
              </a:rPr>
              <a:t>i</a:t>
            </a:r>
            <a:r>
              <a:rPr lang="zh-CN" altLang="en-US" b="0" i="0" dirty="0">
                <a:solidFill>
                  <a:srgbClr val="060607"/>
                </a:solidFill>
                <a:effectLst/>
                <a:latin typeface="KaTeX_Main"/>
              </a:rPr>
              <a:t>−</a:t>
            </a:r>
            <a:r>
              <a:rPr lang="en-US" altLang="zh-CN" b="0" i="0" dirty="0">
                <a:solidFill>
                  <a:srgbClr val="060607"/>
                </a:solidFill>
                <a:effectLst/>
                <a:latin typeface="KaTeX_Main"/>
              </a:rPr>
              <a:t>1</a:t>
            </a:r>
            <a:r>
              <a:rPr lang="zh-CN" altLang="en-US" b="0" i="0" dirty="0">
                <a:solidFill>
                  <a:srgbClr val="060607"/>
                </a:solidFill>
                <a:effectLst/>
                <a:latin typeface="-apple-system"/>
              </a:rPr>
              <a:t> 个虚拟控制器。这种变换的目的是为了在新的坐标系中简化系统动态，使得系统更容易控制。通过这种方式，原始系统中的每个状态变量 </a:t>
            </a:r>
            <a:r>
              <a:rPr lang="en-US" altLang="zh-CN" b="0" i="0" dirty="0" err="1">
                <a:solidFill>
                  <a:srgbClr val="060607"/>
                </a:solidFill>
                <a:effectLst/>
                <a:latin typeface="KaTeX_Main"/>
              </a:rPr>
              <a:t>xi</a:t>
            </a:r>
            <a:r>
              <a:rPr lang="en-US" altLang="zh-CN" b="0" i="1" dirty="0" err="1">
                <a:solidFill>
                  <a:srgbClr val="060607"/>
                </a:solidFill>
                <a:effectLst/>
                <a:latin typeface="KaTeX_Math"/>
              </a:rPr>
              <a:t>xi</a:t>
            </a:r>
            <a:r>
              <a:rPr lang="zh-CN" altLang="en-US" b="0" i="0" dirty="0">
                <a:solidFill>
                  <a:srgbClr val="060607"/>
                </a:solidFill>
                <a:effectLst/>
                <a:latin typeface="KaTeX_Main"/>
              </a:rPr>
              <a:t>​</a:t>
            </a:r>
            <a:r>
              <a:rPr lang="zh-CN" altLang="en-US" b="0" i="0" dirty="0">
                <a:solidFill>
                  <a:srgbClr val="060607"/>
                </a:solidFill>
                <a:effectLst/>
                <a:latin typeface="-apple-system"/>
              </a:rPr>
              <a:t> 被转换为 </a:t>
            </a:r>
            <a:r>
              <a:rPr lang="en-US" altLang="zh-CN" b="0" i="0" dirty="0" err="1">
                <a:solidFill>
                  <a:srgbClr val="060607"/>
                </a:solidFill>
                <a:effectLst/>
                <a:latin typeface="KaTeX_Main"/>
              </a:rPr>
              <a:t>zi</a:t>
            </a:r>
            <a:r>
              <a:rPr lang="en-US" altLang="zh-CN" b="0" i="1" dirty="0" err="1">
                <a:solidFill>
                  <a:srgbClr val="060607"/>
                </a:solidFill>
                <a:effectLst/>
                <a:latin typeface="KaTeX_Math"/>
              </a:rPr>
              <a:t>zi</a:t>
            </a:r>
            <a:r>
              <a:rPr lang="zh-CN" altLang="en-US" b="0" i="0" dirty="0">
                <a:solidFill>
                  <a:srgbClr val="060607"/>
                </a:solidFill>
                <a:effectLst/>
                <a:latin typeface="KaTeX_Main"/>
              </a:rPr>
              <a:t>​</a:t>
            </a:r>
            <a:r>
              <a:rPr lang="zh-CN" altLang="en-US" b="0" i="0" dirty="0">
                <a:solidFill>
                  <a:srgbClr val="060607"/>
                </a:solidFill>
                <a:effectLst/>
                <a:latin typeface="-apple-system"/>
              </a:rPr>
              <a:t>，其中包含了前一个虚拟控制器 </a:t>
            </a:r>
            <a:r>
              <a:rPr lang="en-US" altLang="zh-CN" b="0" i="0" dirty="0">
                <a:solidFill>
                  <a:srgbClr val="060607"/>
                </a:solidFill>
                <a:effectLst/>
                <a:latin typeface="KaTeX_Main"/>
              </a:rPr>
              <a:t>αi−1</a:t>
            </a:r>
            <a:r>
              <a:rPr lang="en-US" altLang="zh-CN" b="0" i="1" dirty="0">
                <a:solidFill>
                  <a:srgbClr val="060607"/>
                </a:solidFill>
                <a:effectLst/>
                <a:latin typeface="KaTeX_Math"/>
              </a:rPr>
              <a:t>α</a:t>
            </a:r>
            <a:r>
              <a:rPr lang="en-US" altLang="zh-CN" b="0" i="1" dirty="0" err="1">
                <a:solidFill>
                  <a:srgbClr val="060607"/>
                </a:solidFill>
                <a:effectLst/>
                <a:latin typeface="KaTeX_Math"/>
              </a:rPr>
              <a:t>i</a:t>
            </a:r>
            <a:r>
              <a:rPr lang="zh-CN" altLang="en-US" b="0" i="0" dirty="0">
                <a:solidFill>
                  <a:srgbClr val="060607"/>
                </a:solidFill>
                <a:effectLst/>
                <a:latin typeface="KaTeX_Main"/>
              </a:rPr>
              <a:t>−</a:t>
            </a:r>
            <a:r>
              <a:rPr lang="en-US" altLang="zh-CN" b="0" i="0" dirty="0">
                <a:solidFill>
                  <a:srgbClr val="060607"/>
                </a:solidFill>
                <a:effectLst/>
                <a:latin typeface="KaTeX_Main"/>
              </a:rPr>
              <a:t>1​</a:t>
            </a:r>
            <a:r>
              <a:rPr lang="zh-CN" altLang="en-US" b="0" i="0" dirty="0">
                <a:solidFill>
                  <a:srgbClr val="060607"/>
                </a:solidFill>
                <a:effectLst/>
                <a:latin typeface="-apple-system"/>
              </a:rPr>
              <a:t> 的影响。</a:t>
            </a:r>
            <a:endParaRPr lang="zh-CN" altLang="en-US" dirty="0"/>
          </a:p>
        </p:txBody>
      </p:sp>
      <p:sp>
        <p:nvSpPr>
          <p:cNvPr id="4" name="灯片编号占位符 3"/>
          <p:cNvSpPr>
            <a:spLocks noGrp="1"/>
          </p:cNvSpPr>
          <p:nvPr>
            <p:ph type="sldNum" sz="quarter" idx="5"/>
          </p:nvPr>
        </p:nvSpPr>
        <p:spPr/>
        <p:txBody>
          <a:bodyPr/>
          <a:lstStyle/>
          <a:p>
            <a:fld id="{6F6C1B11-CC51-4D72-A6B4-7293DE93C8A1}" type="slidenum">
              <a:rPr lang="zh-CN" altLang="en-US" smtClean="0"/>
              <a:t>7</a:t>
            </a:fld>
            <a:endParaRPr lang="zh-CN" altLang="en-US"/>
          </a:p>
        </p:txBody>
      </p:sp>
    </p:spTree>
    <p:extLst>
      <p:ext uri="{BB962C8B-B14F-4D97-AF65-F5344CB8AC3E}">
        <p14:creationId xmlns:p14="http://schemas.microsoft.com/office/powerpoint/2010/main" val="288216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6C1B11-CC51-4D72-A6B4-7293DE93C8A1}" type="slidenum">
              <a:rPr lang="zh-CN" altLang="en-US" smtClean="0"/>
              <a:t>9</a:t>
            </a:fld>
            <a:endParaRPr lang="zh-CN" altLang="en-US"/>
          </a:p>
        </p:txBody>
      </p:sp>
    </p:spTree>
    <p:extLst>
      <p:ext uri="{BB962C8B-B14F-4D97-AF65-F5344CB8AC3E}">
        <p14:creationId xmlns:p14="http://schemas.microsoft.com/office/powerpoint/2010/main" val="862889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49D00-850F-F0AB-AA7B-DCF7F62070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70E5AB2-7865-E324-0703-2B4DC1EDBA2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DF3D31D-8A09-4653-ADB0-2ED692B26C02}"/>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0690628-24DD-3982-7BC2-0263273347F9}"/>
              </a:ext>
            </a:extLst>
          </p:cNvPr>
          <p:cNvSpPr>
            <a:spLocks noGrp="1"/>
          </p:cNvSpPr>
          <p:nvPr>
            <p:ph type="sldNum" sz="quarter" idx="5"/>
          </p:nvPr>
        </p:nvSpPr>
        <p:spPr/>
        <p:txBody>
          <a:bodyPr/>
          <a:lstStyle/>
          <a:p>
            <a:fld id="{6F6C1B11-CC51-4D72-A6B4-7293DE93C8A1}" type="slidenum">
              <a:rPr lang="zh-CN" altLang="en-US" smtClean="0"/>
              <a:t>10</a:t>
            </a:fld>
            <a:endParaRPr lang="zh-CN" altLang="en-US"/>
          </a:p>
        </p:txBody>
      </p:sp>
    </p:spTree>
    <p:extLst>
      <p:ext uri="{BB962C8B-B14F-4D97-AF65-F5344CB8AC3E}">
        <p14:creationId xmlns:p14="http://schemas.microsoft.com/office/powerpoint/2010/main" val="3960486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A2029"/>
                </a:solidFill>
                <a:effectLst/>
                <a:latin typeface="-apple-system"/>
              </a:rPr>
              <a:t>展示了系统状态 </a:t>
            </a:r>
            <a:r>
              <a:rPr lang="en-US" altLang="zh-CN" b="0" i="0" dirty="0">
                <a:solidFill>
                  <a:srgbClr val="1A2029"/>
                </a:solidFill>
                <a:effectLst/>
                <a:latin typeface="-apple-system"/>
              </a:rPr>
              <a:t>x1 </a:t>
            </a:r>
            <a:r>
              <a:rPr lang="zh-CN" altLang="en-US" b="0" i="0" dirty="0">
                <a:solidFill>
                  <a:srgbClr val="1A2029"/>
                </a:solidFill>
                <a:effectLst/>
                <a:latin typeface="-apple-system"/>
              </a:rPr>
              <a:t>和 </a:t>
            </a:r>
            <a:r>
              <a:rPr lang="en-US" altLang="zh-CN" b="0" i="0" dirty="0">
                <a:solidFill>
                  <a:srgbClr val="1A2029"/>
                </a:solidFill>
                <a:effectLst/>
                <a:latin typeface="-apple-system"/>
              </a:rPr>
              <a:t>x2 </a:t>
            </a:r>
            <a:r>
              <a:rPr lang="zh-CN" altLang="en-US" b="0" i="0" dirty="0">
                <a:solidFill>
                  <a:srgbClr val="1A2029"/>
                </a:solidFill>
                <a:effectLst/>
                <a:latin typeface="-apple-system"/>
              </a:rPr>
              <a:t>在不同初始条件下的收敛情况。其中，</a:t>
            </a:r>
            <a:r>
              <a:rPr lang="en-US" altLang="zh-CN" b="0" i="0" dirty="0">
                <a:solidFill>
                  <a:srgbClr val="1A2029"/>
                </a:solidFill>
                <a:effectLst/>
                <a:latin typeface="-apple-system"/>
              </a:rPr>
              <a:t>(a) </a:t>
            </a:r>
            <a:r>
              <a:rPr lang="zh-CN" altLang="en-US" b="0" i="0" dirty="0">
                <a:solidFill>
                  <a:srgbClr val="1A2029"/>
                </a:solidFill>
                <a:effectLst/>
                <a:latin typeface="-apple-system"/>
              </a:rPr>
              <a:t>是 </a:t>
            </a:r>
            <a:r>
              <a:rPr lang="en-US" altLang="zh-CN" b="0" i="0" dirty="0">
                <a:solidFill>
                  <a:srgbClr val="1A2029"/>
                </a:solidFill>
                <a:effectLst/>
                <a:latin typeface="-apple-system"/>
              </a:rPr>
              <a:t>x1 </a:t>
            </a:r>
            <a:r>
              <a:rPr lang="zh-CN" altLang="en-US" b="0" i="0" dirty="0">
                <a:solidFill>
                  <a:srgbClr val="1A2029"/>
                </a:solidFill>
                <a:effectLst/>
                <a:latin typeface="-apple-system"/>
              </a:rPr>
              <a:t>在对数尺度下的响应，</a:t>
            </a:r>
            <a:r>
              <a:rPr lang="en-US" altLang="zh-CN" b="0" i="0" dirty="0">
                <a:solidFill>
                  <a:srgbClr val="1A2029"/>
                </a:solidFill>
                <a:effectLst/>
                <a:latin typeface="-apple-system"/>
              </a:rPr>
              <a:t>(b) </a:t>
            </a:r>
            <a:r>
              <a:rPr lang="zh-CN" altLang="en-US" b="0" i="0" dirty="0">
                <a:solidFill>
                  <a:srgbClr val="1A2029"/>
                </a:solidFill>
                <a:effectLst/>
                <a:latin typeface="-apple-system"/>
              </a:rPr>
              <a:t>是 </a:t>
            </a:r>
            <a:r>
              <a:rPr lang="en-US" altLang="zh-CN" b="0" i="0" dirty="0">
                <a:solidFill>
                  <a:srgbClr val="1A2029"/>
                </a:solidFill>
                <a:effectLst/>
                <a:latin typeface="-apple-system"/>
              </a:rPr>
              <a:t>x2 </a:t>
            </a:r>
            <a:r>
              <a:rPr lang="zh-CN" altLang="en-US" b="0" i="0" dirty="0">
                <a:solidFill>
                  <a:srgbClr val="1A2029"/>
                </a:solidFill>
                <a:effectLst/>
                <a:latin typeface="-apple-system"/>
              </a:rPr>
              <a:t>在普通尺度下的响应。从图中可以看出，无论初始条件如何，系统状态都能在预设时间内收敛到零。</a:t>
            </a:r>
            <a:endParaRPr lang="zh-CN" altLang="en-US" dirty="0"/>
          </a:p>
        </p:txBody>
      </p:sp>
      <p:sp>
        <p:nvSpPr>
          <p:cNvPr id="4" name="灯片编号占位符 3"/>
          <p:cNvSpPr>
            <a:spLocks noGrp="1"/>
          </p:cNvSpPr>
          <p:nvPr>
            <p:ph type="sldNum" sz="quarter" idx="5"/>
          </p:nvPr>
        </p:nvSpPr>
        <p:spPr/>
        <p:txBody>
          <a:bodyPr/>
          <a:lstStyle/>
          <a:p>
            <a:fld id="{6F6C1B11-CC51-4D72-A6B4-7293DE93C8A1}" type="slidenum">
              <a:rPr lang="zh-CN" altLang="en-US" smtClean="0"/>
              <a:t>11</a:t>
            </a:fld>
            <a:endParaRPr lang="zh-CN" altLang="en-US"/>
          </a:p>
        </p:txBody>
      </p:sp>
    </p:spTree>
    <p:extLst>
      <p:ext uri="{BB962C8B-B14F-4D97-AF65-F5344CB8AC3E}">
        <p14:creationId xmlns:p14="http://schemas.microsoft.com/office/powerpoint/2010/main" val="18079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A2029"/>
                </a:solidFill>
                <a:effectLst/>
                <a:latin typeface="-apple-system"/>
              </a:rPr>
              <a:t>展示了控制信号 </a:t>
            </a:r>
            <a:r>
              <a:rPr lang="en-US" altLang="zh-CN" b="0" i="0" dirty="0">
                <a:solidFill>
                  <a:srgbClr val="1A2029"/>
                </a:solidFill>
                <a:effectLst/>
                <a:latin typeface="-apple-system"/>
              </a:rPr>
              <a:t>u </a:t>
            </a:r>
            <a:r>
              <a:rPr lang="zh-CN" altLang="en-US" b="0" i="0" dirty="0">
                <a:solidFill>
                  <a:srgbClr val="1A2029"/>
                </a:solidFill>
                <a:effectLst/>
                <a:latin typeface="-apple-system"/>
              </a:rPr>
              <a:t>在不同初始条件下的响应。从图中可以看出，控制信号是连续的，并且在预设时间内收敛到零。</a:t>
            </a:r>
            <a:endParaRPr lang="en-US" altLang="zh-CN" b="0" i="0" dirty="0">
              <a:solidFill>
                <a:srgbClr val="1A2029"/>
              </a:solidFill>
              <a:effectLst/>
              <a:latin typeface="-apple-system"/>
            </a:endParaRPr>
          </a:p>
          <a:p>
            <a:r>
              <a:rPr lang="zh-CN" altLang="en-US" b="0" i="0" dirty="0">
                <a:solidFill>
                  <a:srgbClr val="1A2029"/>
                </a:solidFill>
                <a:effectLst/>
                <a:latin typeface="-apple-system"/>
              </a:rPr>
              <a:t>展示了参数估计值 ˆ</a:t>
            </a:r>
            <a:r>
              <a:rPr lang="en-US" altLang="zh-CN" b="0" i="0" dirty="0">
                <a:solidFill>
                  <a:srgbClr val="1A2029"/>
                </a:solidFill>
                <a:effectLst/>
                <a:latin typeface="-apple-system"/>
              </a:rPr>
              <a:t>θ </a:t>
            </a:r>
            <a:r>
              <a:rPr lang="zh-CN" altLang="en-US" b="0" i="0" dirty="0">
                <a:solidFill>
                  <a:srgbClr val="1A2029"/>
                </a:solidFill>
                <a:effectLst/>
                <a:latin typeface="-apple-system"/>
              </a:rPr>
              <a:t>在不同初始条件下的响应。从图中可以看出，参数估计值是有界的，并且随着系统状态的收敛而趋于稳定。</a:t>
            </a:r>
            <a:endParaRPr lang="zh-CN" altLang="en-US" dirty="0"/>
          </a:p>
        </p:txBody>
      </p:sp>
      <p:sp>
        <p:nvSpPr>
          <p:cNvPr id="4" name="灯片编号占位符 3"/>
          <p:cNvSpPr>
            <a:spLocks noGrp="1"/>
          </p:cNvSpPr>
          <p:nvPr>
            <p:ph type="sldNum" sz="quarter" idx="5"/>
          </p:nvPr>
        </p:nvSpPr>
        <p:spPr/>
        <p:txBody>
          <a:bodyPr/>
          <a:lstStyle/>
          <a:p>
            <a:fld id="{6F6C1B11-CC51-4D72-A6B4-7293DE93C8A1}" type="slidenum">
              <a:rPr lang="zh-CN" altLang="en-US" smtClean="0"/>
              <a:t>12</a:t>
            </a:fld>
            <a:endParaRPr lang="zh-CN" altLang="en-US"/>
          </a:p>
        </p:txBody>
      </p:sp>
    </p:spTree>
    <p:extLst>
      <p:ext uri="{BB962C8B-B14F-4D97-AF65-F5344CB8AC3E}">
        <p14:creationId xmlns:p14="http://schemas.microsoft.com/office/powerpoint/2010/main" val="1187680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A2029"/>
                </a:solidFill>
                <a:effectLst/>
                <a:latin typeface="-apple-system"/>
              </a:rPr>
              <a:t>分别展示了系统状态 </a:t>
            </a:r>
            <a:r>
              <a:rPr lang="en-US" altLang="zh-CN" b="0" i="0" dirty="0">
                <a:solidFill>
                  <a:srgbClr val="1A2029"/>
                </a:solidFill>
                <a:effectLst/>
                <a:latin typeface="-apple-system"/>
              </a:rPr>
              <a:t>x1, x2, x3 </a:t>
            </a:r>
            <a:r>
              <a:rPr lang="zh-CN" altLang="en-US" b="0" i="0" dirty="0">
                <a:solidFill>
                  <a:srgbClr val="1A2029"/>
                </a:solidFill>
                <a:effectLst/>
                <a:latin typeface="-apple-system"/>
              </a:rPr>
              <a:t>在不同初始条件下的收敛情况。从图中可以看出，无论初始条件如何，系统状态都能在预设时间内收敛到零。</a:t>
            </a:r>
            <a:endParaRPr lang="en-US" altLang="zh-CN" b="0" i="0" dirty="0">
              <a:solidFill>
                <a:srgbClr val="1A2029"/>
              </a:solidFill>
              <a:effectLst/>
              <a:latin typeface="-apple-system"/>
            </a:endParaRPr>
          </a:p>
          <a:p>
            <a:r>
              <a:rPr lang="zh-CN" altLang="en-US" b="0" i="0" dirty="0">
                <a:solidFill>
                  <a:srgbClr val="1A2029"/>
                </a:solidFill>
                <a:effectLst/>
                <a:latin typeface="-apple-system"/>
              </a:rPr>
              <a:t>展示了控制信号 </a:t>
            </a:r>
            <a:r>
              <a:rPr lang="en-US" altLang="zh-CN" b="0" i="0" dirty="0">
                <a:solidFill>
                  <a:srgbClr val="1A2029"/>
                </a:solidFill>
                <a:effectLst/>
                <a:latin typeface="-apple-system"/>
              </a:rPr>
              <a:t>u </a:t>
            </a:r>
            <a:r>
              <a:rPr lang="zh-CN" altLang="en-US" b="0" i="0" dirty="0">
                <a:solidFill>
                  <a:srgbClr val="1A2029"/>
                </a:solidFill>
                <a:effectLst/>
                <a:latin typeface="-apple-system"/>
              </a:rPr>
              <a:t>在不同初始条件下的响应。从图中可以看出，控制信号是连续的，并且在预设时间内收敛到零。</a:t>
            </a:r>
            <a:endParaRPr lang="en-US" altLang="zh-CN" b="0" i="0" dirty="0">
              <a:solidFill>
                <a:srgbClr val="1A2029"/>
              </a:solidFill>
              <a:effectLst/>
              <a:latin typeface="-apple-system"/>
            </a:endParaRPr>
          </a:p>
          <a:p>
            <a:r>
              <a:rPr lang="zh-CN" altLang="en-US" b="0" i="0" dirty="0">
                <a:solidFill>
                  <a:srgbClr val="1A2029"/>
                </a:solidFill>
                <a:effectLst/>
                <a:latin typeface="-apple-system"/>
              </a:rPr>
              <a:t>仿真实验结果表明，所提出的自适应预设时间控制算法能够有效地控制不确定非线性系统，使其在预设时间内收敛到零。该算法具有良好的鲁棒性和适应性，能够应对不同的初始条件和系统参数不确定性。</a:t>
            </a:r>
            <a:endParaRPr lang="zh-CN" altLang="en-US" dirty="0"/>
          </a:p>
        </p:txBody>
      </p:sp>
      <p:sp>
        <p:nvSpPr>
          <p:cNvPr id="4" name="灯片编号占位符 3"/>
          <p:cNvSpPr>
            <a:spLocks noGrp="1"/>
          </p:cNvSpPr>
          <p:nvPr>
            <p:ph type="sldNum" sz="quarter" idx="5"/>
          </p:nvPr>
        </p:nvSpPr>
        <p:spPr/>
        <p:txBody>
          <a:bodyPr/>
          <a:lstStyle/>
          <a:p>
            <a:fld id="{6F6C1B11-CC51-4D72-A6B4-7293DE93C8A1}" type="slidenum">
              <a:rPr lang="zh-CN" altLang="en-US" smtClean="0"/>
              <a:t>14</a:t>
            </a:fld>
            <a:endParaRPr lang="zh-CN" altLang="en-US"/>
          </a:p>
        </p:txBody>
      </p:sp>
    </p:spTree>
    <p:extLst>
      <p:ext uri="{BB962C8B-B14F-4D97-AF65-F5344CB8AC3E}">
        <p14:creationId xmlns:p14="http://schemas.microsoft.com/office/powerpoint/2010/main" val="1659497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84F1D5-F23B-26A8-BA6C-23147655287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F4E7940-256A-54F1-1345-52A4AF7D76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BA69A32-7D69-F439-DE5B-CE9CBD3FACFA}"/>
              </a:ext>
            </a:extLst>
          </p:cNvPr>
          <p:cNvSpPr>
            <a:spLocks noGrp="1"/>
          </p:cNvSpPr>
          <p:nvPr>
            <p:ph type="dt" sz="half" idx="10"/>
          </p:nvPr>
        </p:nvSpPr>
        <p:spPr/>
        <p:txBody>
          <a:bodyPr/>
          <a:lstStyle/>
          <a:p>
            <a:fld id="{F8B3D7B3-9338-4DF2-AA98-E8CD1A42E615}"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DC1A4985-B8E2-8485-5FFF-46A2C5E02E2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A84B17-5689-8FC4-68C6-406D6D7859E5}"/>
              </a:ext>
            </a:extLst>
          </p:cNvPr>
          <p:cNvSpPr>
            <a:spLocks noGrp="1"/>
          </p:cNvSpPr>
          <p:nvPr>
            <p:ph type="sldNum" sz="quarter" idx="12"/>
          </p:nvPr>
        </p:nvSpPr>
        <p:spPr/>
        <p:txBody>
          <a:bodyPr/>
          <a:lstStyle/>
          <a:p>
            <a:fld id="{A9CA3406-6606-41BE-9146-D76CFF228194}" type="slidenum">
              <a:rPr lang="zh-CN" altLang="en-US" smtClean="0"/>
              <a:t>‹#›</a:t>
            </a:fld>
            <a:endParaRPr lang="zh-CN" altLang="en-US"/>
          </a:p>
        </p:txBody>
      </p:sp>
    </p:spTree>
    <p:extLst>
      <p:ext uri="{BB962C8B-B14F-4D97-AF65-F5344CB8AC3E}">
        <p14:creationId xmlns:p14="http://schemas.microsoft.com/office/powerpoint/2010/main" val="1130080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1AAC39-6DBB-E6B9-D328-F57CC1B98E3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21A1FD9-8829-E2D2-1092-AE2A745850E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A2D877-B2A8-9013-A32F-E83FC35E1694}"/>
              </a:ext>
            </a:extLst>
          </p:cNvPr>
          <p:cNvSpPr>
            <a:spLocks noGrp="1"/>
          </p:cNvSpPr>
          <p:nvPr>
            <p:ph type="dt" sz="half" idx="10"/>
          </p:nvPr>
        </p:nvSpPr>
        <p:spPr/>
        <p:txBody>
          <a:bodyPr/>
          <a:lstStyle/>
          <a:p>
            <a:fld id="{F8B3D7B3-9338-4DF2-AA98-E8CD1A42E615}"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9EEF9B06-03B4-FA95-51DF-4E84F7A91E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82553C-20D7-1974-1479-99ED1D6105EC}"/>
              </a:ext>
            </a:extLst>
          </p:cNvPr>
          <p:cNvSpPr>
            <a:spLocks noGrp="1"/>
          </p:cNvSpPr>
          <p:nvPr>
            <p:ph type="sldNum" sz="quarter" idx="12"/>
          </p:nvPr>
        </p:nvSpPr>
        <p:spPr/>
        <p:txBody>
          <a:bodyPr/>
          <a:lstStyle/>
          <a:p>
            <a:fld id="{A9CA3406-6606-41BE-9146-D76CFF228194}" type="slidenum">
              <a:rPr lang="zh-CN" altLang="en-US" smtClean="0"/>
              <a:t>‹#›</a:t>
            </a:fld>
            <a:endParaRPr lang="zh-CN" altLang="en-US"/>
          </a:p>
        </p:txBody>
      </p:sp>
    </p:spTree>
    <p:extLst>
      <p:ext uri="{BB962C8B-B14F-4D97-AF65-F5344CB8AC3E}">
        <p14:creationId xmlns:p14="http://schemas.microsoft.com/office/powerpoint/2010/main" val="250088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2969692-076A-A26E-0B2B-E402A2759C1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752551D-FB91-8F0D-1097-B450D83A77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02A4E1-02E1-8C01-12D9-49A3BB06117F}"/>
              </a:ext>
            </a:extLst>
          </p:cNvPr>
          <p:cNvSpPr>
            <a:spLocks noGrp="1"/>
          </p:cNvSpPr>
          <p:nvPr>
            <p:ph type="dt" sz="half" idx="10"/>
          </p:nvPr>
        </p:nvSpPr>
        <p:spPr/>
        <p:txBody>
          <a:bodyPr/>
          <a:lstStyle/>
          <a:p>
            <a:fld id="{F8B3D7B3-9338-4DF2-AA98-E8CD1A42E615}"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3D86B89E-06A4-9B07-C138-054BA2497C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F3819C-8987-503A-AD3E-7873437F76E9}"/>
              </a:ext>
            </a:extLst>
          </p:cNvPr>
          <p:cNvSpPr>
            <a:spLocks noGrp="1"/>
          </p:cNvSpPr>
          <p:nvPr>
            <p:ph type="sldNum" sz="quarter" idx="12"/>
          </p:nvPr>
        </p:nvSpPr>
        <p:spPr/>
        <p:txBody>
          <a:bodyPr/>
          <a:lstStyle/>
          <a:p>
            <a:fld id="{A9CA3406-6606-41BE-9146-D76CFF228194}" type="slidenum">
              <a:rPr lang="zh-CN" altLang="en-US" smtClean="0"/>
              <a:t>‹#›</a:t>
            </a:fld>
            <a:endParaRPr lang="zh-CN" altLang="en-US"/>
          </a:p>
        </p:txBody>
      </p:sp>
    </p:spTree>
    <p:extLst>
      <p:ext uri="{BB962C8B-B14F-4D97-AF65-F5344CB8AC3E}">
        <p14:creationId xmlns:p14="http://schemas.microsoft.com/office/powerpoint/2010/main" val="258717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A7865-5EEF-236C-19F8-2D38C5ACBE0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CB34077-DDA1-5F29-BEFF-63088D920D7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2705D8-FCDC-F061-E7F6-6ADF0EBD8E2E}"/>
              </a:ext>
            </a:extLst>
          </p:cNvPr>
          <p:cNvSpPr>
            <a:spLocks noGrp="1"/>
          </p:cNvSpPr>
          <p:nvPr>
            <p:ph type="dt" sz="half" idx="10"/>
          </p:nvPr>
        </p:nvSpPr>
        <p:spPr/>
        <p:txBody>
          <a:bodyPr/>
          <a:lstStyle/>
          <a:p>
            <a:fld id="{F8B3D7B3-9338-4DF2-AA98-E8CD1A42E615}"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2A958A7D-CFA5-9DB8-E884-36C359A64C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03531F-5C4D-EF78-D3E5-E1CD6D0B9BB2}"/>
              </a:ext>
            </a:extLst>
          </p:cNvPr>
          <p:cNvSpPr>
            <a:spLocks noGrp="1"/>
          </p:cNvSpPr>
          <p:nvPr>
            <p:ph type="sldNum" sz="quarter" idx="12"/>
          </p:nvPr>
        </p:nvSpPr>
        <p:spPr/>
        <p:txBody>
          <a:bodyPr/>
          <a:lstStyle/>
          <a:p>
            <a:fld id="{A9CA3406-6606-41BE-9146-D76CFF228194}" type="slidenum">
              <a:rPr lang="zh-CN" altLang="en-US" smtClean="0"/>
              <a:t>‹#›</a:t>
            </a:fld>
            <a:endParaRPr lang="zh-CN" altLang="en-US"/>
          </a:p>
        </p:txBody>
      </p:sp>
    </p:spTree>
    <p:extLst>
      <p:ext uri="{BB962C8B-B14F-4D97-AF65-F5344CB8AC3E}">
        <p14:creationId xmlns:p14="http://schemas.microsoft.com/office/powerpoint/2010/main" val="614441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C46CB-CFD4-4250-19A6-38232D2F8B1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3920AB9-6639-2E5E-20C3-011D696D8F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E92E675-55CB-1254-9A43-D3FFACF98E0A}"/>
              </a:ext>
            </a:extLst>
          </p:cNvPr>
          <p:cNvSpPr>
            <a:spLocks noGrp="1"/>
          </p:cNvSpPr>
          <p:nvPr>
            <p:ph type="dt" sz="half" idx="10"/>
          </p:nvPr>
        </p:nvSpPr>
        <p:spPr/>
        <p:txBody>
          <a:bodyPr/>
          <a:lstStyle/>
          <a:p>
            <a:fld id="{F8B3D7B3-9338-4DF2-AA98-E8CD1A42E615}"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364F5BF0-61D4-366F-8849-EE257D0612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3FB91E-F708-260E-3418-E02DD5F258B7}"/>
              </a:ext>
            </a:extLst>
          </p:cNvPr>
          <p:cNvSpPr>
            <a:spLocks noGrp="1"/>
          </p:cNvSpPr>
          <p:nvPr>
            <p:ph type="sldNum" sz="quarter" idx="12"/>
          </p:nvPr>
        </p:nvSpPr>
        <p:spPr/>
        <p:txBody>
          <a:bodyPr/>
          <a:lstStyle/>
          <a:p>
            <a:fld id="{A9CA3406-6606-41BE-9146-D76CFF228194}" type="slidenum">
              <a:rPr lang="zh-CN" altLang="en-US" smtClean="0"/>
              <a:t>‹#›</a:t>
            </a:fld>
            <a:endParaRPr lang="zh-CN" altLang="en-US"/>
          </a:p>
        </p:txBody>
      </p:sp>
    </p:spTree>
    <p:extLst>
      <p:ext uri="{BB962C8B-B14F-4D97-AF65-F5344CB8AC3E}">
        <p14:creationId xmlns:p14="http://schemas.microsoft.com/office/powerpoint/2010/main" val="264932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3051F-B828-E737-D148-B6D7491EACA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02E2E7-FD2A-4723-B22C-752309FBD81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EA88F3C-CB39-F25E-02FD-F7870347D91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D504729-9341-BCB3-F4DF-20109D406748}"/>
              </a:ext>
            </a:extLst>
          </p:cNvPr>
          <p:cNvSpPr>
            <a:spLocks noGrp="1"/>
          </p:cNvSpPr>
          <p:nvPr>
            <p:ph type="dt" sz="half" idx="10"/>
          </p:nvPr>
        </p:nvSpPr>
        <p:spPr/>
        <p:txBody>
          <a:bodyPr/>
          <a:lstStyle/>
          <a:p>
            <a:fld id="{F8B3D7B3-9338-4DF2-AA98-E8CD1A42E615}" type="datetimeFigureOut">
              <a:rPr lang="zh-CN" altLang="en-US" smtClean="0"/>
              <a:t>2024/12/5</a:t>
            </a:fld>
            <a:endParaRPr lang="zh-CN" altLang="en-US"/>
          </a:p>
        </p:txBody>
      </p:sp>
      <p:sp>
        <p:nvSpPr>
          <p:cNvPr id="6" name="页脚占位符 5">
            <a:extLst>
              <a:ext uri="{FF2B5EF4-FFF2-40B4-BE49-F238E27FC236}">
                <a16:creationId xmlns:a16="http://schemas.microsoft.com/office/drawing/2014/main" id="{9400FD9F-50B7-F467-378F-64AB4470B5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281F29-53DC-FD84-6262-593FFDD6BEC5}"/>
              </a:ext>
            </a:extLst>
          </p:cNvPr>
          <p:cNvSpPr>
            <a:spLocks noGrp="1"/>
          </p:cNvSpPr>
          <p:nvPr>
            <p:ph type="sldNum" sz="quarter" idx="12"/>
          </p:nvPr>
        </p:nvSpPr>
        <p:spPr/>
        <p:txBody>
          <a:bodyPr/>
          <a:lstStyle/>
          <a:p>
            <a:fld id="{A9CA3406-6606-41BE-9146-D76CFF228194}" type="slidenum">
              <a:rPr lang="zh-CN" altLang="en-US" smtClean="0"/>
              <a:t>‹#›</a:t>
            </a:fld>
            <a:endParaRPr lang="zh-CN" altLang="en-US"/>
          </a:p>
        </p:txBody>
      </p:sp>
    </p:spTree>
    <p:extLst>
      <p:ext uri="{BB962C8B-B14F-4D97-AF65-F5344CB8AC3E}">
        <p14:creationId xmlns:p14="http://schemas.microsoft.com/office/powerpoint/2010/main" val="1267237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036879-25FD-0D0A-6C4F-EDC910401ED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CAEF21A-2184-F196-20A2-8B17FF0FAA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EC0479C-1DD2-361F-B794-81C8BD09752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3F43A90-2088-952A-58C1-60EEB27E14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C16DAE6-B85F-E28A-7A09-E9D5E4BA359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18EF8E9-2895-EC53-AFE5-27C1A474CF64}"/>
              </a:ext>
            </a:extLst>
          </p:cNvPr>
          <p:cNvSpPr>
            <a:spLocks noGrp="1"/>
          </p:cNvSpPr>
          <p:nvPr>
            <p:ph type="dt" sz="half" idx="10"/>
          </p:nvPr>
        </p:nvSpPr>
        <p:spPr/>
        <p:txBody>
          <a:bodyPr/>
          <a:lstStyle/>
          <a:p>
            <a:fld id="{F8B3D7B3-9338-4DF2-AA98-E8CD1A42E615}" type="datetimeFigureOut">
              <a:rPr lang="zh-CN" altLang="en-US" smtClean="0"/>
              <a:t>2024/12/5</a:t>
            </a:fld>
            <a:endParaRPr lang="zh-CN" altLang="en-US"/>
          </a:p>
        </p:txBody>
      </p:sp>
      <p:sp>
        <p:nvSpPr>
          <p:cNvPr id="8" name="页脚占位符 7">
            <a:extLst>
              <a:ext uri="{FF2B5EF4-FFF2-40B4-BE49-F238E27FC236}">
                <a16:creationId xmlns:a16="http://schemas.microsoft.com/office/drawing/2014/main" id="{7BD28E06-E572-762F-C0E9-45735EBF6BB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D7E5995-5A50-6540-F1CA-2FF039C49909}"/>
              </a:ext>
            </a:extLst>
          </p:cNvPr>
          <p:cNvSpPr>
            <a:spLocks noGrp="1"/>
          </p:cNvSpPr>
          <p:nvPr>
            <p:ph type="sldNum" sz="quarter" idx="12"/>
          </p:nvPr>
        </p:nvSpPr>
        <p:spPr/>
        <p:txBody>
          <a:bodyPr/>
          <a:lstStyle/>
          <a:p>
            <a:fld id="{A9CA3406-6606-41BE-9146-D76CFF228194}" type="slidenum">
              <a:rPr lang="zh-CN" altLang="en-US" smtClean="0"/>
              <a:t>‹#›</a:t>
            </a:fld>
            <a:endParaRPr lang="zh-CN" altLang="en-US"/>
          </a:p>
        </p:txBody>
      </p:sp>
    </p:spTree>
    <p:extLst>
      <p:ext uri="{BB962C8B-B14F-4D97-AF65-F5344CB8AC3E}">
        <p14:creationId xmlns:p14="http://schemas.microsoft.com/office/powerpoint/2010/main" val="3967126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2A68E-4681-4F4C-5E07-FB95C4E2080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B699B8C-B8E0-B93E-FA14-6CB0AACB2DE2}"/>
              </a:ext>
            </a:extLst>
          </p:cNvPr>
          <p:cNvSpPr>
            <a:spLocks noGrp="1"/>
          </p:cNvSpPr>
          <p:nvPr>
            <p:ph type="dt" sz="half" idx="10"/>
          </p:nvPr>
        </p:nvSpPr>
        <p:spPr/>
        <p:txBody>
          <a:bodyPr/>
          <a:lstStyle/>
          <a:p>
            <a:fld id="{F8B3D7B3-9338-4DF2-AA98-E8CD1A42E615}" type="datetimeFigureOut">
              <a:rPr lang="zh-CN" altLang="en-US" smtClean="0"/>
              <a:t>2024/12/5</a:t>
            </a:fld>
            <a:endParaRPr lang="zh-CN" altLang="en-US"/>
          </a:p>
        </p:txBody>
      </p:sp>
      <p:sp>
        <p:nvSpPr>
          <p:cNvPr id="4" name="页脚占位符 3">
            <a:extLst>
              <a:ext uri="{FF2B5EF4-FFF2-40B4-BE49-F238E27FC236}">
                <a16:creationId xmlns:a16="http://schemas.microsoft.com/office/drawing/2014/main" id="{9DAE317B-198A-2CB7-1552-56AC11B34EE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3469944-6511-58B7-D57A-1D780A1A873A}"/>
              </a:ext>
            </a:extLst>
          </p:cNvPr>
          <p:cNvSpPr>
            <a:spLocks noGrp="1"/>
          </p:cNvSpPr>
          <p:nvPr>
            <p:ph type="sldNum" sz="quarter" idx="12"/>
          </p:nvPr>
        </p:nvSpPr>
        <p:spPr/>
        <p:txBody>
          <a:bodyPr/>
          <a:lstStyle/>
          <a:p>
            <a:fld id="{A9CA3406-6606-41BE-9146-D76CFF228194}" type="slidenum">
              <a:rPr lang="zh-CN" altLang="en-US" smtClean="0"/>
              <a:t>‹#›</a:t>
            </a:fld>
            <a:endParaRPr lang="zh-CN" altLang="en-US"/>
          </a:p>
        </p:txBody>
      </p:sp>
    </p:spTree>
    <p:extLst>
      <p:ext uri="{BB962C8B-B14F-4D97-AF65-F5344CB8AC3E}">
        <p14:creationId xmlns:p14="http://schemas.microsoft.com/office/powerpoint/2010/main" val="2049346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D3457A1-1283-0017-474B-A7D42EEF86B3}"/>
              </a:ext>
            </a:extLst>
          </p:cNvPr>
          <p:cNvSpPr>
            <a:spLocks noGrp="1"/>
          </p:cNvSpPr>
          <p:nvPr>
            <p:ph type="dt" sz="half" idx="10"/>
          </p:nvPr>
        </p:nvSpPr>
        <p:spPr/>
        <p:txBody>
          <a:bodyPr/>
          <a:lstStyle/>
          <a:p>
            <a:fld id="{F8B3D7B3-9338-4DF2-AA98-E8CD1A42E615}" type="datetimeFigureOut">
              <a:rPr lang="zh-CN" altLang="en-US" smtClean="0"/>
              <a:t>2024/12/5</a:t>
            </a:fld>
            <a:endParaRPr lang="zh-CN" altLang="en-US"/>
          </a:p>
        </p:txBody>
      </p:sp>
      <p:sp>
        <p:nvSpPr>
          <p:cNvPr id="3" name="页脚占位符 2">
            <a:extLst>
              <a:ext uri="{FF2B5EF4-FFF2-40B4-BE49-F238E27FC236}">
                <a16:creationId xmlns:a16="http://schemas.microsoft.com/office/drawing/2014/main" id="{F897C3AF-5E16-D7D4-C2B5-4851D4E625A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CE7783C-D4CE-DE0C-5D6C-8687447BB8B5}"/>
              </a:ext>
            </a:extLst>
          </p:cNvPr>
          <p:cNvSpPr>
            <a:spLocks noGrp="1"/>
          </p:cNvSpPr>
          <p:nvPr>
            <p:ph type="sldNum" sz="quarter" idx="12"/>
          </p:nvPr>
        </p:nvSpPr>
        <p:spPr/>
        <p:txBody>
          <a:bodyPr/>
          <a:lstStyle/>
          <a:p>
            <a:fld id="{A9CA3406-6606-41BE-9146-D76CFF228194}" type="slidenum">
              <a:rPr lang="zh-CN" altLang="en-US" smtClean="0"/>
              <a:t>‹#›</a:t>
            </a:fld>
            <a:endParaRPr lang="zh-CN" altLang="en-US"/>
          </a:p>
        </p:txBody>
      </p:sp>
    </p:spTree>
    <p:extLst>
      <p:ext uri="{BB962C8B-B14F-4D97-AF65-F5344CB8AC3E}">
        <p14:creationId xmlns:p14="http://schemas.microsoft.com/office/powerpoint/2010/main" val="3016485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07207-D12C-6D4A-B1E4-1FAE9C6F8EE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380C922-D1D7-836D-C5FC-168E007F48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8E658F4-C2F8-BAB6-C58E-284C240B3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356CB36-C751-EA56-BB5C-3C529B31B4BD}"/>
              </a:ext>
            </a:extLst>
          </p:cNvPr>
          <p:cNvSpPr>
            <a:spLocks noGrp="1"/>
          </p:cNvSpPr>
          <p:nvPr>
            <p:ph type="dt" sz="half" idx="10"/>
          </p:nvPr>
        </p:nvSpPr>
        <p:spPr/>
        <p:txBody>
          <a:bodyPr/>
          <a:lstStyle/>
          <a:p>
            <a:fld id="{F8B3D7B3-9338-4DF2-AA98-E8CD1A42E615}" type="datetimeFigureOut">
              <a:rPr lang="zh-CN" altLang="en-US" smtClean="0"/>
              <a:t>2024/12/5</a:t>
            </a:fld>
            <a:endParaRPr lang="zh-CN" altLang="en-US"/>
          </a:p>
        </p:txBody>
      </p:sp>
      <p:sp>
        <p:nvSpPr>
          <p:cNvPr id="6" name="页脚占位符 5">
            <a:extLst>
              <a:ext uri="{FF2B5EF4-FFF2-40B4-BE49-F238E27FC236}">
                <a16:creationId xmlns:a16="http://schemas.microsoft.com/office/drawing/2014/main" id="{ACADAABD-BCE8-FAA7-766A-5660193C93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FACD870-50CF-6D97-ECD5-76E18EA00895}"/>
              </a:ext>
            </a:extLst>
          </p:cNvPr>
          <p:cNvSpPr>
            <a:spLocks noGrp="1"/>
          </p:cNvSpPr>
          <p:nvPr>
            <p:ph type="sldNum" sz="quarter" idx="12"/>
          </p:nvPr>
        </p:nvSpPr>
        <p:spPr/>
        <p:txBody>
          <a:bodyPr/>
          <a:lstStyle/>
          <a:p>
            <a:fld id="{A9CA3406-6606-41BE-9146-D76CFF228194}" type="slidenum">
              <a:rPr lang="zh-CN" altLang="en-US" smtClean="0"/>
              <a:t>‹#›</a:t>
            </a:fld>
            <a:endParaRPr lang="zh-CN" altLang="en-US"/>
          </a:p>
        </p:txBody>
      </p:sp>
    </p:spTree>
    <p:extLst>
      <p:ext uri="{BB962C8B-B14F-4D97-AF65-F5344CB8AC3E}">
        <p14:creationId xmlns:p14="http://schemas.microsoft.com/office/powerpoint/2010/main" val="1503898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03A0E-2327-0DDE-F960-2EFA0C81B5D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75534D2-C443-8BDA-0E0E-BC88C5667B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F4B52D7-69B4-D203-7D08-9DCF57A349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6E1A981-315F-E088-DF79-7EEB4FE49B17}"/>
              </a:ext>
            </a:extLst>
          </p:cNvPr>
          <p:cNvSpPr>
            <a:spLocks noGrp="1"/>
          </p:cNvSpPr>
          <p:nvPr>
            <p:ph type="dt" sz="half" idx="10"/>
          </p:nvPr>
        </p:nvSpPr>
        <p:spPr/>
        <p:txBody>
          <a:bodyPr/>
          <a:lstStyle/>
          <a:p>
            <a:fld id="{F8B3D7B3-9338-4DF2-AA98-E8CD1A42E615}" type="datetimeFigureOut">
              <a:rPr lang="zh-CN" altLang="en-US" smtClean="0"/>
              <a:t>2024/12/5</a:t>
            </a:fld>
            <a:endParaRPr lang="zh-CN" altLang="en-US"/>
          </a:p>
        </p:txBody>
      </p:sp>
      <p:sp>
        <p:nvSpPr>
          <p:cNvPr id="6" name="页脚占位符 5">
            <a:extLst>
              <a:ext uri="{FF2B5EF4-FFF2-40B4-BE49-F238E27FC236}">
                <a16:creationId xmlns:a16="http://schemas.microsoft.com/office/drawing/2014/main" id="{0A128908-9F25-4B52-9B6B-B3D88817D5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81B3A2-BD48-354E-9E36-54AEF163A51E}"/>
              </a:ext>
            </a:extLst>
          </p:cNvPr>
          <p:cNvSpPr>
            <a:spLocks noGrp="1"/>
          </p:cNvSpPr>
          <p:nvPr>
            <p:ph type="sldNum" sz="quarter" idx="12"/>
          </p:nvPr>
        </p:nvSpPr>
        <p:spPr/>
        <p:txBody>
          <a:bodyPr/>
          <a:lstStyle/>
          <a:p>
            <a:fld id="{A9CA3406-6606-41BE-9146-D76CFF228194}" type="slidenum">
              <a:rPr lang="zh-CN" altLang="en-US" smtClean="0"/>
              <a:t>‹#›</a:t>
            </a:fld>
            <a:endParaRPr lang="zh-CN" altLang="en-US"/>
          </a:p>
        </p:txBody>
      </p:sp>
    </p:spTree>
    <p:extLst>
      <p:ext uri="{BB962C8B-B14F-4D97-AF65-F5344CB8AC3E}">
        <p14:creationId xmlns:p14="http://schemas.microsoft.com/office/powerpoint/2010/main" val="622533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43C4516-65EA-E013-BF78-A7C0126220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0CB94A6-8DE5-4C2F-A332-D5C8E768AA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F2DEE4-11A9-7E60-D0D3-00F6845CFF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B3D7B3-9338-4DF2-AA98-E8CD1A42E615}"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8E025819-543C-D81E-C337-87ED6D97EE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8472A5E-726F-2368-0955-9FB653DCB0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A3406-6606-41BE-9146-D76CFF228194}" type="slidenum">
              <a:rPr lang="zh-CN" altLang="en-US" smtClean="0"/>
              <a:t>‹#›</a:t>
            </a:fld>
            <a:endParaRPr lang="zh-CN" altLang="en-US"/>
          </a:p>
        </p:txBody>
      </p:sp>
    </p:spTree>
    <p:extLst>
      <p:ext uri="{BB962C8B-B14F-4D97-AF65-F5344CB8AC3E}">
        <p14:creationId xmlns:p14="http://schemas.microsoft.com/office/powerpoint/2010/main" val="3274383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1.sv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028F6F-138F-9796-09C5-02F06F0703EC}"/>
              </a:ext>
            </a:extLst>
          </p:cNvPr>
          <p:cNvSpPr>
            <a:spLocks noGrp="1"/>
          </p:cNvSpPr>
          <p:nvPr>
            <p:ph type="ctrTitle"/>
          </p:nvPr>
        </p:nvSpPr>
        <p:spPr>
          <a:xfrm>
            <a:off x="1524000" y="1295400"/>
            <a:ext cx="9144000" cy="2387600"/>
          </a:xfrm>
        </p:spPr>
        <p:txBody>
          <a:bodyPr>
            <a:normAutofit/>
          </a:bodyPr>
          <a:lstStyle/>
          <a:p>
            <a:r>
              <a:rPr lang="en-US" altLang="zh-CN" sz="4400" dirty="0">
                <a:latin typeface="Arial" panose="020B0604020202020204" pitchFamily="34" charset="0"/>
                <a:cs typeface="Arial" panose="020B0604020202020204" pitchFamily="34" charset="0"/>
              </a:rPr>
              <a:t>Adaptive Prescribed-Time Control for a Class of Uncertain Nonlinear Systems</a:t>
            </a:r>
            <a:endParaRPr lang="zh-CN" altLang="en-US" sz="4400" dirty="0">
              <a:latin typeface="Arial" panose="020B0604020202020204" pitchFamily="34" charset="0"/>
              <a:cs typeface="Arial" panose="020B0604020202020204" pitchFamily="34" charset="0"/>
            </a:endParaRPr>
          </a:p>
        </p:txBody>
      </p:sp>
      <p:sp>
        <p:nvSpPr>
          <p:cNvPr id="3" name="副标题 2">
            <a:extLst>
              <a:ext uri="{FF2B5EF4-FFF2-40B4-BE49-F238E27FC236}">
                <a16:creationId xmlns:a16="http://schemas.microsoft.com/office/drawing/2014/main" id="{AAEFE111-18DC-9F5C-1257-C571B546F5F1}"/>
              </a:ext>
            </a:extLst>
          </p:cNvPr>
          <p:cNvSpPr>
            <a:spLocks noGrp="1"/>
          </p:cNvSpPr>
          <p:nvPr>
            <p:ph type="subTitle" idx="1"/>
          </p:nvPr>
        </p:nvSpPr>
        <p:spPr>
          <a:xfrm>
            <a:off x="1524000" y="4077920"/>
            <a:ext cx="9144000" cy="794948"/>
          </a:xfrm>
        </p:spPr>
        <p:txBody>
          <a:bodyPr>
            <a:normAutofit/>
          </a:bodyPr>
          <a:lstStyle/>
          <a:p>
            <a:r>
              <a:rPr lang="en-US" altLang="zh-CN" sz="2000" dirty="0">
                <a:latin typeface="Arial" panose="020B0604020202020204" pitchFamily="34" charset="0"/>
                <a:cs typeface="Arial" panose="020B0604020202020204" pitchFamily="34" charset="0"/>
              </a:rPr>
              <a:t>Jianhua Guo</a:t>
            </a:r>
          </a:p>
          <a:p>
            <a:r>
              <a:rPr lang="en-US" altLang="zh-CN" sz="2000" b="0" i="0" dirty="0">
                <a:effectLst/>
                <a:latin typeface="Arial" panose="020B0604020202020204" pitchFamily="34" charset="0"/>
              </a:rPr>
              <a:t>December</a:t>
            </a:r>
            <a:r>
              <a:rPr lang="en-US" altLang="zh-CN" sz="2000" b="0" i="0" dirty="0">
                <a:solidFill>
                  <a:srgbClr val="111111"/>
                </a:solidFill>
                <a:effectLst/>
                <a:latin typeface="Arial" panose="020B0604020202020204" pitchFamily="34" charset="0"/>
                <a:ea typeface="Microsoft YaHei" panose="020B0503020204020204" pitchFamily="34" charset="-122"/>
                <a:cs typeface="Arial" panose="020B0604020202020204" pitchFamily="34" charset="0"/>
              </a:rPr>
              <a:t> 6</a:t>
            </a:r>
            <a:r>
              <a:rPr lang="zh-CN" altLang="en-US" sz="2000" b="0" i="0" dirty="0">
                <a:solidFill>
                  <a:srgbClr val="111111"/>
                </a:solidFill>
                <a:effectLst/>
                <a:latin typeface="Arial" panose="020B0604020202020204" pitchFamily="34" charset="0"/>
                <a:ea typeface="Microsoft YaHei" panose="020B0503020204020204" pitchFamily="34" charset="-122"/>
                <a:cs typeface="Arial" panose="020B0604020202020204" pitchFamily="34" charset="0"/>
              </a:rPr>
              <a:t>，</a:t>
            </a:r>
            <a:r>
              <a:rPr lang="en-US" altLang="zh-CN" sz="2000" b="0" i="0" dirty="0">
                <a:solidFill>
                  <a:srgbClr val="111111"/>
                </a:solidFill>
                <a:effectLst/>
                <a:latin typeface="Arial" panose="020B0604020202020204" pitchFamily="34" charset="0"/>
                <a:ea typeface="Microsoft YaHei" panose="020B0503020204020204" pitchFamily="34" charset="-122"/>
                <a:cs typeface="Arial" panose="020B0604020202020204" pitchFamily="34" charset="0"/>
              </a:rPr>
              <a:t>2024</a:t>
            </a:r>
            <a:endParaRPr lang="zh-CN" altLang="en-US" sz="2000" dirty="0">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3368649F-84DB-0145-003D-61D37014E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9319" y="290543"/>
            <a:ext cx="1309657" cy="1309657"/>
          </a:xfrm>
          <a:prstGeom prst="rect">
            <a:avLst/>
          </a:prstGeom>
        </p:spPr>
      </p:pic>
      <p:sp>
        <p:nvSpPr>
          <p:cNvPr id="4" name="矩形: 圆角 3">
            <a:extLst>
              <a:ext uri="{FF2B5EF4-FFF2-40B4-BE49-F238E27FC236}">
                <a16:creationId xmlns:a16="http://schemas.microsoft.com/office/drawing/2014/main" id="{76AF00A5-9155-C6B4-385E-0CF6FE716652}"/>
              </a:ext>
            </a:extLst>
          </p:cNvPr>
          <p:cNvSpPr/>
          <p:nvPr/>
        </p:nvSpPr>
        <p:spPr>
          <a:xfrm>
            <a:off x="7208314" y="3009537"/>
            <a:ext cx="1394871" cy="355963"/>
          </a:xfrm>
          <a:prstGeom prst="roundRect">
            <a:avLst>
              <a:gd name="adj" fmla="val 50000"/>
            </a:avLst>
          </a:prstGeom>
          <a:solidFill>
            <a:srgbClr val="942749"/>
          </a:soli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0" i="0" dirty="0">
                <a:solidFill>
                  <a:schemeClr val="bg1"/>
                </a:solidFill>
                <a:effectLst/>
                <a:latin typeface="宋体" panose="02010600030101010101" pitchFamily="2" charset="-122"/>
                <a:ea typeface="宋体" panose="02010600030101010101" pitchFamily="2" charset="-122"/>
              </a:rPr>
              <a:t>实验复现</a:t>
            </a:r>
            <a:endParaRPr lang="en-US" altLang="zh-CN" sz="1400" b="0" i="0" dirty="0">
              <a:solidFill>
                <a:schemeClr val="bg1"/>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3203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240496-72FC-6D49-71A0-3C2C635F65DB}"/>
            </a:ext>
          </a:extLst>
        </p:cNvPr>
        <p:cNvGrpSpPr/>
        <p:nvPr/>
      </p:nvGrpSpPr>
      <p:grpSpPr>
        <a:xfrm>
          <a:off x="0" y="0"/>
          <a:ext cx="0" cy="0"/>
          <a:chOff x="0" y="0"/>
          <a:chExt cx="0" cy="0"/>
        </a:xfrm>
      </p:grpSpPr>
      <p:sp>
        <p:nvSpPr>
          <p:cNvPr id="4" name="矩形 3">
            <a:extLst>
              <a:ext uri="{FF2B5EF4-FFF2-40B4-BE49-F238E27FC236}">
                <a16:creationId xmlns:a16="http://schemas.microsoft.com/office/drawing/2014/main" id="{7FF9F86E-F75C-4B39-B3E2-E723BAE974C7}"/>
              </a:ext>
            </a:extLst>
          </p:cNvPr>
          <p:cNvSpPr/>
          <p:nvPr/>
        </p:nvSpPr>
        <p:spPr>
          <a:xfrm>
            <a:off x="-67963" y="33604"/>
            <a:ext cx="12192000" cy="6858000"/>
          </a:xfrm>
          <a:prstGeom prst="rect">
            <a:avLst/>
          </a:prstGeom>
          <a:solidFill>
            <a:schemeClr val="bg1"/>
          </a:solidFill>
          <a:ln w="190500">
            <a:solidFill>
              <a:srgbClr val="9427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实验仿真</a:t>
            </a:r>
          </a:p>
        </p:txBody>
      </p:sp>
      <p:pic>
        <p:nvPicPr>
          <p:cNvPr id="5" name="图形 4" descr="笔记本电脑">
            <a:extLst>
              <a:ext uri="{FF2B5EF4-FFF2-40B4-BE49-F238E27FC236}">
                <a16:creationId xmlns:a16="http://schemas.microsoft.com/office/drawing/2014/main" id="{94EE6C13-7BAA-D3AD-A16E-34CEF30A01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583" y="179835"/>
            <a:ext cx="914400" cy="914400"/>
          </a:xfrm>
          <a:prstGeom prst="rect">
            <a:avLst/>
          </a:prstGeom>
        </p:spPr>
      </p:pic>
      <p:sp>
        <p:nvSpPr>
          <p:cNvPr id="7" name="文本框 6">
            <a:extLst>
              <a:ext uri="{FF2B5EF4-FFF2-40B4-BE49-F238E27FC236}">
                <a16:creationId xmlns:a16="http://schemas.microsoft.com/office/drawing/2014/main" id="{DADC93C8-1E2D-F0B3-A593-C306EE916E35}"/>
              </a:ext>
            </a:extLst>
          </p:cNvPr>
          <p:cNvSpPr txBox="1"/>
          <p:nvPr/>
        </p:nvSpPr>
        <p:spPr>
          <a:xfrm>
            <a:off x="1359246" y="452369"/>
            <a:ext cx="6097002" cy="369332"/>
          </a:xfrm>
          <a:prstGeom prst="rect">
            <a:avLst/>
          </a:prstGeom>
          <a:noFill/>
        </p:spPr>
        <p:txBody>
          <a:bodyPr wrap="square">
            <a:spAutoFit/>
          </a:bodyPr>
          <a:lstStyle/>
          <a:p>
            <a:r>
              <a:rPr lang="zh-CN" altLang="en-US" b="0" i="0" dirty="0">
                <a:solidFill>
                  <a:srgbClr val="060607"/>
                </a:solidFill>
                <a:effectLst/>
                <a:latin typeface="-apple-system"/>
              </a:rPr>
              <a:t>实验仿真</a:t>
            </a:r>
            <a:r>
              <a:rPr lang="en-US" altLang="zh-CN" b="0" i="0" dirty="0">
                <a:solidFill>
                  <a:srgbClr val="060607"/>
                </a:solidFill>
                <a:effectLst/>
                <a:latin typeface="-apple-system"/>
              </a:rPr>
              <a:t>2</a:t>
            </a:r>
            <a:r>
              <a:rPr lang="zh-CN" altLang="en-US" b="0" i="0" dirty="0">
                <a:solidFill>
                  <a:srgbClr val="060607"/>
                </a:solidFill>
                <a:effectLst/>
                <a:latin typeface="-apple-system"/>
              </a:rPr>
              <a:t>：三阶不确定非线性系统</a:t>
            </a:r>
            <a:endParaRPr lang="zh-CN" altLang="en-US" dirty="0"/>
          </a:p>
        </p:txBody>
      </p:sp>
      <p:sp>
        <p:nvSpPr>
          <p:cNvPr id="10" name="立方体 9">
            <a:extLst>
              <a:ext uri="{FF2B5EF4-FFF2-40B4-BE49-F238E27FC236}">
                <a16:creationId xmlns:a16="http://schemas.microsoft.com/office/drawing/2014/main" id="{BBA5407D-AEFB-4AF4-7F29-F4080E31B24B}"/>
              </a:ext>
            </a:extLst>
          </p:cNvPr>
          <p:cNvSpPr/>
          <p:nvPr/>
        </p:nvSpPr>
        <p:spPr>
          <a:xfrm>
            <a:off x="5397694" y="2584371"/>
            <a:ext cx="1623592" cy="1689257"/>
          </a:xfrm>
          <a:prstGeom prst="cube">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0" i="0" dirty="0">
                <a:solidFill>
                  <a:schemeClr val="bg1"/>
                </a:solidFill>
                <a:effectLst/>
                <a:latin typeface="trebuchet ms" panose="020B0603020202020204" pitchFamily="34" charset="0"/>
              </a:rPr>
              <a:t>系统状态</a:t>
            </a:r>
            <a:endParaRPr lang="zh-CN" altLang="en-US" dirty="0">
              <a:solidFill>
                <a:schemeClr val="bg1"/>
              </a:solidFill>
            </a:endParaRPr>
          </a:p>
        </p:txBody>
      </p:sp>
      <p:sp>
        <p:nvSpPr>
          <p:cNvPr id="13" name="立方体 12">
            <a:extLst>
              <a:ext uri="{FF2B5EF4-FFF2-40B4-BE49-F238E27FC236}">
                <a16:creationId xmlns:a16="http://schemas.microsoft.com/office/drawing/2014/main" id="{85B80735-18FC-9F5D-EEE4-B65B703DB86E}"/>
              </a:ext>
            </a:extLst>
          </p:cNvPr>
          <p:cNvSpPr/>
          <p:nvPr/>
        </p:nvSpPr>
        <p:spPr>
          <a:xfrm>
            <a:off x="2178241" y="1455902"/>
            <a:ext cx="789475" cy="722031"/>
          </a:xfrm>
          <a:prstGeom prst="cube">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chemeClr val="bg1"/>
                </a:solidFill>
                <a:effectLst/>
                <a:latin typeface="trebuchet ms" panose="020B0603020202020204" pitchFamily="34" charset="0"/>
              </a:rPr>
              <a:t>输入 </a:t>
            </a:r>
            <a:r>
              <a:rPr lang="en-US" altLang="zh-CN" sz="1200" b="0" i="0" dirty="0">
                <a:solidFill>
                  <a:schemeClr val="bg1"/>
                </a:solidFill>
                <a:effectLst/>
                <a:latin typeface="trebuchet ms" panose="020B0603020202020204" pitchFamily="34" charset="0"/>
              </a:rPr>
              <a:t>u</a:t>
            </a:r>
            <a:endParaRPr lang="zh-CN" altLang="en-US" sz="1200" dirty="0">
              <a:solidFill>
                <a:schemeClr val="bg1"/>
              </a:solidFill>
            </a:endParaRPr>
          </a:p>
        </p:txBody>
      </p:sp>
      <p:sp>
        <p:nvSpPr>
          <p:cNvPr id="21" name="立方体 20">
            <a:extLst>
              <a:ext uri="{FF2B5EF4-FFF2-40B4-BE49-F238E27FC236}">
                <a16:creationId xmlns:a16="http://schemas.microsoft.com/office/drawing/2014/main" id="{356A86C0-9D3C-3BB0-5645-31D013D0CE8E}"/>
              </a:ext>
            </a:extLst>
          </p:cNvPr>
          <p:cNvSpPr/>
          <p:nvPr/>
        </p:nvSpPr>
        <p:spPr>
          <a:xfrm>
            <a:off x="2178240" y="2278745"/>
            <a:ext cx="789475" cy="722031"/>
          </a:xfrm>
          <a:prstGeom prst="cube">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chemeClr val="bg1"/>
                </a:solidFill>
                <a:effectLst/>
                <a:latin typeface="trebuchet ms" panose="020B0603020202020204" pitchFamily="34" charset="0"/>
              </a:rPr>
              <a:t>状态 </a:t>
            </a:r>
            <a:r>
              <a:rPr lang="en-US" altLang="zh-CN" sz="1200" b="0" i="0" dirty="0">
                <a:solidFill>
                  <a:schemeClr val="bg1"/>
                </a:solidFill>
                <a:effectLst/>
                <a:latin typeface="trebuchet ms" panose="020B0603020202020204" pitchFamily="34" charset="0"/>
              </a:rPr>
              <a:t>x1</a:t>
            </a:r>
            <a:endParaRPr lang="zh-CN" altLang="en-US" sz="1200" dirty="0">
              <a:solidFill>
                <a:schemeClr val="bg1"/>
              </a:solidFill>
            </a:endParaRPr>
          </a:p>
        </p:txBody>
      </p:sp>
      <p:sp>
        <p:nvSpPr>
          <p:cNvPr id="22" name="立方体 21">
            <a:extLst>
              <a:ext uri="{FF2B5EF4-FFF2-40B4-BE49-F238E27FC236}">
                <a16:creationId xmlns:a16="http://schemas.microsoft.com/office/drawing/2014/main" id="{3610B9DF-19B3-7328-7F32-A7E9221DAA81}"/>
              </a:ext>
            </a:extLst>
          </p:cNvPr>
          <p:cNvSpPr/>
          <p:nvPr/>
        </p:nvSpPr>
        <p:spPr>
          <a:xfrm>
            <a:off x="2184991" y="3083351"/>
            <a:ext cx="789475" cy="722031"/>
          </a:xfrm>
          <a:prstGeom prst="cube">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chemeClr val="bg1"/>
                </a:solidFill>
                <a:effectLst/>
                <a:latin typeface="trebuchet ms" panose="020B0603020202020204" pitchFamily="34" charset="0"/>
              </a:rPr>
              <a:t>状态 </a:t>
            </a:r>
            <a:r>
              <a:rPr lang="en-US" altLang="zh-CN" sz="1200" b="0" i="0" dirty="0">
                <a:solidFill>
                  <a:schemeClr val="bg1"/>
                </a:solidFill>
                <a:effectLst/>
                <a:latin typeface="trebuchet ms" panose="020B0603020202020204" pitchFamily="34" charset="0"/>
              </a:rPr>
              <a:t>x2</a:t>
            </a:r>
            <a:endParaRPr lang="zh-CN" altLang="en-US" sz="1200" dirty="0">
              <a:solidFill>
                <a:schemeClr val="bg1"/>
              </a:solidFill>
            </a:endParaRPr>
          </a:p>
        </p:txBody>
      </p:sp>
      <p:sp>
        <p:nvSpPr>
          <p:cNvPr id="23" name="立方体 22">
            <a:extLst>
              <a:ext uri="{FF2B5EF4-FFF2-40B4-BE49-F238E27FC236}">
                <a16:creationId xmlns:a16="http://schemas.microsoft.com/office/drawing/2014/main" id="{3AA7A48D-2D77-9592-C83F-70EFA782E6E7}"/>
              </a:ext>
            </a:extLst>
          </p:cNvPr>
          <p:cNvSpPr/>
          <p:nvPr/>
        </p:nvSpPr>
        <p:spPr>
          <a:xfrm>
            <a:off x="2178241" y="3890828"/>
            <a:ext cx="789475" cy="722031"/>
          </a:xfrm>
          <a:prstGeom prst="cube">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chemeClr val="bg1"/>
                </a:solidFill>
                <a:effectLst/>
                <a:latin typeface="trebuchet ms" panose="020B0603020202020204" pitchFamily="34" charset="0"/>
              </a:rPr>
              <a:t>状态 </a:t>
            </a:r>
            <a:r>
              <a:rPr lang="en-US" altLang="zh-CN" sz="1200" b="0" i="0" dirty="0">
                <a:solidFill>
                  <a:schemeClr val="bg1"/>
                </a:solidFill>
                <a:effectLst/>
                <a:latin typeface="trebuchet ms" panose="020B0603020202020204" pitchFamily="34" charset="0"/>
              </a:rPr>
              <a:t>x3</a:t>
            </a:r>
            <a:endParaRPr lang="zh-CN" altLang="en-US" sz="1200" dirty="0">
              <a:solidFill>
                <a:schemeClr val="bg1"/>
              </a:solidFill>
            </a:endParaRPr>
          </a:p>
        </p:txBody>
      </p:sp>
      <p:sp>
        <p:nvSpPr>
          <p:cNvPr id="24" name="立方体 23">
            <a:extLst>
              <a:ext uri="{FF2B5EF4-FFF2-40B4-BE49-F238E27FC236}">
                <a16:creationId xmlns:a16="http://schemas.microsoft.com/office/drawing/2014/main" id="{9C1FA462-1DF6-B782-73E3-630922D3D0C1}"/>
              </a:ext>
            </a:extLst>
          </p:cNvPr>
          <p:cNvSpPr/>
          <p:nvPr/>
        </p:nvSpPr>
        <p:spPr>
          <a:xfrm>
            <a:off x="2178240" y="4695434"/>
            <a:ext cx="789475" cy="722031"/>
          </a:xfrm>
          <a:prstGeom prst="cube">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chemeClr val="bg1"/>
                </a:solidFill>
                <a:effectLst/>
                <a:latin typeface="trebuchet ms" panose="020B0603020202020204" pitchFamily="34" charset="0"/>
              </a:rPr>
              <a:t>不确定参数 </a:t>
            </a:r>
            <a:r>
              <a:rPr lang="el-GR" altLang="zh-CN" sz="1200" b="0" i="0" dirty="0">
                <a:solidFill>
                  <a:schemeClr val="bg1"/>
                </a:solidFill>
                <a:effectLst/>
                <a:latin typeface="trebuchet ms" panose="020B0603020202020204" pitchFamily="34" charset="0"/>
              </a:rPr>
              <a:t>θ</a:t>
            </a:r>
            <a:endParaRPr lang="zh-CN" altLang="en-US" sz="1200" dirty="0">
              <a:solidFill>
                <a:schemeClr val="bg1"/>
              </a:solidFill>
            </a:endParaRPr>
          </a:p>
        </p:txBody>
      </p:sp>
      <p:cxnSp>
        <p:nvCxnSpPr>
          <p:cNvPr id="26" name="直接箭头连接符 25">
            <a:extLst>
              <a:ext uri="{FF2B5EF4-FFF2-40B4-BE49-F238E27FC236}">
                <a16:creationId xmlns:a16="http://schemas.microsoft.com/office/drawing/2014/main" id="{1FDD5597-045A-9FC6-9C74-2FAB9781B8F4}"/>
              </a:ext>
            </a:extLst>
          </p:cNvPr>
          <p:cNvCxnSpPr/>
          <p:nvPr/>
        </p:nvCxnSpPr>
        <p:spPr>
          <a:xfrm>
            <a:off x="3050367" y="1612005"/>
            <a:ext cx="2232932" cy="1712053"/>
          </a:xfrm>
          <a:prstGeom prst="straightConnector1">
            <a:avLst/>
          </a:prstGeom>
          <a:ln>
            <a:solidFill>
              <a:srgbClr val="942749"/>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367E3925-887A-F5B3-FD71-D9A900825182}"/>
              </a:ext>
            </a:extLst>
          </p:cNvPr>
          <p:cNvCxnSpPr>
            <a:cxnSpLocks/>
          </p:cNvCxnSpPr>
          <p:nvPr/>
        </p:nvCxnSpPr>
        <p:spPr>
          <a:xfrm>
            <a:off x="3045056" y="2532888"/>
            <a:ext cx="2212744" cy="929716"/>
          </a:xfrm>
          <a:prstGeom prst="straightConnector1">
            <a:avLst/>
          </a:prstGeom>
          <a:ln>
            <a:solidFill>
              <a:srgbClr val="94274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E6EB710E-1F5C-024C-0E35-C8F47B6EB79E}"/>
              </a:ext>
            </a:extLst>
          </p:cNvPr>
          <p:cNvCxnSpPr>
            <a:cxnSpLocks/>
          </p:cNvCxnSpPr>
          <p:nvPr/>
        </p:nvCxnSpPr>
        <p:spPr>
          <a:xfrm>
            <a:off x="3045056" y="3337495"/>
            <a:ext cx="2225774" cy="269948"/>
          </a:xfrm>
          <a:prstGeom prst="straightConnector1">
            <a:avLst/>
          </a:prstGeom>
          <a:ln>
            <a:solidFill>
              <a:srgbClr val="942749"/>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9A6B8035-39BC-1EAF-4BF6-215670D08F14}"/>
              </a:ext>
            </a:extLst>
          </p:cNvPr>
          <p:cNvCxnSpPr>
            <a:cxnSpLocks/>
          </p:cNvCxnSpPr>
          <p:nvPr/>
        </p:nvCxnSpPr>
        <p:spPr>
          <a:xfrm flipV="1">
            <a:off x="3037898" y="3739185"/>
            <a:ext cx="2232932" cy="425312"/>
          </a:xfrm>
          <a:prstGeom prst="straightConnector1">
            <a:avLst/>
          </a:prstGeom>
          <a:ln>
            <a:solidFill>
              <a:srgbClr val="942749"/>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45A6A592-F24C-29C1-42C2-8818A094A3BF}"/>
              </a:ext>
            </a:extLst>
          </p:cNvPr>
          <p:cNvCxnSpPr>
            <a:cxnSpLocks/>
          </p:cNvCxnSpPr>
          <p:nvPr/>
        </p:nvCxnSpPr>
        <p:spPr>
          <a:xfrm flipV="1">
            <a:off x="3107610" y="3867506"/>
            <a:ext cx="2176463" cy="1031961"/>
          </a:xfrm>
          <a:prstGeom prst="straightConnector1">
            <a:avLst/>
          </a:prstGeom>
          <a:ln>
            <a:solidFill>
              <a:srgbClr val="942749"/>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E24065A0-4116-6E93-FDD6-76E1D5C377A0}"/>
              </a:ext>
            </a:extLst>
          </p:cNvPr>
          <p:cNvCxnSpPr>
            <a:cxnSpLocks/>
          </p:cNvCxnSpPr>
          <p:nvPr/>
        </p:nvCxnSpPr>
        <p:spPr>
          <a:xfrm flipV="1">
            <a:off x="7088967" y="2584371"/>
            <a:ext cx="1683558" cy="593840"/>
          </a:xfrm>
          <a:prstGeom prst="straightConnector1">
            <a:avLst/>
          </a:prstGeom>
          <a:ln>
            <a:solidFill>
              <a:srgbClr val="942749"/>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57775CA2-27FE-B20F-1FF7-1AA5BAB55D23}"/>
              </a:ext>
            </a:extLst>
          </p:cNvPr>
          <p:cNvCxnSpPr>
            <a:cxnSpLocks/>
          </p:cNvCxnSpPr>
          <p:nvPr/>
        </p:nvCxnSpPr>
        <p:spPr>
          <a:xfrm>
            <a:off x="7088967" y="3343030"/>
            <a:ext cx="1675897" cy="706456"/>
          </a:xfrm>
          <a:prstGeom prst="straightConnector1">
            <a:avLst/>
          </a:prstGeom>
          <a:ln>
            <a:solidFill>
              <a:srgbClr val="942749"/>
            </a:solidFill>
            <a:tailEnd type="triangle"/>
          </a:ln>
        </p:spPr>
        <p:style>
          <a:lnRef idx="1">
            <a:schemeClr val="accent1"/>
          </a:lnRef>
          <a:fillRef idx="0">
            <a:schemeClr val="accent1"/>
          </a:fillRef>
          <a:effectRef idx="0">
            <a:schemeClr val="accent1"/>
          </a:effectRef>
          <a:fontRef idx="minor">
            <a:schemeClr val="tx1"/>
          </a:fontRef>
        </p:style>
      </p:cxnSp>
      <p:sp>
        <p:nvSpPr>
          <p:cNvPr id="42" name="立方体 41">
            <a:extLst>
              <a:ext uri="{FF2B5EF4-FFF2-40B4-BE49-F238E27FC236}">
                <a16:creationId xmlns:a16="http://schemas.microsoft.com/office/drawing/2014/main" id="{C59F0BB0-546D-D24B-640C-C81085D54D94}"/>
              </a:ext>
            </a:extLst>
          </p:cNvPr>
          <p:cNvSpPr/>
          <p:nvPr/>
        </p:nvSpPr>
        <p:spPr>
          <a:xfrm>
            <a:off x="9049776" y="2107015"/>
            <a:ext cx="1743851" cy="722031"/>
          </a:xfrm>
          <a:prstGeom prst="cube">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chemeClr val="bg1"/>
                </a:solidFill>
                <a:effectLst/>
                <a:latin typeface="trebuchet ms" panose="020B0603020202020204" pitchFamily="34" charset="0"/>
              </a:rPr>
              <a:t>输出 </a:t>
            </a:r>
            <a:r>
              <a:rPr lang="en-US" altLang="zh-CN" sz="1200" b="0" i="0" dirty="0">
                <a:solidFill>
                  <a:schemeClr val="bg1"/>
                </a:solidFill>
                <a:effectLst/>
                <a:latin typeface="trebuchet ms" panose="020B0603020202020204" pitchFamily="34" charset="0"/>
              </a:rPr>
              <a:t>x1</a:t>
            </a:r>
            <a:endParaRPr lang="zh-CN" altLang="en-US" sz="1200" dirty="0">
              <a:solidFill>
                <a:schemeClr val="bg1"/>
              </a:solidFill>
            </a:endParaRPr>
          </a:p>
        </p:txBody>
      </p:sp>
      <p:sp>
        <p:nvSpPr>
          <p:cNvPr id="43" name="立方体 42">
            <a:extLst>
              <a:ext uri="{FF2B5EF4-FFF2-40B4-BE49-F238E27FC236}">
                <a16:creationId xmlns:a16="http://schemas.microsoft.com/office/drawing/2014/main" id="{A2B42B50-37D1-BC1C-CECC-435FA6E540ED}"/>
              </a:ext>
            </a:extLst>
          </p:cNvPr>
          <p:cNvSpPr/>
          <p:nvPr/>
        </p:nvSpPr>
        <p:spPr>
          <a:xfrm>
            <a:off x="9049776" y="3760476"/>
            <a:ext cx="1743851" cy="722031"/>
          </a:xfrm>
          <a:prstGeom prst="cube">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chemeClr val="bg1"/>
                </a:solidFill>
                <a:effectLst/>
                <a:latin typeface="trebuchet ms" panose="020B0603020202020204" pitchFamily="34" charset="0"/>
              </a:rPr>
              <a:t>输出 </a:t>
            </a:r>
            <a:r>
              <a:rPr lang="en-US" altLang="zh-CN" sz="1200" b="0" i="0" dirty="0">
                <a:solidFill>
                  <a:schemeClr val="bg1"/>
                </a:solidFill>
                <a:effectLst/>
                <a:latin typeface="trebuchet ms" panose="020B0603020202020204" pitchFamily="34" charset="0"/>
              </a:rPr>
              <a:t>x3</a:t>
            </a:r>
            <a:endParaRPr lang="zh-CN" altLang="en-US" sz="1200" dirty="0">
              <a:solidFill>
                <a:schemeClr val="bg1"/>
              </a:solidFill>
            </a:endParaRPr>
          </a:p>
        </p:txBody>
      </p:sp>
      <p:cxnSp>
        <p:nvCxnSpPr>
          <p:cNvPr id="2" name="直接箭头连接符 1">
            <a:extLst>
              <a:ext uri="{FF2B5EF4-FFF2-40B4-BE49-F238E27FC236}">
                <a16:creationId xmlns:a16="http://schemas.microsoft.com/office/drawing/2014/main" id="{3DAC0916-E733-38AF-60CB-E269E4C02CDB}"/>
              </a:ext>
            </a:extLst>
          </p:cNvPr>
          <p:cNvCxnSpPr>
            <a:cxnSpLocks/>
          </p:cNvCxnSpPr>
          <p:nvPr/>
        </p:nvCxnSpPr>
        <p:spPr>
          <a:xfrm>
            <a:off x="7088967" y="3260621"/>
            <a:ext cx="1675897" cy="0"/>
          </a:xfrm>
          <a:prstGeom prst="straightConnector1">
            <a:avLst/>
          </a:prstGeom>
          <a:ln>
            <a:solidFill>
              <a:srgbClr val="942749"/>
            </a:solidFill>
            <a:tailEnd type="triangle"/>
          </a:ln>
        </p:spPr>
        <p:style>
          <a:lnRef idx="1">
            <a:schemeClr val="accent1"/>
          </a:lnRef>
          <a:fillRef idx="0">
            <a:schemeClr val="accent1"/>
          </a:fillRef>
          <a:effectRef idx="0">
            <a:schemeClr val="accent1"/>
          </a:effectRef>
          <a:fontRef idx="minor">
            <a:schemeClr val="tx1"/>
          </a:fontRef>
        </p:style>
      </p:cxnSp>
      <p:sp>
        <p:nvSpPr>
          <p:cNvPr id="6" name="立方体 5">
            <a:extLst>
              <a:ext uri="{FF2B5EF4-FFF2-40B4-BE49-F238E27FC236}">
                <a16:creationId xmlns:a16="http://schemas.microsoft.com/office/drawing/2014/main" id="{F2D59789-B5C2-E0C7-7F2D-6CEDA1F40365}"/>
              </a:ext>
            </a:extLst>
          </p:cNvPr>
          <p:cNvSpPr/>
          <p:nvPr/>
        </p:nvSpPr>
        <p:spPr>
          <a:xfrm>
            <a:off x="9049775" y="2933745"/>
            <a:ext cx="1743851" cy="722031"/>
          </a:xfrm>
          <a:prstGeom prst="cube">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chemeClr val="bg1"/>
                </a:solidFill>
                <a:effectLst/>
                <a:latin typeface="trebuchet ms" panose="020B0603020202020204" pitchFamily="34" charset="0"/>
              </a:rPr>
              <a:t>输出 </a:t>
            </a:r>
            <a:r>
              <a:rPr lang="en-US" altLang="zh-CN" sz="1200" b="0" i="0" dirty="0">
                <a:solidFill>
                  <a:schemeClr val="bg1"/>
                </a:solidFill>
                <a:effectLst/>
                <a:latin typeface="trebuchet ms" panose="020B0603020202020204" pitchFamily="34" charset="0"/>
              </a:rPr>
              <a:t>x2</a:t>
            </a:r>
            <a:endParaRPr lang="zh-CN" altLang="en-US" sz="1200" dirty="0">
              <a:solidFill>
                <a:schemeClr val="bg1"/>
              </a:solidFill>
            </a:endParaRPr>
          </a:p>
        </p:txBody>
      </p:sp>
      <p:pic>
        <p:nvPicPr>
          <p:cNvPr id="11" name="图片 10">
            <a:extLst>
              <a:ext uri="{FF2B5EF4-FFF2-40B4-BE49-F238E27FC236}">
                <a16:creationId xmlns:a16="http://schemas.microsoft.com/office/drawing/2014/main" id="{E15524AE-DABE-32E3-90D9-E49ED7605694}"/>
              </a:ext>
            </a:extLst>
          </p:cNvPr>
          <p:cNvPicPr>
            <a:picLocks noChangeAspect="1"/>
          </p:cNvPicPr>
          <p:nvPr/>
        </p:nvPicPr>
        <p:blipFill>
          <a:blip r:embed="rId5"/>
          <a:stretch>
            <a:fillRect/>
          </a:stretch>
        </p:blipFill>
        <p:spPr>
          <a:xfrm>
            <a:off x="5121258" y="5173791"/>
            <a:ext cx="2176463" cy="1400769"/>
          </a:xfrm>
          <a:prstGeom prst="rect">
            <a:avLst/>
          </a:prstGeom>
        </p:spPr>
      </p:pic>
      <p:sp>
        <p:nvSpPr>
          <p:cNvPr id="12" name="箭头: 上下 11">
            <a:extLst>
              <a:ext uri="{FF2B5EF4-FFF2-40B4-BE49-F238E27FC236}">
                <a16:creationId xmlns:a16="http://schemas.microsoft.com/office/drawing/2014/main" id="{6DB13C3A-1640-303D-3724-229E3EB20AF5}"/>
              </a:ext>
            </a:extLst>
          </p:cNvPr>
          <p:cNvSpPr/>
          <p:nvPr/>
        </p:nvSpPr>
        <p:spPr>
          <a:xfrm>
            <a:off x="5680587" y="4334059"/>
            <a:ext cx="789475" cy="932935"/>
          </a:xfrm>
          <a:prstGeom prst="upDownArrow">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69502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714F51F-413F-8A71-2B96-8585095E1E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558" y="152012"/>
            <a:ext cx="4157325" cy="3117994"/>
          </a:xfrm>
          <a:prstGeom prst="rect">
            <a:avLst/>
          </a:prstGeom>
        </p:spPr>
      </p:pic>
      <p:pic>
        <p:nvPicPr>
          <p:cNvPr id="4" name="图片 3">
            <a:extLst>
              <a:ext uri="{FF2B5EF4-FFF2-40B4-BE49-F238E27FC236}">
                <a16:creationId xmlns:a16="http://schemas.microsoft.com/office/drawing/2014/main" id="{277BF134-0832-E646-C4F0-874FF9AF3D48}"/>
              </a:ext>
            </a:extLst>
          </p:cNvPr>
          <p:cNvPicPr>
            <a:picLocks noChangeAspect="1"/>
          </p:cNvPicPr>
          <p:nvPr/>
        </p:nvPicPr>
        <p:blipFill>
          <a:blip r:embed="rId4"/>
          <a:stretch>
            <a:fillRect/>
          </a:stretch>
        </p:blipFill>
        <p:spPr>
          <a:xfrm>
            <a:off x="5276725" y="242926"/>
            <a:ext cx="5950419" cy="2936165"/>
          </a:xfrm>
          <a:prstGeom prst="rect">
            <a:avLst/>
          </a:prstGeom>
        </p:spPr>
      </p:pic>
      <p:pic>
        <p:nvPicPr>
          <p:cNvPr id="5" name="图片 4">
            <a:extLst>
              <a:ext uri="{FF2B5EF4-FFF2-40B4-BE49-F238E27FC236}">
                <a16:creationId xmlns:a16="http://schemas.microsoft.com/office/drawing/2014/main" id="{315900B3-B2CB-EA01-F888-2D3A689FAC47}"/>
              </a:ext>
            </a:extLst>
          </p:cNvPr>
          <p:cNvPicPr>
            <a:picLocks noChangeAspect="1"/>
          </p:cNvPicPr>
          <p:nvPr/>
        </p:nvPicPr>
        <p:blipFill>
          <a:blip r:embed="rId5"/>
          <a:stretch>
            <a:fillRect/>
          </a:stretch>
        </p:blipFill>
        <p:spPr>
          <a:xfrm>
            <a:off x="5444856" y="3793524"/>
            <a:ext cx="5782288" cy="2753470"/>
          </a:xfrm>
          <a:prstGeom prst="rect">
            <a:avLst/>
          </a:prstGeom>
        </p:spPr>
      </p:pic>
      <p:pic>
        <p:nvPicPr>
          <p:cNvPr id="6" name="图片 5">
            <a:extLst>
              <a:ext uri="{FF2B5EF4-FFF2-40B4-BE49-F238E27FC236}">
                <a16:creationId xmlns:a16="http://schemas.microsoft.com/office/drawing/2014/main" id="{9C3BD888-11D7-4F4F-F1D4-E2C3BA50E1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2559" y="3429000"/>
            <a:ext cx="4157325" cy="3117994"/>
          </a:xfrm>
          <a:prstGeom prst="rect">
            <a:avLst/>
          </a:prstGeom>
        </p:spPr>
      </p:pic>
    </p:spTree>
    <p:extLst>
      <p:ext uri="{BB962C8B-B14F-4D97-AF65-F5344CB8AC3E}">
        <p14:creationId xmlns:p14="http://schemas.microsoft.com/office/powerpoint/2010/main" val="1898874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EADDC-47D1-3F44-2437-38B6E968C83D}"/>
            </a:ext>
          </a:extLst>
        </p:cNvPr>
        <p:cNvGrpSpPr/>
        <p:nvPr/>
      </p:nvGrpSpPr>
      <p:grpSpPr>
        <a:xfrm>
          <a:off x="0" y="0"/>
          <a:ext cx="0" cy="0"/>
          <a:chOff x="0" y="0"/>
          <a:chExt cx="0" cy="0"/>
        </a:xfrm>
      </p:grpSpPr>
      <p:pic>
        <p:nvPicPr>
          <p:cNvPr id="5" name="图片 4">
            <a:extLst>
              <a:ext uri="{FF2B5EF4-FFF2-40B4-BE49-F238E27FC236}">
                <a16:creationId xmlns:a16="http://schemas.microsoft.com/office/drawing/2014/main" id="{55723ABC-16E7-9042-4CD0-28FA31800BEB}"/>
              </a:ext>
            </a:extLst>
          </p:cNvPr>
          <p:cNvPicPr>
            <a:picLocks noChangeAspect="1"/>
          </p:cNvPicPr>
          <p:nvPr/>
        </p:nvPicPr>
        <p:blipFill>
          <a:blip r:embed="rId3"/>
          <a:stretch>
            <a:fillRect/>
          </a:stretch>
        </p:blipFill>
        <p:spPr>
          <a:xfrm>
            <a:off x="5123171" y="640812"/>
            <a:ext cx="6009619" cy="3047680"/>
          </a:xfrm>
          <a:prstGeom prst="rect">
            <a:avLst/>
          </a:prstGeom>
        </p:spPr>
      </p:pic>
      <p:pic>
        <p:nvPicPr>
          <p:cNvPr id="6" name="图片 5">
            <a:extLst>
              <a:ext uri="{FF2B5EF4-FFF2-40B4-BE49-F238E27FC236}">
                <a16:creationId xmlns:a16="http://schemas.microsoft.com/office/drawing/2014/main" id="{E3A96CB0-A670-61A5-C9F3-01ECD340E6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457" y="364160"/>
            <a:ext cx="4234735" cy="3176051"/>
          </a:xfrm>
          <a:prstGeom prst="rect">
            <a:avLst/>
          </a:prstGeom>
        </p:spPr>
      </p:pic>
      <p:pic>
        <p:nvPicPr>
          <p:cNvPr id="2" name="图片 1">
            <a:extLst>
              <a:ext uri="{FF2B5EF4-FFF2-40B4-BE49-F238E27FC236}">
                <a16:creationId xmlns:a16="http://schemas.microsoft.com/office/drawing/2014/main" id="{8C2C05A3-6406-5912-1FBB-524E9FE36997}"/>
              </a:ext>
            </a:extLst>
          </p:cNvPr>
          <p:cNvPicPr>
            <a:picLocks noChangeAspect="1"/>
          </p:cNvPicPr>
          <p:nvPr/>
        </p:nvPicPr>
        <p:blipFill>
          <a:blip r:embed="rId5"/>
          <a:stretch>
            <a:fillRect/>
          </a:stretch>
        </p:blipFill>
        <p:spPr>
          <a:xfrm>
            <a:off x="5123171" y="3688492"/>
            <a:ext cx="6304850" cy="2994804"/>
          </a:xfrm>
          <a:prstGeom prst="rect">
            <a:avLst/>
          </a:prstGeom>
        </p:spPr>
      </p:pic>
      <p:pic>
        <p:nvPicPr>
          <p:cNvPr id="3" name="图片 2">
            <a:extLst>
              <a:ext uri="{FF2B5EF4-FFF2-40B4-BE49-F238E27FC236}">
                <a16:creationId xmlns:a16="http://schemas.microsoft.com/office/drawing/2014/main" id="{27F6F9B2-8236-9947-26F1-9E1C84BC65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456" y="3553944"/>
            <a:ext cx="4234735" cy="3176051"/>
          </a:xfrm>
          <a:prstGeom prst="rect">
            <a:avLst/>
          </a:prstGeom>
        </p:spPr>
      </p:pic>
    </p:spTree>
    <p:extLst>
      <p:ext uri="{BB962C8B-B14F-4D97-AF65-F5344CB8AC3E}">
        <p14:creationId xmlns:p14="http://schemas.microsoft.com/office/powerpoint/2010/main" val="1045371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F778FD6-53C4-D389-2384-ED3096FF8431}"/>
              </a:ext>
            </a:extLst>
          </p:cNvPr>
          <p:cNvPicPr>
            <a:picLocks noChangeAspect="1"/>
          </p:cNvPicPr>
          <p:nvPr/>
        </p:nvPicPr>
        <p:blipFill>
          <a:blip r:embed="rId2"/>
          <a:stretch>
            <a:fillRect/>
          </a:stretch>
        </p:blipFill>
        <p:spPr>
          <a:xfrm>
            <a:off x="5891980" y="697323"/>
            <a:ext cx="5346491" cy="2731677"/>
          </a:xfrm>
          <a:prstGeom prst="rect">
            <a:avLst/>
          </a:prstGeom>
        </p:spPr>
      </p:pic>
      <p:pic>
        <p:nvPicPr>
          <p:cNvPr id="8" name="图片 7">
            <a:extLst>
              <a:ext uri="{FF2B5EF4-FFF2-40B4-BE49-F238E27FC236}">
                <a16:creationId xmlns:a16="http://schemas.microsoft.com/office/drawing/2014/main" id="{F1E6D6B4-FBD0-B8A8-6167-6A9B5869EC7B}"/>
              </a:ext>
            </a:extLst>
          </p:cNvPr>
          <p:cNvPicPr>
            <a:picLocks noChangeAspect="1"/>
          </p:cNvPicPr>
          <p:nvPr/>
        </p:nvPicPr>
        <p:blipFill>
          <a:blip r:embed="rId3"/>
          <a:stretch>
            <a:fillRect/>
          </a:stretch>
        </p:blipFill>
        <p:spPr>
          <a:xfrm>
            <a:off x="6201993" y="3878667"/>
            <a:ext cx="5082606" cy="2691221"/>
          </a:xfrm>
          <a:prstGeom prst="rect">
            <a:avLst/>
          </a:prstGeom>
        </p:spPr>
      </p:pic>
      <p:pic>
        <p:nvPicPr>
          <p:cNvPr id="10" name="图片 9">
            <a:extLst>
              <a:ext uri="{FF2B5EF4-FFF2-40B4-BE49-F238E27FC236}">
                <a16:creationId xmlns:a16="http://schemas.microsoft.com/office/drawing/2014/main" id="{734448F1-1D86-C526-DC5E-F40E6BBA55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529" y="484605"/>
            <a:ext cx="4069493" cy="3052120"/>
          </a:xfrm>
          <a:prstGeom prst="rect">
            <a:avLst/>
          </a:prstGeom>
        </p:spPr>
      </p:pic>
      <p:pic>
        <p:nvPicPr>
          <p:cNvPr id="12" name="图片 11">
            <a:extLst>
              <a:ext uri="{FF2B5EF4-FFF2-40B4-BE49-F238E27FC236}">
                <a16:creationId xmlns:a16="http://schemas.microsoft.com/office/drawing/2014/main" id="{D06373C4-E4CF-0186-36B6-A4E1FE3DC8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401" y="3601853"/>
            <a:ext cx="4115621" cy="3086716"/>
          </a:xfrm>
          <a:prstGeom prst="rect">
            <a:avLst/>
          </a:prstGeom>
        </p:spPr>
      </p:pic>
    </p:spTree>
    <p:extLst>
      <p:ext uri="{BB962C8B-B14F-4D97-AF65-F5344CB8AC3E}">
        <p14:creationId xmlns:p14="http://schemas.microsoft.com/office/powerpoint/2010/main" val="3821896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1E985DF-4EF8-8443-A5E1-0890C956121C}"/>
              </a:ext>
            </a:extLst>
          </p:cNvPr>
          <p:cNvPicPr>
            <a:picLocks noChangeAspect="1"/>
          </p:cNvPicPr>
          <p:nvPr/>
        </p:nvPicPr>
        <p:blipFill>
          <a:blip r:embed="rId3"/>
          <a:stretch>
            <a:fillRect/>
          </a:stretch>
        </p:blipFill>
        <p:spPr>
          <a:xfrm>
            <a:off x="6193097" y="965073"/>
            <a:ext cx="4921503" cy="2463927"/>
          </a:xfrm>
          <a:prstGeom prst="rect">
            <a:avLst/>
          </a:prstGeom>
        </p:spPr>
      </p:pic>
      <p:pic>
        <p:nvPicPr>
          <p:cNvPr id="4" name="图片 3">
            <a:extLst>
              <a:ext uri="{FF2B5EF4-FFF2-40B4-BE49-F238E27FC236}">
                <a16:creationId xmlns:a16="http://schemas.microsoft.com/office/drawing/2014/main" id="{FD68412D-7787-FA10-A760-7643C69D44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8669" y="563479"/>
            <a:ext cx="3686963" cy="2765222"/>
          </a:xfrm>
          <a:prstGeom prst="rect">
            <a:avLst/>
          </a:prstGeom>
        </p:spPr>
      </p:pic>
      <p:pic>
        <p:nvPicPr>
          <p:cNvPr id="7" name="图片 6">
            <a:extLst>
              <a:ext uri="{FF2B5EF4-FFF2-40B4-BE49-F238E27FC236}">
                <a16:creationId xmlns:a16="http://schemas.microsoft.com/office/drawing/2014/main" id="{876263B5-97DF-832A-5F3F-3F68706975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8668" y="3620528"/>
            <a:ext cx="3686963" cy="2765222"/>
          </a:xfrm>
          <a:prstGeom prst="rect">
            <a:avLst/>
          </a:prstGeom>
        </p:spPr>
      </p:pic>
      <p:pic>
        <p:nvPicPr>
          <p:cNvPr id="8" name="图片 7">
            <a:extLst>
              <a:ext uri="{FF2B5EF4-FFF2-40B4-BE49-F238E27FC236}">
                <a16:creationId xmlns:a16="http://schemas.microsoft.com/office/drawing/2014/main" id="{6B94EE87-605C-23F3-247D-B5FB92E78A3D}"/>
              </a:ext>
            </a:extLst>
          </p:cNvPr>
          <p:cNvPicPr>
            <a:picLocks noChangeAspect="1"/>
          </p:cNvPicPr>
          <p:nvPr/>
        </p:nvPicPr>
        <p:blipFill>
          <a:blip r:embed="rId6"/>
          <a:stretch>
            <a:fillRect/>
          </a:stretch>
        </p:blipFill>
        <p:spPr>
          <a:xfrm>
            <a:off x="6193097" y="3966276"/>
            <a:ext cx="4553184" cy="2419474"/>
          </a:xfrm>
          <a:prstGeom prst="rect">
            <a:avLst/>
          </a:prstGeom>
        </p:spPr>
      </p:pic>
    </p:spTree>
    <p:extLst>
      <p:ext uri="{BB962C8B-B14F-4D97-AF65-F5344CB8AC3E}">
        <p14:creationId xmlns:p14="http://schemas.microsoft.com/office/powerpoint/2010/main" val="1691859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68C7AB5-1194-3516-2B4B-6DAD7307E745}"/>
              </a:ext>
            </a:extLst>
          </p:cNvPr>
          <p:cNvSpPr txBox="1"/>
          <p:nvPr/>
        </p:nvSpPr>
        <p:spPr>
          <a:xfrm>
            <a:off x="4639962" y="2811162"/>
            <a:ext cx="4059195" cy="830997"/>
          </a:xfrm>
          <a:prstGeom prst="rect">
            <a:avLst/>
          </a:prstGeom>
          <a:noFill/>
        </p:spPr>
        <p:txBody>
          <a:bodyPr wrap="square" rtlCol="0">
            <a:spAutoFit/>
          </a:bodyPr>
          <a:lstStyle/>
          <a:p>
            <a:r>
              <a:rPr lang="en-US" altLang="zh-CN" sz="4800" b="1" dirty="0">
                <a:latin typeface="Arial" panose="020B0604020202020204" pitchFamily="34" charset="0"/>
                <a:cs typeface="Arial" panose="020B0604020202020204" pitchFamily="34" charset="0"/>
              </a:rPr>
              <a:t>Thanks</a:t>
            </a:r>
            <a:endParaRPr lang="zh-CN" altLang="en-US"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1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F1BFE9E-900A-C0A2-A0C5-85B2A17E6FDB}"/>
              </a:ext>
            </a:extLst>
          </p:cNvPr>
          <p:cNvPicPr>
            <a:picLocks noChangeAspect="1"/>
          </p:cNvPicPr>
          <p:nvPr/>
        </p:nvPicPr>
        <p:blipFill>
          <a:blip r:embed="rId2"/>
          <a:stretch>
            <a:fillRect/>
          </a:stretch>
        </p:blipFill>
        <p:spPr>
          <a:xfrm>
            <a:off x="2608336" y="212417"/>
            <a:ext cx="7267184" cy="3864554"/>
          </a:xfrm>
          <a:prstGeom prst="rect">
            <a:avLst/>
          </a:prstGeom>
        </p:spPr>
      </p:pic>
      <p:sp>
        <p:nvSpPr>
          <p:cNvPr id="12" name="矩形: 圆角 11">
            <a:extLst>
              <a:ext uri="{FF2B5EF4-FFF2-40B4-BE49-F238E27FC236}">
                <a16:creationId xmlns:a16="http://schemas.microsoft.com/office/drawing/2014/main" id="{2FF5D822-4017-8437-4463-8CA1DE8556F0}"/>
              </a:ext>
            </a:extLst>
          </p:cNvPr>
          <p:cNvSpPr/>
          <p:nvPr/>
        </p:nvSpPr>
        <p:spPr>
          <a:xfrm>
            <a:off x="2885029" y="4444637"/>
            <a:ext cx="6590383" cy="1950148"/>
          </a:xfrm>
          <a:prstGeom prst="roundRect">
            <a:avLst>
              <a:gd name="adj" fmla="val 50000"/>
            </a:avLst>
          </a:prstGeom>
          <a:solidFill>
            <a:srgbClr val="942749"/>
          </a:solidFill>
          <a:ln>
            <a:noFill/>
          </a:ln>
          <a:effectLst>
            <a:outerShdw blurRad="228600" dist="76200" dir="5400000" algn="t" rotWithShape="0">
              <a:srgbClr val="4E5BCE">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0000"/>
            <a:r>
              <a:rPr lang="zh-CN" altLang="en-US" sz="1400" dirty="0">
                <a:solidFill>
                  <a:schemeClr val="bg1"/>
                </a:solidFill>
                <a:latin typeface="-apple-system"/>
              </a:rPr>
              <a:t>针对</a:t>
            </a:r>
            <a:r>
              <a:rPr lang="zh-CN" altLang="en-US" sz="1400" b="0" i="0" dirty="0">
                <a:solidFill>
                  <a:schemeClr val="bg1"/>
                </a:solidFill>
                <a:effectLst/>
                <a:latin typeface="-apple-system"/>
              </a:rPr>
              <a:t>不确定非线性系统的预设时间控制问题</a:t>
            </a:r>
            <a:r>
              <a:rPr lang="zh-CN" altLang="en-US" sz="1400" dirty="0">
                <a:solidFill>
                  <a:schemeClr val="bg1"/>
                </a:solidFill>
                <a:latin typeface="-apple-system"/>
              </a:rPr>
              <a:t>，</a:t>
            </a:r>
            <a:r>
              <a:rPr lang="zh-CN" altLang="en-US" sz="1400" b="0" i="0" dirty="0">
                <a:solidFill>
                  <a:schemeClr val="bg1"/>
                </a:solidFill>
                <a:effectLst/>
                <a:latin typeface="-apple-system"/>
              </a:rPr>
              <a:t>提出了一个基于自适应技术的预设时间稳定性定理</a:t>
            </a:r>
            <a:r>
              <a:rPr lang="zh-CN" altLang="en-US" sz="1400" dirty="0">
                <a:solidFill>
                  <a:schemeClr val="bg1"/>
                </a:solidFill>
                <a:latin typeface="-apple-system"/>
              </a:rPr>
              <a:t>，</a:t>
            </a:r>
            <a:r>
              <a:rPr lang="zh-CN" altLang="en-US" sz="1400" b="0" i="0" dirty="0">
                <a:solidFill>
                  <a:schemeClr val="bg1"/>
                </a:solidFill>
                <a:effectLst/>
                <a:latin typeface="-apple-system"/>
              </a:rPr>
              <a:t>同时提出了一种新的利用反步法设计的状态反馈控制策略，设计一个适用于不同非线性系统的控制器，以确</a:t>
            </a:r>
            <a:r>
              <a:rPr lang="zh-CN" altLang="en-US" sz="1400" dirty="0">
                <a:solidFill>
                  <a:schemeClr val="bg1"/>
                </a:solidFill>
                <a:latin typeface="-apple-system"/>
              </a:rPr>
              <a:t>保其能在</a:t>
            </a:r>
            <a:r>
              <a:rPr lang="zh-CN" altLang="en-US" sz="1400" b="0" i="0" dirty="0">
                <a:solidFill>
                  <a:schemeClr val="bg1"/>
                </a:solidFill>
                <a:effectLst/>
                <a:latin typeface="-apple-system"/>
              </a:rPr>
              <a:t>预设时间</a:t>
            </a:r>
            <a:r>
              <a:rPr lang="zh-CN" altLang="en-US" sz="1400" dirty="0">
                <a:solidFill>
                  <a:schemeClr val="bg1"/>
                </a:solidFill>
                <a:latin typeface="-apple-system"/>
              </a:rPr>
              <a:t>内完成收敛</a:t>
            </a:r>
            <a:r>
              <a:rPr lang="zh-CN" altLang="en-US" sz="1400" b="0" i="0" dirty="0">
                <a:solidFill>
                  <a:schemeClr val="bg1"/>
                </a:solidFill>
                <a:effectLst/>
                <a:latin typeface="-apple-system"/>
              </a:rPr>
              <a:t>。</a:t>
            </a:r>
            <a:endParaRPr lang="en-US" altLang="zh-CN" sz="1400" b="0" i="0" dirty="0">
              <a:solidFill>
                <a:schemeClr val="bg1"/>
              </a:solidFill>
              <a:effectLst/>
              <a:latin typeface="-apple-system"/>
            </a:endParaRPr>
          </a:p>
        </p:txBody>
      </p:sp>
    </p:spTree>
    <p:extLst>
      <p:ext uri="{BB962C8B-B14F-4D97-AF65-F5344CB8AC3E}">
        <p14:creationId xmlns:p14="http://schemas.microsoft.com/office/powerpoint/2010/main" val="2420115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EC14334-0225-5A4D-7B36-3424A0013C07}"/>
              </a:ext>
            </a:extLst>
          </p:cNvPr>
          <p:cNvSpPr/>
          <p:nvPr/>
        </p:nvSpPr>
        <p:spPr>
          <a:xfrm>
            <a:off x="393700" y="914400"/>
            <a:ext cx="1943100" cy="1670049"/>
          </a:xfrm>
          <a:prstGeom prst="rect">
            <a:avLst/>
          </a:prstGeom>
          <a:solidFill>
            <a:schemeClr val="bg1"/>
          </a:solidFill>
          <a:ln w="76200">
            <a:solidFill>
              <a:srgbClr val="942749"/>
            </a:solidFill>
          </a:ln>
          <a:effectLst>
            <a:reflection blurRad="6350" stA="50000" endA="300" endPos="55000" dir="5400000" sy="-100000" algn="bl" rotWithShape="0"/>
          </a:effectLst>
          <a:scene3d>
            <a:camera prst="isometricOffAxis1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基本引理和定理</a:t>
            </a:r>
          </a:p>
        </p:txBody>
      </p:sp>
      <p:sp>
        <p:nvSpPr>
          <p:cNvPr id="3" name="箭头: 右 2">
            <a:extLst>
              <a:ext uri="{FF2B5EF4-FFF2-40B4-BE49-F238E27FC236}">
                <a16:creationId xmlns:a16="http://schemas.microsoft.com/office/drawing/2014/main" id="{DBC7163D-86F9-8421-4474-4A9D52462283}"/>
              </a:ext>
            </a:extLst>
          </p:cNvPr>
          <p:cNvSpPr/>
          <p:nvPr/>
        </p:nvSpPr>
        <p:spPr>
          <a:xfrm>
            <a:off x="2641600" y="1568450"/>
            <a:ext cx="882650" cy="361950"/>
          </a:xfrm>
          <a:prstGeom prst="rightArrow">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8BBFD25-A71D-E1A0-3D1D-13272C3A64DD}"/>
              </a:ext>
            </a:extLst>
          </p:cNvPr>
          <p:cNvSpPr/>
          <p:nvPr/>
        </p:nvSpPr>
        <p:spPr>
          <a:xfrm>
            <a:off x="3670300" y="914400"/>
            <a:ext cx="1943100" cy="1670049"/>
          </a:xfrm>
          <a:prstGeom prst="rect">
            <a:avLst/>
          </a:prstGeom>
          <a:solidFill>
            <a:schemeClr val="bg1"/>
          </a:solidFill>
          <a:ln w="76200">
            <a:solidFill>
              <a:srgbClr val="942749"/>
            </a:solidFill>
          </a:ln>
          <a:effectLst>
            <a:reflection blurRad="6350" stA="50000" endA="300" endPos="55000" dir="5400000" sy="-100000" algn="bl" rotWithShape="0"/>
          </a:effectLst>
          <a:scene3d>
            <a:camera prst="isometricOffAxis1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问题模拟</a:t>
            </a:r>
          </a:p>
        </p:txBody>
      </p:sp>
      <p:sp>
        <p:nvSpPr>
          <p:cNvPr id="5" name="矩形 4">
            <a:extLst>
              <a:ext uri="{FF2B5EF4-FFF2-40B4-BE49-F238E27FC236}">
                <a16:creationId xmlns:a16="http://schemas.microsoft.com/office/drawing/2014/main" id="{609E5908-AD83-49ED-526D-B66B946E4EF0}"/>
              </a:ext>
            </a:extLst>
          </p:cNvPr>
          <p:cNvSpPr/>
          <p:nvPr/>
        </p:nvSpPr>
        <p:spPr>
          <a:xfrm>
            <a:off x="6946900" y="914400"/>
            <a:ext cx="1943100" cy="1670049"/>
          </a:xfrm>
          <a:prstGeom prst="rect">
            <a:avLst/>
          </a:prstGeom>
          <a:solidFill>
            <a:schemeClr val="bg1"/>
          </a:solidFill>
          <a:ln w="76200">
            <a:solidFill>
              <a:srgbClr val="942749"/>
            </a:solidFill>
          </a:ln>
          <a:effectLst>
            <a:reflection blurRad="6350" stA="50000" endA="300" endPos="55000" dir="5400000" sy="-100000" algn="bl" rotWithShape="0"/>
          </a:effectLst>
          <a:scene3d>
            <a:camera prst="isometricOffAxis1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控制器设计</a:t>
            </a:r>
          </a:p>
        </p:txBody>
      </p:sp>
      <p:sp>
        <p:nvSpPr>
          <p:cNvPr id="6" name="箭头: 右 5">
            <a:extLst>
              <a:ext uri="{FF2B5EF4-FFF2-40B4-BE49-F238E27FC236}">
                <a16:creationId xmlns:a16="http://schemas.microsoft.com/office/drawing/2014/main" id="{0DA993B9-A3D9-3FCB-5975-0CFAA8A3E50B}"/>
              </a:ext>
            </a:extLst>
          </p:cNvPr>
          <p:cNvSpPr/>
          <p:nvPr/>
        </p:nvSpPr>
        <p:spPr>
          <a:xfrm>
            <a:off x="5838825" y="1555750"/>
            <a:ext cx="882650" cy="361950"/>
          </a:xfrm>
          <a:prstGeom prst="rightArrow">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右弧形 6">
            <a:extLst>
              <a:ext uri="{FF2B5EF4-FFF2-40B4-BE49-F238E27FC236}">
                <a16:creationId xmlns:a16="http://schemas.microsoft.com/office/drawing/2014/main" id="{29AD6EA0-0DEE-5C1A-CAFE-714CDBCE2EAE}"/>
              </a:ext>
            </a:extLst>
          </p:cNvPr>
          <p:cNvSpPr/>
          <p:nvPr/>
        </p:nvSpPr>
        <p:spPr>
          <a:xfrm>
            <a:off x="9772650" y="1749424"/>
            <a:ext cx="1530350" cy="3432176"/>
          </a:xfrm>
          <a:prstGeom prst="curvedLeftArrow">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a:extLst>
              <a:ext uri="{FF2B5EF4-FFF2-40B4-BE49-F238E27FC236}">
                <a16:creationId xmlns:a16="http://schemas.microsoft.com/office/drawing/2014/main" id="{4746D886-FC1A-3381-AA95-655B34BB3548}"/>
              </a:ext>
            </a:extLst>
          </p:cNvPr>
          <p:cNvSpPr/>
          <p:nvPr/>
        </p:nvSpPr>
        <p:spPr>
          <a:xfrm>
            <a:off x="6946900" y="3968750"/>
            <a:ext cx="1943100" cy="1670049"/>
          </a:xfrm>
          <a:prstGeom prst="rect">
            <a:avLst/>
          </a:prstGeom>
          <a:solidFill>
            <a:schemeClr val="bg1"/>
          </a:solidFill>
          <a:ln w="76200">
            <a:solidFill>
              <a:srgbClr val="942749"/>
            </a:solidFill>
          </a:ln>
          <a:effectLst>
            <a:reflection blurRad="6350" stA="50000" endA="300" endPos="55000" dir="5400000" sy="-100000" algn="bl" rotWithShape="0"/>
          </a:effectLst>
          <a:scene3d>
            <a:camera prst="isometricOffAxis2Lef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仿真实验</a:t>
            </a:r>
          </a:p>
        </p:txBody>
      </p:sp>
      <p:sp>
        <p:nvSpPr>
          <p:cNvPr id="9" name="箭头: 左 8">
            <a:extLst>
              <a:ext uri="{FF2B5EF4-FFF2-40B4-BE49-F238E27FC236}">
                <a16:creationId xmlns:a16="http://schemas.microsoft.com/office/drawing/2014/main" id="{CA7535EE-4729-5780-60B3-7A1528AF5D16}"/>
              </a:ext>
            </a:extLst>
          </p:cNvPr>
          <p:cNvSpPr/>
          <p:nvPr/>
        </p:nvSpPr>
        <p:spPr>
          <a:xfrm>
            <a:off x="5613400" y="4022727"/>
            <a:ext cx="831850" cy="501650"/>
          </a:xfrm>
          <a:prstGeom prst="leftArrow">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左 9">
            <a:extLst>
              <a:ext uri="{FF2B5EF4-FFF2-40B4-BE49-F238E27FC236}">
                <a16:creationId xmlns:a16="http://schemas.microsoft.com/office/drawing/2014/main" id="{C806F38A-64A5-8E51-3766-434C7A698A2E}"/>
              </a:ext>
            </a:extLst>
          </p:cNvPr>
          <p:cNvSpPr/>
          <p:nvPr/>
        </p:nvSpPr>
        <p:spPr>
          <a:xfrm>
            <a:off x="5613400" y="5051425"/>
            <a:ext cx="831850" cy="501650"/>
          </a:xfrm>
          <a:prstGeom prst="leftArrow">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预定义过程 10">
            <a:extLst>
              <a:ext uri="{FF2B5EF4-FFF2-40B4-BE49-F238E27FC236}">
                <a16:creationId xmlns:a16="http://schemas.microsoft.com/office/drawing/2014/main" id="{A3248B55-B973-ADA3-FEE2-B2D51E6771C9}"/>
              </a:ext>
            </a:extLst>
          </p:cNvPr>
          <p:cNvSpPr/>
          <p:nvPr/>
        </p:nvSpPr>
        <p:spPr>
          <a:xfrm>
            <a:off x="615950" y="3848102"/>
            <a:ext cx="4495800" cy="850900"/>
          </a:xfrm>
          <a:prstGeom prst="flowChartPredefinedProcess">
            <a:avLst/>
          </a:prstGeom>
          <a:solidFill>
            <a:schemeClr val="bg1"/>
          </a:solidFill>
          <a:ln w="57150">
            <a:solidFill>
              <a:srgbClr val="942749"/>
            </a:solidFill>
          </a:ln>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实验原图</a:t>
            </a:r>
          </a:p>
        </p:txBody>
      </p:sp>
      <p:sp>
        <p:nvSpPr>
          <p:cNvPr id="12" name="流程图: 预定义过程 11">
            <a:extLst>
              <a:ext uri="{FF2B5EF4-FFF2-40B4-BE49-F238E27FC236}">
                <a16:creationId xmlns:a16="http://schemas.microsoft.com/office/drawing/2014/main" id="{E30B5B84-C429-137F-7F1D-C9046FA9ACC9}"/>
              </a:ext>
            </a:extLst>
          </p:cNvPr>
          <p:cNvSpPr/>
          <p:nvPr/>
        </p:nvSpPr>
        <p:spPr>
          <a:xfrm>
            <a:off x="622300" y="4876800"/>
            <a:ext cx="4495800" cy="850900"/>
          </a:xfrm>
          <a:prstGeom prst="flowChartPredefinedProcess">
            <a:avLst/>
          </a:prstGeom>
          <a:solidFill>
            <a:schemeClr val="bg1"/>
          </a:solidFill>
          <a:ln w="57150">
            <a:solidFill>
              <a:srgbClr val="942749"/>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复现效果图</a:t>
            </a:r>
          </a:p>
        </p:txBody>
      </p:sp>
    </p:spTree>
    <p:extLst>
      <p:ext uri="{BB962C8B-B14F-4D97-AF65-F5344CB8AC3E}">
        <p14:creationId xmlns:p14="http://schemas.microsoft.com/office/powerpoint/2010/main" val="1301323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 空心 4">
            <a:extLst>
              <a:ext uri="{FF2B5EF4-FFF2-40B4-BE49-F238E27FC236}">
                <a16:creationId xmlns:a16="http://schemas.microsoft.com/office/drawing/2014/main" id="{2ADCAF7B-BAEC-32EC-103D-B2FBFAA6E292}"/>
              </a:ext>
            </a:extLst>
          </p:cNvPr>
          <p:cNvSpPr/>
          <p:nvPr/>
        </p:nvSpPr>
        <p:spPr>
          <a:xfrm>
            <a:off x="73730" y="723900"/>
            <a:ext cx="2057400" cy="825500"/>
          </a:xfrm>
          <a:prstGeom prst="donut">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Definition 1</a:t>
            </a:r>
            <a:endParaRPr lang="zh-CN" altLang="en-US" b="1" dirty="0">
              <a:solidFill>
                <a:schemeClr val="tx1"/>
              </a:solidFill>
            </a:endParaRPr>
          </a:p>
        </p:txBody>
      </p:sp>
      <p:sp>
        <p:nvSpPr>
          <p:cNvPr id="6" name="文本框 5">
            <a:extLst>
              <a:ext uri="{FF2B5EF4-FFF2-40B4-BE49-F238E27FC236}">
                <a16:creationId xmlns:a16="http://schemas.microsoft.com/office/drawing/2014/main" id="{254E140F-B63C-4189-E6AB-33B3F6442387}"/>
              </a:ext>
            </a:extLst>
          </p:cNvPr>
          <p:cNvSpPr txBox="1"/>
          <p:nvPr/>
        </p:nvSpPr>
        <p:spPr>
          <a:xfrm>
            <a:off x="2089150" y="354568"/>
            <a:ext cx="4570482" cy="369332"/>
          </a:xfrm>
          <a:prstGeom prst="rect">
            <a:avLst/>
          </a:prstGeom>
          <a:noFill/>
        </p:spPr>
        <p:txBody>
          <a:bodyPr wrap="none" rtlCol="0">
            <a:spAutoFit/>
          </a:bodyPr>
          <a:lstStyle/>
          <a:p>
            <a:r>
              <a:rPr lang="zh-CN" altLang="en-US" dirty="0"/>
              <a:t>将带未知参数非线性系统的形式按如下定义</a:t>
            </a:r>
          </a:p>
        </p:txBody>
      </p:sp>
      <p:pic>
        <p:nvPicPr>
          <p:cNvPr id="8" name="图片 7">
            <a:extLst>
              <a:ext uri="{FF2B5EF4-FFF2-40B4-BE49-F238E27FC236}">
                <a16:creationId xmlns:a16="http://schemas.microsoft.com/office/drawing/2014/main" id="{504813CD-99F7-820C-E4E4-3EBF80D43FCF}"/>
              </a:ext>
            </a:extLst>
          </p:cNvPr>
          <p:cNvPicPr>
            <a:picLocks noChangeAspect="1"/>
          </p:cNvPicPr>
          <p:nvPr/>
        </p:nvPicPr>
        <p:blipFill>
          <a:blip r:embed="rId3"/>
          <a:stretch>
            <a:fillRect/>
          </a:stretch>
        </p:blipFill>
        <p:spPr>
          <a:xfrm>
            <a:off x="4867220" y="837931"/>
            <a:ext cx="2127359" cy="412771"/>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5AAAF06-CED0-9C0C-31C0-3B1FDE14C045}"/>
                  </a:ext>
                </a:extLst>
              </p:cNvPr>
              <p:cNvSpPr txBox="1"/>
              <p:nvPr/>
            </p:nvSpPr>
            <p:spPr>
              <a:xfrm>
                <a:off x="2089150" y="1364734"/>
                <a:ext cx="7041030" cy="369332"/>
              </a:xfrm>
              <a:prstGeom prst="rect">
                <a:avLst/>
              </a:prstGeom>
              <a:noFill/>
            </p:spPr>
            <p:txBody>
              <a:bodyPr wrap="none" rtlCol="0">
                <a:spAutoFit/>
              </a:bodyPr>
              <a:lstStyle/>
              <a:p>
                <a:r>
                  <a:rPr lang="zh-CN" altLang="en-US" dirty="0"/>
                  <a:t>这里</a:t>
                </a:r>
                <a:r>
                  <a:rPr lang="en-US" altLang="zh-CN" dirty="0"/>
                  <a:t>t</a:t>
                </a:r>
                <a:r>
                  <a:rPr lang="zh-CN" altLang="en-US" dirty="0"/>
                  <a:t>是时间，</a:t>
                </a:r>
                <a:r>
                  <a:rPr lang="en-US" altLang="zh-CN" dirty="0"/>
                  <a:t>x(t)</a:t>
                </a:r>
                <a:r>
                  <a:rPr lang="zh-CN" altLang="en-US" dirty="0"/>
                  <a:t>是状态向量，</a:t>
                </a:r>
                <a:r>
                  <a:rPr lang="en-US" altLang="zh-CN" dirty="0"/>
                  <a:t>u(t)</a:t>
                </a:r>
                <a:r>
                  <a:rPr lang="zh-CN" altLang="en-US" dirty="0"/>
                  <a:t>是控制输入向量，</a:t>
                </a:r>
                <a14:m>
                  <m:oMath xmlns:m="http://schemas.openxmlformats.org/officeDocument/2006/math">
                    <m:r>
                      <a:rPr lang="zh-CN" altLang="en-US" i="1" smtClean="0">
                        <a:latin typeface="Cambria Math" panose="02040503050406030204" pitchFamily="18" charset="0"/>
                      </a:rPr>
                      <m:t>𝜃</m:t>
                    </m:r>
                  </m:oMath>
                </a14:m>
                <a:r>
                  <a:rPr lang="zh-CN" altLang="en-US" dirty="0"/>
                  <a:t>是未知的参数</a:t>
                </a:r>
              </a:p>
            </p:txBody>
          </p:sp>
        </mc:Choice>
        <mc:Fallback xmlns="">
          <p:sp>
            <p:nvSpPr>
              <p:cNvPr id="9" name="文本框 8">
                <a:extLst>
                  <a:ext uri="{FF2B5EF4-FFF2-40B4-BE49-F238E27FC236}">
                    <a16:creationId xmlns:a16="http://schemas.microsoft.com/office/drawing/2014/main" id="{45AAAF06-CED0-9C0C-31C0-3B1FDE14C045}"/>
                  </a:ext>
                </a:extLst>
              </p:cNvPr>
              <p:cNvSpPr txBox="1">
                <a:spLocks noRot="1" noChangeAspect="1" noMove="1" noResize="1" noEditPoints="1" noAdjustHandles="1" noChangeArrowheads="1" noChangeShapeType="1" noTextEdit="1"/>
              </p:cNvSpPr>
              <p:nvPr/>
            </p:nvSpPr>
            <p:spPr>
              <a:xfrm>
                <a:off x="2089150" y="1364734"/>
                <a:ext cx="7041030" cy="369332"/>
              </a:xfrm>
              <a:prstGeom prst="rect">
                <a:avLst/>
              </a:prstGeom>
              <a:blipFill>
                <a:blip r:embed="rId4"/>
                <a:stretch>
                  <a:fillRect l="-779" t="-10000" b="-26667"/>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FEA11534-37A4-E77E-0A09-F72C24C7E6B7}"/>
              </a:ext>
            </a:extLst>
          </p:cNvPr>
          <p:cNvPicPr>
            <a:picLocks noChangeAspect="1"/>
          </p:cNvPicPr>
          <p:nvPr/>
        </p:nvPicPr>
        <p:blipFill>
          <a:blip r:embed="rId5"/>
          <a:stretch>
            <a:fillRect/>
          </a:stretch>
        </p:blipFill>
        <p:spPr>
          <a:xfrm>
            <a:off x="3857517" y="2622282"/>
            <a:ext cx="4191215" cy="1028753"/>
          </a:xfrm>
          <a:prstGeom prst="rect">
            <a:avLst/>
          </a:prstGeom>
        </p:spPr>
      </p:pic>
      <p:sp>
        <p:nvSpPr>
          <p:cNvPr id="12" name="箭头: 下 11">
            <a:extLst>
              <a:ext uri="{FF2B5EF4-FFF2-40B4-BE49-F238E27FC236}">
                <a16:creationId xmlns:a16="http://schemas.microsoft.com/office/drawing/2014/main" id="{A4182369-0BDA-AE91-A0D2-EEA9CDA2A59E}"/>
              </a:ext>
            </a:extLst>
          </p:cNvPr>
          <p:cNvSpPr/>
          <p:nvPr/>
        </p:nvSpPr>
        <p:spPr>
          <a:xfrm>
            <a:off x="5810250" y="1848098"/>
            <a:ext cx="285750" cy="660152"/>
          </a:xfrm>
          <a:prstGeom prst="downArrow">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781D84BA-4409-AFEF-17A0-5320CBD41440}"/>
              </a:ext>
            </a:extLst>
          </p:cNvPr>
          <p:cNvSpPr txBox="1"/>
          <p:nvPr/>
        </p:nvSpPr>
        <p:spPr>
          <a:xfrm>
            <a:off x="4000392" y="1990085"/>
            <a:ext cx="1696298" cy="369332"/>
          </a:xfrm>
          <a:prstGeom prst="rect">
            <a:avLst/>
          </a:prstGeom>
          <a:noFill/>
        </p:spPr>
        <p:txBody>
          <a:bodyPr wrap="none" rtlCol="0">
            <a:spAutoFit/>
          </a:bodyPr>
          <a:lstStyle/>
          <a:p>
            <a:r>
              <a:rPr lang="zh-CN" altLang="en-US" dirty="0"/>
              <a:t>当控制器</a:t>
            </a:r>
            <a:r>
              <a:rPr lang="en-US" altLang="zh-CN" dirty="0"/>
              <a:t>u</a:t>
            </a:r>
            <a:r>
              <a:rPr lang="zh-CN" altLang="en-US" dirty="0"/>
              <a:t>满足</a:t>
            </a:r>
          </a:p>
        </p:txBody>
      </p:sp>
      <p:cxnSp>
        <p:nvCxnSpPr>
          <p:cNvPr id="16" name="直接箭头连接符 15">
            <a:extLst>
              <a:ext uri="{FF2B5EF4-FFF2-40B4-BE49-F238E27FC236}">
                <a16:creationId xmlns:a16="http://schemas.microsoft.com/office/drawing/2014/main" id="{DBA462F4-E703-3A18-7B97-DEAEAFFD915F}"/>
              </a:ext>
            </a:extLst>
          </p:cNvPr>
          <p:cNvCxnSpPr>
            <a:cxnSpLocks/>
          </p:cNvCxnSpPr>
          <p:nvPr/>
        </p:nvCxnSpPr>
        <p:spPr>
          <a:xfrm flipV="1">
            <a:off x="7975707" y="2622282"/>
            <a:ext cx="995723" cy="696972"/>
          </a:xfrm>
          <a:prstGeom prst="straightConnector1">
            <a:avLst/>
          </a:prstGeom>
          <a:ln w="9525" cap="flat" cmpd="sng" algn="ctr">
            <a:solidFill>
              <a:srgbClr val="942749"/>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1" name="图片 20">
            <a:extLst>
              <a:ext uri="{FF2B5EF4-FFF2-40B4-BE49-F238E27FC236}">
                <a16:creationId xmlns:a16="http://schemas.microsoft.com/office/drawing/2014/main" id="{82C93427-8F3D-7116-7BFC-869A79FDE125}"/>
              </a:ext>
            </a:extLst>
          </p:cNvPr>
          <p:cNvPicPr>
            <a:picLocks noChangeAspect="1"/>
          </p:cNvPicPr>
          <p:nvPr/>
        </p:nvPicPr>
        <p:blipFill>
          <a:blip r:embed="rId6"/>
          <a:stretch>
            <a:fillRect/>
          </a:stretch>
        </p:blipFill>
        <p:spPr>
          <a:xfrm>
            <a:off x="9130180" y="2434947"/>
            <a:ext cx="412771" cy="374669"/>
          </a:xfrm>
          <a:prstGeom prst="rect">
            <a:avLst/>
          </a:prstGeom>
        </p:spPr>
      </p:pic>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E5B69583-D3C9-8321-7E24-53FE9D8F6579}"/>
                  </a:ext>
                </a:extLst>
              </p:cNvPr>
              <p:cNvSpPr txBox="1"/>
              <p:nvPr/>
            </p:nvSpPr>
            <p:spPr>
              <a:xfrm>
                <a:off x="9474200" y="2395815"/>
                <a:ext cx="2392001" cy="369332"/>
              </a:xfrm>
              <a:prstGeom prst="rect">
                <a:avLst/>
              </a:prstGeom>
              <a:noFill/>
            </p:spPr>
            <p:txBody>
              <a:bodyPr wrap="none" rtlCol="0">
                <a:spAutoFit/>
              </a:bodyPr>
              <a:lstStyle/>
              <a:p>
                <a:r>
                  <a:rPr lang="zh-CN" altLang="en-US" dirty="0"/>
                  <a:t>是一个依赖于</a:t>
                </a:r>
                <a14:m>
                  <m:oMath xmlns:m="http://schemas.openxmlformats.org/officeDocument/2006/math">
                    <m:r>
                      <a:rPr lang="zh-CN" altLang="en-US" i="1" smtClean="0">
                        <a:latin typeface="Cambria Math" panose="02040503050406030204" pitchFamily="18" charset="0"/>
                      </a:rPr>
                      <m:t>𝜃</m:t>
                    </m:r>
                    <m:r>
                      <a:rPr lang="zh-CN" altLang="en-US" i="1">
                        <a:latin typeface="Cambria Math" panose="02040503050406030204" pitchFamily="18" charset="0"/>
                      </a:rPr>
                      <m:t>的</m:t>
                    </m:r>
                  </m:oMath>
                </a14:m>
                <a:r>
                  <a:rPr lang="zh-CN" altLang="en-US" dirty="0"/>
                  <a:t>参数</a:t>
                </a:r>
              </a:p>
            </p:txBody>
          </p:sp>
        </mc:Choice>
        <mc:Fallback xmlns="">
          <p:sp>
            <p:nvSpPr>
              <p:cNvPr id="22" name="文本框 21">
                <a:extLst>
                  <a:ext uri="{FF2B5EF4-FFF2-40B4-BE49-F238E27FC236}">
                    <a16:creationId xmlns:a16="http://schemas.microsoft.com/office/drawing/2014/main" id="{E5B69583-D3C9-8321-7E24-53FE9D8F6579}"/>
                  </a:ext>
                </a:extLst>
              </p:cNvPr>
              <p:cNvSpPr txBox="1">
                <a:spLocks noRot="1" noChangeAspect="1" noMove="1" noResize="1" noEditPoints="1" noAdjustHandles="1" noChangeArrowheads="1" noChangeShapeType="1" noTextEdit="1"/>
              </p:cNvSpPr>
              <p:nvPr/>
            </p:nvSpPr>
            <p:spPr>
              <a:xfrm>
                <a:off x="9474200" y="2395815"/>
                <a:ext cx="2392001" cy="369332"/>
              </a:xfrm>
              <a:prstGeom prst="rect">
                <a:avLst/>
              </a:prstGeom>
              <a:blipFill>
                <a:blip r:embed="rId7"/>
                <a:stretch>
                  <a:fillRect l="-2036" t="-8197" r="-2036" b="-24590"/>
                </a:stretch>
              </a:blipFill>
            </p:spPr>
            <p:txBody>
              <a:bodyPr/>
              <a:lstStyle/>
              <a:p>
                <a:r>
                  <a:rPr lang="zh-CN" altLang="en-US">
                    <a:noFill/>
                  </a:rPr>
                  <a:t> </a:t>
                </a:r>
              </a:p>
            </p:txBody>
          </p:sp>
        </mc:Fallback>
      </mc:AlternateContent>
      <p:sp>
        <p:nvSpPr>
          <p:cNvPr id="23" name="文本框 22">
            <a:extLst>
              <a:ext uri="{FF2B5EF4-FFF2-40B4-BE49-F238E27FC236}">
                <a16:creationId xmlns:a16="http://schemas.microsoft.com/office/drawing/2014/main" id="{3EEB872F-0DD1-2A66-E846-55BCFEC0D1C8}"/>
              </a:ext>
            </a:extLst>
          </p:cNvPr>
          <p:cNvSpPr txBox="1"/>
          <p:nvPr/>
        </p:nvSpPr>
        <p:spPr>
          <a:xfrm>
            <a:off x="2089150" y="4252087"/>
            <a:ext cx="8440131" cy="923330"/>
          </a:xfrm>
          <a:prstGeom prst="rect">
            <a:avLst/>
          </a:prstGeom>
          <a:noFill/>
        </p:spPr>
        <p:txBody>
          <a:bodyPr wrap="none" rtlCol="0">
            <a:spAutoFit/>
          </a:bodyPr>
          <a:lstStyle/>
          <a:p>
            <a:r>
              <a:rPr lang="zh-CN" altLang="en-US" dirty="0"/>
              <a:t>如果有</a:t>
            </a:r>
            <a:r>
              <a:rPr lang="en-US" altLang="zh-CN" dirty="0"/>
              <a:t>                                         </a:t>
            </a:r>
            <a:r>
              <a:rPr lang="zh-CN" altLang="en-US" dirty="0"/>
              <a:t>并且 </a:t>
            </a:r>
            <a:r>
              <a:rPr lang="en-US" altLang="zh-CN" dirty="0"/>
              <a:t>δ </a:t>
            </a:r>
            <a:r>
              <a:rPr lang="zh-CN" altLang="en-US" dirty="0"/>
              <a:t>是一个正常数，</a:t>
            </a:r>
            <a:endParaRPr lang="en-US" altLang="zh-CN" dirty="0"/>
          </a:p>
          <a:p>
            <a:r>
              <a:rPr lang="zh-CN" altLang="en-US" dirty="0"/>
              <a:t>且在给出的控制器条件下满足：</a:t>
            </a:r>
            <a:r>
              <a:rPr lang="en-US" altLang="zh-CN" dirty="0"/>
              <a:t>x </a:t>
            </a:r>
            <a:r>
              <a:rPr lang="zh-CN" altLang="en-US" dirty="0"/>
              <a:t>和       是有界的，</a:t>
            </a:r>
            <a:endParaRPr lang="en-US" altLang="zh-CN" dirty="0"/>
          </a:p>
          <a:p>
            <a:r>
              <a:rPr lang="zh-CN" altLang="en-US" dirty="0"/>
              <a:t>同时对于任意的时间</a:t>
            </a:r>
            <a:r>
              <a:rPr lang="en-US" altLang="zh-CN" dirty="0"/>
              <a:t>t</a:t>
            </a:r>
            <a:r>
              <a:rPr lang="zh-CN" altLang="en-US" dirty="0"/>
              <a:t>，只要时间大于等于预设时间</a:t>
            </a:r>
            <a:r>
              <a:rPr lang="en-US" altLang="zh-CN" dirty="0" err="1"/>
              <a:t>Tp</a:t>
            </a:r>
            <a:r>
              <a:rPr lang="zh-CN" altLang="en-US" dirty="0"/>
              <a:t>时，就达到收敛结果 </a:t>
            </a:r>
            <a:r>
              <a:rPr lang="en-US" altLang="zh-CN" dirty="0"/>
              <a:t>x(t) = 0</a:t>
            </a:r>
            <a:endParaRPr lang="zh-CN" altLang="en-US" dirty="0"/>
          </a:p>
        </p:txBody>
      </p:sp>
      <p:pic>
        <p:nvPicPr>
          <p:cNvPr id="25" name="图片 24">
            <a:extLst>
              <a:ext uri="{FF2B5EF4-FFF2-40B4-BE49-F238E27FC236}">
                <a16:creationId xmlns:a16="http://schemas.microsoft.com/office/drawing/2014/main" id="{4CE965ED-4B28-523C-B7B1-CF13DA09A992}"/>
              </a:ext>
            </a:extLst>
          </p:cNvPr>
          <p:cNvPicPr>
            <a:picLocks noChangeAspect="1"/>
          </p:cNvPicPr>
          <p:nvPr/>
        </p:nvPicPr>
        <p:blipFill>
          <a:blip r:embed="rId8"/>
          <a:stretch>
            <a:fillRect/>
          </a:stretch>
        </p:blipFill>
        <p:spPr>
          <a:xfrm>
            <a:off x="2940702" y="4335148"/>
            <a:ext cx="2495678" cy="203210"/>
          </a:xfrm>
          <a:prstGeom prst="rect">
            <a:avLst/>
          </a:prstGeom>
        </p:spPr>
      </p:pic>
      <p:pic>
        <p:nvPicPr>
          <p:cNvPr id="27" name="图片 26">
            <a:extLst>
              <a:ext uri="{FF2B5EF4-FFF2-40B4-BE49-F238E27FC236}">
                <a16:creationId xmlns:a16="http://schemas.microsoft.com/office/drawing/2014/main" id="{C17B74D1-A8D8-0FE2-8F71-30F9B01E2E4F}"/>
              </a:ext>
            </a:extLst>
          </p:cNvPr>
          <p:cNvPicPr>
            <a:picLocks noChangeAspect="1"/>
          </p:cNvPicPr>
          <p:nvPr/>
        </p:nvPicPr>
        <p:blipFill>
          <a:blip r:embed="rId9"/>
          <a:stretch>
            <a:fillRect/>
          </a:stretch>
        </p:blipFill>
        <p:spPr>
          <a:xfrm>
            <a:off x="1397652" y="3682671"/>
            <a:ext cx="1352620" cy="254013"/>
          </a:xfrm>
          <a:prstGeom prst="rect">
            <a:avLst/>
          </a:prstGeom>
        </p:spPr>
      </p:pic>
      <p:sp>
        <p:nvSpPr>
          <p:cNvPr id="28" name="爆炸形: 8 pt  27">
            <a:extLst>
              <a:ext uri="{FF2B5EF4-FFF2-40B4-BE49-F238E27FC236}">
                <a16:creationId xmlns:a16="http://schemas.microsoft.com/office/drawing/2014/main" id="{605EF46E-F67F-5BC4-8E60-8CEA51038BAC}"/>
              </a:ext>
            </a:extLst>
          </p:cNvPr>
          <p:cNvSpPr/>
          <p:nvPr/>
        </p:nvSpPr>
        <p:spPr>
          <a:xfrm>
            <a:off x="558800" y="3572991"/>
            <a:ext cx="736600" cy="452393"/>
          </a:xfrm>
          <a:prstGeom prst="irregularSeal1">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 name="图片 29">
            <a:extLst>
              <a:ext uri="{FF2B5EF4-FFF2-40B4-BE49-F238E27FC236}">
                <a16:creationId xmlns:a16="http://schemas.microsoft.com/office/drawing/2014/main" id="{1DEEC211-941A-4778-ECBA-4E0CB089C5BA}"/>
              </a:ext>
            </a:extLst>
          </p:cNvPr>
          <p:cNvPicPr>
            <a:picLocks noChangeAspect="1"/>
          </p:cNvPicPr>
          <p:nvPr/>
        </p:nvPicPr>
        <p:blipFill>
          <a:blip r:embed="rId10"/>
          <a:stretch>
            <a:fillRect/>
          </a:stretch>
        </p:blipFill>
        <p:spPr>
          <a:xfrm>
            <a:off x="5819015" y="4559592"/>
            <a:ext cx="419122" cy="336567"/>
          </a:xfrm>
          <a:prstGeom prst="rect">
            <a:avLst/>
          </a:prstGeom>
        </p:spPr>
      </p:pic>
      <p:sp>
        <p:nvSpPr>
          <p:cNvPr id="32" name="矩形: 圆角 31">
            <a:extLst>
              <a:ext uri="{FF2B5EF4-FFF2-40B4-BE49-F238E27FC236}">
                <a16:creationId xmlns:a16="http://schemas.microsoft.com/office/drawing/2014/main" id="{C574D6FD-7C17-CA6A-DAFC-4A7EA0145AEF}"/>
              </a:ext>
            </a:extLst>
          </p:cNvPr>
          <p:cNvSpPr/>
          <p:nvPr/>
        </p:nvSpPr>
        <p:spPr>
          <a:xfrm>
            <a:off x="234950" y="4538358"/>
            <a:ext cx="1854200" cy="368300"/>
          </a:xfrm>
          <a:prstGeom prst="roundRect">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Locally </a:t>
            </a:r>
            <a:r>
              <a:rPr lang="en-US" altLang="zh-CN" dirty="0" err="1"/>
              <a:t>Tp</a:t>
            </a:r>
            <a:r>
              <a:rPr lang="en-US" altLang="zh-CN" dirty="0"/>
              <a:t>-PTS</a:t>
            </a:r>
            <a:endParaRPr lang="zh-CN" altLang="en-US" dirty="0"/>
          </a:p>
        </p:txBody>
      </p:sp>
      <p:sp>
        <p:nvSpPr>
          <p:cNvPr id="33" name="矩形: 圆角 32">
            <a:extLst>
              <a:ext uri="{FF2B5EF4-FFF2-40B4-BE49-F238E27FC236}">
                <a16:creationId xmlns:a16="http://schemas.microsoft.com/office/drawing/2014/main" id="{4556C120-46B0-537E-2438-CD63F46DF659}"/>
              </a:ext>
            </a:extLst>
          </p:cNvPr>
          <p:cNvSpPr/>
          <p:nvPr/>
        </p:nvSpPr>
        <p:spPr>
          <a:xfrm>
            <a:off x="234950" y="5864825"/>
            <a:ext cx="1854200" cy="368300"/>
          </a:xfrm>
          <a:prstGeom prst="roundRect">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Globally </a:t>
            </a:r>
            <a:r>
              <a:rPr lang="en-US" altLang="zh-CN" dirty="0" err="1"/>
              <a:t>Tp</a:t>
            </a:r>
            <a:r>
              <a:rPr lang="en-US" altLang="zh-CN" dirty="0"/>
              <a:t>-PTS</a:t>
            </a:r>
            <a:endParaRPr lang="zh-CN" altLang="en-US" dirty="0"/>
          </a:p>
        </p:txBody>
      </p:sp>
      <p:sp>
        <p:nvSpPr>
          <p:cNvPr id="34" name="文本框 33">
            <a:extLst>
              <a:ext uri="{FF2B5EF4-FFF2-40B4-BE49-F238E27FC236}">
                <a16:creationId xmlns:a16="http://schemas.microsoft.com/office/drawing/2014/main" id="{97CCB9DA-8F3B-EE86-9CD0-85977BEF1888}"/>
              </a:ext>
            </a:extLst>
          </p:cNvPr>
          <p:cNvSpPr txBox="1"/>
          <p:nvPr/>
        </p:nvSpPr>
        <p:spPr>
          <a:xfrm>
            <a:off x="2131130" y="5845775"/>
            <a:ext cx="8970726" cy="369332"/>
          </a:xfrm>
          <a:prstGeom prst="rect">
            <a:avLst/>
          </a:prstGeom>
          <a:noFill/>
        </p:spPr>
        <p:txBody>
          <a:bodyPr wrap="none" rtlCol="0">
            <a:spAutoFit/>
          </a:bodyPr>
          <a:lstStyle/>
          <a:p>
            <a:r>
              <a:rPr lang="zh-CN" altLang="en-US" dirty="0"/>
              <a:t>只需要将上述的条件改成               ，同时保持其他条件不变，就称为全局预设时间稳定</a:t>
            </a:r>
          </a:p>
        </p:txBody>
      </p:sp>
      <p:pic>
        <p:nvPicPr>
          <p:cNvPr id="36" name="图片 35">
            <a:extLst>
              <a:ext uri="{FF2B5EF4-FFF2-40B4-BE49-F238E27FC236}">
                <a16:creationId xmlns:a16="http://schemas.microsoft.com/office/drawing/2014/main" id="{45FE1044-4511-18C2-FF69-83E66E0B3FBC}"/>
              </a:ext>
            </a:extLst>
          </p:cNvPr>
          <p:cNvPicPr>
            <a:picLocks noChangeAspect="1"/>
          </p:cNvPicPr>
          <p:nvPr/>
        </p:nvPicPr>
        <p:blipFill>
          <a:blip r:embed="rId11"/>
          <a:stretch>
            <a:fillRect/>
          </a:stretch>
        </p:blipFill>
        <p:spPr>
          <a:xfrm>
            <a:off x="4809524" y="5893062"/>
            <a:ext cx="800141" cy="254013"/>
          </a:xfrm>
          <a:prstGeom prst="rect">
            <a:avLst/>
          </a:prstGeom>
        </p:spPr>
      </p:pic>
    </p:spTree>
    <p:extLst>
      <p:ext uri="{BB962C8B-B14F-4D97-AF65-F5344CB8AC3E}">
        <p14:creationId xmlns:p14="http://schemas.microsoft.com/office/powerpoint/2010/main" val="1392270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7D22B41C-9C0E-2FE3-449D-AB8143080E0B}"/>
              </a:ext>
            </a:extLst>
          </p:cNvPr>
          <p:cNvSpPr/>
          <p:nvPr/>
        </p:nvSpPr>
        <p:spPr>
          <a:xfrm>
            <a:off x="285750" y="260350"/>
            <a:ext cx="11423650" cy="2743200"/>
          </a:xfrm>
          <a:prstGeom prst="roundRect">
            <a:avLst/>
          </a:prstGeom>
          <a:solidFill>
            <a:schemeClr val="bg1"/>
          </a:solidFill>
          <a:ln w="28575">
            <a:solidFill>
              <a:srgbClr val="942749"/>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图片 5">
            <a:extLst>
              <a:ext uri="{FF2B5EF4-FFF2-40B4-BE49-F238E27FC236}">
                <a16:creationId xmlns:a16="http://schemas.microsoft.com/office/drawing/2014/main" id="{AE92E966-F99B-BF34-0099-90D38A45822E}"/>
              </a:ext>
            </a:extLst>
          </p:cNvPr>
          <p:cNvPicPr>
            <a:picLocks noChangeAspect="1"/>
          </p:cNvPicPr>
          <p:nvPr/>
        </p:nvPicPr>
        <p:blipFill>
          <a:blip r:embed="rId2"/>
          <a:stretch>
            <a:fillRect/>
          </a:stretch>
        </p:blipFill>
        <p:spPr>
          <a:xfrm>
            <a:off x="692280" y="1030035"/>
            <a:ext cx="4914900" cy="939877"/>
          </a:xfrm>
          <a:prstGeom prst="rect">
            <a:avLst/>
          </a:prstGeom>
        </p:spPr>
      </p:pic>
      <p:sp>
        <p:nvSpPr>
          <p:cNvPr id="8" name="文本框 7">
            <a:extLst>
              <a:ext uri="{FF2B5EF4-FFF2-40B4-BE49-F238E27FC236}">
                <a16:creationId xmlns:a16="http://schemas.microsoft.com/office/drawing/2014/main" id="{6052C743-2999-3886-D3DF-1BB0CB020477}"/>
              </a:ext>
            </a:extLst>
          </p:cNvPr>
          <p:cNvSpPr txBox="1"/>
          <p:nvPr/>
        </p:nvSpPr>
        <p:spPr>
          <a:xfrm>
            <a:off x="5861050" y="842486"/>
            <a:ext cx="5365750" cy="1754326"/>
          </a:xfrm>
          <a:prstGeom prst="rect">
            <a:avLst/>
          </a:prstGeom>
          <a:noFill/>
        </p:spPr>
        <p:txBody>
          <a:bodyPr wrap="square">
            <a:spAutoFit/>
          </a:bodyPr>
          <a:lstStyle/>
          <a:p>
            <a:r>
              <a:rPr lang="zh-CN" altLang="en-US" b="0" i="0" dirty="0">
                <a:solidFill>
                  <a:srgbClr val="060607"/>
                </a:solidFill>
                <a:effectLst/>
                <a:latin typeface="-apple-system"/>
              </a:rPr>
              <a:t>引理</a:t>
            </a:r>
            <a:r>
              <a:rPr lang="en-US" altLang="zh-CN" b="0" i="0" dirty="0">
                <a:solidFill>
                  <a:srgbClr val="060607"/>
                </a:solidFill>
                <a:effectLst/>
                <a:latin typeface="-apple-system"/>
              </a:rPr>
              <a:t>1</a:t>
            </a:r>
            <a:r>
              <a:rPr lang="zh-CN" altLang="en-US" b="0" i="0" dirty="0">
                <a:solidFill>
                  <a:srgbClr val="060607"/>
                </a:solidFill>
                <a:effectLst/>
                <a:latin typeface="-apple-system"/>
              </a:rPr>
              <a:t>关于不恰当积分发散性。</a:t>
            </a:r>
            <a:endParaRPr lang="en-US" altLang="zh-CN" b="0" i="0" dirty="0">
              <a:solidFill>
                <a:srgbClr val="060607"/>
              </a:solidFill>
              <a:effectLst/>
              <a:latin typeface="-apple-system"/>
            </a:endParaRPr>
          </a:p>
          <a:p>
            <a:r>
              <a:rPr lang="zh-CN" altLang="en-US" b="0" i="0" dirty="0">
                <a:solidFill>
                  <a:srgbClr val="060607"/>
                </a:solidFill>
                <a:effectLst/>
                <a:latin typeface="-apple-system"/>
              </a:rPr>
              <a:t>如果一个连续函数在某个点的行为满足特定的极限条件，那么这个函数在某个区间上的不恰当积分是发散的。</a:t>
            </a:r>
            <a:endParaRPr lang="en-US" altLang="zh-CN" b="0" i="0" dirty="0">
              <a:solidFill>
                <a:srgbClr val="060607"/>
              </a:solidFill>
              <a:effectLst/>
              <a:latin typeface="-apple-system"/>
            </a:endParaRPr>
          </a:p>
          <a:p>
            <a:r>
              <a:rPr lang="zh-CN" altLang="en-US" b="0" i="0" dirty="0">
                <a:solidFill>
                  <a:srgbClr val="060607"/>
                </a:solidFill>
                <a:effectLst/>
                <a:latin typeface="-apple-system"/>
              </a:rPr>
              <a:t>在文中证明系统的预设时间稳定性时被用来分析</a:t>
            </a:r>
            <a:r>
              <a:rPr lang="en-US" altLang="zh-CN" b="0" i="0" dirty="0">
                <a:solidFill>
                  <a:srgbClr val="060607"/>
                </a:solidFill>
                <a:effectLst/>
                <a:latin typeface="-apple-system"/>
              </a:rPr>
              <a:t>Lyapunov</a:t>
            </a:r>
            <a:r>
              <a:rPr lang="zh-CN" altLang="en-US" b="0" i="0" dirty="0">
                <a:solidFill>
                  <a:srgbClr val="060607"/>
                </a:solidFill>
                <a:effectLst/>
                <a:latin typeface="-apple-system"/>
              </a:rPr>
              <a:t>函数的导数，以确保系统的稳定性。</a:t>
            </a:r>
            <a:endParaRPr lang="zh-CN" altLang="en-US" dirty="0"/>
          </a:p>
        </p:txBody>
      </p:sp>
      <p:pic>
        <p:nvPicPr>
          <p:cNvPr id="10" name="图片 9">
            <a:extLst>
              <a:ext uri="{FF2B5EF4-FFF2-40B4-BE49-F238E27FC236}">
                <a16:creationId xmlns:a16="http://schemas.microsoft.com/office/drawing/2014/main" id="{172B2E96-4BD3-8DFC-C321-519C8F86CA0E}"/>
              </a:ext>
            </a:extLst>
          </p:cNvPr>
          <p:cNvPicPr>
            <a:picLocks noChangeAspect="1"/>
          </p:cNvPicPr>
          <p:nvPr/>
        </p:nvPicPr>
        <p:blipFill>
          <a:blip r:embed="rId3"/>
          <a:stretch>
            <a:fillRect/>
          </a:stretch>
        </p:blipFill>
        <p:spPr>
          <a:xfrm>
            <a:off x="615950" y="2050684"/>
            <a:ext cx="5067560" cy="546128"/>
          </a:xfrm>
          <a:prstGeom prst="rect">
            <a:avLst/>
          </a:prstGeom>
        </p:spPr>
      </p:pic>
      <p:sp>
        <p:nvSpPr>
          <p:cNvPr id="15" name="矩形: 圆角 14">
            <a:extLst>
              <a:ext uri="{FF2B5EF4-FFF2-40B4-BE49-F238E27FC236}">
                <a16:creationId xmlns:a16="http://schemas.microsoft.com/office/drawing/2014/main" id="{EB289B07-0D6E-BC5B-A1CC-ACFFB094558F}"/>
              </a:ext>
            </a:extLst>
          </p:cNvPr>
          <p:cNvSpPr/>
          <p:nvPr/>
        </p:nvSpPr>
        <p:spPr>
          <a:xfrm>
            <a:off x="285750" y="3854451"/>
            <a:ext cx="11423650" cy="2743200"/>
          </a:xfrm>
          <a:prstGeom prst="roundRect">
            <a:avLst/>
          </a:prstGeom>
          <a:solidFill>
            <a:schemeClr val="bg1"/>
          </a:solidFill>
          <a:ln w="28575">
            <a:solidFill>
              <a:srgbClr val="942749"/>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6" name="图片 15">
            <a:extLst>
              <a:ext uri="{FF2B5EF4-FFF2-40B4-BE49-F238E27FC236}">
                <a16:creationId xmlns:a16="http://schemas.microsoft.com/office/drawing/2014/main" id="{344647C7-5ADB-9102-5525-8765581360AC}"/>
              </a:ext>
            </a:extLst>
          </p:cNvPr>
          <p:cNvPicPr>
            <a:picLocks noChangeAspect="1"/>
          </p:cNvPicPr>
          <p:nvPr/>
        </p:nvPicPr>
        <p:blipFill>
          <a:blip r:embed="rId4"/>
          <a:stretch>
            <a:fillRect/>
          </a:stretch>
        </p:blipFill>
        <p:spPr>
          <a:xfrm>
            <a:off x="692280" y="4394158"/>
            <a:ext cx="5048509" cy="1663786"/>
          </a:xfrm>
          <a:prstGeom prst="rect">
            <a:avLst/>
          </a:prstGeom>
        </p:spPr>
      </p:pic>
      <p:sp>
        <p:nvSpPr>
          <p:cNvPr id="17" name="箭头: 下 16">
            <a:extLst>
              <a:ext uri="{FF2B5EF4-FFF2-40B4-BE49-F238E27FC236}">
                <a16:creationId xmlns:a16="http://schemas.microsoft.com/office/drawing/2014/main" id="{3E4E43D5-88B7-0DA4-CD0B-401A4DD6E8AE}"/>
              </a:ext>
            </a:extLst>
          </p:cNvPr>
          <p:cNvSpPr/>
          <p:nvPr/>
        </p:nvSpPr>
        <p:spPr>
          <a:xfrm>
            <a:off x="4870450" y="3194050"/>
            <a:ext cx="2070100" cy="450850"/>
          </a:xfrm>
          <a:prstGeom prst="downArrow">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流程图: 可选过程 17">
            <a:extLst>
              <a:ext uri="{FF2B5EF4-FFF2-40B4-BE49-F238E27FC236}">
                <a16:creationId xmlns:a16="http://schemas.microsoft.com/office/drawing/2014/main" id="{258EE358-1ECF-1016-2584-14F83164B917}"/>
              </a:ext>
            </a:extLst>
          </p:cNvPr>
          <p:cNvSpPr/>
          <p:nvPr/>
        </p:nvSpPr>
        <p:spPr>
          <a:xfrm>
            <a:off x="6096000" y="4311650"/>
            <a:ext cx="5187950" cy="1860550"/>
          </a:xfrm>
          <a:prstGeom prst="flowChartAlternateProcess">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b="0" i="0" dirty="0">
                <a:solidFill>
                  <a:schemeClr val="bg1"/>
                </a:solidFill>
                <a:effectLst/>
                <a:latin typeface="-apple-system"/>
              </a:rPr>
              <a:t>预设时间调整函数（</a:t>
            </a:r>
            <a:r>
              <a:rPr lang="en-US" altLang="zh-CN" b="0" i="0" dirty="0">
                <a:solidFill>
                  <a:schemeClr val="bg1"/>
                </a:solidFill>
                <a:effectLst/>
                <a:latin typeface="-apple-system"/>
              </a:rPr>
              <a:t>prescribed-time adjustment function</a:t>
            </a:r>
            <a:r>
              <a:rPr lang="zh-CN" altLang="en-US" b="0" i="0" dirty="0">
                <a:solidFill>
                  <a:schemeClr val="bg1"/>
                </a:solidFill>
                <a:effectLst/>
                <a:latin typeface="-apple-system"/>
              </a:rPr>
              <a:t>，简称</a:t>
            </a:r>
            <a:r>
              <a:rPr lang="en-US" altLang="zh-CN" b="0" i="0" dirty="0" err="1">
                <a:solidFill>
                  <a:schemeClr val="bg1"/>
                </a:solidFill>
                <a:effectLst/>
                <a:latin typeface="-apple-system"/>
              </a:rPr>
              <a:t>Tp</a:t>
            </a:r>
            <a:r>
              <a:rPr lang="en-US" altLang="zh-CN" b="0" i="0" dirty="0">
                <a:solidFill>
                  <a:schemeClr val="bg1"/>
                </a:solidFill>
                <a:effectLst/>
                <a:latin typeface="-apple-system"/>
              </a:rPr>
              <a:t>-PTA</a:t>
            </a:r>
            <a:r>
              <a:rPr lang="zh-CN" altLang="en-US" b="0" i="0" dirty="0">
                <a:solidFill>
                  <a:schemeClr val="bg1"/>
                </a:solidFill>
                <a:effectLst/>
                <a:latin typeface="-apple-system"/>
              </a:rPr>
              <a:t>函数）的定义。在设计控制器时用于调整控制输入，以确保系统状态在预设时间内达到稳定。</a:t>
            </a:r>
            <a:endParaRPr lang="zh-CN" altLang="en-US" dirty="0">
              <a:solidFill>
                <a:schemeClr val="bg1"/>
              </a:solidFill>
            </a:endParaRPr>
          </a:p>
        </p:txBody>
      </p:sp>
    </p:spTree>
    <p:extLst>
      <p:ext uri="{BB962C8B-B14F-4D97-AF65-F5344CB8AC3E}">
        <p14:creationId xmlns:p14="http://schemas.microsoft.com/office/powerpoint/2010/main" val="1683023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4D8BD-DFCD-B78A-1753-313503A8DC7A}"/>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4C22CFA5-2CA8-CB62-1468-E8318B92FF4E}"/>
              </a:ext>
            </a:extLst>
          </p:cNvPr>
          <p:cNvSpPr/>
          <p:nvPr/>
        </p:nvSpPr>
        <p:spPr>
          <a:xfrm>
            <a:off x="285750" y="260350"/>
            <a:ext cx="11423650" cy="2743200"/>
          </a:xfrm>
          <a:prstGeom prst="roundRect">
            <a:avLst/>
          </a:prstGeom>
          <a:solidFill>
            <a:schemeClr val="bg1"/>
          </a:solidFill>
          <a:ln w="28575">
            <a:solidFill>
              <a:srgbClr val="942749"/>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1467FE37-9775-F02C-C0DC-EF587329CFE5}"/>
              </a:ext>
            </a:extLst>
          </p:cNvPr>
          <p:cNvSpPr txBox="1"/>
          <p:nvPr/>
        </p:nvSpPr>
        <p:spPr>
          <a:xfrm>
            <a:off x="5905500" y="1169528"/>
            <a:ext cx="5365750" cy="923330"/>
          </a:xfrm>
          <a:prstGeom prst="rect">
            <a:avLst/>
          </a:prstGeom>
          <a:noFill/>
        </p:spPr>
        <p:txBody>
          <a:bodyPr wrap="square">
            <a:spAutoFit/>
          </a:bodyPr>
          <a:lstStyle/>
          <a:p>
            <a:r>
              <a:rPr lang="zh-CN" altLang="en-US" b="0" i="0" dirty="0">
                <a:solidFill>
                  <a:srgbClr val="060607"/>
                </a:solidFill>
                <a:effectLst/>
                <a:latin typeface="-apple-system"/>
              </a:rPr>
              <a:t>提供了一个预设时间稳定性的条件：如果存在两个正的连续可微函数和一类特殊的函数，满足特定的条件，那么系统的平衡点就是全局预设时间稳定的。</a:t>
            </a:r>
            <a:endParaRPr lang="zh-CN" altLang="en-US" dirty="0"/>
          </a:p>
        </p:txBody>
      </p:sp>
      <p:pic>
        <p:nvPicPr>
          <p:cNvPr id="3" name="图片 2">
            <a:extLst>
              <a:ext uri="{FF2B5EF4-FFF2-40B4-BE49-F238E27FC236}">
                <a16:creationId xmlns:a16="http://schemas.microsoft.com/office/drawing/2014/main" id="{DE576BD5-3893-807D-D88E-C28553D1F7C3}"/>
              </a:ext>
            </a:extLst>
          </p:cNvPr>
          <p:cNvPicPr>
            <a:picLocks noChangeAspect="1"/>
          </p:cNvPicPr>
          <p:nvPr/>
        </p:nvPicPr>
        <p:blipFill>
          <a:blip r:embed="rId3"/>
          <a:stretch>
            <a:fillRect/>
          </a:stretch>
        </p:blipFill>
        <p:spPr>
          <a:xfrm>
            <a:off x="546220" y="515444"/>
            <a:ext cx="5226319" cy="654084"/>
          </a:xfrm>
          <a:prstGeom prst="rect">
            <a:avLst/>
          </a:prstGeom>
        </p:spPr>
      </p:pic>
      <p:pic>
        <p:nvPicPr>
          <p:cNvPr id="7" name="图片 6">
            <a:extLst>
              <a:ext uri="{FF2B5EF4-FFF2-40B4-BE49-F238E27FC236}">
                <a16:creationId xmlns:a16="http://schemas.microsoft.com/office/drawing/2014/main" id="{3FDEA512-79DF-6C94-5C9A-1E15A255DF8E}"/>
              </a:ext>
            </a:extLst>
          </p:cNvPr>
          <p:cNvPicPr>
            <a:picLocks noChangeAspect="1"/>
          </p:cNvPicPr>
          <p:nvPr/>
        </p:nvPicPr>
        <p:blipFill>
          <a:blip r:embed="rId4"/>
          <a:stretch>
            <a:fillRect/>
          </a:stretch>
        </p:blipFill>
        <p:spPr>
          <a:xfrm>
            <a:off x="1298485" y="1252039"/>
            <a:ext cx="3511730" cy="1536779"/>
          </a:xfrm>
          <a:prstGeom prst="rect">
            <a:avLst/>
          </a:prstGeom>
        </p:spPr>
      </p:pic>
      <p:sp>
        <p:nvSpPr>
          <p:cNvPr id="11" name="箭头: V 形 10">
            <a:extLst>
              <a:ext uri="{FF2B5EF4-FFF2-40B4-BE49-F238E27FC236}">
                <a16:creationId xmlns:a16="http://schemas.microsoft.com/office/drawing/2014/main" id="{08E49C7A-30DB-470E-B233-C8BB46BE7782}"/>
              </a:ext>
            </a:extLst>
          </p:cNvPr>
          <p:cNvSpPr/>
          <p:nvPr/>
        </p:nvSpPr>
        <p:spPr>
          <a:xfrm>
            <a:off x="0" y="3185618"/>
            <a:ext cx="12192000" cy="243381"/>
          </a:xfrm>
          <a:prstGeom prst="chevron">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箭头: V 形 11">
            <a:extLst>
              <a:ext uri="{FF2B5EF4-FFF2-40B4-BE49-F238E27FC236}">
                <a16:creationId xmlns:a16="http://schemas.microsoft.com/office/drawing/2014/main" id="{D87C28DE-0D8C-3D3B-0406-E3B308F0512D}"/>
              </a:ext>
            </a:extLst>
          </p:cNvPr>
          <p:cNvSpPr/>
          <p:nvPr/>
        </p:nvSpPr>
        <p:spPr>
          <a:xfrm>
            <a:off x="381000" y="4318000"/>
            <a:ext cx="1079500" cy="1562100"/>
          </a:xfrm>
          <a:prstGeom prst="chevron">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4" name="图片 13">
            <a:extLst>
              <a:ext uri="{FF2B5EF4-FFF2-40B4-BE49-F238E27FC236}">
                <a16:creationId xmlns:a16="http://schemas.microsoft.com/office/drawing/2014/main" id="{B4F8C16E-64D4-86D7-FCB9-867FF0C3F2FF}"/>
              </a:ext>
            </a:extLst>
          </p:cNvPr>
          <p:cNvPicPr>
            <a:picLocks noChangeAspect="1"/>
          </p:cNvPicPr>
          <p:nvPr/>
        </p:nvPicPr>
        <p:blipFill>
          <a:blip r:embed="rId5"/>
          <a:stretch>
            <a:fillRect/>
          </a:stretch>
        </p:blipFill>
        <p:spPr>
          <a:xfrm>
            <a:off x="1666779" y="4660877"/>
            <a:ext cx="3714941" cy="876345"/>
          </a:xfrm>
          <a:prstGeom prst="rect">
            <a:avLst/>
          </a:prstGeom>
        </p:spPr>
      </p:pic>
      <p:sp>
        <p:nvSpPr>
          <p:cNvPr id="19" name="文本框 18">
            <a:extLst>
              <a:ext uri="{FF2B5EF4-FFF2-40B4-BE49-F238E27FC236}">
                <a16:creationId xmlns:a16="http://schemas.microsoft.com/office/drawing/2014/main" id="{65CC0AE9-9AA6-FE4A-FC43-B5564D3FAEF6}"/>
              </a:ext>
            </a:extLst>
          </p:cNvPr>
          <p:cNvSpPr txBox="1"/>
          <p:nvPr/>
        </p:nvSpPr>
        <p:spPr>
          <a:xfrm>
            <a:off x="285750" y="3611067"/>
            <a:ext cx="1498600" cy="461665"/>
          </a:xfrm>
          <a:prstGeom prst="rect">
            <a:avLst/>
          </a:prstGeom>
          <a:noFill/>
        </p:spPr>
        <p:txBody>
          <a:bodyPr wrap="square" rtlCol="0">
            <a:spAutoFit/>
          </a:bodyPr>
          <a:lstStyle/>
          <a:p>
            <a:r>
              <a:rPr lang="zh-CN" altLang="en-US" sz="2400" b="1" dirty="0"/>
              <a:t>问题模拟</a:t>
            </a:r>
          </a:p>
        </p:txBody>
      </p:sp>
      <p:sp>
        <p:nvSpPr>
          <p:cNvPr id="20" name="文本框 19">
            <a:extLst>
              <a:ext uri="{FF2B5EF4-FFF2-40B4-BE49-F238E27FC236}">
                <a16:creationId xmlns:a16="http://schemas.microsoft.com/office/drawing/2014/main" id="{C95BC04E-0283-E15A-5C46-F03EE2957493}"/>
              </a:ext>
            </a:extLst>
          </p:cNvPr>
          <p:cNvSpPr txBox="1"/>
          <p:nvPr/>
        </p:nvSpPr>
        <p:spPr>
          <a:xfrm>
            <a:off x="1525518" y="4182138"/>
            <a:ext cx="4570482" cy="369332"/>
          </a:xfrm>
          <a:prstGeom prst="rect">
            <a:avLst/>
          </a:prstGeom>
          <a:noFill/>
        </p:spPr>
        <p:txBody>
          <a:bodyPr wrap="none" rtlCol="0">
            <a:spAutoFit/>
          </a:bodyPr>
          <a:lstStyle/>
          <a:p>
            <a:r>
              <a:rPr lang="zh-CN" altLang="en-US" dirty="0"/>
              <a:t>可以把要研究的不确定系统抽象成以下形式</a:t>
            </a:r>
          </a:p>
        </p:txBody>
      </p:sp>
      <p:pic>
        <p:nvPicPr>
          <p:cNvPr id="22" name="图片 21">
            <a:extLst>
              <a:ext uri="{FF2B5EF4-FFF2-40B4-BE49-F238E27FC236}">
                <a16:creationId xmlns:a16="http://schemas.microsoft.com/office/drawing/2014/main" id="{023B6B51-04BF-BF25-0EEB-B6A73082C04F}"/>
              </a:ext>
            </a:extLst>
          </p:cNvPr>
          <p:cNvPicPr>
            <a:picLocks noChangeAspect="1"/>
          </p:cNvPicPr>
          <p:nvPr/>
        </p:nvPicPr>
        <p:blipFill>
          <a:blip r:embed="rId6"/>
          <a:stretch>
            <a:fillRect/>
          </a:stretch>
        </p:blipFill>
        <p:spPr>
          <a:xfrm>
            <a:off x="6667232" y="5187927"/>
            <a:ext cx="5219968" cy="1092256"/>
          </a:xfrm>
          <a:prstGeom prst="rect">
            <a:avLst/>
          </a:prstGeom>
        </p:spPr>
      </p:pic>
      <p:sp>
        <p:nvSpPr>
          <p:cNvPr id="23" name="笑脸 22">
            <a:extLst>
              <a:ext uri="{FF2B5EF4-FFF2-40B4-BE49-F238E27FC236}">
                <a16:creationId xmlns:a16="http://schemas.microsoft.com/office/drawing/2014/main" id="{3627D385-14D9-5073-8B67-DEF097EB3F29}"/>
              </a:ext>
            </a:extLst>
          </p:cNvPr>
          <p:cNvSpPr/>
          <p:nvPr/>
        </p:nvSpPr>
        <p:spPr>
          <a:xfrm>
            <a:off x="6810282" y="4020010"/>
            <a:ext cx="850900" cy="825533"/>
          </a:xfrm>
          <a:prstGeom prst="smileyFace">
            <a:avLst/>
          </a:prstGeom>
          <a:solidFill>
            <a:schemeClr val="bg1"/>
          </a:solidFill>
          <a:ln w="38100">
            <a:solidFill>
              <a:srgbClr val="9427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06FF7E3D-D03D-BAAE-7842-7F96C0C9CB3D}"/>
              </a:ext>
            </a:extLst>
          </p:cNvPr>
          <p:cNvSpPr txBox="1"/>
          <p:nvPr/>
        </p:nvSpPr>
        <p:spPr>
          <a:xfrm>
            <a:off x="7819932" y="4291545"/>
            <a:ext cx="2723823" cy="369332"/>
          </a:xfrm>
          <a:prstGeom prst="rect">
            <a:avLst/>
          </a:prstGeom>
          <a:noFill/>
        </p:spPr>
        <p:txBody>
          <a:bodyPr wrap="none" rtlCol="0">
            <a:spAutoFit/>
          </a:bodyPr>
          <a:lstStyle/>
          <a:p>
            <a:r>
              <a:rPr lang="zh-CN" altLang="en-US" dirty="0"/>
              <a:t>基本含义和之前保持一致</a:t>
            </a:r>
          </a:p>
        </p:txBody>
      </p:sp>
    </p:spTree>
    <p:extLst>
      <p:ext uri="{BB962C8B-B14F-4D97-AF65-F5344CB8AC3E}">
        <p14:creationId xmlns:p14="http://schemas.microsoft.com/office/powerpoint/2010/main" val="1401545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F0B93D4-CB06-AF24-0DD5-D279A281EADF}"/>
              </a:ext>
            </a:extLst>
          </p:cNvPr>
          <p:cNvSpPr/>
          <p:nvPr/>
        </p:nvSpPr>
        <p:spPr>
          <a:xfrm>
            <a:off x="304800" y="952494"/>
            <a:ext cx="11582400" cy="1365250"/>
          </a:xfrm>
          <a:prstGeom prst="rect">
            <a:avLst/>
          </a:prstGeom>
          <a:solidFill>
            <a:schemeClr val="bg1"/>
          </a:solidFill>
          <a:ln w="38100">
            <a:solidFill>
              <a:srgbClr val="942749"/>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                                               首先定义状态变换方程</a:t>
            </a:r>
          </a:p>
        </p:txBody>
      </p:sp>
      <p:sp>
        <p:nvSpPr>
          <p:cNvPr id="7" name="矩形: 棱台 6">
            <a:extLst>
              <a:ext uri="{FF2B5EF4-FFF2-40B4-BE49-F238E27FC236}">
                <a16:creationId xmlns:a16="http://schemas.microsoft.com/office/drawing/2014/main" id="{599FF1C3-2E18-613D-EE7B-8D9E9A9BEDA2}"/>
              </a:ext>
            </a:extLst>
          </p:cNvPr>
          <p:cNvSpPr/>
          <p:nvPr/>
        </p:nvSpPr>
        <p:spPr>
          <a:xfrm>
            <a:off x="4694249" y="184150"/>
            <a:ext cx="2803502" cy="590550"/>
          </a:xfrm>
          <a:prstGeom prst="bevel">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控制器设计（               ）</a:t>
            </a:r>
          </a:p>
        </p:txBody>
      </p:sp>
      <p:pic>
        <p:nvPicPr>
          <p:cNvPr id="9" name="图片 8">
            <a:extLst>
              <a:ext uri="{FF2B5EF4-FFF2-40B4-BE49-F238E27FC236}">
                <a16:creationId xmlns:a16="http://schemas.microsoft.com/office/drawing/2014/main" id="{3C7C9341-E1F2-B92B-1F6D-9C726CF950A6}"/>
              </a:ext>
            </a:extLst>
          </p:cNvPr>
          <p:cNvPicPr>
            <a:picLocks noChangeAspect="1"/>
          </p:cNvPicPr>
          <p:nvPr/>
        </p:nvPicPr>
        <p:blipFill>
          <a:blip r:embed="rId3"/>
          <a:stretch>
            <a:fillRect/>
          </a:stretch>
        </p:blipFill>
        <p:spPr>
          <a:xfrm>
            <a:off x="6224951" y="361944"/>
            <a:ext cx="895396" cy="23496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图片 2">
            <a:extLst>
              <a:ext uri="{FF2B5EF4-FFF2-40B4-BE49-F238E27FC236}">
                <a16:creationId xmlns:a16="http://schemas.microsoft.com/office/drawing/2014/main" id="{ED7604C9-77FF-EC11-C973-833D51DC31D8}"/>
              </a:ext>
            </a:extLst>
          </p:cNvPr>
          <p:cNvPicPr>
            <a:picLocks noChangeAspect="1"/>
          </p:cNvPicPr>
          <p:nvPr/>
        </p:nvPicPr>
        <p:blipFill>
          <a:blip r:embed="rId4"/>
          <a:stretch>
            <a:fillRect/>
          </a:stretch>
        </p:blipFill>
        <p:spPr>
          <a:xfrm>
            <a:off x="5697874" y="1308077"/>
            <a:ext cx="2844946" cy="654084"/>
          </a:xfrm>
          <a:prstGeom prst="rect">
            <a:avLst/>
          </a:prstGeom>
        </p:spPr>
      </p:pic>
      <p:sp>
        <p:nvSpPr>
          <p:cNvPr id="4" name="箭头: 虚尾 3">
            <a:extLst>
              <a:ext uri="{FF2B5EF4-FFF2-40B4-BE49-F238E27FC236}">
                <a16:creationId xmlns:a16="http://schemas.microsoft.com/office/drawing/2014/main" id="{61F2FB27-FC16-E642-ED87-3D44381189CF}"/>
              </a:ext>
            </a:extLst>
          </p:cNvPr>
          <p:cNvSpPr/>
          <p:nvPr/>
        </p:nvSpPr>
        <p:spPr>
          <a:xfrm rot="5400000">
            <a:off x="5666846" y="1742040"/>
            <a:ext cx="686327" cy="2193324"/>
          </a:xfrm>
          <a:prstGeom prst="stripedRightArrow">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AC3E3F97-4F29-05F5-86CD-8DAEF4A7527B}"/>
              </a:ext>
            </a:extLst>
          </p:cNvPr>
          <p:cNvSpPr/>
          <p:nvPr/>
        </p:nvSpPr>
        <p:spPr>
          <a:xfrm>
            <a:off x="304800" y="3310575"/>
            <a:ext cx="11582400" cy="1365250"/>
          </a:xfrm>
          <a:prstGeom prst="rect">
            <a:avLst/>
          </a:prstGeom>
          <a:solidFill>
            <a:schemeClr val="bg1"/>
          </a:solidFill>
          <a:ln w="38100">
            <a:solidFill>
              <a:srgbClr val="942749"/>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 其次在设计控制器前，选择</a:t>
            </a:r>
            <a:r>
              <a:rPr lang="en-US" altLang="zh-CN" dirty="0">
                <a:solidFill>
                  <a:schemeClr val="tx1"/>
                </a:solidFill>
              </a:rPr>
              <a:t>Lyapunov</a:t>
            </a:r>
            <a:r>
              <a:rPr lang="zh-CN" altLang="en-US" dirty="0">
                <a:solidFill>
                  <a:schemeClr val="tx1"/>
                </a:solidFill>
              </a:rPr>
              <a:t>函数</a:t>
            </a:r>
          </a:p>
        </p:txBody>
      </p:sp>
      <p:pic>
        <p:nvPicPr>
          <p:cNvPr id="10" name="图片 9">
            <a:extLst>
              <a:ext uri="{FF2B5EF4-FFF2-40B4-BE49-F238E27FC236}">
                <a16:creationId xmlns:a16="http://schemas.microsoft.com/office/drawing/2014/main" id="{B93C00CB-81A0-3BFA-439D-5367442DA7C4}"/>
              </a:ext>
            </a:extLst>
          </p:cNvPr>
          <p:cNvPicPr>
            <a:picLocks noChangeAspect="1"/>
          </p:cNvPicPr>
          <p:nvPr/>
        </p:nvPicPr>
        <p:blipFill>
          <a:blip r:embed="rId5"/>
          <a:stretch>
            <a:fillRect/>
          </a:stretch>
        </p:blipFill>
        <p:spPr>
          <a:xfrm>
            <a:off x="4620981" y="3380358"/>
            <a:ext cx="3988005" cy="1295467"/>
          </a:xfrm>
          <a:prstGeom prst="rect">
            <a:avLst/>
          </a:prstGeom>
        </p:spPr>
      </p:pic>
      <p:cxnSp>
        <p:nvCxnSpPr>
          <p:cNvPr id="13" name="连接符: 曲线 12">
            <a:extLst>
              <a:ext uri="{FF2B5EF4-FFF2-40B4-BE49-F238E27FC236}">
                <a16:creationId xmlns:a16="http://schemas.microsoft.com/office/drawing/2014/main" id="{D1C51F93-B1CC-FAAC-18A9-E1AA3AD8EC95}"/>
              </a:ext>
            </a:extLst>
          </p:cNvPr>
          <p:cNvCxnSpPr>
            <a:cxnSpLocks/>
          </p:cNvCxnSpPr>
          <p:nvPr/>
        </p:nvCxnSpPr>
        <p:spPr>
          <a:xfrm rot="16200000" flipH="1">
            <a:off x="8288396" y="4279038"/>
            <a:ext cx="1111495" cy="1093163"/>
          </a:xfrm>
          <a:prstGeom prst="curvedConnector3">
            <a:avLst/>
          </a:prstGeom>
          <a:ln w="38100">
            <a:solidFill>
              <a:srgbClr val="9E85E4"/>
            </a:solidFill>
            <a:prstDash val="lgDashDotDot"/>
            <a:tailEnd type="triangle"/>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367C117C-9A0B-D28B-6EA3-EAE87DBB3388}"/>
              </a:ext>
            </a:extLst>
          </p:cNvPr>
          <p:cNvPicPr>
            <a:picLocks noChangeAspect="1"/>
          </p:cNvPicPr>
          <p:nvPr/>
        </p:nvPicPr>
        <p:blipFill>
          <a:blip r:embed="rId6"/>
          <a:stretch>
            <a:fillRect/>
          </a:stretch>
        </p:blipFill>
        <p:spPr>
          <a:xfrm>
            <a:off x="8439255" y="5565338"/>
            <a:ext cx="2616334" cy="285765"/>
          </a:xfrm>
          <a:prstGeom prst="rect">
            <a:avLst/>
          </a:prstGeom>
        </p:spPr>
      </p:pic>
      <p:sp>
        <p:nvSpPr>
          <p:cNvPr id="17" name="双括号 16">
            <a:extLst>
              <a:ext uri="{FF2B5EF4-FFF2-40B4-BE49-F238E27FC236}">
                <a16:creationId xmlns:a16="http://schemas.microsoft.com/office/drawing/2014/main" id="{DC170D83-A66B-F90B-22A7-2F97A46519C7}"/>
              </a:ext>
            </a:extLst>
          </p:cNvPr>
          <p:cNvSpPr/>
          <p:nvPr/>
        </p:nvSpPr>
        <p:spPr>
          <a:xfrm>
            <a:off x="7983495" y="5449330"/>
            <a:ext cx="3527854" cy="512805"/>
          </a:xfrm>
          <a:prstGeom prst="bracketPair">
            <a:avLst/>
          </a:prstGeom>
          <a:ln w="38100">
            <a:solidFill>
              <a:srgbClr val="9E85E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7863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棱台 3">
            <a:extLst>
              <a:ext uri="{FF2B5EF4-FFF2-40B4-BE49-F238E27FC236}">
                <a16:creationId xmlns:a16="http://schemas.microsoft.com/office/drawing/2014/main" id="{E18802DC-BAC0-E85B-50B7-5B6117641E6A}"/>
              </a:ext>
            </a:extLst>
          </p:cNvPr>
          <p:cNvSpPr/>
          <p:nvPr/>
        </p:nvSpPr>
        <p:spPr>
          <a:xfrm>
            <a:off x="4694249" y="184150"/>
            <a:ext cx="2803502" cy="590550"/>
          </a:xfrm>
          <a:prstGeom prst="bevel">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控制器设计（               ）</a:t>
            </a:r>
          </a:p>
        </p:txBody>
      </p:sp>
      <p:pic>
        <p:nvPicPr>
          <p:cNvPr id="5" name="图片 4">
            <a:extLst>
              <a:ext uri="{FF2B5EF4-FFF2-40B4-BE49-F238E27FC236}">
                <a16:creationId xmlns:a16="http://schemas.microsoft.com/office/drawing/2014/main" id="{64D151D4-C8D1-67DA-9710-91CA760D39F7}"/>
              </a:ext>
            </a:extLst>
          </p:cNvPr>
          <p:cNvPicPr>
            <a:picLocks noChangeAspect="1"/>
          </p:cNvPicPr>
          <p:nvPr/>
        </p:nvPicPr>
        <p:blipFill>
          <a:blip r:embed="rId2"/>
          <a:stretch>
            <a:fillRect/>
          </a:stretch>
        </p:blipFill>
        <p:spPr>
          <a:xfrm>
            <a:off x="6224951" y="361944"/>
            <a:ext cx="895396" cy="23496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矩形 5">
            <a:extLst>
              <a:ext uri="{FF2B5EF4-FFF2-40B4-BE49-F238E27FC236}">
                <a16:creationId xmlns:a16="http://schemas.microsoft.com/office/drawing/2014/main" id="{B2C1947E-A546-148F-8D33-0769EA951D9D}"/>
              </a:ext>
            </a:extLst>
          </p:cNvPr>
          <p:cNvSpPr/>
          <p:nvPr/>
        </p:nvSpPr>
        <p:spPr>
          <a:xfrm>
            <a:off x="304800" y="952494"/>
            <a:ext cx="11582400" cy="3193198"/>
          </a:xfrm>
          <a:prstGeom prst="rect">
            <a:avLst/>
          </a:prstGeom>
          <a:solidFill>
            <a:schemeClr val="bg1"/>
          </a:solidFill>
          <a:ln w="38100">
            <a:solidFill>
              <a:srgbClr val="942749"/>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 使用反步法设计虚拟控制器</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 和最终控制律</a:t>
            </a:r>
          </a:p>
        </p:txBody>
      </p:sp>
      <p:pic>
        <p:nvPicPr>
          <p:cNvPr id="8" name="图片 7">
            <a:extLst>
              <a:ext uri="{FF2B5EF4-FFF2-40B4-BE49-F238E27FC236}">
                <a16:creationId xmlns:a16="http://schemas.microsoft.com/office/drawing/2014/main" id="{743002B7-AE93-9D1B-9A12-001D54DD9CB0}"/>
              </a:ext>
            </a:extLst>
          </p:cNvPr>
          <p:cNvPicPr>
            <a:picLocks noChangeAspect="1"/>
          </p:cNvPicPr>
          <p:nvPr/>
        </p:nvPicPr>
        <p:blipFill>
          <a:blip r:embed="rId3"/>
          <a:stretch>
            <a:fillRect/>
          </a:stretch>
        </p:blipFill>
        <p:spPr>
          <a:xfrm>
            <a:off x="3778131" y="1229640"/>
            <a:ext cx="2317869" cy="488975"/>
          </a:xfrm>
          <a:prstGeom prst="rect">
            <a:avLst/>
          </a:prstGeom>
        </p:spPr>
      </p:pic>
      <p:pic>
        <p:nvPicPr>
          <p:cNvPr id="10" name="图片 9">
            <a:extLst>
              <a:ext uri="{FF2B5EF4-FFF2-40B4-BE49-F238E27FC236}">
                <a16:creationId xmlns:a16="http://schemas.microsoft.com/office/drawing/2014/main" id="{9793D3A2-FFC2-8D77-4274-2EAE0AE7D892}"/>
              </a:ext>
            </a:extLst>
          </p:cNvPr>
          <p:cNvPicPr>
            <a:picLocks noChangeAspect="1"/>
          </p:cNvPicPr>
          <p:nvPr/>
        </p:nvPicPr>
        <p:blipFill>
          <a:blip r:embed="rId4"/>
          <a:stretch>
            <a:fillRect/>
          </a:stretch>
        </p:blipFill>
        <p:spPr>
          <a:xfrm>
            <a:off x="3671323" y="1827196"/>
            <a:ext cx="3626036" cy="1104957"/>
          </a:xfrm>
          <a:prstGeom prst="rect">
            <a:avLst/>
          </a:prstGeom>
        </p:spPr>
      </p:pic>
      <p:pic>
        <p:nvPicPr>
          <p:cNvPr id="12" name="图片 11">
            <a:extLst>
              <a:ext uri="{FF2B5EF4-FFF2-40B4-BE49-F238E27FC236}">
                <a16:creationId xmlns:a16="http://schemas.microsoft.com/office/drawing/2014/main" id="{6EF137A4-E7A8-92E4-11A5-7A57B95AD5FC}"/>
              </a:ext>
            </a:extLst>
          </p:cNvPr>
          <p:cNvPicPr>
            <a:picLocks noChangeAspect="1"/>
          </p:cNvPicPr>
          <p:nvPr/>
        </p:nvPicPr>
        <p:blipFill>
          <a:blip r:embed="rId5"/>
          <a:stretch>
            <a:fillRect/>
          </a:stretch>
        </p:blipFill>
        <p:spPr>
          <a:xfrm>
            <a:off x="3671323" y="3402129"/>
            <a:ext cx="3111660" cy="546128"/>
          </a:xfrm>
          <a:prstGeom prst="rect">
            <a:avLst/>
          </a:prstGeom>
        </p:spPr>
      </p:pic>
      <p:sp>
        <p:nvSpPr>
          <p:cNvPr id="13" name="矩形: 棱台 12">
            <a:extLst>
              <a:ext uri="{FF2B5EF4-FFF2-40B4-BE49-F238E27FC236}">
                <a16:creationId xmlns:a16="http://schemas.microsoft.com/office/drawing/2014/main" id="{406856D0-E4AC-717B-B4EF-CC43B1292FD9}"/>
              </a:ext>
            </a:extLst>
          </p:cNvPr>
          <p:cNvSpPr/>
          <p:nvPr/>
        </p:nvSpPr>
        <p:spPr>
          <a:xfrm>
            <a:off x="4694249" y="4323486"/>
            <a:ext cx="2803502" cy="590550"/>
          </a:xfrm>
          <a:prstGeom prst="bevel">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控制器设计（               ）</a:t>
            </a:r>
          </a:p>
        </p:txBody>
      </p:sp>
      <p:pic>
        <p:nvPicPr>
          <p:cNvPr id="18" name="图片 17">
            <a:extLst>
              <a:ext uri="{FF2B5EF4-FFF2-40B4-BE49-F238E27FC236}">
                <a16:creationId xmlns:a16="http://schemas.microsoft.com/office/drawing/2014/main" id="{1BB6350F-46E2-F45E-C206-72A0D850FCB5}"/>
              </a:ext>
            </a:extLst>
          </p:cNvPr>
          <p:cNvPicPr>
            <a:picLocks noChangeAspect="1"/>
          </p:cNvPicPr>
          <p:nvPr/>
        </p:nvPicPr>
        <p:blipFill>
          <a:blip r:embed="rId6"/>
          <a:stretch>
            <a:fillRect/>
          </a:stretch>
        </p:blipFill>
        <p:spPr>
          <a:xfrm>
            <a:off x="6421811" y="4488579"/>
            <a:ext cx="501676" cy="260363"/>
          </a:xfrm>
          <a:prstGeom prst="rect">
            <a:avLst/>
          </a:prstGeom>
        </p:spPr>
      </p:pic>
      <p:sp>
        <p:nvSpPr>
          <p:cNvPr id="26" name="矩形 25">
            <a:extLst>
              <a:ext uri="{FF2B5EF4-FFF2-40B4-BE49-F238E27FC236}">
                <a16:creationId xmlns:a16="http://schemas.microsoft.com/office/drawing/2014/main" id="{AD6A1030-0C5C-E440-50F5-77BECD7D0853}"/>
              </a:ext>
            </a:extLst>
          </p:cNvPr>
          <p:cNvSpPr/>
          <p:nvPr/>
        </p:nvSpPr>
        <p:spPr>
          <a:xfrm>
            <a:off x="304800" y="5149684"/>
            <a:ext cx="11582400" cy="1511643"/>
          </a:xfrm>
          <a:prstGeom prst="rect">
            <a:avLst/>
          </a:prstGeom>
          <a:solidFill>
            <a:schemeClr val="bg1"/>
          </a:solidFill>
          <a:ln w="38100">
            <a:solidFill>
              <a:srgbClr val="942749"/>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 </a:t>
            </a:r>
          </a:p>
        </p:txBody>
      </p:sp>
      <p:pic>
        <p:nvPicPr>
          <p:cNvPr id="27" name="图片 26">
            <a:extLst>
              <a:ext uri="{FF2B5EF4-FFF2-40B4-BE49-F238E27FC236}">
                <a16:creationId xmlns:a16="http://schemas.microsoft.com/office/drawing/2014/main" id="{22AF3B4C-A76F-8D17-A551-C3D780B95F78}"/>
              </a:ext>
            </a:extLst>
          </p:cNvPr>
          <p:cNvPicPr>
            <a:picLocks noChangeAspect="1"/>
          </p:cNvPicPr>
          <p:nvPr/>
        </p:nvPicPr>
        <p:blipFill>
          <a:blip r:embed="rId7"/>
          <a:stretch>
            <a:fillRect/>
          </a:stretch>
        </p:blipFill>
        <p:spPr>
          <a:xfrm>
            <a:off x="5469262" y="5619660"/>
            <a:ext cx="1651085" cy="495325"/>
          </a:xfrm>
          <a:prstGeom prst="rect">
            <a:avLst/>
          </a:prstGeom>
        </p:spPr>
      </p:pic>
      <p:sp>
        <p:nvSpPr>
          <p:cNvPr id="29" name="标注: 下箭头 28">
            <a:extLst>
              <a:ext uri="{FF2B5EF4-FFF2-40B4-BE49-F238E27FC236}">
                <a16:creationId xmlns:a16="http://schemas.microsoft.com/office/drawing/2014/main" id="{C5F46503-2A81-F2AB-7D26-1A3F871930E3}"/>
              </a:ext>
            </a:extLst>
          </p:cNvPr>
          <p:cNvSpPr/>
          <p:nvPr/>
        </p:nvSpPr>
        <p:spPr>
          <a:xfrm>
            <a:off x="1821962" y="4352413"/>
            <a:ext cx="667265" cy="590550"/>
          </a:xfrm>
          <a:prstGeom prst="downArrowCallout">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标注: 下箭头 29">
            <a:extLst>
              <a:ext uri="{FF2B5EF4-FFF2-40B4-BE49-F238E27FC236}">
                <a16:creationId xmlns:a16="http://schemas.microsoft.com/office/drawing/2014/main" id="{6D002527-BCE0-1FC6-0F4A-256707C39D48}"/>
              </a:ext>
            </a:extLst>
          </p:cNvPr>
          <p:cNvSpPr/>
          <p:nvPr/>
        </p:nvSpPr>
        <p:spPr>
          <a:xfrm>
            <a:off x="9702773" y="4381340"/>
            <a:ext cx="667265" cy="590550"/>
          </a:xfrm>
          <a:prstGeom prst="downArrowCallout">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a:extLst>
              <a:ext uri="{FF2B5EF4-FFF2-40B4-BE49-F238E27FC236}">
                <a16:creationId xmlns:a16="http://schemas.microsoft.com/office/drawing/2014/main" id="{0F61E285-15F8-B953-DE04-2EE610675535}"/>
              </a:ext>
            </a:extLst>
          </p:cNvPr>
          <p:cNvPicPr>
            <a:picLocks noChangeAspect="1"/>
          </p:cNvPicPr>
          <p:nvPr/>
        </p:nvPicPr>
        <p:blipFill>
          <a:blip r:embed="rId8"/>
          <a:stretch>
            <a:fillRect/>
          </a:stretch>
        </p:blipFill>
        <p:spPr>
          <a:xfrm>
            <a:off x="7297359" y="1229640"/>
            <a:ext cx="4278238" cy="2644168"/>
          </a:xfrm>
          <a:prstGeom prst="rect">
            <a:avLst/>
          </a:prstGeom>
        </p:spPr>
      </p:pic>
      <p:pic>
        <p:nvPicPr>
          <p:cNvPr id="33" name="图片 32">
            <a:extLst>
              <a:ext uri="{FF2B5EF4-FFF2-40B4-BE49-F238E27FC236}">
                <a16:creationId xmlns:a16="http://schemas.microsoft.com/office/drawing/2014/main" id="{9AE2B4D8-AF34-FF0E-8517-82A5B60ED3FA}"/>
              </a:ext>
            </a:extLst>
          </p:cNvPr>
          <p:cNvPicPr>
            <a:picLocks noChangeAspect="1"/>
          </p:cNvPicPr>
          <p:nvPr/>
        </p:nvPicPr>
        <p:blipFill>
          <a:blip r:embed="rId9"/>
          <a:stretch>
            <a:fillRect/>
          </a:stretch>
        </p:blipFill>
        <p:spPr>
          <a:xfrm>
            <a:off x="3894685" y="3015028"/>
            <a:ext cx="361969" cy="279414"/>
          </a:xfrm>
          <a:prstGeom prst="rect">
            <a:avLst/>
          </a:prstGeom>
        </p:spPr>
      </p:pic>
    </p:spTree>
    <p:extLst>
      <p:ext uri="{BB962C8B-B14F-4D97-AF65-F5344CB8AC3E}">
        <p14:creationId xmlns:p14="http://schemas.microsoft.com/office/powerpoint/2010/main" val="3038646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08520BC-0004-3C74-1045-6062E533857C}"/>
              </a:ext>
            </a:extLst>
          </p:cNvPr>
          <p:cNvSpPr/>
          <p:nvPr/>
        </p:nvSpPr>
        <p:spPr>
          <a:xfrm>
            <a:off x="-32657" y="33604"/>
            <a:ext cx="12192000" cy="6858000"/>
          </a:xfrm>
          <a:prstGeom prst="rect">
            <a:avLst/>
          </a:prstGeom>
          <a:solidFill>
            <a:schemeClr val="bg1"/>
          </a:solidFill>
          <a:ln w="190500">
            <a:solidFill>
              <a:srgbClr val="9427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实验仿真</a:t>
            </a:r>
          </a:p>
        </p:txBody>
      </p:sp>
      <p:pic>
        <p:nvPicPr>
          <p:cNvPr id="5" name="图形 4" descr="笔记本电脑">
            <a:extLst>
              <a:ext uri="{FF2B5EF4-FFF2-40B4-BE49-F238E27FC236}">
                <a16:creationId xmlns:a16="http://schemas.microsoft.com/office/drawing/2014/main" id="{83819D42-6866-4BD9-07EE-74A0DA06B0C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583" y="179835"/>
            <a:ext cx="914400" cy="914400"/>
          </a:xfrm>
          <a:prstGeom prst="rect">
            <a:avLst/>
          </a:prstGeom>
        </p:spPr>
      </p:pic>
      <p:sp>
        <p:nvSpPr>
          <p:cNvPr id="7" name="文本框 6">
            <a:extLst>
              <a:ext uri="{FF2B5EF4-FFF2-40B4-BE49-F238E27FC236}">
                <a16:creationId xmlns:a16="http://schemas.microsoft.com/office/drawing/2014/main" id="{84CE1A87-BE39-6859-C131-D6DE0D4B599E}"/>
              </a:ext>
            </a:extLst>
          </p:cNvPr>
          <p:cNvSpPr txBox="1"/>
          <p:nvPr/>
        </p:nvSpPr>
        <p:spPr>
          <a:xfrm>
            <a:off x="1359246" y="452369"/>
            <a:ext cx="6097002" cy="369332"/>
          </a:xfrm>
          <a:prstGeom prst="rect">
            <a:avLst/>
          </a:prstGeom>
          <a:noFill/>
        </p:spPr>
        <p:txBody>
          <a:bodyPr wrap="square">
            <a:spAutoFit/>
          </a:bodyPr>
          <a:lstStyle/>
          <a:p>
            <a:r>
              <a:rPr lang="zh-CN" altLang="en-US" b="0" i="0" dirty="0">
                <a:solidFill>
                  <a:srgbClr val="060607"/>
                </a:solidFill>
                <a:effectLst/>
                <a:latin typeface="-apple-system"/>
              </a:rPr>
              <a:t>实验仿真</a:t>
            </a:r>
            <a:r>
              <a:rPr lang="en-US" altLang="zh-CN" b="0" i="0" dirty="0">
                <a:solidFill>
                  <a:srgbClr val="060607"/>
                </a:solidFill>
                <a:effectLst/>
                <a:latin typeface="-apple-system"/>
              </a:rPr>
              <a:t>1</a:t>
            </a:r>
            <a:r>
              <a:rPr lang="zh-CN" altLang="en-US" b="0" i="0" dirty="0">
                <a:solidFill>
                  <a:srgbClr val="060607"/>
                </a:solidFill>
                <a:effectLst/>
                <a:latin typeface="-apple-system"/>
              </a:rPr>
              <a:t>：单连杆机械手臂系统</a:t>
            </a:r>
            <a:endParaRPr lang="zh-CN" altLang="en-US" dirty="0"/>
          </a:p>
        </p:txBody>
      </p:sp>
      <p:pic>
        <p:nvPicPr>
          <p:cNvPr id="9" name="图片 8">
            <a:extLst>
              <a:ext uri="{FF2B5EF4-FFF2-40B4-BE49-F238E27FC236}">
                <a16:creationId xmlns:a16="http://schemas.microsoft.com/office/drawing/2014/main" id="{C93C07B9-21EB-A786-6CEE-406271BDB41F}"/>
              </a:ext>
            </a:extLst>
          </p:cNvPr>
          <p:cNvPicPr>
            <a:picLocks noChangeAspect="1"/>
          </p:cNvPicPr>
          <p:nvPr/>
        </p:nvPicPr>
        <p:blipFill>
          <a:blip r:embed="rId5"/>
          <a:stretch>
            <a:fillRect/>
          </a:stretch>
        </p:blipFill>
        <p:spPr>
          <a:xfrm>
            <a:off x="5592532" y="241883"/>
            <a:ext cx="3369647" cy="790304"/>
          </a:xfrm>
          <a:prstGeom prst="rect">
            <a:avLst/>
          </a:prstGeom>
        </p:spPr>
      </p:pic>
      <p:sp>
        <p:nvSpPr>
          <p:cNvPr id="10" name="立方体 9">
            <a:extLst>
              <a:ext uri="{FF2B5EF4-FFF2-40B4-BE49-F238E27FC236}">
                <a16:creationId xmlns:a16="http://schemas.microsoft.com/office/drawing/2014/main" id="{91A59D55-AEBE-791E-47F1-CF713EFA6CDE}"/>
              </a:ext>
            </a:extLst>
          </p:cNvPr>
          <p:cNvSpPr/>
          <p:nvPr/>
        </p:nvSpPr>
        <p:spPr>
          <a:xfrm>
            <a:off x="5397694" y="2584371"/>
            <a:ext cx="1623592" cy="1689257"/>
          </a:xfrm>
          <a:prstGeom prst="cube">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0" i="0" dirty="0">
                <a:solidFill>
                  <a:schemeClr val="bg1"/>
                </a:solidFill>
                <a:effectLst/>
                <a:latin typeface="trebuchet ms" panose="020B0603020202020204" pitchFamily="34" charset="0"/>
              </a:rPr>
              <a:t>单连杆</a:t>
            </a:r>
            <a:endParaRPr lang="en-US" altLang="zh-CN" b="0" i="0" dirty="0">
              <a:solidFill>
                <a:schemeClr val="bg1"/>
              </a:solidFill>
              <a:effectLst/>
              <a:latin typeface="trebuchet ms" panose="020B0603020202020204" pitchFamily="34" charset="0"/>
            </a:endParaRPr>
          </a:p>
          <a:p>
            <a:pPr algn="ctr"/>
            <a:r>
              <a:rPr lang="zh-CN" altLang="en-US" b="0" i="0" dirty="0">
                <a:solidFill>
                  <a:schemeClr val="bg1"/>
                </a:solidFill>
                <a:effectLst/>
                <a:latin typeface="trebuchet ms" panose="020B0603020202020204" pitchFamily="34" charset="0"/>
              </a:rPr>
              <a:t>机械臂</a:t>
            </a:r>
            <a:endParaRPr lang="zh-CN" altLang="en-US" dirty="0">
              <a:solidFill>
                <a:schemeClr val="bg1"/>
              </a:solidFill>
            </a:endParaRPr>
          </a:p>
        </p:txBody>
      </p:sp>
      <p:sp>
        <p:nvSpPr>
          <p:cNvPr id="13" name="立方体 12">
            <a:extLst>
              <a:ext uri="{FF2B5EF4-FFF2-40B4-BE49-F238E27FC236}">
                <a16:creationId xmlns:a16="http://schemas.microsoft.com/office/drawing/2014/main" id="{E04D760D-17B5-DB7D-8E33-91FDE9879E96}"/>
              </a:ext>
            </a:extLst>
          </p:cNvPr>
          <p:cNvSpPr/>
          <p:nvPr/>
        </p:nvSpPr>
        <p:spPr>
          <a:xfrm>
            <a:off x="2178241" y="1455902"/>
            <a:ext cx="789475" cy="722031"/>
          </a:xfrm>
          <a:prstGeom prst="cube">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chemeClr val="bg1"/>
                </a:solidFill>
                <a:effectLst/>
                <a:latin typeface="trebuchet ms" panose="020B0603020202020204" pitchFamily="34" charset="0"/>
              </a:rPr>
              <a:t>输入力矩 </a:t>
            </a:r>
            <a:r>
              <a:rPr lang="el-GR" altLang="zh-CN" sz="1200" b="0" i="0" dirty="0">
                <a:solidFill>
                  <a:schemeClr val="bg1"/>
                </a:solidFill>
                <a:effectLst/>
                <a:latin typeface="trebuchet ms" panose="020B0603020202020204" pitchFamily="34" charset="0"/>
              </a:rPr>
              <a:t>τ</a:t>
            </a:r>
            <a:endParaRPr lang="zh-CN" altLang="en-US" sz="1200" dirty="0">
              <a:solidFill>
                <a:schemeClr val="bg1"/>
              </a:solidFill>
            </a:endParaRPr>
          </a:p>
        </p:txBody>
      </p:sp>
      <p:sp>
        <p:nvSpPr>
          <p:cNvPr id="21" name="立方体 20">
            <a:extLst>
              <a:ext uri="{FF2B5EF4-FFF2-40B4-BE49-F238E27FC236}">
                <a16:creationId xmlns:a16="http://schemas.microsoft.com/office/drawing/2014/main" id="{03391C9A-0990-23DE-4CFC-A8AB65848F6D}"/>
              </a:ext>
            </a:extLst>
          </p:cNvPr>
          <p:cNvSpPr/>
          <p:nvPr/>
        </p:nvSpPr>
        <p:spPr>
          <a:xfrm>
            <a:off x="2178240" y="2278745"/>
            <a:ext cx="789475" cy="722031"/>
          </a:xfrm>
          <a:prstGeom prst="cube">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chemeClr val="bg1"/>
                </a:solidFill>
                <a:effectLst/>
                <a:latin typeface="trebuchet ms" panose="020B0603020202020204" pitchFamily="34" charset="0"/>
              </a:rPr>
              <a:t>角度 </a:t>
            </a:r>
            <a:r>
              <a:rPr lang="en-US" altLang="zh-CN" sz="1200" b="0" i="0" dirty="0">
                <a:solidFill>
                  <a:schemeClr val="bg1"/>
                </a:solidFill>
                <a:effectLst/>
                <a:latin typeface="trebuchet ms" panose="020B0603020202020204" pitchFamily="34" charset="0"/>
              </a:rPr>
              <a:t>q</a:t>
            </a:r>
            <a:endParaRPr lang="zh-CN" altLang="en-US" sz="1200" dirty="0">
              <a:solidFill>
                <a:schemeClr val="bg1"/>
              </a:solidFill>
            </a:endParaRPr>
          </a:p>
        </p:txBody>
      </p:sp>
      <p:sp>
        <p:nvSpPr>
          <p:cNvPr id="22" name="立方体 21">
            <a:extLst>
              <a:ext uri="{FF2B5EF4-FFF2-40B4-BE49-F238E27FC236}">
                <a16:creationId xmlns:a16="http://schemas.microsoft.com/office/drawing/2014/main" id="{7A484E21-51CA-3705-A369-D914FC3A5717}"/>
              </a:ext>
            </a:extLst>
          </p:cNvPr>
          <p:cNvSpPr/>
          <p:nvPr/>
        </p:nvSpPr>
        <p:spPr>
          <a:xfrm>
            <a:off x="2184991" y="3083351"/>
            <a:ext cx="789475" cy="722031"/>
          </a:xfrm>
          <a:prstGeom prst="cube">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chemeClr val="bg1"/>
                </a:solidFill>
                <a:effectLst/>
                <a:latin typeface="trebuchet ms" panose="020B0603020202020204" pitchFamily="34" charset="0"/>
              </a:rPr>
              <a:t>角速度</a:t>
            </a:r>
            <a:endParaRPr lang="zh-CN" altLang="en-US" sz="1200" dirty="0">
              <a:solidFill>
                <a:schemeClr val="bg1"/>
              </a:solidFill>
            </a:endParaRPr>
          </a:p>
        </p:txBody>
      </p:sp>
      <p:sp>
        <p:nvSpPr>
          <p:cNvPr id="23" name="立方体 22">
            <a:extLst>
              <a:ext uri="{FF2B5EF4-FFF2-40B4-BE49-F238E27FC236}">
                <a16:creationId xmlns:a16="http://schemas.microsoft.com/office/drawing/2014/main" id="{42267801-E954-E67B-8142-FF04D25E5705}"/>
              </a:ext>
            </a:extLst>
          </p:cNvPr>
          <p:cNvSpPr/>
          <p:nvPr/>
        </p:nvSpPr>
        <p:spPr>
          <a:xfrm>
            <a:off x="2178241" y="3890828"/>
            <a:ext cx="789475" cy="722031"/>
          </a:xfrm>
          <a:prstGeom prst="cube">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chemeClr val="bg1"/>
                </a:solidFill>
                <a:effectLst/>
                <a:latin typeface="trebuchet ms" panose="020B0603020202020204" pitchFamily="34" charset="0"/>
              </a:rPr>
              <a:t>重力、长度 </a:t>
            </a:r>
            <a:r>
              <a:rPr lang="en-US" altLang="zh-CN" sz="1200" b="0" i="0" dirty="0">
                <a:solidFill>
                  <a:schemeClr val="bg1"/>
                </a:solidFill>
                <a:effectLst/>
                <a:latin typeface="trebuchet ms" panose="020B0603020202020204" pitchFamily="34" charset="0"/>
              </a:rPr>
              <a:t>mg</a:t>
            </a:r>
            <a:r>
              <a:rPr lang="zh-CN" altLang="en-US" sz="1200" b="0" i="0" dirty="0">
                <a:solidFill>
                  <a:schemeClr val="bg1"/>
                </a:solidFill>
                <a:effectLst/>
                <a:latin typeface="trebuchet ms" panose="020B0603020202020204" pitchFamily="34" charset="0"/>
              </a:rPr>
              <a:t>、</a:t>
            </a:r>
            <a:r>
              <a:rPr lang="en-US" altLang="zh-CN" sz="1200" b="0" i="0" dirty="0">
                <a:solidFill>
                  <a:schemeClr val="bg1"/>
                </a:solidFill>
                <a:effectLst/>
                <a:latin typeface="trebuchet ms" panose="020B0603020202020204" pitchFamily="34" charset="0"/>
              </a:rPr>
              <a:t>l</a:t>
            </a:r>
            <a:endParaRPr lang="zh-CN" altLang="en-US" sz="1200" dirty="0">
              <a:solidFill>
                <a:schemeClr val="bg1"/>
              </a:solidFill>
            </a:endParaRPr>
          </a:p>
        </p:txBody>
      </p:sp>
      <p:sp>
        <p:nvSpPr>
          <p:cNvPr id="24" name="立方体 23">
            <a:extLst>
              <a:ext uri="{FF2B5EF4-FFF2-40B4-BE49-F238E27FC236}">
                <a16:creationId xmlns:a16="http://schemas.microsoft.com/office/drawing/2014/main" id="{4FAB8FC9-885A-D8F5-ADA0-56DF7582B5AC}"/>
              </a:ext>
            </a:extLst>
          </p:cNvPr>
          <p:cNvSpPr/>
          <p:nvPr/>
        </p:nvSpPr>
        <p:spPr>
          <a:xfrm>
            <a:off x="2178240" y="4695434"/>
            <a:ext cx="789475" cy="722031"/>
          </a:xfrm>
          <a:prstGeom prst="cube">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chemeClr val="bg1"/>
                </a:solidFill>
                <a:effectLst/>
                <a:latin typeface="trebuchet ms" panose="020B0603020202020204" pitchFamily="34" charset="0"/>
              </a:rPr>
              <a:t>摩擦 </a:t>
            </a:r>
            <a:r>
              <a:rPr lang="el-GR" altLang="zh-CN" sz="1200" b="0" i="0" dirty="0">
                <a:solidFill>
                  <a:schemeClr val="bg1"/>
                </a:solidFill>
                <a:effectLst/>
                <a:latin typeface="trebuchet ms" panose="020B0603020202020204" pitchFamily="34" charset="0"/>
              </a:rPr>
              <a:t>ω</a:t>
            </a:r>
            <a:endParaRPr lang="zh-CN" altLang="en-US" sz="1200" dirty="0">
              <a:solidFill>
                <a:schemeClr val="bg1"/>
              </a:solidFill>
            </a:endParaRPr>
          </a:p>
        </p:txBody>
      </p:sp>
      <p:cxnSp>
        <p:nvCxnSpPr>
          <p:cNvPr id="26" name="直接箭头连接符 25">
            <a:extLst>
              <a:ext uri="{FF2B5EF4-FFF2-40B4-BE49-F238E27FC236}">
                <a16:creationId xmlns:a16="http://schemas.microsoft.com/office/drawing/2014/main" id="{EBF74B2E-A63D-B5D5-1310-A1AE9AB732B9}"/>
              </a:ext>
            </a:extLst>
          </p:cNvPr>
          <p:cNvCxnSpPr/>
          <p:nvPr/>
        </p:nvCxnSpPr>
        <p:spPr>
          <a:xfrm>
            <a:off x="3050367" y="1612005"/>
            <a:ext cx="2232932" cy="1712053"/>
          </a:xfrm>
          <a:prstGeom prst="straightConnector1">
            <a:avLst/>
          </a:prstGeom>
          <a:ln>
            <a:solidFill>
              <a:srgbClr val="942749"/>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D0955E9B-A465-8DA3-0D94-78291B62D9B0}"/>
              </a:ext>
            </a:extLst>
          </p:cNvPr>
          <p:cNvCxnSpPr>
            <a:cxnSpLocks/>
          </p:cNvCxnSpPr>
          <p:nvPr/>
        </p:nvCxnSpPr>
        <p:spPr>
          <a:xfrm>
            <a:off x="3045056" y="2532888"/>
            <a:ext cx="2212744" cy="929716"/>
          </a:xfrm>
          <a:prstGeom prst="straightConnector1">
            <a:avLst/>
          </a:prstGeom>
          <a:ln>
            <a:solidFill>
              <a:srgbClr val="94274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35B1CC19-1D66-B694-3B55-C6E07C2ABA56}"/>
              </a:ext>
            </a:extLst>
          </p:cNvPr>
          <p:cNvCxnSpPr>
            <a:cxnSpLocks/>
          </p:cNvCxnSpPr>
          <p:nvPr/>
        </p:nvCxnSpPr>
        <p:spPr>
          <a:xfrm>
            <a:off x="3045056" y="3337495"/>
            <a:ext cx="2225774" cy="269948"/>
          </a:xfrm>
          <a:prstGeom prst="straightConnector1">
            <a:avLst/>
          </a:prstGeom>
          <a:ln>
            <a:solidFill>
              <a:srgbClr val="942749"/>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B0A0FA2D-80D3-28D0-0913-DAD505E13AF0}"/>
              </a:ext>
            </a:extLst>
          </p:cNvPr>
          <p:cNvCxnSpPr>
            <a:cxnSpLocks/>
          </p:cNvCxnSpPr>
          <p:nvPr/>
        </p:nvCxnSpPr>
        <p:spPr>
          <a:xfrm flipV="1">
            <a:off x="3037898" y="3739185"/>
            <a:ext cx="2232932" cy="425312"/>
          </a:xfrm>
          <a:prstGeom prst="straightConnector1">
            <a:avLst/>
          </a:prstGeom>
          <a:ln>
            <a:solidFill>
              <a:srgbClr val="942749"/>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41F22418-0B16-5490-DC67-3EBEF5E5C16C}"/>
              </a:ext>
            </a:extLst>
          </p:cNvPr>
          <p:cNvCxnSpPr>
            <a:cxnSpLocks/>
          </p:cNvCxnSpPr>
          <p:nvPr/>
        </p:nvCxnSpPr>
        <p:spPr>
          <a:xfrm flipV="1">
            <a:off x="3107610" y="3867506"/>
            <a:ext cx="2176463" cy="1031961"/>
          </a:xfrm>
          <a:prstGeom prst="straightConnector1">
            <a:avLst/>
          </a:prstGeom>
          <a:ln>
            <a:solidFill>
              <a:srgbClr val="942749"/>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89E8D2AD-1FE6-5DCF-C333-301DF3F06FDA}"/>
              </a:ext>
            </a:extLst>
          </p:cNvPr>
          <p:cNvCxnSpPr>
            <a:cxnSpLocks/>
          </p:cNvCxnSpPr>
          <p:nvPr/>
        </p:nvCxnSpPr>
        <p:spPr>
          <a:xfrm flipV="1">
            <a:off x="7088967" y="2584371"/>
            <a:ext cx="1683558" cy="593840"/>
          </a:xfrm>
          <a:prstGeom prst="straightConnector1">
            <a:avLst/>
          </a:prstGeom>
          <a:ln>
            <a:solidFill>
              <a:srgbClr val="942749"/>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53059721-A341-F506-CADB-270514A593D4}"/>
              </a:ext>
            </a:extLst>
          </p:cNvPr>
          <p:cNvCxnSpPr>
            <a:cxnSpLocks/>
          </p:cNvCxnSpPr>
          <p:nvPr/>
        </p:nvCxnSpPr>
        <p:spPr>
          <a:xfrm>
            <a:off x="7088967" y="3343030"/>
            <a:ext cx="1675897" cy="706456"/>
          </a:xfrm>
          <a:prstGeom prst="straightConnector1">
            <a:avLst/>
          </a:prstGeom>
          <a:ln>
            <a:solidFill>
              <a:srgbClr val="942749"/>
            </a:solidFill>
            <a:tailEnd type="triangle"/>
          </a:ln>
        </p:spPr>
        <p:style>
          <a:lnRef idx="1">
            <a:schemeClr val="accent1"/>
          </a:lnRef>
          <a:fillRef idx="0">
            <a:schemeClr val="accent1"/>
          </a:fillRef>
          <a:effectRef idx="0">
            <a:schemeClr val="accent1"/>
          </a:effectRef>
          <a:fontRef idx="minor">
            <a:schemeClr val="tx1"/>
          </a:fontRef>
        </p:style>
      </p:cxnSp>
      <p:sp>
        <p:nvSpPr>
          <p:cNvPr id="42" name="立方体 41">
            <a:extLst>
              <a:ext uri="{FF2B5EF4-FFF2-40B4-BE49-F238E27FC236}">
                <a16:creationId xmlns:a16="http://schemas.microsoft.com/office/drawing/2014/main" id="{63E6ADE3-1FFA-7EEB-FA7A-E291A4347FD9}"/>
              </a:ext>
            </a:extLst>
          </p:cNvPr>
          <p:cNvSpPr/>
          <p:nvPr/>
        </p:nvSpPr>
        <p:spPr>
          <a:xfrm>
            <a:off x="9049776" y="2107015"/>
            <a:ext cx="1743851" cy="722031"/>
          </a:xfrm>
          <a:prstGeom prst="cube">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chemeClr val="bg1"/>
                </a:solidFill>
                <a:effectLst/>
                <a:latin typeface="trebuchet ms" panose="020B0603020202020204" pitchFamily="34" charset="0"/>
              </a:rPr>
              <a:t>输出角度 </a:t>
            </a:r>
            <a:r>
              <a:rPr lang="en-US" altLang="zh-CN" sz="1200" b="0" i="0" dirty="0">
                <a:solidFill>
                  <a:schemeClr val="bg1"/>
                </a:solidFill>
                <a:effectLst/>
                <a:latin typeface="trebuchet ms" panose="020B0603020202020204" pitchFamily="34" charset="0"/>
              </a:rPr>
              <a:t>q</a:t>
            </a:r>
            <a:endParaRPr lang="zh-CN" altLang="en-US" sz="1200" dirty="0">
              <a:solidFill>
                <a:schemeClr val="bg1"/>
              </a:solidFill>
            </a:endParaRPr>
          </a:p>
        </p:txBody>
      </p:sp>
      <p:sp>
        <p:nvSpPr>
          <p:cNvPr id="43" name="立方体 42">
            <a:extLst>
              <a:ext uri="{FF2B5EF4-FFF2-40B4-BE49-F238E27FC236}">
                <a16:creationId xmlns:a16="http://schemas.microsoft.com/office/drawing/2014/main" id="{1136A196-048A-A8B6-1E53-21CA5C4D0F08}"/>
              </a:ext>
            </a:extLst>
          </p:cNvPr>
          <p:cNvSpPr/>
          <p:nvPr/>
        </p:nvSpPr>
        <p:spPr>
          <a:xfrm>
            <a:off x="9049776" y="3760476"/>
            <a:ext cx="1743851" cy="722031"/>
          </a:xfrm>
          <a:prstGeom prst="cube">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chemeClr val="bg1"/>
                </a:solidFill>
                <a:effectLst/>
                <a:latin typeface="trebuchet ms" panose="020B0603020202020204" pitchFamily="34" charset="0"/>
              </a:rPr>
              <a:t>输出角速度 ˙</a:t>
            </a:r>
            <a:r>
              <a:rPr lang="en-US" altLang="zh-CN" sz="1200" b="0" i="0" dirty="0">
                <a:solidFill>
                  <a:schemeClr val="bg1"/>
                </a:solidFill>
                <a:effectLst/>
                <a:latin typeface="trebuchet ms" panose="020B0603020202020204" pitchFamily="34" charset="0"/>
              </a:rPr>
              <a:t>q</a:t>
            </a:r>
            <a:endParaRPr lang="zh-CN" altLang="en-US" sz="1200" dirty="0">
              <a:solidFill>
                <a:schemeClr val="bg1"/>
              </a:solidFill>
            </a:endParaRPr>
          </a:p>
        </p:txBody>
      </p:sp>
      <p:pic>
        <p:nvPicPr>
          <p:cNvPr id="45" name="图片 44">
            <a:extLst>
              <a:ext uri="{FF2B5EF4-FFF2-40B4-BE49-F238E27FC236}">
                <a16:creationId xmlns:a16="http://schemas.microsoft.com/office/drawing/2014/main" id="{834EDA33-A14C-AF76-2ADB-7DEDBADE448B}"/>
              </a:ext>
            </a:extLst>
          </p:cNvPr>
          <p:cNvPicPr>
            <a:picLocks noChangeAspect="1"/>
          </p:cNvPicPr>
          <p:nvPr/>
        </p:nvPicPr>
        <p:blipFill>
          <a:blip r:embed="rId6"/>
          <a:stretch>
            <a:fillRect/>
          </a:stretch>
        </p:blipFill>
        <p:spPr>
          <a:xfrm>
            <a:off x="6905535" y="5587916"/>
            <a:ext cx="4288481" cy="896763"/>
          </a:xfrm>
          <a:prstGeom prst="rect">
            <a:avLst/>
          </a:prstGeom>
        </p:spPr>
      </p:pic>
      <p:sp>
        <p:nvSpPr>
          <p:cNvPr id="46" name="箭头: 右弧形 45">
            <a:extLst>
              <a:ext uri="{FF2B5EF4-FFF2-40B4-BE49-F238E27FC236}">
                <a16:creationId xmlns:a16="http://schemas.microsoft.com/office/drawing/2014/main" id="{C4DEA925-B1B4-5C39-4376-7D4B1828ADD4}"/>
              </a:ext>
            </a:extLst>
          </p:cNvPr>
          <p:cNvSpPr/>
          <p:nvPr/>
        </p:nvSpPr>
        <p:spPr>
          <a:xfrm>
            <a:off x="10864657" y="4000059"/>
            <a:ext cx="889310" cy="2377012"/>
          </a:xfrm>
          <a:prstGeom prst="curvedLeftArrow">
            <a:avLst/>
          </a:prstGeom>
          <a:solidFill>
            <a:srgbClr val="942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8604836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15181</TotalTime>
  <Words>913</Words>
  <Application>Microsoft Office PowerPoint</Application>
  <PresentationFormat>宽屏</PresentationFormat>
  <Paragraphs>78</Paragraphs>
  <Slides>15</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-apple-system</vt:lpstr>
      <vt:lpstr>KaTeX_Main</vt:lpstr>
      <vt:lpstr>KaTeX_Math</vt:lpstr>
      <vt:lpstr>等线</vt:lpstr>
      <vt:lpstr>等线 Light</vt:lpstr>
      <vt:lpstr>宋体</vt:lpstr>
      <vt:lpstr>Arial</vt:lpstr>
      <vt:lpstr>Cambria Math</vt:lpstr>
      <vt:lpstr>trebuchet ms</vt:lpstr>
      <vt:lpstr>Office 主题​​</vt:lpstr>
      <vt:lpstr>Adaptive Prescribed-Time Control for a Class of Uncertain Nonlinear Systems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JIANHUA GUO</dc:creator>
  <cp:lastModifiedBy>JIANHUA GUO</cp:lastModifiedBy>
  <cp:revision>28</cp:revision>
  <dcterms:created xsi:type="dcterms:W3CDTF">2024-10-06T07:55:47Z</dcterms:created>
  <dcterms:modified xsi:type="dcterms:W3CDTF">2024-12-06T09:39:38Z</dcterms:modified>
</cp:coreProperties>
</file>