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y Grotesk Grand" charset="1" panose="00000507000000000000"/>
      <p:regular r:id="rId12"/>
    </p:embeddedFont>
    <p:embeddedFont>
      <p:font typeface="Montserrat" charset="1" panose="00000500000000000000"/>
      <p:regular r:id="rId13"/>
    </p:embeddedFont>
    <p:embeddedFont>
      <p:font typeface="Cy Grotesk Key" charset="1" panose="00000500000000000000"/>
      <p:regular r:id="rId14"/>
    </p:embeddedFont>
    <p:embeddedFont>
      <p:font typeface="Montserrat Bold" charset="1" panose="00000800000000000000"/>
      <p:regular r:id="rId15"/>
    </p:embeddedFont>
    <p:embeddedFont>
      <p:font typeface="Cy Grotesk Key Bold" charset="1" panose="000008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00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0054" y="1114387"/>
            <a:ext cx="13851343" cy="6964148"/>
          </a:xfrm>
          <a:custGeom>
            <a:avLst/>
            <a:gdLst/>
            <a:ahLst/>
            <a:cxnLst/>
            <a:rect r="r" b="b" t="t" l="l"/>
            <a:pathLst>
              <a:path h="6964148" w="13851343">
                <a:moveTo>
                  <a:pt x="0" y="0"/>
                </a:moveTo>
                <a:lnTo>
                  <a:pt x="13851343" y="0"/>
                </a:lnTo>
                <a:lnTo>
                  <a:pt x="13851343" y="6964148"/>
                </a:lnTo>
                <a:lnTo>
                  <a:pt x="0" y="6964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771289" y="0"/>
            <a:ext cx="4516711" cy="10287000"/>
            <a:chOff x="0" y="0"/>
            <a:chExt cx="118958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8958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89586">
                  <a:moveTo>
                    <a:pt x="0" y="0"/>
                  </a:moveTo>
                  <a:lnTo>
                    <a:pt x="1189586" y="0"/>
                  </a:lnTo>
                  <a:lnTo>
                    <a:pt x="118958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9465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8958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14369" y="3298267"/>
            <a:ext cx="13898377" cy="2596389"/>
            <a:chOff x="0" y="0"/>
            <a:chExt cx="18531169" cy="346185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448183"/>
              <a:ext cx="18531169" cy="16437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954"/>
                </a:lnSpc>
              </a:pPr>
              <a:r>
                <a:rPr lang="en-US" sz="7900">
                  <a:solidFill>
                    <a:srgbClr val="EDECED"/>
                  </a:solidFill>
                  <a:latin typeface="Cy Grotesk Grand"/>
                </a:rPr>
                <a:t>TEAM MINDFORGE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678685"/>
              <a:ext cx="18531169" cy="7831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EDECED"/>
                  </a:solidFill>
                  <a:latin typeface="Montserrat"/>
                </a:rPr>
                <a:t>Codemystery - educational game for game development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061287" y="8684106"/>
            <a:ext cx="1519484" cy="1316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3"/>
              </a:lnSpc>
            </a:pPr>
          </a:p>
          <a:p>
            <a:pPr algn="l">
              <a:lnSpc>
                <a:spcPts val="2603"/>
              </a:lnSpc>
            </a:pPr>
            <a:r>
              <a:rPr lang="en-US" sz="2002">
                <a:solidFill>
                  <a:srgbClr val="EDECED"/>
                </a:solidFill>
                <a:latin typeface="Cy Grotesk Key"/>
              </a:rPr>
              <a:t>@nesteisin</a:t>
            </a:r>
          </a:p>
          <a:p>
            <a:pPr algn="l">
              <a:lnSpc>
                <a:spcPts val="2603"/>
              </a:lnSpc>
            </a:pPr>
            <a:r>
              <a:rPr lang="en-US" sz="2002">
                <a:solidFill>
                  <a:srgbClr val="EDECED"/>
                </a:solidFill>
                <a:latin typeface="Cy Grotesk Key"/>
              </a:rPr>
              <a:t>@mynpostr</a:t>
            </a:r>
          </a:p>
          <a:p>
            <a:pPr algn="l">
              <a:lnSpc>
                <a:spcPts val="2603"/>
              </a:lnSpc>
              <a:spcBef>
                <a:spcPct val="0"/>
              </a:spcBef>
            </a:pPr>
            <a:r>
              <a:rPr lang="en-US" sz="2002">
                <a:solidFill>
                  <a:srgbClr val="EDECED"/>
                </a:solidFill>
                <a:latin typeface="Cy Grotesk Key"/>
              </a:rPr>
              <a:t>@xt_one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423378" y="140243"/>
            <a:ext cx="1212533" cy="600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9"/>
              </a:lnSpc>
              <a:spcBef>
                <a:spcPct val="0"/>
              </a:spcBef>
            </a:pPr>
            <a:r>
              <a:rPr lang="en-US" sz="3699">
                <a:solidFill>
                  <a:srgbClr val="EDECED"/>
                </a:solidFill>
                <a:latin typeface="Montserrat Bold"/>
              </a:rPr>
              <a:t>POV: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580771" y="1213604"/>
            <a:ext cx="4897747" cy="8485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EDECED"/>
                </a:solidFill>
                <a:latin typeface="Montserrat Bold"/>
              </a:rPr>
              <a:t>problem and solution</a:t>
            </a:r>
          </a:p>
          <a:p>
            <a:pPr algn="l">
              <a:lnSpc>
                <a:spcPts val="3900"/>
              </a:lnSpc>
            </a:pP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EDECED"/>
                </a:solidFill>
                <a:latin typeface="Montserrat Bold"/>
              </a:rPr>
              <a:t>gameplay basics</a:t>
            </a:r>
          </a:p>
          <a:p>
            <a:pPr algn="l">
              <a:lnSpc>
                <a:spcPts val="3900"/>
              </a:lnSpc>
            </a:pP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EDECED"/>
                </a:solidFill>
                <a:latin typeface="Montserrat Bold"/>
              </a:rPr>
              <a:t>technologies used in developing</a:t>
            </a:r>
          </a:p>
          <a:p>
            <a:pPr algn="l">
              <a:lnSpc>
                <a:spcPts val="3900"/>
              </a:lnSpc>
            </a:pP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EDECED"/>
                </a:solidFill>
                <a:latin typeface="Montserrat Bold"/>
              </a:rPr>
              <a:t>swot analysis</a:t>
            </a:r>
          </a:p>
          <a:p>
            <a:pPr algn="l">
              <a:lnSpc>
                <a:spcPts val="3900"/>
              </a:lnSpc>
            </a:pP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EDECED"/>
                </a:solidFill>
                <a:latin typeface="Montserrat Bold"/>
              </a:rPr>
              <a:t>monetization opportunities</a:t>
            </a:r>
          </a:p>
          <a:p>
            <a:pPr algn="l">
              <a:lnSpc>
                <a:spcPts val="3900"/>
              </a:lnSpc>
            </a:pP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EDECED"/>
                </a:solidFill>
                <a:latin typeface="Montserrat Bold"/>
              </a:rPr>
              <a:t>conclusion</a:t>
            </a:r>
          </a:p>
          <a:p>
            <a:pPr algn="l">
              <a:lnSpc>
                <a:spcPts val="3900"/>
              </a:lnSpc>
            </a:pP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EDECED"/>
                </a:solidFill>
                <a:latin typeface="Montserrat Bold"/>
              </a:rPr>
              <a:t>further possibilities </a:t>
            </a:r>
          </a:p>
          <a:p>
            <a:pPr algn="l">
              <a:lnSpc>
                <a:spcPts val="390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00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40548"/>
            <a:ext cx="7275618" cy="7449069"/>
            <a:chOff x="0" y="0"/>
            <a:chExt cx="1916212" cy="19618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6212" cy="1961895"/>
            </a:xfrm>
            <a:custGeom>
              <a:avLst/>
              <a:gdLst/>
              <a:ahLst/>
              <a:cxnLst/>
              <a:rect r="r" b="b" t="t" l="l"/>
              <a:pathLst>
                <a:path h="1961895" w="1916212">
                  <a:moveTo>
                    <a:pt x="54269" y="0"/>
                  </a:moveTo>
                  <a:lnTo>
                    <a:pt x="1861944" y="0"/>
                  </a:lnTo>
                  <a:cubicBezTo>
                    <a:pt x="1891915" y="0"/>
                    <a:pt x="1916212" y="24297"/>
                    <a:pt x="1916212" y="54269"/>
                  </a:cubicBezTo>
                  <a:lnTo>
                    <a:pt x="1916212" y="1907626"/>
                  </a:lnTo>
                  <a:cubicBezTo>
                    <a:pt x="1916212" y="1937598"/>
                    <a:pt x="1891915" y="1961895"/>
                    <a:pt x="1861944" y="1961895"/>
                  </a:cubicBezTo>
                  <a:lnTo>
                    <a:pt x="54269" y="1961895"/>
                  </a:lnTo>
                  <a:cubicBezTo>
                    <a:pt x="24297" y="1961895"/>
                    <a:pt x="0" y="1937598"/>
                    <a:pt x="0" y="1907626"/>
                  </a:cubicBezTo>
                  <a:lnTo>
                    <a:pt x="0" y="54269"/>
                  </a:lnTo>
                  <a:cubicBezTo>
                    <a:pt x="0" y="24297"/>
                    <a:pt x="24297" y="0"/>
                    <a:pt x="54269" y="0"/>
                  </a:cubicBezTo>
                  <a:close/>
                </a:path>
              </a:pathLst>
            </a:custGeom>
            <a:solidFill>
              <a:srgbClr val="4946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916212" cy="1999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983682" y="1940548"/>
            <a:ext cx="7275618" cy="7449069"/>
            <a:chOff x="0" y="0"/>
            <a:chExt cx="1916212" cy="19618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16212" cy="1961895"/>
            </a:xfrm>
            <a:custGeom>
              <a:avLst/>
              <a:gdLst/>
              <a:ahLst/>
              <a:cxnLst/>
              <a:rect r="r" b="b" t="t" l="l"/>
              <a:pathLst>
                <a:path h="1961895" w="1916212">
                  <a:moveTo>
                    <a:pt x="54269" y="0"/>
                  </a:moveTo>
                  <a:lnTo>
                    <a:pt x="1861944" y="0"/>
                  </a:lnTo>
                  <a:cubicBezTo>
                    <a:pt x="1891915" y="0"/>
                    <a:pt x="1916212" y="24297"/>
                    <a:pt x="1916212" y="54269"/>
                  </a:cubicBezTo>
                  <a:lnTo>
                    <a:pt x="1916212" y="1907626"/>
                  </a:lnTo>
                  <a:cubicBezTo>
                    <a:pt x="1916212" y="1937598"/>
                    <a:pt x="1891915" y="1961895"/>
                    <a:pt x="1861944" y="1961895"/>
                  </a:cubicBezTo>
                  <a:lnTo>
                    <a:pt x="54269" y="1961895"/>
                  </a:lnTo>
                  <a:cubicBezTo>
                    <a:pt x="24297" y="1961895"/>
                    <a:pt x="0" y="1937598"/>
                    <a:pt x="0" y="1907626"/>
                  </a:cubicBezTo>
                  <a:lnTo>
                    <a:pt x="0" y="54269"/>
                  </a:lnTo>
                  <a:cubicBezTo>
                    <a:pt x="0" y="24297"/>
                    <a:pt x="24297" y="0"/>
                    <a:pt x="54269" y="0"/>
                  </a:cubicBezTo>
                  <a:close/>
                </a:path>
              </a:pathLst>
            </a:custGeom>
            <a:solidFill>
              <a:srgbClr val="49465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916212" cy="1999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8265798" y="4312465"/>
            <a:ext cx="171788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 flipV="true">
            <a:off x="8265798" y="7504764"/>
            <a:ext cx="171788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0" id="10"/>
          <p:cNvSpPr/>
          <p:nvPr/>
        </p:nvSpPr>
        <p:spPr>
          <a:xfrm flipH="false" flipV="false" rot="5400000">
            <a:off x="-505227" y="-2057400"/>
            <a:ext cx="4119917" cy="4119917"/>
          </a:xfrm>
          <a:custGeom>
            <a:avLst/>
            <a:gdLst/>
            <a:ahLst/>
            <a:cxnLst/>
            <a:rect r="r" b="b" t="t" l="l"/>
            <a:pathLst>
              <a:path h="4119917" w="4119917">
                <a:moveTo>
                  <a:pt x="0" y="0"/>
                </a:moveTo>
                <a:lnTo>
                  <a:pt x="4119918" y="0"/>
                </a:lnTo>
                <a:lnTo>
                  <a:pt x="4119918" y="4119917"/>
                </a:lnTo>
                <a:lnTo>
                  <a:pt x="0" y="4119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087026" y="1199515"/>
            <a:ext cx="3158966" cy="741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6"/>
              </a:lnSpc>
              <a:spcBef>
                <a:spcPct val="0"/>
              </a:spcBef>
            </a:pPr>
            <a:r>
              <a:rPr lang="en-US" sz="4650">
                <a:solidFill>
                  <a:srgbClr val="FFFFFF"/>
                </a:solidFill>
                <a:latin typeface="Montserrat Bold"/>
              </a:rPr>
              <a:t>PROBLEM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994145" y="1199515"/>
            <a:ext cx="3254693" cy="741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6"/>
              </a:lnSpc>
              <a:spcBef>
                <a:spcPct val="0"/>
              </a:spcBef>
            </a:pPr>
            <a:r>
              <a:rPr lang="en-US" sz="4650">
                <a:solidFill>
                  <a:srgbClr val="FFFFFF"/>
                </a:solidFill>
                <a:latin typeface="Montserrat Bold"/>
              </a:rPr>
              <a:t>SOLUTION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43118" y="2795371"/>
            <a:ext cx="6902030" cy="2986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y Grotesk Key"/>
              </a:rPr>
              <a:t>Game development is really interesting and enticing sphere of computer science, but novices don’t know where begin to code in Unreal Engine with C++ or in Unity with C#.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43118" y="6250809"/>
            <a:ext cx="6755264" cy="2986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y Grotesk Key"/>
              </a:rPr>
              <a:t>Syntaxis of both languages (C++ and C#) are quite complicated for beginners, consequently newcomers faces with boredom and complexity in coding process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70476" y="2795371"/>
            <a:ext cx="6902030" cy="2491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y Grotesk Key"/>
              </a:rPr>
              <a:t>In our game, player can try both languages and familiarize with Unity and Unreal Engine basics in our guide, then decide where to code.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170476" y="6143885"/>
            <a:ext cx="6902030" cy="2986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y Grotesk Key"/>
              </a:rPr>
              <a:t>Codemystery gives a unique opportunity to learn specific C++ and C# for game development through interesting gameplay and puzzle levels.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5400000">
            <a:off x="3614691" y="-2057400"/>
            <a:ext cx="4119917" cy="4119917"/>
          </a:xfrm>
          <a:custGeom>
            <a:avLst/>
            <a:gdLst/>
            <a:ahLst/>
            <a:cxnLst/>
            <a:rect r="r" b="b" t="t" l="l"/>
            <a:pathLst>
              <a:path h="4119917" w="4119917">
                <a:moveTo>
                  <a:pt x="0" y="0"/>
                </a:moveTo>
                <a:lnTo>
                  <a:pt x="4119917" y="0"/>
                </a:lnTo>
                <a:lnTo>
                  <a:pt x="4119917" y="4119917"/>
                </a:lnTo>
                <a:lnTo>
                  <a:pt x="0" y="4119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7734608" y="-2057400"/>
            <a:ext cx="4119917" cy="4119917"/>
          </a:xfrm>
          <a:custGeom>
            <a:avLst/>
            <a:gdLst/>
            <a:ahLst/>
            <a:cxnLst/>
            <a:rect r="r" b="b" t="t" l="l"/>
            <a:pathLst>
              <a:path h="4119917" w="4119917">
                <a:moveTo>
                  <a:pt x="0" y="0"/>
                </a:moveTo>
                <a:lnTo>
                  <a:pt x="4119918" y="0"/>
                </a:lnTo>
                <a:lnTo>
                  <a:pt x="4119918" y="4119917"/>
                </a:lnTo>
                <a:lnTo>
                  <a:pt x="0" y="4119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11854526" y="-2057400"/>
            <a:ext cx="4119917" cy="4119917"/>
          </a:xfrm>
          <a:custGeom>
            <a:avLst/>
            <a:gdLst/>
            <a:ahLst/>
            <a:cxnLst/>
            <a:rect r="r" b="b" t="t" l="l"/>
            <a:pathLst>
              <a:path h="4119917" w="4119917">
                <a:moveTo>
                  <a:pt x="0" y="0"/>
                </a:moveTo>
                <a:lnTo>
                  <a:pt x="4119917" y="0"/>
                </a:lnTo>
                <a:lnTo>
                  <a:pt x="4119917" y="4119917"/>
                </a:lnTo>
                <a:lnTo>
                  <a:pt x="0" y="4119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15974443" y="-1941247"/>
            <a:ext cx="4119917" cy="4119917"/>
          </a:xfrm>
          <a:custGeom>
            <a:avLst/>
            <a:gdLst/>
            <a:ahLst/>
            <a:cxnLst/>
            <a:rect r="r" b="b" t="t" l="l"/>
            <a:pathLst>
              <a:path h="4119917" w="4119917">
                <a:moveTo>
                  <a:pt x="0" y="0"/>
                </a:moveTo>
                <a:lnTo>
                  <a:pt x="4119917" y="0"/>
                </a:lnTo>
                <a:lnTo>
                  <a:pt x="4119917" y="4119918"/>
                </a:lnTo>
                <a:lnTo>
                  <a:pt x="0" y="4119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00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110" y="2148418"/>
            <a:ext cx="7493306" cy="1755897"/>
            <a:chOff x="0" y="0"/>
            <a:chExt cx="1973546" cy="4624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73546" cy="462459"/>
            </a:xfrm>
            <a:custGeom>
              <a:avLst/>
              <a:gdLst/>
              <a:ahLst/>
              <a:cxnLst/>
              <a:rect r="r" b="b" t="t" l="l"/>
              <a:pathLst>
                <a:path h="462459" w="1973546">
                  <a:moveTo>
                    <a:pt x="52692" y="0"/>
                  </a:moveTo>
                  <a:lnTo>
                    <a:pt x="1920853" y="0"/>
                  </a:lnTo>
                  <a:cubicBezTo>
                    <a:pt x="1949955" y="0"/>
                    <a:pt x="1973546" y="23591"/>
                    <a:pt x="1973546" y="52692"/>
                  </a:cubicBezTo>
                  <a:lnTo>
                    <a:pt x="1973546" y="409767"/>
                  </a:lnTo>
                  <a:cubicBezTo>
                    <a:pt x="1973546" y="423741"/>
                    <a:pt x="1967994" y="437144"/>
                    <a:pt x="1958112" y="447025"/>
                  </a:cubicBezTo>
                  <a:cubicBezTo>
                    <a:pt x="1948231" y="456907"/>
                    <a:pt x="1934828" y="462459"/>
                    <a:pt x="1920853" y="462459"/>
                  </a:cubicBezTo>
                  <a:lnTo>
                    <a:pt x="52692" y="462459"/>
                  </a:lnTo>
                  <a:cubicBezTo>
                    <a:pt x="38717" y="462459"/>
                    <a:pt x="25315" y="456907"/>
                    <a:pt x="15433" y="447025"/>
                  </a:cubicBezTo>
                  <a:cubicBezTo>
                    <a:pt x="5551" y="437144"/>
                    <a:pt x="0" y="423741"/>
                    <a:pt x="0" y="409767"/>
                  </a:cubicBezTo>
                  <a:lnTo>
                    <a:pt x="0" y="52692"/>
                  </a:lnTo>
                  <a:cubicBezTo>
                    <a:pt x="0" y="38717"/>
                    <a:pt x="5551" y="25315"/>
                    <a:pt x="15433" y="15433"/>
                  </a:cubicBezTo>
                  <a:cubicBezTo>
                    <a:pt x="25315" y="5551"/>
                    <a:pt x="38717" y="0"/>
                    <a:pt x="5269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F5A86">
                    <a:alpha val="100000"/>
                  </a:srgbClr>
                </a:gs>
                <a:gs pos="100000">
                  <a:srgbClr val="683F7B">
                    <a:alpha val="100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973546" cy="500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656416" y="4246198"/>
            <a:ext cx="10394872" cy="2291151"/>
            <a:chOff x="0" y="0"/>
            <a:chExt cx="2737744" cy="6034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37744" cy="603431"/>
            </a:xfrm>
            <a:custGeom>
              <a:avLst/>
              <a:gdLst/>
              <a:ahLst/>
              <a:cxnLst/>
              <a:rect r="r" b="b" t="t" l="l"/>
              <a:pathLst>
                <a:path h="603431" w="2737744">
                  <a:moveTo>
                    <a:pt x="37984" y="0"/>
                  </a:moveTo>
                  <a:lnTo>
                    <a:pt x="2699760" y="0"/>
                  </a:lnTo>
                  <a:cubicBezTo>
                    <a:pt x="2720738" y="0"/>
                    <a:pt x="2737744" y="17006"/>
                    <a:pt x="2737744" y="37984"/>
                  </a:cubicBezTo>
                  <a:lnTo>
                    <a:pt x="2737744" y="565447"/>
                  </a:lnTo>
                  <a:cubicBezTo>
                    <a:pt x="2737744" y="575521"/>
                    <a:pt x="2733742" y="585182"/>
                    <a:pt x="2726619" y="592305"/>
                  </a:cubicBezTo>
                  <a:cubicBezTo>
                    <a:pt x="2719495" y="599429"/>
                    <a:pt x="2709834" y="603431"/>
                    <a:pt x="2699760" y="603431"/>
                  </a:cubicBezTo>
                  <a:lnTo>
                    <a:pt x="37984" y="603431"/>
                  </a:lnTo>
                  <a:cubicBezTo>
                    <a:pt x="27910" y="603431"/>
                    <a:pt x="18249" y="599429"/>
                    <a:pt x="11125" y="592305"/>
                  </a:cubicBezTo>
                  <a:cubicBezTo>
                    <a:pt x="4002" y="585182"/>
                    <a:pt x="0" y="575521"/>
                    <a:pt x="0" y="565447"/>
                  </a:cubicBezTo>
                  <a:lnTo>
                    <a:pt x="0" y="37984"/>
                  </a:lnTo>
                  <a:cubicBezTo>
                    <a:pt x="0" y="27910"/>
                    <a:pt x="4002" y="18249"/>
                    <a:pt x="11125" y="11125"/>
                  </a:cubicBezTo>
                  <a:cubicBezTo>
                    <a:pt x="18249" y="4002"/>
                    <a:pt x="27910" y="0"/>
                    <a:pt x="3798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F5A86">
                    <a:alpha val="100000"/>
                  </a:srgbClr>
                </a:gs>
                <a:gs pos="100000">
                  <a:srgbClr val="683F7B">
                    <a:alpha val="100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37744" cy="6415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6958" y="7853955"/>
            <a:ext cx="9730484" cy="1421228"/>
            <a:chOff x="0" y="0"/>
            <a:chExt cx="2562761" cy="3743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62761" cy="374315"/>
            </a:xfrm>
            <a:custGeom>
              <a:avLst/>
              <a:gdLst/>
              <a:ahLst/>
              <a:cxnLst/>
              <a:rect r="r" b="b" t="t" l="l"/>
              <a:pathLst>
                <a:path h="374315" w="2562761">
                  <a:moveTo>
                    <a:pt x="40577" y="0"/>
                  </a:moveTo>
                  <a:lnTo>
                    <a:pt x="2522184" y="0"/>
                  </a:lnTo>
                  <a:cubicBezTo>
                    <a:pt x="2532946" y="0"/>
                    <a:pt x="2543267" y="4275"/>
                    <a:pt x="2550876" y="11885"/>
                  </a:cubicBezTo>
                  <a:cubicBezTo>
                    <a:pt x="2558486" y="19495"/>
                    <a:pt x="2562761" y="29816"/>
                    <a:pt x="2562761" y="40577"/>
                  </a:cubicBezTo>
                  <a:lnTo>
                    <a:pt x="2562761" y="333738"/>
                  </a:lnTo>
                  <a:cubicBezTo>
                    <a:pt x="2562761" y="356148"/>
                    <a:pt x="2544594" y="374315"/>
                    <a:pt x="2522184" y="374315"/>
                  </a:cubicBezTo>
                  <a:lnTo>
                    <a:pt x="40577" y="374315"/>
                  </a:lnTo>
                  <a:cubicBezTo>
                    <a:pt x="29816" y="374315"/>
                    <a:pt x="19495" y="370040"/>
                    <a:pt x="11885" y="362430"/>
                  </a:cubicBezTo>
                  <a:cubicBezTo>
                    <a:pt x="4275" y="354821"/>
                    <a:pt x="0" y="344500"/>
                    <a:pt x="0" y="333738"/>
                  </a:cubicBezTo>
                  <a:lnTo>
                    <a:pt x="0" y="40577"/>
                  </a:lnTo>
                  <a:cubicBezTo>
                    <a:pt x="0" y="29816"/>
                    <a:pt x="4275" y="19495"/>
                    <a:pt x="11885" y="11885"/>
                  </a:cubicBezTo>
                  <a:cubicBezTo>
                    <a:pt x="19495" y="4275"/>
                    <a:pt x="29816" y="0"/>
                    <a:pt x="4057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F5A86">
                    <a:alpha val="100000"/>
                  </a:srgbClr>
                </a:gs>
                <a:gs pos="100000">
                  <a:srgbClr val="683F7B">
                    <a:alpha val="100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562761" cy="412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1277657">
            <a:off x="10160220" y="-1434169"/>
            <a:ext cx="9166840" cy="3844980"/>
          </a:xfrm>
          <a:custGeom>
            <a:avLst/>
            <a:gdLst/>
            <a:ahLst/>
            <a:cxnLst/>
            <a:rect r="r" b="b" t="t" l="l"/>
            <a:pathLst>
              <a:path h="3844980" w="9166840">
                <a:moveTo>
                  <a:pt x="0" y="0"/>
                </a:moveTo>
                <a:lnTo>
                  <a:pt x="9166840" y="0"/>
                </a:lnTo>
                <a:lnTo>
                  <a:pt x="9166840" y="3844980"/>
                </a:lnTo>
                <a:lnTo>
                  <a:pt x="0" y="3844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048290" y="421646"/>
            <a:ext cx="9104630" cy="1147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96"/>
              </a:lnSpc>
              <a:spcBef>
                <a:spcPct val="0"/>
              </a:spcBef>
            </a:pPr>
            <a:r>
              <a:rPr lang="en-US" sz="7150">
                <a:solidFill>
                  <a:srgbClr val="FFFFFF"/>
                </a:solidFill>
                <a:latin typeface="Montserrat Bold"/>
              </a:rPr>
              <a:t>GAMEPLAY BASICS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2264830"/>
            <a:ext cx="8048290" cy="14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900"/>
              </a:lnSpc>
              <a:spcBef>
                <a:spcPct val="0"/>
              </a:spcBef>
              <a:buAutoNum type="arabicPeriod" startAt="1"/>
            </a:pPr>
            <a:r>
              <a:rPr lang="en-US" sz="3000">
                <a:solidFill>
                  <a:srgbClr val="FFFFFF"/>
                </a:solidFill>
                <a:latin typeface="Montserrat"/>
              </a:rPr>
              <a:t>Players needs to make familiar with bothl languages through our short and convinient guide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783280" y="4436957"/>
            <a:ext cx="10141144" cy="197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Montserrat"/>
              </a:rPr>
              <a:t>2. Enter the 1st level out of 30 (will be completed in future) and solve different challenges using C# or C++ script, there can be 2 or just one player, thus player secure the material he read in guide library.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26958" y="8059744"/>
            <a:ext cx="9788135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Montserrat"/>
              </a:rPr>
              <a:t>3. Develop your analysis capabilities and coding knowledge in parallel with the passage of levels.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00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169668">
            <a:off x="-1230388" y="4347566"/>
            <a:ext cx="9498232" cy="5108598"/>
          </a:xfrm>
          <a:custGeom>
            <a:avLst/>
            <a:gdLst/>
            <a:ahLst/>
            <a:cxnLst/>
            <a:rect r="r" b="b" t="t" l="l"/>
            <a:pathLst>
              <a:path h="5108598" w="9498232">
                <a:moveTo>
                  <a:pt x="0" y="0"/>
                </a:moveTo>
                <a:lnTo>
                  <a:pt x="9498231" y="0"/>
                </a:lnTo>
                <a:lnTo>
                  <a:pt x="9498231" y="5108597"/>
                </a:lnTo>
                <a:lnTo>
                  <a:pt x="0" y="51085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723694">
            <a:off x="4982822" y="-1089067"/>
            <a:ext cx="13735250" cy="7387466"/>
          </a:xfrm>
          <a:custGeom>
            <a:avLst/>
            <a:gdLst/>
            <a:ahLst/>
            <a:cxnLst/>
            <a:rect r="r" b="b" t="t" l="l"/>
            <a:pathLst>
              <a:path h="7387466" w="13735250">
                <a:moveTo>
                  <a:pt x="0" y="0"/>
                </a:moveTo>
                <a:lnTo>
                  <a:pt x="13735249" y="0"/>
                </a:lnTo>
                <a:lnTo>
                  <a:pt x="13735249" y="7387465"/>
                </a:lnTo>
                <a:lnTo>
                  <a:pt x="0" y="7387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144000" y="1028700"/>
            <a:ext cx="4169427" cy="4114800"/>
            <a:chOff x="0" y="0"/>
            <a:chExt cx="1098121" cy="10837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98121" cy="1083733"/>
            </a:xfrm>
            <a:custGeom>
              <a:avLst/>
              <a:gdLst/>
              <a:ahLst/>
              <a:cxnLst/>
              <a:rect r="r" b="b" t="t" l="l"/>
              <a:pathLst>
                <a:path h="1083733" w="1098121">
                  <a:moveTo>
                    <a:pt x="0" y="0"/>
                  </a:moveTo>
                  <a:lnTo>
                    <a:pt x="1098121" y="0"/>
                  </a:lnTo>
                  <a:lnTo>
                    <a:pt x="1098121" y="1083733"/>
                  </a:lnTo>
                  <a:lnTo>
                    <a:pt x="0" y="1083733"/>
                  </a:lnTo>
                  <a:close/>
                </a:path>
              </a:pathLst>
            </a:custGeom>
            <a:gradFill rotWithShape="true">
              <a:gsLst>
                <a:gs pos="0">
                  <a:srgbClr val="6F5A86">
                    <a:alpha val="100000"/>
                  </a:srgbClr>
                </a:gs>
                <a:gs pos="100000">
                  <a:srgbClr val="683F7B">
                    <a:alpha val="100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098121" cy="11218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Montserrat"/>
                </a:rPr>
                <a:t>Many alternatives on market 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Montserrat"/>
                </a:rPr>
                <a:t>Pazzle gameplay can’t suit for everyone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Montserrat"/>
                </a:rPr>
                <a:t>Need to fully read the coding guide first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144000" y="5770890"/>
            <a:ext cx="4169427" cy="4114800"/>
            <a:chOff x="0" y="0"/>
            <a:chExt cx="1098121" cy="10837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98121" cy="1083733"/>
            </a:xfrm>
            <a:custGeom>
              <a:avLst/>
              <a:gdLst/>
              <a:ahLst/>
              <a:cxnLst/>
              <a:rect r="r" b="b" t="t" l="l"/>
              <a:pathLst>
                <a:path h="1083733" w="1098121">
                  <a:moveTo>
                    <a:pt x="0" y="0"/>
                  </a:moveTo>
                  <a:lnTo>
                    <a:pt x="1098121" y="0"/>
                  </a:lnTo>
                  <a:lnTo>
                    <a:pt x="1098121" y="1083733"/>
                  </a:lnTo>
                  <a:lnTo>
                    <a:pt x="0" y="1083733"/>
                  </a:lnTo>
                  <a:close/>
                </a:path>
              </a:pathLst>
            </a:custGeom>
            <a:gradFill rotWithShape="true">
              <a:gsLst>
                <a:gs pos="0">
                  <a:srgbClr val="6F5A86">
                    <a:alpha val="100000"/>
                  </a:srgbClr>
                </a:gs>
                <a:gs pos="100000">
                  <a:srgbClr val="683F7B">
                    <a:alpha val="100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098121" cy="11218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74981" indent="-237491" lvl="1">
                <a:lnSpc>
                  <a:spcPts val="3080"/>
                </a:lnSpc>
                <a:buFont typeface="Arial"/>
                <a:buChar char="•"/>
              </a:pPr>
              <a:r>
                <a:rPr lang="en-US" sz="2200">
                  <a:solidFill>
                    <a:srgbClr val="000000"/>
                  </a:solidFill>
                  <a:latin typeface="Montserrat"/>
                </a:rPr>
                <a:t>Gameplay is similar to many conundrum games</a:t>
              </a:r>
            </a:p>
            <a:p>
              <a:pPr algn="l" marL="474981" indent="-237491" lvl="1">
                <a:lnSpc>
                  <a:spcPts val="3080"/>
                </a:lnSpc>
                <a:buFont typeface="Arial"/>
                <a:buChar char="•"/>
              </a:pPr>
              <a:r>
                <a:rPr lang="en-US" sz="2200">
                  <a:solidFill>
                    <a:srgbClr val="000000"/>
                  </a:solidFill>
                  <a:latin typeface="Montserrat"/>
                </a:rPr>
                <a:t>Complex realisation on mobile market  (compiling of C++, inconvenient interface) 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383353" y="5770890"/>
            <a:ext cx="4169427" cy="4114800"/>
            <a:chOff x="0" y="0"/>
            <a:chExt cx="1098121" cy="10837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98121" cy="1083733"/>
            </a:xfrm>
            <a:custGeom>
              <a:avLst/>
              <a:gdLst/>
              <a:ahLst/>
              <a:cxnLst/>
              <a:rect r="r" b="b" t="t" l="l"/>
              <a:pathLst>
                <a:path h="1083733" w="1098121">
                  <a:moveTo>
                    <a:pt x="0" y="0"/>
                  </a:moveTo>
                  <a:lnTo>
                    <a:pt x="1098121" y="0"/>
                  </a:lnTo>
                  <a:lnTo>
                    <a:pt x="1098121" y="1083733"/>
                  </a:lnTo>
                  <a:lnTo>
                    <a:pt x="0" y="1083733"/>
                  </a:lnTo>
                  <a:close/>
                </a:path>
              </a:pathLst>
            </a:custGeom>
            <a:gradFill rotWithShape="true">
              <a:gsLst>
                <a:gs pos="0">
                  <a:srgbClr val="6F5A86">
                    <a:alpha val="100000"/>
                  </a:srgbClr>
                </a:gs>
                <a:gs pos="100000">
                  <a:srgbClr val="683F7B">
                    <a:alpha val="100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098121" cy="11218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Montserrat"/>
                </a:rPr>
                <a:t>Collaboration with other coding games and sites (Codewars, CodeMonkey, CodinGame) </a:t>
              </a:r>
            </a:p>
            <a:p>
              <a:pPr algn="just" marL="496569" indent="-248284" lvl="1">
                <a:lnSpc>
                  <a:spcPts val="3219"/>
                </a:lnSpc>
                <a:buFont typeface="Arial"/>
                <a:buChar char="•"/>
              </a:pPr>
              <a:r>
                <a:rPr lang="en-US" sz="2299">
                  <a:solidFill>
                    <a:srgbClr val="000000"/>
                  </a:solidFill>
                  <a:latin typeface="Montserrat"/>
                </a:rPr>
                <a:t>Release of online version</a:t>
              </a:r>
            </a:p>
            <a:p>
              <a:pPr algn="just" marL="496569" indent="-248284" lvl="1">
                <a:lnSpc>
                  <a:spcPts val="3219"/>
                </a:lnSpc>
                <a:buFont typeface="Arial"/>
                <a:buChar char="•"/>
              </a:pPr>
              <a:r>
                <a:rPr lang="en-US" sz="2299">
                  <a:solidFill>
                    <a:srgbClr val="000000"/>
                  </a:solidFill>
                  <a:latin typeface="Montserrat"/>
                </a:rPr>
                <a:t>Expansion on online games market  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383353" y="1028700"/>
            <a:ext cx="4169427" cy="4114800"/>
            <a:chOff x="0" y="0"/>
            <a:chExt cx="1098121" cy="108373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98121" cy="1083733"/>
            </a:xfrm>
            <a:custGeom>
              <a:avLst/>
              <a:gdLst/>
              <a:ahLst/>
              <a:cxnLst/>
              <a:rect r="r" b="b" t="t" l="l"/>
              <a:pathLst>
                <a:path h="1083733" w="1098121">
                  <a:moveTo>
                    <a:pt x="0" y="0"/>
                  </a:moveTo>
                  <a:lnTo>
                    <a:pt x="1098121" y="0"/>
                  </a:lnTo>
                  <a:lnTo>
                    <a:pt x="1098121" y="1083733"/>
                  </a:lnTo>
                  <a:lnTo>
                    <a:pt x="0" y="1083733"/>
                  </a:lnTo>
                  <a:close/>
                </a:path>
              </a:pathLst>
            </a:custGeom>
            <a:gradFill rotWithShape="true">
              <a:gsLst>
                <a:gs pos="0">
                  <a:srgbClr val="6F5A86">
                    <a:alpha val="100000"/>
                  </a:srgbClr>
                </a:gs>
                <a:gs pos="100000">
                  <a:srgbClr val="683F7B">
                    <a:alpha val="100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98121" cy="11218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Montserrat"/>
                </a:rPr>
                <a:t>Develop analysis and coding skills simultaneously 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Montserrat"/>
                </a:rPr>
                <a:t>2 Player game gives more fun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Montserrat"/>
                </a:rPr>
                <a:t>Focuses on game development 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736854" y="4335589"/>
            <a:ext cx="815927" cy="807911"/>
            <a:chOff x="0" y="0"/>
            <a:chExt cx="214894" cy="21278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14894" cy="212783"/>
            </a:xfrm>
            <a:custGeom>
              <a:avLst/>
              <a:gdLst/>
              <a:ahLst/>
              <a:cxnLst/>
              <a:rect r="r" b="b" t="t" l="l"/>
              <a:pathLst>
                <a:path h="212783" w="214894">
                  <a:moveTo>
                    <a:pt x="106392" y="0"/>
                  </a:moveTo>
                  <a:lnTo>
                    <a:pt x="108503" y="0"/>
                  </a:lnTo>
                  <a:cubicBezTo>
                    <a:pt x="167261" y="0"/>
                    <a:pt x="214894" y="47633"/>
                    <a:pt x="214894" y="106392"/>
                  </a:cubicBezTo>
                  <a:lnTo>
                    <a:pt x="214894" y="106392"/>
                  </a:lnTo>
                  <a:cubicBezTo>
                    <a:pt x="214894" y="165150"/>
                    <a:pt x="167261" y="212783"/>
                    <a:pt x="108503" y="212783"/>
                  </a:cubicBezTo>
                  <a:lnTo>
                    <a:pt x="106392" y="212783"/>
                  </a:lnTo>
                  <a:cubicBezTo>
                    <a:pt x="47633" y="212783"/>
                    <a:pt x="0" y="165150"/>
                    <a:pt x="0" y="106392"/>
                  </a:cubicBezTo>
                  <a:lnTo>
                    <a:pt x="0" y="106392"/>
                  </a:lnTo>
                  <a:cubicBezTo>
                    <a:pt x="0" y="47633"/>
                    <a:pt x="47633" y="0"/>
                    <a:pt x="106392" y="0"/>
                  </a:cubicBezTo>
                  <a:close/>
                </a:path>
              </a:pathLst>
            </a:custGeom>
            <a:solidFill>
              <a:srgbClr val="49465E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214894" cy="279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FFFFFF"/>
                  </a:solidFill>
                  <a:latin typeface="Montserrat Bold"/>
                </a:rPr>
                <a:t>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736854" y="5770890"/>
            <a:ext cx="815927" cy="807911"/>
            <a:chOff x="0" y="0"/>
            <a:chExt cx="214894" cy="21278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14894" cy="212783"/>
            </a:xfrm>
            <a:custGeom>
              <a:avLst/>
              <a:gdLst/>
              <a:ahLst/>
              <a:cxnLst/>
              <a:rect r="r" b="b" t="t" l="l"/>
              <a:pathLst>
                <a:path h="212783" w="214894">
                  <a:moveTo>
                    <a:pt x="106392" y="0"/>
                  </a:moveTo>
                  <a:lnTo>
                    <a:pt x="108503" y="0"/>
                  </a:lnTo>
                  <a:cubicBezTo>
                    <a:pt x="167261" y="0"/>
                    <a:pt x="214894" y="47633"/>
                    <a:pt x="214894" y="106392"/>
                  </a:cubicBezTo>
                  <a:lnTo>
                    <a:pt x="214894" y="106392"/>
                  </a:lnTo>
                  <a:cubicBezTo>
                    <a:pt x="214894" y="165150"/>
                    <a:pt x="167261" y="212783"/>
                    <a:pt x="108503" y="212783"/>
                  </a:cubicBezTo>
                  <a:lnTo>
                    <a:pt x="106392" y="212783"/>
                  </a:lnTo>
                  <a:cubicBezTo>
                    <a:pt x="47633" y="212783"/>
                    <a:pt x="0" y="165150"/>
                    <a:pt x="0" y="106392"/>
                  </a:cubicBezTo>
                  <a:lnTo>
                    <a:pt x="0" y="106392"/>
                  </a:lnTo>
                  <a:cubicBezTo>
                    <a:pt x="0" y="47633"/>
                    <a:pt x="47633" y="0"/>
                    <a:pt x="106392" y="0"/>
                  </a:cubicBezTo>
                  <a:close/>
                </a:path>
              </a:pathLst>
            </a:custGeom>
            <a:solidFill>
              <a:srgbClr val="49465E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214894" cy="279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FFFFFF"/>
                  </a:solidFill>
                  <a:latin typeface="Montserrat Bold"/>
                </a:rPr>
                <a:t>O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144000" y="4335589"/>
            <a:ext cx="815927" cy="807911"/>
            <a:chOff x="0" y="0"/>
            <a:chExt cx="214894" cy="21278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14894" cy="212783"/>
            </a:xfrm>
            <a:custGeom>
              <a:avLst/>
              <a:gdLst/>
              <a:ahLst/>
              <a:cxnLst/>
              <a:rect r="r" b="b" t="t" l="l"/>
              <a:pathLst>
                <a:path h="212783" w="214894">
                  <a:moveTo>
                    <a:pt x="106392" y="0"/>
                  </a:moveTo>
                  <a:lnTo>
                    <a:pt x="108503" y="0"/>
                  </a:lnTo>
                  <a:cubicBezTo>
                    <a:pt x="167261" y="0"/>
                    <a:pt x="214894" y="47633"/>
                    <a:pt x="214894" y="106392"/>
                  </a:cubicBezTo>
                  <a:lnTo>
                    <a:pt x="214894" y="106392"/>
                  </a:lnTo>
                  <a:cubicBezTo>
                    <a:pt x="214894" y="165150"/>
                    <a:pt x="167261" y="212783"/>
                    <a:pt x="108503" y="212783"/>
                  </a:cubicBezTo>
                  <a:lnTo>
                    <a:pt x="106392" y="212783"/>
                  </a:lnTo>
                  <a:cubicBezTo>
                    <a:pt x="47633" y="212783"/>
                    <a:pt x="0" y="165150"/>
                    <a:pt x="0" y="106392"/>
                  </a:cubicBezTo>
                  <a:lnTo>
                    <a:pt x="0" y="106392"/>
                  </a:lnTo>
                  <a:cubicBezTo>
                    <a:pt x="0" y="47633"/>
                    <a:pt x="47633" y="0"/>
                    <a:pt x="106392" y="0"/>
                  </a:cubicBezTo>
                  <a:close/>
                </a:path>
              </a:pathLst>
            </a:custGeom>
            <a:solidFill>
              <a:srgbClr val="49465E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214894" cy="279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FFFFFF"/>
                  </a:solidFill>
                  <a:latin typeface="Montserrat Bold"/>
                </a:rPr>
                <a:t>W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144000" y="5770890"/>
            <a:ext cx="815927" cy="807911"/>
            <a:chOff x="0" y="0"/>
            <a:chExt cx="214894" cy="21278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14894" cy="212783"/>
            </a:xfrm>
            <a:custGeom>
              <a:avLst/>
              <a:gdLst/>
              <a:ahLst/>
              <a:cxnLst/>
              <a:rect r="r" b="b" t="t" l="l"/>
              <a:pathLst>
                <a:path h="212783" w="214894">
                  <a:moveTo>
                    <a:pt x="106392" y="0"/>
                  </a:moveTo>
                  <a:lnTo>
                    <a:pt x="108503" y="0"/>
                  </a:lnTo>
                  <a:cubicBezTo>
                    <a:pt x="167261" y="0"/>
                    <a:pt x="214894" y="47633"/>
                    <a:pt x="214894" y="106392"/>
                  </a:cubicBezTo>
                  <a:lnTo>
                    <a:pt x="214894" y="106392"/>
                  </a:lnTo>
                  <a:cubicBezTo>
                    <a:pt x="214894" y="165150"/>
                    <a:pt x="167261" y="212783"/>
                    <a:pt x="108503" y="212783"/>
                  </a:cubicBezTo>
                  <a:lnTo>
                    <a:pt x="106392" y="212783"/>
                  </a:lnTo>
                  <a:cubicBezTo>
                    <a:pt x="47633" y="212783"/>
                    <a:pt x="0" y="165150"/>
                    <a:pt x="0" y="106392"/>
                  </a:cubicBezTo>
                  <a:lnTo>
                    <a:pt x="0" y="106392"/>
                  </a:lnTo>
                  <a:cubicBezTo>
                    <a:pt x="0" y="47633"/>
                    <a:pt x="47633" y="0"/>
                    <a:pt x="106392" y="0"/>
                  </a:cubicBezTo>
                  <a:close/>
                </a:path>
              </a:pathLst>
            </a:custGeom>
            <a:solidFill>
              <a:srgbClr val="49465E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214894" cy="279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FFFFFF"/>
                  </a:solidFill>
                  <a:latin typeface="Montserrat Bold"/>
                </a:rPr>
                <a:t>T</a:t>
              </a: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440019" y="261641"/>
            <a:ext cx="3380615" cy="1381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40"/>
              </a:lnSpc>
              <a:spcBef>
                <a:spcPct val="0"/>
              </a:spcBef>
            </a:pPr>
            <a:r>
              <a:rPr lang="en-US" sz="8100">
                <a:solidFill>
                  <a:srgbClr val="FFFFFF"/>
                </a:solidFill>
                <a:latin typeface="Montserrat Bold"/>
              </a:rPr>
              <a:t>SWOT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2300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246334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946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Montserrat Bold"/>
                </a:rPr>
                <a:t>in-app advertisement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Montserrat Bold"/>
                </a:rPr>
                <a:t>(google banners, interstitial)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737454" y="318086"/>
            <a:ext cx="6104860" cy="1421228"/>
            <a:chOff x="0" y="0"/>
            <a:chExt cx="1607864" cy="3743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07864" cy="374315"/>
            </a:xfrm>
            <a:custGeom>
              <a:avLst/>
              <a:gdLst/>
              <a:ahLst/>
              <a:cxnLst/>
              <a:rect r="r" b="b" t="t" l="l"/>
              <a:pathLst>
                <a:path h="374315" w="1607864">
                  <a:moveTo>
                    <a:pt x="64676" y="0"/>
                  </a:moveTo>
                  <a:lnTo>
                    <a:pt x="1543188" y="0"/>
                  </a:lnTo>
                  <a:cubicBezTo>
                    <a:pt x="1560342" y="0"/>
                    <a:pt x="1576792" y="6814"/>
                    <a:pt x="1588921" y="18943"/>
                  </a:cubicBezTo>
                  <a:cubicBezTo>
                    <a:pt x="1601050" y="31072"/>
                    <a:pt x="1607864" y="47523"/>
                    <a:pt x="1607864" y="64676"/>
                  </a:cubicBezTo>
                  <a:lnTo>
                    <a:pt x="1607864" y="309639"/>
                  </a:lnTo>
                  <a:cubicBezTo>
                    <a:pt x="1607864" y="326792"/>
                    <a:pt x="1601050" y="343243"/>
                    <a:pt x="1588921" y="355372"/>
                  </a:cubicBezTo>
                  <a:cubicBezTo>
                    <a:pt x="1576792" y="367501"/>
                    <a:pt x="1560342" y="374315"/>
                    <a:pt x="1543188" y="374315"/>
                  </a:cubicBezTo>
                  <a:lnTo>
                    <a:pt x="64676" y="374315"/>
                  </a:lnTo>
                  <a:cubicBezTo>
                    <a:pt x="47523" y="374315"/>
                    <a:pt x="31072" y="367501"/>
                    <a:pt x="18943" y="355372"/>
                  </a:cubicBezTo>
                  <a:cubicBezTo>
                    <a:pt x="6814" y="343243"/>
                    <a:pt x="0" y="326792"/>
                    <a:pt x="0" y="309639"/>
                  </a:cubicBezTo>
                  <a:lnTo>
                    <a:pt x="0" y="64676"/>
                  </a:lnTo>
                  <a:cubicBezTo>
                    <a:pt x="0" y="47523"/>
                    <a:pt x="6814" y="31072"/>
                    <a:pt x="18943" y="18943"/>
                  </a:cubicBezTo>
                  <a:cubicBezTo>
                    <a:pt x="31072" y="6814"/>
                    <a:pt x="47523" y="0"/>
                    <a:pt x="6467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F5A86">
                    <a:alpha val="100000"/>
                  </a:srgbClr>
                </a:gs>
                <a:gs pos="100000">
                  <a:srgbClr val="683F7B">
                    <a:alpha val="100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07864" cy="412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930388" y="1703284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9465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Montserrat Bold"/>
                </a:rPr>
                <a:t>in-app purchases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Montserrat Bold"/>
                </a:rPr>
                <a:t>(ex. coins for extra tries)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71750" y="6266951"/>
            <a:ext cx="2678867" cy="267886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9465E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Montserrat Bold"/>
                </a:rPr>
                <a:t>add blocker subscription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Montserrat Bold"/>
                </a:rPr>
                <a:t>(fully blocks in-app adds)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671072" y="4789384"/>
            <a:ext cx="2722249" cy="2722249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9465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Montserrat Bold"/>
                </a:rPr>
                <a:t>skins for 2 characters (C++ boy and C# girl)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376884" y="2419602"/>
            <a:ext cx="3032105" cy="3008966"/>
            <a:chOff x="0" y="0"/>
            <a:chExt cx="864096" cy="85750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64096" cy="857502"/>
            </a:xfrm>
            <a:custGeom>
              <a:avLst/>
              <a:gdLst/>
              <a:ahLst/>
              <a:cxnLst/>
              <a:rect r="r" b="b" t="t" l="l"/>
              <a:pathLst>
                <a:path h="857502" w="864096">
                  <a:moveTo>
                    <a:pt x="432048" y="0"/>
                  </a:moveTo>
                  <a:cubicBezTo>
                    <a:pt x="193434" y="0"/>
                    <a:pt x="0" y="191958"/>
                    <a:pt x="0" y="428751"/>
                  </a:cubicBezTo>
                  <a:cubicBezTo>
                    <a:pt x="0" y="665543"/>
                    <a:pt x="193434" y="857502"/>
                    <a:pt x="432048" y="857502"/>
                  </a:cubicBezTo>
                  <a:cubicBezTo>
                    <a:pt x="670661" y="857502"/>
                    <a:pt x="864096" y="665543"/>
                    <a:pt x="864096" y="428751"/>
                  </a:cubicBezTo>
                  <a:cubicBezTo>
                    <a:pt x="864096" y="191958"/>
                    <a:pt x="670661" y="0"/>
                    <a:pt x="432048" y="0"/>
                  </a:cubicBezTo>
                  <a:close/>
                </a:path>
              </a:pathLst>
            </a:custGeom>
            <a:solidFill>
              <a:srgbClr val="49465E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81009" y="42291"/>
              <a:ext cx="702078" cy="734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FFFFFF"/>
                  </a:solidFill>
                  <a:latin typeface="Montserrat Bold"/>
                </a:rPr>
                <a:t>payout from online games websites (according to players’ number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353286" y="6712226"/>
            <a:ext cx="2546074" cy="254607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9465E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Montserrat Bold"/>
                </a:rPr>
                <a:t>as an option: paid version with more character  on steam</a:t>
              </a:r>
            </a:p>
          </p:txBody>
        </p:sp>
      </p:grpSp>
      <p:sp>
        <p:nvSpPr>
          <p:cNvPr name="AutoShape 23" id="23"/>
          <p:cNvSpPr/>
          <p:nvPr/>
        </p:nvSpPr>
        <p:spPr>
          <a:xfrm flipH="true">
            <a:off x="2571750" y="1028700"/>
            <a:ext cx="3165704" cy="221763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" id="24"/>
          <p:cNvSpPr/>
          <p:nvPr/>
        </p:nvSpPr>
        <p:spPr>
          <a:xfrm>
            <a:off x="7892936" y="1739314"/>
            <a:ext cx="0" cy="68028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" id="25"/>
          <p:cNvSpPr/>
          <p:nvPr/>
        </p:nvSpPr>
        <p:spPr>
          <a:xfrm>
            <a:off x="11842315" y="1190007"/>
            <a:ext cx="2631124" cy="51327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6" id="26"/>
          <p:cNvSpPr/>
          <p:nvPr/>
        </p:nvSpPr>
        <p:spPr>
          <a:xfrm flipH="true">
            <a:off x="13032197" y="4373344"/>
            <a:ext cx="441539" cy="41604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7" id="27"/>
          <p:cNvSpPr/>
          <p:nvPr/>
        </p:nvSpPr>
        <p:spPr>
          <a:xfrm>
            <a:off x="3609510" y="5921374"/>
            <a:ext cx="301673" cy="34557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8" id="28"/>
          <p:cNvSpPr/>
          <p:nvPr/>
        </p:nvSpPr>
        <p:spPr>
          <a:xfrm flipH="true">
            <a:off x="9626323" y="1739314"/>
            <a:ext cx="703595" cy="497291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9" id="29"/>
          <p:cNvSpPr txBox="true"/>
          <p:nvPr/>
        </p:nvSpPr>
        <p:spPr>
          <a:xfrm rot="0">
            <a:off x="6008981" y="590867"/>
            <a:ext cx="5561806" cy="837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9"/>
              </a:lnSpc>
              <a:spcBef>
                <a:spcPct val="0"/>
              </a:spcBef>
            </a:pPr>
            <a:r>
              <a:rPr lang="en-US" sz="5299">
                <a:solidFill>
                  <a:srgbClr val="FFFFFF"/>
                </a:solidFill>
                <a:latin typeface="Montserrat Bold"/>
              </a:rPr>
              <a:t>MONETIZATION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00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60326" y="3947765"/>
            <a:ext cx="6664106" cy="7200900"/>
          </a:xfrm>
          <a:custGeom>
            <a:avLst/>
            <a:gdLst/>
            <a:ahLst/>
            <a:cxnLst/>
            <a:rect r="r" b="b" t="t" l="l"/>
            <a:pathLst>
              <a:path h="7200900" w="6664106">
                <a:moveTo>
                  <a:pt x="0" y="0"/>
                </a:moveTo>
                <a:lnTo>
                  <a:pt x="6664106" y="0"/>
                </a:lnTo>
                <a:lnTo>
                  <a:pt x="6664106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420122" y="120950"/>
            <a:ext cx="7238206" cy="1421228"/>
            <a:chOff x="0" y="0"/>
            <a:chExt cx="1906359" cy="3743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06359" cy="374315"/>
            </a:xfrm>
            <a:custGeom>
              <a:avLst/>
              <a:gdLst/>
              <a:ahLst/>
              <a:cxnLst/>
              <a:rect r="r" b="b" t="t" l="l"/>
              <a:pathLst>
                <a:path h="374315" w="1906359">
                  <a:moveTo>
                    <a:pt x="54549" y="0"/>
                  </a:moveTo>
                  <a:lnTo>
                    <a:pt x="1851810" y="0"/>
                  </a:lnTo>
                  <a:cubicBezTo>
                    <a:pt x="1881936" y="0"/>
                    <a:pt x="1906359" y="24422"/>
                    <a:pt x="1906359" y="54549"/>
                  </a:cubicBezTo>
                  <a:lnTo>
                    <a:pt x="1906359" y="319766"/>
                  </a:lnTo>
                  <a:cubicBezTo>
                    <a:pt x="1906359" y="349893"/>
                    <a:pt x="1881936" y="374315"/>
                    <a:pt x="1851810" y="374315"/>
                  </a:cubicBezTo>
                  <a:lnTo>
                    <a:pt x="54549" y="374315"/>
                  </a:lnTo>
                  <a:cubicBezTo>
                    <a:pt x="24422" y="374315"/>
                    <a:pt x="0" y="349893"/>
                    <a:pt x="0" y="319766"/>
                  </a:cubicBezTo>
                  <a:lnTo>
                    <a:pt x="0" y="54549"/>
                  </a:lnTo>
                  <a:cubicBezTo>
                    <a:pt x="0" y="24422"/>
                    <a:pt x="24422" y="0"/>
                    <a:pt x="54549" y="0"/>
                  </a:cubicBezTo>
                  <a:close/>
                </a:path>
              </a:pathLst>
            </a:custGeom>
            <a:solidFill>
              <a:srgbClr val="49465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06359" cy="412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629672" y="274350"/>
            <a:ext cx="7028656" cy="100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FFFFFF"/>
                </a:solidFill>
                <a:latin typeface="Montserrat Bold"/>
              </a:rPr>
              <a:t>FURTHER VISION</a:t>
            </a:r>
            <a:r>
              <a:rPr lang="en-US" sz="5999">
                <a:solidFill>
                  <a:srgbClr val="FFFFFF"/>
                </a:solidFill>
                <a:latin typeface="Montserrat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0767" y="5067300"/>
            <a:ext cx="8682672" cy="606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Cy Grotesk Key Bold"/>
              </a:rPr>
              <a:t>3. Expansion in mobile games market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8808791">
            <a:off x="13927247" y="-889285"/>
            <a:ext cx="6664106" cy="7200900"/>
          </a:xfrm>
          <a:custGeom>
            <a:avLst/>
            <a:gdLst/>
            <a:ahLst/>
            <a:cxnLst/>
            <a:rect r="r" b="b" t="t" l="l"/>
            <a:pathLst>
              <a:path h="7200900" w="6664106">
                <a:moveTo>
                  <a:pt x="0" y="0"/>
                </a:moveTo>
                <a:lnTo>
                  <a:pt x="6664106" y="0"/>
                </a:lnTo>
                <a:lnTo>
                  <a:pt x="6664106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786971" y="3848865"/>
            <a:ext cx="6647338" cy="606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Cy Grotesk Key Bold"/>
              </a:rPr>
              <a:t>2. Professional ui-designing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9006" y="2181197"/>
            <a:ext cx="10242233" cy="606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Cy Grotesk Key Bold"/>
              </a:rPr>
              <a:t>1.More and more levels with unique systems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022142" y="6761978"/>
            <a:ext cx="6017419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FFFFFF"/>
                </a:solidFill>
                <a:latin typeface="Cy Grotesk Key Bold"/>
              </a:rPr>
              <a:t>4. Website online version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02053" y="8651874"/>
            <a:ext cx="14470698" cy="606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Cy Grotesk Key Bold"/>
              </a:rPr>
              <a:t>5. More characters with varios languages (Python, Java, Rust)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DAGJdOJuV2k</dc:identifier>
  <dcterms:modified xsi:type="dcterms:W3CDTF">2011-08-01T06:04:30Z</dcterms:modified>
  <cp:revision>1</cp:revision>
  <dc:title>alan turing</dc:title>
</cp:coreProperties>
</file>